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tags/tag4.xml" ContentType="application/vnd.openxmlformats-officedocument.presentationml.tags+xml"/>
  <Override PartName="/ppt/drawings/drawing2.xml" ContentType="application/vnd.openxmlformats-officedocument.drawingml.chartshap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heme/themeOverride8.xml" ContentType="application/vnd.openxmlformats-officedocument.themeOverride+xml"/>
  <Override PartName="/ppt/drawings/drawing3.xml" ContentType="application/vnd.openxmlformats-officedocument.drawingml.chartshapes+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tags/tag5.xml" ContentType="application/vnd.openxmlformats-officedocument.presentationml.tags+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harts/chart6.xml" ContentType="application/vnd.openxmlformats-officedocument.drawingml.chart+xml"/>
  <Default Extension="vml" ContentType="application/vnd.openxmlformats-officedocument.vmlDrawing"/>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notesSlides/notesSlide4.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theme/themeOverride3.xml" ContentType="application/vnd.openxmlformats-officedocument.themeOverr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335" r:id="rId18"/>
    <p:sldId id="283" r:id="rId19"/>
    <p:sldId id="336" r:id="rId20"/>
    <p:sldId id="285" r:id="rId21"/>
    <p:sldId id="286" r:id="rId22"/>
    <p:sldId id="287" r:id="rId23"/>
    <p:sldId id="288" r:id="rId24"/>
    <p:sldId id="289" r:id="rId25"/>
    <p:sldId id="290" r:id="rId26"/>
    <p:sldId id="291" r:id="rId27"/>
    <p:sldId id="338" r:id="rId28"/>
    <p:sldId id="339" r:id="rId29"/>
    <p:sldId id="340" r:id="rId30"/>
    <p:sldId id="341" r:id="rId31"/>
    <p:sldId id="342" r:id="rId32"/>
    <p:sldId id="343" r:id="rId33"/>
    <p:sldId id="344" r:id="rId34"/>
    <p:sldId id="345"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37" r:id="rId59"/>
    <p:sldId id="324" r:id="rId60"/>
    <p:sldId id="325" r:id="rId61"/>
    <p:sldId id="326"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14" y="-636"/>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2" Type="http://schemas.openxmlformats.org/officeDocument/2006/relationships/oleObject" Target="file:///G:\&#25968;&#25454;&#22270;&#26356;&#26032;.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file:///C:\Users\user\Desktop\&#25968;&#25454;5.18%20(1).xls"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file:///Q:\study\data%20base\&#20013;&#22269;&#25968;&#25454;\&#21033;&#29575;\&#20154;&#27665;&#24065;&#23384;&#36151;&#27454;&#21033;&#29575;.xls"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file:///Q:\study\data%20base\&#20013;&#22269;&#25968;&#25454;\&#36164;&#20135;&#37197;&#32622;\&#29702;&#36130;&#36135;&#24065;&#24066;&#22330;.xls" TargetMode="External"/><Relationship Id="rId1" Type="http://schemas.openxmlformats.org/officeDocument/2006/relationships/themeOverride" Target="../theme/themeOverride12.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Q:\study\data%20base\&#20013;&#22269;&#25968;&#25454;\gdp&#25968;&#25454;\&#19977;&#27425;&#20135;&#19994;GDP.xls"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User\Desktop\&#24037;&#20316;&#31807;1.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Q:\study\data%20base\&#20013;&#22269;&#25968;&#25454;\&#23545;&#22806;&#36152;&#26131;\&#28909;&#38065;&#27969;&#20837;.xls"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user\Desktop\&#23454;&#20307;&#32463;&#27982;&#35266;&#23519;@1021\&#19979;&#28216;&#34892;&#19994;.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Q:\study\data%20base\&#20013;&#22269;&#25968;&#25454;\&#20154;&#21475;\&#20154;&#21475;&#24180;&#40836;&#20998;&#24067;.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E:\&#24037;&#20316;&#25104;&#26524;\&#19969;&#24635;PPT\&#38656;&#27714;&#39044;&#27979;&#25968;&#25454;&#34920;.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Q:\study\data%20base\&#20013;&#22269;&#25968;&#25454;\&#20538;&#21153;\&#20013;&#22269;&#36127;&#20538;&#29575;.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file:///C:\Users\user\Desktop\&#20013;&#22269;&#23439;&#35266;&#22823;&#20247;&#21019;&#19994;-&#34917;&#20805;&#37096;&#20998;&#30340;&#25968;&#25454;.xls"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rot="0" vert="horz"/>
          <a:lstStyle/>
          <a:p>
            <a:pPr>
              <a:defRPr/>
            </a:pPr>
            <a:r>
              <a:rPr lang="zh-CN"/>
              <a:t>部分国家历届奥运会金牌榜</a:t>
            </a:r>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7.8488261771668399E-2"/>
          <c:y val="0.15158720685714069"/>
          <c:w val="0.89978349524529444"/>
          <c:h val="0.64770519453494169"/>
        </c:manualLayout>
      </c:layout>
      <c:bar3DChart>
        <c:barDir val="col"/>
        <c:grouping val="clustered"/>
        <c:ser>
          <c:idx val="0"/>
          <c:order val="0"/>
          <c:spPr>
            <a:solidFill>
              <a:schemeClr val="accent1"/>
            </a:solidFill>
            <a:ln>
              <a:noFill/>
            </a:ln>
            <a:effectLst/>
            <a:sp3d/>
          </c:spPr>
          <c:dPt>
            <c:idx val="5"/>
            <c:spPr>
              <a:solidFill>
                <a:srgbClr val="EA0000"/>
              </a:solidFill>
              <a:ln>
                <a:noFill/>
              </a:ln>
              <a:effectLst/>
              <a:sp3d/>
            </c:spPr>
          </c:dPt>
          <c:dPt>
            <c:idx val="10"/>
            <c:spPr>
              <a:solidFill>
                <a:srgbClr val="EA0000"/>
              </a:solidFill>
              <a:ln>
                <a:noFill/>
              </a:ln>
              <a:effectLst/>
              <a:sp3d/>
            </c:spPr>
          </c:dPt>
          <c:dPt>
            <c:idx val="11"/>
            <c:spPr>
              <a:solidFill>
                <a:srgbClr val="EA0000"/>
              </a:solidFill>
              <a:ln>
                <a:noFill/>
              </a:ln>
              <a:effectLst/>
              <a:sp3d/>
            </c:spPr>
          </c:dPt>
          <c:dLbls>
            <c:spPr>
              <a:noFill/>
              <a:ln>
                <a:noFill/>
              </a:ln>
              <a:effectLst/>
            </c:spPr>
            <c:txPr>
              <a:bodyPr rot="0" vert="horz"/>
              <a:lstStyle/>
              <a:p>
                <a:pPr>
                  <a:defRPr/>
                </a:pPr>
                <a:endParaRPr lang="zh-CN"/>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金牌榜!$A$2:$A$15</c:f>
              <c:strCache>
                <c:ptCount val="14"/>
                <c:pt idx="0">
                  <c:v>美国</c:v>
                </c:pt>
                <c:pt idx="1">
                  <c:v>俄罗斯</c:v>
                </c:pt>
                <c:pt idx="2">
                  <c:v>英国</c:v>
                </c:pt>
                <c:pt idx="3">
                  <c:v>德国</c:v>
                </c:pt>
                <c:pt idx="4">
                  <c:v>法国</c:v>
                </c:pt>
                <c:pt idx="5">
                  <c:v>中国</c:v>
                </c:pt>
                <c:pt idx="6">
                  <c:v>意大利</c:v>
                </c:pt>
                <c:pt idx="7">
                  <c:v>匈牙利</c:v>
                </c:pt>
                <c:pt idx="8">
                  <c:v>瑞典</c:v>
                </c:pt>
                <c:pt idx="9">
                  <c:v>澳大利亚</c:v>
                </c:pt>
                <c:pt idx="10">
                  <c:v>日本</c:v>
                </c:pt>
                <c:pt idx="11">
                  <c:v>韩国</c:v>
                </c:pt>
                <c:pt idx="12">
                  <c:v>印度</c:v>
                </c:pt>
                <c:pt idx="13">
                  <c:v>印尼</c:v>
                </c:pt>
              </c:strCache>
            </c:strRef>
          </c:cat>
          <c:val>
            <c:numRef>
              <c:f>金牌榜!$B$2:$B$15</c:f>
              <c:numCache>
                <c:formatCode>General</c:formatCode>
                <c:ptCount val="14"/>
                <c:pt idx="0">
                  <c:v>976</c:v>
                </c:pt>
                <c:pt idx="1">
                  <c:v>528</c:v>
                </c:pt>
                <c:pt idx="2">
                  <c:v>236</c:v>
                </c:pt>
                <c:pt idx="3">
                  <c:v>372</c:v>
                </c:pt>
                <c:pt idx="4">
                  <c:v>202</c:v>
                </c:pt>
                <c:pt idx="5">
                  <c:v>201</c:v>
                </c:pt>
                <c:pt idx="6">
                  <c:v>198</c:v>
                </c:pt>
                <c:pt idx="7">
                  <c:v>167</c:v>
                </c:pt>
                <c:pt idx="8">
                  <c:v>143</c:v>
                </c:pt>
                <c:pt idx="9">
                  <c:v>138</c:v>
                </c:pt>
                <c:pt idx="10">
                  <c:v>130</c:v>
                </c:pt>
                <c:pt idx="11">
                  <c:v>81</c:v>
                </c:pt>
                <c:pt idx="12">
                  <c:v>9</c:v>
                </c:pt>
                <c:pt idx="13">
                  <c:v>6</c:v>
                </c:pt>
              </c:numCache>
            </c:numRef>
          </c:val>
        </c:ser>
        <c:dLbls>
          <c:showVal val="1"/>
        </c:dLbls>
        <c:shape val="box"/>
        <c:axId val="188427648"/>
        <c:axId val="51082368"/>
        <c:axId val="0"/>
      </c:bar3DChart>
      <c:catAx>
        <c:axId val="188427648"/>
        <c:scaling>
          <c:orientation val="minMax"/>
        </c:scaling>
        <c:axPos val="b"/>
        <c:numFmt formatCode="General" sourceLinked="1"/>
        <c:majorTickMark val="none"/>
        <c:tickLblPos val="nextTo"/>
        <c:spPr>
          <a:noFill/>
          <a:ln>
            <a:noFill/>
          </a:ln>
          <a:effectLst/>
        </c:spPr>
        <c:txPr>
          <a:bodyPr rot="0" vert="eaVert"/>
          <a:lstStyle/>
          <a:p>
            <a:pPr>
              <a:defRPr/>
            </a:pPr>
            <a:endParaRPr lang="zh-CN"/>
          </a:p>
        </c:txPr>
        <c:crossAx val="51082368"/>
        <c:crosses val="autoZero"/>
        <c:auto val="1"/>
        <c:lblAlgn val="ctr"/>
        <c:lblOffset val="100"/>
      </c:catAx>
      <c:valAx>
        <c:axId val="5108236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vert="horz"/>
          <a:lstStyle/>
          <a:p>
            <a:pPr>
              <a:defRPr/>
            </a:pPr>
            <a:endParaRPr lang="zh-CN"/>
          </a:p>
        </c:txPr>
        <c:crossAx val="188427648"/>
        <c:crosses val="autoZero"/>
        <c:crossBetween val="between"/>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sz="1400"/>
      </a:pPr>
      <a:endParaRPr lang="zh-CN"/>
    </a:p>
  </c:txPr>
  <c:externalData r:id="rId2"/>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8.0925720164610734E-2"/>
          <c:y val="3.1741111111111282E-2"/>
          <c:w val="0.89579485596707864"/>
          <c:h val="0.85714728602061663"/>
        </c:manualLayout>
      </c:layout>
      <c:lineChart>
        <c:grouping val="standard"/>
        <c:ser>
          <c:idx val="0"/>
          <c:order val="0"/>
          <c:tx>
            <c:strRef>
              <c:f>Sheet2!$Q$1</c:f>
              <c:strCache>
                <c:ptCount val="1"/>
                <c:pt idx="0">
                  <c:v>中国</c:v>
                </c:pt>
              </c:strCache>
            </c:strRef>
          </c:tx>
          <c:spPr>
            <a:ln w="25400">
              <a:solidFill>
                <a:srgbClr val="FF0000"/>
              </a:solidFill>
              <a:prstDash val="solid"/>
            </a:ln>
          </c:spPr>
          <c:marker>
            <c:symbol val="none"/>
          </c:marker>
          <c:cat>
            <c:numRef>
              <c:f>Sheet2!$P$2:$P$20</c:f>
              <c:numCache>
                <c:formatCode>yyyy</c:formatCode>
                <c:ptCount val="19"/>
                <c:pt idx="0">
                  <c:v>35430</c:v>
                </c:pt>
                <c:pt idx="1">
                  <c:v>35795</c:v>
                </c:pt>
                <c:pt idx="2">
                  <c:v>36160</c:v>
                </c:pt>
                <c:pt idx="3">
                  <c:v>36525</c:v>
                </c:pt>
                <c:pt idx="4">
                  <c:v>36891</c:v>
                </c:pt>
                <c:pt idx="5">
                  <c:v>37256</c:v>
                </c:pt>
                <c:pt idx="6">
                  <c:v>37621</c:v>
                </c:pt>
                <c:pt idx="7">
                  <c:v>37986</c:v>
                </c:pt>
                <c:pt idx="8">
                  <c:v>38352</c:v>
                </c:pt>
                <c:pt idx="9">
                  <c:v>38691</c:v>
                </c:pt>
                <c:pt idx="10">
                  <c:v>39082</c:v>
                </c:pt>
                <c:pt idx="11">
                  <c:v>39447</c:v>
                </c:pt>
                <c:pt idx="12">
                  <c:v>39813</c:v>
                </c:pt>
                <c:pt idx="13">
                  <c:v>40178</c:v>
                </c:pt>
                <c:pt idx="14">
                  <c:v>40543</c:v>
                </c:pt>
                <c:pt idx="15">
                  <c:v>40908</c:v>
                </c:pt>
                <c:pt idx="16">
                  <c:v>41274</c:v>
                </c:pt>
                <c:pt idx="17">
                  <c:v>41639</c:v>
                </c:pt>
                <c:pt idx="18">
                  <c:v>42004</c:v>
                </c:pt>
              </c:numCache>
            </c:numRef>
          </c:cat>
          <c:val>
            <c:numRef>
              <c:f>Sheet2!$Q$2:$Q$20</c:f>
              <c:numCache>
                <c:formatCode>0.00_ </c:formatCode>
                <c:ptCount val="19"/>
                <c:pt idx="0">
                  <c:v>3</c:v>
                </c:pt>
                <c:pt idx="1">
                  <c:v>3</c:v>
                </c:pt>
                <c:pt idx="2">
                  <c:v>4</c:v>
                </c:pt>
                <c:pt idx="3">
                  <c:v>5</c:v>
                </c:pt>
                <c:pt idx="4">
                  <c:v>7</c:v>
                </c:pt>
                <c:pt idx="5">
                  <c:v>10</c:v>
                </c:pt>
                <c:pt idx="6">
                  <c:v>14</c:v>
                </c:pt>
                <c:pt idx="7">
                  <c:v>18</c:v>
                </c:pt>
                <c:pt idx="8">
                  <c:v>18</c:v>
                </c:pt>
                <c:pt idx="9">
                  <c:v>17.085294807864589</c:v>
                </c:pt>
                <c:pt idx="10">
                  <c:v>17.704313721139229</c:v>
                </c:pt>
                <c:pt idx="11">
                  <c:v>19.064223621131063</c:v>
                </c:pt>
                <c:pt idx="12">
                  <c:v>18.176505689941642</c:v>
                </c:pt>
                <c:pt idx="13">
                  <c:v>24.000770190189986</c:v>
                </c:pt>
                <c:pt idx="14">
                  <c:v>28.04048339181217</c:v>
                </c:pt>
                <c:pt idx="15">
                  <c:v>28.761665511177089</c:v>
                </c:pt>
                <c:pt idx="16">
                  <c:v>31.075554073281289</c:v>
                </c:pt>
                <c:pt idx="17">
                  <c:v>33.758057137609498</c:v>
                </c:pt>
                <c:pt idx="18">
                  <c:v>36.358814259430027</c:v>
                </c:pt>
              </c:numCache>
            </c:numRef>
          </c:val>
          <c:smooth val="1"/>
        </c:ser>
        <c:ser>
          <c:idx val="1"/>
          <c:order val="1"/>
          <c:tx>
            <c:strRef>
              <c:f>Sheet2!$R$1</c:f>
              <c:strCache>
                <c:ptCount val="1"/>
                <c:pt idx="0">
                  <c:v>美国</c:v>
                </c:pt>
              </c:strCache>
            </c:strRef>
          </c:tx>
          <c:spPr>
            <a:ln w="25400">
              <a:solidFill>
                <a:srgbClr val="0000FF"/>
              </a:solidFill>
              <a:prstDash val="solid"/>
            </a:ln>
          </c:spPr>
          <c:marker>
            <c:symbol val="none"/>
          </c:marker>
          <c:cat>
            <c:numRef>
              <c:f>Sheet2!$P$2:$P$20</c:f>
              <c:numCache>
                <c:formatCode>yyyy</c:formatCode>
                <c:ptCount val="19"/>
                <c:pt idx="0">
                  <c:v>35430</c:v>
                </c:pt>
                <c:pt idx="1">
                  <c:v>35795</c:v>
                </c:pt>
                <c:pt idx="2">
                  <c:v>36160</c:v>
                </c:pt>
                <c:pt idx="3">
                  <c:v>36525</c:v>
                </c:pt>
                <c:pt idx="4">
                  <c:v>36891</c:v>
                </c:pt>
                <c:pt idx="5">
                  <c:v>37256</c:v>
                </c:pt>
                <c:pt idx="6">
                  <c:v>37621</c:v>
                </c:pt>
                <c:pt idx="7">
                  <c:v>37986</c:v>
                </c:pt>
                <c:pt idx="8">
                  <c:v>38352</c:v>
                </c:pt>
                <c:pt idx="9">
                  <c:v>38691</c:v>
                </c:pt>
                <c:pt idx="10">
                  <c:v>39082</c:v>
                </c:pt>
                <c:pt idx="11">
                  <c:v>39447</c:v>
                </c:pt>
                <c:pt idx="12">
                  <c:v>39813</c:v>
                </c:pt>
                <c:pt idx="13">
                  <c:v>40178</c:v>
                </c:pt>
                <c:pt idx="14">
                  <c:v>40543</c:v>
                </c:pt>
                <c:pt idx="15">
                  <c:v>40908</c:v>
                </c:pt>
                <c:pt idx="16">
                  <c:v>41274</c:v>
                </c:pt>
                <c:pt idx="17">
                  <c:v>41639</c:v>
                </c:pt>
                <c:pt idx="18">
                  <c:v>42004</c:v>
                </c:pt>
              </c:numCache>
            </c:numRef>
          </c:cat>
          <c:val>
            <c:numRef>
              <c:f>Sheet2!$R$2:$R$20</c:f>
              <c:numCache>
                <c:formatCode>0.00</c:formatCode>
                <c:ptCount val="19"/>
                <c:pt idx="0">
                  <c:v>64.612239810543585</c:v>
                </c:pt>
                <c:pt idx="1">
                  <c:v>64.537545410724519</c:v>
                </c:pt>
                <c:pt idx="2">
                  <c:v>65.387759623373327</c:v>
                </c:pt>
                <c:pt idx="3">
                  <c:v>66.380299135068739</c:v>
                </c:pt>
                <c:pt idx="4">
                  <c:v>68.742916938142926</c:v>
                </c:pt>
                <c:pt idx="5">
                  <c:v>73.534912417695779</c:v>
                </c:pt>
                <c:pt idx="6">
                  <c:v>78.379756475865818</c:v>
                </c:pt>
                <c:pt idx="7">
                  <c:v>82.892297718750115</c:v>
                </c:pt>
                <c:pt idx="8">
                  <c:v>86.882356337479848</c:v>
                </c:pt>
                <c:pt idx="9">
                  <c:v>90.717751561846327</c:v>
                </c:pt>
                <c:pt idx="10">
                  <c:v>94.616024499050397</c:v>
                </c:pt>
                <c:pt idx="11">
                  <c:v>96.112802739033043</c:v>
                </c:pt>
                <c:pt idx="12">
                  <c:v>97.133158638516619</c:v>
                </c:pt>
                <c:pt idx="13">
                  <c:v>94.830616403464049</c:v>
                </c:pt>
                <c:pt idx="14">
                  <c:v>89.098053054105961</c:v>
                </c:pt>
                <c:pt idx="15">
                  <c:v>84.36505450035898</c:v>
                </c:pt>
                <c:pt idx="16">
                  <c:v>80.879533033703709</c:v>
                </c:pt>
              </c:numCache>
            </c:numRef>
          </c:val>
          <c:smooth val="1"/>
        </c:ser>
        <c:ser>
          <c:idx val="2"/>
          <c:order val="2"/>
          <c:tx>
            <c:strRef>
              <c:f>Sheet2!$S$1</c:f>
              <c:strCache>
                <c:ptCount val="1"/>
                <c:pt idx="0">
                  <c:v>日本</c:v>
                </c:pt>
              </c:strCache>
            </c:strRef>
          </c:tx>
          <c:spPr>
            <a:ln w="25400">
              <a:solidFill>
                <a:srgbClr val="99CCFF"/>
              </a:solidFill>
              <a:prstDash val="solid"/>
            </a:ln>
          </c:spPr>
          <c:marker>
            <c:symbol val="none"/>
          </c:marker>
          <c:cat>
            <c:numRef>
              <c:f>Sheet2!$P$2:$P$20</c:f>
              <c:numCache>
                <c:formatCode>yyyy</c:formatCode>
                <c:ptCount val="19"/>
                <c:pt idx="0">
                  <c:v>35430</c:v>
                </c:pt>
                <c:pt idx="1">
                  <c:v>35795</c:v>
                </c:pt>
                <c:pt idx="2">
                  <c:v>36160</c:v>
                </c:pt>
                <c:pt idx="3">
                  <c:v>36525</c:v>
                </c:pt>
                <c:pt idx="4">
                  <c:v>36891</c:v>
                </c:pt>
                <c:pt idx="5">
                  <c:v>37256</c:v>
                </c:pt>
                <c:pt idx="6">
                  <c:v>37621</c:v>
                </c:pt>
                <c:pt idx="7">
                  <c:v>37986</c:v>
                </c:pt>
                <c:pt idx="8">
                  <c:v>38352</c:v>
                </c:pt>
                <c:pt idx="9">
                  <c:v>38691</c:v>
                </c:pt>
                <c:pt idx="10">
                  <c:v>39082</c:v>
                </c:pt>
                <c:pt idx="11">
                  <c:v>39447</c:v>
                </c:pt>
                <c:pt idx="12">
                  <c:v>39813</c:v>
                </c:pt>
                <c:pt idx="13">
                  <c:v>40178</c:v>
                </c:pt>
                <c:pt idx="14">
                  <c:v>40543</c:v>
                </c:pt>
                <c:pt idx="15">
                  <c:v>40908</c:v>
                </c:pt>
                <c:pt idx="16">
                  <c:v>41274</c:v>
                </c:pt>
                <c:pt idx="17">
                  <c:v>41639</c:v>
                </c:pt>
                <c:pt idx="18">
                  <c:v>42004</c:v>
                </c:pt>
              </c:numCache>
            </c:numRef>
          </c:cat>
          <c:val>
            <c:numRef>
              <c:f>Sheet2!$S$2:$S$20</c:f>
              <c:numCache>
                <c:formatCode>0.00_ </c:formatCode>
                <c:ptCount val="19"/>
                <c:pt idx="0">
                  <c:v>70.328995020458294</c:v>
                </c:pt>
                <c:pt idx="1">
                  <c:v>69.994722842180479</c:v>
                </c:pt>
                <c:pt idx="2">
                  <c:v>71.279076166392429</c:v>
                </c:pt>
                <c:pt idx="3">
                  <c:v>73.423361151206748</c:v>
                </c:pt>
                <c:pt idx="4">
                  <c:v>72.302396736357636</c:v>
                </c:pt>
                <c:pt idx="5">
                  <c:v>71.413896972602913</c:v>
                </c:pt>
                <c:pt idx="6">
                  <c:v>70.445960809141027</c:v>
                </c:pt>
                <c:pt idx="7">
                  <c:v>69.654697118279458</c:v>
                </c:pt>
                <c:pt idx="8">
                  <c:v>67.897085971262527</c:v>
                </c:pt>
                <c:pt idx="9">
                  <c:v>68.100487593842459</c:v>
                </c:pt>
                <c:pt idx="10">
                  <c:v>67.036375513877388</c:v>
                </c:pt>
                <c:pt idx="11">
                  <c:v>64.861868565965764</c:v>
                </c:pt>
                <c:pt idx="12">
                  <c:v>64.928803196587367</c:v>
                </c:pt>
                <c:pt idx="13">
                  <c:v>67.228079544304038</c:v>
                </c:pt>
                <c:pt idx="14">
                  <c:v>65.013876899833349</c:v>
                </c:pt>
                <c:pt idx="15">
                  <c:v>65.826817463126218</c:v>
                </c:pt>
                <c:pt idx="16">
                  <c:v>65.477560583813826</c:v>
                </c:pt>
              </c:numCache>
            </c:numRef>
          </c:val>
          <c:smooth val="1"/>
        </c:ser>
        <c:ser>
          <c:idx val="3"/>
          <c:order val="3"/>
          <c:tx>
            <c:strRef>
              <c:f>Sheet2!$T$1</c:f>
              <c:strCache>
                <c:ptCount val="1"/>
                <c:pt idx="0">
                  <c:v>德国</c:v>
                </c:pt>
              </c:strCache>
            </c:strRef>
          </c:tx>
          <c:spPr>
            <a:ln w="25400">
              <a:solidFill>
                <a:srgbClr val="000080"/>
              </a:solidFill>
              <a:prstDash val="solid"/>
            </a:ln>
          </c:spPr>
          <c:marker>
            <c:symbol val="none"/>
          </c:marker>
          <c:cat>
            <c:numRef>
              <c:f>Sheet2!$P$2:$P$20</c:f>
              <c:numCache>
                <c:formatCode>yyyy</c:formatCode>
                <c:ptCount val="19"/>
                <c:pt idx="0">
                  <c:v>35430</c:v>
                </c:pt>
                <c:pt idx="1">
                  <c:v>35795</c:v>
                </c:pt>
                <c:pt idx="2">
                  <c:v>36160</c:v>
                </c:pt>
                <c:pt idx="3">
                  <c:v>36525</c:v>
                </c:pt>
                <c:pt idx="4">
                  <c:v>36891</c:v>
                </c:pt>
                <c:pt idx="5">
                  <c:v>37256</c:v>
                </c:pt>
                <c:pt idx="6">
                  <c:v>37621</c:v>
                </c:pt>
                <c:pt idx="7">
                  <c:v>37986</c:v>
                </c:pt>
                <c:pt idx="8">
                  <c:v>38352</c:v>
                </c:pt>
                <c:pt idx="9">
                  <c:v>38691</c:v>
                </c:pt>
                <c:pt idx="10">
                  <c:v>39082</c:v>
                </c:pt>
                <c:pt idx="11">
                  <c:v>39447</c:v>
                </c:pt>
                <c:pt idx="12">
                  <c:v>39813</c:v>
                </c:pt>
                <c:pt idx="13">
                  <c:v>40178</c:v>
                </c:pt>
                <c:pt idx="14">
                  <c:v>40543</c:v>
                </c:pt>
                <c:pt idx="15">
                  <c:v>40908</c:v>
                </c:pt>
                <c:pt idx="16">
                  <c:v>41274</c:v>
                </c:pt>
                <c:pt idx="17">
                  <c:v>41639</c:v>
                </c:pt>
                <c:pt idx="18">
                  <c:v>42004</c:v>
                </c:pt>
              </c:numCache>
            </c:numRef>
          </c:cat>
          <c:val>
            <c:numRef>
              <c:f>Sheet2!$T$2:$T$20</c:f>
              <c:numCache>
                <c:formatCode>0.00_ </c:formatCode>
                <c:ptCount val="19"/>
                <c:pt idx="0">
                  <c:v>61.696480751502925</c:v>
                </c:pt>
                <c:pt idx="1">
                  <c:v>65.406334003134589</c:v>
                </c:pt>
                <c:pt idx="2">
                  <c:v>67.663559115169619</c:v>
                </c:pt>
                <c:pt idx="3">
                  <c:v>70.490345861160833</c:v>
                </c:pt>
                <c:pt idx="4">
                  <c:v>71.016749467707626</c:v>
                </c:pt>
                <c:pt idx="5">
                  <c:v>69.935823521575827</c:v>
                </c:pt>
                <c:pt idx="6">
                  <c:v>69.726870569465348</c:v>
                </c:pt>
                <c:pt idx="7">
                  <c:v>70.100854739405918</c:v>
                </c:pt>
                <c:pt idx="8">
                  <c:v>68.695084627664258</c:v>
                </c:pt>
                <c:pt idx="9">
                  <c:v>67.663219921490807</c:v>
                </c:pt>
                <c:pt idx="10">
                  <c:v>65.142540373190258</c:v>
                </c:pt>
                <c:pt idx="11">
                  <c:v>61.214329252502878</c:v>
                </c:pt>
                <c:pt idx="12">
                  <c:v>59.475258207520113</c:v>
                </c:pt>
                <c:pt idx="13">
                  <c:v>61.791171753519002</c:v>
                </c:pt>
                <c:pt idx="14">
                  <c:v>59.120261468352844</c:v>
                </c:pt>
                <c:pt idx="15">
                  <c:v>56.969100811381566</c:v>
                </c:pt>
                <c:pt idx="16">
                  <c:v>56.427942834284913</c:v>
                </c:pt>
              </c:numCache>
            </c:numRef>
          </c:val>
          <c:smooth val="1"/>
        </c:ser>
        <c:ser>
          <c:idx val="4"/>
          <c:order val="4"/>
          <c:tx>
            <c:strRef>
              <c:f>Sheet2!$U$1</c:f>
              <c:strCache>
                <c:ptCount val="1"/>
                <c:pt idx="0">
                  <c:v>英国</c:v>
                </c:pt>
              </c:strCache>
            </c:strRef>
          </c:tx>
          <c:marker>
            <c:symbol val="none"/>
          </c:marker>
          <c:cat>
            <c:numRef>
              <c:f>Sheet2!$P$2:$P$20</c:f>
              <c:numCache>
                <c:formatCode>yyyy</c:formatCode>
                <c:ptCount val="19"/>
                <c:pt idx="0">
                  <c:v>35430</c:v>
                </c:pt>
                <c:pt idx="1">
                  <c:v>35795</c:v>
                </c:pt>
                <c:pt idx="2">
                  <c:v>36160</c:v>
                </c:pt>
                <c:pt idx="3">
                  <c:v>36525</c:v>
                </c:pt>
                <c:pt idx="4">
                  <c:v>36891</c:v>
                </c:pt>
                <c:pt idx="5">
                  <c:v>37256</c:v>
                </c:pt>
                <c:pt idx="6">
                  <c:v>37621</c:v>
                </c:pt>
                <c:pt idx="7">
                  <c:v>37986</c:v>
                </c:pt>
                <c:pt idx="8">
                  <c:v>38352</c:v>
                </c:pt>
                <c:pt idx="9">
                  <c:v>38691</c:v>
                </c:pt>
                <c:pt idx="10">
                  <c:v>39082</c:v>
                </c:pt>
                <c:pt idx="11">
                  <c:v>39447</c:v>
                </c:pt>
                <c:pt idx="12">
                  <c:v>39813</c:v>
                </c:pt>
                <c:pt idx="13">
                  <c:v>40178</c:v>
                </c:pt>
                <c:pt idx="14">
                  <c:v>40543</c:v>
                </c:pt>
                <c:pt idx="15">
                  <c:v>40908</c:v>
                </c:pt>
                <c:pt idx="16">
                  <c:v>41274</c:v>
                </c:pt>
                <c:pt idx="17">
                  <c:v>41639</c:v>
                </c:pt>
                <c:pt idx="18">
                  <c:v>42004</c:v>
                </c:pt>
              </c:numCache>
            </c:numRef>
          </c:cat>
          <c:val>
            <c:numRef>
              <c:f>Sheet2!$U$2:$U$20</c:f>
              <c:numCache>
                <c:formatCode>0.00_ </c:formatCode>
                <c:ptCount val="19"/>
                <c:pt idx="0">
                  <c:v>59.877491811061844</c:v>
                </c:pt>
                <c:pt idx="1">
                  <c:v>60.703020096042195</c:v>
                </c:pt>
                <c:pt idx="2">
                  <c:v>61.741438804974663</c:v>
                </c:pt>
                <c:pt idx="3">
                  <c:v>64.228464403921919</c:v>
                </c:pt>
                <c:pt idx="4">
                  <c:v>65.846712104987489</c:v>
                </c:pt>
                <c:pt idx="5">
                  <c:v>70.466043217210327</c:v>
                </c:pt>
                <c:pt idx="6">
                  <c:v>75.819458256613558</c:v>
                </c:pt>
                <c:pt idx="7">
                  <c:v>80.574704437118086</c:v>
                </c:pt>
                <c:pt idx="8">
                  <c:v>86.748152273239683</c:v>
                </c:pt>
                <c:pt idx="9">
                  <c:v>87.238704717109059</c:v>
                </c:pt>
                <c:pt idx="10">
                  <c:v>90.899506028954349</c:v>
                </c:pt>
                <c:pt idx="11">
                  <c:v>93.760989522983778</c:v>
                </c:pt>
                <c:pt idx="12">
                  <c:v>94.637298961265827</c:v>
                </c:pt>
                <c:pt idx="13">
                  <c:v>96.997052917935093</c:v>
                </c:pt>
                <c:pt idx="14">
                  <c:v>92.36860427435164</c:v>
                </c:pt>
                <c:pt idx="15">
                  <c:v>89.546924386018731</c:v>
                </c:pt>
                <c:pt idx="16">
                  <c:v>88.656468831399664</c:v>
                </c:pt>
                <c:pt idx="17">
                  <c:v>86.003798912160164</c:v>
                </c:pt>
              </c:numCache>
            </c:numRef>
          </c:val>
          <c:smooth val="1"/>
        </c:ser>
        <c:marker val="1"/>
        <c:axId val="135483392"/>
        <c:axId val="135484928"/>
      </c:lineChart>
      <c:dateAx>
        <c:axId val="135483392"/>
        <c:scaling>
          <c:orientation val="minMax"/>
        </c:scaling>
        <c:axPos val="b"/>
        <c:numFmt formatCode="yy" sourceLinked="0"/>
        <c:tickLblPos val="nextTo"/>
        <c:spPr>
          <a:ln w="3175">
            <a:solidFill>
              <a:srgbClr val="000000"/>
            </a:solidFill>
            <a:prstDash val="solid"/>
          </a:ln>
        </c:spPr>
        <c:txPr>
          <a:bodyPr rot="0" vert="horz"/>
          <a:lstStyle/>
          <a:p>
            <a:pPr>
              <a:defRPr/>
            </a:pPr>
            <a:endParaRPr lang="zh-CN"/>
          </a:p>
        </c:txPr>
        <c:crossAx val="135484928"/>
        <c:crosses val="autoZero"/>
        <c:auto val="1"/>
        <c:lblOffset val="100"/>
        <c:baseTimeUnit val="months"/>
        <c:majorUnit val="12"/>
        <c:majorTimeUnit val="months"/>
        <c:minorUnit val="1"/>
      </c:dateAx>
      <c:valAx>
        <c:axId val="135484928"/>
        <c:scaling>
          <c:orientation val="minMax"/>
        </c:scaling>
        <c:axPos val="l"/>
        <c:numFmt formatCode="0_ " sourceLinked="0"/>
        <c:tickLblPos val="nextTo"/>
        <c:spPr>
          <a:ln w="3175">
            <a:solidFill>
              <a:srgbClr val="000000"/>
            </a:solidFill>
            <a:prstDash val="solid"/>
          </a:ln>
        </c:spPr>
        <c:txPr>
          <a:bodyPr rot="0" vert="horz"/>
          <a:lstStyle/>
          <a:p>
            <a:pPr>
              <a:defRPr/>
            </a:pPr>
            <a:endParaRPr lang="zh-CN"/>
          </a:p>
        </c:txPr>
        <c:crossAx val="135483392"/>
        <c:crosses val="autoZero"/>
        <c:crossBetween val="between"/>
      </c:valAx>
      <c:spPr>
        <a:noFill/>
        <a:ln w="25400">
          <a:noFill/>
        </a:ln>
      </c:spPr>
    </c:plotArea>
    <c:legend>
      <c:legendPos val="r"/>
      <c:layout>
        <c:manualLayout>
          <c:xMode val="edge"/>
          <c:yMode val="edge"/>
          <c:x val="0.10779711934156379"/>
          <c:y val="0.15345518518518814"/>
          <c:w val="0.8541691663542057"/>
          <c:h val="7.407462956019388E-2"/>
        </c:manualLayout>
      </c:layout>
      <c:spPr>
        <a:noFill/>
        <a:ln w="25400">
          <a:noFill/>
        </a:ln>
      </c:spPr>
    </c:legend>
    <c:plotVisOnly val="1"/>
    <c:dispBlanksAs val="gap"/>
  </c:chart>
  <c:spPr>
    <a:solidFill>
      <a:srgbClr val="FFFFFF"/>
    </a:solidFill>
    <a:ln w="9525">
      <a:noFill/>
    </a:ln>
  </c:spPr>
  <c:txPr>
    <a:bodyPr/>
    <a:lstStyle/>
    <a:p>
      <a:pPr>
        <a:defRPr sz="1400" b="0" i="0" u="none" strike="noStrike" baseline="0">
          <a:solidFill>
            <a:srgbClr val="000000"/>
          </a:solidFill>
          <a:latin typeface="Arial" panose="020B0604020202020204" pitchFamily="34" charset="0"/>
          <a:ea typeface="楷体_GB2312" panose="02010609030101010101" pitchFamily="49" charset="-122"/>
          <a:cs typeface="Arial" panose="020B0604020202020204" pitchFamily="34" charset="0"/>
        </a:defRPr>
      </a:pPr>
      <a:endParaRPr lang="zh-CN"/>
    </a:p>
  </c:txPr>
  <c:externalData r:id="rId2"/>
  <c:userShapes r:id="rId3"/>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968375587735263E-2"/>
          <c:y val="2.3077918205414039E-2"/>
          <c:w val="0.87422604783097768"/>
          <c:h val="0.82910321489001693"/>
        </c:manualLayout>
      </c:layout>
      <c:scatterChart>
        <c:scatterStyle val="lineMarker"/>
        <c:ser>
          <c:idx val="0"/>
          <c:order val="0"/>
          <c:tx>
            <c:v>金融机构存款基准利率</c:v>
          </c:tx>
          <c:spPr>
            <a:ln>
              <a:solidFill>
                <a:srgbClr val="0000FF"/>
              </a:solidFill>
            </a:ln>
          </c:spPr>
          <c:marker>
            <c:symbol val="none"/>
          </c:marker>
          <c:xVal>
            <c:numRef>
              <c:f>人民币存贷款利率1!$A$3:$A$83</c:f>
              <c:numCache>
                <c:formatCode>General</c:formatCode>
                <c:ptCount val="81"/>
                <c:pt idx="2" formatCode="yy/mm/dd">
                  <c:v>42064</c:v>
                </c:pt>
                <c:pt idx="3" formatCode="yy/mm/dd">
                  <c:v>42063</c:v>
                </c:pt>
                <c:pt idx="4" formatCode="yy/mm/dd">
                  <c:v>41965</c:v>
                </c:pt>
                <c:pt idx="5" formatCode="yy/mm/dd">
                  <c:v>41964</c:v>
                </c:pt>
                <c:pt idx="6" formatCode="yy/mm/dd">
                  <c:v>41096</c:v>
                </c:pt>
                <c:pt idx="7" formatCode="yy/mm/dd">
                  <c:v>41095</c:v>
                </c:pt>
                <c:pt idx="8" formatCode="yy/mm/dd">
                  <c:v>41068</c:v>
                </c:pt>
                <c:pt idx="9" formatCode="yy/mm/dd">
                  <c:v>41067</c:v>
                </c:pt>
                <c:pt idx="10" formatCode="yy/mm/dd">
                  <c:v>40731</c:v>
                </c:pt>
                <c:pt idx="11" formatCode="yy/mm/dd">
                  <c:v>40730</c:v>
                </c:pt>
                <c:pt idx="12" formatCode="yy/mm/dd">
                  <c:v>40639</c:v>
                </c:pt>
                <c:pt idx="13" formatCode="yy/mm/dd">
                  <c:v>40638</c:v>
                </c:pt>
                <c:pt idx="14" formatCode="yy/mm/dd">
                  <c:v>40583</c:v>
                </c:pt>
                <c:pt idx="15" formatCode="yy/mm/dd">
                  <c:v>40582</c:v>
                </c:pt>
                <c:pt idx="16" formatCode="yy/mm/dd">
                  <c:v>40538</c:v>
                </c:pt>
                <c:pt idx="17" formatCode="yy/mm/dd">
                  <c:v>40537</c:v>
                </c:pt>
                <c:pt idx="18" formatCode="yy/mm/dd">
                  <c:v>40471</c:v>
                </c:pt>
                <c:pt idx="19" formatCode="yy/mm/dd">
                  <c:v>40470</c:v>
                </c:pt>
                <c:pt idx="20" formatCode="yy/mm/dd">
                  <c:v>39805</c:v>
                </c:pt>
                <c:pt idx="21" formatCode="yy/mm/dd">
                  <c:v>39804</c:v>
                </c:pt>
                <c:pt idx="22" formatCode="yy/mm/dd">
                  <c:v>39779</c:v>
                </c:pt>
                <c:pt idx="23" formatCode="yy/mm/dd">
                  <c:v>39778</c:v>
                </c:pt>
                <c:pt idx="24" formatCode="yy/mm/dd">
                  <c:v>39751</c:v>
                </c:pt>
                <c:pt idx="25" formatCode="yy/mm/dd">
                  <c:v>39750</c:v>
                </c:pt>
                <c:pt idx="26" formatCode="yy/mm/dd">
                  <c:v>39730</c:v>
                </c:pt>
                <c:pt idx="27" formatCode="yy/mm/dd">
                  <c:v>39729</c:v>
                </c:pt>
                <c:pt idx="28" formatCode="yy/mm/dd">
                  <c:v>39707</c:v>
                </c:pt>
                <c:pt idx="29" formatCode="yy/mm/dd">
                  <c:v>39706</c:v>
                </c:pt>
                <c:pt idx="30" formatCode="yy/mm/dd">
                  <c:v>39437</c:v>
                </c:pt>
                <c:pt idx="31" formatCode="yy/mm/dd">
                  <c:v>39436</c:v>
                </c:pt>
                <c:pt idx="32" formatCode="yy/mm/dd">
                  <c:v>39340</c:v>
                </c:pt>
                <c:pt idx="33" formatCode="yy/mm/dd">
                  <c:v>39339</c:v>
                </c:pt>
                <c:pt idx="34" formatCode="yy/mm/dd">
                  <c:v>39316</c:v>
                </c:pt>
                <c:pt idx="35" formatCode="yy/mm/dd">
                  <c:v>39315</c:v>
                </c:pt>
                <c:pt idx="36" formatCode="yy/mm/dd">
                  <c:v>39284</c:v>
                </c:pt>
                <c:pt idx="37" formatCode="yy/mm/dd">
                  <c:v>39283</c:v>
                </c:pt>
                <c:pt idx="38" formatCode="yy/mm/dd">
                  <c:v>39221</c:v>
                </c:pt>
                <c:pt idx="39" formatCode="yy/mm/dd">
                  <c:v>39220</c:v>
                </c:pt>
                <c:pt idx="40" formatCode="yy/mm/dd">
                  <c:v>39159</c:v>
                </c:pt>
                <c:pt idx="41" formatCode="yy/mm/dd">
                  <c:v>39158</c:v>
                </c:pt>
                <c:pt idx="42" formatCode="yy/mm/dd">
                  <c:v>38948</c:v>
                </c:pt>
                <c:pt idx="43" formatCode="yy/mm/dd">
                  <c:v>38947</c:v>
                </c:pt>
                <c:pt idx="44" formatCode="yy/mm/dd">
                  <c:v>38835</c:v>
                </c:pt>
                <c:pt idx="45" formatCode="yy/mm/dd">
                  <c:v>38834</c:v>
                </c:pt>
                <c:pt idx="46" formatCode="yy/mm/dd">
                  <c:v>38428</c:v>
                </c:pt>
                <c:pt idx="47" formatCode="yy/mm/dd">
                  <c:v>38427</c:v>
                </c:pt>
                <c:pt idx="48" formatCode="yy/mm/dd">
                  <c:v>38289</c:v>
                </c:pt>
                <c:pt idx="49" formatCode="yy/mm/dd">
                  <c:v>38288</c:v>
                </c:pt>
                <c:pt idx="50" formatCode="yy/mm/dd">
                  <c:v>37308</c:v>
                </c:pt>
                <c:pt idx="51" formatCode="yy/mm/dd">
                  <c:v>37307</c:v>
                </c:pt>
                <c:pt idx="52" formatCode="yy/mm/dd">
                  <c:v>36321</c:v>
                </c:pt>
                <c:pt idx="53" formatCode="yy/mm/dd">
                  <c:v>36320</c:v>
                </c:pt>
                <c:pt idx="54" formatCode="yy/mm/dd">
                  <c:v>36136</c:v>
                </c:pt>
                <c:pt idx="55" formatCode="yy/mm/dd">
                  <c:v>36135</c:v>
                </c:pt>
                <c:pt idx="56" formatCode="yy/mm/dd">
                  <c:v>35977</c:v>
                </c:pt>
                <c:pt idx="57" formatCode="yy/mm/dd">
                  <c:v>35976</c:v>
                </c:pt>
                <c:pt idx="58" formatCode="yy/mm/dd">
                  <c:v>35879</c:v>
                </c:pt>
                <c:pt idx="59" formatCode="yy/mm/dd">
                  <c:v>35878</c:v>
                </c:pt>
                <c:pt idx="60" formatCode="yy/mm/dd">
                  <c:v>35726</c:v>
                </c:pt>
                <c:pt idx="61" formatCode="yy/mm/dd">
                  <c:v>35725</c:v>
                </c:pt>
                <c:pt idx="62" formatCode="yy/mm/dd">
                  <c:v>35300</c:v>
                </c:pt>
                <c:pt idx="63" formatCode="yy/mm/dd">
                  <c:v>35299</c:v>
                </c:pt>
                <c:pt idx="64" formatCode="yy/mm/dd">
                  <c:v>35186</c:v>
                </c:pt>
                <c:pt idx="65" formatCode="yy/mm/dd">
                  <c:v>35185</c:v>
                </c:pt>
                <c:pt idx="66" formatCode="yy/mm/dd">
                  <c:v>34881</c:v>
                </c:pt>
                <c:pt idx="67" formatCode="yy/mm/dd">
                  <c:v>34880</c:v>
                </c:pt>
                <c:pt idx="68" formatCode="yy/mm/dd">
                  <c:v>34700</c:v>
                </c:pt>
                <c:pt idx="69" formatCode="yy/mm/dd">
                  <c:v>34699</c:v>
                </c:pt>
                <c:pt idx="70" formatCode="yy/mm/dd">
                  <c:v>34161</c:v>
                </c:pt>
                <c:pt idx="71" formatCode="yy/mm/dd">
                  <c:v>34160</c:v>
                </c:pt>
                <c:pt idx="72" formatCode="yy/mm/dd">
                  <c:v>34104</c:v>
                </c:pt>
                <c:pt idx="73" formatCode="yy/mm/dd">
                  <c:v>34103</c:v>
                </c:pt>
                <c:pt idx="74" formatCode="yy/mm/dd">
                  <c:v>33349</c:v>
                </c:pt>
                <c:pt idx="75" formatCode="yy/mm/dd">
                  <c:v>33348</c:v>
                </c:pt>
                <c:pt idx="76" formatCode="yy/mm/dd">
                  <c:v>33106</c:v>
                </c:pt>
                <c:pt idx="77" formatCode="yy/mm/dd">
                  <c:v>33105</c:v>
                </c:pt>
                <c:pt idx="78" formatCode="yy/mm/dd">
                  <c:v>32953</c:v>
                </c:pt>
                <c:pt idx="79" formatCode="yy/mm/dd">
                  <c:v>32952</c:v>
                </c:pt>
                <c:pt idx="80" formatCode="yy/mm/dd">
                  <c:v>32540</c:v>
                </c:pt>
              </c:numCache>
            </c:numRef>
          </c:xVal>
          <c:yVal>
            <c:numRef>
              <c:f>人民币存贷款利率1!$K$3:$K$83</c:f>
              <c:numCache>
                <c:formatCode>General</c:formatCode>
                <c:ptCount val="81"/>
                <c:pt idx="2" formatCode="0.000000_ ">
                  <c:v>2.5</c:v>
                </c:pt>
                <c:pt idx="3" formatCode="0.000000_ ">
                  <c:v>2.75</c:v>
                </c:pt>
                <c:pt idx="4">
                  <c:v>2.75</c:v>
                </c:pt>
                <c:pt idx="5">
                  <c:v>3</c:v>
                </c:pt>
                <c:pt idx="6">
                  <c:v>3</c:v>
                </c:pt>
                <c:pt idx="7">
                  <c:v>3.25</c:v>
                </c:pt>
                <c:pt idx="8">
                  <c:v>3.25</c:v>
                </c:pt>
                <c:pt idx="9">
                  <c:v>3.5</c:v>
                </c:pt>
                <c:pt idx="10">
                  <c:v>3.5</c:v>
                </c:pt>
                <c:pt idx="11">
                  <c:v>3.25</c:v>
                </c:pt>
                <c:pt idx="12">
                  <c:v>3.25</c:v>
                </c:pt>
                <c:pt idx="13">
                  <c:v>3</c:v>
                </c:pt>
                <c:pt idx="14">
                  <c:v>3</c:v>
                </c:pt>
                <c:pt idx="15">
                  <c:v>2.75</c:v>
                </c:pt>
                <c:pt idx="16">
                  <c:v>2.75</c:v>
                </c:pt>
                <c:pt idx="17">
                  <c:v>2.5</c:v>
                </c:pt>
                <c:pt idx="18">
                  <c:v>2.5</c:v>
                </c:pt>
                <c:pt idx="19">
                  <c:v>2.25</c:v>
                </c:pt>
                <c:pt idx="20">
                  <c:v>2.25</c:v>
                </c:pt>
                <c:pt idx="21">
                  <c:v>2.52</c:v>
                </c:pt>
                <c:pt idx="22">
                  <c:v>2.52</c:v>
                </c:pt>
                <c:pt idx="23">
                  <c:v>3.6</c:v>
                </c:pt>
                <c:pt idx="24">
                  <c:v>3.6</c:v>
                </c:pt>
                <c:pt idx="25">
                  <c:v>3.8699999999999997</c:v>
                </c:pt>
                <c:pt idx="26">
                  <c:v>3.8699999999999997</c:v>
                </c:pt>
                <c:pt idx="27">
                  <c:v>4.1399999999999997</c:v>
                </c:pt>
                <c:pt idx="28">
                  <c:v>4.1399999999999997</c:v>
                </c:pt>
                <c:pt idx="29">
                  <c:v>4.1399999999999997</c:v>
                </c:pt>
                <c:pt idx="30">
                  <c:v>4.1399999999999997</c:v>
                </c:pt>
                <c:pt idx="31">
                  <c:v>3.8699999999999997</c:v>
                </c:pt>
                <c:pt idx="32">
                  <c:v>3.8699999999999997</c:v>
                </c:pt>
                <c:pt idx="33">
                  <c:v>3.6</c:v>
                </c:pt>
                <c:pt idx="34">
                  <c:v>3.6</c:v>
                </c:pt>
                <c:pt idx="35">
                  <c:v>3.3299999999999987</c:v>
                </c:pt>
                <c:pt idx="36">
                  <c:v>3.3299999999999987</c:v>
                </c:pt>
                <c:pt idx="37">
                  <c:v>3.06</c:v>
                </c:pt>
                <c:pt idx="38">
                  <c:v>3.06</c:v>
                </c:pt>
                <c:pt idx="39">
                  <c:v>2.79</c:v>
                </c:pt>
                <c:pt idx="40">
                  <c:v>2.79</c:v>
                </c:pt>
                <c:pt idx="41">
                  <c:v>2.52</c:v>
                </c:pt>
                <c:pt idx="42">
                  <c:v>2.52</c:v>
                </c:pt>
                <c:pt idx="43">
                  <c:v>2.25</c:v>
                </c:pt>
                <c:pt idx="44">
                  <c:v>2.25</c:v>
                </c:pt>
                <c:pt idx="45">
                  <c:v>2.25</c:v>
                </c:pt>
                <c:pt idx="46">
                  <c:v>2.25</c:v>
                </c:pt>
                <c:pt idx="47">
                  <c:v>2.25</c:v>
                </c:pt>
                <c:pt idx="48">
                  <c:v>2.25</c:v>
                </c:pt>
                <c:pt idx="49">
                  <c:v>1.9800000000000086</c:v>
                </c:pt>
                <c:pt idx="50">
                  <c:v>1.9800000000000086</c:v>
                </c:pt>
                <c:pt idx="51">
                  <c:v>2.25</c:v>
                </c:pt>
                <c:pt idx="52">
                  <c:v>2.25</c:v>
                </c:pt>
                <c:pt idx="53">
                  <c:v>3.7800000000000002</c:v>
                </c:pt>
                <c:pt idx="54">
                  <c:v>3.7800000000000002</c:v>
                </c:pt>
                <c:pt idx="55">
                  <c:v>4.7699999999999996</c:v>
                </c:pt>
                <c:pt idx="56">
                  <c:v>4.7699999999999996</c:v>
                </c:pt>
                <c:pt idx="57">
                  <c:v>5.22</c:v>
                </c:pt>
                <c:pt idx="58">
                  <c:v>5.22</c:v>
                </c:pt>
                <c:pt idx="59">
                  <c:v>5.67</c:v>
                </c:pt>
                <c:pt idx="60">
                  <c:v>5.67</c:v>
                </c:pt>
                <c:pt idx="61">
                  <c:v>7.4700000000000024</c:v>
                </c:pt>
                <c:pt idx="62">
                  <c:v>7.4700000000000024</c:v>
                </c:pt>
                <c:pt idx="63">
                  <c:v>9.18</c:v>
                </c:pt>
                <c:pt idx="64">
                  <c:v>9.18</c:v>
                </c:pt>
                <c:pt idx="65">
                  <c:v>10.98</c:v>
                </c:pt>
                <c:pt idx="66">
                  <c:v>10.98</c:v>
                </c:pt>
                <c:pt idx="67">
                  <c:v>10.98</c:v>
                </c:pt>
                <c:pt idx="68">
                  <c:v>10.98</c:v>
                </c:pt>
                <c:pt idx="69">
                  <c:v>10.98</c:v>
                </c:pt>
                <c:pt idx="70">
                  <c:v>10.98</c:v>
                </c:pt>
                <c:pt idx="71">
                  <c:v>9.18</c:v>
                </c:pt>
                <c:pt idx="72">
                  <c:v>9.18</c:v>
                </c:pt>
                <c:pt idx="73">
                  <c:v>7.56</c:v>
                </c:pt>
                <c:pt idx="74">
                  <c:v>7.56</c:v>
                </c:pt>
                <c:pt idx="75">
                  <c:v>8.6399999999999988</c:v>
                </c:pt>
                <c:pt idx="76">
                  <c:v>8.6399999999999988</c:v>
                </c:pt>
                <c:pt idx="77">
                  <c:v>11.34</c:v>
                </c:pt>
                <c:pt idx="78">
                  <c:v>11.34</c:v>
                </c:pt>
                <c:pt idx="79">
                  <c:v>11.34</c:v>
                </c:pt>
                <c:pt idx="80">
                  <c:v>11.34</c:v>
                </c:pt>
              </c:numCache>
            </c:numRef>
          </c:yVal>
        </c:ser>
        <c:axId val="135546368"/>
        <c:axId val="135547904"/>
      </c:scatterChart>
      <c:valAx>
        <c:axId val="135546368"/>
        <c:scaling>
          <c:orientation val="minMax"/>
          <c:max val="42400"/>
          <c:min val="32200"/>
        </c:scaling>
        <c:axPos val="b"/>
        <c:numFmt formatCode="yy" sourceLinked="0"/>
        <c:majorTickMark val="in"/>
        <c:tickLblPos val="low"/>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zh-CN"/>
          </a:p>
        </c:txPr>
        <c:crossAx val="135547904"/>
        <c:crosses val="autoZero"/>
        <c:crossBetween val="midCat"/>
        <c:majorUnit val="730.5"/>
        <c:minorUnit val="20.399999999999999"/>
      </c:valAx>
      <c:valAx>
        <c:axId val="135547904"/>
        <c:scaling>
          <c:orientation val="minMax"/>
          <c:max val="14"/>
          <c:min val="0"/>
        </c:scaling>
        <c:axPos val="l"/>
        <c:numFmt formatCode="General" sourceLinked="1"/>
        <c:majorTickMark val="in"/>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zh-CN"/>
          </a:p>
        </c:txPr>
        <c:crossAx val="135546368"/>
        <c:crosses val="autoZero"/>
        <c:crossBetween val="midCat"/>
      </c:valAx>
      <c:spPr>
        <a:noFill/>
        <a:ln w="12700">
          <a:solidFill>
            <a:srgbClr val="808080"/>
          </a:solidFill>
          <a:prstDash val="solid"/>
        </a:ln>
      </c:spPr>
    </c:plotArea>
    <c:legend>
      <c:legendPos val="r"/>
      <c:layout>
        <c:manualLayout>
          <c:xMode val="edge"/>
          <c:yMode val="edge"/>
          <c:x val="0.4336839563449314"/>
          <c:y val="3.039371192522889E-2"/>
          <c:w val="0.49732113258110255"/>
          <c:h val="0.18433120435070191"/>
        </c:manualLayout>
      </c:layout>
      <c:spPr>
        <a:noFill/>
        <a:ln w="25400">
          <a:noFill/>
        </a:ln>
      </c:spPr>
      <c:txPr>
        <a:bodyPr/>
        <a:lstStyle/>
        <a:p>
          <a:pPr>
            <a:defRPr sz="1400" b="0" i="0" u="none" strike="noStrike" baseline="0">
              <a:solidFill>
                <a:srgbClr val="000000"/>
              </a:solidFill>
              <a:latin typeface="楷体_GB2312"/>
              <a:ea typeface="楷体_GB2312"/>
              <a:cs typeface="楷体_GB2312"/>
            </a:defRPr>
          </a:pPr>
          <a:endParaRPr lang="zh-CN"/>
        </a:p>
      </c:txPr>
    </c:legend>
    <c:plotVisOnly val="1"/>
    <c:dispBlanksAs val="gap"/>
  </c:chart>
  <c:spPr>
    <a:noFill/>
    <a:ln w="9525">
      <a:noFill/>
    </a:ln>
  </c:spPr>
  <c:txPr>
    <a:bodyPr/>
    <a:lstStyle/>
    <a:p>
      <a:pPr>
        <a:defRPr sz="1200" b="0" i="0" u="none" strike="noStrike" baseline="0">
          <a:solidFill>
            <a:srgbClr val="000000"/>
          </a:solidFill>
          <a:latin typeface="宋体"/>
          <a:ea typeface="宋体"/>
          <a:cs typeface="宋体"/>
        </a:defRPr>
      </a:pPr>
      <a:endParaRPr lang="zh-CN"/>
    </a:p>
  </c:txPr>
  <c:externalData r:id="rId2"/>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5258129725633647E-2"/>
          <c:y val="2.3286782525894882E-2"/>
          <c:w val="0.84779557291666663"/>
          <c:h val="0.8810130770388428"/>
        </c:manualLayout>
      </c:layout>
      <c:lineChart>
        <c:grouping val="standard"/>
        <c:ser>
          <c:idx val="0"/>
          <c:order val="0"/>
          <c:tx>
            <c:v>居民储蓄存款增速</c:v>
          </c:tx>
          <c:spPr>
            <a:ln>
              <a:solidFill>
                <a:srgbClr val="002060"/>
              </a:solidFill>
            </a:ln>
          </c:spPr>
          <c:marker>
            <c:symbol val="none"/>
          </c:marker>
          <c:cat>
            <c:numRef>
              <c:f>存款!$I$3:$I$38</c:f>
              <c:numCache>
                <c:formatCode>mmm\-yy</c:formatCode>
                <c:ptCount val="36"/>
                <c:pt idx="0">
                  <c:v>29190</c:v>
                </c:pt>
                <c:pt idx="1">
                  <c:v>29556</c:v>
                </c:pt>
                <c:pt idx="2">
                  <c:v>29921</c:v>
                </c:pt>
                <c:pt idx="3">
                  <c:v>30286</c:v>
                </c:pt>
                <c:pt idx="4">
                  <c:v>30651</c:v>
                </c:pt>
                <c:pt idx="5">
                  <c:v>31017</c:v>
                </c:pt>
                <c:pt idx="6">
                  <c:v>31382</c:v>
                </c:pt>
                <c:pt idx="7">
                  <c:v>31747</c:v>
                </c:pt>
                <c:pt idx="8">
                  <c:v>32112</c:v>
                </c:pt>
                <c:pt idx="9">
                  <c:v>32478</c:v>
                </c:pt>
                <c:pt idx="10">
                  <c:v>32843</c:v>
                </c:pt>
                <c:pt idx="11">
                  <c:v>33208</c:v>
                </c:pt>
                <c:pt idx="12">
                  <c:v>33573</c:v>
                </c:pt>
                <c:pt idx="13">
                  <c:v>33939</c:v>
                </c:pt>
                <c:pt idx="14">
                  <c:v>34304</c:v>
                </c:pt>
                <c:pt idx="15">
                  <c:v>34669</c:v>
                </c:pt>
                <c:pt idx="16">
                  <c:v>35034</c:v>
                </c:pt>
                <c:pt idx="17">
                  <c:v>35400</c:v>
                </c:pt>
                <c:pt idx="18">
                  <c:v>35765</c:v>
                </c:pt>
                <c:pt idx="19">
                  <c:v>36130</c:v>
                </c:pt>
                <c:pt idx="20">
                  <c:v>36495</c:v>
                </c:pt>
                <c:pt idx="21">
                  <c:v>36861</c:v>
                </c:pt>
                <c:pt idx="22">
                  <c:v>37226</c:v>
                </c:pt>
                <c:pt idx="23">
                  <c:v>37591</c:v>
                </c:pt>
                <c:pt idx="24">
                  <c:v>37956</c:v>
                </c:pt>
                <c:pt idx="25">
                  <c:v>38322</c:v>
                </c:pt>
                <c:pt idx="26">
                  <c:v>38687</c:v>
                </c:pt>
                <c:pt idx="27">
                  <c:v>39052</c:v>
                </c:pt>
                <c:pt idx="28">
                  <c:v>39417</c:v>
                </c:pt>
                <c:pt idx="29">
                  <c:v>39783</c:v>
                </c:pt>
                <c:pt idx="30">
                  <c:v>40148</c:v>
                </c:pt>
                <c:pt idx="31">
                  <c:v>40513</c:v>
                </c:pt>
                <c:pt idx="32">
                  <c:v>40878</c:v>
                </c:pt>
                <c:pt idx="33">
                  <c:v>41244</c:v>
                </c:pt>
                <c:pt idx="34">
                  <c:v>41609</c:v>
                </c:pt>
                <c:pt idx="35">
                  <c:v>41974</c:v>
                </c:pt>
              </c:numCache>
            </c:numRef>
          </c:cat>
          <c:val>
            <c:numRef>
              <c:f>存款!$O$3:$O$38</c:f>
              <c:numCache>
                <c:formatCode>General</c:formatCode>
                <c:ptCount val="36"/>
                <c:pt idx="0">
                  <c:v>0.30759796010587154</c:v>
                </c:pt>
                <c:pt idx="1">
                  <c:v>0.37623420221169035</c:v>
                </c:pt>
                <c:pt idx="2">
                  <c:v>0.26914660831509862</c:v>
                </c:pt>
                <c:pt idx="3">
                  <c:v>0.26435839457320531</c:v>
                </c:pt>
                <c:pt idx="4">
                  <c:v>0.28003934455547363</c:v>
                </c:pt>
                <c:pt idx="5">
                  <c:v>0.35623471882640589</c:v>
                </c:pt>
                <c:pt idx="6">
                  <c:v>-0.27269566561075498</c:v>
                </c:pt>
                <c:pt idx="7">
                  <c:v>1.6056018838193378</c:v>
                </c:pt>
                <c:pt idx="8">
                  <c:v>1.0951775873667413</c:v>
                </c:pt>
                <c:pt idx="9">
                  <c:v>0.23859298633655621</c:v>
                </c:pt>
                <c:pt idx="10">
                  <c:v>0.35751186801044577</c:v>
                </c:pt>
                <c:pt idx="11">
                  <c:v>0.3732500588296585</c:v>
                </c:pt>
                <c:pt idx="12">
                  <c:v>0.29805774514155381</c:v>
                </c:pt>
                <c:pt idx="13">
                  <c:v>0.27229051246537223</c:v>
                </c:pt>
                <c:pt idx="14">
                  <c:v>0.29303452968191884</c:v>
                </c:pt>
                <c:pt idx="15">
                  <c:v>0.41538461538462118</c:v>
                </c:pt>
                <c:pt idx="16">
                  <c:v>0.37843652991802745</c:v>
                </c:pt>
                <c:pt idx="17">
                  <c:v>0.29864508146704782</c:v>
                </c:pt>
                <c:pt idx="18">
                  <c:v>0.20142364644555677</c:v>
                </c:pt>
                <c:pt idx="19">
                  <c:v>0.15401319798270668</c:v>
                </c:pt>
                <c:pt idx="20">
                  <c:v>0.11635631699667658</c:v>
                </c:pt>
                <c:pt idx="21">
                  <c:v>7.9007678399512032E-2</c:v>
                </c:pt>
                <c:pt idx="22">
                  <c:v>0.1465832602493487</c:v>
                </c:pt>
                <c:pt idx="23">
                  <c:v>0.17825090632182294</c:v>
                </c:pt>
                <c:pt idx="24">
                  <c:v>0.1922319071368124</c:v>
                </c:pt>
                <c:pt idx="25">
                  <c:v>0.15381298456392542</c:v>
                </c:pt>
                <c:pt idx="26">
                  <c:v>0.17979615975490648</c:v>
                </c:pt>
                <c:pt idx="27">
                  <c:v>0.14559493697988221</c:v>
                </c:pt>
                <c:pt idx="28">
                  <c:v>6.7745980036797493E-2</c:v>
                </c:pt>
                <c:pt idx="29">
                  <c:v>0.26285317710072431</c:v>
                </c:pt>
                <c:pt idx="30">
                  <c:v>0.19682970883540371</c:v>
                </c:pt>
                <c:pt idx="31">
                  <c:v>0.16309605882786626</c:v>
                </c:pt>
                <c:pt idx="32">
                  <c:v>0.1329807744077538</c:v>
                </c:pt>
                <c:pt idx="33">
                  <c:v>0.16271626924649946</c:v>
                </c:pt>
                <c:pt idx="34">
                  <c:v>0.12026130629018029</c:v>
                </c:pt>
                <c:pt idx="35">
                  <c:v>8.4136813907958366E-2</c:v>
                </c:pt>
              </c:numCache>
            </c:numRef>
          </c:val>
          <c:smooth val="1"/>
        </c:ser>
        <c:marker val="1"/>
        <c:axId val="135571712"/>
        <c:axId val="135577600"/>
      </c:lineChart>
      <c:dateAx>
        <c:axId val="135571712"/>
        <c:scaling>
          <c:orientation val="minMax"/>
        </c:scaling>
        <c:axPos val="b"/>
        <c:numFmt formatCode="yy" sourceLinked="0"/>
        <c:tickLblPos val="low"/>
        <c:txPr>
          <a:bodyPr/>
          <a:lstStyle/>
          <a:p>
            <a:pPr>
              <a:defRPr sz="1400">
                <a:latin typeface="Arial" pitchFamily="34" charset="0"/>
                <a:cs typeface="Arial" pitchFamily="34" charset="0"/>
              </a:defRPr>
            </a:pPr>
            <a:endParaRPr lang="zh-CN"/>
          </a:p>
        </c:txPr>
        <c:crossAx val="135577600"/>
        <c:crosses val="autoZero"/>
        <c:auto val="1"/>
        <c:lblOffset val="100"/>
        <c:baseTimeUnit val="years"/>
        <c:majorUnit val="5"/>
        <c:majorTimeUnit val="years"/>
        <c:minorUnit val="2"/>
        <c:minorTimeUnit val="years"/>
      </c:dateAx>
      <c:valAx>
        <c:axId val="135577600"/>
        <c:scaling>
          <c:orientation val="minMax"/>
          <c:max val="0.60000000000000064"/>
        </c:scaling>
        <c:axPos val="l"/>
        <c:numFmt formatCode="0%" sourceLinked="0"/>
        <c:tickLblPos val="nextTo"/>
        <c:txPr>
          <a:bodyPr/>
          <a:lstStyle/>
          <a:p>
            <a:pPr>
              <a:defRPr sz="1400">
                <a:latin typeface="Arial" pitchFamily="34" charset="0"/>
                <a:cs typeface="Arial" pitchFamily="34" charset="0"/>
              </a:defRPr>
            </a:pPr>
            <a:endParaRPr lang="zh-CN"/>
          </a:p>
        </c:txPr>
        <c:crossAx val="135571712"/>
        <c:crosses val="autoZero"/>
        <c:crossBetween val="between"/>
      </c:valAx>
    </c:plotArea>
    <c:legend>
      <c:legendPos val="r"/>
      <c:layout>
        <c:manualLayout>
          <c:xMode val="edge"/>
          <c:yMode val="edge"/>
          <c:x val="0.46135821249633624"/>
          <c:y val="8.3055386833747247E-2"/>
          <c:w val="0.52334592013889392"/>
          <c:h val="9.2809640522875825E-2"/>
        </c:manualLayout>
      </c:layout>
      <c:txPr>
        <a:bodyPr/>
        <a:lstStyle/>
        <a:p>
          <a:pPr>
            <a:defRPr sz="1400">
              <a:latin typeface="楷体_GB2312" pitchFamily="49" charset="-122"/>
              <a:ea typeface="楷体_GB2312" pitchFamily="49" charset="-122"/>
            </a:defRPr>
          </a:pPr>
          <a:endParaRPr lang="zh-CN"/>
        </a:p>
      </c:txPr>
    </c:legend>
    <c:plotVisOnly val="1"/>
    <c:dispBlanksAs val="gap"/>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6184074457083811E-2"/>
          <c:y val="5.0847457627118814E-2"/>
          <c:w val="0.92347466390899691"/>
          <c:h val="0.84915254237288162"/>
        </c:manualLayout>
      </c:layout>
      <c:lineChart>
        <c:grouping val="standard"/>
        <c:ser>
          <c:idx val="2"/>
          <c:order val="0"/>
          <c:tx>
            <c:v>中国GDP实际增速</c:v>
          </c:tx>
          <c:spPr>
            <a:ln w="28575">
              <a:solidFill>
                <a:srgbClr val="0000FF"/>
              </a:solidFill>
              <a:prstDash val="solid"/>
            </a:ln>
          </c:spPr>
          <c:marker>
            <c:symbol val="none"/>
          </c:marker>
          <c:cat>
            <c:numRef>
              <c:f>年度数据!$A$31:$A$66</c:f>
              <c:numCache>
                <c:formatCode>yyyy;@</c:formatCode>
                <c:ptCount val="36"/>
                <c:pt idx="0">
                  <c:v>29586</c:v>
                </c:pt>
                <c:pt idx="1">
                  <c:v>29951</c:v>
                </c:pt>
                <c:pt idx="2">
                  <c:v>30316</c:v>
                </c:pt>
                <c:pt idx="3">
                  <c:v>30681</c:v>
                </c:pt>
                <c:pt idx="4">
                  <c:v>31047</c:v>
                </c:pt>
                <c:pt idx="5">
                  <c:v>31412</c:v>
                </c:pt>
                <c:pt idx="6">
                  <c:v>31777</c:v>
                </c:pt>
                <c:pt idx="7">
                  <c:v>32142</c:v>
                </c:pt>
                <c:pt idx="8">
                  <c:v>32508</c:v>
                </c:pt>
                <c:pt idx="9">
                  <c:v>32873</c:v>
                </c:pt>
                <c:pt idx="10">
                  <c:v>33238</c:v>
                </c:pt>
                <c:pt idx="11">
                  <c:v>33603</c:v>
                </c:pt>
                <c:pt idx="12">
                  <c:v>33969</c:v>
                </c:pt>
                <c:pt idx="13">
                  <c:v>34334</c:v>
                </c:pt>
                <c:pt idx="14">
                  <c:v>34699</c:v>
                </c:pt>
                <c:pt idx="15">
                  <c:v>35064</c:v>
                </c:pt>
                <c:pt idx="16">
                  <c:v>35430</c:v>
                </c:pt>
                <c:pt idx="17">
                  <c:v>35795</c:v>
                </c:pt>
                <c:pt idx="18">
                  <c:v>36160</c:v>
                </c:pt>
                <c:pt idx="19">
                  <c:v>36525</c:v>
                </c:pt>
                <c:pt idx="20">
                  <c:v>36891</c:v>
                </c:pt>
                <c:pt idx="21">
                  <c:v>37256</c:v>
                </c:pt>
                <c:pt idx="22">
                  <c:v>37621</c:v>
                </c:pt>
                <c:pt idx="23">
                  <c:v>37986</c:v>
                </c:pt>
                <c:pt idx="24">
                  <c:v>38352</c:v>
                </c:pt>
                <c:pt idx="25">
                  <c:v>38717</c:v>
                </c:pt>
                <c:pt idx="26">
                  <c:v>39082</c:v>
                </c:pt>
                <c:pt idx="27">
                  <c:v>39447</c:v>
                </c:pt>
                <c:pt idx="28">
                  <c:v>39813</c:v>
                </c:pt>
                <c:pt idx="29">
                  <c:v>40178</c:v>
                </c:pt>
                <c:pt idx="30">
                  <c:v>40543</c:v>
                </c:pt>
                <c:pt idx="31">
                  <c:v>40908</c:v>
                </c:pt>
                <c:pt idx="32">
                  <c:v>41274</c:v>
                </c:pt>
                <c:pt idx="33">
                  <c:v>41639</c:v>
                </c:pt>
                <c:pt idx="34">
                  <c:v>42004</c:v>
                </c:pt>
                <c:pt idx="35">
                  <c:v>42369</c:v>
                </c:pt>
              </c:numCache>
            </c:numRef>
          </c:cat>
          <c:val>
            <c:numRef>
              <c:f>年度数据!$K$31:$K$66</c:f>
              <c:numCache>
                <c:formatCode>###,###,###,###,##0.00_ </c:formatCode>
                <c:ptCount val="36"/>
                <c:pt idx="0">
                  <c:v>7.8</c:v>
                </c:pt>
                <c:pt idx="1">
                  <c:v>5.2</c:v>
                </c:pt>
                <c:pt idx="2">
                  <c:v>9.1</c:v>
                </c:pt>
                <c:pt idx="3">
                  <c:v>10.9</c:v>
                </c:pt>
                <c:pt idx="4">
                  <c:v>15.2</c:v>
                </c:pt>
                <c:pt idx="5">
                  <c:v>13.5</c:v>
                </c:pt>
                <c:pt idx="6">
                  <c:v>8.8000000000000007</c:v>
                </c:pt>
                <c:pt idx="7">
                  <c:v>11.6</c:v>
                </c:pt>
                <c:pt idx="8">
                  <c:v>11.3</c:v>
                </c:pt>
                <c:pt idx="9">
                  <c:v>4.0999999999999996</c:v>
                </c:pt>
                <c:pt idx="10">
                  <c:v>3.8</c:v>
                </c:pt>
                <c:pt idx="11">
                  <c:v>9.2000000000000011</c:v>
                </c:pt>
                <c:pt idx="12">
                  <c:v>14.2</c:v>
                </c:pt>
                <c:pt idx="13">
                  <c:v>14</c:v>
                </c:pt>
                <c:pt idx="14">
                  <c:v>13.1</c:v>
                </c:pt>
                <c:pt idx="15">
                  <c:v>10.9</c:v>
                </c:pt>
                <c:pt idx="16">
                  <c:v>10</c:v>
                </c:pt>
                <c:pt idx="17">
                  <c:v>9.3000000000000007</c:v>
                </c:pt>
                <c:pt idx="18">
                  <c:v>7.8</c:v>
                </c:pt>
                <c:pt idx="19">
                  <c:v>7.6</c:v>
                </c:pt>
                <c:pt idx="20">
                  <c:v>8.4</c:v>
                </c:pt>
                <c:pt idx="21">
                  <c:v>8.3000000000000007</c:v>
                </c:pt>
                <c:pt idx="22">
                  <c:v>9.1</c:v>
                </c:pt>
                <c:pt idx="23">
                  <c:v>10</c:v>
                </c:pt>
                <c:pt idx="24">
                  <c:v>10.1</c:v>
                </c:pt>
                <c:pt idx="25">
                  <c:v>11.3</c:v>
                </c:pt>
                <c:pt idx="26">
                  <c:v>12.7</c:v>
                </c:pt>
                <c:pt idx="27">
                  <c:v>14.2</c:v>
                </c:pt>
                <c:pt idx="28">
                  <c:v>9.6</c:v>
                </c:pt>
                <c:pt idx="29">
                  <c:v>9.9264215735403525</c:v>
                </c:pt>
                <c:pt idx="30">
                  <c:v>11.134404228194654</c:v>
                </c:pt>
                <c:pt idx="31">
                  <c:v>10.027086794761559</c:v>
                </c:pt>
                <c:pt idx="32">
                  <c:v>8.4164432552225268</c:v>
                </c:pt>
                <c:pt idx="33">
                  <c:v>8.4164432552225268</c:v>
                </c:pt>
                <c:pt idx="34">
                  <c:v>7.3</c:v>
                </c:pt>
                <c:pt idx="35">
                  <c:v>7</c:v>
                </c:pt>
              </c:numCache>
            </c:numRef>
          </c:val>
          <c:smooth val="1"/>
        </c:ser>
        <c:marker val="1"/>
        <c:axId val="51401472"/>
        <c:axId val="51403008"/>
      </c:lineChart>
      <c:dateAx>
        <c:axId val="51401472"/>
        <c:scaling>
          <c:orientation val="minMax"/>
          <c:max val="42005"/>
        </c:scaling>
        <c:axPos val="b"/>
        <c:numFmt formatCode="yy" sourceLinked="0"/>
        <c:majorTickMark val="in"/>
        <c:tickLblPos val="nextTo"/>
        <c:spPr>
          <a:ln w="3175">
            <a:solidFill>
              <a:srgbClr val="000000"/>
            </a:solidFill>
            <a:prstDash val="solid"/>
          </a:ln>
        </c:spPr>
        <c:txPr>
          <a:bodyPr rot="0" vert="horz"/>
          <a:lstStyle/>
          <a:p>
            <a:pPr>
              <a:defRPr/>
            </a:pPr>
            <a:endParaRPr lang="zh-CN"/>
          </a:p>
        </c:txPr>
        <c:crossAx val="51403008"/>
        <c:crosses val="autoZero"/>
        <c:auto val="1"/>
        <c:lblOffset val="100"/>
        <c:baseTimeUnit val="years"/>
        <c:majorUnit val="2"/>
        <c:majorTimeUnit val="years"/>
        <c:minorUnit val="1"/>
        <c:minorTimeUnit val="years"/>
      </c:dateAx>
      <c:valAx>
        <c:axId val="51403008"/>
        <c:scaling>
          <c:orientation val="minMax"/>
          <c:max val="18"/>
          <c:min val="0"/>
        </c:scaling>
        <c:axPos val="l"/>
        <c:numFmt formatCode="0_);[Red]\(0\)" sourceLinked="0"/>
        <c:majorTickMark val="in"/>
        <c:tickLblPos val="nextTo"/>
        <c:spPr>
          <a:ln w="3175">
            <a:solidFill>
              <a:srgbClr val="000000"/>
            </a:solidFill>
            <a:prstDash val="solid"/>
          </a:ln>
        </c:spPr>
        <c:txPr>
          <a:bodyPr rot="0" vert="horz"/>
          <a:lstStyle/>
          <a:p>
            <a:pPr>
              <a:defRPr/>
            </a:pPr>
            <a:endParaRPr lang="zh-CN"/>
          </a:p>
        </c:txPr>
        <c:crossAx val="51401472"/>
        <c:crosses val="autoZero"/>
        <c:crossBetween val="between"/>
      </c:valAx>
      <c:spPr>
        <a:noFill/>
        <a:ln w="12700">
          <a:solidFill>
            <a:srgbClr val="808080"/>
          </a:solidFill>
          <a:prstDash val="solid"/>
        </a:ln>
      </c:spPr>
    </c:plotArea>
    <c:legend>
      <c:legendPos val="r"/>
      <c:layout>
        <c:manualLayout>
          <c:xMode val="edge"/>
          <c:yMode val="edge"/>
          <c:x val="0.34006345897559076"/>
          <c:y val="4.6165398816673371E-2"/>
          <c:w val="0.39296794208893487"/>
          <c:h val="0.10847457627118828"/>
        </c:manualLayout>
      </c:layout>
      <c:spPr>
        <a:noFill/>
        <a:ln w="25400">
          <a:noFill/>
        </a:ln>
      </c:spPr>
      <c:txPr>
        <a:bodyPr/>
        <a:lstStyle/>
        <a:p>
          <a:pPr>
            <a:defRPr>
              <a:latin typeface="楷体_GB2312" pitchFamily="49" charset="-122"/>
              <a:ea typeface="楷体_GB2312" pitchFamily="49" charset="-122"/>
            </a:defRPr>
          </a:pPr>
          <a:endParaRPr lang="zh-CN"/>
        </a:p>
      </c:txPr>
    </c:legend>
    <c:plotVisOnly val="1"/>
    <c:dispBlanksAs val="gap"/>
  </c:chart>
  <c:spPr>
    <a:noFill/>
    <a:ln w="9525">
      <a:noFill/>
    </a:ln>
  </c:spPr>
  <c:txPr>
    <a:bodyPr/>
    <a:lstStyle/>
    <a:p>
      <a:pPr>
        <a:defRPr sz="1400" b="0" i="0" u="none" strike="noStrike" baseline="0">
          <a:solidFill>
            <a:srgbClr val="000000"/>
          </a:solidFill>
          <a:latin typeface="宋体"/>
          <a:ea typeface="宋体"/>
          <a:cs typeface="宋体"/>
        </a:defRPr>
      </a:pPr>
      <a:endParaRPr lang="zh-CN"/>
    </a:p>
  </c:txPr>
  <c:externalData r:id="rId2"/>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7.7075098814229304E-2"/>
          <c:y val="2.9553148919703891E-2"/>
          <c:w val="0.91501976284584952"/>
          <c:h val="0.87280353024673962"/>
        </c:manualLayout>
      </c:layout>
      <c:lineChart>
        <c:grouping val="standard"/>
        <c:ser>
          <c:idx val="0"/>
          <c:order val="0"/>
          <c:tx>
            <c:v>中国潜在经济增速（%，蔡昉，2015）</c:v>
          </c:tx>
          <c:spPr>
            <a:ln w="25400">
              <a:solidFill>
                <a:srgbClr val="000080"/>
              </a:solidFill>
              <a:prstDash val="solid"/>
            </a:ln>
          </c:spPr>
          <c:marker>
            <c:symbol val="none"/>
          </c:marker>
          <c:cat>
            <c:numRef>
              <c:f>Sheet1!$A$3:$A$28</c:f>
              <c:numCache>
                <c:formatCode>General</c:formatCode>
                <c:ptCount val="2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numCache>
            </c:numRef>
          </c:cat>
          <c:val>
            <c:numRef>
              <c:f>Sheet1!$B$3:$B$28</c:f>
              <c:numCache>
                <c:formatCode>General</c:formatCode>
                <c:ptCount val="26"/>
                <c:pt idx="0">
                  <c:v>11.84</c:v>
                </c:pt>
                <c:pt idx="1">
                  <c:v>10.83</c:v>
                </c:pt>
                <c:pt idx="2">
                  <c:v>9.8000000000000007</c:v>
                </c:pt>
                <c:pt idx="3">
                  <c:v>8.7100000000000009</c:v>
                </c:pt>
                <c:pt idx="4">
                  <c:v>8.8700000000000028</c:v>
                </c:pt>
                <c:pt idx="5">
                  <c:v>8.3700000000000028</c:v>
                </c:pt>
                <c:pt idx="6">
                  <c:v>8.8000000000000007</c:v>
                </c:pt>
                <c:pt idx="7">
                  <c:v>8.93</c:v>
                </c:pt>
                <c:pt idx="8">
                  <c:v>10.1</c:v>
                </c:pt>
                <c:pt idx="9">
                  <c:v>11.360000000000024</c:v>
                </c:pt>
                <c:pt idx="10">
                  <c:v>11.139999999999999</c:v>
                </c:pt>
                <c:pt idx="11">
                  <c:v>12.03</c:v>
                </c:pt>
                <c:pt idx="12">
                  <c:v>11.82</c:v>
                </c:pt>
                <c:pt idx="13">
                  <c:v>11.209999999999999</c:v>
                </c:pt>
                <c:pt idx="14">
                  <c:v>11.209999999999999</c:v>
                </c:pt>
                <c:pt idx="15">
                  <c:v>10.08</c:v>
                </c:pt>
                <c:pt idx="16">
                  <c:v>8.68</c:v>
                </c:pt>
                <c:pt idx="17">
                  <c:v>7.8</c:v>
                </c:pt>
                <c:pt idx="18">
                  <c:v>7.6099999999999985</c:v>
                </c:pt>
                <c:pt idx="19">
                  <c:v>7.42</c:v>
                </c:pt>
                <c:pt idx="20">
                  <c:v>7.23</c:v>
                </c:pt>
                <c:pt idx="21">
                  <c:v>7.08</c:v>
                </c:pt>
                <c:pt idx="22">
                  <c:v>6.8599999999999985</c:v>
                </c:pt>
                <c:pt idx="23">
                  <c:v>6.68</c:v>
                </c:pt>
                <c:pt idx="24">
                  <c:v>6.52</c:v>
                </c:pt>
                <c:pt idx="25">
                  <c:v>6.37</c:v>
                </c:pt>
              </c:numCache>
            </c:numRef>
          </c:val>
          <c:smooth val="1"/>
        </c:ser>
        <c:ser>
          <c:idx val="1"/>
          <c:order val="1"/>
          <c:tx>
            <c:v>中国潜在经济增速（%，郭豫媚等，2015）</c:v>
          </c:tx>
          <c:spPr>
            <a:ln w="25400">
              <a:solidFill>
                <a:srgbClr val="0000FF"/>
              </a:solidFill>
              <a:prstDash val="solid"/>
            </a:ln>
          </c:spPr>
          <c:marker>
            <c:symbol val="none"/>
          </c:marker>
          <c:cat>
            <c:numRef>
              <c:f>Sheet1!$A$3:$A$28</c:f>
              <c:numCache>
                <c:formatCode>General</c:formatCode>
                <c:ptCount val="2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numCache>
            </c:numRef>
          </c:cat>
          <c:val>
            <c:numRef>
              <c:f>Sheet1!$C$3:$C$28</c:f>
              <c:numCache>
                <c:formatCode>General</c:formatCode>
                <c:ptCount val="26"/>
                <c:pt idx="0">
                  <c:v>9.7399999999999984</c:v>
                </c:pt>
                <c:pt idx="1">
                  <c:v>9.7399999999999984</c:v>
                </c:pt>
                <c:pt idx="2">
                  <c:v>9.7399999999999984</c:v>
                </c:pt>
                <c:pt idx="3">
                  <c:v>9.7399999999999984</c:v>
                </c:pt>
                <c:pt idx="4">
                  <c:v>9.7399999999999984</c:v>
                </c:pt>
                <c:pt idx="5">
                  <c:v>9.8700000000000028</c:v>
                </c:pt>
                <c:pt idx="6">
                  <c:v>9.8700000000000028</c:v>
                </c:pt>
                <c:pt idx="7">
                  <c:v>9.8700000000000028</c:v>
                </c:pt>
                <c:pt idx="8">
                  <c:v>9.8700000000000028</c:v>
                </c:pt>
                <c:pt idx="9">
                  <c:v>9.8700000000000028</c:v>
                </c:pt>
                <c:pt idx="10">
                  <c:v>9.8700000000000028</c:v>
                </c:pt>
                <c:pt idx="11">
                  <c:v>9.8700000000000028</c:v>
                </c:pt>
                <c:pt idx="12">
                  <c:v>9.8700000000000028</c:v>
                </c:pt>
                <c:pt idx="13">
                  <c:v>10.82</c:v>
                </c:pt>
                <c:pt idx="14">
                  <c:v>10.82</c:v>
                </c:pt>
                <c:pt idx="15">
                  <c:v>10.82</c:v>
                </c:pt>
                <c:pt idx="16">
                  <c:v>10.82</c:v>
                </c:pt>
                <c:pt idx="17">
                  <c:v>9.3700000000000028</c:v>
                </c:pt>
                <c:pt idx="18">
                  <c:v>9.3700000000000028</c:v>
                </c:pt>
                <c:pt idx="19">
                  <c:v>9.3700000000000028</c:v>
                </c:pt>
                <c:pt idx="20">
                  <c:v>6.31</c:v>
                </c:pt>
                <c:pt idx="21">
                  <c:v>6.31</c:v>
                </c:pt>
                <c:pt idx="22">
                  <c:v>6.31</c:v>
                </c:pt>
                <c:pt idx="23">
                  <c:v>6.31</c:v>
                </c:pt>
                <c:pt idx="24">
                  <c:v>6.31</c:v>
                </c:pt>
                <c:pt idx="25">
                  <c:v>6.31</c:v>
                </c:pt>
              </c:numCache>
            </c:numRef>
          </c:val>
          <c:smooth val="1"/>
        </c:ser>
        <c:ser>
          <c:idx val="2"/>
          <c:order val="2"/>
          <c:tx>
            <c:v>中国GDP增速（%）</c:v>
          </c:tx>
          <c:spPr>
            <a:ln w="25400">
              <a:solidFill>
                <a:srgbClr val="000000"/>
              </a:solidFill>
              <a:prstDash val="solid"/>
            </a:ln>
          </c:spPr>
          <c:marker>
            <c:symbol val="none"/>
          </c:marker>
          <c:cat>
            <c:numRef>
              <c:f>Sheet1!$A$3:$A$28</c:f>
              <c:numCache>
                <c:formatCode>General</c:formatCode>
                <c:ptCount val="26"/>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pt idx="18">
                  <c:v>2013</c:v>
                </c:pt>
                <c:pt idx="19">
                  <c:v>2014</c:v>
                </c:pt>
                <c:pt idx="20">
                  <c:v>2015</c:v>
                </c:pt>
                <c:pt idx="21">
                  <c:v>2016</c:v>
                </c:pt>
                <c:pt idx="22">
                  <c:v>2017</c:v>
                </c:pt>
                <c:pt idx="23">
                  <c:v>2018</c:v>
                </c:pt>
                <c:pt idx="24">
                  <c:v>2019</c:v>
                </c:pt>
                <c:pt idx="25">
                  <c:v>2020</c:v>
                </c:pt>
              </c:numCache>
            </c:numRef>
          </c:cat>
          <c:val>
            <c:numRef>
              <c:f>Sheet1!$D$3:$D$28</c:f>
              <c:numCache>
                <c:formatCode>General</c:formatCode>
                <c:ptCount val="26"/>
                <c:pt idx="0">
                  <c:v>10.92</c:v>
                </c:pt>
                <c:pt idx="1">
                  <c:v>10.01</c:v>
                </c:pt>
                <c:pt idx="2">
                  <c:v>9.3000000000000007</c:v>
                </c:pt>
                <c:pt idx="3">
                  <c:v>7.83</c:v>
                </c:pt>
                <c:pt idx="4">
                  <c:v>7.6199999999999966</c:v>
                </c:pt>
                <c:pt idx="5">
                  <c:v>8.43</c:v>
                </c:pt>
                <c:pt idx="6">
                  <c:v>8.3000000000000007</c:v>
                </c:pt>
                <c:pt idx="7">
                  <c:v>9.08</c:v>
                </c:pt>
                <c:pt idx="8">
                  <c:v>10.030000000000001</c:v>
                </c:pt>
                <c:pt idx="9">
                  <c:v>10.09</c:v>
                </c:pt>
                <c:pt idx="10">
                  <c:v>11.3</c:v>
                </c:pt>
                <c:pt idx="11">
                  <c:v>12.68</c:v>
                </c:pt>
                <c:pt idx="12">
                  <c:v>14.16</c:v>
                </c:pt>
                <c:pt idx="13">
                  <c:v>9.629999999999999</c:v>
                </c:pt>
                <c:pt idx="14">
                  <c:v>9.2100000000000009</c:v>
                </c:pt>
                <c:pt idx="15">
                  <c:v>10.4</c:v>
                </c:pt>
                <c:pt idx="16">
                  <c:v>9.3000000000000007</c:v>
                </c:pt>
                <c:pt idx="17">
                  <c:v>7.7</c:v>
                </c:pt>
                <c:pt idx="18">
                  <c:v>7.7</c:v>
                </c:pt>
                <c:pt idx="19">
                  <c:v>7.4</c:v>
                </c:pt>
              </c:numCache>
            </c:numRef>
          </c:val>
          <c:smooth val="1"/>
        </c:ser>
        <c:marker val="1"/>
        <c:axId val="51452928"/>
        <c:axId val="188497920"/>
      </c:lineChart>
      <c:catAx>
        <c:axId val="51452928"/>
        <c:scaling>
          <c:orientation val="minMax"/>
        </c:scaling>
        <c:axPos val="b"/>
        <c:numFmt formatCode="General" sourceLinked="1"/>
        <c:tickLblPos val="nextTo"/>
        <c:spPr>
          <a:ln w="3175">
            <a:solidFill>
              <a:srgbClr val="000000"/>
            </a:solidFill>
            <a:prstDash val="solid"/>
          </a:ln>
        </c:spPr>
        <c:txPr>
          <a:bodyPr rot="0" vert="horz"/>
          <a:lstStyle/>
          <a:p>
            <a:pPr>
              <a:defRPr/>
            </a:pPr>
            <a:endParaRPr lang="zh-CN"/>
          </a:p>
        </c:txPr>
        <c:crossAx val="188497920"/>
        <c:crosses val="autoZero"/>
        <c:auto val="1"/>
        <c:lblAlgn val="ctr"/>
        <c:lblOffset val="100"/>
        <c:tickLblSkip val="2"/>
        <c:tickMarkSkip val="1"/>
      </c:catAx>
      <c:valAx>
        <c:axId val="188497920"/>
        <c:scaling>
          <c:orientation val="minMax"/>
          <c:max val="16"/>
          <c:min val="4"/>
        </c:scaling>
        <c:axPos val="l"/>
        <c:numFmt formatCode="0_ " sourceLinked="0"/>
        <c:tickLblPos val="nextTo"/>
        <c:spPr>
          <a:ln w="3175">
            <a:solidFill>
              <a:srgbClr val="000000"/>
            </a:solidFill>
            <a:prstDash val="solid"/>
          </a:ln>
        </c:spPr>
        <c:txPr>
          <a:bodyPr rot="0" vert="horz"/>
          <a:lstStyle/>
          <a:p>
            <a:pPr>
              <a:defRPr/>
            </a:pPr>
            <a:endParaRPr lang="zh-CN"/>
          </a:p>
        </c:txPr>
        <c:crossAx val="51452928"/>
        <c:crosses val="autoZero"/>
        <c:crossBetween val="between"/>
      </c:valAx>
      <c:spPr>
        <a:noFill/>
        <a:ln w="25400">
          <a:noFill/>
        </a:ln>
      </c:spPr>
    </c:plotArea>
    <c:legend>
      <c:legendPos val="r"/>
      <c:layout>
        <c:manualLayout>
          <c:xMode val="edge"/>
          <c:yMode val="edge"/>
          <c:x val="9.5432633420822394E-2"/>
          <c:y val="3.6719889180519202E-2"/>
          <c:w val="0.55494291666666662"/>
          <c:h val="0.20292118055555591"/>
        </c:manualLayout>
      </c:layout>
      <c:spPr>
        <a:noFill/>
        <a:ln w="25400">
          <a:noFill/>
        </a:ln>
      </c:spPr>
    </c:legend>
    <c:plotVisOnly val="1"/>
    <c:dispBlanksAs val="gap"/>
  </c:chart>
  <c:spPr>
    <a:solidFill>
      <a:srgbClr val="FFFFFF"/>
    </a:solidFill>
    <a:ln w="9525">
      <a:noFill/>
    </a:ln>
  </c:spPr>
  <c:txPr>
    <a:bodyPr/>
    <a:lstStyle/>
    <a:p>
      <a:pPr>
        <a:defRPr sz="1200" b="0" i="0" u="none" strike="noStrike" baseline="0">
          <a:solidFill>
            <a:srgbClr val="000000"/>
          </a:solidFill>
          <a:latin typeface="Arial" panose="020B0604020202020204" pitchFamily="34" charset="0"/>
          <a:ea typeface="楷体_GB2312" panose="02010609030101010101" pitchFamily="49" charset="-122"/>
          <a:cs typeface="Arial" panose="020B0604020202020204" pitchFamily="34" charset="0"/>
        </a:defRPr>
      </a:pPr>
      <a:endParaRPr lang="zh-CN"/>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4.6466746736660562E-2"/>
          <c:y val="2.3130249343831968E-2"/>
          <c:w val="0.95345888617882091"/>
          <c:h val="0.88538713910760147"/>
        </c:manualLayout>
      </c:layout>
      <c:barChart>
        <c:barDir val="col"/>
        <c:grouping val="clustered"/>
        <c:ser>
          <c:idx val="0"/>
          <c:order val="0"/>
          <c:tx>
            <c:v>直接投资差额</c:v>
          </c:tx>
          <c:cat>
            <c:numRef>
              <c:f>Sheet1!$A$2:$A$68</c:f>
              <c:numCache>
                <c:formatCode>mmm\-yy</c:formatCode>
                <c:ptCount val="67"/>
                <c:pt idx="0">
                  <c:v>35855</c:v>
                </c:pt>
                <c:pt idx="1">
                  <c:v>35947</c:v>
                </c:pt>
                <c:pt idx="2">
                  <c:v>36039</c:v>
                </c:pt>
                <c:pt idx="3">
                  <c:v>36130</c:v>
                </c:pt>
                <c:pt idx="4">
                  <c:v>36220</c:v>
                </c:pt>
                <c:pt idx="5">
                  <c:v>36312</c:v>
                </c:pt>
                <c:pt idx="6">
                  <c:v>36404</c:v>
                </c:pt>
                <c:pt idx="7">
                  <c:v>36495</c:v>
                </c:pt>
                <c:pt idx="8">
                  <c:v>36586</c:v>
                </c:pt>
                <c:pt idx="9">
                  <c:v>36678</c:v>
                </c:pt>
                <c:pt idx="10">
                  <c:v>36770</c:v>
                </c:pt>
                <c:pt idx="11">
                  <c:v>36861</c:v>
                </c:pt>
                <c:pt idx="12">
                  <c:v>36951</c:v>
                </c:pt>
                <c:pt idx="13">
                  <c:v>37043</c:v>
                </c:pt>
                <c:pt idx="14">
                  <c:v>37135</c:v>
                </c:pt>
                <c:pt idx="15">
                  <c:v>37226</c:v>
                </c:pt>
                <c:pt idx="16">
                  <c:v>37316</c:v>
                </c:pt>
                <c:pt idx="17">
                  <c:v>37408</c:v>
                </c:pt>
                <c:pt idx="18">
                  <c:v>37500</c:v>
                </c:pt>
                <c:pt idx="19">
                  <c:v>37591</c:v>
                </c:pt>
                <c:pt idx="20">
                  <c:v>37681</c:v>
                </c:pt>
                <c:pt idx="21">
                  <c:v>37773</c:v>
                </c:pt>
                <c:pt idx="22">
                  <c:v>37865</c:v>
                </c:pt>
                <c:pt idx="23">
                  <c:v>37956</c:v>
                </c:pt>
                <c:pt idx="24">
                  <c:v>38047</c:v>
                </c:pt>
                <c:pt idx="25">
                  <c:v>38139</c:v>
                </c:pt>
                <c:pt idx="26">
                  <c:v>38231</c:v>
                </c:pt>
                <c:pt idx="27">
                  <c:v>38322</c:v>
                </c:pt>
                <c:pt idx="28">
                  <c:v>38412</c:v>
                </c:pt>
                <c:pt idx="29">
                  <c:v>38504</c:v>
                </c:pt>
                <c:pt idx="30">
                  <c:v>38596</c:v>
                </c:pt>
                <c:pt idx="31">
                  <c:v>38687</c:v>
                </c:pt>
                <c:pt idx="32">
                  <c:v>38777</c:v>
                </c:pt>
                <c:pt idx="33">
                  <c:v>38869</c:v>
                </c:pt>
                <c:pt idx="34">
                  <c:v>38961</c:v>
                </c:pt>
                <c:pt idx="35">
                  <c:v>39052</c:v>
                </c:pt>
                <c:pt idx="36">
                  <c:v>39142</c:v>
                </c:pt>
                <c:pt idx="37">
                  <c:v>39234</c:v>
                </c:pt>
                <c:pt idx="38">
                  <c:v>39326</c:v>
                </c:pt>
                <c:pt idx="39">
                  <c:v>39417</c:v>
                </c:pt>
                <c:pt idx="40">
                  <c:v>39508</c:v>
                </c:pt>
                <c:pt idx="41">
                  <c:v>39600</c:v>
                </c:pt>
                <c:pt idx="42">
                  <c:v>39692</c:v>
                </c:pt>
                <c:pt idx="43">
                  <c:v>39783</c:v>
                </c:pt>
                <c:pt idx="44">
                  <c:v>39873</c:v>
                </c:pt>
                <c:pt idx="45">
                  <c:v>39965</c:v>
                </c:pt>
                <c:pt idx="46">
                  <c:v>40057</c:v>
                </c:pt>
                <c:pt idx="47">
                  <c:v>40148</c:v>
                </c:pt>
                <c:pt idx="48">
                  <c:v>40238</c:v>
                </c:pt>
                <c:pt idx="49">
                  <c:v>40330</c:v>
                </c:pt>
                <c:pt idx="50">
                  <c:v>40422</c:v>
                </c:pt>
                <c:pt idx="51">
                  <c:v>40513</c:v>
                </c:pt>
                <c:pt idx="52">
                  <c:v>40603</c:v>
                </c:pt>
                <c:pt idx="53">
                  <c:v>40695</c:v>
                </c:pt>
                <c:pt idx="54">
                  <c:v>40787</c:v>
                </c:pt>
                <c:pt idx="55">
                  <c:v>40878</c:v>
                </c:pt>
                <c:pt idx="56">
                  <c:v>40969</c:v>
                </c:pt>
                <c:pt idx="57">
                  <c:v>41061</c:v>
                </c:pt>
                <c:pt idx="58">
                  <c:v>41153</c:v>
                </c:pt>
                <c:pt idx="59">
                  <c:v>41244</c:v>
                </c:pt>
                <c:pt idx="60">
                  <c:v>41334</c:v>
                </c:pt>
                <c:pt idx="61">
                  <c:v>41426</c:v>
                </c:pt>
                <c:pt idx="62">
                  <c:v>41518</c:v>
                </c:pt>
                <c:pt idx="63">
                  <c:v>41609</c:v>
                </c:pt>
                <c:pt idx="64">
                  <c:v>41699</c:v>
                </c:pt>
                <c:pt idx="65">
                  <c:v>41791</c:v>
                </c:pt>
                <c:pt idx="66">
                  <c:v>41883</c:v>
                </c:pt>
              </c:numCache>
            </c:numRef>
          </c:cat>
          <c:val>
            <c:numRef>
              <c:f>Sheet1!$B$2:$B$68</c:f>
              <c:numCache>
                <c:formatCode>General</c:formatCode>
                <c:ptCount val="67"/>
                <c:pt idx="0">
                  <c:v>87.11999999999999</c:v>
                </c:pt>
                <c:pt idx="1">
                  <c:v>97.61</c:v>
                </c:pt>
                <c:pt idx="2">
                  <c:v>107.79</c:v>
                </c:pt>
                <c:pt idx="3">
                  <c:v>118.66</c:v>
                </c:pt>
                <c:pt idx="4">
                  <c:v>60.760000000000012</c:v>
                </c:pt>
                <c:pt idx="5">
                  <c:v>107.99000000000002</c:v>
                </c:pt>
                <c:pt idx="6">
                  <c:v>99.66</c:v>
                </c:pt>
                <c:pt idx="7">
                  <c:v>101.42</c:v>
                </c:pt>
                <c:pt idx="8">
                  <c:v>65.400000000000006</c:v>
                </c:pt>
                <c:pt idx="9">
                  <c:v>98.69</c:v>
                </c:pt>
                <c:pt idx="10">
                  <c:v>96.22</c:v>
                </c:pt>
                <c:pt idx="11">
                  <c:v>114.52</c:v>
                </c:pt>
                <c:pt idx="12">
                  <c:v>71.92</c:v>
                </c:pt>
                <c:pt idx="13">
                  <c:v>111.26</c:v>
                </c:pt>
                <c:pt idx="14">
                  <c:v>106.61</c:v>
                </c:pt>
                <c:pt idx="15">
                  <c:v>83.78</c:v>
                </c:pt>
                <c:pt idx="16">
                  <c:v>91.679999999999978</c:v>
                </c:pt>
                <c:pt idx="17">
                  <c:v>135.49</c:v>
                </c:pt>
                <c:pt idx="18">
                  <c:v>138.49</c:v>
                </c:pt>
                <c:pt idx="19">
                  <c:v>102.27</c:v>
                </c:pt>
                <c:pt idx="20">
                  <c:v>111.89</c:v>
                </c:pt>
                <c:pt idx="21">
                  <c:v>156.10999999999999</c:v>
                </c:pt>
                <c:pt idx="22">
                  <c:v>89.990000000000023</c:v>
                </c:pt>
                <c:pt idx="23">
                  <c:v>136.46</c:v>
                </c:pt>
                <c:pt idx="24">
                  <c:v>125.22</c:v>
                </c:pt>
                <c:pt idx="25">
                  <c:v>179.02</c:v>
                </c:pt>
                <c:pt idx="26">
                  <c:v>125.32</c:v>
                </c:pt>
                <c:pt idx="27">
                  <c:v>171.89000000000001</c:v>
                </c:pt>
                <c:pt idx="28">
                  <c:v>167.45000000000007</c:v>
                </c:pt>
                <c:pt idx="29">
                  <c:v>255.59</c:v>
                </c:pt>
                <c:pt idx="30">
                  <c:v>247.09</c:v>
                </c:pt>
                <c:pt idx="31">
                  <c:v>233.67</c:v>
                </c:pt>
                <c:pt idx="32">
                  <c:v>215.48000000000027</c:v>
                </c:pt>
                <c:pt idx="33">
                  <c:v>196.78</c:v>
                </c:pt>
                <c:pt idx="34">
                  <c:v>128.43</c:v>
                </c:pt>
                <c:pt idx="35">
                  <c:v>460.81</c:v>
                </c:pt>
                <c:pt idx="36">
                  <c:v>255.76999999999998</c:v>
                </c:pt>
                <c:pt idx="37">
                  <c:v>342.61</c:v>
                </c:pt>
                <c:pt idx="38">
                  <c:v>322.8</c:v>
                </c:pt>
                <c:pt idx="39">
                  <c:v>469.77</c:v>
                </c:pt>
                <c:pt idx="40">
                  <c:v>267.35000000000002</c:v>
                </c:pt>
                <c:pt idx="41">
                  <c:v>258.89999999999969</c:v>
                </c:pt>
                <c:pt idx="42">
                  <c:v>281</c:v>
                </c:pt>
                <c:pt idx="43">
                  <c:v>340.68</c:v>
                </c:pt>
                <c:pt idx="44">
                  <c:v>196.73999999999998</c:v>
                </c:pt>
                <c:pt idx="45">
                  <c:v>149.69</c:v>
                </c:pt>
                <c:pt idx="46">
                  <c:v>162.60999999999999</c:v>
                </c:pt>
                <c:pt idx="47">
                  <c:v>362.63</c:v>
                </c:pt>
                <c:pt idx="48">
                  <c:v>438.57</c:v>
                </c:pt>
                <c:pt idx="49">
                  <c:v>482.47999999999894</c:v>
                </c:pt>
                <c:pt idx="50">
                  <c:v>413.68</c:v>
                </c:pt>
                <c:pt idx="51">
                  <c:v>522.77000000000055</c:v>
                </c:pt>
                <c:pt idx="52">
                  <c:v>676.67000000000053</c:v>
                </c:pt>
                <c:pt idx="53">
                  <c:v>617.97</c:v>
                </c:pt>
                <c:pt idx="54">
                  <c:v>417.13</c:v>
                </c:pt>
                <c:pt idx="55">
                  <c:v>604.74</c:v>
                </c:pt>
                <c:pt idx="56">
                  <c:v>456.76</c:v>
                </c:pt>
                <c:pt idx="57">
                  <c:v>376.9</c:v>
                </c:pt>
                <c:pt idx="58">
                  <c:v>349.33</c:v>
                </c:pt>
                <c:pt idx="59">
                  <c:v>579.52</c:v>
                </c:pt>
                <c:pt idx="60">
                  <c:v>319.25</c:v>
                </c:pt>
                <c:pt idx="61">
                  <c:v>456.24</c:v>
                </c:pt>
                <c:pt idx="62">
                  <c:v>341.6</c:v>
                </c:pt>
                <c:pt idx="63">
                  <c:v>732.62</c:v>
                </c:pt>
                <c:pt idx="64">
                  <c:v>536.67999999999995</c:v>
                </c:pt>
                <c:pt idx="65">
                  <c:v>393.19</c:v>
                </c:pt>
                <c:pt idx="66">
                  <c:v>439</c:v>
                </c:pt>
              </c:numCache>
            </c:numRef>
          </c:val>
        </c:ser>
        <c:ser>
          <c:idx val="1"/>
          <c:order val="1"/>
          <c:tx>
            <c:v>投资收益差额</c:v>
          </c:tx>
          <c:cat>
            <c:numRef>
              <c:f>Sheet1!$A$2:$A$68</c:f>
              <c:numCache>
                <c:formatCode>mmm\-yy</c:formatCode>
                <c:ptCount val="67"/>
                <c:pt idx="0">
                  <c:v>35855</c:v>
                </c:pt>
                <c:pt idx="1">
                  <c:v>35947</c:v>
                </c:pt>
                <c:pt idx="2">
                  <c:v>36039</c:v>
                </c:pt>
                <c:pt idx="3">
                  <c:v>36130</c:v>
                </c:pt>
                <c:pt idx="4">
                  <c:v>36220</c:v>
                </c:pt>
                <c:pt idx="5">
                  <c:v>36312</c:v>
                </c:pt>
                <c:pt idx="6">
                  <c:v>36404</c:v>
                </c:pt>
                <c:pt idx="7">
                  <c:v>36495</c:v>
                </c:pt>
                <c:pt idx="8">
                  <c:v>36586</c:v>
                </c:pt>
                <c:pt idx="9">
                  <c:v>36678</c:v>
                </c:pt>
                <c:pt idx="10">
                  <c:v>36770</c:v>
                </c:pt>
                <c:pt idx="11">
                  <c:v>36861</c:v>
                </c:pt>
                <c:pt idx="12">
                  <c:v>36951</c:v>
                </c:pt>
                <c:pt idx="13">
                  <c:v>37043</c:v>
                </c:pt>
                <c:pt idx="14">
                  <c:v>37135</c:v>
                </c:pt>
                <c:pt idx="15">
                  <c:v>37226</c:v>
                </c:pt>
                <c:pt idx="16">
                  <c:v>37316</c:v>
                </c:pt>
                <c:pt idx="17">
                  <c:v>37408</c:v>
                </c:pt>
                <c:pt idx="18">
                  <c:v>37500</c:v>
                </c:pt>
                <c:pt idx="19">
                  <c:v>37591</c:v>
                </c:pt>
                <c:pt idx="20">
                  <c:v>37681</c:v>
                </c:pt>
                <c:pt idx="21">
                  <c:v>37773</c:v>
                </c:pt>
                <c:pt idx="22">
                  <c:v>37865</c:v>
                </c:pt>
                <c:pt idx="23">
                  <c:v>37956</c:v>
                </c:pt>
                <c:pt idx="24">
                  <c:v>38047</c:v>
                </c:pt>
                <c:pt idx="25">
                  <c:v>38139</c:v>
                </c:pt>
                <c:pt idx="26">
                  <c:v>38231</c:v>
                </c:pt>
                <c:pt idx="27">
                  <c:v>38322</c:v>
                </c:pt>
                <c:pt idx="28">
                  <c:v>38412</c:v>
                </c:pt>
                <c:pt idx="29">
                  <c:v>38504</c:v>
                </c:pt>
                <c:pt idx="30">
                  <c:v>38596</c:v>
                </c:pt>
                <c:pt idx="31">
                  <c:v>38687</c:v>
                </c:pt>
                <c:pt idx="32">
                  <c:v>38777</c:v>
                </c:pt>
                <c:pt idx="33">
                  <c:v>38869</c:v>
                </c:pt>
                <c:pt idx="34">
                  <c:v>38961</c:v>
                </c:pt>
                <c:pt idx="35">
                  <c:v>39052</c:v>
                </c:pt>
                <c:pt idx="36">
                  <c:v>39142</c:v>
                </c:pt>
                <c:pt idx="37">
                  <c:v>39234</c:v>
                </c:pt>
                <c:pt idx="38">
                  <c:v>39326</c:v>
                </c:pt>
                <c:pt idx="39">
                  <c:v>39417</c:v>
                </c:pt>
                <c:pt idx="40">
                  <c:v>39508</c:v>
                </c:pt>
                <c:pt idx="41">
                  <c:v>39600</c:v>
                </c:pt>
                <c:pt idx="42">
                  <c:v>39692</c:v>
                </c:pt>
                <c:pt idx="43">
                  <c:v>39783</c:v>
                </c:pt>
                <c:pt idx="44">
                  <c:v>39873</c:v>
                </c:pt>
                <c:pt idx="45">
                  <c:v>39965</c:v>
                </c:pt>
                <c:pt idx="46">
                  <c:v>40057</c:v>
                </c:pt>
                <c:pt idx="47">
                  <c:v>40148</c:v>
                </c:pt>
                <c:pt idx="48">
                  <c:v>40238</c:v>
                </c:pt>
                <c:pt idx="49">
                  <c:v>40330</c:v>
                </c:pt>
                <c:pt idx="50">
                  <c:v>40422</c:v>
                </c:pt>
                <c:pt idx="51">
                  <c:v>40513</c:v>
                </c:pt>
                <c:pt idx="52">
                  <c:v>40603</c:v>
                </c:pt>
                <c:pt idx="53">
                  <c:v>40695</c:v>
                </c:pt>
                <c:pt idx="54">
                  <c:v>40787</c:v>
                </c:pt>
                <c:pt idx="55">
                  <c:v>40878</c:v>
                </c:pt>
                <c:pt idx="56">
                  <c:v>40969</c:v>
                </c:pt>
                <c:pt idx="57">
                  <c:v>41061</c:v>
                </c:pt>
                <c:pt idx="58">
                  <c:v>41153</c:v>
                </c:pt>
                <c:pt idx="59">
                  <c:v>41244</c:v>
                </c:pt>
                <c:pt idx="60">
                  <c:v>41334</c:v>
                </c:pt>
                <c:pt idx="61">
                  <c:v>41426</c:v>
                </c:pt>
                <c:pt idx="62">
                  <c:v>41518</c:v>
                </c:pt>
                <c:pt idx="63">
                  <c:v>41609</c:v>
                </c:pt>
                <c:pt idx="64">
                  <c:v>41699</c:v>
                </c:pt>
                <c:pt idx="65">
                  <c:v>41791</c:v>
                </c:pt>
                <c:pt idx="66">
                  <c:v>41883</c:v>
                </c:pt>
              </c:numCache>
            </c:numRef>
          </c:cat>
          <c:val>
            <c:numRef>
              <c:f>Sheet1!$C$2:$C$68</c:f>
              <c:numCache>
                <c:formatCode>General</c:formatCode>
                <c:ptCount val="67"/>
                <c:pt idx="0">
                  <c:v>-17.920000000000002</c:v>
                </c:pt>
                <c:pt idx="1">
                  <c:v>-94.55</c:v>
                </c:pt>
                <c:pt idx="2">
                  <c:v>-65.349999999999994</c:v>
                </c:pt>
                <c:pt idx="3">
                  <c:v>12.47</c:v>
                </c:pt>
                <c:pt idx="4">
                  <c:v>-37.730000000000011</c:v>
                </c:pt>
                <c:pt idx="5">
                  <c:v>-40.92</c:v>
                </c:pt>
                <c:pt idx="6">
                  <c:v>-38.809999999999995</c:v>
                </c:pt>
                <c:pt idx="7">
                  <c:v>-23.47</c:v>
                </c:pt>
                <c:pt idx="8">
                  <c:v>-30.25</c:v>
                </c:pt>
                <c:pt idx="9">
                  <c:v>-60.77</c:v>
                </c:pt>
                <c:pt idx="10">
                  <c:v>-42.97</c:v>
                </c:pt>
                <c:pt idx="11">
                  <c:v>-7.88</c:v>
                </c:pt>
                <c:pt idx="12">
                  <c:v>-11.08</c:v>
                </c:pt>
                <c:pt idx="13">
                  <c:v>-74.42</c:v>
                </c:pt>
                <c:pt idx="14">
                  <c:v>-43.27</c:v>
                </c:pt>
                <c:pt idx="15">
                  <c:v>-57.4</c:v>
                </c:pt>
                <c:pt idx="16">
                  <c:v>-15.950000000000006</c:v>
                </c:pt>
                <c:pt idx="17">
                  <c:v>-66.86</c:v>
                </c:pt>
                <c:pt idx="18">
                  <c:v>-47.13</c:v>
                </c:pt>
                <c:pt idx="19">
                  <c:v>-16.75</c:v>
                </c:pt>
                <c:pt idx="20">
                  <c:v>-10.950000000000006</c:v>
                </c:pt>
                <c:pt idx="21">
                  <c:v>-25.310000000000031</c:v>
                </c:pt>
                <c:pt idx="22">
                  <c:v>-36.44</c:v>
                </c:pt>
                <c:pt idx="23">
                  <c:v>-31.110000000000031</c:v>
                </c:pt>
                <c:pt idx="24">
                  <c:v>20.55</c:v>
                </c:pt>
                <c:pt idx="25">
                  <c:v>-46.64</c:v>
                </c:pt>
                <c:pt idx="26">
                  <c:v>-22.759999999999987</c:v>
                </c:pt>
                <c:pt idx="27">
                  <c:v>-8.7900000000000009</c:v>
                </c:pt>
                <c:pt idx="28">
                  <c:v>-25.95</c:v>
                </c:pt>
                <c:pt idx="29">
                  <c:v>-66.8</c:v>
                </c:pt>
                <c:pt idx="30">
                  <c:v>-63.05</c:v>
                </c:pt>
                <c:pt idx="31">
                  <c:v>-20.53</c:v>
                </c:pt>
                <c:pt idx="32">
                  <c:v>-3.4899999999999998</c:v>
                </c:pt>
                <c:pt idx="33">
                  <c:v>-64.63</c:v>
                </c:pt>
                <c:pt idx="34">
                  <c:v>-15.47</c:v>
                </c:pt>
                <c:pt idx="35">
                  <c:v>12.26</c:v>
                </c:pt>
                <c:pt idx="36">
                  <c:v>25.04</c:v>
                </c:pt>
                <c:pt idx="37">
                  <c:v>-7.81</c:v>
                </c:pt>
                <c:pt idx="38">
                  <c:v>41.98</c:v>
                </c:pt>
                <c:pt idx="39">
                  <c:v>-22.17</c:v>
                </c:pt>
                <c:pt idx="40">
                  <c:v>147.26</c:v>
                </c:pt>
                <c:pt idx="41">
                  <c:v>89.5</c:v>
                </c:pt>
                <c:pt idx="42">
                  <c:v>14.11</c:v>
                </c:pt>
                <c:pt idx="43">
                  <c:v>-29.07</c:v>
                </c:pt>
                <c:pt idx="44">
                  <c:v>-41.96</c:v>
                </c:pt>
                <c:pt idx="45">
                  <c:v>-79.440000000000026</c:v>
                </c:pt>
                <c:pt idx="46">
                  <c:v>-106.24000000000002</c:v>
                </c:pt>
                <c:pt idx="47">
                  <c:v>70.73</c:v>
                </c:pt>
                <c:pt idx="48">
                  <c:v>-76.760000000000005</c:v>
                </c:pt>
                <c:pt idx="49">
                  <c:v>-205.95000000000007</c:v>
                </c:pt>
                <c:pt idx="50">
                  <c:v>-52.25</c:v>
                </c:pt>
                <c:pt idx="51">
                  <c:v>-45.839999999999996</c:v>
                </c:pt>
                <c:pt idx="52">
                  <c:v>-202.66</c:v>
                </c:pt>
                <c:pt idx="53">
                  <c:v>-199.52</c:v>
                </c:pt>
                <c:pt idx="54">
                  <c:v>-323.66000000000008</c:v>
                </c:pt>
                <c:pt idx="55">
                  <c:v>-126.84</c:v>
                </c:pt>
                <c:pt idx="56">
                  <c:v>186.38000000000127</c:v>
                </c:pt>
                <c:pt idx="57">
                  <c:v>-140.01</c:v>
                </c:pt>
                <c:pt idx="58">
                  <c:v>-17.510000000000005</c:v>
                </c:pt>
                <c:pt idx="59">
                  <c:v>-380.5</c:v>
                </c:pt>
                <c:pt idx="60">
                  <c:v>49.39</c:v>
                </c:pt>
                <c:pt idx="61">
                  <c:v>-129.51</c:v>
                </c:pt>
                <c:pt idx="62">
                  <c:v>-64.2</c:v>
                </c:pt>
                <c:pt idx="63">
                  <c:v>-454.82</c:v>
                </c:pt>
                <c:pt idx="64">
                  <c:v>-9.83</c:v>
                </c:pt>
                <c:pt idx="65">
                  <c:v>-37.480000000000004</c:v>
                </c:pt>
              </c:numCache>
            </c:numRef>
          </c:val>
        </c:ser>
        <c:gapWidth val="0"/>
        <c:axId val="51577600"/>
        <c:axId val="51579136"/>
      </c:barChart>
      <c:dateAx>
        <c:axId val="51577600"/>
        <c:scaling>
          <c:orientation val="minMax"/>
          <c:min val="36586"/>
        </c:scaling>
        <c:axPos val="b"/>
        <c:numFmt formatCode="yy" sourceLinked="0"/>
        <c:tickLblPos val="low"/>
        <c:txPr>
          <a:bodyPr/>
          <a:lstStyle/>
          <a:p>
            <a:pPr>
              <a:defRPr sz="1400">
                <a:latin typeface="Arial" pitchFamily="34" charset="0"/>
                <a:cs typeface="Arial" pitchFamily="34" charset="0"/>
              </a:defRPr>
            </a:pPr>
            <a:endParaRPr lang="zh-CN"/>
          </a:p>
        </c:txPr>
        <c:crossAx val="51579136"/>
        <c:crosses val="autoZero"/>
        <c:auto val="1"/>
        <c:lblOffset val="100"/>
        <c:baseTimeUnit val="months"/>
        <c:majorUnit val="24"/>
        <c:majorTimeUnit val="months"/>
      </c:dateAx>
      <c:valAx>
        <c:axId val="51579136"/>
        <c:scaling>
          <c:orientation val="minMax"/>
        </c:scaling>
        <c:axPos val="l"/>
        <c:numFmt formatCode="General" sourceLinked="1"/>
        <c:tickLblPos val="nextTo"/>
        <c:txPr>
          <a:bodyPr/>
          <a:lstStyle/>
          <a:p>
            <a:pPr>
              <a:defRPr sz="1400">
                <a:latin typeface="Arial" pitchFamily="34" charset="0"/>
                <a:cs typeface="Arial" pitchFamily="34" charset="0"/>
              </a:defRPr>
            </a:pPr>
            <a:endParaRPr lang="zh-CN"/>
          </a:p>
        </c:txPr>
        <c:crossAx val="51577600"/>
        <c:crosses val="autoZero"/>
        <c:crossBetween val="between"/>
      </c:valAx>
    </c:plotArea>
    <c:legend>
      <c:legendPos val="r"/>
      <c:layout>
        <c:manualLayout>
          <c:xMode val="edge"/>
          <c:yMode val="edge"/>
          <c:x val="0.11415132541058799"/>
          <c:y val="2.0660597112860894E-2"/>
          <c:w val="0.75959765625001174"/>
          <c:h val="0.11284547244094489"/>
        </c:manualLayout>
      </c:layout>
      <c:txPr>
        <a:bodyPr/>
        <a:lstStyle/>
        <a:p>
          <a:pPr>
            <a:defRPr sz="1400">
              <a:latin typeface="楷体_GB2312" pitchFamily="49" charset="-122"/>
              <a:ea typeface="楷体_GB2312" pitchFamily="49" charset="-122"/>
            </a:defRPr>
          </a:pPr>
          <a:endParaRPr lang="zh-CN"/>
        </a:p>
      </c:txPr>
    </c:legend>
    <c:plotVisOnly val="1"/>
    <c:dispBlanksAs val="gap"/>
  </c:chart>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0.10119077029497522"/>
          <c:y val="2.6281851851851851E-2"/>
          <c:w val="0.86984968289268261"/>
          <c:h val="0.88570370370370366"/>
        </c:manualLayout>
      </c:layout>
      <c:lineChart>
        <c:grouping val="standard"/>
        <c:ser>
          <c:idx val="0"/>
          <c:order val="0"/>
          <c:tx>
            <c:strRef>
              <c:f>地产销量!$D$5</c:f>
              <c:strCache>
                <c:ptCount val="1"/>
                <c:pt idx="0">
                  <c:v>26个大中城市新房销售面积旬度同比增速（%）</c:v>
                </c:pt>
              </c:strCache>
            </c:strRef>
          </c:tx>
          <c:spPr>
            <a:ln w="25400">
              <a:solidFill>
                <a:srgbClr val="00B0F0"/>
              </a:solidFill>
              <a:prstDash val="solid"/>
            </a:ln>
          </c:spPr>
          <c:marker>
            <c:symbol val="none"/>
          </c:marker>
          <c:cat>
            <c:numRef>
              <c:f>地产销量!$C$105:$C$179</c:f>
              <c:numCache>
                <c:formatCode>yyyy/m/d;@</c:formatCode>
                <c:ptCount val="75"/>
                <c:pt idx="0">
                  <c:v>41548</c:v>
                </c:pt>
                <c:pt idx="1">
                  <c:v>41558</c:v>
                </c:pt>
                <c:pt idx="2">
                  <c:v>41568</c:v>
                </c:pt>
                <c:pt idx="3">
                  <c:v>41579</c:v>
                </c:pt>
                <c:pt idx="4">
                  <c:v>41589</c:v>
                </c:pt>
                <c:pt idx="5">
                  <c:v>41599</c:v>
                </c:pt>
                <c:pt idx="6">
                  <c:v>41609</c:v>
                </c:pt>
                <c:pt idx="7">
                  <c:v>41619</c:v>
                </c:pt>
                <c:pt idx="8">
                  <c:v>41629</c:v>
                </c:pt>
                <c:pt idx="9">
                  <c:v>41640</c:v>
                </c:pt>
                <c:pt idx="10">
                  <c:v>41650</c:v>
                </c:pt>
                <c:pt idx="11">
                  <c:v>41660</c:v>
                </c:pt>
                <c:pt idx="12">
                  <c:v>41671</c:v>
                </c:pt>
                <c:pt idx="13">
                  <c:v>41681</c:v>
                </c:pt>
                <c:pt idx="14">
                  <c:v>41691</c:v>
                </c:pt>
                <c:pt idx="15">
                  <c:v>41699</c:v>
                </c:pt>
                <c:pt idx="16">
                  <c:v>41709</c:v>
                </c:pt>
                <c:pt idx="17">
                  <c:v>41719</c:v>
                </c:pt>
                <c:pt idx="18">
                  <c:v>41730</c:v>
                </c:pt>
                <c:pt idx="19">
                  <c:v>41740</c:v>
                </c:pt>
                <c:pt idx="20">
                  <c:v>41750</c:v>
                </c:pt>
                <c:pt idx="21">
                  <c:v>41760</c:v>
                </c:pt>
                <c:pt idx="22">
                  <c:v>41770</c:v>
                </c:pt>
                <c:pt idx="23">
                  <c:v>41780</c:v>
                </c:pt>
                <c:pt idx="24">
                  <c:v>41791</c:v>
                </c:pt>
                <c:pt idx="25">
                  <c:v>41801</c:v>
                </c:pt>
                <c:pt idx="26">
                  <c:v>41811</c:v>
                </c:pt>
                <c:pt idx="27">
                  <c:v>41821</c:v>
                </c:pt>
                <c:pt idx="28">
                  <c:v>41831</c:v>
                </c:pt>
                <c:pt idx="29">
                  <c:v>41841</c:v>
                </c:pt>
                <c:pt idx="30">
                  <c:v>41852</c:v>
                </c:pt>
                <c:pt idx="31">
                  <c:v>41862</c:v>
                </c:pt>
                <c:pt idx="32">
                  <c:v>41872</c:v>
                </c:pt>
                <c:pt idx="33">
                  <c:v>41883</c:v>
                </c:pt>
                <c:pt idx="34">
                  <c:v>41893</c:v>
                </c:pt>
                <c:pt idx="35">
                  <c:v>41903</c:v>
                </c:pt>
                <c:pt idx="36">
                  <c:v>41913</c:v>
                </c:pt>
                <c:pt idx="37">
                  <c:v>41923</c:v>
                </c:pt>
                <c:pt idx="38">
                  <c:v>41933</c:v>
                </c:pt>
                <c:pt idx="39">
                  <c:v>41944</c:v>
                </c:pt>
                <c:pt idx="40">
                  <c:v>41954</c:v>
                </c:pt>
                <c:pt idx="41">
                  <c:v>41964</c:v>
                </c:pt>
                <c:pt idx="42">
                  <c:v>41974</c:v>
                </c:pt>
                <c:pt idx="43">
                  <c:v>41984</c:v>
                </c:pt>
                <c:pt idx="44">
                  <c:v>41994</c:v>
                </c:pt>
                <c:pt idx="45">
                  <c:v>42005</c:v>
                </c:pt>
                <c:pt idx="46">
                  <c:v>42015</c:v>
                </c:pt>
                <c:pt idx="47">
                  <c:v>42025</c:v>
                </c:pt>
                <c:pt idx="48">
                  <c:v>42036</c:v>
                </c:pt>
                <c:pt idx="49">
                  <c:v>42046</c:v>
                </c:pt>
                <c:pt idx="50">
                  <c:v>42056</c:v>
                </c:pt>
                <c:pt idx="51">
                  <c:v>42064</c:v>
                </c:pt>
                <c:pt idx="52">
                  <c:v>42074</c:v>
                </c:pt>
                <c:pt idx="53">
                  <c:v>42084</c:v>
                </c:pt>
                <c:pt idx="54">
                  <c:v>42095</c:v>
                </c:pt>
                <c:pt idx="55">
                  <c:v>42105</c:v>
                </c:pt>
                <c:pt idx="56">
                  <c:v>42115</c:v>
                </c:pt>
                <c:pt idx="57">
                  <c:v>42125</c:v>
                </c:pt>
                <c:pt idx="58">
                  <c:v>42135</c:v>
                </c:pt>
                <c:pt idx="59">
                  <c:v>42145</c:v>
                </c:pt>
                <c:pt idx="60">
                  <c:v>42156</c:v>
                </c:pt>
                <c:pt idx="61">
                  <c:v>42166</c:v>
                </c:pt>
                <c:pt idx="62">
                  <c:v>42176</c:v>
                </c:pt>
                <c:pt idx="63">
                  <c:v>42186</c:v>
                </c:pt>
                <c:pt idx="64">
                  <c:v>42196</c:v>
                </c:pt>
                <c:pt idx="65">
                  <c:v>42206</c:v>
                </c:pt>
                <c:pt idx="66">
                  <c:v>42217</c:v>
                </c:pt>
                <c:pt idx="67">
                  <c:v>42227</c:v>
                </c:pt>
                <c:pt idx="68">
                  <c:v>42237</c:v>
                </c:pt>
                <c:pt idx="69">
                  <c:v>42248</c:v>
                </c:pt>
                <c:pt idx="70">
                  <c:v>42258</c:v>
                </c:pt>
                <c:pt idx="71">
                  <c:v>42268</c:v>
                </c:pt>
                <c:pt idx="72">
                  <c:v>42278</c:v>
                </c:pt>
                <c:pt idx="73">
                  <c:v>42288</c:v>
                </c:pt>
                <c:pt idx="74">
                  <c:v>42298</c:v>
                </c:pt>
              </c:numCache>
            </c:numRef>
          </c:cat>
          <c:val>
            <c:numRef>
              <c:f>地产销量!$D$105:$D$179</c:f>
              <c:numCache>
                <c:formatCode>0.00_ </c:formatCode>
                <c:ptCount val="75"/>
                <c:pt idx="0">
                  <c:v>22.84663838672946</c:v>
                </c:pt>
                <c:pt idx="1">
                  <c:v>14.9208596931163</c:v>
                </c:pt>
                <c:pt idx="2">
                  <c:v>23.843068242075383</c:v>
                </c:pt>
                <c:pt idx="3">
                  <c:v>2.0234099066093414</c:v>
                </c:pt>
                <c:pt idx="4">
                  <c:v>7.8431754417164345</c:v>
                </c:pt>
                <c:pt idx="5">
                  <c:v>-3.1465013672881001</c:v>
                </c:pt>
                <c:pt idx="6">
                  <c:v>1.4949687986243745</c:v>
                </c:pt>
                <c:pt idx="7">
                  <c:v>-6.4645843543583306</c:v>
                </c:pt>
                <c:pt idx="8">
                  <c:v>-13.644234242745434</c:v>
                </c:pt>
                <c:pt idx="9">
                  <c:v>-5.8741225356355455</c:v>
                </c:pt>
                <c:pt idx="10">
                  <c:v>-18.436639800973854</c:v>
                </c:pt>
                <c:pt idx="11">
                  <c:v>-32.98602588641014</c:v>
                </c:pt>
                <c:pt idx="12">
                  <c:v>-66.83380148157876</c:v>
                </c:pt>
                <c:pt idx="13">
                  <c:v>79.116297350796458</c:v>
                </c:pt>
                <c:pt idx="14">
                  <c:v>-4.5132934907869524</c:v>
                </c:pt>
                <c:pt idx="15">
                  <c:v>-30.066099420746287</c:v>
                </c:pt>
                <c:pt idx="16">
                  <c:v>-32.889488046156792</c:v>
                </c:pt>
                <c:pt idx="17">
                  <c:v>-35.313372895582006</c:v>
                </c:pt>
                <c:pt idx="18">
                  <c:v>-33.317825154403259</c:v>
                </c:pt>
                <c:pt idx="19">
                  <c:v>-24.144968277289635</c:v>
                </c:pt>
                <c:pt idx="20">
                  <c:v>-9.1182242842543939</c:v>
                </c:pt>
                <c:pt idx="21">
                  <c:v>-13.526525945107252</c:v>
                </c:pt>
                <c:pt idx="22">
                  <c:v>-7.7754969455452798</c:v>
                </c:pt>
                <c:pt idx="23">
                  <c:v>-13.469030131636726</c:v>
                </c:pt>
                <c:pt idx="24">
                  <c:v>-34.100100181308392</c:v>
                </c:pt>
                <c:pt idx="25">
                  <c:v>-11.432827533390014</c:v>
                </c:pt>
                <c:pt idx="26">
                  <c:v>-22.082290235687363</c:v>
                </c:pt>
                <c:pt idx="27">
                  <c:v>-22.329389459070381</c:v>
                </c:pt>
                <c:pt idx="28">
                  <c:v>-15.111625334073365</c:v>
                </c:pt>
                <c:pt idx="29">
                  <c:v>-3.7102486182331567</c:v>
                </c:pt>
                <c:pt idx="30">
                  <c:v>-20.141014697833281</c:v>
                </c:pt>
                <c:pt idx="31">
                  <c:v>-5.4785548298887345</c:v>
                </c:pt>
                <c:pt idx="32">
                  <c:v>-11.839092241172034</c:v>
                </c:pt>
                <c:pt idx="33">
                  <c:v>-8.0887781094353919</c:v>
                </c:pt>
                <c:pt idx="34">
                  <c:v>-11.570392771548875</c:v>
                </c:pt>
                <c:pt idx="35">
                  <c:v>-17.02084450107202</c:v>
                </c:pt>
                <c:pt idx="36">
                  <c:v>-16.895638843472089</c:v>
                </c:pt>
                <c:pt idx="37">
                  <c:v>-8.4836748471994508</c:v>
                </c:pt>
                <c:pt idx="38">
                  <c:v>2.0771808583922819</c:v>
                </c:pt>
                <c:pt idx="39">
                  <c:v>-9.2794325015994268</c:v>
                </c:pt>
                <c:pt idx="40">
                  <c:v>6.1018688712897395</c:v>
                </c:pt>
                <c:pt idx="41">
                  <c:v>19.785914531413763</c:v>
                </c:pt>
                <c:pt idx="42">
                  <c:v>19.784847161174657</c:v>
                </c:pt>
                <c:pt idx="43">
                  <c:v>35.267751420429263</c:v>
                </c:pt>
                <c:pt idx="44">
                  <c:v>47.777000130384017</c:v>
                </c:pt>
                <c:pt idx="45">
                  <c:v>-4.2556558899954755</c:v>
                </c:pt>
                <c:pt idx="46">
                  <c:v>12.416461751448304</c:v>
                </c:pt>
                <c:pt idx="47">
                  <c:v>54.450697299768244</c:v>
                </c:pt>
                <c:pt idx="48">
                  <c:v>269.47927299307725</c:v>
                </c:pt>
                <c:pt idx="49">
                  <c:v>-19.175864824809835</c:v>
                </c:pt>
                <c:pt idx="50">
                  <c:v>-63.682119025258913</c:v>
                </c:pt>
                <c:pt idx="51">
                  <c:v>-4.2312281707523436</c:v>
                </c:pt>
                <c:pt idx="52">
                  <c:v>14.805930918129434</c:v>
                </c:pt>
                <c:pt idx="53">
                  <c:v>25.361790148497221</c:v>
                </c:pt>
                <c:pt idx="54">
                  <c:v>22.846289961232614</c:v>
                </c:pt>
                <c:pt idx="55">
                  <c:v>35.075391592130813</c:v>
                </c:pt>
                <c:pt idx="56">
                  <c:v>33.358549683786741</c:v>
                </c:pt>
                <c:pt idx="57">
                  <c:v>29.058984872487287</c:v>
                </c:pt>
                <c:pt idx="58">
                  <c:v>50.490280515628896</c:v>
                </c:pt>
                <c:pt idx="59">
                  <c:v>46.714834216072646</c:v>
                </c:pt>
                <c:pt idx="60">
                  <c:v>90.126716118821619</c:v>
                </c:pt>
                <c:pt idx="61">
                  <c:v>58.86096541031192</c:v>
                </c:pt>
                <c:pt idx="62">
                  <c:v>84.851538049519789</c:v>
                </c:pt>
                <c:pt idx="63">
                  <c:v>81.483767289611365</c:v>
                </c:pt>
                <c:pt idx="64">
                  <c:v>57.766790811948411</c:v>
                </c:pt>
                <c:pt idx="65">
                  <c:v>43.961067452794921</c:v>
                </c:pt>
                <c:pt idx="66">
                  <c:v>45.182089620369695</c:v>
                </c:pt>
                <c:pt idx="67">
                  <c:v>37.659162082302736</c:v>
                </c:pt>
                <c:pt idx="68">
                  <c:v>41.374459395954986</c:v>
                </c:pt>
                <c:pt idx="69">
                  <c:v>36.477272404428859</c:v>
                </c:pt>
                <c:pt idx="70">
                  <c:v>35.896736958090237</c:v>
                </c:pt>
                <c:pt idx="71">
                  <c:v>28.996565801255869</c:v>
                </c:pt>
                <c:pt idx="72">
                  <c:v>40.702997436338336</c:v>
                </c:pt>
                <c:pt idx="73">
                  <c:v>22.397099697887768</c:v>
                </c:pt>
              </c:numCache>
            </c:numRef>
          </c:val>
          <c:smooth val="1"/>
        </c:ser>
        <c:ser>
          <c:idx val="1"/>
          <c:order val="1"/>
          <c:tx>
            <c:strRef>
              <c:f>地产销量!$E$5</c:f>
              <c:strCache>
                <c:ptCount val="1"/>
                <c:pt idx="0">
                  <c:v>26个大中城市新房销售面积月度累计同比增速（%）</c:v>
                </c:pt>
              </c:strCache>
            </c:strRef>
          </c:tx>
          <c:spPr>
            <a:ln w="25400">
              <a:solidFill>
                <a:srgbClr val="000080"/>
              </a:solidFill>
              <a:prstDash val="solid"/>
            </a:ln>
          </c:spPr>
          <c:marker>
            <c:symbol val="none"/>
          </c:marker>
          <c:cat>
            <c:numRef>
              <c:f>地产销量!$C$105:$C$179</c:f>
              <c:numCache>
                <c:formatCode>yyyy/m/d;@</c:formatCode>
                <c:ptCount val="75"/>
                <c:pt idx="0">
                  <c:v>41548</c:v>
                </c:pt>
                <c:pt idx="1">
                  <c:v>41558</c:v>
                </c:pt>
                <c:pt idx="2">
                  <c:v>41568</c:v>
                </c:pt>
                <c:pt idx="3">
                  <c:v>41579</c:v>
                </c:pt>
                <c:pt idx="4">
                  <c:v>41589</c:v>
                </c:pt>
                <c:pt idx="5">
                  <c:v>41599</c:v>
                </c:pt>
                <c:pt idx="6">
                  <c:v>41609</c:v>
                </c:pt>
                <c:pt idx="7">
                  <c:v>41619</c:v>
                </c:pt>
                <c:pt idx="8">
                  <c:v>41629</c:v>
                </c:pt>
                <c:pt idx="9">
                  <c:v>41640</c:v>
                </c:pt>
                <c:pt idx="10">
                  <c:v>41650</c:v>
                </c:pt>
                <c:pt idx="11">
                  <c:v>41660</c:v>
                </c:pt>
                <c:pt idx="12">
                  <c:v>41671</c:v>
                </c:pt>
                <c:pt idx="13">
                  <c:v>41681</c:v>
                </c:pt>
                <c:pt idx="14">
                  <c:v>41691</c:v>
                </c:pt>
                <c:pt idx="15">
                  <c:v>41699</c:v>
                </c:pt>
                <c:pt idx="16">
                  <c:v>41709</c:v>
                </c:pt>
                <c:pt idx="17">
                  <c:v>41719</c:v>
                </c:pt>
                <c:pt idx="18">
                  <c:v>41730</c:v>
                </c:pt>
                <c:pt idx="19">
                  <c:v>41740</c:v>
                </c:pt>
                <c:pt idx="20">
                  <c:v>41750</c:v>
                </c:pt>
                <c:pt idx="21">
                  <c:v>41760</c:v>
                </c:pt>
                <c:pt idx="22">
                  <c:v>41770</c:v>
                </c:pt>
                <c:pt idx="23">
                  <c:v>41780</c:v>
                </c:pt>
                <c:pt idx="24">
                  <c:v>41791</c:v>
                </c:pt>
                <c:pt idx="25">
                  <c:v>41801</c:v>
                </c:pt>
                <c:pt idx="26">
                  <c:v>41811</c:v>
                </c:pt>
                <c:pt idx="27">
                  <c:v>41821</c:v>
                </c:pt>
                <c:pt idx="28">
                  <c:v>41831</c:v>
                </c:pt>
                <c:pt idx="29">
                  <c:v>41841</c:v>
                </c:pt>
                <c:pt idx="30">
                  <c:v>41852</c:v>
                </c:pt>
                <c:pt idx="31">
                  <c:v>41862</c:v>
                </c:pt>
                <c:pt idx="32">
                  <c:v>41872</c:v>
                </c:pt>
                <c:pt idx="33">
                  <c:v>41883</c:v>
                </c:pt>
                <c:pt idx="34">
                  <c:v>41893</c:v>
                </c:pt>
                <c:pt idx="35">
                  <c:v>41903</c:v>
                </c:pt>
                <c:pt idx="36">
                  <c:v>41913</c:v>
                </c:pt>
                <c:pt idx="37">
                  <c:v>41923</c:v>
                </c:pt>
                <c:pt idx="38">
                  <c:v>41933</c:v>
                </c:pt>
                <c:pt idx="39">
                  <c:v>41944</c:v>
                </c:pt>
                <c:pt idx="40">
                  <c:v>41954</c:v>
                </c:pt>
                <c:pt idx="41">
                  <c:v>41964</c:v>
                </c:pt>
                <c:pt idx="42">
                  <c:v>41974</c:v>
                </c:pt>
                <c:pt idx="43">
                  <c:v>41984</c:v>
                </c:pt>
                <c:pt idx="44">
                  <c:v>41994</c:v>
                </c:pt>
                <c:pt idx="45">
                  <c:v>42005</c:v>
                </c:pt>
                <c:pt idx="46">
                  <c:v>42015</c:v>
                </c:pt>
                <c:pt idx="47">
                  <c:v>42025</c:v>
                </c:pt>
                <c:pt idx="48">
                  <c:v>42036</c:v>
                </c:pt>
                <c:pt idx="49">
                  <c:v>42046</c:v>
                </c:pt>
                <c:pt idx="50">
                  <c:v>42056</c:v>
                </c:pt>
                <c:pt idx="51">
                  <c:v>42064</c:v>
                </c:pt>
                <c:pt idx="52">
                  <c:v>42074</c:v>
                </c:pt>
                <c:pt idx="53">
                  <c:v>42084</c:v>
                </c:pt>
                <c:pt idx="54">
                  <c:v>42095</c:v>
                </c:pt>
                <c:pt idx="55">
                  <c:v>42105</c:v>
                </c:pt>
                <c:pt idx="56">
                  <c:v>42115</c:v>
                </c:pt>
                <c:pt idx="57">
                  <c:v>42125</c:v>
                </c:pt>
                <c:pt idx="58">
                  <c:v>42135</c:v>
                </c:pt>
                <c:pt idx="59">
                  <c:v>42145</c:v>
                </c:pt>
                <c:pt idx="60">
                  <c:v>42156</c:v>
                </c:pt>
                <c:pt idx="61">
                  <c:v>42166</c:v>
                </c:pt>
                <c:pt idx="62">
                  <c:v>42176</c:v>
                </c:pt>
                <c:pt idx="63">
                  <c:v>42186</c:v>
                </c:pt>
                <c:pt idx="64">
                  <c:v>42196</c:v>
                </c:pt>
                <c:pt idx="65">
                  <c:v>42206</c:v>
                </c:pt>
                <c:pt idx="66">
                  <c:v>42217</c:v>
                </c:pt>
                <c:pt idx="67">
                  <c:v>42227</c:v>
                </c:pt>
                <c:pt idx="68">
                  <c:v>42237</c:v>
                </c:pt>
                <c:pt idx="69">
                  <c:v>42248</c:v>
                </c:pt>
                <c:pt idx="70">
                  <c:v>42258</c:v>
                </c:pt>
                <c:pt idx="71">
                  <c:v>42268</c:v>
                </c:pt>
                <c:pt idx="72">
                  <c:v>42278</c:v>
                </c:pt>
                <c:pt idx="73">
                  <c:v>42288</c:v>
                </c:pt>
                <c:pt idx="74">
                  <c:v>42298</c:v>
                </c:pt>
              </c:numCache>
            </c:numRef>
          </c:cat>
          <c:val>
            <c:numRef>
              <c:f>地产销量!$E$105:$E$179</c:f>
              <c:numCache>
                <c:formatCode>0.00_ </c:formatCode>
                <c:ptCount val="75"/>
                <c:pt idx="0">
                  <c:v>22.84663838672946</c:v>
                </c:pt>
                <c:pt idx="1">
                  <c:v>17.835057505554531</c:v>
                </c:pt>
                <c:pt idx="2">
                  <c:v>20.270018460075491</c:v>
                </c:pt>
                <c:pt idx="3">
                  <c:v>2.0234099066093414</c:v>
                </c:pt>
                <c:pt idx="4">
                  <c:v>4.8100322507182245</c:v>
                </c:pt>
                <c:pt idx="5">
                  <c:v>2.0674117027363588</c:v>
                </c:pt>
                <c:pt idx="6">
                  <c:v>1.4949687986243745</c:v>
                </c:pt>
                <c:pt idx="7">
                  <c:v>-2.6978536681992793</c:v>
                </c:pt>
                <c:pt idx="8">
                  <c:v>-7.0309392916222304</c:v>
                </c:pt>
                <c:pt idx="9">
                  <c:v>-5.8741225356355455</c:v>
                </c:pt>
                <c:pt idx="10">
                  <c:v>-12.528875785794986</c:v>
                </c:pt>
                <c:pt idx="11">
                  <c:v>-19.970895335407988</c:v>
                </c:pt>
                <c:pt idx="12">
                  <c:v>-66.83380148157876</c:v>
                </c:pt>
                <c:pt idx="13">
                  <c:v>-12.561293448496668</c:v>
                </c:pt>
                <c:pt idx="14">
                  <c:v>-9.1752901171722208</c:v>
                </c:pt>
                <c:pt idx="15">
                  <c:v>-30.066099420746287</c:v>
                </c:pt>
                <c:pt idx="16">
                  <c:v>-31.558019285121386</c:v>
                </c:pt>
                <c:pt idx="17">
                  <c:v>-33.039754952785351</c:v>
                </c:pt>
                <c:pt idx="18">
                  <c:v>-33.317825154403259</c:v>
                </c:pt>
                <c:pt idx="19">
                  <c:v>-28.976046913001849</c:v>
                </c:pt>
                <c:pt idx="20">
                  <c:v>-22.49551659113407</c:v>
                </c:pt>
                <c:pt idx="21">
                  <c:v>-13.526525945107252</c:v>
                </c:pt>
                <c:pt idx="22">
                  <c:v>-10.677465177467504</c:v>
                </c:pt>
                <c:pt idx="23">
                  <c:v>-11.766229129228012</c:v>
                </c:pt>
                <c:pt idx="24">
                  <c:v>-34.100100181308392</c:v>
                </c:pt>
                <c:pt idx="25">
                  <c:v>-23.425595288989832</c:v>
                </c:pt>
                <c:pt idx="26">
                  <c:v>-22.922387432164868</c:v>
                </c:pt>
                <c:pt idx="27">
                  <c:v>-22.329389459070381</c:v>
                </c:pt>
                <c:pt idx="28">
                  <c:v>-18.766099598720096</c:v>
                </c:pt>
                <c:pt idx="29">
                  <c:v>-13.0662628252977</c:v>
                </c:pt>
                <c:pt idx="30">
                  <c:v>-20.141014697833281</c:v>
                </c:pt>
                <c:pt idx="31">
                  <c:v>-13.023293473771467</c:v>
                </c:pt>
                <c:pt idx="32">
                  <c:v>-12.552152266280757</c:v>
                </c:pt>
                <c:pt idx="33">
                  <c:v>-8.0887781094353919</c:v>
                </c:pt>
                <c:pt idx="34">
                  <c:v>-9.9144832056294696</c:v>
                </c:pt>
                <c:pt idx="35">
                  <c:v>-12.779784849894726</c:v>
                </c:pt>
                <c:pt idx="36">
                  <c:v>-16.895638843472089</c:v>
                </c:pt>
                <c:pt idx="37">
                  <c:v>-11.708181298240461</c:v>
                </c:pt>
                <c:pt idx="38">
                  <c:v>-5.9551888092143725</c:v>
                </c:pt>
                <c:pt idx="39">
                  <c:v>-9.2794325015994268</c:v>
                </c:pt>
                <c:pt idx="40">
                  <c:v>-1.7014164480640663</c:v>
                </c:pt>
                <c:pt idx="41">
                  <c:v>5.3269194392811166</c:v>
                </c:pt>
                <c:pt idx="42">
                  <c:v>19.784847161174657</c:v>
                </c:pt>
                <c:pt idx="43">
                  <c:v>27.624988194068397</c:v>
                </c:pt>
                <c:pt idx="44">
                  <c:v>35.034644022118194</c:v>
                </c:pt>
                <c:pt idx="45">
                  <c:v>-4.2556558899954755</c:v>
                </c:pt>
                <c:pt idx="46">
                  <c:v>3.9795877527905246</c:v>
                </c:pt>
                <c:pt idx="47">
                  <c:v>19.354262693189227</c:v>
                </c:pt>
                <c:pt idx="48">
                  <c:v>269.47927299307725</c:v>
                </c:pt>
                <c:pt idx="49">
                  <c:v>49.599050088624132</c:v>
                </c:pt>
                <c:pt idx="50">
                  <c:v>-0.5076766341976513</c:v>
                </c:pt>
                <c:pt idx="51">
                  <c:v>-4.2312281707523436</c:v>
                </c:pt>
                <c:pt idx="52">
                  <c:v>5.6325877137850355</c:v>
                </c:pt>
                <c:pt idx="53">
                  <c:v>13.152744571630691</c:v>
                </c:pt>
                <c:pt idx="54">
                  <c:v>22.846289961232614</c:v>
                </c:pt>
                <c:pt idx="55">
                  <c:v>29.028405654733589</c:v>
                </c:pt>
                <c:pt idx="56">
                  <c:v>30.685438969186606</c:v>
                </c:pt>
                <c:pt idx="57">
                  <c:v>29.058984872487287</c:v>
                </c:pt>
                <c:pt idx="58">
                  <c:v>40.020986618048155</c:v>
                </c:pt>
                <c:pt idx="59">
                  <c:v>42.581331960282135</c:v>
                </c:pt>
                <c:pt idx="60">
                  <c:v>90.126716118821619</c:v>
                </c:pt>
                <c:pt idx="61">
                  <c:v>73.097036266319023</c:v>
                </c:pt>
                <c:pt idx="62">
                  <c:v>77.548316286912765</c:v>
                </c:pt>
                <c:pt idx="63">
                  <c:v>81.483767289611365</c:v>
                </c:pt>
                <c:pt idx="64">
                  <c:v>69.248352360963338</c:v>
                </c:pt>
                <c:pt idx="65">
                  <c:v>58.644808707646213</c:v>
                </c:pt>
                <c:pt idx="66">
                  <c:v>45.182089620369695</c:v>
                </c:pt>
                <c:pt idx="67">
                  <c:v>41.197391287882354</c:v>
                </c:pt>
                <c:pt idx="68">
                  <c:v>41.268221490736742</c:v>
                </c:pt>
                <c:pt idx="69">
                  <c:v>36.477272404428859</c:v>
                </c:pt>
                <c:pt idx="70">
                  <c:v>36.17844433506945</c:v>
                </c:pt>
                <c:pt idx="71">
                  <c:v>33.423499050051156</c:v>
                </c:pt>
                <c:pt idx="72">
                  <c:v>40.702997436338336</c:v>
                </c:pt>
                <c:pt idx="73">
                  <c:v>29.0019081852478</c:v>
                </c:pt>
              </c:numCache>
            </c:numRef>
          </c:val>
          <c:smooth val="1"/>
        </c:ser>
        <c:marker val="1"/>
        <c:axId val="51617152"/>
        <c:axId val="50660480"/>
      </c:lineChart>
      <c:dateAx>
        <c:axId val="51617152"/>
        <c:scaling>
          <c:orientation val="minMax"/>
        </c:scaling>
        <c:axPos val="b"/>
        <c:numFmt formatCode="[$-409]mmm\-yy;@" sourceLinked="0"/>
        <c:tickLblPos val="low"/>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zh-CN"/>
          </a:p>
        </c:txPr>
        <c:crossAx val="50660480"/>
        <c:crosses val="autoZero"/>
        <c:auto val="1"/>
        <c:lblOffset val="100"/>
        <c:baseTimeUnit val="days"/>
        <c:majorUnit val="3"/>
        <c:majorTimeUnit val="months"/>
        <c:minorUnit val="1"/>
      </c:dateAx>
      <c:valAx>
        <c:axId val="50660480"/>
        <c:scaling>
          <c:orientation val="minMax"/>
          <c:max val="100"/>
        </c:scaling>
        <c:axPos val="l"/>
        <c:numFmt formatCode="0_ " sourceLinked="0"/>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zh-CN"/>
          </a:p>
        </c:txPr>
        <c:crossAx val="51617152"/>
        <c:crosses val="autoZero"/>
        <c:crossBetween val="between"/>
      </c:valAx>
      <c:spPr>
        <a:noFill/>
        <a:ln w="25400">
          <a:noFill/>
        </a:ln>
      </c:spPr>
    </c:plotArea>
    <c:legend>
      <c:legendPos val="r"/>
      <c:layout>
        <c:manualLayout>
          <c:xMode val="edge"/>
          <c:yMode val="edge"/>
          <c:x val="0.12346841281607775"/>
          <c:y val="7.6403703703703824E-3"/>
          <c:w val="0.68418725805123126"/>
          <c:h val="0.13051888888888891"/>
        </c:manualLayout>
      </c:layout>
      <c:spPr>
        <a:noFill/>
        <a:ln w="25400">
          <a:noFill/>
        </a:ln>
      </c:spPr>
      <c:txPr>
        <a:bodyPr/>
        <a:lstStyle/>
        <a:p>
          <a:pPr>
            <a:defRPr sz="1600" b="1" i="0" u="none" strike="noStrike" baseline="0">
              <a:solidFill>
                <a:srgbClr val="000000"/>
              </a:solidFill>
              <a:latin typeface="Arial" panose="020B0604020202020204" pitchFamily="34" charset="0"/>
              <a:ea typeface="楷体_GB2312"/>
              <a:cs typeface="Arial" panose="020B0604020202020204" pitchFamily="34" charset="0"/>
            </a:defRPr>
          </a:pPr>
          <a:endParaRPr lang="zh-CN"/>
        </a:p>
      </c:txPr>
    </c:legend>
    <c:plotVisOnly val="1"/>
    <c:dispBlanksAs val="gap"/>
  </c:chart>
  <c:spPr>
    <a:solidFill>
      <a:srgbClr val="FFFFFF"/>
    </a:solidFill>
    <a:ln w="9525">
      <a:noFill/>
    </a:ln>
  </c:spPr>
  <c:txPr>
    <a:bodyPr/>
    <a:lstStyle/>
    <a:p>
      <a:pPr>
        <a:defRPr sz="700" b="0" i="0" u="none" strike="noStrike" baseline="0">
          <a:solidFill>
            <a:srgbClr val="000000"/>
          </a:solidFill>
          <a:latin typeface="Arial"/>
          <a:ea typeface="Arial"/>
          <a:cs typeface="Arial"/>
        </a:defRPr>
      </a:pPr>
      <a:endParaRPr lang="zh-CN"/>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6.3030573244986191E-2"/>
          <c:y val="2.3203678175144012E-2"/>
          <c:w val="0.93660855341790261"/>
          <c:h val="0.92443969260335568"/>
        </c:manualLayout>
      </c:layout>
      <c:barChart>
        <c:barDir val="col"/>
        <c:grouping val="clustered"/>
        <c:ser>
          <c:idx val="0"/>
          <c:order val="0"/>
          <c:tx>
            <c:strRef>
              <c:f>Sheet2!$B$3</c:f>
              <c:strCache>
                <c:ptCount val="1"/>
                <c:pt idx="0">
                  <c:v>1990</c:v>
                </c:pt>
              </c:strCache>
            </c:strRef>
          </c:tx>
          <c:spPr>
            <a:solidFill>
              <a:srgbClr val="002060"/>
            </a:solidFill>
          </c:spPr>
          <c:cat>
            <c:strRef>
              <c:f>Sheet2!$C$2:$F$2</c:f>
              <c:strCache>
                <c:ptCount val="4"/>
                <c:pt idx="0">
                  <c:v>&lt;25</c:v>
                </c:pt>
                <c:pt idx="1">
                  <c:v>25-44</c:v>
                </c:pt>
                <c:pt idx="2">
                  <c:v>45-64</c:v>
                </c:pt>
                <c:pt idx="3">
                  <c:v>&gt;65</c:v>
                </c:pt>
              </c:strCache>
            </c:strRef>
          </c:cat>
          <c:val>
            <c:numRef>
              <c:f>Sheet2!$C$3:$F$3</c:f>
              <c:numCache>
                <c:formatCode>General</c:formatCode>
                <c:ptCount val="4"/>
                <c:pt idx="0">
                  <c:v>588608</c:v>
                </c:pt>
                <c:pt idx="1">
                  <c:v>341569</c:v>
                </c:pt>
                <c:pt idx="2">
                  <c:v>167932</c:v>
                </c:pt>
                <c:pt idx="3">
                  <c:v>67320</c:v>
                </c:pt>
              </c:numCache>
            </c:numRef>
          </c:val>
        </c:ser>
        <c:ser>
          <c:idx val="1"/>
          <c:order val="1"/>
          <c:tx>
            <c:strRef>
              <c:f>Sheet2!$B$4</c:f>
              <c:strCache>
                <c:ptCount val="1"/>
                <c:pt idx="0">
                  <c:v>1995</c:v>
                </c:pt>
              </c:strCache>
            </c:strRef>
          </c:tx>
          <c:spPr>
            <a:solidFill>
              <a:srgbClr val="00FFFF"/>
            </a:solidFill>
          </c:spPr>
          <c:cat>
            <c:strRef>
              <c:f>Sheet2!$C$2:$F$2</c:f>
              <c:strCache>
                <c:ptCount val="4"/>
                <c:pt idx="0">
                  <c:v>&lt;25</c:v>
                </c:pt>
                <c:pt idx="1">
                  <c:v>25-44</c:v>
                </c:pt>
                <c:pt idx="2">
                  <c:v>45-64</c:v>
                </c:pt>
                <c:pt idx="3">
                  <c:v>&gt;65</c:v>
                </c:pt>
              </c:strCache>
            </c:strRef>
          </c:cat>
          <c:val>
            <c:numRef>
              <c:f>Sheet2!$C$4:$F$4</c:f>
              <c:numCache>
                <c:formatCode>General</c:formatCode>
                <c:ptCount val="4"/>
                <c:pt idx="0">
                  <c:v>570464</c:v>
                </c:pt>
                <c:pt idx="1">
                  <c:v>400197</c:v>
                </c:pt>
                <c:pt idx="2">
                  <c:v>190110</c:v>
                </c:pt>
                <c:pt idx="3">
                  <c:v>76761</c:v>
                </c:pt>
              </c:numCache>
            </c:numRef>
          </c:val>
        </c:ser>
        <c:ser>
          <c:idx val="2"/>
          <c:order val="2"/>
          <c:tx>
            <c:strRef>
              <c:f>Sheet2!$B$5</c:f>
              <c:strCache>
                <c:ptCount val="1"/>
                <c:pt idx="0">
                  <c:v>2000</c:v>
                </c:pt>
              </c:strCache>
            </c:strRef>
          </c:tx>
          <c:spPr>
            <a:solidFill>
              <a:srgbClr val="66FF99"/>
            </a:solidFill>
          </c:spPr>
          <c:cat>
            <c:strRef>
              <c:f>Sheet2!$C$2:$F$2</c:f>
              <c:strCache>
                <c:ptCount val="4"/>
                <c:pt idx="0">
                  <c:v>&lt;25</c:v>
                </c:pt>
                <c:pt idx="1">
                  <c:v>25-44</c:v>
                </c:pt>
                <c:pt idx="2">
                  <c:v>45-64</c:v>
                </c:pt>
                <c:pt idx="3">
                  <c:v>&gt;65</c:v>
                </c:pt>
              </c:strCache>
            </c:strRef>
          </c:cat>
          <c:val>
            <c:numRef>
              <c:f>Sheet2!$C$5:$F$5</c:f>
              <c:numCache>
                <c:formatCode>General</c:formatCode>
                <c:ptCount val="4"/>
                <c:pt idx="0">
                  <c:v>530603</c:v>
                </c:pt>
                <c:pt idx="1">
                  <c:v>431687</c:v>
                </c:pt>
                <c:pt idx="2">
                  <c:v>230173</c:v>
                </c:pt>
                <c:pt idx="3">
                  <c:v>87965</c:v>
                </c:pt>
              </c:numCache>
            </c:numRef>
          </c:val>
        </c:ser>
        <c:ser>
          <c:idx val="3"/>
          <c:order val="3"/>
          <c:tx>
            <c:strRef>
              <c:f>Sheet2!$B$6</c:f>
              <c:strCache>
                <c:ptCount val="1"/>
                <c:pt idx="0">
                  <c:v>2005</c:v>
                </c:pt>
              </c:strCache>
            </c:strRef>
          </c:tx>
          <c:cat>
            <c:strRef>
              <c:f>Sheet2!$C$2:$F$2</c:f>
              <c:strCache>
                <c:ptCount val="4"/>
                <c:pt idx="0">
                  <c:v>&lt;25</c:v>
                </c:pt>
                <c:pt idx="1">
                  <c:v>25-44</c:v>
                </c:pt>
                <c:pt idx="2">
                  <c:v>45-64</c:v>
                </c:pt>
                <c:pt idx="3">
                  <c:v>&gt;65</c:v>
                </c:pt>
              </c:strCache>
            </c:strRef>
          </c:cat>
          <c:val>
            <c:numRef>
              <c:f>Sheet2!$C$6:$F$6</c:f>
              <c:numCache>
                <c:formatCode>General</c:formatCode>
                <c:ptCount val="4"/>
                <c:pt idx="0">
                  <c:v>511104</c:v>
                </c:pt>
                <c:pt idx="1">
                  <c:v>439928</c:v>
                </c:pt>
                <c:pt idx="2">
                  <c:v>266013</c:v>
                </c:pt>
                <c:pt idx="3">
                  <c:v>101132</c:v>
                </c:pt>
              </c:numCache>
            </c:numRef>
          </c:val>
        </c:ser>
        <c:ser>
          <c:idx val="4"/>
          <c:order val="4"/>
          <c:tx>
            <c:strRef>
              <c:f>Sheet2!$B$7</c:f>
              <c:strCache>
                <c:ptCount val="1"/>
                <c:pt idx="0">
                  <c:v>2010</c:v>
                </c:pt>
              </c:strCache>
            </c:strRef>
          </c:tx>
          <c:cat>
            <c:strRef>
              <c:f>Sheet2!$C$2:$F$2</c:f>
              <c:strCache>
                <c:ptCount val="4"/>
                <c:pt idx="0">
                  <c:v>&lt;25</c:v>
                </c:pt>
                <c:pt idx="1">
                  <c:v>25-44</c:v>
                </c:pt>
                <c:pt idx="2">
                  <c:v>45-64</c:v>
                </c:pt>
                <c:pt idx="3">
                  <c:v>&gt;65</c:v>
                </c:pt>
              </c:strCache>
            </c:strRef>
          </c:cat>
          <c:val>
            <c:numRef>
              <c:f>Sheet2!$C$7:$F$7</c:f>
              <c:numCache>
                <c:formatCode>General</c:formatCode>
                <c:ptCount val="4"/>
                <c:pt idx="0">
                  <c:v>488951</c:v>
                </c:pt>
                <c:pt idx="1">
                  <c:v>438663</c:v>
                </c:pt>
                <c:pt idx="2">
                  <c:v>318662</c:v>
                </c:pt>
                <c:pt idx="3">
                  <c:v>113545</c:v>
                </c:pt>
              </c:numCache>
            </c:numRef>
          </c:val>
        </c:ser>
        <c:ser>
          <c:idx val="5"/>
          <c:order val="5"/>
          <c:tx>
            <c:strRef>
              <c:f>Sheet2!$B$8</c:f>
              <c:strCache>
                <c:ptCount val="1"/>
                <c:pt idx="0">
                  <c:v>2015</c:v>
                </c:pt>
              </c:strCache>
            </c:strRef>
          </c:tx>
          <c:spPr>
            <a:solidFill>
              <a:srgbClr val="3333FF"/>
            </a:solidFill>
          </c:spPr>
          <c:cat>
            <c:strRef>
              <c:f>Sheet2!$C$2:$F$2</c:f>
              <c:strCache>
                <c:ptCount val="4"/>
                <c:pt idx="0">
                  <c:v>&lt;25</c:v>
                </c:pt>
                <c:pt idx="1">
                  <c:v>25-44</c:v>
                </c:pt>
                <c:pt idx="2">
                  <c:v>45-64</c:v>
                </c:pt>
                <c:pt idx="3">
                  <c:v>&gt;65</c:v>
                </c:pt>
              </c:strCache>
            </c:strRef>
          </c:cat>
          <c:val>
            <c:numRef>
              <c:f>Sheet2!$C$8:$F$8</c:f>
              <c:numCache>
                <c:formatCode>General</c:formatCode>
                <c:ptCount val="4"/>
                <c:pt idx="0">
                  <c:v>445041</c:v>
                </c:pt>
                <c:pt idx="1">
                  <c:v>448968</c:v>
                </c:pt>
                <c:pt idx="2">
                  <c:v>375120</c:v>
                </c:pt>
                <c:pt idx="3">
                  <c:v>132457</c:v>
                </c:pt>
              </c:numCache>
            </c:numRef>
          </c:val>
        </c:ser>
        <c:ser>
          <c:idx val="6"/>
          <c:order val="6"/>
          <c:tx>
            <c:strRef>
              <c:f>Sheet2!$B$9</c:f>
              <c:strCache>
                <c:ptCount val="1"/>
                <c:pt idx="0">
                  <c:v>2020</c:v>
                </c:pt>
              </c:strCache>
            </c:strRef>
          </c:tx>
          <c:cat>
            <c:strRef>
              <c:f>Sheet2!$C$2:$F$2</c:f>
              <c:strCache>
                <c:ptCount val="4"/>
                <c:pt idx="0">
                  <c:v>&lt;25</c:v>
                </c:pt>
                <c:pt idx="1">
                  <c:v>25-44</c:v>
                </c:pt>
                <c:pt idx="2">
                  <c:v>45-64</c:v>
                </c:pt>
                <c:pt idx="3">
                  <c:v>&gt;65</c:v>
                </c:pt>
              </c:strCache>
            </c:strRef>
          </c:cat>
          <c:val>
            <c:numRef>
              <c:f>Sheet2!$C$9:$F$9</c:f>
              <c:numCache>
                <c:formatCode>General</c:formatCode>
                <c:ptCount val="4"/>
                <c:pt idx="0">
                  <c:v>421186</c:v>
                </c:pt>
                <c:pt idx="1">
                  <c:v>437053</c:v>
                </c:pt>
                <c:pt idx="2">
                  <c:v>406936</c:v>
                </c:pt>
                <c:pt idx="3">
                  <c:v>167692</c:v>
                </c:pt>
              </c:numCache>
            </c:numRef>
          </c:val>
        </c:ser>
        <c:ser>
          <c:idx val="7"/>
          <c:order val="7"/>
          <c:tx>
            <c:strRef>
              <c:f>Sheet2!$B$10</c:f>
              <c:strCache>
                <c:ptCount val="1"/>
                <c:pt idx="0">
                  <c:v>2025</c:v>
                </c:pt>
              </c:strCache>
            </c:strRef>
          </c:tx>
          <c:spPr>
            <a:solidFill>
              <a:srgbClr val="3399FF"/>
            </a:solidFill>
          </c:spPr>
          <c:cat>
            <c:strRef>
              <c:f>Sheet2!$C$2:$F$2</c:f>
              <c:strCache>
                <c:ptCount val="4"/>
                <c:pt idx="0">
                  <c:v>&lt;25</c:v>
                </c:pt>
                <c:pt idx="1">
                  <c:v>25-44</c:v>
                </c:pt>
                <c:pt idx="2">
                  <c:v>45-64</c:v>
                </c:pt>
                <c:pt idx="3">
                  <c:v>&gt;65</c:v>
                </c:pt>
              </c:strCache>
            </c:strRef>
          </c:cat>
          <c:val>
            <c:numRef>
              <c:f>Sheet2!$C$10:$F$10</c:f>
              <c:numCache>
                <c:formatCode>General</c:formatCode>
                <c:ptCount val="4"/>
                <c:pt idx="0">
                  <c:v>413495</c:v>
                </c:pt>
                <c:pt idx="1">
                  <c:v>424111</c:v>
                </c:pt>
                <c:pt idx="2">
                  <c:v>415772</c:v>
                </c:pt>
                <c:pt idx="3">
                  <c:v>195605</c:v>
                </c:pt>
              </c:numCache>
            </c:numRef>
          </c:val>
        </c:ser>
        <c:ser>
          <c:idx val="8"/>
          <c:order val="8"/>
          <c:tx>
            <c:strRef>
              <c:f>Sheet2!$B$11</c:f>
              <c:strCache>
                <c:ptCount val="1"/>
                <c:pt idx="0">
                  <c:v>2030</c:v>
                </c:pt>
              </c:strCache>
            </c:strRef>
          </c:tx>
          <c:spPr>
            <a:solidFill>
              <a:srgbClr val="336699"/>
            </a:solidFill>
          </c:spPr>
          <c:cat>
            <c:strRef>
              <c:f>Sheet2!$C$2:$F$2</c:f>
              <c:strCache>
                <c:ptCount val="4"/>
                <c:pt idx="0">
                  <c:v>&lt;25</c:v>
                </c:pt>
                <c:pt idx="1">
                  <c:v>25-44</c:v>
                </c:pt>
                <c:pt idx="2">
                  <c:v>45-64</c:v>
                </c:pt>
                <c:pt idx="3">
                  <c:v>&gt;65</c:v>
                </c:pt>
              </c:strCache>
            </c:strRef>
          </c:cat>
          <c:val>
            <c:numRef>
              <c:f>Sheet2!$C$11:$F$11</c:f>
              <c:numCache>
                <c:formatCode>General</c:formatCode>
                <c:ptCount val="4"/>
                <c:pt idx="0">
                  <c:v>405698</c:v>
                </c:pt>
                <c:pt idx="1">
                  <c:v>396097</c:v>
                </c:pt>
                <c:pt idx="2">
                  <c:v>416418</c:v>
                </c:pt>
                <c:pt idx="3">
                  <c:v>235084</c:v>
                </c:pt>
              </c:numCache>
            </c:numRef>
          </c:val>
        </c:ser>
        <c:axId val="135101056"/>
        <c:axId val="135119232"/>
      </c:barChart>
      <c:catAx>
        <c:axId val="135101056"/>
        <c:scaling>
          <c:orientation val="minMax"/>
        </c:scaling>
        <c:axPos val="b"/>
        <c:numFmt formatCode="General" sourceLinked="1"/>
        <c:tickLblPos val="nextTo"/>
        <c:txPr>
          <a:bodyPr/>
          <a:lstStyle/>
          <a:p>
            <a:pPr>
              <a:defRPr sz="1400">
                <a:latin typeface="Arial" pitchFamily="34" charset="0"/>
                <a:cs typeface="Arial" pitchFamily="34" charset="0"/>
              </a:defRPr>
            </a:pPr>
            <a:endParaRPr lang="zh-CN"/>
          </a:p>
        </c:txPr>
        <c:crossAx val="135119232"/>
        <c:crosses val="autoZero"/>
        <c:auto val="1"/>
        <c:lblAlgn val="ctr"/>
        <c:lblOffset val="100"/>
      </c:catAx>
      <c:valAx>
        <c:axId val="135119232"/>
        <c:scaling>
          <c:orientation val="minMax"/>
        </c:scaling>
        <c:axPos val="l"/>
        <c:numFmt formatCode="General" sourceLinked="1"/>
        <c:tickLblPos val="nextTo"/>
        <c:txPr>
          <a:bodyPr/>
          <a:lstStyle/>
          <a:p>
            <a:pPr>
              <a:defRPr sz="1400">
                <a:latin typeface="Arial" pitchFamily="34" charset="0"/>
                <a:cs typeface="Arial" pitchFamily="34" charset="0"/>
              </a:defRPr>
            </a:pPr>
            <a:endParaRPr lang="zh-CN"/>
          </a:p>
        </c:txPr>
        <c:crossAx val="135101056"/>
        <c:crosses val="autoZero"/>
        <c:crossBetween val="between"/>
      </c:valAx>
    </c:plotArea>
    <c:legend>
      <c:legendPos val="r"/>
      <c:layout>
        <c:manualLayout>
          <c:xMode val="edge"/>
          <c:yMode val="edge"/>
          <c:x val="0.38019182475243007"/>
          <c:y val="3.9431870112589466E-2"/>
          <c:w val="0.54749384264569556"/>
          <c:h val="0.21891405364318284"/>
        </c:manualLayout>
      </c:layout>
      <c:txPr>
        <a:bodyPr/>
        <a:lstStyle/>
        <a:p>
          <a:pPr>
            <a:defRPr sz="1400">
              <a:latin typeface="楷体_GB2312" pitchFamily="49" charset="-122"/>
              <a:ea typeface="楷体_GB2312" pitchFamily="49" charset="-122"/>
            </a:defRPr>
          </a:pPr>
          <a:endParaRPr lang="zh-CN"/>
        </a:p>
      </c:txPr>
    </c:legend>
    <c:plotVisOnly val="1"/>
    <c:dispBlanksAs val="gap"/>
  </c:chart>
  <c:spPr>
    <a:noFill/>
    <a:ln>
      <a:noFill/>
    </a:ln>
  </c:sp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style val="4"/>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766788410710231E-2"/>
          <c:y val="2.0469654190624343E-2"/>
          <c:w val="0.94023321158929263"/>
          <c:h val="0.77178574692291568"/>
        </c:manualLayout>
      </c:layout>
      <c:barChart>
        <c:barDir val="col"/>
        <c:grouping val="clustered"/>
        <c:ser>
          <c:idx val="0"/>
          <c:order val="0"/>
          <c:tx>
            <c:strRef>
              <c:f>Sheet1!$B$1</c:f>
              <c:strCache>
                <c:ptCount val="1"/>
                <c:pt idx="0">
                  <c:v>商品房销售面积</c:v>
                </c:pt>
              </c:strCache>
            </c:strRef>
          </c:tx>
          <c:dPt>
            <c:idx val="16"/>
            <c:spPr>
              <a:solidFill>
                <a:schemeClr val="accent2">
                  <a:lumMod val="20000"/>
                  <a:lumOff val="80000"/>
                </a:schemeClr>
              </a:solidFill>
            </c:spPr>
          </c:dPt>
          <c:dPt>
            <c:idx val="17"/>
            <c:spPr>
              <a:solidFill>
                <a:srgbClr val="C0504D">
                  <a:lumMod val="20000"/>
                  <a:lumOff val="80000"/>
                </a:srgbClr>
              </a:solidFill>
            </c:spPr>
          </c:dPt>
          <c:dPt>
            <c:idx val="18"/>
            <c:spPr>
              <a:solidFill>
                <a:srgbClr val="C0504D">
                  <a:lumMod val="20000"/>
                  <a:lumOff val="80000"/>
                </a:srgbClr>
              </a:solidFill>
            </c:spPr>
          </c:dPt>
          <c:dPt>
            <c:idx val="19"/>
            <c:spPr>
              <a:solidFill>
                <a:srgbClr val="C0504D">
                  <a:lumMod val="20000"/>
                  <a:lumOff val="80000"/>
                </a:srgbClr>
              </a:solidFill>
            </c:spPr>
          </c:dPt>
          <c:dPt>
            <c:idx val="20"/>
            <c:spPr>
              <a:solidFill>
                <a:srgbClr val="C0504D">
                  <a:lumMod val="20000"/>
                  <a:lumOff val="80000"/>
                </a:srgbClr>
              </a:solidFill>
            </c:spPr>
          </c:dPt>
          <c:dPt>
            <c:idx val="21"/>
            <c:spPr>
              <a:solidFill>
                <a:srgbClr val="C0504D">
                  <a:lumMod val="20000"/>
                  <a:lumOff val="80000"/>
                </a:srgbClr>
              </a:solidFill>
            </c:spPr>
          </c:dPt>
          <c:dPt>
            <c:idx val="22"/>
            <c:spPr>
              <a:solidFill>
                <a:srgbClr val="C0504D">
                  <a:lumMod val="20000"/>
                  <a:lumOff val="80000"/>
                </a:srgbClr>
              </a:solidFill>
            </c:spPr>
          </c:dPt>
          <c:dPt>
            <c:idx val="23"/>
            <c:spPr>
              <a:solidFill>
                <a:srgbClr val="C0504D">
                  <a:lumMod val="20000"/>
                  <a:lumOff val="80000"/>
                </a:srgbClr>
              </a:solidFill>
            </c:spPr>
          </c:dPt>
          <c:dPt>
            <c:idx val="24"/>
            <c:spPr>
              <a:solidFill>
                <a:srgbClr val="C0504D">
                  <a:lumMod val="20000"/>
                  <a:lumOff val="80000"/>
                </a:srgbClr>
              </a:solidFill>
            </c:spPr>
          </c:dPt>
          <c:dPt>
            <c:idx val="25"/>
            <c:spPr>
              <a:solidFill>
                <a:srgbClr val="C0504D">
                  <a:lumMod val="20000"/>
                  <a:lumOff val="80000"/>
                </a:srgbClr>
              </a:solidFill>
            </c:spPr>
          </c:dPt>
          <c:dPt>
            <c:idx val="26"/>
            <c:spPr>
              <a:solidFill>
                <a:srgbClr val="C0504D">
                  <a:lumMod val="20000"/>
                  <a:lumOff val="80000"/>
                </a:srgbClr>
              </a:solidFill>
            </c:spPr>
          </c:dPt>
          <c:cat>
            <c:strRef>
              <c:f>Sheet1!$A$2:$A$28</c:f>
              <c:strCache>
                <c:ptCount val="27"/>
                <c:pt idx="0">
                  <c:v>1998年</c:v>
                </c:pt>
                <c:pt idx="1">
                  <c:v>1999年</c:v>
                </c:pt>
                <c:pt idx="2">
                  <c:v>2000年</c:v>
                </c:pt>
                <c:pt idx="3">
                  <c:v>2001年</c:v>
                </c:pt>
                <c:pt idx="4">
                  <c:v>2002年</c:v>
                </c:pt>
                <c:pt idx="5">
                  <c:v>2003年</c:v>
                </c:pt>
                <c:pt idx="6">
                  <c:v>2004年</c:v>
                </c:pt>
                <c:pt idx="7">
                  <c:v>2005年</c:v>
                </c:pt>
                <c:pt idx="8">
                  <c:v>2006年</c:v>
                </c:pt>
                <c:pt idx="9">
                  <c:v>2007年</c:v>
                </c:pt>
                <c:pt idx="10">
                  <c:v>2008年</c:v>
                </c:pt>
                <c:pt idx="11">
                  <c:v>2009年</c:v>
                </c:pt>
                <c:pt idx="12">
                  <c:v>2010年</c:v>
                </c:pt>
                <c:pt idx="13">
                  <c:v>2011年</c:v>
                </c:pt>
                <c:pt idx="14">
                  <c:v>2012年</c:v>
                </c:pt>
                <c:pt idx="15">
                  <c:v>2013年</c:v>
                </c:pt>
                <c:pt idx="16">
                  <c:v>2014年</c:v>
                </c:pt>
                <c:pt idx="17">
                  <c:v>2015年</c:v>
                </c:pt>
                <c:pt idx="18">
                  <c:v>2016年</c:v>
                </c:pt>
                <c:pt idx="19">
                  <c:v>2017年</c:v>
                </c:pt>
                <c:pt idx="20">
                  <c:v>2018年</c:v>
                </c:pt>
                <c:pt idx="21">
                  <c:v>2019年</c:v>
                </c:pt>
                <c:pt idx="22">
                  <c:v>2020年</c:v>
                </c:pt>
                <c:pt idx="23">
                  <c:v>2021年</c:v>
                </c:pt>
                <c:pt idx="24">
                  <c:v>2022年</c:v>
                </c:pt>
                <c:pt idx="25">
                  <c:v>2023年</c:v>
                </c:pt>
                <c:pt idx="26">
                  <c:v>2024年</c:v>
                </c:pt>
              </c:strCache>
            </c:strRef>
          </c:cat>
          <c:val>
            <c:numRef>
              <c:f>Sheet1!$B$2:$B$28</c:f>
              <c:numCache>
                <c:formatCode>g/"通""用""格""式"</c:formatCode>
                <c:ptCount val="27"/>
                <c:pt idx="0">
                  <c:v>1.2</c:v>
                </c:pt>
                <c:pt idx="1">
                  <c:v>1.5</c:v>
                </c:pt>
                <c:pt idx="2">
                  <c:v>1.9000000000000001</c:v>
                </c:pt>
                <c:pt idx="3">
                  <c:v>2.2000000000000002</c:v>
                </c:pt>
                <c:pt idx="4">
                  <c:v>2.7</c:v>
                </c:pt>
                <c:pt idx="5">
                  <c:v>3.4</c:v>
                </c:pt>
                <c:pt idx="6">
                  <c:v>3.8</c:v>
                </c:pt>
                <c:pt idx="7">
                  <c:v>5.5</c:v>
                </c:pt>
                <c:pt idx="8">
                  <c:v>6.2</c:v>
                </c:pt>
                <c:pt idx="9">
                  <c:v>7.7</c:v>
                </c:pt>
                <c:pt idx="10">
                  <c:v>6.6</c:v>
                </c:pt>
                <c:pt idx="11">
                  <c:v>9.5</c:v>
                </c:pt>
                <c:pt idx="12">
                  <c:v>10.5</c:v>
                </c:pt>
                <c:pt idx="13">
                  <c:v>10.9</c:v>
                </c:pt>
                <c:pt idx="14">
                  <c:v>11.1</c:v>
                </c:pt>
                <c:pt idx="15">
                  <c:v>13.1</c:v>
                </c:pt>
                <c:pt idx="16">
                  <c:v>12.8</c:v>
                </c:pt>
                <c:pt idx="17">
                  <c:v>12.7</c:v>
                </c:pt>
                <c:pt idx="18">
                  <c:v>12.6</c:v>
                </c:pt>
                <c:pt idx="19">
                  <c:v>12.2</c:v>
                </c:pt>
                <c:pt idx="20">
                  <c:v>12.4</c:v>
                </c:pt>
                <c:pt idx="21">
                  <c:v>11.3</c:v>
                </c:pt>
                <c:pt idx="22">
                  <c:v>11</c:v>
                </c:pt>
                <c:pt idx="23">
                  <c:v>10.3</c:v>
                </c:pt>
                <c:pt idx="24">
                  <c:v>9.5</c:v>
                </c:pt>
                <c:pt idx="25">
                  <c:v>9.1</c:v>
                </c:pt>
                <c:pt idx="26">
                  <c:v>8.8000000000000007</c:v>
                </c:pt>
              </c:numCache>
            </c:numRef>
          </c:val>
        </c:ser>
        <c:axId val="135050752"/>
        <c:axId val="135052288"/>
      </c:barChart>
      <c:catAx>
        <c:axId val="135050752"/>
        <c:scaling>
          <c:orientation val="minMax"/>
        </c:scaling>
        <c:axPos val="b"/>
        <c:tickLblPos val="nextTo"/>
        <c:txPr>
          <a:bodyPr rot="0" vert="eaVert"/>
          <a:lstStyle/>
          <a:p>
            <a:pPr>
              <a:defRPr sz="1100">
                <a:latin typeface="微软雅黑" pitchFamily="34" charset="-122"/>
                <a:ea typeface="微软雅黑" pitchFamily="34" charset="-122"/>
              </a:defRPr>
            </a:pPr>
            <a:endParaRPr lang="zh-CN"/>
          </a:p>
        </c:txPr>
        <c:crossAx val="135052288"/>
        <c:crosses val="autoZero"/>
        <c:auto val="1"/>
        <c:lblAlgn val="ctr"/>
        <c:lblOffset val="100"/>
      </c:catAx>
      <c:valAx>
        <c:axId val="135052288"/>
        <c:scaling>
          <c:orientation val="minMax"/>
        </c:scaling>
        <c:axPos val="l"/>
        <c:numFmt formatCode="General" sourceLinked="0"/>
        <c:tickLblPos val="nextTo"/>
        <c:txPr>
          <a:bodyPr/>
          <a:lstStyle/>
          <a:p>
            <a:pPr>
              <a:defRPr sz="1200" b="1">
                <a:latin typeface="微软雅黑" pitchFamily="34" charset="-122"/>
                <a:ea typeface="微软雅黑" pitchFamily="34" charset="-122"/>
              </a:defRPr>
            </a:pPr>
            <a:endParaRPr lang="zh-CN"/>
          </a:p>
        </c:txPr>
        <c:crossAx val="135050752"/>
        <c:crosses val="autoZero"/>
        <c:crossBetween val="between"/>
      </c:valAx>
      <c:spPr>
        <a:noFill/>
        <a:ln>
          <a:noFill/>
        </a:ln>
      </c:spPr>
    </c:plotArea>
    <c:plotVisOnly val="1"/>
    <c:dispBlanksAs val="gap"/>
  </c:chart>
  <c:spPr>
    <a:noFill/>
    <a:ln>
      <a:noFill/>
    </a:ln>
  </c:spPr>
  <c:externalData r:id="rId2"/>
  <c:userShapes r:id="rId3"/>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3.8805325540732551E-2"/>
          <c:y val="2.3203678175144012E-2"/>
          <c:w val="0.91211149578720629"/>
          <c:h val="0.8871968363138788"/>
        </c:manualLayout>
      </c:layout>
      <c:lineChart>
        <c:grouping val="standard"/>
        <c:ser>
          <c:idx val="1"/>
          <c:order val="0"/>
          <c:tx>
            <c:v>居民负债/GDP</c:v>
          </c:tx>
          <c:spPr>
            <a:ln>
              <a:solidFill>
                <a:srgbClr val="00FFFF"/>
              </a:solidFill>
            </a:ln>
          </c:spPr>
          <c:marker>
            <c:symbol val="none"/>
          </c:marker>
          <c:cat>
            <c:numRef>
              <c:f>非金融部门!$A$16:$A$29</c:f>
              <c:numCache>
                <c:formatCode>mmm\-yy</c:formatCode>
                <c:ptCount val="14"/>
                <c:pt idx="0">
                  <c:v>38717</c:v>
                </c:pt>
                <c:pt idx="1">
                  <c:v>39082</c:v>
                </c:pt>
                <c:pt idx="2">
                  <c:v>39447</c:v>
                </c:pt>
                <c:pt idx="3">
                  <c:v>39813</c:v>
                </c:pt>
                <c:pt idx="4">
                  <c:v>40178</c:v>
                </c:pt>
                <c:pt idx="5">
                  <c:v>40543</c:v>
                </c:pt>
                <c:pt idx="6">
                  <c:v>40908</c:v>
                </c:pt>
                <c:pt idx="7">
                  <c:v>41274</c:v>
                </c:pt>
                <c:pt idx="8">
                  <c:v>41364</c:v>
                </c:pt>
                <c:pt idx="9">
                  <c:v>41455</c:v>
                </c:pt>
                <c:pt idx="10">
                  <c:v>41547</c:v>
                </c:pt>
                <c:pt idx="11">
                  <c:v>41639</c:v>
                </c:pt>
                <c:pt idx="12">
                  <c:v>41729</c:v>
                </c:pt>
                <c:pt idx="13">
                  <c:v>41820</c:v>
                </c:pt>
              </c:numCache>
            </c:numRef>
          </c:cat>
          <c:val>
            <c:numRef>
              <c:f>居民部门!$C$3:$C$16</c:f>
              <c:numCache>
                <c:formatCode>General</c:formatCode>
                <c:ptCount val="14"/>
                <c:pt idx="0">
                  <c:v>0.17085294807864715</c:v>
                </c:pt>
                <c:pt idx="1">
                  <c:v>0.17704313721139564</c:v>
                </c:pt>
                <c:pt idx="2">
                  <c:v>0.19064223621131321</c:v>
                </c:pt>
                <c:pt idx="3">
                  <c:v>0.18176505689941924</c:v>
                </c:pt>
                <c:pt idx="4">
                  <c:v>0.24000770190189991</c:v>
                </c:pt>
                <c:pt idx="5">
                  <c:v>0.28040483391812182</c:v>
                </c:pt>
                <c:pt idx="6">
                  <c:v>0.28761665511177248</c:v>
                </c:pt>
                <c:pt idx="7">
                  <c:v>0.31075554073281308</c:v>
                </c:pt>
                <c:pt idx="8">
                  <c:v>0.32160864457909338</c:v>
                </c:pt>
                <c:pt idx="9">
                  <c:v>0.3354108587146975</c:v>
                </c:pt>
                <c:pt idx="10">
                  <c:v>0.34570893937834946</c:v>
                </c:pt>
                <c:pt idx="11">
                  <c:v>0.34913204827325545</c:v>
                </c:pt>
                <c:pt idx="12">
                  <c:v>0.35837217546432054</c:v>
                </c:pt>
                <c:pt idx="13">
                  <c:v>0.36659246818719932</c:v>
                </c:pt>
              </c:numCache>
            </c:numRef>
          </c:val>
          <c:smooth val="1"/>
        </c:ser>
        <c:ser>
          <c:idx val="2"/>
          <c:order val="1"/>
          <c:tx>
            <c:v>政府广义负债/GDP</c:v>
          </c:tx>
          <c:spPr>
            <a:ln>
              <a:solidFill>
                <a:srgbClr val="0000FF"/>
              </a:solidFill>
            </a:ln>
          </c:spPr>
          <c:marker>
            <c:symbol val="none"/>
          </c:marker>
          <c:cat>
            <c:numRef>
              <c:f>非金融部门!$A$16:$A$29</c:f>
              <c:numCache>
                <c:formatCode>mmm\-yy</c:formatCode>
                <c:ptCount val="14"/>
                <c:pt idx="0">
                  <c:v>38717</c:v>
                </c:pt>
                <c:pt idx="1">
                  <c:v>39082</c:v>
                </c:pt>
                <c:pt idx="2">
                  <c:v>39447</c:v>
                </c:pt>
                <c:pt idx="3">
                  <c:v>39813</c:v>
                </c:pt>
                <c:pt idx="4">
                  <c:v>40178</c:v>
                </c:pt>
                <c:pt idx="5">
                  <c:v>40543</c:v>
                </c:pt>
                <c:pt idx="6">
                  <c:v>40908</c:v>
                </c:pt>
                <c:pt idx="7">
                  <c:v>41274</c:v>
                </c:pt>
                <c:pt idx="8">
                  <c:v>41364</c:v>
                </c:pt>
                <c:pt idx="9">
                  <c:v>41455</c:v>
                </c:pt>
                <c:pt idx="10">
                  <c:v>41547</c:v>
                </c:pt>
                <c:pt idx="11">
                  <c:v>41639</c:v>
                </c:pt>
                <c:pt idx="12">
                  <c:v>41729</c:v>
                </c:pt>
                <c:pt idx="13">
                  <c:v>41820</c:v>
                </c:pt>
              </c:numCache>
            </c:numRef>
          </c:cat>
          <c:val>
            <c:numRef>
              <c:f>政府部门!$O$12:$O$25</c:f>
              <c:numCache>
                <c:formatCode>0.00%</c:formatCode>
                <c:ptCount val="14"/>
                <c:pt idx="0">
                  <c:v>0.14615686172726591</c:v>
                </c:pt>
                <c:pt idx="1">
                  <c:v>0.14056146978656991</c:v>
                </c:pt>
                <c:pt idx="2">
                  <c:v>0.22820541566673691</c:v>
                </c:pt>
                <c:pt idx="3">
                  <c:v>0.30966608380486593</c:v>
                </c:pt>
                <c:pt idx="4">
                  <c:v>0.40972308207139729</c:v>
                </c:pt>
                <c:pt idx="5">
                  <c:v>0.44480055604703012</c:v>
                </c:pt>
                <c:pt idx="6">
                  <c:v>0.39690833431973266</c:v>
                </c:pt>
                <c:pt idx="7">
                  <c:v>0.40757911804639163</c:v>
                </c:pt>
                <c:pt idx="8">
                  <c:v>0.41480122713656231</c:v>
                </c:pt>
                <c:pt idx="9">
                  <c:v>0.42589920955207888</c:v>
                </c:pt>
                <c:pt idx="10">
                  <c:v>0.43339149340344851</c:v>
                </c:pt>
                <c:pt idx="11">
                  <c:v>0.43900886884828644</c:v>
                </c:pt>
                <c:pt idx="12">
                  <c:v>0.44324944483758716</c:v>
                </c:pt>
                <c:pt idx="13">
                  <c:v>0.45750157250989032</c:v>
                </c:pt>
              </c:numCache>
            </c:numRef>
          </c:val>
          <c:smooth val="1"/>
        </c:ser>
        <c:ser>
          <c:idx val="3"/>
          <c:order val="2"/>
          <c:tx>
            <c:v>金融部门非存款负债/GDP</c:v>
          </c:tx>
          <c:spPr>
            <a:ln>
              <a:solidFill>
                <a:srgbClr val="00FF00"/>
              </a:solidFill>
            </a:ln>
          </c:spPr>
          <c:marker>
            <c:symbol val="none"/>
          </c:marker>
          <c:cat>
            <c:numRef>
              <c:f>非金融部门!$A$16:$A$29</c:f>
              <c:numCache>
                <c:formatCode>mmm\-yy</c:formatCode>
                <c:ptCount val="14"/>
                <c:pt idx="0">
                  <c:v>38717</c:v>
                </c:pt>
                <c:pt idx="1">
                  <c:v>39082</c:v>
                </c:pt>
                <c:pt idx="2">
                  <c:v>39447</c:v>
                </c:pt>
                <c:pt idx="3">
                  <c:v>39813</c:v>
                </c:pt>
                <c:pt idx="4">
                  <c:v>40178</c:v>
                </c:pt>
                <c:pt idx="5">
                  <c:v>40543</c:v>
                </c:pt>
                <c:pt idx="6">
                  <c:v>40908</c:v>
                </c:pt>
                <c:pt idx="7">
                  <c:v>41274</c:v>
                </c:pt>
                <c:pt idx="8">
                  <c:v>41364</c:v>
                </c:pt>
                <c:pt idx="9">
                  <c:v>41455</c:v>
                </c:pt>
                <c:pt idx="10">
                  <c:v>41547</c:v>
                </c:pt>
                <c:pt idx="11">
                  <c:v>41639</c:v>
                </c:pt>
                <c:pt idx="12">
                  <c:v>41729</c:v>
                </c:pt>
                <c:pt idx="13">
                  <c:v>41820</c:v>
                </c:pt>
              </c:numCache>
            </c:numRef>
          </c:cat>
          <c:val>
            <c:numRef>
              <c:f>金融部门!$M$8:$M$21</c:f>
              <c:numCache>
                <c:formatCode>General</c:formatCode>
                <c:ptCount val="14"/>
                <c:pt idx="0">
                  <c:v>0.54157028270106256</c:v>
                </c:pt>
                <c:pt idx="1">
                  <c:v>0.58014274592907356</c:v>
                </c:pt>
                <c:pt idx="2">
                  <c:v>0.66577596880181777</c:v>
                </c:pt>
                <c:pt idx="3">
                  <c:v>0.66973806971859184</c:v>
                </c:pt>
                <c:pt idx="4">
                  <c:v>0.76810947964906295</c:v>
                </c:pt>
                <c:pt idx="5">
                  <c:v>0.75442444176125856</c:v>
                </c:pt>
                <c:pt idx="6">
                  <c:v>0.82067608813284187</c:v>
                </c:pt>
                <c:pt idx="7">
                  <c:v>0.92581010898630856</c:v>
                </c:pt>
                <c:pt idx="8">
                  <c:v>0.93633776691590265</c:v>
                </c:pt>
                <c:pt idx="9">
                  <c:v>0.94374931418674679</c:v>
                </c:pt>
                <c:pt idx="10">
                  <c:v>0.94253589392233239</c:v>
                </c:pt>
                <c:pt idx="11">
                  <c:v>0.97058230273623536</c:v>
                </c:pt>
                <c:pt idx="12">
                  <c:v>1.0143724412553825</c:v>
                </c:pt>
                <c:pt idx="13">
                  <c:v>1.0715531216616438</c:v>
                </c:pt>
              </c:numCache>
            </c:numRef>
          </c:val>
          <c:smooth val="1"/>
        </c:ser>
        <c:ser>
          <c:idx val="0"/>
          <c:order val="3"/>
          <c:tx>
            <c:v>非金融企业负债/GDP</c:v>
          </c:tx>
          <c:spPr>
            <a:ln>
              <a:solidFill>
                <a:srgbClr val="002060"/>
              </a:solidFill>
            </a:ln>
          </c:spPr>
          <c:marker>
            <c:symbol val="none"/>
          </c:marker>
          <c:cat>
            <c:numRef>
              <c:f>非金融部门!$A$16:$A$29</c:f>
              <c:numCache>
                <c:formatCode>mmm\-yy</c:formatCode>
                <c:ptCount val="14"/>
                <c:pt idx="0">
                  <c:v>38717</c:v>
                </c:pt>
                <c:pt idx="1">
                  <c:v>39082</c:v>
                </c:pt>
                <c:pt idx="2">
                  <c:v>39447</c:v>
                </c:pt>
                <c:pt idx="3">
                  <c:v>39813</c:v>
                </c:pt>
                <c:pt idx="4">
                  <c:v>40178</c:v>
                </c:pt>
                <c:pt idx="5">
                  <c:v>40543</c:v>
                </c:pt>
                <c:pt idx="6">
                  <c:v>40908</c:v>
                </c:pt>
                <c:pt idx="7">
                  <c:v>41274</c:v>
                </c:pt>
                <c:pt idx="8">
                  <c:v>41364</c:v>
                </c:pt>
                <c:pt idx="9">
                  <c:v>41455</c:v>
                </c:pt>
                <c:pt idx="10">
                  <c:v>41547</c:v>
                </c:pt>
                <c:pt idx="11">
                  <c:v>41639</c:v>
                </c:pt>
                <c:pt idx="12">
                  <c:v>41729</c:v>
                </c:pt>
                <c:pt idx="13">
                  <c:v>41820</c:v>
                </c:pt>
              </c:numCache>
            </c:numRef>
          </c:cat>
          <c:val>
            <c:numRef>
              <c:f>非金融部门!$D$16:$D$29</c:f>
              <c:numCache>
                <c:formatCode>General</c:formatCode>
                <c:ptCount val="14"/>
                <c:pt idx="0">
                  <c:v>1.0227827932793152</c:v>
                </c:pt>
                <c:pt idx="1">
                  <c:v>1.0225514369538822</c:v>
                </c:pt>
                <c:pt idx="2">
                  <c:v>0.94523301224149792</c:v>
                </c:pt>
                <c:pt idx="3">
                  <c:v>0.85129465802996762</c:v>
                </c:pt>
                <c:pt idx="4">
                  <c:v>1.0061844622337281</c:v>
                </c:pt>
                <c:pt idx="5">
                  <c:v>1.0098022375720228</c:v>
                </c:pt>
                <c:pt idx="6">
                  <c:v>1.0301044166902289</c:v>
                </c:pt>
                <c:pt idx="7">
                  <c:v>1.141838075163399</c:v>
                </c:pt>
                <c:pt idx="8">
                  <c:v>1.1899706729850115</c:v>
                </c:pt>
                <c:pt idx="9">
                  <c:v>1.194229244815451</c:v>
                </c:pt>
                <c:pt idx="10">
                  <c:v>1.2074649585232018</c:v>
                </c:pt>
                <c:pt idx="11">
                  <c:v>1.2102305325803469</c:v>
                </c:pt>
                <c:pt idx="12">
                  <c:v>1.2447388373896811</c:v>
                </c:pt>
                <c:pt idx="13">
                  <c:v>1.2656357143861698</c:v>
                </c:pt>
              </c:numCache>
            </c:numRef>
          </c:val>
          <c:smooth val="1"/>
        </c:ser>
        <c:marker val="1"/>
        <c:axId val="135303168"/>
        <c:axId val="135304704"/>
      </c:lineChart>
      <c:dateAx>
        <c:axId val="135303168"/>
        <c:scaling>
          <c:orientation val="minMax"/>
        </c:scaling>
        <c:axPos val="b"/>
        <c:numFmt formatCode="yy/m" sourceLinked="0"/>
        <c:tickLblPos val="nextTo"/>
        <c:txPr>
          <a:bodyPr/>
          <a:lstStyle/>
          <a:p>
            <a:pPr>
              <a:defRPr sz="1400">
                <a:latin typeface="Arial" pitchFamily="34" charset="0"/>
                <a:cs typeface="Arial" pitchFamily="34" charset="0"/>
              </a:defRPr>
            </a:pPr>
            <a:endParaRPr lang="zh-CN"/>
          </a:p>
        </c:txPr>
        <c:crossAx val="135304704"/>
        <c:crosses val="autoZero"/>
        <c:auto val="1"/>
        <c:lblOffset val="100"/>
        <c:baseTimeUnit val="months"/>
        <c:majorUnit val="12"/>
        <c:majorTimeUnit val="months"/>
      </c:dateAx>
      <c:valAx>
        <c:axId val="135304704"/>
        <c:scaling>
          <c:orientation val="minMax"/>
        </c:scaling>
        <c:axPos val="l"/>
        <c:numFmt formatCode="General" sourceLinked="1"/>
        <c:tickLblPos val="nextTo"/>
        <c:txPr>
          <a:bodyPr/>
          <a:lstStyle/>
          <a:p>
            <a:pPr>
              <a:defRPr sz="1400">
                <a:latin typeface="Arial" pitchFamily="34" charset="0"/>
                <a:cs typeface="Arial" pitchFamily="34" charset="0"/>
              </a:defRPr>
            </a:pPr>
            <a:endParaRPr lang="zh-CN"/>
          </a:p>
        </c:txPr>
        <c:crossAx val="135303168"/>
        <c:crosses val="autoZero"/>
        <c:crossBetween val="between"/>
      </c:valAx>
    </c:plotArea>
    <c:legend>
      <c:legendPos val="r"/>
      <c:layout>
        <c:manualLayout>
          <c:xMode val="edge"/>
          <c:yMode val="edge"/>
          <c:x val="6.0552717165239023E-2"/>
          <c:y val="4.4836601307190714E-3"/>
          <c:w val="0.93944733514376333"/>
          <c:h val="0.15116952614379084"/>
        </c:manualLayout>
      </c:layout>
      <c:txPr>
        <a:bodyPr/>
        <a:lstStyle/>
        <a:p>
          <a:pPr>
            <a:defRPr sz="1400">
              <a:latin typeface="楷体_GB2312" pitchFamily="49" charset="-122"/>
              <a:ea typeface="楷体_GB2312" pitchFamily="49" charset="-122"/>
            </a:defRPr>
          </a:pPr>
          <a:endParaRPr lang="zh-CN"/>
        </a:p>
      </c:txPr>
    </c:legend>
    <c:plotVisOnly val="1"/>
    <c:dispBlanksAs val="gap"/>
  </c:chart>
  <c:spPr>
    <a:ln>
      <a:noFill/>
    </a:ln>
  </c:spPr>
  <c:externalData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7.9247594050744524E-2"/>
          <c:y val="2.5428331875182269E-2"/>
          <c:w val="0.890196850393707"/>
          <c:h val="0.88701042578011058"/>
        </c:manualLayout>
      </c:layout>
      <c:barChart>
        <c:barDir val="col"/>
        <c:grouping val="clustered"/>
        <c:ser>
          <c:idx val="0"/>
          <c:order val="0"/>
          <c:tx>
            <c:strRef>
              <c:f>测算!$B$2</c:f>
              <c:strCache>
                <c:ptCount val="1"/>
                <c:pt idx="0">
                  <c:v>国企</c:v>
                </c:pt>
              </c:strCache>
            </c:strRef>
          </c:tx>
          <c:spPr>
            <a:solidFill>
              <a:srgbClr val="000080"/>
            </a:solidFill>
            <a:ln>
              <a:noFill/>
            </a:ln>
            <a:effectLst/>
          </c:spPr>
          <c:cat>
            <c:strRef>
              <c:f>测算!$C$1:$D$1</c:f>
              <c:strCache>
                <c:ptCount val="2"/>
                <c:pt idx="0">
                  <c:v>负债（万亿）</c:v>
                </c:pt>
                <c:pt idx="1">
                  <c:v>负债/GDP（%）</c:v>
                </c:pt>
              </c:strCache>
            </c:strRef>
          </c:cat>
          <c:val>
            <c:numRef>
              <c:f>测算!$C$2:$D$2</c:f>
              <c:numCache>
                <c:formatCode>0.00</c:formatCode>
                <c:ptCount val="2"/>
                <c:pt idx="0" formatCode="General">
                  <c:v>68</c:v>
                </c:pt>
                <c:pt idx="1">
                  <c:v>99.029003979299631</c:v>
                </c:pt>
              </c:numCache>
            </c:numRef>
          </c:val>
        </c:ser>
        <c:ser>
          <c:idx val="1"/>
          <c:order val="1"/>
          <c:tx>
            <c:strRef>
              <c:f>测算!$B$3</c:f>
              <c:strCache>
                <c:ptCount val="1"/>
                <c:pt idx="0">
                  <c:v>非国企</c:v>
                </c:pt>
              </c:strCache>
            </c:strRef>
          </c:tx>
          <c:spPr>
            <a:solidFill>
              <a:srgbClr val="99CCFF"/>
            </a:solidFill>
            <a:ln>
              <a:noFill/>
            </a:ln>
            <a:effectLst/>
          </c:spPr>
          <c:cat>
            <c:strRef>
              <c:f>测算!$C$1:$D$1</c:f>
              <c:strCache>
                <c:ptCount val="2"/>
                <c:pt idx="0">
                  <c:v>负债（万亿）</c:v>
                </c:pt>
                <c:pt idx="1">
                  <c:v>负债/GDP（%）</c:v>
                </c:pt>
              </c:strCache>
            </c:strRef>
          </c:cat>
          <c:val>
            <c:numRef>
              <c:f>测算!$C$3:$D$3</c:f>
              <c:numCache>
                <c:formatCode>0.00</c:formatCode>
                <c:ptCount val="2"/>
                <c:pt idx="0">
                  <c:v>21.266776851030713</c:v>
                </c:pt>
                <c:pt idx="1">
                  <c:v>30.970996020700383</c:v>
                </c:pt>
              </c:numCache>
            </c:numRef>
          </c:val>
        </c:ser>
        <c:ser>
          <c:idx val="2"/>
          <c:order val="2"/>
          <c:tx>
            <c:strRef>
              <c:f>测算!$B$4</c:f>
              <c:strCache>
                <c:ptCount val="1"/>
                <c:pt idx="0">
                  <c:v>企业部门</c:v>
                </c:pt>
              </c:strCache>
            </c:strRef>
          </c:tx>
          <c:spPr>
            <a:solidFill>
              <a:srgbClr val="3366FF"/>
            </a:solidFill>
            <a:ln>
              <a:noFill/>
            </a:ln>
            <a:effectLst/>
          </c:spPr>
          <c:cat>
            <c:strRef>
              <c:f>测算!$C$1:$D$1</c:f>
              <c:strCache>
                <c:ptCount val="2"/>
                <c:pt idx="0">
                  <c:v>负债（万亿）</c:v>
                </c:pt>
                <c:pt idx="1">
                  <c:v>负债/GDP（%）</c:v>
                </c:pt>
              </c:strCache>
            </c:strRef>
          </c:cat>
          <c:val>
            <c:numRef>
              <c:f>测算!$C$4:$D$4</c:f>
              <c:numCache>
                <c:formatCode>General</c:formatCode>
                <c:ptCount val="2"/>
                <c:pt idx="0" formatCode="0.00">
                  <c:v>89.266776851030258</c:v>
                </c:pt>
                <c:pt idx="1">
                  <c:v>130</c:v>
                </c:pt>
              </c:numCache>
            </c:numRef>
          </c:val>
        </c:ser>
        <c:axId val="135392256"/>
        <c:axId val="135136000"/>
      </c:barChart>
      <c:catAx>
        <c:axId val="135392256"/>
        <c:scaling>
          <c:orientation val="minMax"/>
        </c:scaling>
        <c:axPos val="b"/>
        <c:numFmt formatCode="General" sourceLinked="1"/>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135136000"/>
        <c:crosses val="autoZero"/>
        <c:auto val="1"/>
        <c:lblAlgn val="ctr"/>
        <c:lblOffset val="100"/>
      </c:catAx>
      <c:valAx>
        <c:axId val="135136000"/>
        <c:scaling>
          <c:orientation val="minMax"/>
        </c:scaling>
        <c:axPos val="l"/>
        <c:numFmt formatCode="General" sourceLinked="1"/>
        <c:tickLblPos val="nextTo"/>
        <c:spPr>
          <a:noFill/>
          <a:ln>
            <a:solidFill>
              <a:srgbClr val="000000"/>
            </a:solidFill>
          </a:ln>
          <a:effectLst/>
        </c:spPr>
        <c:txPr>
          <a:bodyPr rot="-60000000" vert="horz"/>
          <a:lstStyle/>
          <a:p>
            <a:pPr>
              <a:defRPr/>
            </a:pPr>
            <a:endParaRPr lang="zh-CN"/>
          </a:p>
        </c:txPr>
        <c:crossAx val="135392256"/>
        <c:crosses val="autoZero"/>
        <c:crossBetween val="between"/>
      </c:valAx>
      <c:spPr>
        <a:noFill/>
        <a:ln w="25400">
          <a:noFill/>
        </a:ln>
      </c:spPr>
    </c:plotArea>
    <c:legend>
      <c:legendPos val="t"/>
      <c:layout/>
      <c:spPr>
        <a:noFill/>
        <a:ln>
          <a:noFill/>
        </a:ln>
        <a:effectLst/>
      </c:spPr>
      <c:txPr>
        <a:bodyPr rot="0" vert="horz"/>
        <a:lstStyle/>
        <a:p>
          <a:pPr>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sz="1600">
          <a:solidFill>
            <a:sysClr val="windowText" lastClr="000000"/>
          </a:solidFill>
          <a:latin typeface="Arial" panose="020B0604020202020204" pitchFamily="34" charset="0"/>
          <a:ea typeface="楷体_GB2312" panose="02010609030101010101" pitchFamily="49" charset="-122"/>
          <a:cs typeface="Arial" panose="020B0604020202020204" pitchFamily="34" charset="0"/>
        </a:defRPr>
      </a:pPr>
      <a:endParaRPr lang="zh-CN"/>
    </a:p>
  </c:tx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0.2006</cdr:x>
      <cdr:y>0.10998</cdr:y>
    </cdr:from>
    <cdr:to>
      <cdr:x>0.3526</cdr:x>
      <cdr:y>0.66009</cdr:y>
    </cdr:to>
    <cdr:sp macro="" textlink="">
      <cdr:nvSpPr>
        <cdr:cNvPr id="8" name="直接箭头连接符 7"/>
        <cdr:cNvSpPr/>
      </cdr:nvSpPr>
      <cdr:spPr>
        <a:xfrm xmlns:a="http://schemas.openxmlformats.org/drawingml/2006/main" rot="16200000" flipH="1">
          <a:off x="998401" y="1457440"/>
          <a:ext cx="3098498" cy="1400061"/>
        </a:xfrm>
        <a:prstGeom xmlns:a="http://schemas.openxmlformats.org/drawingml/2006/main" prst="straightConnector1">
          <a:avLst/>
        </a:prstGeom>
        <a:ln xmlns:a="http://schemas.openxmlformats.org/drawingml/2006/main" w="28575">
          <a:solidFill>
            <a:srgbClr val="00FFFF"/>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zh-CN" altLang="en-US"/>
        </a:p>
      </cdr:txBody>
    </cdr:sp>
  </cdr:relSizeAnchor>
  <cdr:relSizeAnchor xmlns:cdr="http://schemas.openxmlformats.org/drawingml/2006/chartDrawing">
    <cdr:from>
      <cdr:x>0.40992</cdr:x>
      <cdr:y>0.13447</cdr:y>
    </cdr:from>
    <cdr:to>
      <cdr:x>0.58186</cdr:x>
      <cdr:y>0.52146</cdr:y>
    </cdr:to>
    <cdr:sp macro="" textlink="">
      <cdr:nvSpPr>
        <cdr:cNvPr id="9" name="直接箭头连接符 8"/>
        <cdr:cNvSpPr/>
      </cdr:nvSpPr>
      <cdr:spPr>
        <a:xfrm xmlns:a="http://schemas.openxmlformats.org/drawingml/2006/main" rot="16200000" flipH="1">
          <a:off x="3481611" y="1051982"/>
          <a:ext cx="2176119" cy="1584453"/>
        </a:xfrm>
        <a:prstGeom xmlns:a="http://schemas.openxmlformats.org/drawingml/2006/main" prst="straightConnector1">
          <a:avLst/>
        </a:prstGeom>
        <a:noFill xmlns:a="http://schemas.openxmlformats.org/drawingml/2006/main"/>
        <a:ln xmlns:a="http://schemas.openxmlformats.org/drawingml/2006/main" w="28575" cap="flat" cmpd="sng" algn="ctr">
          <a:solidFill>
            <a:srgbClr val="00FFFF"/>
          </a:solidFill>
          <a:prstDash val="solid"/>
          <a:tailEnd type="arrow"/>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ltLang="en-US"/>
        </a:p>
      </cdr:txBody>
    </cdr:sp>
  </cdr:relSizeAnchor>
  <cdr:relSizeAnchor xmlns:cdr="http://schemas.openxmlformats.org/drawingml/2006/chartDrawing">
    <cdr:from>
      <cdr:x>0.79203</cdr:x>
      <cdr:y>0.17551</cdr:y>
    </cdr:from>
    <cdr:to>
      <cdr:x>0.96638</cdr:x>
      <cdr:y>0.52041</cdr:y>
    </cdr:to>
    <cdr:sp macro="" textlink="">
      <cdr:nvSpPr>
        <cdr:cNvPr id="11" name="直接箭头连接符 10"/>
        <cdr:cNvSpPr/>
      </cdr:nvSpPr>
      <cdr:spPr>
        <a:xfrm xmlns:a="http://schemas.openxmlformats.org/drawingml/2006/main" rot="16200000" flipH="1">
          <a:off x="7132274" y="1153332"/>
          <a:ext cx="1939427" cy="1606626"/>
        </a:xfrm>
        <a:prstGeom xmlns:a="http://schemas.openxmlformats.org/drawingml/2006/main" prst="straightConnector1">
          <a:avLst/>
        </a:prstGeom>
        <a:noFill xmlns:a="http://schemas.openxmlformats.org/drawingml/2006/main"/>
        <a:ln xmlns:a="http://schemas.openxmlformats.org/drawingml/2006/main" w="28575" cap="flat" cmpd="sng" algn="ctr">
          <a:solidFill>
            <a:srgbClr val="00FFFF"/>
          </a:solidFill>
          <a:prstDash val="solid"/>
          <a:tailEnd type="arrow"/>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ltLang="en-US"/>
        </a:p>
      </cdr:txBody>
    </cdr:sp>
  </cdr:relSizeAnchor>
  <cdr:relSizeAnchor xmlns:cdr="http://schemas.openxmlformats.org/drawingml/2006/chartDrawing">
    <cdr:from>
      <cdr:x>0.22438</cdr:x>
      <cdr:y>0.14708</cdr:y>
    </cdr:from>
    <cdr:to>
      <cdr:x>0.42752</cdr:x>
      <cdr:y>0.23532</cdr:y>
    </cdr:to>
    <cdr:sp macro="" textlink="">
      <cdr:nvSpPr>
        <cdr:cNvPr id="2" name="TextBox 1"/>
        <cdr:cNvSpPr txBox="1"/>
      </cdr:nvSpPr>
      <cdr:spPr>
        <a:xfrm xmlns:a="http://schemas.openxmlformats.org/drawingml/2006/main">
          <a:off x="1033926" y="360040"/>
          <a:ext cx="936104" cy="2160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400" dirty="0">
              <a:latin typeface="Arial" pitchFamily="34" charset="0"/>
              <a:ea typeface="楷体_GB2312" pitchFamily="49" charset="-122"/>
              <a:cs typeface="Arial" pitchFamily="34" charset="0"/>
            </a:rPr>
            <a:t>7</a:t>
          </a:r>
          <a:r>
            <a:rPr lang="zh-CN" altLang="en-US" sz="1400" dirty="0">
              <a:latin typeface="Arial" pitchFamily="34" charset="0"/>
              <a:ea typeface="楷体_GB2312" pitchFamily="49" charset="-122"/>
              <a:cs typeface="Arial" pitchFamily="34" charset="0"/>
            </a:rPr>
            <a:t>年下滑</a:t>
          </a:r>
        </a:p>
      </cdr:txBody>
    </cdr:sp>
  </cdr:relSizeAnchor>
  <cdr:relSizeAnchor xmlns:cdr="http://schemas.openxmlformats.org/drawingml/2006/chartDrawing">
    <cdr:from>
      <cdr:x>0.4613</cdr:x>
      <cdr:y>0.17842</cdr:y>
    </cdr:from>
    <cdr:to>
      <cdr:x>0.69318</cdr:x>
      <cdr:y>0.26474</cdr:y>
    </cdr:to>
    <cdr:sp macro="" textlink="">
      <cdr:nvSpPr>
        <cdr:cNvPr id="12" name="TextBox 1"/>
        <cdr:cNvSpPr txBox="1"/>
      </cdr:nvSpPr>
      <cdr:spPr>
        <a:xfrm xmlns:a="http://schemas.openxmlformats.org/drawingml/2006/main">
          <a:off x="2125670" y="436772"/>
          <a:ext cx="1068496" cy="2113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400" dirty="0">
              <a:latin typeface="Arial" pitchFamily="34" charset="0"/>
              <a:ea typeface="楷体_GB2312" pitchFamily="49" charset="-122"/>
              <a:cs typeface="Arial" pitchFamily="34" charset="0"/>
            </a:rPr>
            <a:t>8</a:t>
          </a:r>
          <a:r>
            <a:rPr lang="zh-CN" altLang="en-US" sz="1400" dirty="0">
              <a:latin typeface="Arial" pitchFamily="34" charset="0"/>
              <a:ea typeface="楷体_GB2312" pitchFamily="49" charset="-122"/>
              <a:cs typeface="Arial" pitchFamily="34" charset="0"/>
            </a:rPr>
            <a:t>年下滑</a:t>
          </a:r>
        </a:p>
      </cdr:txBody>
    </cdr:sp>
  </cdr:relSizeAnchor>
  <cdr:relSizeAnchor xmlns:cdr="http://schemas.openxmlformats.org/drawingml/2006/chartDrawing">
    <cdr:from>
      <cdr:x>0.80257</cdr:x>
      <cdr:y>0.14708</cdr:y>
    </cdr:from>
    <cdr:to>
      <cdr:x>0.98012</cdr:x>
      <cdr:y>0.25788</cdr:y>
    </cdr:to>
    <cdr:sp macro="" textlink="">
      <cdr:nvSpPr>
        <cdr:cNvPr id="13" name="TextBox 1"/>
        <cdr:cNvSpPr txBox="1"/>
      </cdr:nvSpPr>
      <cdr:spPr>
        <a:xfrm xmlns:a="http://schemas.openxmlformats.org/drawingml/2006/main">
          <a:off x="3698222" y="360040"/>
          <a:ext cx="818150" cy="27125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400" dirty="0">
              <a:latin typeface="Arial" pitchFamily="34" charset="0"/>
              <a:ea typeface="楷体_GB2312" pitchFamily="49" charset="-122"/>
              <a:cs typeface="Arial" pitchFamily="34" charset="0"/>
            </a:rPr>
            <a:t>8</a:t>
          </a:r>
          <a:r>
            <a:rPr lang="zh-CN" altLang="en-US" sz="1400" dirty="0">
              <a:latin typeface="Arial" pitchFamily="34" charset="0"/>
              <a:ea typeface="楷体_GB2312" pitchFamily="49" charset="-122"/>
              <a:cs typeface="Arial" pitchFamily="34" charset="0"/>
            </a:rPr>
            <a:t>年下滑</a:t>
          </a:r>
        </a:p>
      </cdr:txBody>
    </cdr:sp>
  </cdr:relSizeAnchor>
</c:userShapes>
</file>

<file path=ppt/drawings/drawing2.xml><?xml version="1.0" encoding="utf-8"?>
<c:userShapes xmlns:c="http://schemas.openxmlformats.org/drawingml/2006/chart">
  <cdr:relSizeAnchor xmlns:cdr="http://schemas.openxmlformats.org/drawingml/2006/chartDrawing">
    <cdr:from>
      <cdr:x>0.07231</cdr:x>
      <cdr:y>0</cdr:y>
    </cdr:from>
    <cdr:to>
      <cdr:x>0.9896</cdr:x>
      <cdr:y>0.80347</cdr:y>
    </cdr:to>
    <cdr:grpSp>
      <cdr:nvGrpSpPr>
        <cdr:cNvPr id="31" name="组合 30"/>
        <cdr:cNvGrpSpPr/>
      </cdr:nvGrpSpPr>
      <cdr:grpSpPr>
        <a:xfrm xmlns:a="http://schemas.openxmlformats.org/drawingml/2006/main">
          <a:off x="630213" y="0"/>
          <a:ext cx="7994582" cy="3042109"/>
          <a:chOff x="390525" y="19"/>
          <a:chExt cx="4953995" cy="2647931"/>
        </a:xfrm>
      </cdr:grpSpPr>
      <cdr:sp macro="" textlink="">
        <cdr:nvSpPr>
          <cdr:cNvPr id="2" name="圆角矩形 1"/>
          <cdr:cNvSpPr/>
        </cdr:nvSpPr>
        <cdr:spPr>
          <a:xfrm xmlns:a="http://schemas.openxmlformats.org/drawingml/2006/main">
            <a:off x="390525" y="1866900"/>
            <a:ext cx="1009650" cy="781050"/>
          </a:xfrm>
          <a:prstGeom xmlns:a="http://schemas.openxmlformats.org/drawingml/2006/main" prst="roundRect">
            <a:avLst/>
          </a:prstGeom>
          <a:noFill xmlns:a="http://schemas.openxmlformats.org/drawingml/2006/main"/>
          <a:ln xmlns:a="http://schemas.openxmlformats.org/drawingml/2006/main" w="25400" cap="flat" cmpd="sng" algn="ctr">
            <a:solidFill>
              <a:srgbClr val="C0504D"/>
            </a:solidFill>
            <a:prstDash val="dashDot"/>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defRPr/>
            </a:pPr>
            <a:endParaRPr lang="zh-CN" altLang="en-US"/>
          </a:p>
        </cdr:txBody>
      </cdr:sp>
      <cdr:sp macro="" textlink="">
        <cdr:nvSpPr>
          <cdr:cNvPr id="4" name="圆角矩形 3"/>
          <cdr:cNvSpPr/>
        </cdr:nvSpPr>
        <cdr:spPr>
          <a:xfrm xmlns:a="http://schemas.openxmlformats.org/drawingml/2006/main">
            <a:off x="1352551" y="1146322"/>
            <a:ext cx="1019174" cy="939653"/>
          </a:xfrm>
          <a:prstGeom xmlns:a="http://schemas.openxmlformats.org/drawingml/2006/main" prst="roundRect">
            <a:avLst/>
          </a:prstGeom>
          <a:noFill xmlns:a="http://schemas.openxmlformats.org/drawingml/2006/main"/>
          <a:ln xmlns:a="http://schemas.openxmlformats.org/drawingml/2006/main" w="25400" cap="flat" cmpd="sng" algn="ctr">
            <a:solidFill>
              <a:srgbClr val="C0504D"/>
            </a:solidFill>
            <a:prstDash val="dashDot"/>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nchor="ctr"/>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defRPr/>
            </a:pPr>
            <a:endParaRPr lang="zh-CN" altLang="en-US"/>
          </a:p>
        </cdr:txBody>
      </cdr:sp>
      <cdr:sp macro="" textlink="">
        <cdr:nvSpPr>
          <cdr:cNvPr id="8" name="TextBox 56"/>
          <cdr:cNvSpPr txBox="1"/>
        </cdr:nvSpPr>
        <cdr:spPr bwMode="white">
          <a:xfrm xmlns:a="http://schemas.openxmlformats.org/drawingml/2006/main">
            <a:off x="1637914" y="310926"/>
            <a:ext cx="874627" cy="214317"/>
          </a:xfrm>
          <a:prstGeom xmlns:a="http://schemas.openxmlformats.org/drawingml/2006/main" prst="rect">
            <a:avLst/>
          </a:prstGeom>
          <a:noFill xmlns:a="http://schemas.openxmlformats.org/drawingml/2006/main"/>
          <a:ln xmlns:a="http://schemas.openxmlformats.org/drawingml/2006/main" w="9525" algn="ctr">
            <a:noFill/>
            <a:miter lim="800000"/>
            <a:headEnd/>
            <a:tailEnd/>
          </a:ln>
          <a:effectLst xmlns:a="http://schemas.openxmlformats.org/drawingml/2006/main"/>
        </cdr:spPr>
        <cdr:txBody>
          <a:bodyPr xmlns:a="http://schemas.openxmlformats.org/drawingml/2006/main" wrap="square">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defRPr/>
            </a:pPr>
            <a:r>
              <a:rPr lang="zh-CN" altLang="en-US" sz="1000" b="1" dirty="0" smtClean="0">
                <a:effectLst>
                  <a:glow rad="228600">
                    <a:srgbClr val="4F81BD">
                      <a:satMod val="175000"/>
                      <a:alpha val="40000"/>
                    </a:srgbClr>
                  </a:glow>
                </a:effectLst>
                <a:latin typeface="微软雅黑" pitchFamily="34" charset="-122"/>
                <a:ea typeface="微软雅黑" pitchFamily="34" charset="-122"/>
              </a:rPr>
              <a:t>高速增长</a:t>
            </a:r>
            <a:endParaRPr lang="zh-CN" altLang="en-US" sz="1000" b="1" dirty="0">
              <a:effectLst>
                <a:glow rad="228600">
                  <a:srgbClr val="4F81BD">
                    <a:satMod val="175000"/>
                    <a:alpha val="40000"/>
                  </a:srgbClr>
                </a:glow>
              </a:effectLst>
              <a:latin typeface="微软雅黑" pitchFamily="34" charset="-122"/>
              <a:ea typeface="微软雅黑" pitchFamily="34" charset="-122"/>
            </a:endParaRPr>
          </a:p>
        </cdr:txBody>
      </cdr:sp>
      <cdr:sp macro="" textlink="">
        <cdr:nvSpPr>
          <cdr:cNvPr id="9" name="TextBox 57"/>
          <cdr:cNvSpPr txBox="1"/>
        </cdr:nvSpPr>
        <cdr:spPr bwMode="white">
          <a:xfrm xmlns:a="http://schemas.openxmlformats.org/drawingml/2006/main">
            <a:off x="3079275" y="19"/>
            <a:ext cx="1245073" cy="214319"/>
          </a:xfrm>
          <a:prstGeom xmlns:a="http://schemas.openxmlformats.org/drawingml/2006/main" prst="rect">
            <a:avLst/>
          </a:prstGeom>
          <a:noFill xmlns:a="http://schemas.openxmlformats.org/drawingml/2006/main"/>
          <a:ln xmlns:a="http://schemas.openxmlformats.org/drawingml/2006/main" w="9525" algn="ctr">
            <a:noFill/>
            <a:miter lim="800000"/>
            <a:headEnd/>
            <a:tailEnd/>
          </a:ln>
          <a:effectLst xmlns:a="http://schemas.openxmlformats.org/drawingml/2006/main"/>
        </cdr:spPr>
        <cdr:txBody>
          <a:bodyPr xmlns:a="http://schemas.openxmlformats.org/drawingml/2006/main" wrap="square">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defRPr/>
            </a:pPr>
            <a:r>
              <a:rPr lang="zh-CN" altLang="en-US" sz="1000" b="1" dirty="0" smtClean="0">
                <a:effectLst>
                  <a:glow rad="228600">
                    <a:srgbClr val="4F81BD">
                      <a:satMod val="175000"/>
                      <a:alpha val="40000"/>
                    </a:srgbClr>
                  </a:glow>
                </a:effectLst>
                <a:latin typeface="微软雅黑" pitchFamily="34" charset="-122"/>
                <a:ea typeface="微软雅黑" pitchFamily="34" charset="-122"/>
              </a:rPr>
              <a:t>高位运行</a:t>
            </a:r>
            <a:endParaRPr lang="zh-CN" altLang="en-US" sz="1000" b="1" dirty="0">
              <a:effectLst>
                <a:glow rad="228600">
                  <a:srgbClr val="4F81BD">
                    <a:satMod val="175000"/>
                    <a:alpha val="40000"/>
                  </a:srgbClr>
                </a:glow>
              </a:effectLst>
              <a:latin typeface="微软雅黑" pitchFamily="34" charset="-122"/>
              <a:ea typeface="微软雅黑" pitchFamily="34" charset="-122"/>
            </a:endParaRPr>
          </a:p>
        </cdr:txBody>
      </cdr:sp>
      <cdr:sp macro="" textlink="">
        <cdr:nvSpPr>
          <cdr:cNvPr id="12" name="TextBox 59"/>
          <cdr:cNvSpPr txBox="1"/>
        </cdr:nvSpPr>
        <cdr:spPr bwMode="white">
          <a:xfrm xmlns:a="http://schemas.openxmlformats.org/drawingml/2006/main">
            <a:off x="4403638" y="411400"/>
            <a:ext cx="940882" cy="214319"/>
          </a:xfrm>
          <a:prstGeom xmlns:a="http://schemas.openxmlformats.org/drawingml/2006/main" prst="rect">
            <a:avLst/>
          </a:prstGeom>
          <a:noFill xmlns:a="http://schemas.openxmlformats.org/drawingml/2006/main"/>
          <a:ln xmlns:a="http://schemas.openxmlformats.org/drawingml/2006/main" w="9525" algn="ctr">
            <a:noFill/>
            <a:miter lim="800000"/>
            <a:headEnd/>
            <a:tailEnd/>
          </a:ln>
          <a:effectLst xmlns:a="http://schemas.openxmlformats.org/drawingml/2006/main"/>
        </cdr:spPr>
        <cdr:txBody>
          <a:bodyPr xmlns:a="http://schemas.openxmlformats.org/drawingml/2006/main" wrap="square">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defRPr/>
            </a:pPr>
            <a:r>
              <a:rPr lang="zh-CN" altLang="en-US" sz="1000" b="1" dirty="0" smtClean="0">
                <a:effectLst>
                  <a:glow rad="228600">
                    <a:srgbClr val="4F81BD">
                      <a:satMod val="175000"/>
                      <a:alpha val="40000"/>
                    </a:srgbClr>
                  </a:glow>
                </a:effectLst>
                <a:latin typeface="微软雅黑" pitchFamily="34" charset="-122"/>
                <a:ea typeface="微软雅黑" pitchFamily="34" charset="-122"/>
              </a:rPr>
              <a:t>缓步下行</a:t>
            </a:r>
            <a:endParaRPr lang="zh-CN" altLang="en-US" sz="1000" b="1" dirty="0">
              <a:effectLst>
                <a:glow rad="228600">
                  <a:srgbClr val="4F81BD">
                    <a:satMod val="175000"/>
                    <a:alpha val="40000"/>
                  </a:srgbClr>
                </a:glow>
              </a:effectLst>
              <a:latin typeface="微软雅黑" pitchFamily="34" charset="-122"/>
              <a:ea typeface="微软雅黑" pitchFamily="34" charset="-122"/>
            </a:endParaRPr>
          </a:p>
        </cdr:txBody>
      </cdr:sp>
      <cdr:grpSp>
        <cdr:nvGrpSpPr>
          <cdr:cNvPr id="20" name="组合 19"/>
          <cdr:cNvGrpSpPr>
            <a:grpSpLocks xmlns:a="http://schemas.openxmlformats.org/drawingml/2006/main"/>
          </cdr:cNvGrpSpPr>
        </cdr:nvGrpSpPr>
        <cdr:grpSpPr bwMode="auto">
          <a:xfrm xmlns:a="http://schemas.openxmlformats.org/drawingml/2006/main">
            <a:off x="3328851" y="297253"/>
            <a:ext cx="942976" cy="326215"/>
            <a:chOff x="43850" y="-17605"/>
            <a:chExt cx="1746457" cy="215948"/>
          </a:xfrm>
        </cdr:grpSpPr>
        <cdr:cxnSp macro="">
          <cdr:nvCxnSpPr>
            <cdr:cNvPr id="21" name="直接连接符 20"/>
            <cdr:cNvCxnSpPr/>
          </cdr:nvCxnSpPr>
          <cdr:spPr>
            <a:xfrm xmlns:a="http://schemas.openxmlformats.org/drawingml/2006/main" rot="16200000" flipH="1">
              <a:off x="63290" y="18127"/>
              <a:ext cx="155171" cy="194051"/>
            </a:xfrm>
            <a:prstGeom xmlns:a="http://schemas.openxmlformats.org/drawingml/2006/main" prst="line">
              <a:avLst/>
            </a:prstGeom>
            <a:noFill xmlns:a="http://schemas.openxmlformats.org/drawingml/2006/main"/>
            <a:ln xmlns:a="http://schemas.openxmlformats.org/drawingml/2006/main" w="19050" cap="flat" cmpd="sng" algn="ctr">
              <a:solidFill>
                <a:srgbClr val="C0504D"/>
              </a:solidFill>
              <a:prstDash val="sysDot"/>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2" name="直接连接符 21"/>
            <cdr:cNvCxnSpPr/>
          </cdr:nvCxnSpPr>
          <cdr:spPr>
            <a:xfrm xmlns:a="http://schemas.openxmlformats.org/drawingml/2006/main" rot="5400000" flipH="1" flipV="1">
              <a:off x="174934" y="4339"/>
              <a:ext cx="206895" cy="181114"/>
            </a:xfrm>
            <a:prstGeom xmlns:a="http://schemas.openxmlformats.org/drawingml/2006/main" prst="line">
              <a:avLst/>
            </a:prstGeom>
            <a:noFill xmlns:a="http://schemas.openxmlformats.org/drawingml/2006/main"/>
            <a:ln xmlns:a="http://schemas.openxmlformats.org/drawingml/2006/main" w="19050" cap="flat" cmpd="sng" algn="ctr">
              <a:solidFill>
                <a:srgbClr val="C0504D"/>
              </a:solidFill>
              <a:prstDash val="sysDot"/>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3" name="直接连接符 22"/>
            <cdr:cNvCxnSpPr/>
          </cdr:nvCxnSpPr>
          <cdr:spPr>
            <a:xfrm xmlns:a="http://schemas.openxmlformats.org/drawingml/2006/main" rot="16200000" flipH="1">
              <a:off x="387572" y="-19808"/>
              <a:ext cx="170688" cy="202676"/>
            </a:xfrm>
            <a:prstGeom xmlns:a="http://schemas.openxmlformats.org/drawingml/2006/main" prst="line">
              <a:avLst/>
            </a:prstGeom>
            <a:noFill xmlns:a="http://schemas.openxmlformats.org/drawingml/2006/main"/>
            <a:ln xmlns:a="http://schemas.openxmlformats.org/drawingml/2006/main" w="19050" cap="flat" cmpd="sng" algn="ctr">
              <a:solidFill>
                <a:srgbClr val="C0504D"/>
              </a:solidFill>
              <a:prstDash val="sysDot"/>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4" name="直接连接符 23"/>
            <cdr:cNvCxnSpPr/>
          </cdr:nvCxnSpPr>
          <cdr:spPr>
            <a:xfrm xmlns:a="http://schemas.openxmlformats.org/drawingml/2006/main" flipV="1">
              <a:off x="544068" y="-3813"/>
              <a:ext cx="241484" cy="165518"/>
            </a:xfrm>
            <a:prstGeom xmlns:a="http://schemas.openxmlformats.org/drawingml/2006/main" prst="line">
              <a:avLst/>
            </a:prstGeom>
            <a:noFill xmlns:a="http://schemas.openxmlformats.org/drawingml/2006/main"/>
            <a:ln xmlns:a="http://schemas.openxmlformats.org/drawingml/2006/main" w="19050" cap="flat" cmpd="sng" algn="ctr">
              <a:solidFill>
                <a:srgbClr val="C0504D"/>
              </a:solidFill>
              <a:prstDash val="sysDot"/>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5" name="直接连接符 24"/>
            <cdr:cNvCxnSpPr/>
          </cdr:nvCxnSpPr>
          <cdr:spPr>
            <a:xfrm xmlns:a="http://schemas.openxmlformats.org/drawingml/2006/main">
              <a:off x="757525" y="-17605"/>
              <a:ext cx="360073" cy="212067"/>
            </a:xfrm>
            <a:prstGeom xmlns:a="http://schemas.openxmlformats.org/drawingml/2006/main" prst="line">
              <a:avLst/>
            </a:prstGeom>
            <a:noFill xmlns:a="http://schemas.openxmlformats.org/drawingml/2006/main"/>
            <a:ln xmlns:a="http://schemas.openxmlformats.org/drawingml/2006/main" w="19050" cap="flat" cmpd="sng" algn="ctr">
              <a:solidFill>
                <a:srgbClr val="C0504D"/>
              </a:solidFill>
              <a:prstDash val="sysDot"/>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26" name="直接箭头连接符 25"/>
            <cdr:cNvCxnSpPr/>
          </cdr:nvCxnSpPr>
          <cdr:spPr>
            <a:xfrm xmlns:a="http://schemas.openxmlformats.org/drawingml/2006/main" flipV="1">
              <a:off x="1111127" y="73774"/>
              <a:ext cx="679180" cy="110344"/>
            </a:xfrm>
            <a:prstGeom xmlns:a="http://schemas.openxmlformats.org/drawingml/2006/main" prst="straightConnector1">
              <a:avLst/>
            </a:prstGeom>
            <a:noFill xmlns:a="http://schemas.openxmlformats.org/drawingml/2006/main"/>
            <a:ln xmlns:a="http://schemas.openxmlformats.org/drawingml/2006/main" w="19050" cap="flat" cmpd="sng" algn="ctr">
              <a:solidFill>
                <a:srgbClr val="C0504D"/>
              </a:solidFill>
              <a:prstDash val="sysDot"/>
              <a:tailEnd type="arrow"/>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sp macro="" textlink="">
        <cdr:nvSpPr>
          <cdr:cNvPr id="30" name="直接箭头连接符 29"/>
          <cdr:cNvSpPr/>
        </cdr:nvSpPr>
        <cdr:spPr>
          <a:xfrm xmlns:a="http://schemas.openxmlformats.org/drawingml/2006/main" flipV="1">
            <a:off x="1150967" y="497473"/>
            <a:ext cx="1925321" cy="1430172"/>
          </a:xfrm>
          <a:prstGeom xmlns:a="http://schemas.openxmlformats.org/drawingml/2006/main" prst="straightConnector1">
            <a:avLst/>
          </a:prstGeom>
          <a:ln xmlns:a="http://schemas.openxmlformats.org/drawingml/2006/main" w="19050">
            <a:solidFill>
              <a:schemeClr val="accent2"/>
            </a:solidFill>
            <a:prstDash val="sysDot"/>
            <a:tailEnd type="arrow"/>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zh-CN"/>
          </a:p>
        </cdr:txBody>
      </cdr:sp>
    </cdr:grpSp>
  </cdr:relSizeAnchor>
  <cdr:relSizeAnchor xmlns:cdr="http://schemas.openxmlformats.org/drawingml/2006/chartDrawing">
    <cdr:from>
      <cdr:x>0.87692</cdr:x>
      <cdr:y>0.22642</cdr:y>
    </cdr:from>
    <cdr:to>
      <cdr:x>0.9925</cdr:x>
      <cdr:y>0.29742</cdr:y>
    </cdr:to>
    <cdr:cxnSp macro="">
      <cdr:nvCxnSpPr>
        <cdr:cNvPr id="16" name="直接箭头连接符 15"/>
        <cdr:cNvCxnSpPr/>
      </cdr:nvCxnSpPr>
      <cdr:spPr>
        <a:xfrm xmlns:a="http://schemas.openxmlformats.org/drawingml/2006/main">
          <a:off x="4071966" y="857256"/>
          <a:ext cx="536692" cy="268820"/>
        </a:xfrm>
        <a:prstGeom xmlns:a="http://schemas.openxmlformats.org/drawingml/2006/main" prst="straightConnector1">
          <a:avLst/>
        </a:prstGeom>
        <a:noFill xmlns:a="http://schemas.openxmlformats.org/drawingml/2006/main"/>
        <a:ln xmlns:a="http://schemas.openxmlformats.org/drawingml/2006/main" w="19050" cap="flat" cmpd="sng" algn="ctr">
          <a:solidFill>
            <a:srgbClr val="C0504D"/>
          </a:solidFill>
          <a:prstDash val="sysDot"/>
          <a:tailEnd type="arrow"/>
        </a:ln>
        <a:effectLst xmlns:a="http://schemas.openxmlformats.org/drawingml/2006/mai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0.34</cdr:x>
      <cdr:y>0.03922</cdr:y>
    </cdr:from>
    <cdr:to>
      <cdr:x>0.82343</cdr:x>
      <cdr:y>0.16975</cdr:y>
    </cdr:to>
    <cdr:sp macro="" textlink="">
      <cdr:nvSpPr>
        <cdr:cNvPr id="2" name="文本框 1"/>
        <cdr:cNvSpPr txBox="1"/>
      </cdr:nvSpPr>
      <cdr:spPr>
        <a:xfrm xmlns:a="http://schemas.openxmlformats.org/drawingml/2006/main">
          <a:off x="2448272" y="144016"/>
          <a:ext cx="3481083" cy="4793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1600" dirty="0">
              <a:latin typeface="Arial" panose="020B0604020202020204" pitchFamily="34" charset="0"/>
              <a:ea typeface="楷体_GB2312" panose="02010609030101010101" pitchFamily="49" charset="-122"/>
              <a:cs typeface="Arial" panose="020B0604020202020204" pitchFamily="34" charset="0"/>
            </a:rPr>
            <a:t>各国居民部门负债率（</a:t>
          </a:r>
          <a:r>
            <a:rPr lang="en-US" altLang="zh-CN" sz="1600" dirty="0">
              <a:latin typeface="Arial" panose="020B0604020202020204" pitchFamily="34" charset="0"/>
              <a:ea typeface="楷体_GB2312" panose="02010609030101010101" pitchFamily="49" charset="-122"/>
              <a:cs typeface="Arial" panose="020B0604020202020204" pitchFamily="34" charset="0"/>
            </a:rPr>
            <a:t>%</a:t>
          </a:r>
          <a:r>
            <a:rPr lang="zh-CN" altLang="en-US" sz="1600" dirty="0">
              <a:latin typeface="Arial" panose="020B0604020202020204" pitchFamily="34" charset="0"/>
              <a:ea typeface="楷体_GB2312" panose="02010609030101010101" pitchFamily="49" charset="-122"/>
              <a:cs typeface="Arial" panose="020B0604020202020204" pitchFamily="34" charset="0"/>
            </a:rPr>
            <a:t>）</a:t>
          </a:r>
          <a:endParaRPr lang="en-US" altLang="zh-CN" sz="1600" dirty="0">
            <a:latin typeface="Arial" panose="020B0604020202020204" pitchFamily="34" charset="0"/>
            <a:ea typeface="楷体_GB2312" panose="02010609030101010101" pitchFamily="49" charset="-122"/>
            <a:cs typeface="Arial" panose="020B0604020202020204" pitchFamily="34" charset="0"/>
          </a:endParaRPr>
        </a:p>
        <a:p xmlns:a="http://schemas.openxmlformats.org/drawingml/2006/main">
          <a:endParaRPr lang="zh-CN" altLang="en-US" sz="1600" dirty="0">
            <a:latin typeface="Arial" panose="020B0604020202020204" pitchFamily="34" charset="0"/>
            <a:ea typeface="楷体_GB2312" panose="02010609030101010101" pitchFamily="49" charset="-122"/>
            <a:cs typeface="Arial" panose="020B060402020202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24A7A3-0B35-4158-83CD-5177F5496581}" type="datetimeFigureOut">
              <a:rPr lang="zh-CN" altLang="en-US" smtClean="0"/>
              <a:pPr/>
              <a:t>2018/10/8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18075B-0CC7-4CFC-93F6-EE3A1484008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C7DCC3-D937-4C5A-9B44-320F91BC84F8}" type="datetimeFigureOut">
              <a:rPr lang="zh-CN" altLang="en-US" smtClean="0"/>
              <a:pPr/>
              <a:t>2018/10/8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873400-D8E6-4FB2-88CC-525E32C8583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C2DB7D1-869E-42AE-ABB3-2C036DF6DD88}" type="slidenum">
              <a:rPr lang="en-US" altLang="zh-CN" smtClean="0"/>
              <a:pPr/>
              <a:t>8</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a:ln/>
        </p:spPr>
      </p:sp>
      <p:sp>
        <p:nvSpPr>
          <p:cNvPr id="67587" name="Rectangle 3"/>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a:ln/>
        </p:spPr>
      </p:sp>
      <p:sp>
        <p:nvSpPr>
          <p:cNvPr id="68611" name="Rectangle 3"/>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a:ln/>
        </p:spPr>
      </p:sp>
      <p:sp>
        <p:nvSpPr>
          <p:cNvPr id="69635" name="Rectangle 3"/>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a:ln/>
        </p:spPr>
      </p:sp>
      <p:sp>
        <p:nvSpPr>
          <p:cNvPr id="70659" name="Rectangle 3"/>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a:ln/>
        </p:spPr>
      </p:sp>
      <p:sp>
        <p:nvSpPr>
          <p:cNvPr id="71683" name="Rectangle 3"/>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a:ln/>
        </p:spPr>
      </p:sp>
      <p:sp>
        <p:nvSpPr>
          <p:cNvPr id="72707" name="Rectangle 3"/>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a:ln/>
        </p:spPr>
      </p:sp>
      <p:sp>
        <p:nvSpPr>
          <p:cNvPr id="73731" name="Rectangle 3"/>
          <p:cNvSpPr>
            <a:spLocks noGrp="1"/>
          </p:cNvSpPr>
          <p:nvPr>
            <p:ph type="body" idx="1"/>
          </p:nvPr>
        </p:nvSpPr>
        <p:spPr>
          <a:noFill/>
          <a:ln/>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ln/>
        </p:spPr>
      </p:sp>
      <p:sp>
        <p:nvSpPr>
          <p:cNvPr id="74755" name="Rectangle 3"/>
          <p:cNvSpPr>
            <a:spLocks noGrp="1"/>
          </p:cNvSpPr>
          <p:nvPr>
            <p:ph type="body" idx="1"/>
          </p:nvPr>
        </p:nvSpPr>
        <p:spPr>
          <a:noFill/>
          <a:ln/>
        </p:spPr>
        <p:txBody>
          <a:bodyPr/>
          <a:lstStyle/>
          <a:p>
            <a:r>
              <a:rPr lang="zh-CN" altLang="en-US" smtClean="0"/>
              <a:t>“水涨船高”“筑巢引凤”画图</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CE15D380-6906-4796-874B-AC819513DEE4}" type="datetime1">
              <a:rPr lang="zh-CN" altLang="en-US" smtClean="0"/>
              <a:pPr/>
              <a:t>2018/10/8</a:t>
            </a:fld>
            <a:endParaRPr lang="zh-CN" altLang="en-US"/>
          </a:p>
        </p:txBody>
      </p:sp>
      <p:sp>
        <p:nvSpPr>
          <p:cNvPr id="17" name="页脚占位符 16"/>
          <p:cNvSpPr>
            <a:spLocks noGrp="1"/>
          </p:cNvSpPr>
          <p:nvPr>
            <p:ph type="ftr" sz="quarter" idx="11"/>
          </p:nvPr>
        </p:nvSpPr>
        <p:spPr/>
        <p:txBody>
          <a:bodyPr/>
          <a:lstStyle/>
          <a:p>
            <a:r>
              <a:rPr lang="zh-CN" altLang="en-US" smtClean="0"/>
              <a:t>宗庆庆（上海财经大学）</a:t>
            </a:r>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267D00B4-6410-4099-9AA1-AED5069C5A33}"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C125DCF-3F1E-4AD2-8297-A8ED5379432A}"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51B7DFF-216C-48FF-9AAB-4C28EC3FA794}"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14290"/>
            <a:ext cx="7772400" cy="785818"/>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112C2F44-0118-4D97-8179-751A361D0574}"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8" name="内容占位符 7"/>
          <p:cNvSpPr>
            <a:spLocks noGrp="1"/>
          </p:cNvSpPr>
          <p:nvPr>
            <p:ph sz="quarter" idx="1"/>
          </p:nvPr>
        </p:nvSpPr>
        <p:spPr>
          <a:xfrm>
            <a:off x="914400" y="1214422"/>
            <a:ext cx="7772400" cy="4805378"/>
          </a:xfrm>
        </p:spPr>
        <p:txBody>
          <a:bodyPr vert="horz"/>
          <a:lstStyle>
            <a:lvl1pPr>
              <a:defRPr>
                <a:latin typeface="华文仿宋" pitchFamily="2" charset="-122"/>
                <a:ea typeface="华文仿宋" pitchFamily="2" charset="-122"/>
              </a:defRPr>
            </a:lvl1pPr>
            <a:lvl2pPr>
              <a:defRPr>
                <a:latin typeface="华文仿宋" pitchFamily="2" charset="-122"/>
                <a:ea typeface="华文仿宋" pitchFamily="2" charset="-122"/>
              </a:defRPr>
            </a:lvl2pPr>
            <a:lvl3pPr>
              <a:defRPr>
                <a:latin typeface="华文仿宋" pitchFamily="2" charset="-122"/>
                <a:ea typeface="华文仿宋" pitchFamily="2" charset="-122"/>
              </a:defRPr>
            </a:lvl3pPr>
            <a:lvl4pPr>
              <a:defRPr>
                <a:latin typeface="华文仿宋" pitchFamily="2" charset="-122"/>
                <a:ea typeface="华文仿宋" pitchFamily="2" charset="-122"/>
              </a:defRPr>
            </a:lvl4pPr>
            <a:lvl5pPr>
              <a:defRPr>
                <a:latin typeface="华文仿宋" pitchFamily="2" charset="-122"/>
                <a:ea typeface="华文仿宋"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1B0794C-A62C-479B-8A8A-CD0BBF230C8C}" type="datetime1">
              <a:rPr lang="zh-CN" altLang="en-US" smtClean="0"/>
              <a:pPr/>
              <a:t>2018/10/8</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r>
              <a:rPr lang="zh-CN" altLang="en-US" smtClean="0"/>
              <a:t>宗庆庆（上海财经大学）</a:t>
            </a:r>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267D00B4-6410-4099-9AA1-AED5069C5A3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E6C0822-DE0D-433A-8F0C-80959BC65916}"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
        <p:nvSpPr>
          <p:cNvPr id="7" name="灯片编号占位符 6"/>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6570CCBE-B0A2-4569-AEDF-3C9822217935}" type="datetime1">
              <a:rPr lang="zh-CN" altLang="en-US" smtClean="0"/>
              <a:pPr/>
              <a:t>2018/10/8</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
        <p:nvSpPr>
          <p:cNvPr id="9" name="灯片编号占位符 8"/>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2704FA4-A0C8-4D84-8438-DC717335C7E8}" type="datetime1">
              <a:rPr lang="zh-CN" altLang="en-US" smtClean="0"/>
              <a:pPr/>
              <a:t>2018/10/8</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
        <p:nvSpPr>
          <p:cNvPr id="5" name="灯片编号占位符 4"/>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7C2305-0A44-45D4-A677-5284F322ECB0}" type="datetime1">
              <a:rPr lang="zh-CN" altLang="en-US" smtClean="0"/>
              <a:pPr/>
              <a:t>2018/10/8</a:t>
            </a:fld>
            <a:endParaRPr lang="zh-CN" altLang="en-US"/>
          </a:p>
        </p:txBody>
      </p:sp>
      <p:sp>
        <p:nvSpPr>
          <p:cNvPr id="3" name="页脚占位符 2"/>
          <p:cNvSpPr>
            <a:spLocks noGrp="1"/>
          </p:cNvSpPr>
          <p:nvPr>
            <p:ph type="ftr" sz="quarter" idx="11"/>
          </p:nvPr>
        </p:nvSpPr>
        <p:spPr/>
        <p:txBody>
          <a:bodyPr/>
          <a:lstStyle/>
          <a:p>
            <a:r>
              <a:rPr lang="zh-CN" altLang="en-US" smtClean="0"/>
              <a:t>宗庆庆（上海财经大学）</a:t>
            </a:r>
            <a:endParaRPr lang="zh-CN" altLang="en-US"/>
          </a:p>
        </p:txBody>
      </p:sp>
      <p:sp>
        <p:nvSpPr>
          <p:cNvPr id="4" name="灯片编号占位符 3"/>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15465ECF-8DDB-443E-83DA-155C16572B45}"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
        <p:nvSpPr>
          <p:cNvPr id="7" name="灯片编号占位符 6"/>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09A307D1-770A-4E99-B235-E3AA70102D71}" type="datetime1">
              <a:rPr lang="zh-CN" altLang="en-US" smtClean="0"/>
              <a:pPr/>
              <a:t>2018/10/8</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r>
              <a:rPr lang="zh-CN" altLang="en-US" smtClean="0"/>
              <a:t>宗庆庆（上海财经大学）</a:t>
            </a:r>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267D00B4-6410-4099-9AA1-AED5069C5A33}"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42C3B92-4B7B-47F7-BA0A-2FA7BE4A6C01}" type="datetime1">
              <a:rPr lang="zh-CN" altLang="en-US" smtClean="0"/>
              <a:pPr/>
              <a:t>2018/10/8</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zh-CN" altLang="en-US" smtClean="0"/>
              <a:t>宗庆庆（上海财经大学）</a:t>
            </a:r>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67D00B4-6410-4099-9AA1-AED5069C5A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chart" Target="../charts/chart4.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latin typeface="华文仿宋" pitchFamily="2" charset="-122"/>
                <a:ea typeface="华文仿宋" pitchFamily="2" charset="-122"/>
              </a:rPr>
              <a:t>宗庆庆</a:t>
            </a:r>
            <a:endParaRPr lang="en-US" altLang="zh-CN" dirty="0" smtClean="0">
              <a:latin typeface="华文仿宋" pitchFamily="2" charset="-122"/>
              <a:ea typeface="华文仿宋" pitchFamily="2" charset="-122"/>
            </a:endParaRPr>
          </a:p>
          <a:p>
            <a:r>
              <a:rPr lang="zh-CN" altLang="en-US" dirty="0" smtClean="0">
                <a:latin typeface="华文仿宋" pitchFamily="2" charset="-122"/>
                <a:ea typeface="华文仿宋" pitchFamily="2" charset="-122"/>
              </a:rPr>
              <a:t>上海财经大学公共经济与管理学院</a:t>
            </a:r>
            <a:endParaRPr lang="zh-CN" altLang="en-US" dirty="0">
              <a:latin typeface="华文仿宋" pitchFamily="2" charset="-122"/>
              <a:ea typeface="华文仿宋" pitchFamily="2" charset="-122"/>
            </a:endParaRPr>
          </a:p>
        </p:txBody>
      </p:sp>
      <p:sp>
        <p:nvSpPr>
          <p:cNvPr id="2" name="标题 1"/>
          <p:cNvSpPr>
            <a:spLocks noGrp="1"/>
          </p:cNvSpPr>
          <p:nvPr>
            <p:ph type="ctrTitle"/>
          </p:nvPr>
        </p:nvSpPr>
        <p:spPr/>
        <p:txBody>
          <a:bodyPr/>
          <a:lstStyle/>
          <a:p>
            <a:r>
              <a:rPr lang="zh-CN" altLang="en-US" dirty="0" smtClean="0"/>
              <a:t>引论</a:t>
            </a:r>
            <a:endParaRPr lang="zh-CN" altLang="en-US" dirty="0"/>
          </a:p>
        </p:txBody>
      </p:sp>
      <p:sp>
        <p:nvSpPr>
          <p:cNvPr id="4" name="日期占位符 3"/>
          <p:cNvSpPr>
            <a:spLocks noGrp="1"/>
          </p:cNvSpPr>
          <p:nvPr>
            <p:ph type="dt" sz="half" idx="10"/>
          </p:nvPr>
        </p:nvSpPr>
        <p:spPr/>
        <p:txBody>
          <a:bodyPr/>
          <a:lstStyle/>
          <a:p>
            <a:fld id="{67A73AE8-8D88-4425-AC1D-FC43353C30FA}"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990600" y="1524000"/>
            <a:ext cx="7772400" cy="5029200"/>
          </a:xfrm>
        </p:spPr>
        <p:txBody>
          <a:bodyPr/>
          <a:lstStyle/>
          <a:p>
            <a:endParaRPr lang="en-US" altLang="zh-CN" sz="2400" smtClean="0"/>
          </a:p>
          <a:p>
            <a:r>
              <a:rPr lang="en-US" altLang="zh-CN" sz="2400" smtClean="0">
                <a:latin typeface="Times New Roman" pitchFamily="18" charset="0"/>
                <a:cs typeface="Times New Roman" pitchFamily="18" charset="0"/>
              </a:rPr>
              <a:t>S. A. Ross </a:t>
            </a:r>
            <a:r>
              <a:rPr lang="zh-CN" altLang="zh-CN" sz="2400" smtClean="0">
                <a:latin typeface="Times New Roman" pitchFamily="18" charset="0"/>
                <a:cs typeface="Times New Roman" pitchFamily="18" charset="0"/>
              </a:rPr>
              <a:t>套利定价理论</a:t>
            </a:r>
            <a:r>
              <a:rPr lang="en-US" altLang="zh-CN" sz="2400" smtClean="0">
                <a:latin typeface="Times New Roman" pitchFamily="18" charset="0"/>
                <a:cs typeface="Times New Roman" pitchFamily="18" charset="0"/>
              </a:rPr>
              <a:t>Arbitrage Pricing Theory(APT)</a:t>
            </a:r>
          </a:p>
          <a:p>
            <a:pPr lvl="1"/>
            <a:r>
              <a:rPr lang="en-US" altLang="zh-CN" sz="2400" smtClean="0">
                <a:latin typeface="Times New Roman" pitchFamily="18" charset="0"/>
                <a:cs typeface="Times New Roman" pitchFamily="18" charset="0"/>
              </a:rPr>
              <a:t>S. A. Ross, The Arbitrage Theory of Capital Asset Pricing, </a:t>
            </a:r>
            <a:r>
              <a:rPr lang="en-US" altLang="zh-CN" sz="2400" i="1" smtClean="0">
                <a:latin typeface="Times New Roman" pitchFamily="18" charset="0"/>
                <a:cs typeface="Times New Roman" pitchFamily="18" charset="0"/>
              </a:rPr>
              <a:t>Journal of Economic Theory</a:t>
            </a:r>
            <a:r>
              <a:rPr lang="en-US" altLang="zh-CN" sz="2400" smtClean="0">
                <a:latin typeface="Times New Roman" pitchFamily="18" charset="0"/>
                <a:cs typeface="Times New Roman" pitchFamily="18" charset="0"/>
              </a:rPr>
              <a:t>, 13(3):341-360, 1976.</a:t>
            </a:r>
          </a:p>
          <a:p>
            <a:r>
              <a:rPr lang="en-US" altLang="zh-CN" sz="2400" smtClean="0">
                <a:latin typeface="Times New Roman" pitchFamily="18" charset="0"/>
                <a:cs typeface="Times New Roman" pitchFamily="18" charset="0"/>
              </a:rPr>
              <a:t>F. Modigliani  M. H. Miller Modigliani - Miller </a:t>
            </a:r>
            <a:r>
              <a:rPr lang="zh-CN" altLang="zh-CN" sz="2400" smtClean="0">
                <a:latin typeface="Times New Roman" pitchFamily="18" charset="0"/>
                <a:cs typeface="Times New Roman" pitchFamily="18" charset="0"/>
              </a:rPr>
              <a:t>定理	</a:t>
            </a:r>
          </a:p>
          <a:p>
            <a:pPr lvl="1"/>
            <a:r>
              <a:rPr lang="zh-CN" altLang="zh-CN" sz="2400" smtClean="0">
                <a:latin typeface="Times New Roman" pitchFamily="18" charset="0"/>
                <a:cs typeface="Times New Roman" pitchFamily="18" charset="0"/>
              </a:rPr>
              <a:t> </a:t>
            </a:r>
            <a:r>
              <a:rPr lang="en-US" altLang="zh-CN" sz="2400" smtClean="0">
                <a:latin typeface="Times New Roman" pitchFamily="18" charset="0"/>
                <a:cs typeface="Times New Roman" pitchFamily="18" charset="0"/>
              </a:rPr>
              <a:t>Modigliani, F., and  M. H. Miller, The Cost of Capital, Corporation Finance, and the Theory of Investment, </a:t>
            </a:r>
            <a:r>
              <a:rPr lang="en-US" altLang="zh-CN" sz="2400" i="1" smtClean="0">
                <a:latin typeface="Times New Roman" pitchFamily="18" charset="0"/>
                <a:cs typeface="Times New Roman" pitchFamily="18" charset="0"/>
              </a:rPr>
              <a:t>American Economic Review</a:t>
            </a:r>
            <a:r>
              <a:rPr lang="en-US" altLang="zh-CN" sz="2400" smtClean="0">
                <a:latin typeface="Times New Roman" pitchFamily="18" charset="0"/>
                <a:cs typeface="Times New Roman" pitchFamily="18" charset="0"/>
              </a:rPr>
              <a:t>, June 1958, 261-297.</a:t>
            </a:r>
          </a:p>
        </p:txBody>
      </p:sp>
      <p:sp>
        <p:nvSpPr>
          <p:cNvPr id="3" name="日期占位符 2"/>
          <p:cNvSpPr>
            <a:spLocks noGrp="1"/>
          </p:cNvSpPr>
          <p:nvPr>
            <p:ph type="dt" sz="half" idx="10"/>
          </p:nvPr>
        </p:nvSpPr>
        <p:spPr/>
        <p:txBody>
          <a:bodyPr/>
          <a:lstStyle/>
          <a:p>
            <a:fld id="{CE786E75-5BBF-425B-AF56-27B7BD78DCE3}" type="datetime1">
              <a:rPr lang="zh-CN" altLang="en-US" smtClean="0"/>
              <a:pPr/>
              <a:t>2018/10/8</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990600" y="1676400"/>
            <a:ext cx="7772400" cy="4267200"/>
          </a:xfrm>
        </p:spPr>
        <p:txBody>
          <a:bodyPr/>
          <a:lstStyle/>
          <a:p>
            <a:endParaRPr lang="en-US" altLang="zh-CN" sz="2400" smtClean="0">
              <a:latin typeface="Times New Roman" pitchFamily="18" charset="0"/>
              <a:cs typeface="Times New Roman" pitchFamily="18" charset="0"/>
            </a:endParaRPr>
          </a:p>
          <a:p>
            <a:r>
              <a:rPr lang="en-US" altLang="zh-CN" sz="2400" smtClean="0">
                <a:latin typeface="Times New Roman" pitchFamily="18" charset="0"/>
                <a:cs typeface="Times New Roman" pitchFamily="18" charset="0"/>
              </a:rPr>
              <a:t>F. Black   M. Scholes   R.  Merton  </a:t>
            </a:r>
            <a:r>
              <a:rPr lang="zh-CN" altLang="zh-CN" sz="2400" smtClean="0">
                <a:latin typeface="Times New Roman" pitchFamily="18" charset="0"/>
                <a:cs typeface="Times New Roman" pitchFamily="18" charset="0"/>
              </a:rPr>
              <a:t>期权定价的</a:t>
            </a:r>
            <a:r>
              <a:rPr lang="en-US" altLang="zh-CN" sz="2400" smtClean="0">
                <a:latin typeface="Times New Roman" pitchFamily="18" charset="0"/>
                <a:cs typeface="Times New Roman" pitchFamily="18" charset="0"/>
              </a:rPr>
              <a:t>Black-Scholes </a:t>
            </a:r>
            <a:r>
              <a:rPr lang="zh-CN" altLang="zh-CN" sz="2400" smtClean="0">
                <a:latin typeface="Times New Roman" pitchFamily="18" charset="0"/>
                <a:cs typeface="Times New Roman" pitchFamily="18" charset="0"/>
              </a:rPr>
              <a:t>公式</a:t>
            </a:r>
          </a:p>
          <a:p>
            <a:pPr lvl="1"/>
            <a:r>
              <a:rPr lang="en-US" altLang="zh-CN" sz="2400" smtClean="0">
                <a:latin typeface="Times New Roman" pitchFamily="18" charset="0"/>
                <a:cs typeface="Times New Roman" pitchFamily="18" charset="0"/>
              </a:rPr>
              <a:t>F. Black and M. Scholes, The Pricing of Options and Corporate Liabilities,  </a:t>
            </a:r>
            <a:r>
              <a:rPr lang="en-US" altLang="zh-CN" sz="2400" i="1" smtClean="0">
                <a:latin typeface="Times New Roman" pitchFamily="18" charset="0"/>
                <a:cs typeface="Times New Roman" pitchFamily="18" charset="0"/>
              </a:rPr>
              <a:t>Journal of Political Economy</a:t>
            </a:r>
            <a:r>
              <a:rPr lang="en-US" altLang="zh-CN" sz="2400" smtClean="0">
                <a:latin typeface="Times New Roman" pitchFamily="18" charset="0"/>
                <a:cs typeface="Times New Roman" pitchFamily="18" charset="0"/>
              </a:rPr>
              <a:t>, 81(3):637-654.</a:t>
            </a:r>
          </a:p>
          <a:p>
            <a:pPr lvl="1"/>
            <a:r>
              <a:rPr lang="en-US" altLang="zh-CN" sz="2400" smtClean="0">
                <a:latin typeface="Times New Roman" pitchFamily="18" charset="0"/>
                <a:cs typeface="Times New Roman" pitchFamily="18" charset="0"/>
              </a:rPr>
              <a:t>R. Merton, Theory of Rational Option Pricing, </a:t>
            </a:r>
            <a:r>
              <a:rPr lang="en-US" altLang="zh-CN" sz="2400" i="1" smtClean="0">
                <a:latin typeface="Times New Roman" pitchFamily="18" charset="0"/>
                <a:cs typeface="Times New Roman" pitchFamily="18" charset="0"/>
              </a:rPr>
              <a:t>Bell Journal of Economics and Management Science</a:t>
            </a:r>
            <a:r>
              <a:rPr lang="en-US" altLang="zh-CN" sz="2400" smtClean="0">
                <a:latin typeface="Times New Roman" pitchFamily="18" charset="0"/>
                <a:cs typeface="Times New Roman" pitchFamily="18" charset="0"/>
              </a:rPr>
              <a:t>, 4(1):141-183.</a:t>
            </a:r>
          </a:p>
          <a:p>
            <a:endParaRPr lang="en-US" altLang="zh-CN" sz="2000" smtClean="0"/>
          </a:p>
        </p:txBody>
      </p:sp>
      <p:sp>
        <p:nvSpPr>
          <p:cNvPr id="3" name="日期占位符 2"/>
          <p:cNvSpPr>
            <a:spLocks noGrp="1"/>
          </p:cNvSpPr>
          <p:nvPr>
            <p:ph type="dt" sz="half" idx="10"/>
          </p:nvPr>
        </p:nvSpPr>
        <p:spPr/>
        <p:txBody>
          <a:bodyPr/>
          <a:lstStyle/>
          <a:p>
            <a:fld id="{AA6F4D8C-9943-49F1-8DFB-548858A55C80}" type="datetime1">
              <a:rPr lang="zh-CN" altLang="en-US" smtClean="0"/>
              <a:pPr/>
              <a:t>2018/10/8</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2051"/>
          <p:cNvSpPr>
            <a:spLocks noGrp="1" noChangeArrowheads="1"/>
          </p:cNvSpPr>
          <p:nvPr>
            <p:ph type="body" idx="1"/>
          </p:nvPr>
        </p:nvSpPr>
        <p:spPr>
          <a:xfrm>
            <a:off x="642910" y="2428868"/>
            <a:ext cx="7772400" cy="1143008"/>
          </a:xfrm>
        </p:spPr>
        <p:txBody>
          <a:bodyPr/>
          <a:lstStyle/>
          <a:p>
            <a:endParaRPr lang="en-US" altLang="zh-CN" dirty="0" smtClean="0"/>
          </a:p>
          <a:p>
            <a:pPr>
              <a:buFontTx/>
              <a:buNone/>
            </a:pPr>
            <a:r>
              <a:rPr lang="zh-CN" altLang="en-US" b="1" dirty="0" smtClean="0"/>
              <a:t>     </a:t>
            </a:r>
            <a:r>
              <a:rPr lang="zh-CN" altLang="en-US" sz="3600" b="1" dirty="0" smtClean="0"/>
              <a:t>课程现实意义：居民资产配置转向</a:t>
            </a:r>
          </a:p>
        </p:txBody>
      </p:sp>
      <p:sp>
        <p:nvSpPr>
          <p:cNvPr id="3" name="日期占位符 2"/>
          <p:cNvSpPr>
            <a:spLocks noGrp="1"/>
          </p:cNvSpPr>
          <p:nvPr>
            <p:ph type="dt" sz="half" idx="10"/>
          </p:nvPr>
        </p:nvSpPr>
        <p:spPr/>
        <p:txBody>
          <a:bodyPr/>
          <a:lstStyle/>
          <a:p>
            <a:fld id="{22B7C7E1-EB88-405E-A393-7671DC799B70}" type="datetime1">
              <a:rPr lang="zh-CN" altLang="en-US" smtClean="0"/>
              <a:pPr/>
              <a:t>2018/10/8</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914525" y="3192480"/>
            <a:ext cx="5969000" cy="2808288"/>
          </a:xfrm>
        </p:spPr>
        <p:txBody>
          <a:bodyPr/>
          <a:lstStyle/>
          <a:p>
            <a:pPr>
              <a:buFontTx/>
              <a:buNone/>
            </a:pPr>
            <a:r>
              <a:rPr lang="zh-CN" altLang="en-US" sz="4000" b="1" dirty="0" smtClean="0">
                <a:solidFill>
                  <a:srgbClr val="FF0000"/>
                </a:solidFill>
                <a:ea typeface="楷体" pitchFamily="49" charset="-122"/>
              </a:rPr>
              <a:t>中国经济过去三十年高速增长的制度性力量</a:t>
            </a:r>
            <a:r>
              <a:rPr lang="zh-CN" altLang="en-US" sz="2800" b="1" dirty="0" smtClean="0">
                <a:solidFill>
                  <a:srgbClr val="000099"/>
                </a:solidFill>
                <a:latin typeface="楷体" pitchFamily="49" charset="-122"/>
                <a:ea typeface="楷体" pitchFamily="49" charset="-122"/>
              </a:rPr>
              <a:t> </a:t>
            </a:r>
          </a:p>
        </p:txBody>
      </p:sp>
      <p:sp>
        <p:nvSpPr>
          <p:cNvPr id="3" name="日期占位符 2"/>
          <p:cNvSpPr>
            <a:spLocks noGrp="1"/>
          </p:cNvSpPr>
          <p:nvPr>
            <p:ph type="dt" sz="half" idx="10"/>
          </p:nvPr>
        </p:nvSpPr>
        <p:spPr/>
        <p:txBody>
          <a:bodyPr/>
          <a:lstStyle/>
          <a:p>
            <a:fld id="{C4DDFD41-C61D-4E5F-AA99-6C1330A89C19}" type="datetime1">
              <a:rPr lang="zh-CN" altLang="en-US" smtClean="0"/>
              <a:pPr/>
              <a:t>2018/10/8</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785813"/>
            <a:ext cx="7772400" cy="1143000"/>
          </a:xfrm>
        </p:spPr>
        <p:txBody>
          <a:bodyPr lIns="85999" tIns="43000" rIns="85999" bIns="43000">
            <a:normAutofit fontScale="90000"/>
          </a:bodyPr>
          <a:lstStyle/>
          <a:p>
            <a:pPr>
              <a:defRPr/>
            </a:pPr>
            <a:r>
              <a:rPr lang="zh-CN" altLang="en-US" sz="3200" dirty="0" smtClean="0">
                <a:solidFill>
                  <a:srgbClr val="000066"/>
                </a:solidFill>
                <a:latin typeface="+mn-ea"/>
                <a:ea typeface="+mn-ea"/>
              </a:rPr>
              <a:t>中国已经成为全球经济的增长引擎</a:t>
            </a:r>
            <a:r>
              <a:rPr lang="zh-CN" altLang="en-US" dirty="0" smtClean="0">
                <a:solidFill>
                  <a:srgbClr val="000066"/>
                </a:solidFill>
                <a:latin typeface="+mn-ea"/>
                <a:ea typeface="+mn-ea"/>
              </a:rPr>
              <a:t/>
            </a:r>
            <a:br>
              <a:rPr lang="zh-CN" altLang="en-US" dirty="0" smtClean="0">
                <a:solidFill>
                  <a:srgbClr val="000066"/>
                </a:solidFill>
                <a:latin typeface="+mn-ea"/>
                <a:ea typeface="+mn-ea"/>
              </a:rPr>
            </a:br>
            <a:endParaRPr lang="zh-CN" altLang="en-US" dirty="0" smtClean="0">
              <a:solidFill>
                <a:srgbClr val="000066"/>
              </a:solidFill>
              <a:latin typeface="+mn-ea"/>
              <a:ea typeface="+mn-ea"/>
            </a:endParaRPr>
          </a:p>
        </p:txBody>
      </p:sp>
      <p:grpSp>
        <p:nvGrpSpPr>
          <p:cNvPr id="2" name="Group 6"/>
          <p:cNvGrpSpPr>
            <a:grpSpLocks noChangeAspect="1"/>
          </p:cNvGrpSpPr>
          <p:nvPr/>
        </p:nvGrpSpPr>
        <p:grpSpPr bwMode="auto">
          <a:xfrm>
            <a:off x="979488" y="1403350"/>
            <a:ext cx="7272337" cy="4546600"/>
            <a:chOff x="692" y="975"/>
            <a:chExt cx="5141" cy="3288"/>
          </a:xfrm>
        </p:grpSpPr>
        <p:sp>
          <p:nvSpPr>
            <p:cNvPr id="17413" name="AutoShape 5"/>
            <p:cNvSpPr>
              <a:spLocks noChangeAspect="1" noChangeArrowheads="1" noTextEdit="1"/>
            </p:cNvSpPr>
            <p:nvPr/>
          </p:nvSpPr>
          <p:spPr bwMode="auto">
            <a:xfrm>
              <a:off x="692" y="975"/>
              <a:ext cx="5141" cy="3288"/>
            </a:xfrm>
            <a:prstGeom prst="rect">
              <a:avLst/>
            </a:prstGeom>
            <a:noFill/>
            <a:ln w="9525">
              <a:noFill/>
              <a:miter lim="800000"/>
              <a:headEnd/>
              <a:tailEnd/>
            </a:ln>
          </p:spPr>
          <p:txBody>
            <a:bodyPr/>
            <a:lstStyle/>
            <a:p>
              <a:endParaRPr lang="zh-CN" altLang="en-US"/>
            </a:p>
          </p:txBody>
        </p:sp>
        <p:sp>
          <p:nvSpPr>
            <p:cNvPr id="17414" name="Rectangle 7"/>
            <p:cNvSpPr>
              <a:spLocks noChangeArrowheads="1"/>
            </p:cNvSpPr>
            <p:nvPr/>
          </p:nvSpPr>
          <p:spPr bwMode="auto">
            <a:xfrm>
              <a:off x="733" y="1017"/>
              <a:ext cx="5059" cy="3205"/>
            </a:xfrm>
            <a:prstGeom prst="rect">
              <a:avLst/>
            </a:prstGeom>
            <a:solidFill>
              <a:srgbClr val="FFFFFF"/>
            </a:solidFill>
            <a:ln w="9525">
              <a:noFill/>
              <a:miter lim="800000"/>
              <a:headEnd/>
              <a:tailEnd/>
            </a:ln>
          </p:spPr>
          <p:txBody>
            <a:bodyPr/>
            <a:lstStyle/>
            <a:p>
              <a:endParaRPr lang="zh-CN" altLang="en-US"/>
            </a:p>
          </p:txBody>
        </p:sp>
        <p:sp>
          <p:nvSpPr>
            <p:cNvPr id="17415" name="Rectangle 8"/>
            <p:cNvSpPr>
              <a:spLocks noChangeArrowheads="1"/>
            </p:cNvSpPr>
            <p:nvPr/>
          </p:nvSpPr>
          <p:spPr bwMode="auto">
            <a:xfrm>
              <a:off x="1037" y="1122"/>
              <a:ext cx="4692" cy="2839"/>
            </a:xfrm>
            <a:prstGeom prst="rect">
              <a:avLst/>
            </a:prstGeom>
            <a:solidFill>
              <a:srgbClr val="FFFFFF"/>
            </a:solidFill>
            <a:ln w="9525">
              <a:noFill/>
              <a:miter lim="800000"/>
              <a:headEnd/>
              <a:tailEnd/>
            </a:ln>
          </p:spPr>
          <p:txBody>
            <a:bodyPr/>
            <a:lstStyle/>
            <a:p>
              <a:endParaRPr lang="zh-CN" altLang="en-US"/>
            </a:p>
          </p:txBody>
        </p:sp>
        <p:sp>
          <p:nvSpPr>
            <p:cNvPr id="17416" name="Rectangle 9"/>
            <p:cNvSpPr>
              <a:spLocks noChangeArrowheads="1"/>
            </p:cNvSpPr>
            <p:nvPr/>
          </p:nvSpPr>
          <p:spPr bwMode="auto">
            <a:xfrm>
              <a:off x="1037" y="1122"/>
              <a:ext cx="4692" cy="2839"/>
            </a:xfrm>
            <a:prstGeom prst="rect">
              <a:avLst/>
            </a:prstGeom>
            <a:noFill/>
            <a:ln w="15875">
              <a:solidFill>
                <a:srgbClr val="808080"/>
              </a:solidFill>
              <a:miter lim="800000"/>
              <a:headEnd/>
              <a:tailEnd/>
            </a:ln>
          </p:spPr>
          <p:txBody>
            <a:bodyPr/>
            <a:lstStyle/>
            <a:p>
              <a:endParaRPr lang="zh-CN" altLang="en-US"/>
            </a:p>
          </p:txBody>
        </p:sp>
        <p:sp>
          <p:nvSpPr>
            <p:cNvPr id="17417" name="Rectangle 10"/>
            <p:cNvSpPr>
              <a:spLocks noChangeArrowheads="1"/>
            </p:cNvSpPr>
            <p:nvPr/>
          </p:nvSpPr>
          <p:spPr bwMode="auto">
            <a:xfrm>
              <a:off x="1212" y="3305"/>
              <a:ext cx="236" cy="656"/>
            </a:xfrm>
            <a:prstGeom prst="rect">
              <a:avLst/>
            </a:prstGeom>
            <a:solidFill>
              <a:srgbClr val="00CCFF"/>
            </a:solidFill>
            <a:ln w="9525">
              <a:noFill/>
              <a:miter lim="800000"/>
              <a:headEnd/>
              <a:tailEnd/>
            </a:ln>
          </p:spPr>
          <p:txBody>
            <a:bodyPr/>
            <a:lstStyle/>
            <a:p>
              <a:endParaRPr lang="zh-CN" altLang="en-US"/>
            </a:p>
          </p:txBody>
        </p:sp>
        <p:sp>
          <p:nvSpPr>
            <p:cNvPr id="17418" name="Rectangle 11"/>
            <p:cNvSpPr>
              <a:spLocks noChangeArrowheads="1"/>
            </p:cNvSpPr>
            <p:nvPr/>
          </p:nvSpPr>
          <p:spPr bwMode="auto">
            <a:xfrm>
              <a:off x="1799" y="3042"/>
              <a:ext cx="236" cy="919"/>
            </a:xfrm>
            <a:prstGeom prst="rect">
              <a:avLst/>
            </a:prstGeom>
            <a:solidFill>
              <a:srgbClr val="00CCFF"/>
            </a:solidFill>
            <a:ln w="9525">
              <a:noFill/>
              <a:miter lim="800000"/>
              <a:headEnd/>
              <a:tailEnd/>
            </a:ln>
          </p:spPr>
          <p:txBody>
            <a:bodyPr/>
            <a:lstStyle/>
            <a:p>
              <a:endParaRPr lang="zh-CN" altLang="en-US"/>
            </a:p>
          </p:txBody>
        </p:sp>
        <p:sp>
          <p:nvSpPr>
            <p:cNvPr id="17419" name="Rectangle 12"/>
            <p:cNvSpPr>
              <a:spLocks noChangeArrowheads="1"/>
            </p:cNvSpPr>
            <p:nvPr/>
          </p:nvSpPr>
          <p:spPr bwMode="auto">
            <a:xfrm>
              <a:off x="2386" y="3586"/>
              <a:ext cx="234" cy="375"/>
            </a:xfrm>
            <a:prstGeom prst="rect">
              <a:avLst/>
            </a:prstGeom>
            <a:solidFill>
              <a:srgbClr val="00CCFF"/>
            </a:solidFill>
            <a:ln w="9525">
              <a:noFill/>
              <a:miter lim="800000"/>
              <a:headEnd/>
              <a:tailEnd/>
            </a:ln>
          </p:spPr>
          <p:txBody>
            <a:bodyPr/>
            <a:lstStyle/>
            <a:p>
              <a:endParaRPr lang="zh-CN" altLang="en-US"/>
            </a:p>
          </p:txBody>
        </p:sp>
        <p:sp>
          <p:nvSpPr>
            <p:cNvPr id="17420" name="Rectangle 13"/>
            <p:cNvSpPr>
              <a:spLocks noChangeArrowheads="1"/>
            </p:cNvSpPr>
            <p:nvPr/>
          </p:nvSpPr>
          <p:spPr bwMode="auto">
            <a:xfrm>
              <a:off x="2972" y="3813"/>
              <a:ext cx="235" cy="148"/>
            </a:xfrm>
            <a:prstGeom prst="rect">
              <a:avLst/>
            </a:prstGeom>
            <a:solidFill>
              <a:srgbClr val="00CCFF"/>
            </a:solidFill>
            <a:ln w="9525">
              <a:noFill/>
              <a:miter lim="800000"/>
              <a:headEnd/>
              <a:tailEnd/>
            </a:ln>
          </p:spPr>
          <p:txBody>
            <a:bodyPr/>
            <a:lstStyle/>
            <a:p>
              <a:endParaRPr lang="zh-CN" altLang="en-US"/>
            </a:p>
          </p:txBody>
        </p:sp>
        <p:sp>
          <p:nvSpPr>
            <p:cNvPr id="17421" name="Rectangle 14"/>
            <p:cNvSpPr>
              <a:spLocks noChangeArrowheads="1"/>
            </p:cNvSpPr>
            <p:nvPr/>
          </p:nvSpPr>
          <p:spPr bwMode="auto">
            <a:xfrm>
              <a:off x="3558" y="3820"/>
              <a:ext cx="236" cy="141"/>
            </a:xfrm>
            <a:prstGeom prst="rect">
              <a:avLst/>
            </a:prstGeom>
            <a:solidFill>
              <a:srgbClr val="00CCFF"/>
            </a:solidFill>
            <a:ln w="9525">
              <a:noFill/>
              <a:miter lim="800000"/>
              <a:headEnd/>
              <a:tailEnd/>
            </a:ln>
          </p:spPr>
          <p:txBody>
            <a:bodyPr/>
            <a:lstStyle/>
            <a:p>
              <a:endParaRPr lang="zh-CN" altLang="en-US"/>
            </a:p>
          </p:txBody>
        </p:sp>
        <p:sp>
          <p:nvSpPr>
            <p:cNvPr id="17422" name="Rectangle 15"/>
            <p:cNvSpPr>
              <a:spLocks noChangeArrowheads="1"/>
            </p:cNvSpPr>
            <p:nvPr/>
          </p:nvSpPr>
          <p:spPr bwMode="auto">
            <a:xfrm>
              <a:off x="4145" y="3652"/>
              <a:ext cx="236" cy="309"/>
            </a:xfrm>
            <a:prstGeom prst="rect">
              <a:avLst/>
            </a:prstGeom>
            <a:solidFill>
              <a:srgbClr val="00CCFF"/>
            </a:solidFill>
            <a:ln w="9525">
              <a:noFill/>
              <a:miter lim="800000"/>
              <a:headEnd/>
              <a:tailEnd/>
            </a:ln>
          </p:spPr>
          <p:txBody>
            <a:bodyPr/>
            <a:lstStyle/>
            <a:p>
              <a:endParaRPr lang="zh-CN" altLang="en-US"/>
            </a:p>
          </p:txBody>
        </p:sp>
        <p:sp>
          <p:nvSpPr>
            <p:cNvPr id="17423" name="Rectangle 16"/>
            <p:cNvSpPr>
              <a:spLocks noChangeArrowheads="1"/>
            </p:cNvSpPr>
            <p:nvPr/>
          </p:nvSpPr>
          <p:spPr bwMode="auto">
            <a:xfrm>
              <a:off x="4732" y="3536"/>
              <a:ext cx="234" cy="425"/>
            </a:xfrm>
            <a:prstGeom prst="rect">
              <a:avLst/>
            </a:prstGeom>
            <a:solidFill>
              <a:srgbClr val="00CCFF"/>
            </a:solidFill>
            <a:ln w="9525">
              <a:noFill/>
              <a:miter lim="800000"/>
              <a:headEnd/>
              <a:tailEnd/>
            </a:ln>
          </p:spPr>
          <p:txBody>
            <a:bodyPr/>
            <a:lstStyle/>
            <a:p>
              <a:endParaRPr lang="zh-CN" altLang="en-US"/>
            </a:p>
          </p:txBody>
        </p:sp>
        <p:sp>
          <p:nvSpPr>
            <p:cNvPr id="17424" name="Rectangle 17"/>
            <p:cNvSpPr>
              <a:spLocks noChangeArrowheads="1"/>
            </p:cNvSpPr>
            <p:nvPr/>
          </p:nvSpPr>
          <p:spPr bwMode="auto">
            <a:xfrm>
              <a:off x="5318" y="3280"/>
              <a:ext cx="235" cy="681"/>
            </a:xfrm>
            <a:prstGeom prst="rect">
              <a:avLst/>
            </a:prstGeom>
            <a:solidFill>
              <a:srgbClr val="00CCFF"/>
            </a:solidFill>
            <a:ln w="9525">
              <a:noFill/>
              <a:miter lim="800000"/>
              <a:headEnd/>
              <a:tailEnd/>
            </a:ln>
          </p:spPr>
          <p:txBody>
            <a:bodyPr/>
            <a:lstStyle/>
            <a:p>
              <a:endParaRPr lang="zh-CN" altLang="en-US"/>
            </a:p>
          </p:txBody>
        </p:sp>
        <p:sp>
          <p:nvSpPr>
            <p:cNvPr id="17425" name="Rectangle 18"/>
            <p:cNvSpPr>
              <a:spLocks noChangeArrowheads="1"/>
            </p:cNvSpPr>
            <p:nvPr/>
          </p:nvSpPr>
          <p:spPr bwMode="auto">
            <a:xfrm>
              <a:off x="1212" y="2664"/>
              <a:ext cx="236" cy="641"/>
            </a:xfrm>
            <a:prstGeom prst="rect">
              <a:avLst/>
            </a:prstGeom>
            <a:solidFill>
              <a:srgbClr val="CC99FF"/>
            </a:solidFill>
            <a:ln w="9525">
              <a:noFill/>
              <a:miter lim="800000"/>
              <a:headEnd/>
              <a:tailEnd/>
            </a:ln>
          </p:spPr>
          <p:txBody>
            <a:bodyPr/>
            <a:lstStyle/>
            <a:p>
              <a:endParaRPr lang="zh-CN" altLang="en-US"/>
            </a:p>
          </p:txBody>
        </p:sp>
        <p:sp>
          <p:nvSpPr>
            <p:cNvPr id="17426" name="Rectangle 19"/>
            <p:cNvSpPr>
              <a:spLocks noChangeArrowheads="1"/>
            </p:cNvSpPr>
            <p:nvPr/>
          </p:nvSpPr>
          <p:spPr bwMode="auto">
            <a:xfrm>
              <a:off x="1799" y="2596"/>
              <a:ext cx="236" cy="446"/>
            </a:xfrm>
            <a:prstGeom prst="rect">
              <a:avLst/>
            </a:prstGeom>
            <a:solidFill>
              <a:srgbClr val="CC99FF"/>
            </a:solidFill>
            <a:ln w="9525">
              <a:noFill/>
              <a:miter lim="800000"/>
              <a:headEnd/>
              <a:tailEnd/>
            </a:ln>
          </p:spPr>
          <p:txBody>
            <a:bodyPr/>
            <a:lstStyle/>
            <a:p>
              <a:endParaRPr lang="zh-CN" altLang="en-US"/>
            </a:p>
          </p:txBody>
        </p:sp>
        <p:sp>
          <p:nvSpPr>
            <p:cNvPr id="17427" name="Rectangle 20"/>
            <p:cNvSpPr>
              <a:spLocks noChangeArrowheads="1"/>
            </p:cNvSpPr>
            <p:nvPr/>
          </p:nvSpPr>
          <p:spPr bwMode="auto">
            <a:xfrm>
              <a:off x="2386" y="3275"/>
              <a:ext cx="234" cy="311"/>
            </a:xfrm>
            <a:prstGeom prst="rect">
              <a:avLst/>
            </a:prstGeom>
            <a:solidFill>
              <a:srgbClr val="CC99FF"/>
            </a:solidFill>
            <a:ln w="9525">
              <a:noFill/>
              <a:miter lim="800000"/>
              <a:headEnd/>
              <a:tailEnd/>
            </a:ln>
          </p:spPr>
          <p:txBody>
            <a:bodyPr/>
            <a:lstStyle/>
            <a:p>
              <a:endParaRPr lang="zh-CN" altLang="en-US"/>
            </a:p>
          </p:txBody>
        </p:sp>
        <p:sp>
          <p:nvSpPr>
            <p:cNvPr id="17428" name="Rectangle 21"/>
            <p:cNvSpPr>
              <a:spLocks noChangeArrowheads="1"/>
            </p:cNvSpPr>
            <p:nvPr/>
          </p:nvSpPr>
          <p:spPr bwMode="auto">
            <a:xfrm>
              <a:off x="2972" y="3705"/>
              <a:ext cx="235" cy="108"/>
            </a:xfrm>
            <a:prstGeom prst="rect">
              <a:avLst/>
            </a:prstGeom>
            <a:solidFill>
              <a:srgbClr val="CC99FF"/>
            </a:solidFill>
            <a:ln w="9525">
              <a:noFill/>
              <a:miter lim="800000"/>
              <a:headEnd/>
              <a:tailEnd/>
            </a:ln>
          </p:spPr>
          <p:txBody>
            <a:bodyPr/>
            <a:lstStyle/>
            <a:p>
              <a:endParaRPr lang="zh-CN" altLang="en-US"/>
            </a:p>
          </p:txBody>
        </p:sp>
        <p:sp>
          <p:nvSpPr>
            <p:cNvPr id="17429" name="Rectangle 22"/>
            <p:cNvSpPr>
              <a:spLocks noChangeArrowheads="1"/>
            </p:cNvSpPr>
            <p:nvPr/>
          </p:nvSpPr>
          <p:spPr bwMode="auto">
            <a:xfrm>
              <a:off x="3558" y="3723"/>
              <a:ext cx="236" cy="97"/>
            </a:xfrm>
            <a:prstGeom prst="rect">
              <a:avLst/>
            </a:prstGeom>
            <a:solidFill>
              <a:srgbClr val="CC99FF"/>
            </a:solidFill>
            <a:ln w="9525">
              <a:noFill/>
              <a:miter lim="800000"/>
              <a:headEnd/>
              <a:tailEnd/>
            </a:ln>
          </p:spPr>
          <p:txBody>
            <a:bodyPr/>
            <a:lstStyle/>
            <a:p>
              <a:endParaRPr lang="zh-CN" altLang="en-US"/>
            </a:p>
          </p:txBody>
        </p:sp>
        <p:sp>
          <p:nvSpPr>
            <p:cNvPr id="17430" name="Rectangle 23"/>
            <p:cNvSpPr>
              <a:spLocks noChangeArrowheads="1"/>
            </p:cNvSpPr>
            <p:nvPr/>
          </p:nvSpPr>
          <p:spPr bwMode="auto">
            <a:xfrm>
              <a:off x="4145" y="3522"/>
              <a:ext cx="236" cy="130"/>
            </a:xfrm>
            <a:prstGeom prst="rect">
              <a:avLst/>
            </a:prstGeom>
            <a:solidFill>
              <a:srgbClr val="CC99FF"/>
            </a:solidFill>
            <a:ln w="9525">
              <a:noFill/>
              <a:miter lim="800000"/>
              <a:headEnd/>
              <a:tailEnd/>
            </a:ln>
          </p:spPr>
          <p:txBody>
            <a:bodyPr/>
            <a:lstStyle/>
            <a:p>
              <a:endParaRPr lang="zh-CN" altLang="en-US"/>
            </a:p>
          </p:txBody>
        </p:sp>
        <p:sp>
          <p:nvSpPr>
            <p:cNvPr id="17431" name="Rectangle 24"/>
            <p:cNvSpPr>
              <a:spLocks noChangeArrowheads="1"/>
            </p:cNvSpPr>
            <p:nvPr/>
          </p:nvSpPr>
          <p:spPr bwMode="auto">
            <a:xfrm>
              <a:off x="4732" y="3365"/>
              <a:ext cx="234" cy="171"/>
            </a:xfrm>
            <a:prstGeom prst="rect">
              <a:avLst/>
            </a:prstGeom>
            <a:solidFill>
              <a:srgbClr val="CC99FF"/>
            </a:solidFill>
            <a:ln w="9525">
              <a:noFill/>
              <a:miter lim="800000"/>
              <a:headEnd/>
              <a:tailEnd/>
            </a:ln>
          </p:spPr>
          <p:txBody>
            <a:bodyPr/>
            <a:lstStyle/>
            <a:p>
              <a:endParaRPr lang="zh-CN" altLang="en-US"/>
            </a:p>
          </p:txBody>
        </p:sp>
        <p:sp>
          <p:nvSpPr>
            <p:cNvPr id="17432" name="Rectangle 25"/>
            <p:cNvSpPr>
              <a:spLocks noChangeArrowheads="1"/>
            </p:cNvSpPr>
            <p:nvPr/>
          </p:nvSpPr>
          <p:spPr bwMode="auto">
            <a:xfrm>
              <a:off x="5318" y="3054"/>
              <a:ext cx="235" cy="226"/>
            </a:xfrm>
            <a:prstGeom prst="rect">
              <a:avLst/>
            </a:prstGeom>
            <a:solidFill>
              <a:srgbClr val="CC99FF"/>
            </a:solidFill>
            <a:ln w="9525">
              <a:noFill/>
              <a:miter lim="800000"/>
              <a:headEnd/>
              <a:tailEnd/>
            </a:ln>
          </p:spPr>
          <p:txBody>
            <a:bodyPr/>
            <a:lstStyle/>
            <a:p>
              <a:endParaRPr lang="zh-CN" altLang="en-US"/>
            </a:p>
          </p:txBody>
        </p:sp>
        <p:sp>
          <p:nvSpPr>
            <p:cNvPr id="17433" name="Rectangle 26"/>
            <p:cNvSpPr>
              <a:spLocks noChangeArrowheads="1"/>
            </p:cNvSpPr>
            <p:nvPr/>
          </p:nvSpPr>
          <p:spPr bwMode="auto">
            <a:xfrm>
              <a:off x="1212" y="2003"/>
              <a:ext cx="236" cy="661"/>
            </a:xfrm>
            <a:prstGeom prst="rect">
              <a:avLst/>
            </a:prstGeom>
            <a:solidFill>
              <a:srgbClr val="99CCFF"/>
            </a:solidFill>
            <a:ln w="9525">
              <a:noFill/>
              <a:miter lim="800000"/>
              <a:headEnd/>
              <a:tailEnd/>
            </a:ln>
          </p:spPr>
          <p:txBody>
            <a:bodyPr/>
            <a:lstStyle/>
            <a:p>
              <a:endParaRPr lang="zh-CN" altLang="en-US"/>
            </a:p>
          </p:txBody>
        </p:sp>
        <p:sp>
          <p:nvSpPr>
            <p:cNvPr id="17434" name="Rectangle 27"/>
            <p:cNvSpPr>
              <a:spLocks noChangeArrowheads="1"/>
            </p:cNvSpPr>
            <p:nvPr/>
          </p:nvSpPr>
          <p:spPr bwMode="auto">
            <a:xfrm>
              <a:off x="1799" y="1840"/>
              <a:ext cx="236" cy="756"/>
            </a:xfrm>
            <a:prstGeom prst="rect">
              <a:avLst/>
            </a:prstGeom>
            <a:solidFill>
              <a:srgbClr val="99CCFF"/>
            </a:solidFill>
            <a:ln w="9525">
              <a:noFill/>
              <a:miter lim="800000"/>
              <a:headEnd/>
              <a:tailEnd/>
            </a:ln>
          </p:spPr>
          <p:txBody>
            <a:bodyPr/>
            <a:lstStyle/>
            <a:p>
              <a:endParaRPr lang="zh-CN" altLang="en-US"/>
            </a:p>
          </p:txBody>
        </p:sp>
        <p:sp>
          <p:nvSpPr>
            <p:cNvPr id="17435" name="Rectangle 28"/>
            <p:cNvSpPr>
              <a:spLocks noChangeArrowheads="1"/>
            </p:cNvSpPr>
            <p:nvPr/>
          </p:nvSpPr>
          <p:spPr bwMode="auto">
            <a:xfrm>
              <a:off x="2386" y="2131"/>
              <a:ext cx="234" cy="1144"/>
            </a:xfrm>
            <a:prstGeom prst="rect">
              <a:avLst/>
            </a:prstGeom>
            <a:solidFill>
              <a:srgbClr val="99CCFF"/>
            </a:solidFill>
            <a:ln w="9525">
              <a:noFill/>
              <a:miter lim="800000"/>
              <a:headEnd/>
              <a:tailEnd/>
            </a:ln>
          </p:spPr>
          <p:txBody>
            <a:bodyPr/>
            <a:lstStyle/>
            <a:p>
              <a:endParaRPr lang="zh-CN" altLang="en-US"/>
            </a:p>
          </p:txBody>
        </p:sp>
        <p:sp>
          <p:nvSpPr>
            <p:cNvPr id="17436" name="Rectangle 29"/>
            <p:cNvSpPr>
              <a:spLocks noChangeArrowheads="1"/>
            </p:cNvSpPr>
            <p:nvPr/>
          </p:nvSpPr>
          <p:spPr bwMode="auto">
            <a:xfrm>
              <a:off x="2972" y="2863"/>
              <a:ext cx="235" cy="842"/>
            </a:xfrm>
            <a:prstGeom prst="rect">
              <a:avLst/>
            </a:prstGeom>
            <a:solidFill>
              <a:srgbClr val="99CCFF"/>
            </a:solidFill>
            <a:ln w="9525">
              <a:noFill/>
              <a:miter lim="800000"/>
              <a:headEnd/>
              <a:tailEnd/>
            </a:ln>
          </p:spPr>
          <p:txBody>
            <a:bodyPr/>
            <a:lstStyle/>
            <a:p>
              <a:endParaRPr lang="zh-CN" altLang="en-US"/>
            </a:p>
          </p:txBody>
        </p:sp>
        <p:sp>
          <p:nvSpPr>
            <p:cNvPr id="17437" name="Rectangle 30"/>
            <p:cNvSpPr>
              <a:spLocks noChangeArrowheads="1"/>
            </p:cNvSpPr>
            <p:nvPr/>
          </p:nvSpPr>
          <p:spPr bwMode="auto">
            <a:xfrm>
              <a:off x="3558" y="2931"/>
              <a:ext cx="236" cy="792"/>
            </a:xfrm>
            <a:prstGeom prst="rect">
              <a:avLst/>
            </a:prstGeom>
            <a:solidFill>
              <a:srgbClr val="99CCFF"/>
            </a:solidFill>
            <a:ln w="9525">
              <a:noFill/>
              <a:miter lim="800000"/>
              <a:headEnd/>
              <a:tailEnd/>
            </a:ln>
          </p:spPr>
          <p:txBody>
            <a:bodyPr/>
            <a:lstStyle/>
            <a:p>
              <a:endParaRPr lang="zh-CN" altLang="en-US"/>
            </a:p>
          </p:txBody>
        </p:sp>
        <p:sp>
          <p:nvSpPr>
            <p:cNvPr id="17438" name="Rectangle 31"/>
            <p:cNvSpPr>
              <a:spLocks noChangeArrowheads="1"/>
            </p:cNvSpPr>
            <p:nvPr/>
          </p:nvSpPr>
          <p:spPr bwMode="auto">
            <a:xfrm>
              <a:off x="4145" y="2845"/>
              <a:ext cx="236" cy="677"/>
            </a:xfrm>
            <a:prstGeom prst="rect">
              <a:avLst/>
            </a:prstGeom>
            <a:solidFill>
              <a:srgbClr val="99CCFF"/>
            </a:solidFill>
            <a:ln w="9525">
              <a:noFill/>
              <a:miter lim="800000"/>
              <a:headEnd/>
              <a:tailEnd/>
            </a:ln>
          </p:spPr>
          <p:txBody>
            <a:bodyPr/>
            <a:lstStyle/>
            <a:p>
              <a:endParaRPr lang="zh-CN" altLang="en-US"/>
            </a:p>
          </p:txBody>
        </p:sp>
        <p:sp>
          <p:nvSpPr>
            <p:cNvPr id="17439" name="Rectangle 32"/>
            <p:cNvSpPr>
              <a:spLocks noChangeArrowheads="1"/>
            </p:cNvSpPr>
            <p:nvPr/>
          </p:nvSpPr>
          <p:spPr bwMode="auto">
            <a:xfrm>
              <a:off x="4732" y="2769"/>
              <a:ext cx="234" cy="596"/>
            </a:xfrm>
            <a:prstGeom prst="rect">
              <a:avLst/>
            </a:prstGeom>
            <a:solidFill>
              <a:srgbClr val="99CCFF"/>
            </a:solidFill>
            <a:ln w="9525">
              <a:noFill/>
              <a:miter lim="800000"/>
              <a:headEnd/>
              <a:tailEnd/>
            </a:ln>
          </p:spPr>
          <p:txBody>
            <a:bodyPr/>
            <a:lstStyle/>
            <a:p>
              <a:endParaRPr lang="zh-CN" altLang="en-US"/>
            </a:p>
          </p:txBody>
        </p:sp>
        <p:sp>
          <p:nvSpPr>
            <p:cNvPr id="17440" name="Rectangle 33"/>
            <p:cNvSpPr>
              <a:spLocks noChangeArrowheads="1"/>
            </p:cNvSpPr>
            <p:nvPr/>
          </p:nvSpPr>
          <p:spPr bwMode="auto">
            <a:xfrm>
              <a:off x="5318" y="2539"/>
              <a:ext cx="235" cy="515"/>
            </a:xfrm>
            <a:prstGeom prst="rect">
              <a:avLst/>
            </a:prstGeom>
            <a:solidFill>
              <a:srgbClr val="99CCFF"/>
            </a:solidFill>
            <a:ln w="9525">
              <a:noFill/>
              <a:miter lim="800000"/>
              <a:headEnd/>
              <a:tailEnd/>
            </a:ln>
          </p:spPr>
          <p:txBody>
            <a:bodyPr/>
            <a:lstStyle/>
            <a:p>
              <a:endParaRPr lang="zh-CN" altLang="en-US"/>
            </a:p>
          </p:txBody>
        </p:sp>
        <p:sp>
          <p:nvSpPr>
            <p:cNvPr id="17441" name="Rectangle 34"/>
            <p:cNvSpPr>
              <a:spLocks noChangeArrowheads="1"/>
            </p:cNvSpPr>
            <p:nvPr/>
          </p:nvSpPr>
          <p:spPr bwMode="auto">
            <a:xfrm>
              <a:off x="1799" y="1790"/>
              <a:ext cx="236" cy="50"/>
            </a:xfrm>
            <a:prstGeom prst="rect">
              <a:avLst/>
            </a:prstGeom>
            <a:solidFill>
              <a:srgbClr val="0000FF"/>
            </a:solidFill>
            <a:ln w="9525">
              <a:noFill/>
              <a:miter lim="800000"/>
              <a:headEnd/>
              <a:tailEnd/>
            </a:ln>
          </p:spPr>
          <p:txBody>
            <a:bodyPr/>
            <a:lstStyle/>
            <a:p>
              <a:endParaRPr lang="zh-CN" altLang="en-US"/>
            </a:p>
          </p:txBody>
        </p:sp>
        <p:sp>
          <p:nvSpPr>
            <p:cNvPr id="17442" name="Rectangle 35"/>
            <p:cNvSpPr>
              <a:spLocks noChangeArrowheads="1"/>
            </p:cNvSpPr>
            <p:nvPr/>
          </p:nvSpPr>
          <p:spPr bwMode="auto">
            <a:xfrm>
              <a:off x="2386" y="1738"/>
              <a:ext cx="234" cy="393"/>
            </a:xfrm>
            <a:prstGeom prst="rect">
              <a:avLst/>
            </a:prstGeom>
            <a:solidFill>
              <a:srgbClr val="0000FF"/>
            </a:solidFill>
            <a:ln w="9525">
              <a:noFill/>
              <a:miter lim="800000"/>
              <a:headEnd/>
              <a:tailEnd/>
            </a:ln>
          </p:spPr>
          <p:txBody>
            <a:bodyPr/>
            <a:lstStyle/>
            <a:p>
              <a:endParaRPr lang="zh-CN" altLang="en-US"/>
            </a:p>
          </p:txBody>
        </p:sp>
        <p:sp>
          <p:nvSpPr>
            <p:cNvPr id="17443" name="Rectangle 36"/>
            <p:cNvSpPr>
              <a:spLocks noChangeArrowheads="1"/>
            </p:cNvSpPr>
            <p:nvPr/>
          </p:nvSpPr>
          <p:spPr bwMode="auto">
            <a:xfrm>
              <a:off x="2972" y="2243"/>
              <a:ext cx="235" cy="620"/>
            </a:xfrm>
            <a:prstGeom prst="rect">
              <a:avLst/>
            </a:prstGeom>
            <a:solidFill>
              <a:srgbClr val="0000FF"/>
            </a:solidFill>
            <a:ln w="9525">
              <a:noFill/>
              <a:miter lim="800000"/>
              <a:headEnd/>
              <a:tailEnd/>
            </a:ln>
          </p:spPr>
          <p:txBody>
            <a:bodyPr/>
            <a:lstStyle/>
            <a:p>
              <a:endParaRPr lang="zh-CN" altLang="en-US"/>
            </a:p>
          </p:txBody>
        </p:sp>
        <p:sp>
          <p:nvSpPr>
            <p:cNvPr id="17444" name="Rectangle 37"/>
            <p:cNvSpPr>
              <a:spLocks noChangeArrowheads="1"/>
            </p:cNvSpPr>
            <p:nvPr/>
          </p:nvSpPr>
          <p:spPr bwMode="auto">
            <a:xfrm>
              <a:off x="3558" y="2312"/>
              <a:ext cx="236" cy="619"/>
            </a:xfrm>
            <a:prstGeom prst="rect">
              <a:avLst/>
            </a:prstGeom>
            <a:solidFill>
              <a:srgbClr val="0000FF"/>
            </a:solidFill>
            <a:ln w="9525">
              <a:noFill/>
              <a:miter lim="800000"/>
              <a:headEnd/>
              <a:tailEnd/>
            </a:ln>
          </p:spPr>
          <p:txBody>
            <a:bodyPr/>
            <a:lstStyle/>
            <a:p>
              <a:endParaRPr lang="zh-CN" altLang="en-US"/>
            </a:p>
          </p:txBody>
        </p:sp>
        <p:sp>
          <p:nvSpPr>
            <p:cNvPr id="17445" name="Rectangle 38"/>
            <p:cNvSpPr>
              <a:spLocks noChangeArrowheads="1"/>
            </p:cNvSpPr>
            <p:nvPr/>
          </p:nvSpPr>
          <p:spPr bwMode="auto">
            <a:xfrm>
              <a:off x="4145" y="2252"/>
              <a:ext cx="236" cy="593"/>
            </a:xfrm>
            <a:prstGeom prst="rect">
              <a:avLst/>
            </a:prstGeom>
            <a:solidFill>
              <a:srgbClr val="0000FF"/>
            </a:solidFill>
            <a:ln w="9525">
              <a:noFill/>
              <a:miter lim="800000"/>
              <a:headEnd/>
              <a:tailEnd/>
            </a:ln>
          </p:spPr>
          <p:txBody>
            <a:bodyPr/>
            <a:lstStyle/>
            <a:p>
              <a:endParaRPr lang="zh-CN" altLang="en-US"/>
            </a:p>
          </p:txBody>
        </p:sp>
        <p:sp>
          <p:nvSpPr>
            <p:cNvPr id="17446" name="Rectangle 39"/>
            <p:cNvSpPr>
              <a:spLocks noChangeArrowheads="1"/>
            </p:cNvSpPr>
            <p:nvPr/>
          </p:nvSpPr>
          <p:spPr bwMode="auto">
            <a:xfrm>
              <a:off x="4732" y="2115"/>
              <a:ext cx="234" cy="654"/>
            </a:xfrm>
            <a:prstGeom prst="rect">
              <a:avLst/>
            </a:prstGeom>
            <a:solidFill>
              <a:srgbClr val="0000FF"/>
            </a:solidFill>
            <a:ln w="9525">
              <a:noFill/>
              <a:miter lim="800000"/>
              <a:headEnd/>
              <a:tailEnd/>
            </a:ln>
          </p:spPr>
          <p:txBody>
            <a:bodyPr/>
            <a:lstStyle/>
            <a:p>
              <a:endParaRPr lang="zh-CN" altLang="en-US"/>
            </a:p>
          </p:txBody>
        </p:sp>
        <p:sp>
          <p:nvSpPr>
            <p:cNvPr id="17447" name="Rectangle 40"/>
            <p:cNvSpPr>
              <a:spLocks noChangeArrowheads="1"/>
            </p:cNvSpPr>
            <p:nvPr/>
          </p:nvSpPr>
          <p:spPr bwMode="auto">
            <a:xfrm>
              <a:off x="5318" y="1916"/>
              <a:ext cx="235" cy="623"/>
            </a:xfrm>
            <a:prstGeom prst="rect">
              <a:avLst/>
            </a:prstGeom>
            <a:solidFill>
              <a:srgbClr val="0000FF"/>
            </a:solidFill>
            <a:ln w="9525">
              <a:noFill/>
              <a:miter lim="800000"/>
              <a:headEnd/>
              <a:tailEnd/>
            </a:ln>
          </p:spPr>
          <p:txBody>
            <a:bodyPr/>
            <a:lstStyle/>
            <a:p>
              <a:endParaRPr lang="zh-CN" altLang="en-US"/>
            </a:p>
          </p:txBody>
        </p:sp>
        <p:sp>
          <p:nvSpPr>
            <p:cNvPr id="17448" name="Line 41"/>
            <p:cNvSpPr>
              <a:spLocks noChangeShapeType="1"/>
            </p:cNvSpPr>
            <p:nvPr/>
          </p:nvSpPr>
          <p:spPr bwMode="auto">
            <a:xfrm>
              <a:off x="1037" y="1122"/>
              <a:ext cx="1" cy="2839"/>
            </a:xfrm>
            <a:prstGeom prst="line">
              <a:avLst/>
            </a:prstGeom>
            <a:noFill/>
            <a:ln w="0">
              <a:solidFill>
                <a:srgbClr val="000000"/>
              </a:solidFill>
              <a:round/>
              <a:headEnd/>
              <a:tailEnd/>
            </a:ln>
          </p:spPr>
          <p:txBody>
            <a:bodyPr/>
            <a:lstStyle/>
            <a:p>
              <a:endParaRPr lang="zh-CN" altLang="en-US"/>
            </a:p>
          </p:txBody>
        </p:sp>
        <p:sp>
          <p:nvSpPr>
            <p:cNvPr id="17449" name="Line 42"/>
            <p:cNvSpPr>
              <a:spLocks noChangeShapeType="1"/>
            </p:cNvSpPr>
            <p:nvPr/>
          </p:nvSpPr>
          <p:spPr bwMode="auto">
            <a:xfrm>
              <a:off x="1003" y="3961"/>
              <a:ext cx="34" cy="1"/>
            </a:xfrm>
            <a:prstGeom prst="line">
              <a:avLst/>
            </a:prstGeom>
            <a:noFill/>
            <a:ln w="0">
              <a:solidFill>
                <a:srgbClr val="000000"/>
              </a:solidFill>
              <a:round/>
              <a:headEnd/>
              <a:tailEnd/>
            </a:ln>
          </p:spPr>
          <p:txBody>
            <a:bodyPr/>
            <a:lstStyle/>
            <a:p>
              <a:endParaRPr lang="zh-CN" altLang="en-US"/>
            </a:p>
          </p:txBody>
        </p:sp>
        <p:sp>
          <p:nvSpPr>
            <p:cNvPr id="17450" name="Line 43"/>
            <p:cNvSpPr>
              <a:spLocks noChangeShapeType="1"/>
            </p:cNvSpPr>
            <p:nvPr/>
          </p:nvSpPr>
          <p:spPr bwMode="auto">
            <a:xfrm>
              <a:off x="1003" y="3678"/>
              <a:ext cx="34" cy="1"/>
            </a:xfrm>
            <a:prstGeom prst="line">
              <a:avLst/>
            </a:prstGeom>
            <a:noFill/>
            <a:ln w="0">
              <a:solidFill>
                <a:srgbClr val="000000"/>
              </a:solidFill>
              <a:round/>
              <a:headEnd/>
              <a:tailEnd/>
            </a:ln>
          </p:spPr>
          <p:txBody>
            <a:bodyPr/>
            <a:lstStyle/>
            <a:p>
              <a:endParaRPr lang="zh-CN" altLang="en-US"/>
            </a:p>
          </p:txBody>
        </p:sp>
        <p:sp>
          <p:nvSpPr>
            <p:cNvPr id="17451" name="Line 44"/>
            <p:cNvSpPr>
              <a:spLocks noChangeShapeType="1"/>
            </p:cNvSpPr>
            <p:nvPr/>
          </p:nvSpPr>
          <p:spPr bwMode="auto">
            <a:xfrm>
              <a:off x="1003" y="3394"/>
              <a:ext cx="34" cy="1"/>
            </a:xfrm>
            <a:prstGeom prst="line">
              <a:avLst/>
            </a:prstGeom>
            <a:noFill/>
            <a:ln w="0">
              <a:solidFill>
                <a:srgbClr val="000000"/>
              </a:solidFill>
              <a:round/>
              <a:headEnd/>
              <a:tailEnd/>
            </a:ln>
          </p:spPr>
          <p:txBody>
            <a:bodyPr/>
            <a:lstStyle/>
            <a:p>
              <a:endParaRPr lang="zh-CN" altLang="en-US"/>
            </a:p>
          </p:txBody>
        </p:sp>
        <p:sp>
          <p:nvSpPr>
            <p:cNvPr id="17452" name="Line 45"/>
            <p:cNvSpPr>
              <a:spLocks noChangeShapeType="1"/>
            </p:cNvSpPr>
            <p:nvPr/>
          </p:nvSpPr>
          <p:spPr bwMode="auto">
            <a:xfrm>
              <a:off x="1003" y="3110"/>
              <a:ext cx="34" cy="1"/>
            </a:xfrm>
            <a:prstGeom prst="line">
              <a:avLst/>
            </a:prstGeom>
            <a:noFill/>
            <a:ln w="0">
              <a:solidFill>
                <a:srgbClr val="000000"/>
              </a:solidFill>
              <a:round/>
              <a:headEnd/>
              <a:tailEnd/>
            </a:ln>
          </p:spPr>
          <p:txBody>
            <a:bodyPr/>
            <a:lstStyle/>
            <a:p>
              <a:endParaRPr lang="zh-CN" altLang="en-US"/>
            </a:p>
          </p:txBody>
        </p:sp>
        <p:sp>
          <p:nvSpPr>
            <p:cNvPr id="17453" name="Line 46"/>
            <p:cNvSpPr>
              <a:spLocks noChangeShapeType="1"/>
            </p:cNvSpPr>
            <p:nvPr/>
          </p:nvSpPr>
          <p:spPr bwMode="auto">
            <a:xfrm>
              <a:off x="1003" y="2826"/>
              <a:ext cx="34" cy="1"/>
            </a:xfrm>
            <a:prstGeom prst="line">
              <a:avLst/>
            </a:prstGeom>
            <a:noFill/>
            <a:ln w="0">
              <a:solidFill>
                <a:srgbClr val="000000"/>
              </a:solidFill>
              <a:round/>
              <a:headEnd/>
              <a:tailEnd/>
            </a:ln>
          </p:spPr>
          <p:txBody>
            <a:bodyPr/>
            <a:lstStyle/>
            <a:p>
              <a:endParaRPr lang="zh-CN" altLang="en-US"/>
            </a:p>
          </p:txBody>
        </p:sp>
        <p:sp>
          <p:nvSpPr>
            <p:cNvPr id="17454" name="Line 47"/>
            <p:cNvSpPr>
              <a:spLocks noChangeShapeType="1"/>
            </p:cNvSpPr>
            <p:nvPr/>
          </p:nvSpPr>
          <p:spPr bwMode="auto">
            <a:xfrm>
              <a:off x="1003" y="2542"/>
              <a:ext cx="34" cy="1"/>
            </a:xfrm>
            <a:prstGeom prst="line">
              <a:avLst/>
            </a:prstGeom>
            <a:noFill/>
            <a:ln w="0">
              <a:solidFill>
                <a:srgbClr val="000000"/>
              </a:solidFill>
              <a:round/>
              <a:headEnd/>
              <a:tailEnd/>
            </a:ln>
          </p:spPr>
          <p:txBody>
            <a:bodyPr/>
            <a:lstStyle/>
            <a:p>
              <a:endParaRPr lang="zh-CN" altLang="en-US"/>
            </a:p>
          </p:txBody>
        </p:sp>
        <p:sp>
          <p:nvSpPr>
            <p:cNvPr id="17455" name="Line 48"/>
            <p:cNvSpPr>
              <a:spLocks noChangeShapeType="1"/>
            </p:cNvSpPr>
            <p:nvPr/>
          </p:nvSpPr>
          <p:spPr bwMode="auto">
            <a:xfrm>
              <a:off x="1003" y="2257"/>
              <a:ext cx="34" cy="1"/>
            </a:xfrm>
            <a:prstGeom prst="line">
              <a:avLst/>
            </a:prstGeom>
            <a:noFill/>
            <a:ln w="0">
              <a:solidFill>
                <a:srgbClr val="000000"/>
              </a:solidFill>
              <a:round/>
              <a:headEnd/>
              <a:tailEnd/>
            </a:ln>
          </p:spPr>
          <p:txBody>
            <a:bodyPr/>
            <a:lstStyle/>
            <a:p>
              <a:endParaRPr lang="zh-CN" altLang="en-US"/>
            </a:p>
          </p:txBody>
        </p:sp>
        <p:sp>
          <p:nvSpPr>
            <p:cNvPr id="17456" name="Line 49"/>
            <p:cNvSpPr>
              <a:spLocks noChangeShapeType="1"/>
            </p:cNvSpPr>
            <p:nvPr/>
          </p:nvSpPr>
          <p:spPr bwMode="auto">
            <a:xfrm>
              <a:off x="1003" y="1973"/>
              <a:ext cx="34" cy="1"/>
            </a:xfrm>
            <a:prstGeom prst="line">
              <a:avLst/>
            </a:prstGeom>
            <a:noFill/>
            <a:ln w="0">
              <a:solidFill>
                <a:srgbClr val="000000"/>
              </a:solidFill>
              <a:round/>
              <a:headEnd/>
              <a:tailEnd/>
            </a:ln>
          </p:spPr>
          <p:txBody>
            <a:bodyPr/>
            <a:lstStyle/>
            <a:p>
              <a:endParaRPr lang="zh-CN" altLang="en-US"/>
            </a:p>
          </p:txBody>
        </p:sp>
        <p:sp>
          <p:nvSpPr>
            <p:cNvPr id="17457" name="Line 50"/>
            <p:cNvSpPr>
              <a:spLocks noChangeShapeType="1"/>
            </p:cNvSpPr>
            <p:nvPr/>
          </p:nvSpPr>
          <p:spPr bwMode="auto">
            <a:xfrm>
              <a:off x="1003" y="1690"/>
              <a:ext cx="34" cy="1"/>
            </a:xfrm>
            <a:prstGeom prst="line">
              <a:avLst/>
            </a:prstGeom>
            <a:noFill/>
            <a:ln w="0">
              <a:solidFill>
                <a:srgbClr val="000000"/>
              </a:solidFill>
              <a:round/>
              <a:headEnd/>
              <a:tailEnd/>
            </a:ln>
          </p:spPr>
          <p:txBody>
            <a:bodyPr/>
            <a:lstStyle/>
            <a:p>
              <a:endParaRPr lang="zh-CN" altLang="en-US"/>
            </a:p>
          </p:txBody>
        </p:sp>
        <p:sp>
          <p:nvSpPr>
            <p:cNvPr id="17458" name="Line 51"/>
            <p:cNvSpPr>
              <a:spLocks noChangeShapeType="1"/>
            </p:cNvSpPr>
            <p:nvPr/>
          </p:nvSpPr>
          <p:spPr bwMode="auto">
            <a:xfrm>
              <a:off x="1003" y="1406"/>
              <a:ext cx="34" cy="1"/>
            </a:xfrm>
            <a:prstGeom prst="line">
              <a:avLst/>
            </a:prstGeom>
            <a:noFill/>
            <a:ln w="0">
              <a:solidFill>
                <a:srgbClr val="000000"/>
              </a:solidFill>
              <a:round/>
              <a:headEnd/>
              <a:tailEnd/>
            </a:ln>
          </p:spPr>
          <p:txBody>
            <a:bodyPr/>
            <a:lstStyle/>
            <a:p>
              <a:endParaRPr lang="zh-CN" altLang="en-US"/>
            </a:p>
          </p:txBody>
        </p:sp>
        <p:sp>
          <p:nvSpPr>
            <p:cNvPr id="17459" name="Line 52"/>
            <p:cNvSpPr>
              <a:spLocks noChangeShapeType="1"/>
            </p:cNvSpPr>
            <p:nvPr/>
          </p:nvSpPr>
          <p:spPr bwMode="auto">
            <a:xfrm>
              <a:off x="1003" y="1122"/>
              <a:ext cx="34" cy="1"/>
            </a:xfrm>
            <a:prstGeom prst="line">
              <a:avLst/>
            </a:prstGeom>
            <a:noFill/>
            <a:ln w="0">
              <a:solidFill>
                <a:srgbClr val="000000"/>
              </a:solidFill>
              <a:round/>
              <a:headEnd/>
              <a:tailEnd/>
            </a:ln>
          </p:spPr>
          <p:txBody>
            <a:bodyPr/>
            <a:lstStyle/>
            <a:p>
              <a:endParaRPr lang="zh-CN" altLang="en-US"/>
            </a:p>
          </p:txBody>
        </p:sp>
        <p:sp>
          <p:nvSpPr>
            <p:cNvPr id="17460" name="Line 53"/>
            <p:cNvSpPr>
              <a:spLocks noChangeShapeType="1"/>
            </p:cNvSpPr>
            <p:nvPr/>
          </p:nvSpPr>
          <p:spPr bwMode="auto">
            <a:xfrm>
              <a:off x="1037" y="3961"/>
              <a:ext cx="4692" cy="1"/>
            </a:xfrm>
            <a:prstGeom prst="line">
              <a:avLst/>
            </a:prstGeom>
            <a:noFill/>
            <a:ln w="0">
              <a:solidFill>
                <a:srgbClr val="000000"/>
              </a:solidFill>
              <a:round/>
              <a:headEnd/>
              <a:tailEnd/>
            </a:ln>
          </p:spPr>
          <p:txBody>
            <a:bodyPr/>
            <a:lstStyle/>
            <a:p>
              <a:endParaRPr lang="zh-CN" altLang="en-US"/>
            </a:p>
          </p:txBody>
        </p:sp>
        <p:sp>
          <p:nvSpPr>
            <p:cNvPr id="17461" name="Line 54"/>
            <p:cNvSpPr>
              <a:spLocks noChangeShapeType="1"/>
            </p:cNvSpPr>
            <p:nvPr/>
          </p:nvSpPr>
          <p:spPr bwMode="auto">
            <a:xfrm flipV="1">
              <a:off x="1037" y="3961"/>
              <a:ext cx="1" cy="36"/>
            </a:xfrm>
            <a:prstGeom prst="line">
              <a:avLst/>
            </a:prstGeom>
            <a:noFill/>
            <a:ln w="0">
              <a:solidFill>
                <a:srgbClr val="000000"/>
              </a:solidFill>
              <a:round/>
              <a:headEnd/>
              <a:tailEnd/>
            </a:ln>
          </p:spPr>
          <p:txBody>
            <a:bodyPr/>
            <a:lstStyle/>
            <a:p>
              <a:endParaRPr lang="zh-CN" altLang="en-US"/>
            </a:p>
          </p:txBody>
        </p:sp>
        <p:sp>
          <p:nvSpPr>
            <p:cNvPr id="17462" name="Line 55"/>
            <p:cNvSpPr>
              <a:spLocks noChangeShapeType="1"/>
            </p:cNvSpPr>
            <p:nvPr/>
          </p:nvSpPr>
          <p:spPr bwMode="auto">
            <a:xfrm flipV="1">
              <a:off x="1624" y="3961"/>
              <a:ext cx="1" cy="36"/>
            </a:xfrm>
            <a:prstGeom prst="line">
              <a:avLst/>
            </a:prstGeom>
            <a:noFill/>
            <a:ln w="0">
              <a:solidFill>
                <a:srgbClr val="000000"/>
              </a:solidFill>
              <a:round/>
              <a:headEnd/>
              <a:tailEnd/>
            </a:ln>
          </p:spPr>
          <p:txBody>
            <a:bodyPr/>
            <a:lstStyle/>
            <a:p>
              <a:endParaRPr lang="zh-CN" altLang="en-US"/>
            </a:p>
          </p:txBody>
        </p:sp>
        <p:sp>
          <p:nvSpPr>
            <p:cNvPr id="17463" name="Line 56"/>
            <p:cNvSpPr>
              <a:spLocks noChangeShapeType="1"/>
            </p:cNvSpPr>
            <p:nvPr/>
          </p:nvSpPr>
          <p:spPr bwMode="auto">
            <a:xfrm flipV="1">
              <a:off x="2211" y="3961"/>
              <a:ext cx="1" cy="36"/>
            </a:xfrm>
            <a:prstGeom prst="line">
              <a:avLst/>
            </a:prstGeom>
            <a:noFill/>
            <a:ln w="0">
              <a:solidFill>
                <a:srgbClr val="000000"/>
              </a:solidFill>
              <a:round/>
              <a:headEnd/>
              <a:tailEnd/>
            </a:ln>
          </p:spPr>
          <p:txBody>
            <a:bodyPr/>
            <a:lstStyle/>
            <a:p>
              <a:endParaRPr lang="zh-CN" altLang="en-US"/>
            </a:p>
          </p:txBody>
        </p:sp>
        <p:sp>
          <p:nvSpPr>
            <p:cNvPr id="17464" name="Line 57"/>
            <p:cNvSpPr>
              <a:spLocks noChangeShapeType="1"/>
            </p:cNvSpPr>
            <p:nvPr/>
          </p:nvSpPr>
          <p:spPr bwMode="auto">
            <a:xfrm flipV="1">
              <a:off x="2796" y="3961"/>
              <a:ext cx="1" cy="36"/>
            </a:xfrm>
            <a:prstGeom prst="line">
              <a:avLst/>
            </a:prstGeom>
            <a:noFill/>
            <a:ln w="0">
              <a:solidFill>
                <a:srgbClr val="000000"/>
              </a:solidFill>
              <a:round/>
              <a:headEnd/>
              <a:tailEnd/>
            </a:ln>
          </p:spPr>
          <p:txBody>
            <a:bodyPr/>
            <a:lstStyle/>
            <a:p>
              <a:endParaRPr lang="zh-CN" altLang="en-US"/>
            </a:p>
          </p:txBody>
        </p:sp>
        <p:sp>
          <p:nvSpPr>
            <p:cNvPr id="17465" name="Line 58"/>
            <p:cNvSpPr>
              <a:spLocks noChangeShapeType="1"/>
            </p:cNvSpPr>
            <p:nvPr/>
          </p:nvSpPr>
          <p:spPr bwMode="auto">
            <a:xfrm flipV="1">
              <a:off x="3383" y="3961"/>
              <a:ext cx="1" cy="36"/>
            </a:xfrm>
            <a:prstGeom prst="line">
              <a:avLst/>
            </a:prstGeom>
            <a:noFill/>
            <a:ln w="0">
              <a:solidFill>
                <a:srgbClr val="000000"/>
              </a:solidFill>
              <a:round/>
              <a:headEnd/>
              <a:tailEnd/>
            </a:ln>
          </p:spPr>
          <p:txBody>
            <a:bodyPr/>
            <a:lstStyle/>
            <a:p>
              <a:endParaRPr lang="zh-CN" altLang="en-US"/>
            </a:p>
          </p:txBody>
        </p:sp>
        <p:sp>
          <p:nvSpPr>
            <p:cNvPr id="17466" name="Line 59"/>
            <p:cNvSpPr>
              <a:spLocks noChangeShapeType="1"/>
            </p:cNvSpPr>
            <p:nvPr/>
          </p:nvSpPr>
          <p:spPr bwMode="auto">
            <a:xfrm flipV="1">
              <a:off x="3970" y="3961"/>
              <a:ext cx="1" cy="36"/>
            </a:xfrm>
            <a:prstGeom prst="line">
              <a:avLst/>
            </a:prstGeom>
            <a:noFill/>
            <a:ln w="0">
              <a:solidFill>
                <a:srgbClr val="000000"/>
              </a:solidFill>
              <a:round/>
              <a:headEnd/>
              <a:tailEnd/>
            </a:ln>
          </p:spPr>
          <p:txBody>
            <a:bodyPr/>
            <a:lstStyle/>
            <a:p>
              <a:endParaRPr lang="zh-CN" altLang="en-US"/>
            </a:p>
          </p:txBody>
        </p:sp>
        <p:sp>
          <p:nvSpPr>
            <p:cNvPr id="17467" name="Line 60"/>
            <p:cNvSpPr>
              <a:spLocks noChangeShapeType="1"/>
            </p:cNvSpPr>
            <p:nvPr/>
          </p:nvSpPr>
          <p:spPr bwMode="auto">
            <a:xfrm flipV="1">
              <a:off x="4557" y="3961"/>
              <a:ext cx="1" cy="36"/>
            </a:xfrm>
            <a:prstGeom prst="line">
              <a:avLst/>
            </a:prstGeom>
            <a:noFill/>
            <a:ln w="0">
              <a:solidFill>
                <a:srgbClr val="000000"/>
              </a:solidFill>
              <a:round/>
              <a:headEnd/>
              <a:tailEnd/>
            </a:ln>
          </p:spPr>
          <p:txBody>
            <a:bodyPr/>
            <a:lstStyle/>
            <a:p>
              <a:endParaRPr lang="zh-CN" altLang="en-US"/>
            </a:p>
          </p:txBody>
        </p:sp>
        <p:sp>
          <p:nvSpPr>
            <p:cNvPr id="17468" name="Line 61"/>
            <p:cNvSpPr>
              <a:spLocks noChangeShapeType="1"/>
            </p:cNvSpPr>
            <p:nvPr/>
          </p:nvSpPr>
          <p:spPr bwMode="auto">
            <a:xfrm flipV="1">
              <a:off x="5143" y="3961"/>
              <a:ext cx="1" cy="36"/>
            </a:xfrm>
            <a:prstGeom prst="line">
              <a:avLst/>
            </a:prstGeom>
            <a:noFill/>
            <a:ln w="0">
              <a:solidFill>
                <a:srgbClr val="000000"/>
              </a:solidFill>
              <a:round/>
              <a:headEnd/>
              <a:tailEnd/>
            </a:ln>
          </p:spPr>
          <p:txBody>
            <a:bodyPr/>
            <a:lstStyle/>
            <a:p>
              <a:endParaRPr lang="zh-CN" altLang="en-US"/>
            </a:p>
          </p:txBody>
        </p:sp>
        <p:sp>
          <p:nvSpPr>
            <p:cNvPr id="17469" name="Line 62"/>
            <p:cNvSpPr>
              <a:spLocks noChangeShapeType="1"/>
            </p:cNvSpPr>
            <p:nvPr/>
          </p:nvSpPr>
          <p:spPr bwMode="auto">
            <a:xfrm flipV="1">
              <a:off x="5729" y="3961"/>
              <a:ext cx="1" cy="36"/>
            </a:xfrm>
            <a:prstGeom prst="line">
              <a:avLst/>
            </a:prstGeom>
            <a:noFill/>
            <a:ln w="0">
              <a:solidFill>
                <a:srgbClr val="000000"/>
              </a:solidFill>
              <a:round/>
              <a:headEnd/>
              <a:tailEnd/>
            </a:ln>
          </p:spPr>
          <p:txBody>
            <a:bodyPr/>
            <a:lstStyle/>
            <a:p>
              <a:endParaRPr lang="zh-CN" altLang="en-US"/>
            </a:p>
          </p:txBody>
        </p:sp>
        <p:sp>
          <p:nvSpPr>
            <p:cNvPr id="17470" name="Rectangle 63"/>
            <p:cNvSpPr>
              <a:spLocks noChangeArrowheads="1"/>
            </p:cNvSpPr>
            <p:nvPr/>
          </p:nvSpPr>
          <p:spPr bwMode="auto">
            <a:xfrm>
              <a:off x="889" y="3893"/>
              <a:ext cx="63"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0</a:t>
              </a:r>
              <a:endParaRPr lang="zh-CN" altLang="zh-CN"/>
            </a:p>
          </p:txBody>
        </p:sp>
        <p:sp>
          <p:nvSpPr>
            <p:cNvPr id="17471" name="Rectangle 64"/>
            <p:cNvSpPr>
              <a:spLocks noChangeArrowheads="1"/>
            </p:cNvSpPr>
            <p:nvPr/>
          </p:nvSpPr>
          <p:spPr bwMode="auto">
            <a:xfrm>
              <a:off x="826" y="3609"/>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10</a:t>
              </a:r>
              <a:endParaRPr lang="zh-CN" altLang="zh-CN"/>
            </a:p>
          </p:txBody>
        </p:sp>
        <p:sp>
          <p:nvSpPr>
            <p:cNvPr id="17472" name="Rectangle 65"/>
            <p:cNvSpPr>
              <a:spLocks noChangeArrowheads="1"/>
            </p:cNvSpPr>
            <p:nvPr/>
          </p:nvSpPr>
          <p:spPr bwMode="auto">
            <a:xfrm>
              <a:off x="826" y="3325"/>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20</a:t>
              </a:r>
              <a:endParaRPr lang="zh-CN" altLang="zh-CN"/>
            </a:p>
          </p:txBody>
        </p:sp>
        <p:sp>
          <p:nvSpPr>
            <p:cNvPr id="17473" name="Rectangle 66"/>
            <p:cNvSpPr>
              <a:spLocks noChangeArrowheads="1"/>
            </p:cNvSpPr>
            <p:nvPr/>
          </p:nvSpPr>
          <p:spPr bwMode="auto">
            <a:xfrm>
              <a:off x="826" y="3042"/>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30</a:t>
              </a:r>
              <a:endParaRPr lang="zh-CN" altLang="zh-CN"/>
            </a:p>
          </p:txBody>
        </p:sp>
        <p:sp>
          <p:nvSpPr>
            <p:cNvPr id="17474" name="Rectangle 67"/>
            <p:cNvSpPr>
              <a:spLocks noChangeArrowheads="1"/>
            </p:cNvSpPr>
            <p:nvPr/>
          </p:nvSpPr>
          <p:spPr bwMode="auto">
            <a:xfrm>
              <a:off x="826" y="2758"/>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40</a:t>
              </a:r>
              <a:endParaRPr lang="zh-CN" altLang="zh-CN"/>
            </a:p>
          </p:txBody>
        </p:sp>
        <p:sp>
          <p:nvSpPr>
            <p:cNvPr id="17475" name="Rectangle 68"/>
            <p:cNvSpPr>
              <a:spLocks noChangeArrowheads="1"/>
            </p:cNvSpPr>
            <p:nvPr/>
          </p:nvSpPr>
          <p:spPr bwMode="auto">
            <a:xfrm>
              <a:off x="826" y="2474"/>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50</a:t>
              </a:r>
              <a:endParaRPr lang="zh-CN" altLang="zh-CN"/>
            </a:p>
          </p:txBody>
        </p:sp>
        <p:sp>
          <p:nvSpPr>
            <p:cNvPr id="17476" name="Rectangle 69"/>
            <p:cNvSpPr>
              <a:spLocks noChangeArrowheads="1"/>
            </p:cNvSpPr>
            <p:nvPr/>
          </p:nvSpPr>
          <p:spPr bwMode="auto">
            <a:xfrm>
              <a:off x="826" y="2189"/>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60</a:t>
              </a:r>
              <a:endParaRPr lang="zh-CN" altLang="zh-CN"/>
            </a:p>
          </p:txBody>
        </p:sp>
        <p:sp>
          <p:nvSpPr>
            <p:cNvPr id="17477" name="Rectangle 70"/>
            <p:cNvSpPr>
              <a:spLocks noChangeArrowheads="1"/>
            </p:cNvSpPr>
            <p:nvPr/>
          </p:nvSpPr>
          <p:spPr bwMode="auto">
            <a:xfrm>
              <a:off x="826" y="1905"/>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70</a:t>
              </a:r>
              <a:endParaRPr lang="zh-CN" altLang="zh-CN"/>
            </a:p>
          </p:txBody>
        </p:sp>
        <p:sp>
          <p:nvSpPr>
            <p:cNvPr id="17478" name="Rectangle 71"/>
            <p:cNvSpPr>
              <a:spLocks noChangeArrowheads="1"/>
            </p:cNvSpPr>
            <p:nvPr/>
          </p:nvSpPr>
          <p:spPr bwMode="auto">
            <a:xfrm>
              <a:off x="826" y="1621"/>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80</a:t>
              </a:r>
              <a:endParaRPr lang="zh-CN" altLang="zh-CN"/>
            </a:p>
          </p:txBody>
        </p:sp>
        <p:sp>
          <p:nvSpPr>
            <p:cNvPr id="17479" name="Rectangle 72"/>
            <p:cNvSpPr>
              <a:spLocks noChangeArrowheads="1"/>
            </p:cNvSpPr>
            <p:nvPr/>
          </p:nvSpPr>
          <p:spPr bwMode="auto">
            <a:xfrm>
              <a:off x="826" y="1337"/>
              <a:ext cx="127"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90</a:t>
              </a:r>
              <a:endParaRPr lang="zh-CN" altLang="zh-CN"/>
            </a:p>
          </p:txBody>
        </p:sp>
        <p:sp>
          <p:nvSpPr>
            <p:cNvPr id="17480" name="Rectangle 73"/>
            <p:cNvSpPr>
              <a:spLocks noChangeArrowheads="1"/>
            </p:cNvSpPr>
            <p:nvPr/>
          </p:nvSpPr>
          <p:spPr bwMode="auto">
            <a:xfrm>
              <a:off x="764" y="1054"/>
              <a:ext cx="190"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100</a:t>
              </a:r>
              <a:endParaRPr lang="zh-CN" altLang="zh-CN"/>
            </a:p>
          </p:txBody>
        </p:sp>
        <p:sp>
          <p:nvSpPr>
            <p:cNvPr id="17481" name="Rectangle 74"/>
            <p:cNvSpPr>
              <a:spLocks noChangeArrowheads="1"/>
            </p:cNvSpPr>
            <p:nvPr/>
          </p:nvSpPr>
          <p:spPr bwMode="auto">
            <a:xfrm>
              <a:off x="1205" y="4062"/>
              <a:ext cx="254"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1700</a:t>
              </a:r>
              <a:endParaRPr lang="zh-CN" altLang="zh-CN"/>
            </a:p>
          </p:txBody>
        </p:sp>
        <p:sp>
          <p:nvSpPr>
            <p:cNvPr id="17482" name="Rectangle 75"/>
            <p:cNvSpPr>
              <a:spLocks noChangeArrowheads="1"/>
            </p:cNvSpPr>
            <p:nvPr/>
          </p:nvSpPr>
          <p:spPr bwMode="auto">
            <a:xfrm>
              <a:off x="1792" y="4062"/>
              <a:ext cx="254"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1820</a:t>
              </a:r>
              <a:endParaRPr lang="zh-CN" altLang="zh-CN"/>
            </a:p>
          </p:txBody>
        </p:sp>
        <p:sp>
          <p:nvSpPr>
            <p:cNvPr id="17483" name="Rectangle 76"/>
            <p:cNvSpPr>
              <a:spLocks noChangeArrowheads="1"/>
            </p:cNvSpPr>
            <p:nvPr/>
          </p:nvSpPr>
          <p:spPr bwMode="auto">
            <a:xfrm>
              <a:off x="2377" y="4062"/>
              <a:ext cx="254"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1890</a:t>
              </a:r>
              <a:endParaRPr lang="zh-CN" altLang="zh-CN"/>
            </a:p>
          </p:txBody>
        </p:sp>
        <p:sp>
          <p:nvSpPr>
            <p:cNvPr id="17484" name="Rectangle 77"/>
            <p:cNvSpPr>
              <a:spLocks noChangeArrowheads="1"/>
            </p:cNvSpPr>
            <p:nvPr/>
          </p:nvSpPr>
          <p:spPr bwMode="auto">
            <a:xfrm>
              <a:off x="2964" y="4062"/>
              <a:ext cx="254"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1950</a:t>
              </a:r>
              <a:endParaRPr lang="zh-CN" altLang="zh-CN"/>
            </a:p>
          </p:txBody>
        </p:sp>
        <p:sp>
          <p:nvSpPr>
            <p:cNvPr id="17485" name="Rectangle 78"/>
            <p:cNvSpPr>
              <a:spLocks noChangeArrowheads="1"/>
            </p:cNvSpPr>
            <p:nvPr/>
          </p:nvSpPr>
          <p:spPr bwMode="auto">
            <a:xfrm>
              <a:off x="3551" y="4062"/>
              <a:ext cx="254"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1980</a:t>
              </a:r>
              <a:endParaRPr lang="zh-CN" altLang="zh-CN"/>
            </a:p>
          </p:txBody>
        </p:sp>
        <p:sp>
          <p:nvSpPr>
            <p:cNvPr id="17486" name="Rectangle 79"/>
            <p:cNvSpPr>
              <a:spLocks noChangeArrowheads="1"/>
            </p:cNvSpPr>
            <p:nvPr/>
          </p:nvSpPr>
          <p:spPr bwMode="auto">
            <a:xfrm>
              <a:off x="4138" y="4062"/>
              <a:ext cx="254"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1995</a:t>
              </a:r>
              <a:endParaRPr lang="zh-CN" altLang="zh-CN"/>
            </a:p>
          </p:txBody>
        </p:sp>
        <p:sp>
          <p:nvSpPr>
            <p:cNvPr id="17487" name="Rectangle 80"/>
            <p:cNvSpPr>
              <a:spLocks noChangeArrowheads="1"/>
            </p:cNvSpPr>
            <p:nvPr/>
          </p:nvSpPr>
          <p:spPr bwMode="auto">
            <a:xfrm>
              <a:off x="4723" y="4062"/>
              <a:ext cx="254"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2005</a:t>
              </a:r>
              <a:endParaRPr lang="zh-CN" altLang="zh-CN"/>
            </a:p>
          </p:txBody>
        </p:sp>
        <p:sp>
          <p:nvSpPr>
            <p:cNvPr id="17488" name="Rectangle 81"/>
            <p:cNvSpPr>
              <a:spLocks noChangeArrowheads="1"/>
            </p:cNvSpPr>
            <p:nvPr/>
          </p:nvSpPr>
          <p:spPr bwMode="auto">
            <a:xfrm>
              <a:off x="5310" y="4062"/>
              <a:ext cx="254"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20</a:t>
              </a:r>
              <a:r>
                <a:rPr lang="en-US" altLang="zh-CN" sz="1400">
                  <a:solidFill>
                    <a:srgbClr val="000000"/>
                  </a:solidFill>
                </a:rPr>
                <a:t>25</a:t>
              </a:r>
              <a:endParaRPr lang="zh-CN" altLang="zh-CN"/>
            </a:p>
          </p:txBody>
        </p:sp>
        <p:sp>
          <p:nvSpPr>
            <p:cNvPr id="17489" name="Rectangle 82"/>
            <p:cNvSpPr>
              <a:spLocks noChangeArrowheads="1"/>
            </p:cNvSpPr>
            <p:nvPr/>
          </p:nvSpPr>
          <p:spPr bwMode="auto">
            <a:xfrm>
              <a:off x="3250" y="1190"/>
              <a:ext cx="2282" cy="563"/>
            </a:xfrm>
            <a:prstGeom prst="rect">
              <a:avLst/>
            </a:prstGeom>
            <a:solidFill>
              <a:srgbClr val="FFFFFF"/>
            </a:solidFill>
            <a:ln w="9525">
              <a:noFill/>
              <a:miter lim="800000"/>
              <a:headEnd/>
              <a:tailEnd/>
            </a:ln>
          </p:spPr>
          <p:txBody>
            <a:bodyPr/>
            <a:lstStyle/>
            <a:p>
              <a:endParaRPr lang="zh-CN" altLang="en-US"/>
            </a:p>
          </p:txBody>
        </p:sp>
        <p:sp>
          <p:nvSpPr>
            <p:cNvPr id="17490" name="Rectangle 83"/>
            <p:cNvSpPr>
              <a:spLocks noChangeArrowheads="1"/>
            </p:cNvSpPr>
            <p:nvPr/>
          </p:nvSpPr>
          <p:spPr bwMode="auto">
            <a:xfrm>
              <a:off x="3338" y="1435"/>
              <a:ext cx="92" cy="95"/>
            </a:xfrm>
            <a:prstGeom prst="rect">
              <a:avLst/>
            </a:prstGeom>
            <a:solidFill>
              <a:srgbClr val="00CCFF"/>
            </a:solidFill>
            <a:ln w="9525">
              <a:noFill/>
              <a:miter lim="800000"/>
              <a:headEnd/>
              <a:tailEnd/>
            </a:ln>
          </p:spPr>
          <p:txBody>
            <a:bodyPr/>
            <a:lstStyle/>
            <a:p>
              <a:endParaRPr lang="zh-CN" altLang="en-US"/>
            </a:p>
          </p:txBody>
        </p:sp>
        <p:sp>
          <p:nvSpPr>
            <p:cNvPr id="17491" name="Rectangle 84"/>
            <p:cNvSpPr>
              <a:spLocks noChangeArrowheads="1"/>
            </p:cNvSpPr>
            <p:nvPr/>
          </p:nvSpPr>
          <p:spPr bwMode="auto">
            <a:xfrm>
              <a:off x="3463" y="1392"/>
              <a:ext cx="326" cy="200"/>
            </a:xfrm>
            <a:prstGeom prst="rect">
              <a:avLst/>
            </a:prstGeom>
            <a:noFill/>
            <a:ln w="9525">
              <a:noFill/>
              <a:miter lim="800000"/>
              <a:headEnd/>
              <a:tailEnd/>
            </a:ln>
          </p:spPr>
          <p:txBody>
            <a:bodyPr wrap="none" lIns="0" tIns="0" rIns="0" bIns="0">
              <a:spAutoFit/>
            </a:bodyPr>
            <a:lstStyle/>
            <a:p>
              <a:pPr defTabSz="954088"/>
              <a:r>
                <a:rPr lang="zh-CN" altLang="en-US" sz="1800">
                  <a:solidFill>
                    <a:srgbClr val="000000"/>
                  </a:solidFill>
                  <a:latin typeface="宋体" pitchFamily="2" charset="-122"/>
                </a:rPr>
                <a:t>中国</a:t>
              </a:r>
              <a:endParaRPr lang="zh-CN"/>
            </a:p>
          </p:txBody>
        </p:sp>
        <p:sp>
          <p:nvSpPr>
            <p:cNvPr id="17492" name="Rectangle 85"/>
            <p:cNvSpPr>
              <a:spLocks noChangeArrowheads="1"/>
            </p:cNvSpPr>
            <p:nvPr/>
          </p:nvSpPr>
          <p:spPr bwMode="auto">
            <a:xfrm>
              <a:off x="3909" y="1435"/>
              <a:ext cx="92" cy="95"/>
            </a:xfrm>
            <a:prstGeom prst="rect">
              <a:avLst/>
            </a:prstGeom>
            <a:solidFill>
              <a:srgbClr val="CC99FF"/>
            </a:solidFill>
            <a:ln w="9525">
              <a:noFill/>
              <a:miter lim="800000"/>
              <a:headEnd/>
              <a:tailEnd/>
            </a:ln>
          </p:spPr>
          <p:txBody>
            <a:bodyPr/>
            <a:lstStyle/>
            <a:p>
              <a:endParaRPr lang="zh-CN" altLang="en-US"/>
            </a:p>
          </p:txBody>
        </p:sp>
        <p:sp>
          <p:nvSpPr>
            <p:cNvPr id="17493" name="Rectangle 86"/>
            <p:cNvSpPr>
              <a:spLocks noChangeArrowheads="1"/>
            </p:cNvSpPr>
            <p:nvPr/>
          </p:nvSpPr>
          <p:spPr bwMode="auto">
            <a:xfrm>
              <a:off x="4034" y="1392"/>
              <a:ext cx="326" cy="200"/>
            </a:xfrm>
            <a:prstGeom prst="rect">
              <a:avLst/>
            </a:prstGeom>
            <a:noFill/>
            <a:ln w="9525">
              <a:noFill/>
              <a:miter lim="800000"/>
              <a:headEnd/>
              <a:tailEnd/>
            </a:ln>
          </p:spPr>
          <p:txBody>
            <a:bodyPr wrap="none" lIns="0" tIns="0" rIns="0" bIns="0">
              <a:spAutoFit/>
            </a:bodyPr>
            <a:lstStyle/>
            <a:p>
              <a:pPr defTabSz="954088"/>
              <a:r>
                <a:rPr lang="zh-CN" altLang="en-US" sz="1800">
                  <a:solidFill>
                    <a:srgbClr val="000000"/>
                  </a:solidFill>
                  <a:latin typeface="宋体" pitchFamily="2" charset="-122"/>
                </a:rPr>
                <a:t>印度</a:t>
              </a:r>
              <a:endParaRPr lang="zh-CN"/>
            </a:p>
          </p:txBody>
        </p:sp>
        <p:sp>
          <p:nvSpPr>
            <p:cNvPr id="17494" name="Rectangle 87"/>
            <p:cNvSpPr>
              <a:spLocks noChangeArrowheads="1"/>
            </p:cNvSpPr>
            <p:nvPr/>
          </p:nvSpPr>
          <p:spPr bwMode="auto">
            <a:xfrm>
              <a:off x="4479" y="1435"/>
              <a:ext cx="93" cy="95"/>
            </a:xfrm>
            <a:prstGeom prst="rect">
              <a:avLst/>
            </a:prstGeom>
            <a:solidFill>
              <a:srgbClr val="99CCFF"/>
            </a:solidFill>
            <a:ln w="9525">
              <a:noFill/>
              <a:miter lim="800000"/>
              <a:headEnd/>
              <a:tailEnd/>
            </a:ln>
          </p:spPr>
          <p:txBody>
            <a:bodyPr/>
            <a:lstStyle/>
            <a:p>
              <a:endParaRPr lang="zh-CN" altLang="en-US"/>
            </a:p>
          </p:txBody>
        </p:sp>
        <p:sp>
          <p:nvSpPr>
            <p:cNvPr id="17495" name="Rectangle 88"/>
            <p:cNvSpPr>
              <a:spLocks noChangeArrowheads="1"/>
            </p:cNvSpPr>
            <p:nvPr/>
          </p:nvSpPr>
          <p:spPr bwMode="auto">
            <a:xfrm>
              <a:off x="4605" y="1392"/>
              <a:ext cx="326" cy="200"/>
            </a:xfrm>
            <a:prstGeom prst="rect">
              <a:avLst/>
            </a:prstGeom>
            <a:noFill/>
            <a:ln w="9525">
              <a:noFill/>
              <a:miter lim="800000"/>
              <a:headEnd/>
              <a:tailEnd/>
            </a:ln>
          </p:spPr>
          <p:txBody>
            <a:bodyPr wrap="none" lIns="0" tIns="0" rIns="0" bIns="0">
              <a:spAutoFit/>
            </a:bodyPr>
            <a:lstStyle/>
            <a:p>
              <a:pPr defTabSz="954088"/>
              <a:r>
                <a:rPr lang="zh-CN" altLang="en-US" sz="1800">
                  <a:solidFill>
                    <a:srgbClr val="000000"/>
                  </a:solidFill>
                  <a:latin typeface="宋体" pitchFamily="2" charset="-122"/>
                </a:rPr>
                <a:t>欧洲</a:t>
              </a:r>
              <a:endParaRPr lang="zh-CN"/>
            </a:p>
          </p:txBody>
        </p:sp>
        <p:sp>
          <p:nvSpPr>
            <p:cNvPr id="17496" name="Rectangle 89"/>
            <p:cNvSpPr>
              <a:spLocks noChangeArrowheads="1"/>
            </p:cNvSpPr>
            <p:nvPr/>
          </p:nvSpPr>
          <p:spPr bwMode="auto">
            <a:xfrm>
              <a:off x="5050" y="1435"/>
              <a:ext cx="93" cy="95"/>
            </a:xfrm>
            <a:prstGeom prst="rect">
              <a:avLst/>
            </a:prstGeom>
            <a:solidFill>
              <a:srgbClr val="0000FF"/>
            </a:solidFill>
            <a:ln w="9525">
              <a:noFill/>
              <a:miter lim="800000"/>
              <a:headEnd/>
              <a:tailEnd/>
            </a:ln>
          </p:spPr>
          <p:txBody>
            <a:bodyPr/>
            <a:lstStyle/>
            <a:p>
              <a:endParaRPr lang="zh-CN" altLang="en-US"/>
            </a:p>
          </p:txBody>
        </p:sp>
        <p:sp>
          <p:nvSpPr>
            <p:cNvPr id="17497" name="Rectangle 90"/>
            <p:cNvSpPr>
              <a:spLocks noChangeArrowheads="1"/>
            </p:cNvSpPr>
            <p:nvPr/>
          </p:nvSpPr>
          <p:spPr bwMode="auto">
            <a:xfrm>
              <a:off x="5176" y="1392"/>
              <a:ext cx="326" cy="200"/>
            </a:xfrm>
            <a:prstGeom prst="rect">
              <a:avLst/>
            </a:prstGeom>
            <a:noFill/>
            <a:ln w="9525">
              <a:noFill/>
              <a:miter lim="800000"/>
              <a:headEnd/>
              <a:tailEnd/>
            </a:ln>
          </p:spPr>
          <p:txBody>
            <a:bodyPr wrap="none" lIns="0" tIns="0" rIns="0" bIns="0">
              <a:spAutoFit/>
            </a:bodyPr>
            <a:lstStyle/>
            <a:p>
              <a:pPr defTabSz="954088"/>
              <a:r>
                <a:rPr lang="zh-CN" altLang="en-US" sz="1800">
                  <a:solidFill>
                    <a:srgbClr val="000000"/>
                  </a:solidFill>
                  <a:latin typeface="宋体" pitchFamily="2" charset="-122"/>
                </a:rPr>
                <a:t>美国</a:t>
              </a:r>
              <a:endParaRPr lang="zh-CN"/>
            </a:p>
          </p:txBody>
        </p:sp>
        <p:sp>
          <p:nvSpPr>
            <p:cNvPr id="17498" name="Rectangle 91"/>
            <p:cNvSpPr>
              <a:spLocks noChangeArrowheads="1"/>
            </p:cNvSpPr>
            <p:nvPr/>
          </p:nvSpPr>
          <p:spPr bwMode="auto">
            <a:xfrm>
              <a:off x="1306" y="1221"/>
              <a:ext cx="1015" cy="156"/>
            </a:xfrm>
            <a:prstGeom prst="rect">
              <a:avLst/>
            </a:prstGeom>
            <a:noFill/>
            <a:ln w="9525">
              <a:noFill/>
              <a:miter lim="800000"/>
              <a:headEnd/>
              <a:tailEnd/>
            </a:ln>
          </p:spPr>
          <p:txBody>
            <a:bodyPr wrap="none" lIns="0" tIns="0" rIns="0" bIns="0">
              <a:spAutoFit/>
            </a:bodyPr>
            <a:lstStyle/>
            <a:p>
              <a:pPr defTabSz="954088"/>
              <a:r>
                <a:rPr lang="zh-CN" altLang="en-US" sz="1400">
                  <a:solidFill>
                    <a:srgbClr val="000000"/>
                  </a:solidFill>
                  <a:latin typeface="宋体" pitchFamily="2" charset="-122"/>
                </a:rPr>
                <a:t>世界经济中的比重</a:t>
              </a:r>
              <a:endParaRPr lang="zh-CN"/>
            </a:p>
          </p:txBody>
        </p:sp>
        <p:sp>
          <p:nvSpPr>
            <p:cNvPr id="17499" name="Rectangle 92"/>
            <p:cNvSpPr>
              <a:spLocks noChangeArrowheads="1"/>
            </p:cNvSpPr>
            <p:nvPr/>
          </p:nvSpPr>
          <p:spPr bwMode="auto">
            <a:xfrm>
              <a:off x="2223" y="1221"/>
              <a:ext cx="253" cy="156"/>
            </a:xfrm>
            <a:prstGeom prst="rect">
              <a:avLst/>
            </a:prstGeom>
            <a:noFill/>
            <a:ln w="9525">
              <a:noFill/>
              <a:miter lim="800000"/>
              <a:headEnd/>
              <a:tailEnd/>
            </a:ln>
          </p:spPr>
          <p:txBody>
            <a:bodyPr wrap="none" lIns="0" tIns="0" rIns="0" bIns="0">
              <a:spAutoFit/>
            </a:bodyPr>
            <a:lstStyle/>
            <a:p>
              <a:pPr defTabSz="954088"/>
              <a:r>
                <a:rPr lang="zh-CN" altLang="zh-CN" sz="1400">
                  <a:solidFill>
                    <a:srgbClr val="000000"/>
                  </a:solidFill>
                </a:rPr>
                <a:t>  (%)</a:t>
              </a:r>
              <a:endParaRPr lang="zh-CN" altLang="zh-CN"/>
            </a:p>
          </p:txBody>
        </p:sp>
      </p:grpSp>
      <p:sp>
        <p:nvSpPr>
          <p:cNvPr id="91" name="矩形 90"/>
          <p:cNvSpPr/>
          <p:nvPr/>
        </p:nvSpPr>
        <p:spPr>
          <a:xfrm>
            <a:off x="1447800" y="6021388"/>
            <a:ext cx="7696200" cy="400050"/>
          </a:xfrm>
          <a:prstGeom prst="rect">
            <a:avLst/>
          </a:prstGeom>
        </p:spPr>
        <p:txBody>
          <a:bodyPr>
            <a:spAutoFit/>
          </a:bodyPr>
          <a:lstStyle/>
          <a:p>
            <a:pPr>
              <a:defRPr/>
            </a:pPr>
            <a:r>
              <a:rPr lang="zh-CN" altLang="en-US" sz="2000" dirty="0">
                <a:solidFill>
                  <a:srgbClr val="000066"/>
                </a:solidFill>
                <a:latin typeface="+mn-ea"/>
                <a:ea typeface="宋体" charset="-122"/>
              </a:rPr>
              <a:t>尽管中国的</a:t>
            </a:r>
            <a:r>
              <a:rPr lang="en-US" altLang="zh-CN" sz="2000" dirty="0">
                <a:solidFill>
                  <a:srgbClr val="000066"/>
                </a:solidFill>
                <a:latin typeface="+mn-ea"/>
                <a:ea typeface="宋体" charset="-122"/>
              </a:rPr>
              <a:t>GDP</a:t>
            </a:r>
            <a:r>
              <a:rPr lang="zh-CN" altLang="en-US" sz="2000" dirty="0">
                <a:solidFill>
                  <a:srgbClr val="000066"/>
                </a:solidFill>
                <a:latin typeface="+mn-ea"/>
                <a:ea typeface="宋体" charset="-122"/>
              </a:rPr>
              <a:t>总量低于美国，中国经济在增量已是全球第一。</a:t>
            </a:r>
            <a:endParaRPr lang="zh-CN" altLang="en-US" sz="2000" dirty="0">
              <a:ea typeface="宋体" charset="-122"/>
            </a:endParaRPr>
          </a:p>
        </p:txBody>
      </p:sp>
      <p:sp>
        <p:nvSpPr>
          <p:cNvPr id="92" name="日期占位符 91"/>
          <p:cNvSpPr>
            <a:spLocks noGrp="1"/>
          </p:cNvSpPr>
          <p:nvPr>
            <p:ph type="dt" sz="half" idx="10"/>
          </p:nvPr>
        </p:nvSpPr>
        <p:spPr/>
        <p:txBody>
          <a:bodyPr/>
          <a:lstStyle/>
          <a:p>
            <a:fld id="{E723DB96-0300-42B0-85CF-AC932A571795}" type="datetime1">
              <a:rPr lang="zh-CN" altLang="en-US" smtClean="0"/>
              <a:pPr/>
              <a:t>2018/10/8</a:t>
            </a:fld>
            <a:endParaRPr lang="zh-CN" altLang="en-US"/>
          </a:p>
        </p:txBody>
      </p:sp>
      <p:sp>
        <p:nvSpPr>
          <p:cNvPr id="93" name="页脚占位符 92"/>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0" y="2557463"/>
            <a:ext cx="184150" cy="369887"/>
          </a:xfrm>
          <a:prstGeom prst="rect">
            <a:avLst/>
          </a:prstGeom>
          <a:noFill/>
          <a:ln w="9525">
            <a:noFill/>
            <a:miter lim="800000"/>
            <a:headEnd/>
            <a:tailEnd/>
          </a:ln>
        </p:spPr>
        <p:txBody>
          <a:bodyPr wrap="none" anchor="ctr">
            <a:spAutoFit/>
          </a:bodyPr>
          <a:lstStyle/>
          <a:p>
            <a:endParaRPr lang="zh-CN" altLang="en-US" sz="1800">
              <a:latin typeface="Arial" pitchFamily="34" charset="0"/>
            </a:endParaRPr>
          </a:p>
        </p:txBody>
      </p:sp>
      <p:pic>
        <p:nvPicPr>
          <p:cNvPr id="18435" name="Picture 4"/>
          <p:cNvPicPr>
            <a:picLocks noChangeAspect="1" noChangeArrowheads="1"/>
          </p:cNvPicPr>
          <p:nvPr/>
        </p:nvPicPr>
        <p:blipFill>
          <a:blip r:embed="rId2"/>
          <a:srcRect/>
          <a:stretch>
            <a:fillRect/>
          </a:stretch>
        </p:blipFill>
        <p:spPr bwMode="auto">
          <a:xfrm>
            <a:off x="715963" y="1916113"/>
            <a:ext cx="7634287" cy="4073525"/>
          </a:xfrm>
          <a:prstGeom prst="rect">
            <a:avLst/>
          </a:prstGeom>
          <a:noFill/>
          <a:ln w="9525">
            <a:noFill/>
            <a:miter lim="800000"/>
            <a:headEnd/>
            <a:tailEnd/>
          </a:ln>
        </p:spPr>
      </p:pic>
      <p:sp>
        <p:nvSpPr>
          <p:cNvPr id="326662" name="Rectangle 6"/>
          <p:cNvSpPr>
            <a:spLocks noChangeArrowheads="1"/>
          </p:cNvSpPr>
          <p:nvPr/>
        </p:nvSpPr>
        <p:spPr bwMode="auto">
          <a:xfrm>
            <a:off x="352425" y="285750"/>
            <a:ext cx="7005638" cy="523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2800" dirty="0">
                <a:solidFill>
                  <a:srgbClr val="000099"/>
                </a:solidFill>
                <a:ea typeface="楷体_GB2312"/>
              </a:rPr>
              <a:t>成为制造和贸易大国与儒家文化有关：勤劳</a:t>
            </a:r>
          </a:p>
        </p:txBody>
      </p:sp>
      <p:sp>
        <p:nvSpPr>
          <p:cNvPr id="326663" name="Rectangle 7"/>
          <p:cNvSpPr>
            <a:spLocks noChangeArrowheads="1"/>
          </p:cNvSpPr>
          <p:nvPr/>
        </p:nvSpPr>
        <p:spPr bwMode="auto">
          <a:xfrm>
            <a:off x="1581150" y="1412875"/>
            <a:ext cx="6448425" cy="33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0" hangingPunct="0">
              <a:lnSpc>
                <a:spcPct val="80000"/>
              </a:lnSpc>
              <a:spcBef>
                <a:spcPct val="20000"/>
              </a:spcBef>
              <a:buClr>
                <a:srgbClr val="1F78B4"/>
              </a:buClr>
              <a:buFont typeface="Arial" pitchFamily="34" charset="0"/>
              <a:buNone/>
              <a:defRPr/>
            </a:pPr>
            <a:r>
              <a:rPr lang="en-US" altLang="zh-CN" sz="2000">
                <a:solidFill>
                  <a:srgbClr val="030377"/>
                </a:solidFill>
                <a:ea typeface="宋体" charset="-122"/>
              </a:rPr>
              <a:t>15</a:t>
            </a:r>
            <a:r>
              <a:rPr lang="zh-CN" altLang="en-US" sz="2000">
                <a:solidFill>
                  <a:srgbClr val="030377"/>
                </a:solidFill>
                <a:ea typeface="宋体" charset="-122"/>
              </a:rPr>
              <a:t>岁以上女性就业比例中国最高（</a:t>
            </a:r>
            <a:r>
              <a:rPr lang="en-US" altLang="zh-CN" sz="2000">
                <a:solidFill>
                  <a:srgbClr val="030377"/>
                </a:solidFill>
                <a:ea typeface="宋体" charset="-122"/>
              </a:rPr>
              <a:t>63.9%</a:t>
            </a:r>
            <a:r>
              <a:rPr lang="zh-CN" altLang="en-US" sz="2000">
                <a:solidFill>
                  <a:srgbClr val="030377"/>
                </a:solidFill>
                <a:ea typeface="宋体" charset="-122"/>
              </a:rPr>
              <a:t>，印度仅</a:t>
            </a:r>
            <a:r>
              <a:rPr lang="en-US" altLang="zh-CN" sz="2000">
                <a:solidFill>
                  <a:srgbClr val="030377"/>
                </a:solidFill>
                <a:ea typeface="宋体" charset="-122"/>
              </a:rPr>
              <a:t>27%</a:t>
            </a:r>
            <a:r>
              <a:rPr lang="zh-CN" altLang="en-US" sz="2000">
                <a:solidFill>
                  <a:srgbClr val="030377"/>
                </a:solidFill>
                <a:ea typeface="宋体" charset="-122"/>
              </a:rPr>
              <a:t>）</a:t>
            </a:r>
          </a:p>
        </p:txBody>
      </p:sp>
      <p:sp>
        <p:nvSpPr>
          <p:cNvPr id="6" name="日期占位符 5"/>
          <p:cNvSpPr>
            <a:spLocks noGrp="1"/>
          </p:cNvSpPr>
          <p:nvPr>
            <p:ph type="dt" sz="half" idx="10"/>
          </p:nvPr>
        </p:nvSpPr>
        <p:spPr/>
        <p:txBody>
          <a:bodyPr/>
          <a:lstStyle/>
          <a:p>
            <a:fld id="{335EE13F-F2B6-40BC-A833-BA0BCC0396C5}"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58175" cy="490537"/>
          </a:xfrm>
        </p:spPr>
        <p:txBody>
          <a:bodyPr anchor="t">
            <a:normAutofit fontScale="90000"/>
          </a:bodyPr>
          <a:lstStyle/>
          <a:p>
            <a:r>
              <a:rPr lang="zh-CN" altLang="en-US" sz="3200" smtClean="0"/>
              <a:t>中国的经济高增长与儒家文化有关：勤劳</a:t>
            </a:r>
            <a:r>
              <a:rPr lang="zh-CN" altLang="en-US" sz="3600" smtClean="0"/>
              <a:t/>
            </a:r>
            <a:br>
              <a:rPr lang="zh-CN" altLang="en-US" sz="3600" smtClean="0"/>
            </a:br>
            <a:endParaRPr lang="zh-CN" altLang="en-US" sz="3600" smtClean="0"/>
          </a:p>
        </p:txBody>
      </p:sp>
      <p:sp>
        <p:nvSpPr>
          <p:cNvPr id="339974" name="Rectangle 6"/>
          <p:cNvSpPr>
            <a:spLocks noChangeArrowheads="1"/>
          </p:cNvSpPr>
          <p:nvPr/>
        </p:nvSpPr>
        <p:spPr bwMode="auto">
          <a:xfrm>
            <a:off x="549275" y="5143500"/>
            <a:ext cx="7842250" cy="147796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zh-CN" altLang="en-US" sz="2000" dirty="0">
                <a:latin typeface="楷体" pitchFamily="49" charset="-122"/>
                <a:ea typeface="楷体" pitchFamily="49" charset="-122"/>
              </a:rPr>
              <a:t>国家计生委</a:t>
            </a:r>
            <a:r>
              <a:rPr lang="en-US" altLang="zh-CN" sz="2000" dirty="0">
                <a:latin typeface="楷体" pitchFamily="49" charset="-122"/>
                <a:ea typeface="楷体" pitchFamily="49" charset="-122"/>
              </a:rPr>
              <a:t>《2012</a:t>
            </a:r>
            <a:r>
              <a:rPr lang="zh-CN" altLang="en-US" sz="2000" dirty="0">
                <a:latin typeface="楷体" pitchFamily="49" charset="-122"/>
                <a:ea typeface="楷体" pitchFamily="49" charset="-122"/>
              </a:rPr>
              <a:t>中国流动人口发展报告</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中披露，</a:t>
            </a:r>
            <a:r>
              <a:rPr lang="en-US" altLang="zh-CN" sz="2000" dirty="0">
                <a:latin typeface="楷体" pitchFamily="49" charset="-122"/>
                <a:ea typeface="楷体" pitchFamily="49" charset="-122"/>
              </a:rPr>
              <a:t>2.3</a:t>
            </a:r>
            <a:r>
              <a:rPr lang="zh-CN" altLang="en-US" sz="2000" dirty="0">
                <a:latin typeface="楷体" pitchFamily="49" charset="-122"/>
                <a:ea typeface="楷体" pitchFamily="49" charset="-122"/>
              </a:rPr>
              <a:t>亿流动人口的工作时间普遍较长，平均每周工作</a:t>
            </a:r>
            <a:r>
              <a:rPr lang="en-US" altLang="zh-CN" sz="2000" dirty="0">
                <a:latin typeface="楷体" pitchFamily="49" charset="-122"/>
                <a:ea typeface="楷体" pitchFamily="49" charset="-122"/>
              </a:rPr>
              <a:t>54.6</a:t>
            </a:r>
            <a:r>
              <a:rPr lang="zh-CN" altLang="en-US" sz="2000" dirty="0">
                <a:latin typeface="楷体" pitchFamily="49" charset="-122"/>
                <a:ea typeface="楷体" pitchFamily="49" charset="-122"/>
              </a:rPr>
              <a:t>小时。中国人每周平均工作时间是</a:t>
            </a:r>
            <a:r>
              <a:rPr lang="en-US" altLang="zh-CN" sz="2000" dirty="0">
                <a:latin typeface="楷体" pitchFamily="49" charset="-122"/>
                <a:ea typeface="楷体" pitchFamily="49" charset="-122"/>
              </a:rPr>
              <a:t>45</a:t>
            </a:r>
            <a:r>
              <a:rPr lang="zh-CN" altLang="en-US" sz="2000" dirty="0">
                <a:latin typeface="楷体" pitchFamily="49" charset="-122"/>
                <a:ea typeface="楷体" pitchFamily="49" charset="-122"/>
              </a:rPr>
              <a:t>个小时；美国人平均约为</a:t>
            </a:r>
            <a:r>
              <a:rPr lang="en-US" altLang="zh-CN" sz="2000" dirty="0">
                <a:latin typeface="楷体" pitchFamily="49" charset="-122"/>
                <a:ea typeface="楷体" pitchFamily="49" charset="-122"/>
              </a:rPr>
              <a:t>40</a:t>
            </a:r>
            <a:r>
              <a:rPr lang="zh-CN" altLang="en-US" sz="2000" dirty="0">
                <a:latin typeface="楷体" pitchFamily="49" charset="-122"/>
                <a:ea typeface="楷体" pitchFamily="49" charset="-122"/>
              </a:rPr>
              <a:t>小时；日本</a:t>
            </a:r>
            <a:r>
              <a:rPr lang="en-US" altLang="zh-CN" sz="2000" dirty="0">
                <a:latin typeface="楷体" pitchFamily="49" charset="-122"/>
                <a:ea typeface="楷体" pitchFamily="49" charset="-122"/>
              </a:rPr>
              <a:t>41</a:t>
            </a:r>
            <a:r>
              <a:rPr lang="zh-CN" altLang="en-US" sz="2000" dirty="0">
                <a:latin typeface="楷体" pitchFamily="49" charset="-122"/>
                <a:ea typeface="楷体" pitchFamily="49" charset="-122"/>
              </a:rPr>
              <a:t>小时；</a:t>
            </a:r>
          </a:p>
          <a:p>
            <a:pPr>
              <a:spcBef>
                <a:spcPct val="50000"/>
              </a:spcBef>
              <a:defRPr/>
            </a:pPr>
            <a:r>
              <a:rPr lang="zh-CN" altLang="en-US" sz="2000" dirty="0">
                <a:latin typeface="楷体" pitchFamily="49" charset="-122"/>
                <a:ea typeface="楷体" pitchFamily="49" charset="-122"/>
              </a:rPr>
              <a:t>欧洲国家则平均只有</a:t>
            </a:r>
            <a:r>
              <a:rPr lang="en-US" altLang="zh-CN" sz="2000" dirty="0">
                <a:latin typeface="楷体" pitchFamily="49" charset="-122"/>
                <a:ea typeface="楷体" pitchFamily="49" charset="-122"/>
              </a:rPr>
              <a:t>37</a:t>
            </a:r>
            <a:r>
              <a:rPr lang="zh-CN" altLang="en-US" sz="2000" dirty="0">
                <a:latin typeface="楷体" pitchFamily="49" charset="-122"/>
                <a:ea typeface="楷体" pitchFamily="49" charset="-122"/>
              </a:rPr>
              <a:t>个小时，荷兰最少。</a:t>
            </a:r>
          </a:p>
        </p:txBody>
      </p:sp>
      <p:graphicFrame>
        <p:nvGraphicFramePr>
          <p:cNvPr id="6" name="图表 5"/>
          <p:cNvGraphicFramePr/>
          <p:nvPr/>
        </p:nvGraphicFramePr>
        <p:xfrm>
          <a:off x="615434" y="1071546"/>
          <a:ext cx="6594277" cy="4143404"/>
        </p:xfrm>
        <a:graphic>
          <a:graphicData uri="http://schemas.openxmlformats.org/drawingml/2006/chart">
            <c:chart xmlns:c="http://schemas.openxmlformats.org/drawingml/2006/chart" xmlns:r="http://schemas.openxmlformats.org/officeDocument/2006/relationships" r:id="rId2"/>
          </a:graphicData>
        </a:graphic>
      </p:graphicFrame>
      <p:sp>
        <p:nvSpPr>
          <p:cNvPr id="19461" name="矩形 6"/>
          <p:cNvSpPr>
            <a:spLocks noChangeArrowheads="1"/>
          </p:cNvSpPr>
          <p:nvPr/>
        </p:nvSpPr>
        <p:spPr bwMode="auto">
          <a:xfrm>
            <a:off x="7342188" y="1428750"/>
            <a:ext cx="1801812" cy="2586038"/>
          </a:xfrm>
          <a:prstGeom prst="rect">
            <a:avLst/>
          </a:prstGeom>
          <a:noFill/>
          <a:ln w="9525">
            <a:noFill/>
            <a:miter lim="800000"/>
            <a:headEnd/>
            <a:tailEnd/>
          </a:ln>
        </p:spPr>
        <p:txBody>
          <a:bodyPr>
            <a:spAutoFit/>
          </a:bodyPr>
          <a:lstStyle/>
          <a:p>
            <a:pPr>
              <a:spcBef>
                <a:spcPct val="50000"/>
              </a:spcBef>
            </a:pPr>
            <a:r>
              <a:rPr lang="zh-CN" altLang="en-US" sz="1800"/>
              <a:t>中国、日本和韩国都是受儒家文化影响的国家，勤劳是他们的特征，日本和韩国都避免了中等收入陷阱；德国在欧洲也是以勤劳著称。</a:t>
            </a:r>
          </a:p>
        </p:txBody>
      </p:sp>
      <p:sp>
        <p:nvSpPr>
          <p:cNvPr id="7" name="日期占位符 6"/>
          <p:cNvSpPr>
            <a:spLocks noGrp="1"/>
          </p:cNvSpPr>
          <p:nvPr>
            <p:ph type="dt" sz="half" idx="10"/>
          </p:nvPr>
        </p:nvSpPr>
        <p:spPr/>
        <p:txBody>
          <a:bodyPr/>
          <a:lstStyle/>
          <a:p>
            <a:fld id="{14B24254-D0D4-4ADB-9C7B-8DDF10D46127}" type="datetime1">
              <a:rPr lang="zh-CN" altLang="en-US" smtClean="0"/>
              <a:pPr/>
              <a:t>2018/10/8</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zh-CN" altLang="en-US" sz="4800" dirty="0" smtClean="0">
                <a:latin typeface="Tahoma" pitchFamily="34" charset="0"/>
              </a:rPr>
              <a:t>地方政府主导的经济发展</a:t>
            </a:r>
            <a:endParaRPr lang="zh-CN" altLang="en-US" sz="4800" dirty="0" smtClean="0"/>
          </a:p>
        </p:txBody>
      </p:sp>
      <p:sp>
        <p:nvSpPr>
          <p:cNvPr id="5123" name="Rectangle 3"/>
          <p:cNvSpPr>
            <a:spLocks noGrp="1" noChangeArrowheads="1"/>
          </p:cNvSpPr>
          <p:nvPr>
            <p:ph type="body" idx="1"/>
          </p:nvPr>
        </p:nvSpPr>
        <p:spPr/>
        <p:txBody>
          <a:bodyPr>
            <a:normAutofit/>
          </a:bodyPr>
          <a:lstStyle/>
          <a:p>
            <a:pPr marL="342900" indent="-342900" defTabSz="909638" eaLnBrk="0" hangingPunct="0">
              <a:buFont typeface="Arial" pitchFamily="34" charset="0"/>
              <a:buChar char="•"/>
            </a:pPr>
            <a:r>
              <a:rPr lang="zh-CN" altLang="en-US" sz="2400" dirty="0" smtClean="0"/>
              <a:t>中国模式</a:t>
            </a:r>
            <a:r>
              <a:rPr lang="en-US" altLang="zh-CN" sz="2400" dirty="0" smtClean="0"/>
              <a:t>       </a:t>
            </a:r>
            <a:endParaRPr lang="zh-CN" altLang="en-US" sz="2400" dirty="0" smtClean="0"/>
          </a:p>
          <a:p>
            <a:pPr marL="342900" indent="-342900" defTabSz="909638" eaLnBrk="0" hangingPunct="0">
              <a:buFont typeface="Arial" pitchFamily="34" charset="0"/>
              <a:buChar char="•"/>
            </a:pPr>
            <a:r>
              <a:rPr lang="zh-CN" altLang="en-US" sz="2400" dirty="0" smtClean="0"/>
              <a:t>标尺竞争：</a:t>
            </a:r>
            <a:r>
              <a:rPr lang="en-US" altLang="zh-CN" sz="2400" dirty="0" smtClean="0"/>
              <a:t>1994</a:t>
            </a:r>
            <a:r>
              <a:rPr lang="zh-CN" altLang="zh-CN" sz="2400" dirty="0" smtClean="0"/>
              <a:t>年开始分税制改革以来，中国财政体制的“分权”特征逐步形成。一个普遍共识是：“中国式”的分权结构极大地调动了地方发展经济的积极性，有效地解决了地方政府的激励机制问题，导致地方政府在相对绩效的标尺下为发展辖区经济进行竞争（</a:t>
            </a:r>
            <a:r>
              <a:rPr lang="en-US" altLang="zh-CN" sz="2400" dirty="0" err="1" smtClean="0"/>
              <a:t>Maskin</a:t>
            </a:r>
            <a:r>
              <a:rPr lang="en-US" altLang="zh-CN" sz="2400" dirty="0" smtClean="0"/>
              <a:t> et al.,2000</a:t>
            </a:r>
            <a:r>
              <a:rPr lang="zh-CN" altLang="zh-CN" sz="2400" dirty="0" smtClean="0"/>
              <a:t>）</a:t>
            </a:r>
            <a:r>
              <a:rPr lang="zh-CN" altLang="en-US" sz="2400" dirty="0" smtClean="0"/>
              <a:t>，包括</a:t>
            </a:r>
            <a:r>
              <a:rPr lang="zh-CN" altLang="zh-CN" sz="2400" dirty="0" smtClean="0"/>
              <a:t>地方</a:t>
            </a:r>
            <a:r>
              <a:rPr lang="en-US" altLang="zh-CN" sz="2400" dirty="0" smtClean="0"/>
              <a:t>GDP</a:t>
            </a:r>
            <a:r>
              <a:rPr lang="zh-CN" altLang="zh-CN" sz="2400" dirty="0" smtClean="0"/>
              <a:t>、吸引外资、区域投资规模等（周黎安，</a:t>
            </a:r>
            <a:r>
              <a:rPr lang="en-US" altLang="zh-CN" sz="2400" dirty="0" smtClean="0"/>
              <a:t>2004</a:t>
            </a:r>
            <a:r>
              <a:rPr lang="zh-CN" altLang="zh-CN" sz="2400" dirty="0" smtClean="0"/>
              <a:t>、</a:t>
            </a:r>
            <a:r>
              <a:rPr lang="en-US" altLang="zh-CN" sz="2400" dirty="0" smtClean="0"/>
              <a:t>2007</a:t>
            </a:r>
            <a:r>
              <a:rPr lang="zh-CN" altLang="zh-CN" sz="2400" dirty="0" smtClean="0"/>
              <a:t>；</a:t>
            </a:r>
            <a:r>
              <a:rPr lang="en-US" altLang="zh-CN" sz="2400" dirty="0" smtClean="0"/>
              <a:t>Li and Zhou, 2005</a:t>
            </a:r>
            <a:r>
              <a:rPr lang="zh-CN" altLang="zh-CN" sz="2400" dirty="0" smtClean="0"/>
              <a:t>）</a:t>
            </a:r>
            <a:r>
              <a:rPr lang="zh-CN" altLang="en-US" sz="2400" dirty="0" smtClean="0"/>
              <a:t>。</a:t>
            </a:r>
            <a:endParaRPr lang="en-US" altLang="zh-CN" sz="2400" dirty="0" smtClean="0"/>
          </a:p>
        </p:txBody>
      </p:sp>
      <p:sp>
        <p:nvSpPr>
          <p:cNvPr id="4" name="日期占位符 3"/>
          <p:cNvSpPr>
            <a:spLocks noGrp="1"/>
          </p:cNvSpPr>
          <p:nvPr>
            <p:ph type="dt" sz="half" idx="10"/>
          </p:nvPr>
        </p:nvSpPr>
        <p:spPr/>
        <p:txBody>
          <a:bodyPr/>
          <a:lstStyle/>
          <a:p>
            <a:fld id="{7B9BD96D-01C6-47B3-A233-6DAC2CE2A72A}"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a:xfrm>
            <a:off x="1914525" y="2565400"/>
            <a:ext cx="5969000" cy="2808288"/>
          </a:xfrm>
        </p:spPr>
        <p:txBody>
          <a:bodyPr/>
          <a:lstStyle/>
          <a:p>
            <a:pPr>
              <a:buFontTx/>
              <a:buNone/>
            </a:pPr>
            <a:endParaRPr lang="en-US" altLang="zh-CN" sz="4000" b="1" dirty="0" smtClean="0">
              <a:solidFill>
                <a:srgbClr val="FF0000"/>
              </a:solidFill>
              <a:ea typeface="楷体" pitchFamily="49" charset="-122"/>
            </a:endParaRPr>
          </a:p>
          <a:p>
            <a:pPr>
              <a:buFontTx/>
              <a:buNone/>
            </a:pPr>
            <a:r>
              <a:rPr lang="zh-CN" altLang="en-US" sz="4000" b="1" dirty="0" smtClean="0">
                <a:solidFill>
                  <a:srgbClr val="FF0000"/>
                </a:solidFill>
                <a:ea typeface="楷体" pitchFamily="49" charset="-122"/>
              </a:rPr>
              <a:t>经济下行   保七不易</a:t>
            </a:r>
            <a:r>
              <a:rPr lang="zh-CN" altLang="en-US" sz="2800" b="1" dirty="0" smtClean="0">
                <a:solidFill>
                  <a:srgbClr val="000099"/>
                </a:solidFill>
                <a:latin typeface="楷体" pitchFamily="49" charset="-122"/>
                <a:ea typeface="楷体" pitchFamily="49" charset="-122"/>
              </a:rPr>
              <a:t> </a:t>
            </a:r>
          </a:p>
        </p:txBody>
      </p:sp>
      <p:sp>
        <p:nvSpPr>
          <p:cNvPr id="3" name="日期占位符 2"/>
          <p:cNvSpPr>
            <a:spLocks noGrp="1"/>
          </p:cNvSpPr>
          <p:nvPr>
            <p:ph type="dt" sz="half" idx="10"/>
          </p:nvPr>
        </p:nvSpPr>
        <p:spPr/>
        <p:txBody>
          <a:bodyPr/>
          <a:lstStyle/>
          <a:p>
            <a:fld id="{C52DF5FB-ED4F-4E78-B426-69AE6DAC741A}" type="datetime1">
              <a:rPr lang="zh-CN" altLang="en-US" smtClean="0"/>
              <a:pPr/>
              <a:t>2018/10/8</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4348" y="214290"/>
            <a:ext cx="7772400" cy="785818"/>
          </a:xfrm>
        </p:spPr>
        <p:txBody>
          <a:bodyPr>
            <a:noAutofit/>
          </a:bodyPr>
          <a:lstStyle/>
          <a:p>
            <a:r>
              <a:rPr lang="en-US" altLang="zh-CN" sz="4300" dirty="0" smtClean="0">
                <a:latin typeface="Tahoma" pitchFamily="34" charset="0"/>
              </a:rPr>
              <a:t/>
            </a:r>
            <a:br>
              <a:rPr lang="en-US" altLang="zh-CN" sz="4300" dirty="0" smtClean="0">
                <a:latin typeface="Tahoma" pitchFamily="34" charset="0"/>
              </a:rPr>
            </a:br>
            <a:r>
              <a:rPr lang="en-US" altLang="zh-CN" sz="4300" dirty="0" smtClean="0">
                <a:latin typeface="Tahoma" pitchFamily="34" charset="0"/>
              </a:rPr>
              <a:t/>
            </a:r>
            <a:br>
              <a:rPr lang="en-US" altLang="zh-CN" sz="4300" dirty="0" smtClean="0">
                <a:latin typeface="Tahoma" pitchFamily="34" charset="0"/>
              </a:rPr>
            </a:br>
            <a:r>
              <a:rPr lang="en-US" altLang="zh-CN" sz="4300" dirty="0" smtClean="0">
                <a:latin typeface="Tahoma" pitchFamily="34" charset="0"/>
              </a:rPr>
              <a:t>2008</a:t>
            </a:r>
            <a:r>
              <a:rPr lang="zh-CN" altLang="en-US" sz="4300" dirty="0" smtClean="0">
                <a:latin typeface="Tahoma" pitchFamily="34" charset="0"/>
              </a:rPr>
              <a:t>年经济增速下滑</a:t>
            </a:r>
            <a:endParaRPr lang="zh-CN" altLang="en-US" sz="4300" dirty="0" smtClean="0">
              <a:latin typeface="Tahoma" pitchFamily="34" charset="0"/>
            </a:endParaRPr>
          </a:p>
        </p:txBody>
      </p:sp>
      <p:sp>
        <p:nvSpPr>
          <p:cNvPr id="5123" name="Rectangle 3"/>
          <p:cNvSpPr>
            <a:spLocks noGrp="1" noChangeArrowheads="1"/>
          </p:cNvSpPr>
          <p:nvPr>
            <p:ph type="body" idx="1"/>
          </p:nvPr>
        </p:nvSpPr>
        <p:spPr/>
        <p:txBody>
          <a:bodyPr>
            <a:normAutofit/>
          </a:bodyPr>
          <a:lstStyle/>
          <a:p>
            <a:pPr marL="342900" indent="-342900" defTabSz="909638" eaLnBrk="0" hangingPunct="0">
              <a:buFont typeface="Arial" pitchFamily="34" charset="0"/>
              <a:buChar char="•"/>
            </a:pPr>
            <a:r>
              <a:rPr lang="zh-CN" altLang="en-US" sz="2400" dirty="0" smtClean="0"/>
              <a:t>与美国金融危机略有不同，中国</a:t>
            </a:r>
            <a:r>
              <a:rPr lang="en-US" altLang="zh-CN" sz="2400" dirty="0" smtClean="0"/>
              <a:t>2008</a:t>
            </a:r>
            <a:r>
              <a:rPr lang="zh-CN" altLang="en-US" sz="2400" dirty="0" smtClean="0"/>
              <a:t>年经济下行基本</a:t>
            </a:r>
            <a:r>
              <a:rPr lang="zh-CN" altLang="en-US" sz="2400" dirty="0" smtClean="0"/>
              <a:t>属于需求冲击（</a:t>
            </a:r>
            <a:r>
              <a:rPr lang="en-US" altLang="zh-CN" sz="2400" dirty="0" smtClean="0"/>
              <a:t>Demand Shock</a:t>
            </a:r>
            <a:r>
              <a:rPr lang="zh-CN" altLang="en-US" sz="2400" dirty="0" smtClean="0"/>
              <a:t>），出口高速增长一去不复返。</a:t>
            </a:r>
          </a:p>
        </p:txBody>
      </p:sp>
      <p:sp>
        <p:nvSpPr>
          <p:cNvPr id="4" name="日期占位符 3"/>
          <p:cNvSpPr>
            <a:spLocks noGrp="1"/>
          </p:cNvSpPr>
          <p:nvPr>
            <p:ph type="dt" sz="half" idx="10"/>
          </p:nvPr>
        </p:nvSpPr>
        <p:spPr/>
        <p:txBody>
          <a:bodyPr/>
          <a:lstStyle/>
          <a:p>
            <a:fld id="{3DFFDDE8-F767-4F43-A150-845444603871}"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zh-CN" altLang="en-US" sz="4800" smtClean="0"/>
              <a:t> 教师信息</a:t>
            </a:r>
          </a:p>
        </p:txBody>
      </p:sp>
      <p:sp>
        <p:nvSpPr>
          <p:cNvPr id="5123" name="Rectangle 3"/>
          <p:cNvSpPr>
            <a:spLocks noGrp="1" noChangeArrowheads="1"/>
          </p:cNvSpPr>
          <p:nvPr>
            <p:ph type="body" idx="1"/>
          </p:nvPr>
        </p:nvSpPr>
        <p:spPr/>
        <p:txBody>
          <a:bodyPr/>
          <a:lstStyle/>
          <a:p>
            <a:pPr>
              <a:lnSpc>
                <a:spcPct val="90000"/>
              </a:lnSpc>
              <a:spcBef>
                <a:spcPct val="50000"/>
              </a:spcBef>
            </a:pPr>
            <a:endParaRPr lang="en-US" altLang="zh-CN" sz="2400" smtClean="0"/>
          </a:p>
          <a:p>
            <a:pPr>
              <a:lnSpc>
                <a:spcPct val="90000"/>
              </a:lnSpc>
              <a:spcBef>
                <a:spcPct val="50000"/>
              </a:spcBef>
            </a:pPr>
            <a:endParaRPr lang="en-US" altLang="zh-CN" sz="2400" smtClean="0"/>
          </a:p>
          <a:p>
            <a:pPr>
              <a:lnSpc>
                <a:spcPct val="90000"/>
              </a:lnSpc>
              <a:spcBef>
                <a:spcPct val="50000"/>
              </a:spcBef>
            </a:pPr>
            <a:r>
              <a:rPr lang="zh-CN" altLang="en-US" sz="2400" smtClean="0"/>
              <a:t> 宗庆庆</a:t>
            </a:r>
            <a:r>
              <a:rPr lang="en-US" altLang="zh-CN" sz="2400" smtClean="0"/>
              <a:t> </a:t>
            </a:r>
          </a:p>
          <a:p>
            <a:pPr>
              <a:lnSpc>
                <a:spcPct val="90000"/>
              </a:lnSpc>
              <a:spcBef>
                <a:spcPct val="50000"/>
              </a:spcBef>
            </a:pPr>
            <a:r>
              <a:rPr lang="zh-CN" altLang="en-US" sz="2400" smtClean="0"/>
              <a:t>上海财经大学   公共经济与管理学院</a:t>
            </a:r>
          </a:p>
          <a:p>
            <a:pPr>
              <a:lnSpc>
                <a:spcPct val="90000"/>
              </a:lnSpc>
              <a:spcBef>
                <a:spcPct val="50000"/>
              </a:spcBef>
            </a:pPr>
            <a:r>
              <a:rPr lang="en-US" altLang="zh-CN" sz="2400" smtClean="0"/>
              <a:t>E-MAIL</a:t>
            </a:r>
            <a:r>
              <a:rPr lang="zh-CN" altLang="en-US" sz="2400" smtClean="0"/>
              <a:t>：</a:t>
            </a:r>
            <a:r>
              <a:rPr lang="en-US" altLang="zh-CN" sz="2400" smtClean="0"/>
              <a:t>zong.qingqing@mail.shufe.edu.cn</a:t>
            </a:r>
            <a:endParaRPr lang="en-US" altLang="zh-CN" sz="2400" smtClean="0">
              <a:solidFill>
                <a:srgbClr val="0070C0"/>
              </a:solidFill>
            </a:endParaRPr>
          </a:p>
          <a:p>
            <a:pPr>
              <a:lnSpc>
                <a:spcPct val="90000"/>
              </a:lnSpc>
              <a:spcBef>
                <a:spcPct val="50000"/>
              </a:spcBef>
            </a:pPr>
            <a:r>
              <a:rPr lang="zh-CN" altLang="en-US" sz="2400" smtClean="0"/>
              <a:t>电话：</a:t>
            </a:r>
            <a:r>
              <a:rPr lang="en-US" altLang="zh-CN" sz="2400" smtClean="0"/>
              <a:t>65908870</a:t>
            </a:r>
          </a:p>
          <a:p>
            <a:pPr>
              <a:lnSpc>
                <a:spcPct val="90000"/>
              </a:lnSpc>
              <a:spcBef>
                <a:spcPct val="50000"/>
              </a:spcBef>
            </a:pPr>
            <a:r>
              <a:rPr lang="en-US" altLang="zh-CN" sz="2400" smtClean="0"/>
              <a:t> </a:t>
            </a:r>
            <a:r>
              <a:rPr lang="zh-CN" altLang="en-US" sz="2400" smtClean="0"/>
              <a:t>地点： 武川路</a:t>
            </a:r>
            <a:r>
              <a:rPr lang="en-US" altLang="zh-CN" sz="2400" smtClean="0"/>
              <a:t>111</a:t>
            </a:r>
            <a:r>
              <a:rPr lang="zh-CN" altLang="en-US" sz="2400" smtClean="0"/>
              <a:t>号凤凰楼</a:t>
            </a:r>
            <a:r>
              <a:rPr lang="en-US" altLang="zh-CN" sz="2400" smtClean="0"/>
              <a:t>210</a:t>
            </a:r>
            <a:r>
              <a:rPr lang="zh-CN" altLang="en-US" sz="2400" smtClean="0"/>
              <a:t>室</a:t>
            </a:r>
            <a:endParaRPr lang="zh-CN" altLang="en-US" sz="2400" smtClean="0">
              <a:solidFill>
                <a:schemeClr val="hlink"/>
              </a:solidFill>
            </a:endParaRPr>
          </a:p>
        </p:txBody>
      </p:sp>
      <p:sp>
        <p:nvSpPr>
          <p:cNvPr id="4" name="日期占位符 3"/>
          <p:cNvSpPr>
            <a:spLocks noGrp="1"/>
          </p:cNvSpPr>
          <p:nvPr>
            <p:ph type="dt" sz="half" idx="10"/>
          </p:nvPr>
        </p:nvSpPr>
        <p:spPr/>
        <p:txBody>
          <a:bodyPr/>
          <a:lstStyle/>
          <a:p>
            <a:fld id="{C4836173-974A-4D57-8DEF-313FAE809492}"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Grp="1" noChangeArrowheads="1"/>
          </p:cNvSpPr>
          <p:nvPr>
            <p:ph type="title" idx="4294967295"/>
          </p:nvPr>
        </p:nvSpPr>
        <p:spPr>
          <a:xfrm>
            <a:off x="228600" y="396875"/>
            <a:ext cx="8229600" cy="566738"/>
          </a:xfrm>
        </p:spPr>
        <p:txBody>
          <a:bodyPr lIns="85999" tIns="43000" rIns="85999" bIns="43000"/>
          <a:lstStyle/>
          <a:p>
            <a:pPr>
              <a:defRPr/>
            </a:pPr>
            <a:r>
              <a:rPr lang="zh-CN" altLang="en-US" sz="2800" b="1" dirty="0" smtClean="0">
                <a:solidFill>
                  <a:srgbClr val="000066"/>
                </a:solidFill>
                <a:ea typeface="楷体_GB2312" pitchFamily="49" charset="-122"/>
              </a:rPr>
              <a:t> </a:t>
            </a:r>
            <a:r>
              <a:rPr lang="zh-CN" altLang="en-US" sz="2800" b="1" dirty="0" smtClean="0">
                <a:solidFill>
                  <a:srgbClr val="2D2D8A"/>
                </a:solidFill>
                <a:latin typeface="+mj-ea"/>
              </a:rPr>
              <a:t>中国经济增速持续下滑</a:t>
            </a:r>
            <a:endParaRPr lang="en-US" altLang="zh-CN" sz="2800" b="1" dirty="0" smtClean="0">
              <a:solidFill>
                <a:srgbClr val="2D2D8A"/>
              </a:solidFill>
              <a:latin typeface="+mj-ea"/>
            </a:endParaRPr>
          </a:p>
        </p:txBody>
      </p:sp>
      <p:sp>
        <p:nvSpPr>
          <p:cNvPr id="23555" name="TextBox 4"/>
          <p:cNvSpPr txBox="1">
            <a:spLocks noChangeArrowheads="1"/>
          </p:cNvSpPr>
          <p:nvPr>
            <p:custDataLst>
              <p:tags r:id="rId1"/>
            </p:custDataLst>
          </p:nvPr>
        </p:nvSpPr>
        <p:spPr bwMode="auto">
          <a:xfrm>
            <a:off x="2244725" y="1052513"/>
            <a:ext cx="4706938" cy="368300"/>
          </a:xfrm>
          <a:prstGeom prst="rect">
            <a:avLst/>
          </a:prstGeom>
          <a:noFill/>
          <a:ln w="9525">
            <a:noFill/>
            <a:miter lim="800000"/>
            <a:headEnd/>
            <a:tailEnd/>
          </a:ln>
        </p:spPr>
        <p:txBody>
          <a:bodyPr lIns="91426" tIns="45713" rIns="91426" bIns="45713">
            <a:spAutoFit/>
          </a:bodyPr>
          <a:lstStyle/>
          <a:p>
            <a:pPr algn="ctr"/>
            <a:r>
              <a:rPr lang="zh-CN" altLang="en-US" sz="1800">
                <a:solidFill>
                  <a:srgbClr val="040BA0"/>
                </a:solidFill>
                <a:ea typeface="楷体_GB2312"/>
                <a:cs typeface="楷体_GB2312"/>
              </a:rPr>
              <a:t>中国</a:t>
            </a:r>
            <a:r>
              <a:rPr lang="en-US" altLang="zh-CN" sz="1800">
                <a:solidFill>
                  <a:srgbClr val="040BA0"/>
                </a:solidFill>
                <a:ea typeface="楷体_GB2312"/>
                <a:cs typeface="楷体_GB2312"/>
              </a:rPr>
              <a:t>GDP</a:t>
            </a:r>
            <a:r>
              <a:rPr lang="zh-CN" altLang="en-US" sz="1800">
                <a:solidFill>
                  <a:srgbClr val="040BA0"/>
                </a:solidFill>
                <a:ea typeface="楷体_GB2312"/>
                <a:cs typeface="楷体_GB2312"/>
              </a:rPr>
              <a:t>年度增速</a:t>
            </a:r>
          </a:p>
        </p:txBody>
      </p:sp>
      <p:sp>
        <p:nvSpPr>
          <p:cNvPr id="23556" name="Text Box 3"/>
          <p:cNvSpPr txBox="1">
            <a:spLocks noChangeArrowheads="1"/>
          </p:cNvSpPr>
          <p:nvPr/>
        </p:nvSpPr>
        <p:spPr bwMode="auto">
          <a:xfrm>
            <a:off x="0" y="4572008"/>
            <a:ext cx="9144000" cy="2032000"/>
          </a:xfrm>
          <a:prstGeom prst="rect">
            <a:avLst/>
          </a:prstGeom>
          <a:noFill/>
          <a:ln w="9525">
            <a:noFill/>
            <a:miter lim="800000"/>
            <a:headEnd/>
            <a:tailEnd/>
          </a:ln>
        </p:spPr>
        <p:txBody>
          <a:bodyPr lIns="91382" tIns="45689" rIns="91382" bIns="45689">
            <a:spAutoFit/>
          </a:bodyPr>
          <a:lstStyle/>
          <a:p>
            <a:pPr defTabSz="911225"/>
            <a:r>
              <a:rPr lang="zh-CN" altLang="en-US" sz="1800" dirty="0">
                <a:solidFill>
                  <a:srgbClr val="03086D"/>
                </a:solidFill>
                <a:latin typeface="Arial" pitchFamily="34" charset="0"/>
                <a:ea typeface="楷体_GB2312"/>
                <a:cs typeface="楷体_GB2312"/>
              </a:rPr>
              <a:t>对于中国经济而言，一个重要的问题是何时能见底，增速在什么水平见底？自</a:t>
            </a:r>
            <a:r>
              <a:rPr lang="en-US" altLang="zh-CN" sz="1800" dirty="0">
                <a:solidFill>
                  <a:srgbClr val="03086D"/>
                </a:solidFill>
                <a:latin typeface="Arial" pitchFamily="34" charset="0"/>
                <a:ea typeface="楷体_GB2312"/>
                <a:cs typeface="楷体_GB2312"/>
              </a:rPr>
              <a:t>07</a:t>
            </a:r>
            <a:r>
              <a:rPr lang="zh-CN" altLang="en-US" sz="1800" dirty="0">
                <a:solidFill>
                  <a:srgbClr val="03086D"/>
                </a:solidFill>
                <a:latin typeface="Arial" pitchFamily="34" charset="0"/>
                <a:ea typeface="楷体_GB2312"/>
                <a:cs typeface="楷体_GB2312"/>
              </a:rPr>
              <a:t>年以来，中国经济增速逐渐下滑，至今已持续</a:t>
            </a:r>
            <a:r>
              <a:rPr lang="en-US" altLang="zh-CN" sz="1800" dirty="0">
                <a:solidFill>
                  <a:srgbClr val="03086D"/>
                </a:solidFill>
                <a:latin typeface="Arial" pitchFamily="34" charset="0"/>
                <a:ea typeface="楷体_GB2312"/>
                <a:cs typeface="楷体_GB2312"/>
              </a:rPr>
              <a:t>8</a:t>
            </a:r>
            <a:r>
              <a:rPr lang="zh-CN" altLang="en-US" sz="1800" dirty="0">
                <a:solidFill>
                  <a:srgbClr val="03086D"/>
                </a:solidFill>
                <a:latin typeface="Arial" pitchFamily="34" charset="0"/>
                <a:ea typeface="楷体_GB2312"/>
                <a:cs typeface="楷体_GB2312"/>
              </a:rPr>
              <a:t>年，</a:t>
            </a:r>
            <a:r>
              <a:rPr lang="en-US" altLang="zh-CN" sz="1800" dirty="0">
                <a:solidFill>
                  <a:srgbClr val="03086D"/>
                </a:solidFill>
                <a:latin typeface="Arial" pitchFamily="34" charset="0"/>
                <a:ea typeface="楷体_GB2312"/>
                <a:cs typeface="楷体_GB2312"/>
              </a:rPr>
              <a:t>GDP</a:t>
            </a:r>
            <a:r>
              <a:rPr lang="zh-CN" altLang="en-US" sz="1800" dirty="0">
                <a:solidFill>
                  <a:srgbClr val="03086D"/>
                </a:solidFill>
                <a:latin typeface="Arial" pitchFamily="34" charset="0"/>
                <a:ea typeface="楷体_GB2312"/>
                <a:cs typeface="楷体_GB2312"/>
              </a:rPr>
              <a:t>增速已从顶峰的</a:t>
            </a:r>
            <a:r>
              <a:rPr lang="en-US" altLang="zh-CN" sz="1800" dirty="0">
                <a:solidFill>
                  <a:srgbClr val="03086D"/>
                </a:solidFill>
                <a:latin typeface="Arial" pitchFamily="34" charset="0"/>
                <a:ea typeface="楷体_GB2312"/>
                <a:cs typeface="楷体_GB2312"/>
              </a:rPr>
              <a:t>14%</a:t>
            </a:r>
            <a:r>
              <a:rPr lang="zh-CN" altLang="en-US" sz="1800" dirty="0">
                <a:solidFill>
                  <a:srgbClr val="03086D"/>
                </a:solidFill>
                <a:latin typeface="Arial" pitchFamily="34" charset="0"/>
                <a:ea typeface="楷体_GB2312"/>
                <a:cs typeface="楷体_GB2312"/>
              </a:rPr>
              <a:t>以上下降一半至</a:t>
            </a:r>
            <a:r>
              <a:rPr lang="en-US" altLang="zh-CN" sz="1800" dirty="0">
                <a:solidFill>
                  <a:srgbClr val="03086D"/>
                </a:solidFill>
                <a:latin typeface="Arial" pitchFamily="34" charset="0"/>
                <a:ea typeface="楷体_GB2312"/>
                <a:cs typeface="楷体_GB2312"/>
              </a:rPr>
              <a:t>7%</a:t>
            </a:r>
            <a:r>
              <a:rPr lang="zh-CN" altLang="en-US" sz="1800" dirty="0">
                <a:solidFill>
                  <a:srgbClr val="03086D"/>
                </a:solidFill>
                <a:latin typeface="Arial" pitchFamily="34" charset="0"/>
                <a:ea typeface="楷体_GB2312"/>
                <a:cs typeface="楷体_GB2312"/>
              </a:rPr>
              <a:t>左右。从历史看，改革开放以后中国经济曾经历过两次持续下滑，分别是</a:t>
            </a:r>
            <a:r>
              <a:rPr lang="en-US" altLang="zh-CN" sz="1800" dirty="0">
                <a:solidFill>
                  <a:srgbClr val="03086D"/>
                </a:solidFill>
                <a:latin typeface="Arial" pitchFamily="34" charset="0"/>
                <a:ea typeface="楷体_GB2312"/>
                <a:cs typeface="楷体_GB2312"/>
              </a:rPr>
              <a:t>84-90</a:t>
            </a:r>
            <a:r>
              <a:rPr lang="zh-CN" altLang="en-US" sz="1800" dirty="0">
                <a:solidFill>
                  <a:srgbClr val="03086D"/>
                </a:solidFill>
                <a:latin typeface="Arial" pitchFamily="34" charset="0"/>
                <a:ea typeface="楷体_GB2312"/>
                <a:cs typeface="楷体_GB2312"/>
              </a:rPr>
              <a:t>年和</a:t>
            </a:r>
            <a:r>
              <a:rPr lang="en-US" altLang="zh-CN" sz="1800" dirty="0">
                <a:solidFill>
                  <a:srgbClr val="03086D"/>
                </a:solidFill>
                <a:latin typeface="Arial" pitchFamily="34" charset="0"/>
                <a:ea typeface="楷体_GB2312"/>
                <a:cs typeface="楷体_GB2312"/>
              </a:rPr>
              <a:t>92-99</a:t>
            </a:r>
            <a:r>
              <a:rPr lang="zh-CN" altLang="en-US" sz="1800" dirty="0">
                <a:solidFill>
                  <a:srgbClr val="03086D"/>
                </a:solidFill>
                <a:latin typeface="Arial" pitchFamily="34" charset="0"/>
                <a:ea typeface="楷体_GB2312"/>
                <a:cs typeface="楷体_GB2312"/>
              </a:rPr>
              <a:t>年，分别经历了</a:t>
            </a:r>
            <a:r>
              <a:rPr lang="en-US" altLang="zh-CN" sz="1800" dirty="0">
                <a:solidFill>
                  <a:srgbClr val="03086D"/>
                </a:solidFill>
                <a:latin typeface="Arial" pitchFamily="34" charset="0"/>
                <a:ea typeface="楷体_GB2312"/>
                <a:cs typeface="楷体_GB2312"/>
              </a:rPr>
              <a:t>7</a:t>
            </a:r>
            <a:r>
              <a:rPr lang="zh-CN" altLang="en-US" sz="1800" dirty="0">
                <a:solidFill>
                  <a:srgbClr val="03086D"/>
                </a:solidFill>
                <a:latin typeface="Arial" pitchFamily="34" charset="0"/>
                <a:ea typeface="楷体_GB2312"/>
                <a:cs typeface="楷体_GB2312"/>
              </a:rPr>
              <a:t>年和</a:t>
            </a:r>
            <a:r>
              <a:rPr lang="en-US" altLang="zh-CN" sz="1800" dirty="0">
                <a:solidFill>
                  <a:srgbClr val="03086D"/>
                </a:solidFill>
                <a:latin typeface="Arial" pitchFamily="34" charset="0"/>
                <a:ea typeface="楷体_GB2312"/>
                <a:cs typeface="楷体_GB2312"/>
              </a:rPr>
              <a:t>8</a:t>
            </a:r>
            <a:r>
              <a:rPr lang="zh-CN" altLang="en-US" sz="1800" dirty="0">
                <a:solidFill>
                  <a:srgbClr val="03086D"/>
                </a:solidFill>
                <a:latin typeface="Arial" pitchFamily="34" charset="0"/>
                <a:ea typeface="楷体_GB2312"/>
                <a:cs typeface="楷体_GB2312"/>
              </a:rPr>
              <a:t>年，如今是第三次下滑，持续时间已与之前两次基本相当。而从经济见底的水平看，第一次下滑期底部增速是</a:t>
            </a:r>
            <a:r>
              <a:rPr lang="en-US" altLang="zh-CN" sz="1800" dirty="0">
                <a:solidFill>
                  <a:srgbClr val="03086D"/>
                </a:solidFill>
                <a:latin typeface="Arial" pitchFamily="34" charset="0"/>
                <a:ea typeface="楷体_GB2312"/>
                <a:cs typeface="楷体_GB2312"/>
              </a:rPr>
              <a:t>90</a:t>
            </a:r>
            <a:r>
              <a:rPr lang="zh-CN" altLang="en-US" sz="1800" dirty="0">
                <a:solidFill>
                  <a:srgbClr val="03086D"/>
                </a:solidFill>
                <a:latin typeface="Arial" pitchFamily="34" charset="0"/>
                <a:ea typeface="楷体_GB2312"/>
                <a:cs typeface="楷体_GB2312"/>
              </a:rPr>
              <a:t>年的</a:t>
            </a:r>
            <a:r>
              <a:rPr lang="en-US" altLang="zh-CN" sz="1800" dirty="0">
                <a:solidFill>
                  <a:srgbClr val="03086D"/>
                </a:solidFill>
                <a:latin typeface="Arial" pitchFamily="34" charset="0"/>
                <a:ea typeface="楷体_GB2312"/>
                <a:cs typeface="楷体_GB2312"/>
              </a:rPr>
              <a:t>3.8%</a:t>
            </a:r>
            <a:r>
              <a:rPr lang="zh-CN" altLang="en-US" sz="1800" dirty="0">
                <a:solidFill>
                  <a:srgbClr val="03086D"/>
                </a:solidFill>
                <a:latin typeface="Arial" pitchFamily="34" charset="0"/>
                <a:ea typeface="楷体_GB2312"/>
                <a:cs typeface="楷体_GB2312"/>
              </a:rPr>
              <a:t>，第二次下滑期底部增速是</a:t>
            </a:r>
            <a:r>
              <a:rPr lang="en-US" altLang="zh-CN" sz="1800" dirty="0">
                <a:solidFill>
                  <a:srgbClr val="03086D"/>
                </a:solidFill>
                <a:latin typeface="Arial" pitchFamily="34" charset="0"/>
                <a:ea typeface="楷体_GB2312"/>
                <a:cs typeface="楷体_GB2312"/>
              </a:rPr>
              <a:t>99</a:t>
            </a:r>
            <a:r>
              <a:rPr lang="zh-CN" altLang="en-US" sz="1800" dirty="0">
                <a:solidFill>
                  <a:srgbClr val="03086D"/>
                </a:solidFill>
                <a:latin typeface="Arial" pitchFamily="34" charset="0"/>
                <a:ea typeface="楷体_GB2312"/>
                <a:cs typeface="楷体_GB2312"/>
              </a:rPr>
              <a:t>年的</a:t>
            </a:r>
            <a:r>
              <a:rPr lang="en-US" altLang="zh-CN" sz="1800" dirty="0">
                <a:solidFill>
                  <a:srgbClr val="03086D"/>
                </a:solidFill>
                <a:latin typeface="Arial" pitchFamily="34" charset="0"/>
                <a:ea typeface="楷体_GB2312"/>
                <a:cs typeface="楷体_GB2312"/>
              </a:rPr>
              <a:t>7.6%</a:t>
            </a:r>
            <a:r>
              <a:rPr lang="zh-CN" altLang="en-US" sz="1800" dirty="0">
                <a:solidFill>
                  <a:srgbClr val="03086D"/>
                </a:solidFill>
                <a:latin typeface="Arial" pitchFamily="34" charset="0"/>
                <a:ea typeface="楷体_GB2312"/>
                <a:cs typeface="楷体_GB2312"/>
              </a:rPr>
              <a:t>，而</a:t>
            </a:r>
            <a:r>
              <a:rPr lang="en-US" altLang="zh-CN" sz="1800" dirty="0">
                <a:solidFill>
                  <a:srgbClr val="03086D"/>
                </a:solidFill>
                <a:latin typeface="Arial" pitchFamily="34" charset="0"/>
                <a:ea typeface="楷体_GB2312"/>
                <a:cs typeface="楷体_GB2312"/>
              </a:rPr>
              <a:t>15</a:t>
            </a:r>
            <a:r>
              <a:rPr lang="zh-CN" altLang="en-US" sz="1800" dirty="0">
                <a:solidFill>
                  <a:srgbClr val="03086D"/>
                </a:solidFill>
                <a:latin typeface="Arial" pitchFamily="34" charset="0"/>
                <a:ea typeface="楷体_GB2312"/>
                <a:cs typeface="楷体_GB2312"/>
              </a:rPr>
              <a:t>年前三季度</a:t>
            </a:r>
            <a:r>
              <a:rPr lang="en-US" altLang="zh-CN" sz="1800" dirty="0">
                <a:solidFill>
                  <a:srgbClr val="03086D"/>
                </a:solidFill>
                <a:latin typeface="Arial" pitchFamily="34" charset="0"/>
                <a:ea typeface="楷体_GB2312"/>
                <a:cs typeface="楷体_GB2312"/>
              </a:rPr>
              <a:t>GDP</a:t>
            </a:r>
            <a:r>
              <a:rPr lang="zh-CN" altLang="en-US" sz="1800" dirty="0">
                <a:solidFill>
                  <a:srgbClr val="03086D"/>
                </a:solidFill>
                <a:latin typeface="Arial" pitchFamily="34" charset="0"/>
                <a:ea typeface="楷体_GB2312"/>
                <a:cs typeface="楷体_GB2312"/>
              </a:rPr>
              <a:t>为增速</a:t>
            </a:r>
            <a:r>
              <a:rPr lang="en-US" altLang="zh-CN" sz="1800" dirty="0">
                <a:solidFill>
                  <a:srgbClr val="03086D"/>
                </a:solidFill>
                <a:latin typeface="Arial" pitchFamily="34" charset="0"/>
                <a:ea typeface="楷体_GB2312"/>
                <a:cs typeface="楷体_GB2312"/>
              </a:rPr>
              <a:t>6.9%</a:t>
            </a:r>
            <a:r>
              <a:rPr lang="zh-CN" altLang="en-US" sz="1800" dirty="0">
                <a:solidFill>
                  <a:srgbClr val="03086D"/>
                </a:solidFill>
                <a:latin typeface="Arial" pitchFamily="34" charset="0"/>
                <a:ea typeface="楷体_GB2312"/>
                <a:cs typeface="楷体_GB2312"/>
              </a:rPr>
              <a:t>，名义</a:t>
            </a:r>
            <a:r>
              <a:rPr lang="en-US" altLang="zh-CN" sz="1800" dirty="0">
                <a:solidFill>
                  <a:srgbClr val="03086D"/>
                </a:solidFill>
                <a:latin typeface="Arial" pitchFamily="34" charset="0"/>
                <a:ea typeface="楷体_GB2312"/>
                <a:cs typeface="楷体_GB2312"/>
              </a:rPr>
              <a:t>GDP</a:t>
            </a:r>
            <a:r>
              <a:rPr lang="zh-CN" altLang="en-US" sz="1800" dirty="0">
                <a:solidFill>
                  <a:srgbClr val="03086D"/>
                </a:solidFill>
                <a:latin typeface="Arial" pitchFamily="34" charset="0"/>
                <a:ea typeface="楷体_GB2312"/>
                <a:cs typeface="楷体_GB2312"/>
              </a:rPr>
              <a:t>只有</a:t>
            </a:r>
            <a:r>
              <a:rPr lang="en-US" altLang="zh-CN" sz="1800" dirty="0">
                <a:solidFill>
                  <a:srgbClr val="03086D"/>
                </a:solidFill>
                <a:latin typeface="Arial" pitchFamily="34" charset="0"/>
                <a:ea typeface="楷体_GB2312"/>
                <a:cs typeface="楷体_GB2312"/>
              </a:rPr>
              <a:t>6.6%</a:t>
            </a:r>
            <a:r>
              <a:rPr lang="zh-CN" altLang="en-US" sz="1800" dirty="0">
                <a:solidFill>
                  <a:srgbClr val="03086D"/>
                </a:solidFill>
                <a:latin typeface="Arial" pitchFamily="34" charset="0"/>
                <a:ea typeface="楷体_GB2312"/>
                <a:cs typeface="楷体_GB2312"/>
              </a:rPr>
              <a:t>，在什么水平见底尚难预料。</a:t>
            </a:r>
          </a:p>
        </p:txBody>
      </p:sp>
      <p:graphicFrame>
        <p:nvGraphicFramePr>
          <p:cNvPr id="9" name="图表 8"/>
          <p:cNvGraphicFramePr>
            <a:graphicFrameLocks noGrp="1"/>
          </p:cNvGraphicFramePr>
          <p:nvPr/>
        </p:nvGraphicFramePr>
        <p:xfrm>
          <a:off x="1122806" y="1705422"/>
          <a:ext cx="6646154" cy="2880000"/>
        </p:xfrm>
        <a:graphic>
          <a:graphicData uri="http://schemas.openxmlformats.org/drawingml/2006/chart">
            <c:chart xmlns:c="http://schemas.openxmlformats.org/drawingml/2006/chart" xmlns:r="http://schemas.openxmlformats.org/officeDocument/2006/relationships" r:id="rId3"/>
          </a:graphicData>
        </a:graphic>
      </p:graphicFrame>
      <p:sp>
        <p:nvSpPr>
          <p:cNvPr id="6" name="日期占位符 5"/>
          <p:cNvSpPr>
            <a:spLocks noGrp="1"/>
          </p:cNvSpPr>
          <p:nvPr>
            <p:ph type="dt" sz="half" idx="10"/>
          </p:nvPr>
        </p:nvSpPr>
        <p:spPr/>
        <p:txBody>
          <a:bodyPr/>
          <a:lstStyle/>
          <a:p>
            <a:fld id="{80DCF138-ACB7-4E3B-B70C-98181433200B}"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788988" y="1444625"/>
            <a:ext cx="7040562" cy="4287838"/>
          </a:xfrm>
          <a:prstGeom prst="rect">
            <a:avLst/>
          </a:prstGeom>
          <a:noFill/>
          <a:ln w="9525">
            <a:noFill/>
            <a:miter lim="800000"/>
            <a:headEnd/>
            <a:tailEnd/>
          </a:ln>
        </p:spPr>
      </p:pic>
      <p:sp>
        <p:nvSpPr>
          <p:cNvPr id="13315" name="矩形 2"/>
          <p:cNvSpPr>
            <a:spLocks noChangeArrowheads="1"/>
          </p:cNvSpPr>
          <p:nvPr/>
        </p:nvSpPr>
        <p:spPr bwMode="auto">
          <a:xfrm>
            <a:off x="517525" y="889000"/>
            <a:ext cx="6340475" cy="461963"/>
          </a:xfrm>
          <a:prstGeom prst="rect">
            <a:avLst/>
          </a:prstGeom>
          <a:noFill/>
          <a:ln w="9525">
            <a:noFill/>
            <a:miter lim="800000"/>
            <a:headEnd/>
            <a:tailEnd/>
          </a:ln>
        </p:spPr>
        <p:txBody>
          <a:bodyPr wrap="none">
            <a:spAutoFit/>
          </a:bodyPr>
          <a:lstStyle/>
          <a:p>
            <a:pPr>
              <a:defRPr/>
            </a:pPr>
            <a:r>
              <a:rPr lang="en-US" altLang="zh-CN" dirty="0">
                <a:solidFill>
                  <a:srgbClr val="2D2D8A"/>
                </a:solidFill>
                <a:latin typeface="+mj-ea"/>
                <a:ea typeface="+mj-ea"/>
              </a:rPr>
              <a:t>2015</a:t>
            </a:r>
            <a:r>
              <a:rPr lang="zh-CN" altLang="en-US" dirty="0">
                <a:solidFill>
                  <a:srgbClr val="2D2D8A"/>
                </a:solidFill>
                <a:latin typeface="+mj-ea"/>
                <a:ea typeface="+mj-ea"/>
              </a:rPr>
              <a:t>年前三季度金融对</a:t>
            </a:r>
            <a:r>
              <a:rPr lang="en-US" altLang="zh-CN" dirty="0">
                <a:solidFill>
                  <a:srgbClr val="2D2D8A"/>
                </a:solidFill>
                <a:latin typeface="+mj-ea"/>
                <a:ea typeface="+mj-ea"/>
              </a:rPr>
              <a:t>GDP</a:t>
            </a:r>
            <a:r>
              <a:rPr lang="zh-CN" altLang="en-US" dirty="0">
                <a:solidFill>
                  <a:srgbClr val="2D2D8A"/>
                </a:solidFill>
                <a:latin typeface="+mj-ea"/>
                <a:ea typeface="+mj-ea"/>
              </a:rPr>
              <a:t>增长的贡献达到</a:t>
            </a:r>
            <a:r>
              <a:rPr lang="en-US" altLang="zh-CN" dirty="0">
                <a:solidFill>
                  <a:srgbClr val="2D2D8A"/>
                </a:solidFill>
                <a:latin typeface="+mj-ea"/>
                <a:ea typeface="+mj-ea"/>
              </a:rPr>
              <a:t>20%</a:t>
            </a:r>
            <a:endParaRPr lang="zh-CN" altLang="en-US" dirty="0">
              <a:solidFill>
                <a:srgbClr val="2D2D8A"/>
              </a:solidFill>
              <a:latin typeface="+mj-ea"/>
              <a:ea typeface="+mj-ea"/>
            </a:endParaRPr>
          </a:p>
        </p:txBody>
      </p:sp>
      <p:sp>
        <p:nvSpPr>
          <p:cNvPr id="4" name="矩形 2"/>
          <p:cNvSpPr>
            <a:spLocks noChangeArrowheads="1"/>
          </p:cNvSpPr>
          <p:nvPr/>
        </p:nvSpPr>
        <p:spPr bwMode="auto">
          <a:xfrm>
            <a:off x="788988" y="169863"/>
            <a:ext cx="6375400" cy="522287"/>
          </a:xfrm>
          <a:prstGeom prst="rect">
            <a:avLst/>
          </a:prstGeom>
          <a:noFill/>
          <a:ln w="9525">
            <a:noFill/>
            <a:miter lim="800000"/>
            <a:headEnd/>
            <a:tailEnd/>
          </a:ln>
        </p:spPr>
        <p:txBody>
          <a:bodyPr>
            <a:spAutoFit/>
          </a:bodyPr>
          <a:lstStyle/>
          <a:p>
            <a:pPr>
              <a:defRPr/>
            </a:pPr>
            <a:r>
              <a:rPr lang="zh-CN" altLang="en-US" sz="2800" b="1" dirty="0">
                <a:solidFill>
                  <a:srgbClr val="2D2D8A"/>
                </a:solidFill>
                <a:latin typeface="+mj-ea"/>
                <a:ea typeface="+mj-ea"/>
              </a:rPr>
              <a:t>实体经济下滑更为严重</a:t>
            </a:r>
          </a:p>
        </p:txBody>
      </p:sp>
      <p:sp>
        <p:nvSpPr>
          <p:cNvPr id="5" name="日期占位符 4"/>
          <p:cNvSpPr>
            <a:spLocks noGrp="1"/>
          </p:cNvSpPr>
          <p:nvPr>
            <p:ph type="dt" sz="half" idx="10"/>
          </p:nvPr>
        </p:nvSpPr>
        <p:spPr/>
        <p:txBody>
          <a:bodyPr/>
          <a:lstStyle/>
          <a:p>
            <a:fld id="{1167C591-FABD-43B0-B538-E21BA7DA23FD}"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362700" cy="581025"/>
          </a:xfrm>
          <a:prstGeom prst="rect">
            <a:avLst/>
          </a:prstGeom>
          <a:solidFill>
            <a:schemeClr val="bg1">
              <a:alpha val="50195"/>
            </a:schemeClr>
          </a:solidFill>
          <a:ln w="9525">
            <a:noFill/>
            <a:miter lim="800000"/>
            <a:headEnd/>
            <a:tailEnd/>
          </a:ln>
        </p:spPr>
        <p:txBody>
          <a:bodyPr anchor="ctr"/>
          <a:lstStyle/>
          <a:p>
            <a:r>
              <a:rPr lang="zh-CN" altLang="en-US" sz="2800" b="1" dirty="0">
                <a:solidFill>
                  <a:srgbClr val="2D2D8A"/>
                </a:solidFill>
                <a:latin typeface="黑体" pitchFamily="49" charset="-122"/>
                <a:ea typeface="黑体" pitchFamily="49" charset="-122"/>
              </a:rPr>
              <a:t>中等收入陷阱</a:t>
            </a:r>
          </a:p>
        </p:txBody>
      </p:sp>
      <p:sp>
        <p:nvSpPr>
          <p:cNvPr id="4099" name="Text Box 19"/>
          <p:cNvSpPr txBox="1">
            <a:spLocks noChangeArrowheads="1"/>
          </p:cNvSpPr>
          <p:nvPr/>
        </p:nvSpPr>
        <p:spPr bwMode="auto">
          <a:xfrm>
            <a:off x="392113" y="1000125"/>
            <a:ext cx="8551862" cy="6240463"/>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eaLnBrk="1" hangingPunct="1">
              <a:spcBef>
                <a:spcPct val="50000"/>
              </a:spcBef>
              <a:spcAft>
                <a:spcPct val="50000"/>
              </a:spcAft>
              <a:defRPr/>
            </a:pPr>
            <a:r>
              <a:rPr lang="zh-CN" altLang="en-US" sz="2000" dirty="0">
                <a:solidFill>
                  <a:srgbClr val="2D2D8A"/>
                </a:solidFill>
                <a:latin typeface="黑体" pitchFamily="49" charset="-122"/>
                <a:ea typeface="黑体" pitchFamily="49" charset="-122"/>
              </a:rPr>
              <a:t>高速增长之后，要保持中高速不易</a:t>
            </a:r>
          </a:p>
          <a:p>
            <a:pPr eaLnBrk="1" hangingPunct="1">
              <a:spcBef>
                <a:spcPct val="50000"/>
              </a:spcBef>
              <a:spcAft>
                <a:spcPct val="50000"/>
              </a:spcAft>
              <a:defRPr/>
            </a:pPr>
            <a:r>
              <a:rPr lang="zh-CN" altLang="en-US" sz="1996" dirty="0" smtClean="0">
                <a:solidFill>
                  <a:srgbClr val="000099"/>
                </a:solidFill>
                <a:latin typeface="Arial" panose="020B0604020202020204" pitchFamily="34" charset="0"/>
                <a:ea typeface="楷体_GB2312" panose="02010609030101010101" pitchFamily="49" charset="-122"/>
                <a:cs typeface="Arial" panose="020B0604020202020204" pitchFamily="34" charset="0"/>
              </a:rPr>
              <a:t>当一国人均收入达到中等水平后，若不能顺利实现经济发展方式的转变，将导致其经济增长动力不足，最终出现停滞。拉美和东南亚诸多国家已纷纷落入“中等收入陷阱”。而欧洲的德国、亚洲的日本</a:t>
            </a:r>
            <a:r>
              <a:rPr lang="zh-CN" altLang="en-US" sz="1996" dirty="0">
                <a:solidFill>
                  <a:srgbClr val="000099"/>
                </a:solidFill>
                <a:latin typeface="Arial" panose="020B0604020202020204" pitchFamily="34" charset="0"/>
                <a:ea typeface="楷体_GB2312" panose="02010609030101010101" pitchFamily="49" charset="-122"/>
                <a:cs typeface="Arial" panose="020B0604020202020204" pitchFamily="34" charset="0"/>
              </a:rPr>
              <a:t>和韩国在成功跨入高收入行列时</a:t>
            </a:r>
            <a:r>
              <a:rPr lang="zh-CN" altLang="en-US" sz="1996" dirty="0" smtClean="0">
                <a:solidFill>
                  <a:srgbClr val="000099"/>
                </a:solidFill>
                <a:latin typeface="Arial" panose="020B0604020202020204" pitchFamily="34" charset="0"/>
                <a:ea typeface="楷体_GB2312" panose="02010609030101010101" pitchFamily="49" charset="-122"/>
                <a:cs typeface="Arial" panose="020B0604020202020204" pitchFamily="34" charset="0"/>
              </a:rPr>
              <a:t>，</a:t>
            </a:r>
            <a:r>
              <a:rPr lang="zh-CN" altLang="zh-CN" sz="1996" dirty="0" smtClean="0">
                <a:solidFill>
                  <a:srgbClr val="000099"/>
                </a:solidFill>
                <a:latin typeface="Arial" panose="020B0604020202020204" pitchFamily="34" charset="0"/>
                <a:ea typeface="楷体_GB2312" panose="02010609030101010101" pitchFamily="49" charset="-122"/>
                <a:cs typeface="Arial" panose="020B0604020202020204" pitchFamily="34" charset="0"/>
              </a:rPr>
              <a:t>都</a:t>
            </a:r>
            <a:r>
              <a:rPr lang="zh-CN"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rPr>
              <a:t>经历了一个从为期</a:t>
            </a:r>
            <a:r>
              <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rPr>
              <a:t>20</a:t>
            </a:r>
            <a:r>
              <a:rPr lang="zh-CN"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rPr>
              <a:t>年左右的高速增长期转入速度较低的中速增长期的转变</a:t>
            </a:r>
            <a:r>
              <a:rPr lang="zh-CN" altLang="zh-CN" sz="1996" dirty="0" smtClean="0">
                <a:solidFill>
                  <a:srgbClr val="000099"/>
                </a:solidFill>
                <a:latin typeface="Arial" panose="020B0604020202020204" pitchFamily="34" charset="0"/>
                <a:ea typeface="楷体_GB2312" panose="02010609030101010101" pitchFamily="49" charset="-122"/>
                <a:cs typeface="Arial" panose="020B0604020202020204" pitchFamily="34" charset="0"/>
              </a:rPr>
              <a:t>过程</a:t>
            </a:r>
            <a:r>
              <a:rPr lang="zh-CN" altLang="en-US" sz="1996" dirty="0" smtClean="0">
                <a:solidFill>
                  <a:srgbClr val="000099"/>
                </a:solidFill>
                <a:latin typeface="Arial" panose="020B0604020202020204" pitchFamily="34" charset="0"/>
                <a:ea typeface="楷体_GB2312" panose="02010609030101010101" pitchFamily="49" charset="-122"/>
                <a:cs typeface="Arial" panose="020B0604020202020204" pitchFamily="34" charset="0"/>
              </a:rPr>
              <a:t>。而其经济结构也随之调整，表现为工业增加值占</a:t>
            </a:r>
            <a:r>
              <a:rPr lang="en-US" altLang="zh-CN" sz="1996" dirty="0" smtClean="0">
                <a:solidFill>
                  <a:srgbClr val="000099"/>
                </a:solidFill>
                <a:latin typeface="Arial" panose="020B0604020202020204" pitchFamily="34" charset="0"/>
                <a:ea typeface="楷体_GB2312" panose="02010609030101010101" pitchFamily="49" charset="-122"/>
                <a:cs typeface="Arial" panose="020B0604020202020204" pitchFamily="34" charset="0"/>
              </a:rPr>
              <a:t>GDP</a:t>
            </a:r>
            <a:r>
              <a:rPr lang="zh-CN" altLang="en-US" sz="1996" dirty="0" smtClean="0">
                <a:solidFill>
                  <a:srgbClr val="000099"/>
                </a:solidFill>
                <a:latin typeface="Arial" panose="020B0604020202020204" pitchFamily="34" charset="0"/>
                <a:ea typeface="楷体_GB2312" panose="02010609030101010101" pitchFamily="49" charset="-122"/>
                <a:cs typeface="Arial" panose="020B0604020202020204" pitchFamily="34" charset="0"/>
              </a:rPr>
              <a:t>比重下滑、城市化率增速放缓。</a:t>
            </a:r>
            <a:endParaRPr lang="en-US" altLang="zh-CN" sz="1996" dirty="0" smtClean="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a:defRPr/>
            </a:pPr>
            <a:endParaRPr lang="zh-CN" altLang="en-US" sz="2000" b="0" dirty="0"/>
          </a:p>
          <a:p>
            <a:pPr eaLnBrk="1" hangingPunct="1">
              <a:spcBef>
                <a:spcPct val="50000"/>
              </a:spcBef>
              <a:spcAft>
                <a:spcPct val="50000"/>
              </a:spcAft>
              <a:defRPr/>
            </a:pPr>
            <a:r>
              <a:rPr lang="zh-CN" altLang="en-US" sz="2000" dirty="0">
                <a:solidFill>
                  <a:srgbClr val="2D2D8A"/>
                </a:solidFill>
                <a:latin typeface="黑体" pitchFamily="49" charset="-122"/>
                <a:ea typeface="黑体" pitchFamily="49" charset="-122"/>
              </a:rPr>
              <a:t>楼继伟式悲观与中等收入陷阱焦虑</a:t>
            </a:r>
            <a:r>
              <a:rPr lang="zh-CN" altLang="en-US" sz="2000" dirty="0" smtClean="0">
                <a:solidFill>
                  <a:srgbClr val="2D2D8A"/>
                </a:solidFill>
                <a:latin typeface="黑体" pitchFamily="49" charset="-122"/>
                <a:ea typeface="黑体" pitchFamily="49" charset="-122"/>
              </a:rPr>
              <a:t>症</a:t>
            </a:r>
            <a:endParaRPr lang="en-US" altLang="zh-CN" sz="2000" dirty="0" smtClean="0">
              <a:solidFill>
                <a:srgbClr val="2D2D8A"/>
              </a:solidFill>
              <a:latin typeface="黑体" pitchFamily="49" charset="-122"/>
              <a:ea typeface="黑体" pitchFamily="49" charset="-122"/>
            </a:endParaRPr>
          </a:p>
          <a:p>
            <a:pPr>
              <a:defRPr/>
            </a:pPr>
            <a:endParaRPr lang="zh-CN" altLang="en-US" sz="2000" b="0" dirty="0"/>
          </a:p>
          <a:p>
            <a:pPr>
              <a:defRPr/>
            </a:pPr>
            <a:r>
              <a:rPr lang="zh-CN" altLang="en-US" sz="1996" dirty="0">
                <a:solidFill>
                  <a:srgbClr val="000099"/>
                </a:solidFill>
                <a:latin typeface="Arial" panose="020B0604020202020204" pitchFamily="34" charset="0"/>
                <a:ea typeface="楷体_GB2312" panose="02010609030101010101" pitchFamily="49" charset="-122"/>
                <a:cs typeface="Arial" panose="020B0604020202020204" pitchFamily="34" charset="0"/>
              </a:rPr>
              <a:t>“即今后的五年十年，滑入中等收入陷阱的可能性是非常大，我甚至觉得是五五开。”</a:t>
            </a:r>
          </a:p>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22</a:t>
            </a:fld>
            <a:endParaRPr lang="en-US" altLang="zh-CN" sz="1300">
              <a:latin typeface="Arial" pitchFamily="34" charset="0"/>
              <a:ea typeface="楷体_GB2312"/>
              <a:cs typeface="Arial" pitchFamily="34" charset="0"/>
            </a:endParaRPr>
          </a:p>
        </p:txBody>
      </p:sp>
      <p:sp>
        <p:nvSpPr>
          <p:cNvPr id="5" name="日期占位符 4"/>
          <p:cNvSpPr>
            <a:spLocks noGrp="1"/>
          </p:cNvSpPr>
          <p:nvPr>
            <p:ph type="dt" sz="half" idx="10"/>
          </p:nvPr>
        </p:nvSpPr>
        <p:spPr/>
        <p:txBody>
          <a:bodyPr/>
          <a:lstStyle/>
          <a:p>
            <a:fld id="{0AC5B0D4-62D9-40B2-BCBA-F679B3560639}"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9"/>
          <p:cNvSpPr txBox="1">
            <a:spLocks noChangeArrowheads="1"/>
          </p:cNvSpPr>
          <p:nvPr/>
        </p:nvSpPr>
        <p:spPr bwMode="auto">
          <a:xfrm>
            <a:off x="392113" y="1000125"/>
            <a:ext cx="8551862" cy="1628775"/>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6627"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3404E667-5540-4838-8A10-E11E75F509E2}" type="slidenum">
              <a:rPr lang="en-US" altLang="zh-CN" sz="1300">
                <a:latin typeface="Arial" pitchFamily="34" charset="0"/>
                <a:ea typeface="楷体_GB2312"/>
                <a:cs typeface="Arial" pitchFamily="34" charset="0"/>
              </a:rPr>
              <a:pPr algn="ctr"/>
              <a:t>23</a:t>
            </a:fld>
            <a:endParaRPr lang="en-US" altLang="zh-CN" sz="1300">
              <a:latin typeface="Arial" pitchFamily="34" charset="0"/>
              <a:ea typeface="楷体_GB2312"/>
              <a:cs typeface="Arial" pitchFamily="34" charset="0"/>
            </a:endParaRPr>
          </a:p>
        </p:txBody>
      </p:sp>
      <p:pic>
        <p:nvPicPr>
          <p:cNvPr id="98306" name="Picture 2"/>
          <p:cNvPicPr>
            <a:picLocks noChangeAspect="1" noChangeArrowheads="1"/>
          </p:cNvPicPr>
          <p:nvPr/>
        </p:nvPicPr>
        <p:blipFill>
          <a:blip r:embed="rId2"/>
          <a:srcRect/>
          <a:stretch>
            <a:fillRect/>
          </a:stretch>
        </p:blipFill>
        <p:spPr bwMode="auto">
          <a:xfrm>
            <a:off x="392113" y="1000125"/>
            <a:ext cx="8283575" cy="4949825"/>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sp>
        <p:nvSpPr>
          <p:cNvPr id="5" name="日期占位符 4"/>
          <p:cNvSpPr>
            <a:spLocks noGrp="1"/>
          </p:cNvSpPr>
          <p:nvPr>
            <p:ph type="dt" sz="half" idx="10"/>
          </p:nvPr>
        </p:nvSpPr>
        <p:spPr/>
        <p:txBody>
          <a:bodyPr/>
          <a:lstStyle/>
          <a:p>
            <a:fld id="{30FE6250-5815-4B78-841B-4E5029EC5A12}"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20BA048B-7EF9-4A91-94B8-8343618672BC}" type="slidenum">
              <a:rPr lang="en-US" altLang="zh-CN" sz="1300">
                <a:latin typeface="Arial" pitchFamily="34" charset="0"/>
                <a:ea typeface="楷体_GB2312"/>
                <a:cs typeface="Arial" pitchFamily="34" charset="0"/>
              </a:rPr>
              <a:pPr algn="ctr"/>
              <a:t>24</a:t>
            </a:fld>
            <a:endParaRPr lang="en-US" altLang="zh-CN" sz="1300">
              <a:latin typeface="Arial" pitchFamily="34" charset="0"/>
              <a:ea typeface="楷体_GB2312"/>
              <a:cs typeface="Arial" pitchFamily="34" charset="0"/>
            </a:endParaRPr>
          </a:p>
        </p:txBody>
      </p:sp>
      <p:graphicFrame>
        <p:nvGraphicFramePr>
          <p:cNvPr id="60" name="表格 59"/>
          <p:cNvGraphicFramePr>
            <a:graphicFrameLocks noGrp="1"/>
          </p:cNvGraphicFramePr>
          <p:nvPr/>
        </p:nvGraphicFramePr>
        <p:xfrm>
          <a:off x="395288" y="692150"/>
          <a:ext cx="8507412" cy="5761035"/>
        </p:xfrm>
        <a:graphic>
          <a:graphicData uri="http://schemas.openxmlformats.org/drawingml/2006/table">
            <a:tbl>
              <a:tblPr firstRow="1" firstCol="1" bandRow="1">
                <a:tableStyleId>{5C22544A-7EE6-4342-B048-85BDC9FD1C3A}</a:tableStyleId>
              </a:tblPr>
              <a:tblGrid>
                <a:gridCol w="598177"/>
                <a:gridCol w="731106"/>
                <a:gridCol w="1329283"/>
                <a:gridCol w="1728068"/>
                <a:gridCol w="1993925"/>
                <a:gridCol w="2126853"/>
              </a:tblGrid>
              <a:tr h="823005">
                <a:tc>
                  <a:txBody>
                    <a:bodyPr/>
                    <a:lstStyle/>
                    <a:p>
                      <a:pPr>
                        <a:lnSpc>
                          <a:spcPct val="150000"/>
                        </a:lnSpc>
                      </a:pPr>
                      <a:endParaRPr lang="zh-CN" altLang="en-US" sz="2000" dirty="0"/>
                    </a:p>
                  </a:txBody>
                  <a:tcPr marL="63293" marR="6329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阶段</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对应年份</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GDP</a:t>
                      </a:r>
                      <a:r>
                        <a:rPr lang="zh-CN" altLang="en-US" sz="1800" b="1" kern="100" baseline="0" dirty="0" smtClean="0">
                          <a:solidFill>
                            <a:schemeClr val="tx1"/>
                          </a:solidFill>
                          <a:effectLst/>
                          <a:latin typeface="Arial" pitchFamily="34" charset="0"/>
                          <a:ea typeface="楷体_GB2312" pitchFamily="49" charset="-122"/>
                        </a:rPr>
                        <a:t>年均增速（</a:t>
                      </a:r>
                      <a:r>
                        <a:rPr lang="en-US" altLang="zh-CN" sz="1800" b="1" kern="100" baseline="0" dirty="0" smtClean="0">
                          <a:solidFill>
                            <a:schemeClr val="tx1"/>
                          </a:solidFill>
                          <a:effectLst/>
                          <a:latin typeface="Arial" pitchFamily="34" charset="0"/>
                          <a:ea typeface="楷体_GB2312" pitchFamily="49" charset="-122"/>
                        </a:rPr>
                        <a:t>%</a:t>
                      </a:r>
                      <a:r>
                        <a:rPr lang="zh-CN" altLang="en-US" sz="1800" b="1" kern="100" baseline="0" dirty="0" smtClean="0">
                          <a:solidFill>
                            <a:schemeClr val="tx1"/>
                          </a:solidFill>
                          <a:effectLst/>
                          <a:latin typeface="Arial" pitchFamily="34" charset="0"/>
                          <a:ea typeface="楷体_GB2312" pitchFamily="49" charset="-122"/>
                        </a:rPr>
                        <a:t>）</a:t>
                      </a:r>
                      <a:endParaRPr lang="en-US" altLang="zh-CN" sz="1800" b="1" kern="100" baseline="0" dirty="0" smtClean="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工业增加值</a:t>
                      </a:r>
                      <a:r>
                        <a:rPr lang="en-US" altLang="zh-CN" sz="1800" b="1" kern="100" baseline="0" dirty="0" smtClean="0">
                          <a:solidFill>
                            <a:schemeClr val="tx1"/>
                          </a:solidFill>
                          <a:effectLst/>
                          <a:latin typeface="Arial" pitchFamily="34" charset="0"/>
                          <a:ea typeface="楷体_GB2312" pitchFamily="49" charset="-122"/>
                        </a:rPr>
                        <a:t>/GDP</a:t>
                      </a:r>
                      <a:r>
                        <a:rPr lang="zh-CN" altLang="en-US" sz="1800" b="1" kern="100" baseline="0" dirty="0" smtClean="0">
                          <a:solidFill>
                            <a:schemeClr val="tx1"/>
                          </a:solidFill>
                          <a:effectLst/>
                          <a:latin typeface="Arial" pitchFamily="34" charset="0"/>
                          <a:ea typeface="楷体_GB2312" pitchFamily="49" charset="-122"/>
                        </a:rPr>
                        <a:t>（</a:t>
                      </a:r>
                      <a:r>
                        <a:rPr lang="en-US" altLang="zh-CN" sz="1800" b="1" kern="100" baseline="0" dirty="0" smtClean="0">
                          <a:solidFill>
                            <a:schemeClr val="tx1"/>
                          </a:solidFill>
                          <a:effectLst/>
                          <a:latin typeface="Arial" pitchFamily="34" charset="0"/>
                          <a:ea typeface="楷体_GB2312" pitchFamily="49" charset="-122"/>
                        </a:rPr>
                        <a:t>%</a:t>
                      </a:r>
                      <a:r>
                        <a:rPr lang="zh-CN" altLang="en-US" sz="1800" b="1" kern="100" baseline="0" dirty="0" smtClean="0">
                          <a:solidFill>
                            <a:schemeClr val="tx1"/>
                          </a:solidFill>
                          <a:effectLst/>
                          <a:latin typeface="Arial" pitchFamily="34" charset="0"/>
                          <a:ea typeface="楷体_GB2312" pitchFamily="49" charset="-122"/>
                        </a:rPr>
                        <a:t>）</a:t>
                      </a:r>
                      <a:endParaRPr lang="en-US" altLang="zh-CN" sz="1800" b="1" kern="100" baseline="0" dirty="0" smtClean="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城市化率年均增速（</a:t>
                      </a:r>
                      <a:r>
                        <a:rPr lang="en-US" altLang="zh-CN" sz="1800" b="1" kern="100" baseline="0" dirty="0" smtClean="0">
                          <a:solidFill>
                            <a:schemeClr val="tx1"/>
                          </a:solidFill>
                          <a:effectLst/>
                          <a:latin typeface="Arial" pitchFamily="34" charset="0"/>
                          <a:ea typeface="楷体_GB2312" pitchFamily="49" charset="-122"/>
                        </a:rPr>
                        <a:t>%</a:t>
                      </a:r>
                      <a:r>
                        <a:rPr lang="zh-CN" altLang="en-US" sz="1800" b="1" kern="100" baseline="0" dirty="0" smtClean="0">
                          <a:solidFill>
                            <a:schemeClr val="tx1"/>
                          </a:solidFill>
                          <a:effectLst/>
                          <a:latin typeface="Arial" pitchFamily="34" charset="0"/>
                          <a:ea typeface="楷体_GB2312" pitchFamily="49" charset="-122"/>
                        </a:rPr>
                        <a:t>）</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r>
              <a:tr h="823005">
                <a:tc rowSpan="2">
                  <a:txBody>
                    <a:bodyPr/>
                    <a:lstStyle/>
                    <a:p>
                      <a:pPr algn="ctr">
                        <a:lnSpc>
                          <a:spcPct val="150000"/>
                        </a:lnSpc>
                        <a:spcAft>
                          <a:spcPts val="0"/>
                        </a:spcAft>
                      </a:pPr>
                      <a:r>
                        <a:rPr lang="zh-CN" altLang="en-US" sz="1800" kern="100" baseline="0" dirty="0" smtClean="0">
                          <a:solidFill>
                            <a:schemeClr val="tx1"/>
                          </a:solidFill>
                          <a:effectLst/>
                          <a:latin typeface="Arial" pitchFamily="34" charset="0"/>
                          <a:ea typeface="楷体_GB2312" pitchFamily="49" charset="-122"/>
                        </a:rPr>
                        <a:t>德国</a:t>
                      </a:r>
                      <a:endParaRPr lang="zh-CN" sz="1800"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高速</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sz="1800" b="1" kern="100" baseline="0" dirty="0" smtClean="0">
                          <a:solidFill>
                            <a:schemeClr val="tx1"/>
                          </a:solidFill>
                          <a:effectLst/>
                          <a:latin typeface="Arial" pitchFamily="34" charset="0"/>
                          <a:ea typeface="楷体_GB2312" pitchFamily="49" charset="-122"/>
                        </a:rPr>
                        <a:t>1950</a:t>
                      </a:r>
                      <a:r>
                        <a:rPr lang="en-US" altLang="zh-CN" sz="1800" b="1" kern="100" baseline="0" dirty="0" smtClean="0">
                          <a:solidFill>
                            <a:schemeClr val="tx1"/>
                          </a:solidFill>
                          <a:effectLst/>
                          <a:latin typeface="Arial" pitchFamily="34" charset="0"/>
                          <a:ea typeface="楷体_GB2312" pitchFamily="49" charset="-122"/>
                        </a:rPr>
                        <a:t>—1969</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sz="1800" b="1" kern="100" baseline="0" dirty="0" smtClean="0">
                          <a:solidFill>
                            <a:schemeClr val="tx1"/>
                          </a:solidFill>
                          <a:effectLst/>
                          <a:latin typeface="Arial" pitchFamily="34" charset="0"/>
                          <a:ea typeface="楷体_GB2312" pitchFamily="49" charset="-122"/>
                        </a:rPr>
                        <a:t>7.9</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35~53</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1.02</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r>
              <a:tr h="823005">
                <a:tc vMerge="1">
                  <a:txBody>
                    <a:bodyPr/>
                    <a:lstStyle/>
                    <a:p>
                      <a:pPr algn="ctr">
                        <a:spcAft>
                          <a:spcPts val="0"/>
                        </a:spcAft>
                      </a:pPr>
                      <a:endParaRPr lang="zh-CN" sz="1600" kern="100" baseline="0" dirty="0">
                        <a:solidFill>
                          <a:schemeClr val="tx1"/>
                        </a:solidFill>
                        <a:effectLst/>
                        <a:latin typeface="Arial" pitchFamily="34" charset="0"/>
                        <a:ea typeface="楷体_GB2312" pitchFamily="49" charset="-122"/>
                      </a:endParaRPr>
                    </a:p>
                  </a:txBody>
                  <a:tcPr marL="68573" marR="6857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中速</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1970—1979</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3.1</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53~30</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0.16</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r>
              <a:tr h="823005">
                <a:tc rowSpan="2">
                  <a:txBody>
                    <a:bodyPr/>
                    <a:lstStyle/>
                    <a:p>
                      <a:pPr algn="ctr">
                        <a:lnSpc>
                          <a:spcPct val="150000"/>
                        </a:lnSpc>
                        <a:spcAft>
                          <a:spcPts val="0"/>
                        </a:spcAft>
                      </a:pPr>
                      <a:r>
                        <a:rPr lang="zh-CN" altLang="en-US" sz="1800" kern="100" baseline="0" dirty="0" smtClean="0">
                          <a:solidFill>
                            <a:schemeClr val="tx1"/>
                          </a:solidFill>
                          <a:effectLst/>
                          <a:latin typeface="Arial" pitchFamily="34" charset="0"/>
                          <a:ea typeface="楷体_GB2312" pitchFamily="49" charset="-122"/>
                        </a:rPr>
                        <a:t>日本</a:t>
                      </a:r>
                      <a:endParaRPr lang="zh-CN" sz="1800"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高速</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1946—1973</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9.4</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20~46</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0.98</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r>
              <a:tr h="823005">
                <a:tc vMerge="1">
                  <a:txBody>
                    <a:bodyPr/>
                    <a:lstStyle/>
                    <a:p>
                      <a:pPr algn="ctr">
                        <a:spcAft>
                          <a:spcPts val="0"/>
                        </a:spcAft>
                      </a:pPr>
                      <a:endParaRPr lang="zh-CN" sz="1600" kern="100" baseline="0" dirty="0">
                        <a:solidFill>
                          <a:schemeClr val="tx1"/>
                        </a:solidFill>
                        <a:effectLst/>
                        <a:latin typeface="Arial" pitchFamily="34" charset="0"/>
                        <a:ea typeface="楷体_GB2312" pitchFamily="49" charset="-122"/>
                      </a:endParaRPr>
                    </a:p>
                  </a:txBody>
                  <a:tcPr marL="68573" marR="6857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中速</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1974—1983</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3.7</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46~30</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0.32</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r>
              <a:tr h="823005">
                <a:tc rowSpan="2">
                  <a:txBody>
                    <a:bodyPr/>
                    <a:lstStyle/>
                    <a:p>
                      <a:pPr algn="ctr">
                        <a:lnSpc>
                          <a:spcPct val="150000"/>
                        </a:lnSpc>
                        <a:spcAft>
                          <a:spcPts val="0"/>
                        </a:spcAft>
                      </a:pPr>
                      <a:r>
                        <a:rPr lang="zh-CN" altLang="en-US" sz="1800" kern="100" baseline="0" dirty="0" smtClean="0">
                          <a:solidFill>
                            <a:schemeClr val="tx1"/>
                          </a:solidFill>
                          <a:effectLst/>
                          <a:latin typeface="Arial" pitchFamily="34" charset="0"/>
                          <a:ea typeface="楷体_GB2312" pitchFamily="49" charset="-122"/>
                        </a:rPr>
                        <a:t>韩国</a:t>
                      </a:r>
                      <a:endParaRPr lang="zh-CN" sz="1800"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高速</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1953—1995</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8.0</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15~43</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1.30</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r>
              <a:tr h="823005">
                <a:tc vMerge="1">
                  <a:txBody>
                    <a:bodyPr/>
                    <a:lstStyle/>
                    <a:p>
                      <a:pPr algn="ctr">
                        <a:spcAft>
                          <a:spcPts val="0"/>
                        </a:spcAft>
                      </a:pPr>
                      <a:endParaRPr lang="zh-CN" sz="1600" kern="100" baseline="0" dirty="0">
                        <a:solidFill>
                          <a:schemeClr val="tx1"/>
                        </a:solidFill>
                        <a:effectLst/>
                        <a:latin typeface="Arial" pitchFamily="34" charset="0"/>
                        <a:ea typeface="楷体_GB2312" pitchFamily="49" charset="-122"/>
                      </a:endParaRPr>
                    </a:p>
                  </a:txBody>
                  <a:tcPr marL="68573" marR="68573" marT="0" marB="0" anchor="ctr"/>
                </a:tc>
                <a:tc>
                  <a:txBody>
                    <a:bodyPr/>
                    <a:lstStyle/>
                    <a:p>
                      <a:pPr algn="ctr">
                        <a:lnSpc>
                          <a:spcPct val="150000"/>
                        </a:lnSpc>
                        <a:spcAft>
                          <a:spcPts val="0"/>
                        </a:spcAft>
                      </a:pPr>
                      <a:r>
                        <a:rPr lang="zh-CN" altLang="en-US" sz="1800" b="1" kern="100" baseline="0" dirty="0" smtClean="0">
                          <a:solidFill>
                            <a:schemeClr val="tx1"/>
                          </a:solidFill>
                          <a:effectLst/>
                          <a:latin typeface="Arial" pitchFamily="34" charset="0"/>
                          <a:ea typeface="楷体_GB2312" pitchFamily="49" charset="-122"/>
                        </a:rPr>
                        <a:t>中速</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1996—2008</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4.6</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43~37</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c>
                  <a:txBody>
                    <a:bodyPr/>
                    <a:lstStyle/>
                    <a:p>
                      <a:pPr algn="ctr">
                        <a:lnSpc>
                          <a:spcPct val="150000"/>
                        </a:lnSpc>
                        <a:spcAft>
                          <a:spcPts val="0"/>
                        </a:spcAft>
                      </a:pPr>
                      <a:r>
                        <a:rPr lang="en-US" altLang="zh-CN" sz="1800" b="1" kern="100" baseline="0" dirty="0" smtClean="0">
                          <a:solidFill>
                            <a:schemeClr val="tx1"/>
                          </a:solidFill>
                          <a:effectLst/>
                          <a:latin typeface="Arial" pitchFamily="34" charset="0"/>
                          <a:ea typeface="楷体_GB2312" pitchFamily="49" charset="-122"/>
                        </a:rPr>
                        <a:t>0.25</a:t>
                      </a:r>
                      <a:endParaRPr lang="zh-CN" sz="1800" b="1" kern="100" baseline="0" dirty="0">
                        <a:solidFill>
                          <a:schemeClr val="tx1"/>
                        </a:solidFill>
                        <a:effectLst/>
                        <a:latin typeface="Arial" pitchFamily="34" charset="0"/>
                        <a:ea typeface="楷体_GB2312" pitchFamily="49" charset="-122"/>
                      </a:endParaRPr>
                    </a:p>
                  </a:txBody>
                  <a:tcPr marL="63293" marR="63293" marT="0" marB="0" anchor="ctr"/>
                </a:tc>
              </a:tr>
            </a:tbl>
          </a:graphicData>
        </a:graphic>
      </p:graphicFrame>
      <p:sp>
        <p:nvSpPr>
          <p:cNvPr id="61" name="TextBox 4"/>
          <p:cNvSpPr txBox="1">
            <a:spLocks noChangeArrowheads="1"/>
          </p:cNvSpPr>
          <p:nvPr>
            <p:custDataLst>
              <p:tags r:id="rId1"/>
            </p:custDataLst>
          </p:nvPr>
        </p:nvSpPr>
        <p:spPr bwMode="auto">
          <a:xfrm>
            <a:off x="0" y="260350"/>
            <a:ext cx="9144000" cy="368300"/>
          </a:xfrm>
          <a:prstGeom prst="rect">
            <a:avLst/>
          </a:prstGeom>
          <a:noFill/>
          <a:ln>
            <a:noFill/>
          </a:ln>
          <a:extLst/>
        </p:spPr>
        <p:txBody>
          <a:bodyPr lIns="91237" tIns="45619" rIns="91237" bIns="45619">
            <a:spAutoFit/>
          </a:bodyPr>
          <a:lstStyle>
            <a:lvl1pPr eaLnBrk="0" hangingPunct="0">
              <a:defRPr sz="4400" b="1">
                <a:solidFill>
                  <a:schemeClr val="accent2"/>
                </a:solidFill>
                <a:latin typeface="Times New Roman" panose="02020603050405020304" pitchFamily="18" charset="0"/>
                <a:ea typeface="楷体_GB2312" panose="02010609030101010101" pitchFamily="49" charset="-122"/>
              </a:defRPr>
            </a:lvl1pPr>
            <a:lvl2pPr marL="742950" indent="-285750" eaLnBrk="0" hangingPunct="0">
              <a:defRPr sz="4400" b="1">
                <a:solidFill>
                  <a:schemeClr val="accent2"/>
                </a:solidFill>
                <a:latin typeface="Times New Roman" panose="02020603050405020304" pitchFamily="18" charset="0"/>
                <a:ea typeface="楷体_GB2312" panose="02010609030101010101" pitchFamily="49" charset="-122"/>
              </a:defRPr>
            </a:lvl2pPr>
            <a:lvl3pPr marL="1143000" indent="-228600" eaLnBrk="0" hangingPunct="0">
              <a:defRPr sz="4400" b="1">
                <a:solidFill>
                  <a:schemeClr val="accent2"/>
                </a:solidFill>
                <a:latin typeface="Times New Roman" panose="02020603050405020304" pitchFamily="18" charset="0"/>
                <a:ea typeface="楷体_GB2312" panose="02010609030101010101" pitchFamily="49" charset="-122"/>
              </a:defRPr>
            </a:lvl3pPr>
            <a:lvl4pPr marL="1600200" indent="-228600" eaLnBrk="0" hangingPunct="0">
              <a:defRPr sz="4400" b="1">
                <a:solidFill>
                  <a:schemeClr val="accent2"/>
                </a:solidFill>
                <a:latin typeface="Times New Roman" panose="02020603050405020304" pitchFamily="18" charset="0"/>
                <a:ea typeface="楷体_GB2312" panose="02010609030101010101" pitchFamily="49" charset="-122"/>
              </a:defRPr>
            </a:lvl4pPr>
            <a:lvl5pPr marL="2057400" indent="-228600" eaLnBrk="0" hangingPunct="0">
              <a:defRPr sz="44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44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44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44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4400" b="1">
                <a:solidFill>
                  <a:schemeClr val="accent2"/>
                </a:solidFill>
                <a:latin typeface="Times New Roman" panose="02020603050405020304" pitchFamily="18" charset="0"/>
                <a:ea typeface="楷体_GB2312" panose="02010609030101010101" pitchFamily="49" charset="-122"/>
              </a:defRPr>
            </a:lvl9pPr>
          </a:lstStyle>
          <a:p>
            <a:pPr algn="ctr" eaLnBrk="1" hangingPunct="1">
              <a:defRPr/>
            </a:pPr>
            <a:r>
              <a:rPr lang="zh-CN" altLang="en-US" sz="1796" dirty="0" smtClean="0">
                <a:solidFill>
                  <a:srgbClr val="040BA0"/>
                </a:solidFill>
                <a:latin typeface="Arial" panose="020B0604020202020204" pitchFamily="34" charset="0"/>
                <a:cs typeface="Arial" panose="020B0604020202020204" pitchFamily="34" charset="0"/>
              </a:rPr>
              <a:t>德国、日本、韩国跨越中等收入陷阱前后宏观数据比对</a:t>
            </a:r>
            <a:endParaRPr lang="en-US" altLang="zh-CN" sz="1796" dirty="0" smtClean="0">
              <a:solidFill>
                <a:srgbClr val="040BA0"/>
              </a:solidFill>
              <a:latin typeface="Arial" panose="020B0604020202020204" pitchFamily="34" charset="0"/>
              <a:cs typeface="Arial" panose="020B0604020202020204" pitchFamily="34" charset="0"/>
            </a:endParaRPr>
          </a:p>
        </p:txBody>
      </p:sp>
      <p:sp>
        <p:nvSpPr>
          <p:cNvPr id="5" name="日期占位符 4"/>
          <p:cNvSpPr>
            <a:spLocks noGrp="1"/>
          </p:cNvSpPr>
          <p:nvPr>
            <p:ph type="dt" sz="half" idx="10"/>
          </p:nvPr>
        </p:nvSpPr>
        <p:spPr/>
        <p:txBody>
          <a:bodyPr/>
          <a:lstStyle/>
          <a:p>
            <a:fld id="{B1AA0C43-76F6-4C61-80B1-BC1C0CE93974}"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9"/>
          <p:cNvSpPr txBox="1">
            <a:spLocks noChangeArrowheads="1"/>
          </p:cNvSpPr>
          <p:nvPr/>
        </p:nvSpPr>
        <p:spPr bwMode="auto">
          <a:xfrm>
            <a:off x="392113" y="1000125"/>
            <a:ext cx="8551862" cy="1754188"/>
          </a:xfrm>
          <a:prstGeom prst="rect">
            <a:avLst/>
          </a:prstGeom>
          <a:noFill/>
          <a:ln w="9525" algn="ctr">
            <a:noFill/>
            <a:miter lim="800000"/>
            <a:headEnd/>
            <a:tailEnd/>
          </a:ln>
        </p:spPr>
        <p:txBody>
          <a:bodyPr>
            <a:spAutoFit/>
          </a:bodyPr>
          <a:lstStyle/>
          <a:p>
            <a:r>
              <a:rPr lang="zh-CN" altLang="zh-CN" sz="1800" dirty="0">
                <a:solidFill>
                  <a:srgbClr val="000099"/>
                </a:solidFill>
                <a:latin typeface="Arial" pitchFamily="34" charset="0"/>
                <a:ea typeface="楷体_GB2312"/>
                <a:cs typeface="Arial" pitchFamily="34" charset="0"/>
              </a:rPr>
              <a:t>假定我国经济增长的轨迹与</a:t>
            </a:r>
            <a:r>
              <a:rPr lang="zh-CN" altLang="en-US" sz="1800" dirty="0">
                <a:solidFill>
                  <a:srgbClr val="000099"/>
                </a:solidFill>
                <a:latin typeface="Arial" pitchFamily="34" charset="0"/>
                <a:ea typeface="楷体_GB2312"/>
                <a:cs typeface="Arial" pitchFamily="34" charset="0"/>
              </a:rPr>
              <a:t>德国、日本、韩国</a:t>
            </a:r>
            <a:r>
              <a:rPr lang="zh-CN" altLang="zh-CN" sz="1800" dirty="0">
                <a:solidFill>
                  <a:srgbClr val="000099"/>
                </a:solidFill>
                <a:latin typeface="Arial" pitchFamily="34" charset="0"/>
                <a:ea typeface="楷体_GB2312"/>
                <a:cs typeface="Arial" pitchFamily="34" charset="0"/>
              </a:rPr>
              <a:t>相类似，那么我国潜在经济增速也将在未来某个时期回落。刘世锦等</a:t>
            </a:r>
            <a:r>
              <a:rPr lang="zh-CN" altLang="en-US" sz="1800" dirty="0">
                <a:solidFill>
                  <a:srgbClr val="000099"/>
                </a:solidFill>
                <a:latin typeface="Arial" pitchFamily="34" charset="0"/>
                <a:ea typeface="楷体_GB2312"/>
                <a:cs typeface="Arial" pitchFamily="34" charset="0"/>
              </a:rPr>
              <a:t>（</a:t>
            </a:r>
            <a:r>
              <a:rPr lang="en-US" altLang="zh-CN" sz="1800" dirty="0">
                <a:solidFill>
                  <a:srgbClr val="000099"/>
                </a:solidFill>
                <a:latin typeface="Arial" pitchFamily="34" charset="0"/>
                <a:ea typeface="楷体_GB2312"/>
                <a:cs typeface="Arial" pitchFamily="34" charset="0"/>
              </a:rPr>
              <a:t>2011</a:t>
            </a:r>
            <a:r>
              <a:rPr lang="zh-CN" altLang="en-US" sz="1800" dirty="0">
                <a:solidFill>
                  <a:srgbClr val="000099"/>
                </a:solidFill>
                <a:latin typeface="Arial" pitchFamily="34" charset="0"/>
                <a:ea typeface="楷体_GB2312"/>
                <a:cs typeface="Arial" pitchFamily="34" charset="0"/>
              </a:rPr>
              <a:t>）采用基于全国数据、省际数据和实物量三种口径测算中国经济潜在增速，判断拐点出现在</a:t>
            </a:r>
            <a:r>
              <a:rPr lang="en-US" altLang="zh-CN" sz="1800" dirty="0">
                <a:solidFill>
                  <a:srgbClr val="000099"/>
                </a:solidFill>
                <a:latin typeface="Arial" pitchFamily="34" charset="0"/>
                <a:ea typeface="楷体_GB2312"/>
                <a:cs typeface="Arial" pitchFamily="34" charset="0"/>
              </a:rPr>
              <a:t>2015</a:t>
            </a:r>
            <a:r>
              <a:rPr lang="zh-CN" altLang="en-US" sz="1800" dirty="0">
                <a:solidFill>
                  <a:srgbClr val="000099"/>
                </a:solidFill>
                <a:latin typeface="Arial" pitchFamily="34" charset="0"/>
                <a:ea typeface="楷体_GB2312"/>
                <a:cs typeface="Arial" pitchFamily="34" charset="0"/>
              </a:rPr>
              <a:t>年前后。而蔡昉（</a:t>
            </a:r>
            <a:r>
              <a:rPr lang="en-US" altLang="zh-CN" sz="1800" dirty="0">
                <a:solidFill>
                  <a:srgbClr val="000099"/>
                </a:solidFill>
                <a:latin typeface="Arial" pitchFamily="34" charset="0"/>
                <a:ea typeface="楷体_GB2312"/>
                <a:cs typeface="Arial" pitchFamily="34" charset="0"/>
              </a:rPr>
              <a:t>2015</a:t>
            </a:r>
            <a:r>
              <a:rPr lang="zh-CN" altLang="en-US" sz="1800" dirty="0">
                <a:solidFill>
                  <a:srgbClr val="000099"/>
                </a:solidFill>
                <a:latin typeface="Arial" pitchFamily="34" charset="0"/>
                <a:ea typeface="楷体_GB2312"/>
                <a:cs typeface="Arial" pitchFamily="34" charset="0"/>
              </a:rPr>
              <a:t>）从资本、劳动力和全要素生产率的角度，郭豫媚等（</a:t>
            </a:r>
            <a:r>
              <a:rPr lang="en-US" altLang="zh-CN" sz="1800" dirty="0">
                <a:solidFill>
                  <a:srgbClr val="000099"/>
                </a:solidFill>
                <a:latin typeface="Arial" pitchFamily="34" charset="0"/>
                <a:ea typeface="楷体_GB2312"/>
                <a:cs typeface="Arial" pitchFamily="34" charset="0"/>
              </a:rPr>
              <a:t>2015</a:t>
            </a:r>
            <a:r>
              <a:rPr lang="zh-CN" altLang="en-US" sz="1800" dirty="0">
                <a:solidFill>
                  <a:srgbClr val="000099"/>
                </a:solidFill>
                <a:latin typeface="Arial" pitchFamily="34" charset="0"/>
                <a:ea typeface="楷体_GB2312"/>
                <a:cs typeface="Arial" pitchFamily="34" charset="0"/>
              </a:rPr>
              <a:t>）基于附加人力资本的增长模型，也都对中国</a:t>
            </a:r>
            <a:r>
              <a:rPr lang="en-US" altLang="zh-CN" sz="1800" dirty="0">
                <a:solidFill>
                  <a:srgbClr val="000099"/>
                </a:solidFill>
                <a:latin typeface="Arial" pitchFamily="34" charset="0"/>
                <a:ea typeface="楷体_GB2312"/>
                <a:cs typeface="Arial" pitchFamily="34" charset="0"/>
              </a:rPr>
              <a:t>GDP</a:t>
            </a:r>
            <a:r>
              <a:rPr lang="zh-CN" altLang="en-US" sz="1800" dirty="0">
                <a:solidFill>
                  <a:srgbClr val="000099"/>
                </a:solidFill>
                <a:latin typeface="Arial" pitchFamily="34" charset="0"/>
                <a:ea typeface="楷体_GB2312"/>
                <a:cs typeface="Arial" pitchFamily="34" charset="0"/>
              </a:rPr>
              <a:t>潜在增速进行了估算，未来</a:t>
            </a:r>
            <a:r>
              <a:rPr lang="en-US" altLang="zh-CN" sz="1800" dirty="0">
                <a:solidFill>
                  <a:srgbClr val="000099"/>
                </a:solidFill>
                <a:latin typeface="Arial" pitchFamily="34" charset="0"/>
                <a:ea typeface="楷体_GB2312"/>
                <a:cs typeface="Arial" pitchFamily="34" charset="0"/>
              </a:rPr>
              <a:t>5</a:t>
            </a:r>
            <a:r>
              <a:rPr lang="zh-CN" altLang="en-US" sz="1800" dirty="0">
                <a:solidFill>
                  <a:srgbClr val="000099"/>
                </a:solidFill>
                <a:latin typeface="Arial" pitchFamily="34" charset="0"/>
                <a:ea typeface="楷体_GB2312"/>
                <a:cs typeface="Arial" pitchFamily="34" charset="0"/>
              </a:rPr>
              <a:t>年中国</a:t>
            </a:r>
            <a:r>
              <a:rPr lang="en-US" altLang="zh-CN" sz="1800" dirty="0">
                <a:solidFill>
                  <a:srgbClr val="000099"/>
                </a:solidFill>
                <a:latin typeface="Arial" pitchFamily="34" charset="0"/>
                <a:ea typeface="楷体_GB2312"/>
                <a:cs typeface="Arial" pitchFamily="34" charset="0"/>
              </a:rPr>
              <a:t>GDP</a:t>
            </a:r>
            <a:r>
              <a:rPr lang="zh-CN" altLang="en-US" sz="1800" dirty="0">
                <a:solidFill>
                  <a:srgbClr val="000099"/>
                </a:solidFill>
                <a:latin typeface="Arial" pitchFamily="34" charset="0"/>
                <a:ea typeface="楷体_GB2312"/>
                <a:cs typeface="Arial" pitchFamily="34" charset="0"/>
              </a:rPr>
              <a:t>潜在增速将大概率下台阶，并保持在</a:t>
            </a:r>
            <a:r>
              <a:rPr lang="en-US" altLang="zh-CN" sz="1800" dirty="0">
                <a:solidFill>
                  <a:srgbClr val="000099"/>
                </a:solidFill>
                <a:latin typeface="Arial" pitchFamily="34" charset="0"/>
                <a:ea typeface="楷体_GB2312"/>
                <a:cs typeface="Arial" pitchFamily="34" charset="0"/>
              </a:rPr>
              <a:t>6.5%</a:t>
            </a:r>
            <a:r>
              <a:rPr lang="zh-CN" altLang="en-US" sz="1800" dirty="0">
                <a:solidFill>
                  <a:srgbClr val="000099"/>
                </a:solidFill>
                <a:latin typeface="Arial" pitchFamily="34" charset="0"/>
                <a:ea typeface="楷体_GB2312"/>
                <a:cs typeface="Arial" pitchFamily="34" charset="0"/>
              </a:rPr>
              <a:t>左右。</a:t>
            </a:r>
          </a:p>
        </p:txBody>
      </p:sp>
      <p:sp>
        <p:nvSpPr>
          <p:cNvPr id="28675" name="Rectangle 2"/>
          <p:cNvSpPr>
            <a:spLocks noChangeArrowheads="1"/>
          </p:cNvSpPr>
          <p:nvPr/>
        </p:nvSpPr>
        <p:spPr bwMode="auto">
          <a:xfrm>
            <a:off x="203200" y="177800"/>
            <a:ext cx="6362700" cy="581025"/>
          </a:xfrm>
          <a:prstGeom prst="rect">
            <a:avLst/>
          </a:prstGeom>
          <a:solidFill>
            <a:schemeClr val="bg1">
              <a:alpha val="50195"/>
            </a:schemeClr>
          </a:solidFill>
          <a:ln w="9525">
            <a:noFill/>
            <a:miter lim="800000"/>
            <a:headEnd/>
            <a:tailEnd/>
          </a:ln>
        </p:spPr>
        <p:txBody>
          <a:bodyPr anchor="ctr"/>
          <a:lstStyle/>
          <a:p>
            <a:r>
              <a:rPr lang="en-US" altLang="zh-CN">
                <a:solidFill>
                  <a:srgbClr val="2D2D8A"/>
                </a:solidFill>
                <a:latin typeface="Arial" pitchFamily="34" charset="0"/>
                <a:ea typeface="楷体_GB2312"/>
                <a:cs typeface="楷体_GB2312"/>
              </a:rPr>
              <a:t>GDP</a:t>
            </a:r>
            <a:r>
              <a:rPr lang="zh-CN" altLang="en-US">
                <a:solidFill>
                  <a:srgbClr val="2D2D8A"/>
                </a:solidFill>
                <a:latin typeface="Arial" pitchFamily="34" charset="0"/>
                <a:ea typeface="楷体_GB2312"/>
                <a:cs typeface="楷体_GB2312"/>
              </a:rPr>
              <a:t>潜在增速大概率下台阶</a:t>
            </a:r>
          </a:p>
        </p:txBody>
      </p:sp>
      <p:graphicFrame>
        <p:nvGraphicFramePr>
          <p:cNvPr id="11" name="图表 10"/>
          <p:cNvGraphicFramePr>
            <a:graphicFrameLocks/>
          </p:cNvGraphicFramePr>
          <p:nvPr/>
        </p:nvGraphicFramePr>
        <p:xfrm>
          <a:off x="1247325" y="3284985"/>
          <a:ext cx="6649350" cy="2881385"/>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8"/>
          <p:cNvSpPr>
            <a:spLocks noChangeArrowheads="1"/>
          </p:cNvSpPr>
          <p:nvPr/>
        </p:nvSpPr>
        <p:spPr bwMode="auto">
          <a:xfrm>
            <a:off x="9525" y="2924175"/>
            <a:ext cx="9124950" cy="366713"/>
          </a:xfrm>
          <a:prstGeom prst="rect">
            <a:avLst/>
          </a:prstGeom>
          <a:noFill/>
          <a:ln>
            <a:noFill/>
          </a:ln>
          <a:extLst/>
        </p:spPr>
        <p:txBody>
          <a:bodyPr>
            <a:spAutoFit/>
          </a:bodyPr>
          <a:lstStyle/>
          <a:p>
            <a:pPr algn="ctr">
              <a:defRPr/>
            </a:pPr>
            <a:r>
              <a:rPr lang="zh-CN" altLang="en-US" sz="1796" dirty="0">
                <a:solidFill>
                  <a:srgbClr val="000099"/>
                </a:solidFill>
                <a:latin typeface="Arial" pitchFamily="34" charset="0"/>
                <a:ea typeface="+mn-ea"/>
                <a:cs typeface="Arial" pitchFamily="34" charset="0"/>
              </a:rPr>
              <a:t>中国潜在</a:t>
            </a:r>
            <a:r>
              <a:rPr lang="en-US" altLang="zh-CN" sz="1796" dirty="0">
                <a:solidFill>
                  <a:srgbClr val="000099"/>
                </a:solidFill>
                <a:latin typeface="Arial" pitchFamily="34" charset="0"/>
                <a:ea typeface="+mn-ea"/>
                <a:cs typeface="Arial" pitchFamily="34" charset="0"/>
              </a:rPr>
              <a:t>GDP</a:t>
            </a:r>
            <a:r>
              <a:rPr lang="zh-CN" altLang="en-US" sz="1796" dirty="0">
                <a:solidFill>
                  <a:srgbClr val="000099"/>
                </a:solidFill>
                <a:latin typeface="Arial" pitchFamily="34" charset="0"/>
                <a:ea typeface="+mn-ea"/>
                <a:cs typeface="Arial" pitchFamily="34" charset="0"/>
              </a:rPr>
              <a:t>增速测算（</a:t>
            </a:r>
            <a:r>
              <a:rPr lang="en-US" altLang="zh-CN" sz="1796" dirty="0">
                <a:solidFill>
                  <a:srgbClr val="000099"/>
                </a:solidFill>
                <a:latin typeface="Arial" pitchFamily="34" charset="0"/>
                <a:ea typeface="+mn-ea"/>
                <a:cs typeface="Arial" pitchFamily="34" charset="0"/>
              </a:rPr>
              <a:t>%</a:t>
            </a:r>
            <a:r>
              <a:rPr lang="zh-CN" altLang="en-US" sz="1796" dirty="0">
                <a:solidFill>
                  <a:srgbClr val="000099"/>
                </a:solidFill>
                <a:latin typeface="Arial" pitchFamily="34" charset="0"/>
                <a:ea typeface="+mn-ea"/>
                <a:cs typeface="Arial" pitchFamily="34" charset="0"/>
              </a:rPr>
              <a:t>）</a:t>
            </a:r>
          </a:p>
        </p:txBody>
      </p:sp>
      <p:sp>
        <p:nvSpPr>
          <p:cNvPr id="6" name="日期占位符 5"/>
          <p:cNvSpPr>
            <a:spLocks noGrp="1"/>
          </p:cNvSpPr>
          <p:nvPr>
            <p:ph type="dt" sz="half" idx="10"/>
          </p:nvPr>
        </p:nvSpPr>
        <p:spPr/>
        <p:txBody>
          <a:bodyPr/>
          <a:lstStyle/>
          <a:p>
            <a:fld id="{FFFAED8D-17CA-47BE-B042-E4B014EE0DB8}"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1914525" y="2565400"/>
            <a:ext cx="5969000" cy="2808288"/>
          </a:xfrm>
        </p:spPr>
        <p:txBody>
          <a:bodyPr/>
          <a:lstStyle/>
          <a:p>
            <a:pPr>
              <a:buFontTx/>
              <a:buNone/>
            </a:pPr>
            <a:endParaRPr lang="en-US" altLang="zh-CN" sz="4000" b="1" dirty="0" smtClean="0">
              <a:solidFill>
                <a:srgbClr val="FF0000"/>
              </a:solidFill>
              <a:ea typeface="楷体" pitchFamily="49" charset="-122"/>
            </a:endParaRPr>
          </a:p>
          <a:p>
            <a:pPr>
              <a:buFontTx/>
              <a:buNone/>
            </a:pPr>
            <a:r>
              <a:rPr lang="zh-CN" altLang="en-US" sz="4000" b="1" dirty="0" smtClean="0">
                <a:solidFill>
                  <a:srgbClr val="FF0000"/>
                </a:solidFill>
                <a:ea typeface="楷体" pitchFamily="49" charset="-122"/>
              </a:rPr>
              <a:t>经济新常态及应对</a:t>
            </a:r>
            <a:r>
              <a:rPr lang="zh-CN" altLang="en-US" sz="2800" b="1" dirty="0" smtClean="0">
                <a:solidFill>
                  <a:srgbClr val="000099"/>
                </a:solidFill>
                <a:latin typeface="楷体" pitchFamily="49" charset="-122"/>
                <a:ea typeface="楷体" pitchFamily="49" charset="-122"/>
              </a:rPr>
              <a:t> </a:t>
            </a:r>
          </a:p>
        </p:txBody>
      </p:sp>
      <p:sp>
        <p:nvSpPr>
          <p:cNvPr id="3" name="日期占位符 2"/>
          <p:cNvSpPr>
            <a:spLocks noGrp="1"/>
          </p:cNvSpPr>
          <p:nvPr>
            <p:ph type="dt" sz="half" idx="10"/>
          </p:nvPr>
        </p:nvSpPr>
        <p:spPr/>
        <p:txBody>
          <a:bodyPr/>
          <a:lstStyle/>
          <a:p>
            <a:fld id="{64C8FABA-8A5D-4A61-BFC7-F0A0A0CFAECA}" type="datetime1">
              <a:rPr lang="zh-CN" altLang="en-US" smtClean="0"/>
              <a:pPr/>
              <a:t>2018/10/8</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362700" cy="581025"/>
          </a:xfrm>
          <a:prstGeom prst="rect">
            <a:avLst/>
          </a:prstGeom>
          <a:solidFill>
            <a:schemeClr val="bg1">
              <a:alpha val="50195"/>
            </a:schemeClr>
          </a:solidFill>
          <a:ln w="9525">
            <a:noFill/>
            <a:miter lim="800000"/>
            <a:headEnd/>
            <a:tailEnd/>
          </a:ln>
        </p:spPr>
        <p:txBody>
          <a:bodyPr anchor="ctr"/>
          <a:lstStyle/>
          <a:p>
            <a:r>
              <a:rPr lang="zh-CN" altLang="en-US" sz="2800" dirty="0" smtClean="0">
                <a:solidFill>
                  <a:schemeClr val="tx2"/>
                </a:solidFill>
                <a:latin typeface="Tahoma" pitchFamily="34" charset="0"/>
              </a:rPr>
              <a:t>未来中国经济趋势：新常态</a:t>
            </a:r>
            <a:endParaRPr lang="zh-CN" altLang="en-US" sz="2800" b="1" dirty="0">
              <a:solidFill>
                <a:srgbClr val="2D2D8A"/>
              </a:solidFill>
              <a:latin typeface="黑体" pitchFamily="49" charset="-122"/>
              <a:ea typeface="黑体" pitchFamily="49" charset="-122"/>
            </a:endParaRPr>
          </a:p>
        </p:txBody>
      </p:sp>
      <p:sp>
        <p:nvSpPr>
          <p:cNvPr id="4099" name="Text Box 19"/>
          <p:cNvSpPr txBox="1">
            <a:spLocks noChangeArrowheads="1"/>
          </p:cNvSpPr>
          <p:nvPr/>
        </p:nvSpPr>
        <p:spPr bwMode="auto">
          <a:xfrm>
            <a:off x="392113" y="1000125"/>
            <a:ext cx="8551862" cy="3321743"/>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marL="342900" indent="-342900">
              <a:buFont typeface="Arial" pitchFamily="34" charset="0"/>
              <a:buChar char="•"/>
              <a:defRPr/>
            </a:pPr>
            <a:r>
              <a:rPr lang="zh-CN" altLang="en-US" sz="2000" dirty="0" smtClean="0">
                <a:solidFill>
                  <a:srgbClr val="0070C0"/>
                </a:solidFill>
              </a:rPr>
              <a:t>我国经济不可能也没必要保持超高速</a:t>
            </a:r>
            <a:r>
              <a:rPr lang="zh-CN" altLang="en-US" sz="2000" dirty="0" smtClean="0"/>
              <a:t>（</a:t>
            </a:r>
            <a:r>
              <a:rPr lang="en-US" altLang="zh-CN" sz="2000" dirty="0" smtClean="0"/>
              <a:t>2013</a:t>
            </a:r>
            <a:r>
              <a:rPr lang="zh-CN" altLang="en-US" sz="2000" dirty="0" smtClean="0"/>
              <a:t>年</a:t>
            </a:r>
            <a:r>
              <a:rPr lang="en-US" altLang="zh-CN" sz="2000" dirty="0" smtClean="0"/>
              <a:t>4</a:t>
            </a:r>
            <a:r>
              <a:rPr lang="zh-CN" altLang="en-US" sz="2000" dirty="0" smtClean="0"/>
              <a:t>月</a:t>
            </a:r>
            <a:r>
              <a:rPr lang="en-US" altLang="zh-CN" sz="2000" dirty="0" smtClean="0"/>
              <a:t>8</a:t>
            </a:r>
            <a:r>
              <a:rPr lang="zh-CN" altLang="en-US" sz="2000" dirty="0" smtClean="0"/>
              <a:t>日习主席同参加博鳌亚洲论坛</a:t>
            </a:r>
            <a:r>
              <a:rPr lang="en-US" altLang="zh-CN" sz="2000" dirty="0" smtClean="0"/>
              <a:t>2013</a:t>
            </a:r>
            <a:r>
              <a:rPr lang="zh-CN" altLang="en-US" sz="2000" dirty="0" smtClean="0"/>
              <a:t>年年会的中外企业家代表座谈）</a:t>
            </a:r>
            <a:endParaRPr lang="en-US" altLang="zh-CN" sz="2000" dirty="0" smtClean="0"/>
          </a:p>
          <a:p>
            <a:pPr marL="342900" indent="-342900">
              <a:buFont typeface="Arial" pitchFamily="34" charset="0"/>
              <a:buChar char="•"/>
              <a:defRPr/>
            </a:pPr>
            <a:endParaRPr lang="en-US" altLang="zh-CN" sz="2000" dirty="0" smtClean="0"/>
          </a:p>
          <a:p>
            <a:pPr marL="342900" indent="-342900">
              <a:buFont typeface="Arial" pitchFamily="34" charset="0"/>
              <a:buChar char="•"/>
              <a:defRPr/>
            </a:pPr>
            <a:r>
              <a:rPr lang="zh-CN" altLang="en-US" sz="2000" dirty="0" smtClean="0">
                <a:solidFill>
                  <a:srgbClr val="0070C0"/>
                </a:solidFill>
              </a:rPr>
              <a:t>我们要增强信心，从当前我国经济发展的阶段性特征出发，适应新常态</a:t>
            </a:r>
            <a:r>
              <a:rPr lang="zh-CN" altLang="en-US" sz="2000" dirty="0" smtClean="0"/>
              <a:t>（</a:t>
            </a:r>
            <a:r>
              <a:rPr lang="en-US" altLang="zh-CN" sz="2000" dirty="0" smtClean="0"/>
              <a:t>2014</a:t>
            </a:r>
            <a:r>
              <a:rPr lang="zh-CN" altLang="en-US" sz="2000" dirty="0" smtClean="0"/>
              <a:t>年</a:t>
            </a:r>
            <a:r>
              <a:rPr lang="en-US" altLang="zh-CN" sz="2000" dirty="0" smtClean="0"/>
              <a:t>5</a:t>
            </a:r>
            <a:r>
              <a:rPr lang="zh-CN" altLang="en-US" sz="2000" dirty="0" smtClean="0"/>
              <a:t>月习主席考察河南时首次提出“新常态”一词）</a:t>
            </a:r>
            <a:endParaRPr lang="en-US" altLang="zh-CN" sz="2000" dirty="0" smtClean="0"/>
          </a:p>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27</a:t>
            </a:fld>
            <a:endParaRPr lang="en-US" altLang="zh-CN" sz="1300">
              <a:latin typeface="Arial" pitchFamily="34" charset="0"/>
              <a:ea typeface="楷体_GB2312"/>
              <a:cs typeface="Arial" pitchFamily="34" charset="0"/>
            </a:endParaRPr>
          </a:p>
        </p:txBody>
      </p:sp>
      <p:sp>
        <p:nvSpPr>
          <p:cNvPr id="5" name="日期占位符 4"/>
          <p:cNvSpPr>
            <a:spLocks noGrp="1"/>
          </p:cNvSpPr>
          <p:nvPr>
            <p:ph type="dt" sz="half" idx="10"/>
          </p:nvPr>
        </p:nvSpPr>
        <p:spPr/>
        <p:txBody>
          <a:bodyPr/>
          <a:lstStyle/>
          <a:p>
            <a:fld id="{122A4195-D674-400C-A22C-5EDE70494597}"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362700" cy="581025"/>
          </a:xfrm>
          <a:prstGeom prst="rect">
            <a:avLst/>
          </a:prstGeom>
          <a:solidFill>
            <a:schemeClr val="bg1">
              <a:alpha val="50195"/>
            </a:schemeClr>
          </a:solidFill>
          <a:ln w="9525">
            <a:noFill/>
            <a:miter lim="800000"/>
            <a:headEnd/>
            <a:tailEnd/>
          </a:ln>
        </p:spPr>
        <p:txBody>
          <a:bodyPr anchor="ctr"/>
          <a:lstStyle/>
          <a:p>
            <a:r>
              <a:rPr lang="zh-CN" altLang="en-US" sz="2800" dirty="0" smtClean="0">
                <a:solidFill>
                  <a:schemeClr val="tx2"/>
                </a:solidFill>
                <a:latin typeface="Tahoma" pitchFamily="34" charset="0"/>
              </a:rPr>
              <a:t>中央决策层研判：三期叠加</a:t>
            </a:r>
            <a:endParaRPr lang="zh-CN" altLang="en-US" sz="2800" b="1" dirty="0">
              <a:solidFill>
                <a:srgbClr val="2D2D8A"/>
              </a:solidFill>
              <a:latin typeface="黑体" pitchFamily="49" charset="-122"/>
              <a:ea typeface="黑体" pitchFamily="49" charset="-122"/>
            </a:endParaRPr>
          </a:p>
        </p:txBody>
      </p:sp>
      <p:sp>
        <p:nvSpPr>
          <p:cNvPr id="4099" name="Text Box 19"/>
          <p:cNvSpPr txBox="1">
            <a:spLocks noChangeArrowheads="1"/>
          </p:cNvSpPr>
          <p:nvPr/>
        </p:nvSpPr>
        <p:spPr bwMode="auto">
          <a:xfrm>
            <a:off x="392113" y="1000125"/>
            <a:ext cx="8551862" cy="1628972"/>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28</a:t>
            </a:fld>
            <a:endParaRPr lang="en-US" altLang="zh-CN" sz="1300">
              <a:latin typeface="Arial" pitchFamily="34" charset="0"/>
              <a:ea typeface="楷体_GB2312"/>
              <a:cs typeface="Arial" pitchFamily="34" charset="0"/>
            </a:endParaRPr>
          </a:p>
        </p:txBody>
      </p:sp>
      <p:pic>
        <p:nvPicPr>
          <p:cNvPr id="5" name="Picture 2"/>
          <p:cNvPicPr>
            <a:picLocks noChangeAspect="1" noChangeArrowheads="1"/>
          </p:cNvPicPr>
          <p:nvPr/>
        </p:nvPicPr>
        <p:blipFill>
          <a:blip r:embed="rId2"/>
          <a:srcRect/>
          <a:stretch>
            <a:fillRect/>
          </a:stretch>
        </p:blipFill>
        <p:spPr bwMode="auto">
          <a:xfrm>
            <a:off x="428596" y="928670"/>
            <a:ext cx="8383588" cy="5287962"/>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sp>
        <p:nvSpPr>
          <p:cNvPr id="6" name="日期占位符 5"/>
          <p:cNvSpPr>
            <a:spLocks noGrp="1"/>
          </p:cNvSpPr>
          <p:nvPr>
            <p:ph type="dt" sz="half" idx="10"/>
          </p:nvPr>
        </p:nvSpPr>
        <p:spPr/>
        <p:txBody>
          <a:bodyPr/>
          <a:lstStyle/>
          <a:p>
            <a:fld id="{B2A364B6-C8F1-46F9-A783-CD9328AA2905}"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362700" cy="581025"/>
          </a:xfrm>
          <a:prstGeom prst="rect">
            <a:avLst/>
          </a:prstGeom>
          <a:solidFill>
            <a:schemeClr val="bg1">
              <a:alpha val="50195"/>
            </a:schemeClr>
          </a:solidFill>
          <a:ln w="9525">
            <a:noFill/>
            <a:miter lim="800000"/>
            <a:headEnd/>
            <a:tailEnd/>
          </a:ln>
        </p:spPr>
        <p:txBody>
          <a:bodyPr anchor="ctr"/>
          <a:lstStyle/>
          <a:p>
            <a:r>
              <a:rPr lang="zh-CN" altLang="en-US" sz="2800" dirty="0" smtClean="0">
                <a:solidFill>
                  <a:schemeClr val="tx2"/>
                </a:solidFill>
                <a:latin typeface="Tahoma" pitchFamily="34" charset="0"/>
              </a:rPr>
              <a:t>中央经济工作会议：供给侧改革</a:t>
            </a:r>
            <a:endParaRPr lang="zh-CN" altLang="en-US" sz="2800" b="1" dirty="0">
              <a:solidFill>
                <a:srgbClr val="2D2D8A"/>
              </a:solidFill>
              <a:latin typeface="黑体" pitchFamily="49" charset="-122"/>
              <a:ea typeface="黑体" pitchFamily="49" charset="-122"/>
            </a:endParaRPr>
          </a:p>
        </p:txBody>
      </p:sp>
      <p:sp>
        <p:nvSpPr>
          <p:cNvPr id="4099" name="Text Box 19"/>
          <p:cNvSpPr txBox="1">
            <a:spLocks noChangeArrowheads="1"/>
          </p:cNvSpPr>
          <p:nvPr/>
        </p:nvSpPr>
        <p:spPr bwMode="auto">
          <a:xfrm>
            <a:off x="392113" y="1000125"/>
            <a:ext cx="8551862" cy="4860626"/>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marL="342900" indent="-342900">
              <a:buFont typeface="Arial" pitchFamily="34" charset="0"/>
              <a:buChar char="•"/>
              <a:defRPr/>
            </a:pPr>
            <a:r>
              <a:rPr lang="zh-CN" altLang="en-US" sz="2000" dirty="0" smtClean="0">
                <a:solidFill>
                  <a:srgbClr val="0070C0"/>
                </a:solidFill>
              </a:rPr>
              <a:t>五大政策支柱</a:t>
            </a:r>
            <a:endParaRPr lang="en-US" altLang="zh-CN" sz="2000" dirty="0" smtClean="0">
              <a:solidFill>
                <a:srgbClr val="0070C0"/>
              </a:solidFill>
            </a:endParaRPr>
          </a:p>
          <a:p>
            <a:pPr marL="457200" indent="-457200">
              <a:buFont typeface="+mj-lt"/>
              <a:buAutoNum type="arabicPeriod"/>
              <a:defRPr/>
            </a:pPr>
            <a:r>
              <a:rPr lang="zh-CN" altLang="en-US" sz="2000" dirty="0" smtClean="0"/>
              <a:t>宏观政策要稳，就是要为经济结构改革营造稳定的宏观经济环境</a:t>
            </a:r>
            <a:endParaRPr lang="en-US" altLang="zh-CN" sz="2000" dirty="0" smtClean="0"/>
          </a:p>
          <a:p>
            <a:pPr marL="457200" indent="-457200">
              <a:buFont typeface="+mj-lt"/>
              <a:buAutoNum type="arabicPeriod"/>
              <a:defRPr/>
            </a:pPr>
            <a:endParaRPr lang="en-US" altLang="zh-CN" sz="2000" dirty="0" smtClean="0"/>
          </a:p>
          <a:p>
            <a:pPr marL="457200" indent="-457200">
              <a:buFont typeface="+mj-lt"/>
              <a:buAutoNum type="arabicPeriod"/>
              <a:defRPr/>
            </a:pPr>
            <a:r>
              <a:rPr lang="zh-CN" altLang="en-US" sz="2000" dirty="0" smtClean="0"/>
              <a:t>产业政策要准，就是要准确定位经济结构性改革方向</a:t>
            </a:r>
            <a:endParaRPr lang="en-US" altLang="zh-CN" sz="2000" dirty="0" smtClean="0"/>
          </a:p>
          <a:p>
            <a:pPr marL="457200" indent="-457200">
              <a:buFont typeface="+mj-lt"/>
              <a:buAutoNum type="arabicPeriod"/>
              <a:defRPr/>
            </a:pPr>
            <a:endParaRPr lang="en-US" altLang="zh-CN" sz="2000" dirty="0" smtClean="0"/>
          </a:p>
          <a:p>
            <a:pPr marL="457200" indent="-457200">
              <a:buFont typeface="+mj-lt"/>
              <a:buAutoNum type="arabicPeriod"/>
              <a:defRPr/>
            </a:pPr>
            <a:r>
              <a:rPr lang="zh-CN" altLang="en-US" sz="2000" dirty="0" smtClean="0"/>
              <a:t>微观政策要活，就是要完善市场环境、激发企业活力和消费潜能</a:t>
            </a:r>
            <a:endParaRPr lang="en-US" altLang="zh-CN" sz="2000" dirty="0" smtClean="0"/>
          </a:p>
          <a:p>
            <a:pPr marL="457200" indent="-457200">
              <a:buFont typeface="+mj-lt"/>
              <a:buAutoNum type="arabicPeriod"/>
              <a:defRPr/>
            </a:pPr>
            <a:endParaRPr lang="en-US" altLang="zh-CN" sz="2000" dirty="0" smtClean="0"/>
          </a:p>
          <a:p>
            <a:pPr marL="457200" indent="-457200">
              <a:buFont typeface="+mj-lt"/>
              <a:buAutoNum type="arabicPeriod"/>
              <a:defRPr/>
            </a:pPr>
            <a:r>
              <a:rPr lang="zh-CN" altLang="en-US" sz="2000" dirty="0" smtClean="0"/>
              <a:t>改革政策要实，就是要加大力度推动重点领域改革落地</a:t>
            </a:r>
            <a:endParaRPr lang="en-US" altLang="zh-CN" sz="2000" dirty="0" smtClean="0"/>
          </a:p>
          <a:p>
            <a:pPr marL="457200" indent="-457200">
              <a:buFont typeface="+mj-lt"/>
              <a:buAutoNum type="arabicPeriod"/>
              <a:defRPr/>
            </a:pPr>
            <a:endParaRPr lang="en-US" altLang="zh-CN" sz="2000" dirty="0" smtClean="0"/>
          </a:p>
          <a:p>
            <a:pPr marL="457200" indent="-457200">
              <a:buFont typeface="+mj-lt"/>
              <a:buAutoNum type="arabicPeriod"/>
              <a:defRPr/>
            </a:pPr>
            <a:r>
              <a:rPr lang="zh-CN" altLang="en-US" sz="2000" dirty="0" smtClean="0"/>
              <a:t>社会政策要托底，就是要守住民生底线</a:t>
            </a:r>
            <a:endParaRPr lang="en-US" altLang="zh-CN" sz="2000" dirty="0" smtClean="0">
              <a:solidFill>
                <a:srgbClr val="0070C0"/>
              </a:solidFill>
            </a:endParaRPr>
          </a:p>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29</a:t>
            </a:fld>
            <a:endParaRPr lang="en-US" altLang="zh-CN" sz="1300">
              <a:latin typeface="Arial" pitchFamily="34" charset="0"/>
              <a:ea typeface="楷体_GB2312"/>
              <a:cs typeface="Arial" pitchFamily="34" charset="0"/>
            </a:endParaRPr>
          </a:p>
        </p:txBody>
      </p:sp>
      <p:sp>
        <p:nvSpPr>
          <p:cNvPr id="5" name="日期占位符 4"/>
          <p:cNvSpPr>
            <a:spLocks noGrp="1"/>
          </p:cNvSpPr>
          <p:nvPr>
            <p:ph type="dt" sz="half" idx="10"/>
          </p:nvPr>
        </p:nvSpPr>
        <p:spPr/>
        <p:txBody>
          <a:bodyPr/>
          <a:lstStyle/>
          <a:p>
            <a:fld id="{86DF7BE9-A62E-4531-BA78-6195F4E92C01}"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zh-CN" altLang="en-US" sz="4800" smtClean="0"/>
              <a:t> 教材信息</a:t>
            </a:r>
          </a:p>
        </p:txBody>
      </p:sp>
      <p:sp>
        <p:nvSpPr>
          <p:cNvPr id="6147" name="Rectangle 3"/>
          <p:cNvSpPr>
            <a:spLocks noGrp="1" noChangeArrowheads="1"/>
          </p:cNvSpPr>
          <p:nvPr>
            <p:ph type="body" idx="1"/>
          </p:nvPr>
        </p:nvSpPr>
        <p:spPr/>
        <p:txBody>
          <a:bodyPr/>
          <a:lstStyle/>
          <a:p>
            <a:r>
              <a:rPr lang="zh-CN" altLang="en-US" sz="2400" dirty="0" smtClean="0"/>
              <a:t>指定教材：曹凤岐</a:t>
            </a:r>
            <a:r>
              <a:rPr lang="en-US" sz="2400" dirty="0" smtClean="0"/>
              <a:t>,</a:t>
            </a:r>
            <a:r>
              <a:rPr lang="zh-CN" altLang="en-US" sz="2400" dirty="0" smtClean="0"/>
              <a:t>刘力</a:t>
            </a:r>
            <a:r>
              <a:rPr lang="en-US" sz="2400" dirty="0" smtClean="0"/>
              <a:t>,</a:t>
            </a:r>
            <a:r>
              <a:rPr lang="zh-CN" altLang="en-US" sz="2400" dirty="0" smtClean="0"/>
              <a:t>姚长辉主编，</a:t>
            </a:r>
            <a:r>
              <a:rPr lang="en-US" altLang="zh-CN" sz="2400" dirty="0" smtClean="0"/>
              <a:t>《</a:t>
            </a:r>
            <a:r>
              <a:rPr lang="zh-CN" altLang="en-US" sz="2400" dirty="0" smtClean="0"/>
              <a:t>证券投资学</a:t>
            </a:r>
            <a:r>
              <a:rPr lang="en-US" altLang="zh-CN" sz="2400" dirty="0" smtClean="0"/>
              <a:t>》</a:t>
            </a:r>
            <a:r>
              <a:rPr lang="zh-CN" altLang="en-US" sz="2400" dirty="0" smtClean="0"/>
              <a:t>（第三版），北京大学出版社，</a:t>
            </a:r>
            <a:r>
              <a:rPr lang="en-US" altLang="en-US" sz="2400" dirty="0" smtClean="0"/>
              <a:t>2013</a:t>
            </a:r>
            <a:r>
              <a:rPr lang="zh-CN" altLang="en-US" sz="2400" dirty="0" smtClean="0"/>
              <a:t>。</a:t>
            </a:r>
          </a:p>
          <a:p>
            <a:r>
              <a:rPr lang="zh-CN" altLang="en-US" sz="2400" dirty="0" smtClean="0"/>
              <a:t>参考书目：</a:t>
            </a:r>
            <a:r>
              <a:rPr lang="en-US" sz="2400" dirty="0" smtClean="0"/>
              <a:t>      </a:t>
            </a:r>
            <a:r>
              <a:rPr lang="zh-CN" altLang="en-US" sz="2400" dirty="0" smtClean="0"/>
              <a:t>中国证券业协会主编，</a:t>
            </a:r>
            <a:r>
              <a:rPr lang="en-US" altLang="zh-CN" sz="2400" dirty="0" smtClean="0"/>
              <a:t>《</a:t>
            </a:r>
            <a:r>
              <a:rPr lang="zh-CN" altLang="en-US" sz="2400" dirty="0" smtClean="0"/>
              <a:t>证券市场基础知识</a:t>
            </a:r>
            <a:r>
              <a:rPr lang="en-US" altLang="zh-CN" sz="2400" dirty="0" smtClean="0"/>
              <a:t>》</a:t>
            </a:r>
            <a:r>
              <a:rPr lang="zh-CN" altLang="en-US" sz="2400" dirty="0" smtClean="0"/>
              <a:t>，上海财经大学出版社，</a:t>
            </a:r>
            <a:r>
              <a:rPr lang="en-US" altLang="zh-CN" sz="2400" dirty="0" smtClean="0"/>
              <a:t>2002</a:t>
            </a:r>
            <a:r>
              <a:rPr lang="zh-CN" altLang="en-US" sz="2400" dirty="0" smtClean="0"/>
              <a:t>。</a:t>
            </a:r>
          </a:p>
          <a:p>
            <a:pPr>
              <a:buFontTx/>
              <a:buNone/>
            </a:pPr>
            <a:r>
              <a:rPr lang="zh-CN" altLang="en-US" sz="2400" dirty="0" smtClean="0"/>
              <a:t>          中国证券业协会主编，</a:t>
            </a:r>
            <a:r>
              <a:rPr lang="en-US" altLang="zh-CN" sz="2400" dirty="0" smtClean="0"/>
              <a:t>《</a:t>
            </a:r>
            <a:r>
              <a:rPr lang="zh-CN" altLang="en-US" sz="2400" dirty="0" smtClean="0"/>
              <a:t>证券投资分析</a:t>
            </a:r>
            <a:r>
              <a:rPr lang="en-US" altLang="zh-CN" sz="2400" dirty="0" smtClean="0"/>
              <a:t>》</a:t>
            </a:r>
            <a:r>
              <a:rPr lang="zh-CN" altLang="en-US" sz="2400" dirty="0" smtClean="0"/>
              <a:t>，上海财经大学出版社，</a:t>
            </a:r>
            <a:r>
              <a:rPr lang="en-US" altLang="zh-CN" sz="2400" dirty="0" smtClean="0"/>
              <a:t>2002</a:t>
            </a:r>
            <a:r>
              <a:rPr lang="zh-CN" altLang="en-US" sz="2400" dirty="0" smtClean="0"/>
              <a:t>。</a:t>
            </a:r>
          </a:p>
          <a:p>
            <a:r>
              <a:rPr lang="zh-CN" altLang="en-US" sz="2400" dirty="0" smtClean="0"/>
              <a:t>参考专业刊物：</a:t>
            </a:r>
            <a:r>
              <a:rPr lang="en-US" altLang="zh-CN" sz="2400" dirty="0" smtClean="0"/>
              <a:t> 《</a:t>
            </a:r>
            <a:r>
              <a:rPr lang="zh-CN" altLang="en-US" sz="2400" dirty="0" smtClean="0"/>
              <a:t>金融研究</a:t>
            </a:r>
            <a:r>
              <a:rPr lang="en-US" altLang="zh-CN" sz="2400" dirty="0" smtClean="0"/>
              <a:t>》 </a:t>
            </a:r>
            <a:r>
              <a:rPr lang="zh-CN" altLang="en-US" sz="2400" dirty="0" smtClean="0"/>
              <a:t>、 </a:t>
            </a:r>
            <a:r>
              <a:rPr lang="en-US" altLang="zh-CN" sz="2400" dirty="0" smtClean="0"/>
              <a:t>《</a:t>
            </a:r>
            <a:r>
              <a:rPr lang="zh-CN" altLang="en-US" sz="2400" dirty="0" smtClean="0"/>
              <a:t>证券市场研究</a:t>
            </a:r>
            <a:r>
              <a:rPr lang="en-US" altLang="zh-CN" sz="2400" dirty="0" smtClean="0"/>
              <a:t>》</a:t>
            </a:r>
            <a:r>
              <a:rPr lang="zh-CN" altLang="en-US" sz="2400" dirty="0" smtClean="0"/>
              <a:t>、</a:t>
            </a:r>
            <a:r>
              <a:rPr lang="en-US" altLang="zh-CN" sz="2400" dirty="0" smtClean="0"/>
              <a:t>《</a:t>
            </a:r>
            <a:r>
              <a:rPr lang="zh-CN" altLang="en-US" sz="2400" dirty="0" smtClean="0"/>
              <a:t>上海证券报</a:t>
            </a:r>
            <a:r>
              <a:rPr lang="en-US" altLang="zh-CN" sz="2400" dirty="0" smtClean="0"/>
              <a:t>》</a:t>
            </a:r>
            <a:r>
              <a:rPr lang="zh-CN" altLang="en-US" sz="2400" dirty="0" smtClean="0"/>
              <a:t>等。</a:t>
            </a:r>
          </a:p>
        </p:txBody>
      </p:sp>
      <p:sp>
        <p:nvSpPr>
          <p:cNvPr id="4" name="日期占位符 3"/>
          <p:cNvSpPr>
            <a:spLocks noGrp="1"/>
          </p:cNvSpPr>
          <p:nvPr>
            <p:ph type="dt" sz="half" idx="10"/>
          </p:nvPr>
        </p:nvSpPr>
        <p:spPr/>
        <p:txBody>
          <a:bodyPr/>
          <a:lstStyle/>
          <a:p>
            <a:fld id="{277B2813-F9E6-4FD0-B080-7FD1B9206CC4}"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362700" cy="581025"/>
          </a:xfrm>
          <a:prstGeom prst="rect">
            <a:avLst/>
          </a:prstGeom>
          <a:solidFill>
            <a:schemeClr val="bg1">
              <a:alpha val="50195"/>
            </a:schemeClr>
          </a:solidFill>
          <a:ln w="9525">
            <a:noFill/>
            <a:miter lim="800000"/>
            <a:headEnd/>
            <a:tailEnd/>
          </a:ln>
        </p:spPr>
        <p:txBody>
          <a:bodyPr anchor="ctr"/>
          <a:lstStyle/>
          <a:p>
            <a:r>
              <a:rPr lang="zh-CN" altLang="en-US" sz="2800" dirty="0" smtClean="0">
                <a:solidFill>
                  <a:schemeClr val="tx2"/>
                </a:solidFill>
                <a:latin typeface="Tahoma" pitchFamily="34" charset="0"/>
              </a:rPr>
              <a:t>中央经济工作会议：供给侧改革（续）</a:t>
            </a:r>
            <a:endParaRPr lang="zh-CN" altLang="en-US" sz="2800" b="1" dirty="0">
              <a:solidFill>
                <a:srgbClr val="2D2D8A"/>
              </a:solidFill>
              <a:latin typeface="黑体" pitchFamily="49" charset="-122"/>
              <a:ea typeface="黑体" pitchFamily="49" charset="-122"/>
            </a:endParaRPr>
          </a:p>
        </p:txBody>
      </p:sp>
      <p:sp>
        <p:nvSpPr>
          <p:cNvPr id="4099" name="Text Box 19"/>
          <p:cNvSpPr txBox="1">
            <a:spLocks noChangeArrowheads="1"/>
          </p:cNvSpPr>
          <p:nvPr/>
        </p:nvSpPr>
        <p:spPr bwMode="auto">
          <a:xfrm>
            <a:off x="392113" y="1000125"/>
            <a:ext cx="8551862" cy="4860626"/>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marL="342900" indent="-342900">
              <a:buFont typeface="Arial" pitchFamily="34" charset="0"/>
              <a:buChar char="•"/>
              <a:defRPr/>
            </a:pPr>
            <a:r>
              <a:rPr lang="zh-CN" altLang="en-US" sz="2000" dirty="0" smtClean="0">
                <a:solidFill>
                  <a:srgbClr val="0070C0"/>
                </a:solidFill>
              </a:rPr>
              <a:t>“三去一降一补”</a:t>
            </a:r>
            <a:endParaRPr lang="en-US" altLang="zh-CN" sz="2000" dirty="0" smtClean="0">
              <a:solidFill>
                <a:srgbClr val="0070C0"/>
              </a:solidFill>
            </a:endParaRPr>
          </a:p>
          <a:p>
            <a:pPr marL="457200" indent="-457200">
              <a:buFont typeface="+mj-lt"/>
              <a:buAutoNum type="arabicPeriod"/>
              <a:defRPr/>
            </a:pPr>
            <a:r>
              <a:rPr lang="zh-CN" altLang="en-US" sz="2000" dirty="0" smtClean="0"/>
              <a:t>去产能：积极稳妥化解过剩产能</a:t>
            </a:r>
            <a:endParaRPr lang="en-US" altLang="zh-CN" sz="2000" dirty="0" smtClean="0"/>
          </a:p>
          <a:p>
            <a:pPr marL="457200" indent="-457200">
              <a:buFont typeface="+mj-lt"/>
              <a:buAutoNum type="arabicPeriod"/>
              <a:defRPr/>
            </a:pPr>
            <a:endParaRPr lang="en-US" altLang="zh-CN" sz="2000" dirty="0" smtClean="0"/>
          </a:p>
          <a:p>
            <a:pPr marL="457200" indent="-457200">
              <a:buFont typeface="+mj-lt"/>
              <a:buAutoNum type="arabicPeriod"/>
              <a:defRPr/>
            </a:pPr>
            <a:r>
              <a:rPr lang="zh-CN" altLang="en-US" sz="2000" dirty="0" smtClean="0"/>
              <a:t>去库存：化解房地产库存</a:t>
            </a:r>
            <a:endParaRPr lang="en-US" altLang="zh-CN" sz="2000" dirty="0" smtClean="0"/>
          </a:p>
          <a:p>
            <a:pPr marL="457200" indent="-457200">
              <a:buFont typeface="+mj-lt"/>
              <a:buAutoNum type="arabicPeriod"/>
              <a:defRPr/>
            </a:pPr>
            <a:endParaRPr lang="en-US" altLang="zh-CN" sz="2000" dirty="0" smtClean="0"/>
          </a:p>
          <a:p>
            <a:pPr marL="457200" indent="-457200">
              <a:buFont typeface="+mj-lt"/>
              <a:buAutoNum type="arabicPeriod"/>
              <a:defRPr/>
            </a:pPr>
            <a:r>
              <a:rPr lang="zh-CN" altLang="en-US" sz="2000" dirty="0" smtClean="0"/>
              <a:t>去杠杆：防范化解金融风险</a:t>
            </a:r>
            <a:endParaRPr lang="en-US" altLang="zh-CN" sz="2000" dirty="0" smtClean="0"/>
          </a:p>
          <a:p>
            <a:pPr marL="457200" indent="-457200">
              <a:buFont typeface="+mj-lt"/>
              <a:buAutoNum type="arabicPeriod"/>
              <a:defRPr/>
            </a:pPr>
            <a:endParaRPr lang="en-US" altLang="zh-CN" sz="2000" dirty="0" smtClean="0"/>
          </a:p>
          <a:p>
            <a:pPr marL="457200" indent="-457200">
              <a:buFont typeface="+mj-lt"/>
              <a:buAutoNum type="arabicPeriod"/>
              <a:defRPr/>
            </a:pPr>
            <a:r>
              <a:rPr lang="zh-CN" altLang="en-US" sz="2000" dirty="0" smtClean="0"/>
              <a:t>降成本：帮助企业降低成本</a:t>
            </a:r>
            <a:endParaRPr lang="en-US" altLang="zh-CN" sz="2000" dirty="0" smtClean="0"/>
          </a:p>
          <a:p>
            <a:pPr marL="457200" indent="-457200">
              <a:buFont typeface="+mj-lt"/>
              <a:buAutoNum type="arabicPeriod"/>
              <a:defRPr/>
            </a:pPr>
            <a:endParaRPr lang="en-US" altLang="zh-CN" sz="2000" dirty="0" smtClean="0"/>
          </a:p>
          <a:p>
            <a:pPr marL="457200" indent="-457200">
              <a:buFont typeface="+mj-lt"/>
              <a:buAutoNum type="arabicPeriod"/>
              <a:defRPr/>
            </a:pPr>
            <a:r>
              <a:rPr lang="zh-CN" altLang="en-US" sz="2000" dirty="0" smtClean="0"/>
              <a:t>补短板：扩大有效供给</a:t>
            </a:r>
            <a:endParaRPr lang="en-US" altLang="zh-CN" sz="2000" dirty="0" smtClean="0"/>
          </a:p>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30</a:t>
            </a:fld>
            <a:endParaRPr lang="en-US" altLang="zh-CN" sz="1300">
              <a:latin typeface="Arial" pitchFamily="34" charset="0"/>
              <a:ea typeface="楷体_GB2312"/>
              <a:cs typeface="Arial" pitchFamily="34" charset="0"/>
            </a:endParaRPr>
          </a:p>
        </p:txBody>
      </p:sp>
      <p:sp>
        <p:nvSpPr>
          <p:cNvPr id="5" name="日期占位符 4"/>
          <p:cNvSpPr>
            <a:spLocks noGrp="1"/>
          </p:cNvSpPr>
          <p:nvPr>
            <p:ph type="dt" sz="half" idx="10"/>
          </p:nvPr>
        </p:nvSpPr>
        <p:spPr/>
        <p:txBody>
          <a:bodyPr/>
          <a:lstStyle/>
          <a:p>
            <a:fld id="{D1C10416-593B-4D80-A9CC-194F7FFCD818}"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362700" cy="581025"/>
          </a:xfrm>
          <a:prstGeom prst="rect">
            <a:avLst/>
          </a:prstGeom>
          <a:solidFill>
            <a:schemeClr val="bg1">
              <a:alpha val="50195"/>
            </a:schemeClr>
          </a:solidFill>
          <a:ln w="9525">
            <a:noFill/>
            <a:miter lim="800000"/>
            <a:headEnd/>
            <a:tailEnd/>
          </a:ln>
        </p:spPr>
        <p:txBody>
          <a:bodyPr anchor="ctr"/>
          <a:lstStyle/>
          <a:p>
            <a:pPr algn="ctr" eaLnBrk="0" hangingPunct="0"/>
            <a:r>
              <a:rPr lang="zh-CN" altLang="en-US" sz="2800" b="1" dirty="0" smtClean="0">
                <a:solidFill>
                  <a:schemeClr val="tx2"/>
                </a:solidFill>
                <a:latin typeface="Tahoma" pitchFamily="34" charset="0"/>
              </a:rPr>
              <a:t>    产能过剩</a:t>
            </a:r>
            <a:endParaRPr lang="zh-CN" altLang="en-US" sz="2800" b="1" dirty="0">
              <a:solidFill>
                <a:schemeClr val="tx2"/>
              </a:solidFill>
              <a:latin typeface="Tahoma" pitchFamily="34" charset="0"/>
            </a:endParaRPr>
          </a:p>
        </p:txBody>
      </p:sp>
      <p:sp>
        <p:nvSpPr>
          <p:cNvPr id="4099" name="Text Box 19"/>
          <p:cNvSpPr txBox="1">
            <a:spLocks noChangeArrowheads="1"/>
          </p:cNvSpPr>
          <p:nvPr/>
        </p:nvSpPr>
        <p:spPr bwMode="auto">
          <a:xfrm>
            <a:off x="392113" y="1000125"/>
            <a:ext cx="8551862" cy="2706190"/>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defTabSz="909638"/>
            <a:r>
              <a:rPr lang="en-US" altLang="zh-CN" sz="2000" dirty="0" smtClean="0"/>
              <a:t>2012</a:t>
            </a:r>
            <a:r>
              <a:rPr lang="zh-CN" altLang="en-US" sz="2000" dirty="0" smtClean="0"/>
              <a:t>年底，我国钢铁、水泥、电解铝、平板玻璃、船舶产能利用率分别仅为</a:t>
            </a:r>
            <a:r>
              <a:rPr lang="en-US" altLang="zh-CN" sz="2000" dirty="0" smtClean="0"/>
              <a:t>72%</a:t>
            </a:r>
            <a:r>
              <a:rPr lang="zh-CN" altLang="en-US" sz="2000" dirty="0" smtClean="0"/>
              <a:t>、</a:t>
            </a:r>
            <a:r>
              <a:rPr lang="en-US" altLang="zh-CN" sz="2000" dirty="0" smtClean="0"/>
              <a:t>73.7%</a:t>
            </a:r>
            <a:r>
              <a:rPr lang="zh-CN" altLang="en-US" sz="2000" dirty="0" smtClean="0"/>
              <a:t>、</a:t>
            </a:r>
            <a:r>
              <a:rPr lang="en-US" altLang="zh-CN" sz="2000" dirty="0" smtClean="0"/>
              <a:t>71.9%</a:t>
            </a:r>
            <a:r>
              <a:rPr lang="zh-CN" altLang="en-US" sz="2000" dirty="0" smtClean="0"/>
              <a:t>、</a:t>
            </a:r>
            <a:r>
              <a:rPr lang="en-US" altLang="zh-CN" sz="2000" dirty="0" smtClean="0"/>
              <a:t>73.1%</a:t>
            </a:r>
            <a:r>
              <a:rPr lang="zh-CN" altLang="en-US" sz="2000" dirty="0" smtClean="0"/>
              <a:t>和</a:t>
            </a:r>
            <a:r>
              <a:rPr lang="en-US" altLang="zh-CN" sz="2000" dirty="0" smtClean="0"/>
              <a:t>75%</a:t>
            </a:r>
            <a:r>
              <a:rPr lang="zh-CN" altLang="en-US" sz="2000" dirty="0" smtClean="0"/>
              <a:t>，明显低于国际通常水平。</a:t>
            </a:r>
          </a:p>
          <a:p>
            <a:pPr defTabSz="909638"/>
            <a:r>
              <a:rPr lang="en-US" altLang="zh-CN" sz="2000" dirty="0" smtClean="0"/>
              <a:t>——《</a:t>
            </a:r>
            <a:r>
              <a:rPr lang="zh-CN" altLang="en-US" sz="2000" dirty="0" smtClean="0"/>
              <a:t>国务院关于化解产能严重过剩矛盾的指导意见国发</a:t>
            </a:r>
            <a:r>
              <a:rPr lang="en-US" altLang="zh-CN" sz="2000" dirty="0" smtClean="0"/>
              <a:t>》〔2013〕41</a:t>
            </a:r>
            <a:r>
              <a:rPr lang="zh-CN" altLang="en-US" sz="2000" dirty="0" smtClean="0"/>
              <a:t>号</a:t>
            </a:r>
            <a:endParaRPr lang="zh-CN" altLang="en-US" sz="3200" dirty="0" smtClean="0">
              <a:solidFill>
                <a:srgbClr val="2D2D8A"/>
              </a:solidFill>
              <a:ea typeface="楷体" pitchFamily="49" charset="-122"/>
            </a:endParaRPr>
          </a:p>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31</a:t>
            </a:fld>
            <a:endParaRPr lang="en-US" altLang="zh-CN" sz="1300">
              <a:latin typeface="Arial" pitchFamily="34" charset="0"/>
              <a:ea typeface="楷体_GB2312"/>
              <a:cs typeface="Arial" pitchFamily="34" charset="0"/>
            </a:endParaRPr>
          </a:p>
        </p:txBody>
      </p:sp>
      <p:sp>
        <p:nvSpPr>
          <p:cNvPr id="5" name="日期占位符 4"/>
          <p:cNvSpPr>
            <a:spLocks noGrp="1"/>
          </p:cNvSpPr>
          <p:nvPr>
            <p:ph type="dt" sz="half" idx="10"/>
          </p:nvPr>
        </p:nvSpPr>
        <p:spPr/>
        <p:txBody>
          <a:bodyPr/>
          <a:lstStyle/>
          <a:p>
            <a:fld id="{693B223A-AA1F-4BA6-BF19-78FF92E76249}"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988194" cy="581025"/>
          </a:xfrm>
          <a:prstGeom prst="rect">
            <a:avLst/>
          </a:prstGeom>
          <a:solidFill>
            <a:schemeClr val="bg1">
              <a:alpha val="50195"/>
            </a:schemeClr>
          </a:solidFill>
          <a:ln w="9525">
            <a:noFill/>
            <a:miter lim="800000"/>
            <a:headEnd/>
            <a:tailEnd/>
          </a:ln>
        </p:spPr>
        <p:txBody>
          <a:bodyPr anchor="ctr"/>
          <a:lstStyle/>
          <a:p>
            <a:pPr algn="ctr" eaLnBrk="0" hangingPunct="0"/>
            <a:r>
              <a:rPr lang="zh-CN" altLang="en-US" sz="2800" b="1" dirty="0" smtClean="0">
                <a:solidFill>
                  <a:schemeClr val="tx2"/>
                </a:solidFill>
                <a:latin typeface="Tahoma" pitchFamily="34" charset="0"/>
              </a:rPr>
              <a:t>      中国五大过剩产能</a:t>
            </a:r>
            <a:endParaRPr lang="zh-CN" altLang="en-US" sz="2800" dirty="0">
              <a:solidFill>
                <a:schemeClr val="tx2"/>
              </a:solidFill>
              <a:latin typeface="Tahoma" pitchFamily="34" charset="0"/>
            </a:endParaRPr>
          </a:p>
        </p:txBody>
      </p:sp>
      <p:sp>
        <p:nvSpPr>
          <p:cNvPr id="4099" name="Text Box 19"/>
          <p:cNvSpPr txBox="1">
            <a:spLocks noChangeArrowheads="1"/>
          </p:cNvSpPr>
          <p:nvPr/>
        </p:nvSpPr>
        <p:spPr bwMode="auto">
          <a:xfrm>
            <a:off x="392113" y="1000125"/>
            <a:ext cx="8551862" cy="1628972"/>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32</a:t>
            </a:fld>
            <a:endParaRPr lang="en-US" altLang="zh-CN" sz="1300">
              <a:latin typeface="Arial" pitchFamily="34" charset="0"/>
              <a:ea typeface="楷体_GB2312"/>
              <a:cs typeface="Arial" pitchFamily="34" charset="0"/>
            </a:endParaRPr>
          </a:p>
        </p:txBody>
      </p:sp>
      <p:pic>
        <p:nvPicPr>
          <p:cNvPr id="6" name="Picture 2"/>
          <p:cNvPicPr>
            <a:picLocks noChangeAspect="1" noChangeArrowheads="1"/>
          </p:cNvPicPr>
          <p:nvPr/>
        </p:nvPicPr>
        <p:blipFill>
          <a:blip r:embed="rId2"/>
          <a:srcRect/>
          <a:stretch>
            <a:fillRect/>
          </a:stretch>
        </p:blipFill>
        <p:spPr bwMode="auto">
          <a:xfrm>
            <a:off x="457200" y="1109663"/>
            <a:ext cx="8258175" cy="5199062"/>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sp>
        <p:nvSpPr>
          <p:cNvPr id="7" name="日期占位符 6"/>
          <p:cNvSpPr>
            <a:spLocks noGrp="1"/>
          </p:cNvSpPr>
          <p:nvPr>
            <p:ph type="dt" sz="half" idx="10"/>
          </p:nvPr>
        </p:nvSpPr>
        <p:spPr/>
        <p:txBody>
          <a:bodyPr/>
          <a:lstStyle/>
          <a:p>
            <a:fld id="{142152B7-8E79-42DA-A64C-BD35E0C7B282}" type="datetime1">
              <a:rPr lang="zh-CN" altLang="en-US" smtClean="0"/>
              <a:pPr/>
              <a:t>2018/10/8</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362700" cy="581025"/>
          </a:xfrm>
          <a:prstGeom prst="rect">
            <a:avLst/>
          </a:prstGeom>
          <a:solidFill>
            <a:schemeClr val="bg1">
              <a:alpha val="50195"/>
            </a:schemeClr>
          </a:solidFill>
          <a:ln w="9525">
            <a:noFill/>
            <a:miter lim="800000"/>
            <a:headEnd/>
            <a:tailEnd/>
          </a:ln>
        </p:spPr>
        <p:txBody>
          <a:bodyPr anchor="ctr"/>
          <a:lstStyle/>
          <a:p>
            <a:pPr algn="ctr" eaLnBrk="0" hangingPunct="0"/>
            <a:r>
              <a:rPr lang="zh-CN" altLang="en-US" sz="2800" b="1" dirty="0" smtClean="0">
                <a:solidFill>
                  <a:schemeClr val="tx2"/>
                </a:solidFill>
                <a:latin typeface="Tahoma" pitchFamily="34" charset="0"/>
              </a:rPr>
              <a:t>        过剩产能消化路径：一带一路</a:t>
            </a:r>
            <a:endParaRPr lang="zh-CN" altLang="en-US" sz="2800" b="1" dirty="0">
              <a:solidFill>
                <a:schemeClr val="tx2"/>
              </a:solidFill>
              <a:latin typeface="Tahoma" pitchFamily="34" charset="0"/>
            </a:endParaRPr>
          </a:p>
        </p:txBody>
      </p:sp>
      <p:sp>
        <p:nvSpPr>
          <p:cNvPr id="4099" name="Text Box 19"/>
          <p:cNvSpPr txBox="1">
            <a:spLocks noChangeArrowheads="1"/>
          </p:cNvSpPr>
          <p:nvPr/>
        </p:nvSpPr>
        <p:spPr bwMode="auto">
          <a:xfrm>
            <a:off x="392113" y="1000125"/>
            <a:ext cx="8551862" cy="5968622"/>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marL="457200" indent="-457200">
              <a:buFont typeface="Arial" pitchFamily="34" charset="0"/>
              <a:buChar char="•"/>
              <a:defRPr/>
            </a:pPr>
            <a:r>
              <a:rPr lang="zh-CN" altLang="en-US" sz="3200" dirty="0" smtClean="0">
                <a:solidFill>
                  <a:schemeClr val="tx1"/>
                </a:solidFill>
              </a:rPr>
              <a:t>这个战略不是心血来潮</a:t>
            </a:r>
            <a:endParaRPr lang="en-US" altLang="zh-CN" sz="3200" dirty="0" smtClean="0">
              <a:solidFill>
                <a:schemeClr val="tx1"/>
              </a:solidFill>
            </a:endParaRPr>
          </a:p>
          <a:p>
            <a:pPr marL="457200" indent="-457200">
              <a:buFont typeface="Arial" pitchFamily="34" charset="0"/>
              <a:buChar char="•"/>
              <a:defRPr/>
            </a:pPr>
            <a:r>
              <a:rPr lang="zh-CN" altLang="en-US" sz="3200" dirty="0" smtClean="0">
                <a:solidFill>
                  <a:schemeClr val="tx1"/>
                </a:solidFill>
              </a:rPr>
              <a:t>这是中国最重要的战略</a:t>
            </a:r>
            <a:endParaRPr lang="en-US" altLang="zh-CN" sz="3200" dirty="0" smtClean="0">
              <a:solidFill>
                <a:schemeClr val="tx1"/>
              </a:solidFill>
            </a:endParaRPr>
          </a:p>
          <a:p>
            <a:pPr marL="457200" indent="-457200">
              <a:buFont typeface="Arial" pitchFamily="34" charset="0"/>
              <a:buChar char="•"/>
              <a:defRPr/>
            </a:pPr>
            <a:r>
              <a:rPr lang="zh-CN" altLang="en-US" sz="3200" dirty="0" smtClean="0">
                <a:solidFill>
                  <a:schemeClr val="tx1"/>
                </a:solidFill>
              </a:rPr>
              <a:t>从输出劳动力到输出资本、产能、技术</a:t>
            </a:r>
            <a:endParaRPr lang="en-US" altLang="zh-CN" sz="3200" dirty="0" smtClean="0">
              <a:solidFill>
                <a:schemeClr val="tx1"/>
              </a:solidFill>
            </a:endParaRPr>
          </a:p>
          <a:p>
            <a:pPr>
              <a:defRPr/>
            </a:pPr>
            <a:endParaRPr kumimoji="1" lang="zh-CN" altLang="en-US" sz="2400" dirty="0" smtClean="0">
              <a:solidFill>
                <a:schemeClr val="tx1"/>
              </a:solidFill>
              <a:ea typeface="宋体" pitchFamily="2" charset="-122"/>
            </a:endParaRPr>
          </a:p>
          <a:p>
            <a:pPr marL="457200" indent="-457200">
              <a:buFont typeface="+mj-ea"/>
              <a:buAutoNum type="circleNumDbPlain"/>
              <a:defRPr/>
            </a:pPr>
            <a:r>
              <a:rPr kumimoji="1" lang="zh-CN" altLang="en-US" sz="2400" b="0" dirty="0" smtClean="0">
                <a:solidFill>
                  <a:schemeClr val="tx1"/>
                </a:solidFill>
                <a:ea typeface="宋体" pitchFamily="2" charset="-122"/>
              </a:rPr>
              <a:t>对内：化解经济与社会内忧，进一步开发内陆与西部</a:t>
            </a:r>
          </a:p>
          <a:p>
            <a:pPr marL="457200" indent="-457200">
              <a:buFont typeface="+mj-ea"/>
              <a:buAutoNum type="circleNumDbPlain"/>
              <a:defRPr/>
            </a:pPr>
            <a:r>
              <a:rPr kumimoji="1" lang="zh-CN" altLang="en-US" sz="2400" b="0" dirty="0" smtClean="0">
                <a:solidFill>
                  <a:schemeClr val="tx1"/>
                </a:solidFill>
                <a:ea typeface="宋体" pitchFamily="2" charset="-122"/>
              </a:rPr>
              <a:t>对外：突破美国</a:t>
            </a:r>
            <a:r>
              <a:rPr kumimoji="1" lang="en-US" altLang="zh-CN" sz="2400" b="0" dirty="0" smtClean="0">
                <a:solidFill>
                  <a:schemeClr val="tx1"/>
                </a:solidFill>
                <a:ea typeface="宋体" pitchFamily="2" charset="-122"/>
              </a:rPr>
              <a:t>TPP </a:t>
            </a:r>
            <a:r>
              <a:rPr kumimoji="1" lang="zh-CN" altLang="en-US" sz="2400" b="0" dirty="0" smtClean="0">
                <a:solidFill>
                  <a:schemeClr val="tx1"/>
                </a:solidFill>
                <a:ea typeface="宋体" pitchFamily="2" charset="-122"/>
              </a:rPr>
              <a:t>对中国的遏制，拓宽外需市场；破除能源的单一路径依赖</a:t>
            </a:r>
          </a:p>
          <a:p>
            <a:pPr marL="457200" indent="-457200">
              <a:buFont typeface="+mj-ea"/>
              <a:buAutoNum type="circleNumDbPlain"/>
              <a:defRPr/>
            </a:pPr>
            <a:r>
              <a:rPr kumimoji="1" lang="zh-CN" altLang="en-US" sz="2400" b="0" dirty="0" smtClean="0">
                <a:solidFill>
                  <a:schemeClr val="tx1"/>
                </a:solidFill>
                <a:ea typeface="宋体" pitchFamily="2" charset="-122"/>
              </a:rPr>
              <a:t>这是中国接下来所有改革的最重要核心， 自贸区、国企改革、金融制度完善等，都是准备为了让中国在更开放的范畴、更高的层面融入世界</a:t>
            </a:r>
          </a:p>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33</a:t>
            </a:fld>
            <a:endParaRPr lang="en-US" altLang="zh-CN" sz="1300">
              <a:latin typeface="Arial" pitchFamily="34" charset="0"/>
              <a:ea typeface="楷体_GB2312"/>
              <a:cs typeface="Arial" pitchFamily="34" charset="0"/>
            </a:endParaRPr>
          </a:p>
        </p:txBody>
      </p:sp>
      <p:sp>
        <p:nvSpPr>
          <p:cNvPr id="5" name="日期占位符 4"/>
          <p:cNvSpPr>
            <a:spLocks noGrp="1"/>
          </p:cNvSpPr>
          <p:nvPr>
            <p:ph type="dt" sz="half" idx="10"/>
          </p:nvPr>
        </p:nvSpPr>
        <p:spPr/>
        <p:txBody>
          <a:bodyPr/>
          <a:lstStyle/>
          <a:p>
            <a:fld id="{BE52A059-0F07-4E66-A80B-94FFCBAED6E7}"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69888" y="255588"/>
            <a:ext cx="6362700" cy="581025"/>
          </a:xfrm>
          <a:prstGeom prst="rect">
            <a:avLst/>
          </a:prstGeom>
          <a:solidFill>
            <a:schemeClr val="bg1">
              <a:alpha val="50195"/>
            </a:schemeClr>
          </a:solidFill>
          <a:ln w="9525">
            <a:noFill/>
            <a:miter lim="800000"/>
            <a:headEnd/>
            <a:tailEnd/>
          </a:ln>
        </p:spPr>
        <p:txBody>
          <a:bodyPr anchor="ctr"/>
          <a:lstStyle/>
          <a:p>
            <a:pPr algn="ctr" eaLnBrk="0" hangingPunct="0"/>
            <a:r>
              <a:rPr lang="zh-CN" altLang="en-US" sz="2800" b="1" dirty="0" smtClean="0">
                <a:solidFill>
                  <a:schemeClr val="tx2"/>
                </a:solidFill>
                <a:latin typeface="Tahoma" pitchFamily="34" charset="0"/>
              </a:rPr>
              <a:t>一带一路图示</a:t>
            </a:r>
            <a:endParaRPr lang="zh-CN" altLang="en-US" sz="2800" b="1" dirty="0">
              <a:solidFill>
                <a:schemeClr val="tx2"/>
              </a:solidFill>
              <a:latin typeface="Tahoma" pitchFamily="34" charset="0"/>
            </a:endParaRPr>
          </a:p>
        </p:txBody>
      </p:sp>
      <p:sp>
        <p:nvSpPr>
          <p:cNvPr id="4099" name="Text Box 19"/>
          <p:cNvSpPr txBox="1">
            <a:spLocks noChangeArrowheads="1"/>
          </p:cNvSpPr>
          <p:nvPr/>
        </p:nvSpPr>
        <p:spPr bwMode="auto">
          <a:xfrm>
            <a:off x="392113" y="1000125"/>
            <a:ext cx="8551862" cy="1628972"/>
          </a:xfrm>
          <a:prstGeom prst="rect">
            <a:avLst/>
          </a:prstGeom>
          <a:noFill/>
          <a:ln w="9525" algn="ctr">
            <a:noFill/>
            <a:miter lim="800000"/>
            <a:headEnd/>
            <a:tailEnd/>
          </a:ln>
          <a:extLst/>
        </p:spPr>
        <p:txBody>
          <a:bodyPr>
            <a:spAutoFit/>
          </a:bodyPr>
          <a:lstStyle>
            <a:lvl1pPr eaLnBrk="0" hangingPunct="0">
              <a:defRPr sz="4400" b="1">
                <a:solidFill>
                  <a:schemeClr val="accent2"/>
                </a:solidFill>
                <a:latin typeface="Times New Roman" pitchFamily="18" charset="0"/>
                <a:ea typeface="宋体" charset="-122"/>
              </a:defRPr>
            </a:lvl1pPr>
            <a:lvl2pPr marL="742950" indent="-285750" eaLnBrk="0" hangingPunct="0">
              <a:defRPr sz="4400" b="1">
                <a:solidFill>
                  <a:schemeClr val="accent2"/>
                </a:solidFill>
                <a:latin typeface="Times New Roman" pitchFamily="18" charset="0"/>
                <a:ea typeface="宋体" charset="-122"/>
              </a:defRPr>
            </a:lvl2pPr>
            <a:lvl3pPr marL="1143000" indent="-228600" eaLnBrk="0" hangingPunct="0">
              <a:defRPr sz="4400" b="1">
                <a:solidFill>
                  <a:schemeClr val="accent2"/>
                </a:solidFill>
                <a:latin typeface="Times New Roman" pitchFamily="18" charset="0"/>
                <a:ea typeface="宋体" charset="-122"/>
              </a:defRPr>
            </a:lvl3pPr>
            <a:lvl4pPr marL="1600200" indent="-228600" eaLnBrk="0" hangingPunct="0">
              <a:defRPr sz="4400" b="1">
                <a:solidFill>
                  <a:schemeClr val="accent2"/>
                </a:solidFill>
                <a:latin typeface="Times New Roman" pitchFamily="18" charset="0"/>
                <a:ea typeface="宋体" charset="-122"/>
              </a:defRPr>
            </a:lvl4pPr>
            <a:lvl5pPr marL="2057400" indent="-228600" eaLnBrk="0" hangingPunct="0">
              <a:defRPr sz="4400" b="1">
                <a:solidFill>
                  <a:schemeClr val="accent2"/>
                </a:solidFill>
                <a:latin typeface="Times New Roman" pitchFamily="18" charset="0"/>
                <a:ea typeface="宋体" charset="-122"/>
              </a:defRPr>
            </a:lvl5pPr>
            <a:lvl6pPr marL="2514600" indent="-228600" eaLnBrk="0" fontAlgn="base" hangingPunct="0">
              <a:spcBef>
                <a:spcPct val="0"/>
              </a:spcBef>
              <a:spcAft>
                <a:spcPct val="0"/>
              </a:spcAft>
              <a:defRPr sz="4400" b="1">
                <a:solidFill>
                  <a:schemeClr val="accent2"/>
                </a:solidFill>
                <a:latin typeface="Times New Roman" pitchFamily="18" charset="0"/>
                <a:ea typeface="宋体" charset="-122"/>
              </a:defRPr>
            </a:lvl6pPr>
            <a:lvl7pPr marL="2971800" indent="-228600" eaLnBrk="0" fontAlgn="base" hangingPunct="0">
              <a:spcBef>
                <a:spcPct val="0"/>
              </a:spcBef>
              <a:spcAft>
                <a:spcPct val="0"/>
              </a:spcAft>
              <a:defRPr sz="4400" b="1">
                <a:solidFill>
                  <a:schemeClr val="accent2"/>
                </a:solidFill>
                <a:latin typeface="Times New Roman" pitchFamily="18" charset="0"/>
                <a:ea typeface="宋体" charset="-122"/>
              </a:defRPr>
            </a:lvl7pPr>
            <a:lvl8pPr marL="3429000" indent="-228600" eaLnBrk="0" fontAlgn="base" hangingPunct="0">
              <a:spcBef>
                <a:spcPct val="0"/>
              </a:spcBef>
              <a:spcAft>
                <a:spcPct val="0"/>
              </a:spcAft>
              <a:defRPr sz="4400" b="1">
                <a:solidFill>
                  <a:schemeClr val="accent2"/>
                </a:solidFill>
                <a:latin typeface="Times New Roman" pitchFamily="18" charset="0"/>
                <a:ea typeface="宋体" charset="-122"/>
              </a:defRPr>
            </a:lvl8pPr>
            <a:lvl9pPr marL="3886200" indent="-228600" eaLnBrk="0" fontAlgn="base" hangingPunct="0">
              <a:spcBef>
                <a:spcPct val="0"/>
              </a:spcBef>
              <a:spcAft>
                <a:spcPct val="0"/>
              </a:spcAft>
              <a:defRPr sz="4400" b="1">
                <a:solidFill>
                  <a:schemeClr val="accent2"/>
                </a:solidFill>
                <a:latin typeface="Times New Roman" pitchFamily="18" charset="0"/>
                <a:ea typeface="宋体" charset="-122"/>
              </a:defRPr>
            </a:lvl9pPr>
          </a:lstStyle>
          <a:p>
            <a:pPr eaLnBrk="1" hangingPunct="1">
              <a:spcBef>
                <a:spcPct val="50000"/>
              </a:spcBef>
              <a:spcAft>
                <a:spcPct val="50000"/>
              </a:spcAft>
              <a:defRPr/>
            </a:pPr>
            <a:endParaRPr lang="zh-CN" altLang="en-US" sz="2000" dirty="0">
              <a:solidFill>
                <a:srgbClr val="2D2D8A"/>
              </a:solidFill>
              <a:latin typeface="黑体" pitchFamily="49" charset="-122"/>
              <a:ea typeface="黑体" pitchFamily="49" charset="-122"/>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a:p>
            <a:pPr eaLnBrk="1" hangingPunct="1">
              <a:spcBef>
                <a:spcPct val="50000"/>
              </a:spcBef>
              <a:spcAft>
                <a:spcPct val="50000"/>
              </a:spcAft>
              <a:defRPr/>
            </a:pPr>
            <a:endParaRPr lang="en-US" altLang="zh-CN" sz="1996" dirty="0">
              <a:solidFill>
                <a:srgbClr val="000099"/>
              </a:solidFill>
              <a:latin typeface="Arial" panose="020B0604020202020204" pitchFamily="34" charset="0"/>
              <a:ea typeface="楷体_GB2312" panose="02010609030101010101" pitchFamily="49" charset="-122"/>
              <a:cs typeface="Arial" panose="020B0604020202020204" pitchFamily="34" charset="0"/>
            </a:endParaRPr>
          </a:p>
        </p:txBody>
      </p:sp>
      <p:sp>
        <p:nvSpPr>
          <p:cNvPr id="25604" name="灯片编号占位符 4"/>
          <p:cNvSpPr txBox="1">
            <a:spLocks noGrp="1"/>
          </p:cNvSpPr>
          <p:nvPr/>
        </p:nvSpPr>
        <p:spPr bwMode="auto">
          <a:xfrm>
            <a:off x="3190875" y="6375400"/>
            <a:ext cx="2128838" cy="476250"/>
          </a:xfrm>
          <a:prstGeom prst="rect">
            <a:avLst/>
          </a:prstGeom>
          <a:noFill/>
          <a:ln w="9525">
            <a:noFill/>
            <a:miter lim="800000"/>
            <a:headEnd/>
            <a:tailEnd/>
          </a:ln>
        </p:spPr>
        <p:txBody>
          <a:bodyPr/>
          <a:lstStyle/>
          <a:p>
            <a:pPr algn="ctr"/>
            <a:fld id="{53955A3E-7EC3-42B2-BD46-2610295949F6}" type="slidenum">
              <a:rPr lang="en-US" altLang="zh-CN" sz="1300">
                <a:latin typeface="Arial" pitchFamily="34" charset="0"/>
                <a:ea typeface="楷体_GB2312"/>
                <a:cs typeface="Arial" pitchFamily="34" charset="0"/>
              </a:rPr>
              <a:pPr algn="ctr"/>
              <a:t>34</a:t>
            </a:fld>
            <a:endParaRPr lang="en-US" altLang="zh-CN" sz="1300">
              <a:latin typeface="Arial" pitchFamily="34" charset="0"/>
              <a:ea typeface="楷体_GB2312"/>
              <a:cs typeface="Arial" pitchFamily="34" charset="0"/>
            </a:endParaRPr>
          </a:p>
        </p:txBody>
      </p:sp>
      <p:pic>
        <p:nvPicPr>
          <p:cNvPr id="5" name="Picture 2"/>
          <p:cNvPicPr>
            <a:picLocks noChangeAspect="1" noChangeArrowheads="1"/>
          </p:cNvPicPr>
          <p:nvPr/>
        </p:nvPicPr>
        <p:blipFill>
          <a:blip r:embed="rId2"/>
          <a:srcRect/>
          <a:stretch>
            <a:fillRect/>
          </a:stretch>
        </p:blipFill>
        <p:spPr bwMode="auto">
          <a:xfrm>
            <a:off x="827088" y="1352550"/>
            <a:ext cx="7629525" cy="4668838"/>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sp>
        <p:nvSpPr>
          <p:cNvPr id="6" name="日期占位符 5"/>
          <p:cNvSpPr>
            <a:spLocks noGrp="1"/>
          </p:cNvSpPr>
          <p:nvPr>
            <p:ph type="dt" sz="half" idx="10"/>
          </p:nvPr>
        </p:nvSpPr>
        <p:spPr/>
        <p:txBody>
          <a:bodyPr/>
          <a:lstStyle/>
          <a:p>
            <a:fld id="{08F91FD8-F7E1-4D1E-8818-39EB68083736}"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1" descr="magic"/>
          <p:cNvPicPr>
            <a:picLocks noChangeAspect="1" noChangeArrowheads="1"/>
          </p:cNvPicPr>
          <p:nvPr/>
        </p:nvPicPr>
        <p:blipFill>
          <a:blip r:embed="rId3"/>
          <a:srcRect/>
          <a:stretch>
            <a:fillRect/>
          </a:stretch>
        </p:blipFill>
        <p:spPr bwMode="auto">
          <a:xfrm>
            <a:off x="0" y="0"/>
            <a:ext cx="127000" cy="127000"/>
          </a:xfrm>
          <a:prstGeom prst="rect">
            <a:avLst/>
          </a:prstGeom>
          <a:noFill/>
          <a:ln w="9525">
            <a:noFill/>
            <a:miter lim="800000"/>
            <a:headEnd/>
            <a:tailEnd/>
          </a:ln>
        </p:spPr>
      </p:pic>
      <p:sp>
        <p:nvSpPr>
          <p:cNvPr id="38915" name="Rectangle 89"/>
          <p:cNvSpPr>
            <a:spLocks noChangeAspect="1" noChangeArrowheads="1"/>
          </p:cNvSpPr>
          <p:nvPr/>
        </p:nvSpPr>
        <p:spPr bwMode="auto">
          <a:xfrm>
            <a:off x="1588" y="0"/>
            <a:ext cx="9204325" cy="936625"/>
          </a:xfrm>
          <a:prstGeom prst="rect">
            <a:avLst/>
          </a:prstGeom>
          <a:noFill/>
          <a:ln w="9525">
            <a:noFill/>
            <a:miter lim="800000"/>
            <a:headEnd/>
            <a:tailEnd/>
          </a:ln>
        </p:spPr>
        <p:txBody>
          <a:bodyPr lIns="359944" tIns="45713" rIns="91426" bIns="45713" anchor="ctr"/>
          <a:lstStyle/>
          <a:p>
            <a:endParaRPr lang="zh-CN" altLang="en-US" sz="3200">
              <a:ea typeface="楷体_GB2312"/>
              <a:cs typeface="楷体_GB2312"/>
            </a:endParaRPr>
          </a:p>
        </p:txBody>
      </p:sp>
      <p:sp>
        <p:nvSpPr>
          <p:cNvPr id="27653" name="Rectangle 2"/>
          <p:cNvSpPr txBox="1">
            <a:spLocks noChangeArrowheads="1"/>
          </p:cNvSpPr>
          <p:nvPr/>
        </p:nvSpPr>
        <p:spPr bwMode="auto">
          <a:xfrm>
            <a:off x="323850" y="260350"/>
            <a:ext cx="8004175" cy="531813"/>
          </a:xfrm>
          <a:prstGeom prst="rect">
            <a:avLst/>
          </a:prstGeom>
          <a:noFill/>
          <a:ln w="9525">
            <a:noFill/>
            <a:miter lim="800000"/>
            <a:headEnd/>
            <a:tailEnd/>
          </a:ln>
        </p:spPr>
        <p:txBody>
          <a:bodyPr lIns="91403" tIns="45702" rIns="91403" bIns="45702"/>
          <a:lstStyle/>
          <a:p>
            <a:pPr eaLnBrk="0" hangingPunct="0">
              <a:defRPr/>
            </a:pPr>
            <a:r>
              <a:rPr lang="zh-CN" altLang="en-US" sz="2000" b="1" dirty="0">
                <a:solidFill>
                  <a:schemeClr val="tx2"/>
                </a:solidFill>
                <a:latin typeface="Tahoma" pitchFamily="34" charset="0"/>
              </a:rPr>
              <a:t>一带一路：化过剩产能为主权财富之路能否顺畅</a:t>
            </a:r>
            <a:r>
              <a:rPr lang="zh-CN" altLang="en-US" sz="2000" b="1" dirty="0" smtClean="0">
                <a:solidFill>
                  <a:schemeClr val="tx2"/>
                </a:solidFill>
                <a:latin typeface="Tahoma" pitchFamily="34" charset="0"/>
              </a:rPr>
              <a:t>？</a:t>
            </a:r>
          </a:p>
          <a:p>
            <a:pPr eaLnBrk="0" hangingPunct="0">
              <a:defRPr/>
            </a:pPr>
            <a:endParaRPr lang="zh-CN" altLang="en-US" dirty="0">
              <a:solidFill>
                <a:srgbClr val="2D2D8A"/>
              </a:solidFill>
              <a:latin typeface="+mj-ea"/>
              <a:ea typeface="+mj-ea"/>
            </a:endParaRPr>
          </a:p>
        </p:txBody>
      </p:sp>
      <p:sp>
        <p:nvSpPr>
          <p:cNvPr id="38917" name="Text Box 60"/>
          <p:cNvSpPr txBox="1">
            <a:spLocks noChangeArrowheads="1"/>
          </p:cNvSpPr>
          <p:nvPr/>
        </p:nvSpPr>
        <p:spPr bwMode="auto">
          <a:xfrm>
            <a:off x="36513" y="1412875"/>
            <a:ext cx="9051925" cy="1477963"/>
          </a:xfrm>
          <a:prstGeom prst="rect">
            <a:avLst/>
          </a:prstGeom>
          <a:noFill/>
          <a:ln w="9525">
            <a:noFill/>
            <a:miter lim="800000"/>
            <a:headEnd/>
            <a:tailEnd/>
          </a:ln>
        </p:spPr>
        <p:txBody>
          <a:bodyPr lIns="91382" tIns="45689" rIns="91382" bIns="45689">
            <a:spAutoFit/>
          </a:bodyPr>
          <a:lstStyle/>
          <a:p>
            <a:pPr defTabSz="911225"/>
            <a:r>
              <a:rPr lang="zh-CN" altLang="en-US" sz="1800">
                <a:latin typeface="Arial" pitchFamily="34" charset="0"/>
                <a:ea typeface="楷体_GB2312"/>
                <a:cs typeface="楷体_GB2312"/>
              </a:rPr>
              <a:t>中央经济工作会议提出的区域经济战略：重点实施“一带一路”、京津冀协同发展、长江经济带三大区域发展战略。在产能过剩的背景下，将</a:t>
            </a:r>
            <a:r>
              <a:rPr lang="en-US" altLang="zh-CN" sz="1800">
                <a:latin typeface="Arial" pitchFamily="34" charset="0"/>
                <a:ea typeface="楷体_GB2312"/>
                <a:cs typeface="楷体_GB2312"/>
              </a:rPr>
              <a:t>GNI</a:t>
            </a:r>
            <a:r>
              <a:rPr lang="zh-CN" altLang="en-US" sz="1800">
                <a:latin typeface="Arial" pitchFamily="34" charset="0"/>
                <a:ea typeface="楷体_GB2312"/>
                <a:cs typeface="楷体_GB2312"/>
              </a:rPr>
              <a:t>（国民总收入）重新作为经济发展主要目标有着重要的意义，意味着我们可以不再拘泥于本地生产（</a:t>
            </a:r>
            <a:r>
              <a:rPr lang="en-US" altLang="zh-CN" sz="1800">
                <a:latin typeface="Arial" pitchFamily="34" charset="0"/>
                <a:ea typeface="楷体_GB2312"/>
                <a:cs typeface="楷体_GB2312"/>
              </a:rPr>
              <a:t>GDP)</a:t>
            </a:r>
            <a:r>
              <a:rPr lang="zh-CN" altLang="en-US" sz="1800">
                <a:latin typeface="Arial" pitchFamily="34" charset="0"/>
                <a:ea typeface="楷体_GB2312"/>
                <a:cs typeface="楷体_GB2312"/>
              </a:rPr>
              <a:t>，而可以考虑</a:t>
            </a:r>
            <a:r>
              <a:rPr lang="zh-CN" altLang="en-US" sz="1800" b="1">
                <a:solidFill>
                  <a:srgbClr val="0070C0"/>
                </a:solidFill>
                <a:latin typeface="Arial" pitchFamily="34" charset="0"/>
                <a:ea typeface="楷体_GB2312"/>
                <a:cs typeface="楷体_GB2312"/>
              </a:rPr>
              <a:t>建设世界</a:t>
            </a:r>
            <a:r>
              <a:rPr lang="zh-CN" altLang="en-US" sz="1800">
                <a:latin typeface="Arial" pitchFamily="34" charset="0"/>
                <a:ea typeface="楷体_GB2312"/>
                <a:cs typeface="楷体_GB2312"/>
              </a:rPr>
              <a:t>。</a:t>
            </a:r>
          </a:p>
          <a:p>
            <a:pPr defTabSz="911225"/>
            <a:endParaRPr lang="zh-CN" altLang="en-US" sz="1800">
              <a:solidFill>
                <a:srgbClr val="040BA0"/>
              </a:solidFill>
              <a:latin typeface="Arial" pitchFamily="34" charset="0"/>
              <a:ea typeface="楷体_GB2312"/>
              <a:cs typeface="楷体_GB2312"/>
            </a:endParaRPr>
          </a:p>
        </p:txBody>
      </p:sp>
      <p:sp>
        <p:nvSpPr>
          <p:cNvPr id="6" name="日期占位符 5"/>
          <p:cNvSpPr>
            <a:spLocks noGrp="1"/>
          </p:cNvSpPr>
          <p:nvPr>
            <p:ph type="dt" sz="half" idx="10"/>
          </p:nvPr>
        </p:nvSpPr>
        <p:spPr/>
        <p:txBody>
          <a:bodyPr/>
          <a:lstStyle/>
          <a:p>
            <a:fld id="{69744350-95BB-4235-B5D0-9387FBE0A0A9}"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1" descr="magic"/>
          <p:cNvPicPr>
            <a:picLocks noChangeAspect="1" noChangeArrowheads="1"/>
          </p:cNvPicPr>
          <p:nvPr/>
        </p:nvPicPr>
        <p:blipFill>
          <a:blip r:embed="rId3"/>
          <a:srcRect/>
          <a:stretch>
            <a:fillRect/>
          </a:stretch>
        </p:blipFill>
        <p:spPr bwMode="auto">
          <a:xfrm>
            <a:off x="0" y="0"/>
            <a:ext cx="127000" cy="127000"/>
          </a:xfrm>
          <a:prstGeom prst="rect">
            <a:avLst/>
          </a:prstGeom>
          <a:noFill/>
          <a:ln w="9525">
            <a:noFill/>
            <a:miter lim="800000"/>
            <a:headEnd/>
            <a:tailEnd/>
          </a:ln>
        </p:spPr>
      </p:pic>
      <p:sp>
        <p:nvSpPr>
          <p:cNvPr id="39939" name="Rectangle 89"/>
          <p:cNvSpPr>
            <a:spLocks noChangeAspect="1" noChangeArrowheads="1"/>
          </p:cNvSpPr>
          <p:nvPr/>
        </p:nvSpPr>
        <p:spPr bwMode="auto">
          <a:xfrm>
            <a:off x="1588" y="0"/>
            <a:ext cx="9204325" cy="936625"/>
          </a:xfrm>
          <a:prstGeom prst="rect">
            <a:avLst/>
          </a:prstGeom>
          <a:noFill/>
          <a:ln w="9525">
            <a:noFill/>
            <a:miter lim="800000"/>
            <a:headEnd/>
            <a:tailEnd/>
          </a:ln>
        </p:spPr>
        <p:txBody>
          <a:bodyPr lIns="359944" tIns="45713" rIns="91426" bIns="45713" anchor="ctr"/>
          <a:lstStyle/>
          <a:p>
            <a:endParaRPr lang="zh-CN" altLang="en-US" sz="3200">
              <a:ea typeface="楷体_GB2312"/>
              <a:cs typeface="楷体_GB2312"/>
            </a:endParaRPr>
          </a:p>
        </p:txBody>
      </p:sp>
      <p:sp>
        <p:nvSpPr>
          <p:cNvPr id="27653" name="Rectangle 2"/>
          <p:cNvSpPr txBox="1">
            <a:spLocks noChangeArrowheads="1"/>
          </p:cNvSpPr>
          <p:nvPr/>
        </p:nvSpPr>
        <p:spPr bwMode="auto">
          <a:xfrm>
            <a:off x="323850" y="260350"/>
            <a:ext cx="8004175" cy="531813"/>
          </a:xfrm>
          <a:prstGeom prst="rect">
            <a:avLst/>
          </a:prstGeom>
          <a:noFill/>
          <a:ln w="9525">
            <a:noFill/>
            <a:miter lim="800000"/>
            <a:headEnd/>
            <a:tailEnd/>
          </a:ln>
        </p:spPr>
        <p:txBody>
          <a:bodyPr lIns="91403" tIns="45702" rIns="91403" bIns="45702"/>
          <a:lstStyle/>
          <a:p>
            <a:pPr eaLnBrk="0" hangingPunct="0">
              <a:defRPr/>
            </a:pPr>
            <a:r>
              <a:rPr lang="zh-CN" altLang="en-US" dirty="0">
                <a:solidFill>
                  <a:srgbClr val="2D2D8A"/>
                </a:solidFill>
                <a:latin typeface="+mj-ea"/>
                <a:ea typeface="+mj-ea"/>
              </a:rPr>
              <a:t>历史的借鉴：马歇尔计划（</a:t>
            </a:r>
            <a:r>
              <a:rPr lang="en-US" altLang="zh-CN" dirty="0">
                <a:solidFill>
                  <a:srgbClr val="2D2D8A"/>
                </a:solidFill>
                <a:latin typeface="+mj-ea"/>
                <a:ea typeface="+mj-ea"/>
              </a:rPr>
              <a:t>1946-1952</a:t>
            </a:r>
            <a:r>
              <a:rPr lang="zh-CN" altLang="en-US" dirty="0">
                <a:solidFill>
                  <a:srgbClr val="2D2D8A"/>
                </a:solidFill>
                <a:latin typeface="+mj-ea"/>
                <a:ea typeface="+mj-ea"/>
              </a:rPr>
              <a:t>）</a:t>
            </a:r>
          </a:p>
        </p:txBody>
      </p:sp>
      <p:sp>
        <p:nvSpPr>
          <p:cNvPr id="39941" name="Text Box 60"/>
          <p:cNvSpPr txBox="1">
            <a:spLocks noChangeArrowheads="1"/>
          </p:cNvSpPr>
          <p:nvPr/>
        </p:nvSpPr>
        <p:spPr bwMode="auto">
          <a:xfrm>
            <a:off x="611188" y="1341438"/>
            <a:ext cx="7845425" cy="3970337"/>
          </a:xfrm>
          <a:prstGeom prst="rect">
            <a:avLst/>
          </a:prstGeom>
          <a:noFill/>
          <a:ln w="9525" algn="ctr">
            <a:solidFill>
              <a:schemeClr val="bg1"/>
            </a:solidFill>
            <a:miter lim="800000"/>
            <a:headEnd/>
            <a:tailEnd/>
          </a:ln>
        </p:spPr>
        <p:txBody>
          <a:bodyPr>
            <a:spAutoFit/>
          </a:bodyPr>
          <a:lstStyle/>
          <a:p>
            <a:pPr marL="457200" indent="-457200" defTabSz="909638" eaLnBrk="0" hangingPunct="0">
              <a:buFont typeface="Arial" pitchFamily="34" charset="0"/>
              <a:buChar char="•"/>
            </a:pPr>
            <a:r>
              <a:rPr lang="zh-CN" altLang="en-US" sz="2800"/>
              <a:t>“有条件”的援助增加了美国的资本和商品输出，为美国过剩的经济能力找到了出路，也使美国的经济在战后初期有了较大的增长。</a:t>
            </a:r>
          </a:p>
          <a:p>
            <a:pPr marL="457200" indent="-457200" defTabSz="909638" eaLnBrk="0" hangingPunct="0">
              <a:buFont typeface="Arial" pitchFamily="34" charset="0"/>
              <a:buChar char="•"/>
            </a:pPr>
            <a:r>
              <a:rPr lang="zh-CN" altLang="en-US" sz="2800"/>
              <a:t>马歇尔计划实施后，美国制造业出口增速显著回升。受欧洲经济下滑拖累，美国制造业出口增速自</a:t>
            </a:r>
            <a:r>
              <a:rPr lang="en-US" altLang="zh-CN" sz="2800"/>
              <a:t>1947</a:t>
            </a:r>
            <a:r>
              <a:rPr lang="zh-CN" altLang="en-US" sz="2800"/>
              <a:t>年</a:t>
            </a:r>
            <a:r>
              <a:rPr lang="en-US" altLang="zh-CN" sz="2800"/>
              <a:t>10</a:t>
            </a:r>
            <a:r>
              <a:rPr lang="zh-CN" altLang="en-US" sz="2800"/>
              <a:t>月起失速下滑。而在马歇尔计划启动半年后，美国出口增速触底反弹，并在整个计划实施期间不断走高。</a:t>
            </a:r>
            <a:endParaRPr lang="en-US" altLang="zh-CN" sz="2800"/>
          </a:p>
          <a:p>
            <a:pPr marL="457200" indent="-457200" defTabSz="909638" eaLnBrk="0" hangingPunct="0">
              <a:buFont typeface="Arial" pitchFamily="34" charset="0"/>
              <a:buChar char="•"/>
            </a:pPr>
            <a:endParaRPr lang="zh-CN" altLang="en-US" sz="2800">
              <a:solidFill>
                <a:srgbClr val="2D2D8A"/>
              </a:solidFill>
              <a:ea typeface="楷体" pitchFamily="49" charset="-122"/>
            </a:endParaRPr>
          </a:p>
        </p:txBody>
      </p:sp>
      <p:sp>
        <p:nvSpPr>
          <p:cNvPr id="6" name="日期占位符 5"/>
          <p:cNvSpPr>
            <a:spLocks noGrp="1"/>
          </p:cNvSpPr>
          <p:nvPr>
            <p:ph type="dt" sz="half" idx="10"/>
          </p:nvPr>
        </p:nvSpPr>
        <p:spPr/>
        <p:txBody>
          <a:bodyPr/>
          <a:lstStyle/>
          <a:p>
            <a:fld id="{912324F3-D13C-485A-A837-E90F5A6582D9}"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1" descr="magic"/>
          <p:cNvPicPr>
            <a:picLocks noChangeAspect="1" noChangeArrowheads="1"/>
          </p:cNvPicPr>
          <p:nvPr/>
        </p:nvPicPr>
        <p:blipFill>
          <a:blip r:embed="rId3"/>
          <a:srcRect/>
          <a:stretch>
            <a:fillRect/>
          </a:stretch>
        </p:blipFill>
        <p:spPr bwMode="auto">
          <a:xfrm>
            <a:off x="0" y="0"/>
            <a:ext cx="127000" cy="127000"/>
          </a:xfrm>
          <a:prstGeom prst="rect">
            <a:avLst/>
          </a:prstGeom>
          <a:noFill/>
          <a:ln w="9525">
            <a:noFill/>
            <a:miter lim="800000"/>
            <a:headEnd/>
            <a:tailEnd/>
          </a:ln>
        </p:spPr>
      </p:pic>
      <p:sp>
        <p:nvSpPr>
          <p:cNvPr id="40963" name="Rectangle 89"/>
          <p:cNvSpPr>
            <a:spLocks noChangeAspect="1" noChangeArrowheads="1"/>
          </p:cNvSpPr>
          <p:nvPr/>
        </p:nvSpPr>
        <p:spPr bwMode="auto">
          <a:xfrm>
            <a:off x="1588" y="0"/>
            <a:ext cx="9204325" cy="936625"/>
          </a:xfrm>
          <a:prstGeom prst="rect">
            <a:avLst/>
          </a:prstGeom>
          <a:noFill/>
          <a:ln w="9525">
            <a:noFill/>
            <a:miter lim="800000"/>
            <a:headEnd/>
            <a:tailEnd/>
          </a:ln>
        </p:spPr>
        <p:txBody>
          <a:bodyPr lIns="359944" tIns="45713" rIns="91426" bIns="45713" anchor="ctr"/>
          <a:lstStyle/>
          <a:p>
            <a:endParaRPr lang="zh-CN" altLang="en-US" sz="3200">
              <a:ea typeface="楷体_GB2312"/>
              <a:cs typeface="楷体_GB2312"/>
            </a:endParaRPr>
          </a:p>
        </p:txBody>
      </p:sp>
      <p:sp>
        <p:nvSpPr>
          <p:cNvPr id="27653" name="Rectangle 2"/>
          <p:cNvSpPr txBox="1">
            <a:spLocks noChangeArrowheads="1"/>
          </p:cNvSpPr>
          <p:nvPr/>
        </p:nvSpPr>
        <p:spPr bwMode="auto">
          <a:xfrm>
            <a:off x="323850" y="260350"/>
            <a:ext cx="8004175" cy="531813"/>
          </a:xfrm>
          <a:prstGeom prst="rect">
            <a:avLst/>
          </a:prstGeom>
          <a:noFill/>
          <a:ln w="9525">
            <a:noFill/>
            <a:miter lim="800000"/>
            <a:headEnd/>
            <a:tailEnd/>
          </a:ln>
        </p:spPr>
        <p:txBody>
          <a:bodyPr lIns="91403" tIns="45702" rIns="91403" bIns="45702"/>
          <a:lstStyle/>
          <a:p>
            <a:pPr eaLnBrk="0" hangingPunct="0">
              <a:defRPr/>
            </a:pPr>
            <a:r>
              <a:rPr lang="zh-CN" altLang="en-US" dirty="0">
                <a:solidFill>
                  <a:srgbClr val="2D2D8A"/>
                </a:solidFill>
                <a:latin typeface="+mj-ea"/>
                <a:ea typeface="+mj-ea"/>
              </a:rPr>
              <a:t>美国经济及出口触底反弹</a:t>
            </a:r>
          </a:p>
        </p:txBody>
      </p:sp>
      <p:pic>
        <p:nvPicPr>
          <p:cNvPr id="102402" name="Picture 2"/>
          <p:cNvPicPr>
            <a:picLocks noChangeAspect="1" noChangeArrowheads="1"/>
          </p:cNvPicPr>
          <p:nvPr/>
        </p:nvPicPr>
        <p:blipFill>
          <a:blip r:embed="rId4"/>
          <a:srcRect/>
          <a:stretch>
            <a:fillRect/>
          </a:stretch>
        </p:blipFill>
        <p:spPr bwMode="auto">
          <a:xfrm>
            <a:off x="323850" y="1052513"/>
            <a:ext cx="8058150" cy="4752975"/>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sp>
        <p:nvSpPr>
          <p:cNvPr id="6" name="日期占位符 5"/>
          <p:cNvSpPr>
            <a:spLocks noGrp="1"/>
          </p:cNvSpPr>
          <p:nvPr>
            <p:ph type="dt" sz="half" idx="10"/>
          </p:nvPr>
        </p:nvSpPr>
        <p:spPr/>
        <p:txBody>
          <a:bodyPr/>
          <a:lstStyle/>
          <a:p>
            <a:fld id="{3574DC0C-DBE7-423F-BF57-B81397BAC320}"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1" descr="magic"/>
          <p:cNvPicPr>
            <a:picLocks noChangeAspect="1" noChangeArrowheads="1"/>
          </p:cNvPicPr>
          <p:nvPr/>
        </p:nvPicPr>
        <p:blipFill>
          <a:blip r:embed="rId3"/>
          <a:srcRect/>
          <a:stretch>
            <a:fillRect/>
          </a:stretch>
        </p:blipFill>
        <p:spPr bwMode="auto">
          <a:xfrm>
            <a:off x="0" y="0"/>
            <a:ext cx="127000" cy="127000"/>
          </a:xfrm>
          <a:prstGeom prst="rect">
            <a:avLst/>
          </a:prstGeom>
          <a:noFill/>
          <a:ln w="9525">
            <a:noFill/>
            <a:miter lim="800000"/>
            <a:headEnd/>
            <a:tailEnd/>
          </a:ln>
        </p:spPr>
      </p:pic>
      <p:sp>
        <p:nvSpPr>
          <p:cNvPr id="41987" name="Rectangle 89"/>
          <p:cNvSpPr>
            <a:spLocks noChangeAspect="1" noChangeArrowheads="1"/>
          </p:cNvSpPr>
          <p:nvPr/>
        </p:nvSpPr>
        <p:spPr bwMode="auto">
          <a:xfrm>
            <a:off x="1588" y="0"/>
            <a:ext cx="9204325" cy="936625"/>
          </a:xfrm>
          <a:prstGeom prst="rect">
            <a:avLst/>
          </a:prstGeom>
          <a:noFill/>
          <a:ln w="9525">
            <a:noFill/>
            <a:miter lim="800000"/>
            <a:headEnd/>
            <a:tailEnd/>
          </a:ln>
        </p:spPr>
        <p:txBody>
          <a:bodyPr lIns="359944" tIns="45713" rIns="91426" bIns="45713" anchor="ctr"/>
          <a:lstStyle/>
          <a:p>
            <a:endParaRPr lang="zh-CN" altLang="en-US" sz="3200">
              <a:ea typeface="楷体_GB2312"/>
              <a:cs typeface="楷体_GB2312"/>
            </a:endParaRPr>
          </a:p>
        </p:txBody>
      </p:sp>
      <p:sp>
        <p:nvSpPr>
          <p:cNvPr id="27653" name="Rectangle 2"/>
          <p:cNvSpPr txBox="1">
            <a:spLocks noChangeArrowheads="1"/>
          </p:cNvSpPr>
          <p:nvPr/>
        </p:nvSpPr>
        <p:spPr bwMode="auto">
          <a:xfrm>
            <a:off x="323850" y="260350"/>
            <a:ext cx="8004175" cy="531813"/>
          </a:xfrm>
          <a:prstGeom prst="rect">
            <a:avLst/>
          </a:prstGeom>
          <a:noFill/>
          <a:ln w="9525">
            <a:noFill/>
            <a:miter lim="800000"/>
            <a:headEnd/>
            <a:tailEnd/>
          </a:ln>
        </p:spPr>
        <p:txBody>
          <a:bodyPr lIns="91403" tIns="45702" rIns="91403" bIns="45702"/>
          <a:lstStyle/>
          <a:p>
            <a:pPr eaLnBrk="0" hangingPunct="0">
              <a:defRPr/>
            </a:pPr>
            <a:r>
              <a:rPr lang="zh-CN" altLang="en-US" dirty="0">
                <a:solidFill>
                  <a:srgbClr val="2D2D8A"/>
                </a:solidFill>
                <a:latin typeface="+mj-ea"/>
                <a:ea typeface="+mj-ea"/>
              </a:rPr>
              <a:t>马歇尔计划助力美国工业回升</a:t>
            </a:r>
          </a:p>
        </p:txBody>
      </p:sp>
      <p:pic>
        <p:nvPicPr>
          <p:cNvPr id="103426" name="Picture 2"/>
          <p:cNvPicPr>
            <a:picLocks noChangeAspect="1" noChangeArrowheads="1"/>
          </p:cNvPicPr>
          <p:nvPr/>
        </p:nvPicPr>
        <p:blipFill>
          <a:blip r:embed="rId4"/>
          <a:srcRect/>
          <a:stretch>
            <a:fillRect/>
          </a:stretch>
        </p:blipFill>
        <p:spPr bwMode="auto">
          <a:xfrm>
            <a:off x="539750" y="936625"/>
            <a:ext cx="8280400" cy="5084763"/>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sp>
        <p:nvSpPr>
          <p:cNvPr id="6" name="日期占位符 5"/>
          <p:cNvSpPr>
            <a:spLocks noGrp="1"/>
          </p:cNvSpPr>
          <p:nvPr>
            <p:ph type="dt" sz="half" idx="10"/>
          </p:nvPr>
        </p:nvSpPr>
        <p:spPr/>
        <p:txBody>
          <a:bodyPr/>
          <a:lstStyle/>
          <a:p>
            <a:fld id="{331C2278-9F2D-49BF-AF39-5CFC8F7F0DA9}"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1" descr="magic"/>
          <p:cNvPicPr>
            <a:picLocks noChangeAspect="1" noChangeArrowheads="1"/>
          </p:cNvPicPr>
          <p:nvPr/>
        </p:nvPicPr>
        <p:blipFill>
          <a:blip r:embed="rId3"/>
          <a:srcRect/>
          <a:stretch>
            <a:fillRect/>
          </a:stretch>
        </p:blipFill>
        <p:spPr bwMode="auto">
          <a:xfrm>
            <a:off x="0" y="0"/>
            <a:ext cx="127000" cy="127000"/>
          </a:xfrm>
          <a:prstGeom prst="rect">
            <a:avLst/>
          </a:prstGeom>
          <a:noFill/>
          <a:ln w="9525">
            <a:noFill/>
            <a:miter lim="800000"/>
            <a:headEnd/>
            <a:tailEnd/>
          </a:ln>
        </p:spPr>
      </p:pic>
      <p:sp>
        <p:nvSpPr>
          <p:cNvPr id="43011" name="Rectangle 89"/>
          <p:cNvSpPr>
            <a:spLocks noChangeAspect="1" noChangeArrowheads="1"/>
          </p:cNvSpPr>
          <p:nvPr/>
        </p:nvSpPr>
        <p:spPr bwMode="auto">
          <a:xfrm>
            <a:off x="1588" y="0"/>
            <a:ext cx="9204325" cy="936625"/>
          </a:xfrm>
          <a:prstGeom prst="rect">
            <a:avLst/>
          </a:prstGeom>
          <a:noFill/>
          <a:ln w="9525">
            <a:noFill/>
            <a:miter lim="800000"/>
            <a:headEnd/>
            <a:tailEnd/>
          </a:ln>
        </p:spPr>
        <p:txBody>
          <a:bodyPr lIns="359944" tIns="45713" rIns="91426" bIns="45713" anchor="ctr"/>
          <a:lstStyle/>
          <a:p>
            <a:endParaRPr lang="zh-CN" altLang="en-US" sz="3200">
              <a:ea typeface="楷体_GB2312"/>
              <a:cs typeface="楷体_GB2312"/>
            </a:endParaRPr>
          </a:p>
        </p:txBody>
      </p:sp>
      <p:sp>
        <p:nvSpPr>
          <p:cNvPr id="27653" name="Rectangle 2"/>
          <p:cNvSpPr txBox="1">
            <a:spLocks noChangeArrowheads="1"/>
          </p:cNvSpPr>
          <p:nvPr/>
        </p:nvSpPr>
        <p:spPr bwMode="auto">
          <a:xfrm>
            <a:off x="323850" y="260350"/>
            <a:ext cx="8004175" cy="531813"/>
          </a:xfrm>
          <a:prstGeom prst="rect">
            <a:avLst/>
          </a:prstGeom>
          <a:noFill/>
          <a:ln w="9525">
            <a:noFill/>
            <a:miter lim="800000"/>
            <a:headEnd/>
            <a:tailEnd/>
          </a:ln>
        </p:spPr>
        <p:txBody>
          <a:bodyPr lIns="91403" tIns="45702" rIns="91403" bIns="45702"/>
          <a:lstStyle/>
          <a:p>
            <a:pPr eaLnBrk="0" hangingPunct="0">
              <a:defRPr/>
            </a:pPr>
            <a:r>
              <a:rPr lang="zh-CN" altLang="en-US" dirty="0">
                <a:solidFill>
                  <a:srgbClr val="2D2D8A"/>
                </a:solidFill>
                <a:latin typeface="+mj-ea"/>
                <a:ea typeface="+mj-ea"/>
              </a:rPr>
              <a:t>一带一路的风险</a:t>
            </a:r>
          </a:p>
        </p:txBody>
      </p:sp>
      <p:sp>
        <p:nvSpPr>
          <p:cNvPr id="8" name="Text Box 60"/>
          <p:cNvSpPr txBox="1">
            <a:spLocks noChangeArrowheads="1"/>
          </p:cNvSpPr>
          <p:nvPr/>
        </p:nvSpPr>
        <p:spPr bwMode="auto">
          <a:xfrm>
            <a:off x="539750" y="908050"/>
            <a:ext cx="7845425" cy="5140325"/>
          </a:xfrm>
          <a:prstGeom prst="rect">
            <a:avLst/>
          </a:prstGeom>
          <a:noFill/>
          <a:ln w="9525" algn="ctr">
            <a:solidFill>
              <a:schemeClr val="bg1"/>
            </a:solidFill>
            <a:miter lim="800000"/>
            <a:headEnd/>
            <a:tailEnd/>
          </a:ln>
          <a:extLst>
            <a:ext uri="{909E8E84-426E-40DD-AFC4-6F175D3DCCD1}"/>
          </a:extLst>
        </p:spPr>
        <p:txBody>
          <a:bodyPr>
            <a:spAutoFit/>
          </a:bodyPr>
          <a:lstStyle>
            <a:lvl1pPr defTabSz="909638" eaLnBrk="0" hangingPunct="0">
              <a:defRPr kumimoji="1" sz="2400">
                <a:solidFill>
                  <a:schemeClr val="tx1"/>
                </a:solidFill>
                <a:latin typeface="Times New Roman" pitchFamily="18" charset="0"/>
                <a:ea typeface="宋体" pitchFamily="2" charset="-122"/>
              </a:defRPr>
            </a:lvl1pPr>
            <a:lvl2pPr marL="742950" indent="-285750" defTabSz="909638" eaLnBrk="0" hangingPunct="0">
              <a:defRPr kumimoji="1" sz="2400">
                <a:solidFill>
                  <a:schemeClr val="tx1"/>
                </a:solidFill>
                <a:latin typeface="Times New Roman" pitchFamily="18" charset="0"/>
                <a:ea typeface="宋体" pitchFamily="2" charset="-122"/>
              </a:defRPr>
            </a:lvl2pPr>
            <a:lvl3pPr marL="1143000" indent="-228600" defTabSz="909638" eaLnBrk="0" hangingPunct="0">
              <a:defRPr kumimoji="1" sz="2400">
                <a:solidFill>
                  <a:schemeClr val="tx1"/>
                </a:solidFill>
                <a:latin typeface="Times New Roman" pitchFamily="18" charset="0"/>
                <a:ea typeface="宋体" pitchFamily="2" charset="-122"/>
              </a:defRPr>
            </a:lvl3pPr>
            <a:lvl4pPr marL="1600200" indent="-228600" defTabSz="909638" eaLnBrk="0" hangingPunct="0">
              <a:defRPr kumimoji="1" sz="2400">
                <a:solidFill>
                  <a:schemeClr val="tx1"/>
                </a:solidFill>
                <a:latin typeface="Times New Roman" pitchFamily="18" charset="0"/>
                <a:ea typeface="宋体" pitchFamily="2" charset="-122"/>
              </a:defRPr>
            </a:lvl4pPr>
            <a:lvl5pPr marL="2057400" indent="-228600" defTabSz="909638" eaLnBrk="0" hangingPunct="0">
              <a:defRPr kumimoji="1" sz="2400">
                <a:solidFill>
                  <a:schemeClr val="tx1"/>
                </a:solidFill>
                <a:latin typeface="Times New Roman" pitchFamily="18" charset="0"/>
                <a:ea typeface="宋体" pitchFamily="2" charset="-122"/>
              </a:defRPr>
            </a:lvl5pPr>
            <a:lvl6pPr marL="2514600" indent="-228600" defTabSz="909638"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09638"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09638"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09638"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en-US" sz="2800" dirty="0" smtClean="0">
                <a:solidFill>
                  <a:srgbClr val="2D2D8A"/>
                </a:solidFill>
                <a:ea typeface="楷体" pitchFamily="49" charset="-122"/>
              </a:rPr>
              <a:t>案例：斯里兰卡大选引发的变故</a:t>
            </a:r>
            <a:endParaRPr lang="en-US" altLang="zh-CN" sz="2800" dirty="0" smtClean="0">
              <a:solidFill>
                <a:srgbClr val="2D2D8A"/>
              </a:solidFill>
              <a:ea typeface="楷体" pitchFamily="49" charset="-122"/>
            </a:endParaRPr>
          </a:p>
          <a:p>
            <a:pPr marL="457200" indent="-457200">
              <a:buFont typeface="Arial" pitchFamily="34" charset="0"/>
              <a:buChar char="•"/>
              <a:defRPr/>
            </a:pPr>
            <a:r>
              <a:rPr lang="zh-CN" altLang="en-US" sz="2000" dirty="0" smtClean="0"/>
              <a:t>斯里兰卡的地理位置颇具战略意义，中国近年来成为其重要投资者和贸易伙伴，是中国规划的“新海上丝绸之路”的重要节点。</a:t>
            </a:r>
          </a:p>
          <a:p>
            <a:pPr marL="457200" indent="-457200">
              <a:buFont typeface="Arial" pitchFamily="34" charset="0"/>
              <a:buChar char="•"/>
              <a:defRPr/>
            </a:pPr>
            <a:r>
              <a:rPr lang="zh-CN" altLang="en-US" sz="2000" dirty="0" smtClean="0"/>
              <a:t>执政近十年的</a:t>
            </a:r>
            <a:r>
              <a:rPr lang="zh-CN" altLang="en-US" sz="2000" b="1" dirty="0" smtClean="0">
                <a:solidFill>
                  <a:srgbClr val="0070C0"/>
                </a:solidFill>
              </a:rPr>
              <a:t>拉贾帕克萨</a:t>
            </a:r>
            <a:r>
              <a:rPr lang="zh-CN" altLang="en-US" sz="2000" dirty="0" smtClean="0"/>
              <a:t>结束了斯里兰卡持续</a:t>
            </a:r>
            <a:r>
              <a:rPr lang="en-US" altLang="zh-CN" sz="2000" dirty="0" smtClean="0"/>
              <a:t>26</a:t>
            </a:r>
            <a:r>
              <a:rPr lang="zh-CN" altLang="en-US" sz="2000" dirty="0" smtClean="0"/>
              <a:t>年的内战，之后该国经济连年大幅增长，这被拉贾帕克萨宣扬为其主要政绩。</a:t>
            </a:r>
          </a:p>
          <a:p>
            <a:pPr marL="457200" indent="-457200">
              <a:buFont typeface="Arial" pitchFamily="34" charset="0"/>
              <a:buChar char="•"/>
              <a:defRPr/>
            </a:pPr>
            <a:r>
              <a:rPr lang="zh-CN" altLang="en-US" sz="2000" dirty="0" smtClean="0"/>
              <a:t>他欢迎中国投资，而不惜得罪印度，这让不断扩大海上能力与势力范围的中国似乎在印度洋找到了一个好朋友。</a:t>
            </a:r>
          </a:p>
          <a:p>
            <a:pPr marL="457200" indent="-457200">
              <a:buFont typeface="Arial" pitchFamily="34" charset="0"/>
              <a:buChar char="•"/>
              <a:defRPr/>
            </a:pPr>
            <a:r>
              <a:rPr lang="zh-CN" altLang="en-US" sz="2000" dirty="0" smtClean="0"/>
              <a:t>新当选总统</a:t>
            </a:r>
            <a:r>
              <a:rPr lang="zh-CN" altLang="en-US" sz="2000" dirty="0" smtClean="0">
                <a:solidFill>
                  <a:srgbClr val="0070C0"/>
                </a:solidFill>
              </a:rPr>
              <a:t>西里塞纳</a:t>
            </a:r>
            <a:r>
              <a:rPr lang="zh-CN" altLang="en-US" sz="2000" dirty="0" smtClean="0"/>
              <a:t>在竞选中把矛头指向一个主要外资项目。该项目由中国交通建设股份有限公司出资，将在科伦坡修建一个新的港口城。这个港口城是中国“海上丝绸之路”的组成部分。</a:t>
            </a:r>
            <a:endParaRPr lang="en-US" altLang="zh-CN" sz="2000" dirty="0" smtClean="0"/>
          </a:p>
          <a:p>
            <a:pPr marL="457200" indent="-457200">
              <a:buFont typeface="Arial" pitchFamily="34" charset="0"/>
              <a:buChar char="•"/>
              <a:defRPr/>
            </a:pPr>
            <a:r>
              <a:rPr lang="zh-CN" altLang="en-US" sz="2000" dirty="0" smtClean="0"/>
              <a:t>斯里兰卡新政府重审及叫停外国项目，特别是暂停斯里兰卡迄今最大的外国直接投资项目</a:t>
            </a:r>
            <a:r>
              <a:rPr lang="en-US" altLang="zh-CN" sz="2000" dirty="0" smtClean="0"/>
              <a:t>——</a:t>
            </a:r>
            <a:r>
              <a:rPr lang="zh-CN" altLang="en-US" sz="2000" dirty="0" smtClean="0"/>
              <a:t>科伦坡港口城项目，严重挫伤了外商对斯投资信心，使斯里兰卡投资环境恶化，并切断了斯里兰卡经济赖以发展的外资资金链，经济增长持续下滑也就成了必然。在这种情况下，斯里兰卡新政府不可能继续强硬，而强硬也解决不了民生，更带不来所需的投资。</a:t>
            </a:r>
          </a:p>
        </p:txBody>
      </p:sp>
      <p:sp>
        <p:nvSpPr>
          <p:cNvPr id="6" name="日期占位符 5"/>
          <p:cNvSpPr>
            <a:spLocks noGrp="1"/>
          </p:cNvSpPr>
          <p:nvPr>
            <p:ph type="dt" sz="half" idx="10"/>
          </p:nvPr>
        </p:nvSpPr>
        <p:spPr/>
        <p:txBody>
          <a:bodyPr/>
          <a:lstStyle/>
          <a:p>
            <a:fld id="{B87049CF-7B46-4662-B783-B402C5035093}"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85750"/>
            <a:ext cx="7772400" cy="1143000"/>
          </a:xfrm>
        </p:spPr>
        <p:txBody>
          <a:bodyPr/>
          <a:lstStyle/>
          <a:p>
            <a:pPr eaLnBrk="1" hangingPunct="1"/>
            <a:r>
              <a:rPr lang="zh-CN" altLang="en-US" sz="4800" smtClean="0"/>
              <a:t> 考核信息</a:t>
            </a:r>
          </a:p>
        </p:txBody>
      </p:sp>
      <p:sp>
        <p:nvSpPr>
          <p:cNvPr id="5123" name="Rectangle 3"/>
          <p:cNvSpPr>
            <a:spLocks noGrp="1" noChangeArrowheads="1"/>
          </p:cNvSpPr>
          <p:nvPr>
            <p:ph type="body" idx="1"/>
          </p:nvPr>
        </p:nvSpPr>
        <p:spPr>
          <a:xfrm>
            <a:off x="685800" y="1428750"/>
            <a:ext cx="7772400" cy="4714875"/>
          </a:xfrm>
        </p:spPr>
        <p:txBody>
          <a:bodyPr/>
          <a:lstStyle/>
          <a:p>
            <a:pPr>
              <a:defRPr/>
            </a:pPr>
            <a:r>
              <a:rPr lang="zh-CN" altLang="en-US" sz="2400" dirty="0" smtClean="0"/>
              <a:t>考核形式</a:t>
            </a:r>
          </a:p>
          <a:p>
            <a:pPr marL="457200" indent="-457200">
              <a:buFont typeface="+mj-lt"/>
              <a:buAutoNum type="arabicPeriod"/>
              <a:defRPr/>
            </a:pPr>
            <a:r>
              <a:rPr lang="zh-CN" altLang="en-US" sz="2400" dirty="0" smtClean="0"/>
              <a:t>平时习题（含考勤）</a:t>
            </a:r>
            <a:r>
              <a:rPr lang="en-US" sz="2400" dirty="0" smtClean="0"/>
              <a:t>      30%</a:t>
            </a:r>
            <a:endParaRPr lang="zh-CN" altLang="en-US" sz="2400" dirty="0" smtClean="0"/>
          </a:p>
          <a:p>
            <a:pPr marL="457200" indent="-457200">
              <a:buFont typeface="+mj-lt"/>
              <a:buAutoNum type="arabicPeriod"/>
              <a:defRPr/>
            </a:pPr>
            <a:r>
              <a:rPr lang="zh-CN" altLang="en-US" sz="2400" dirty="0" smtClean="0"/>
              <a:t>期末考试</a:t>
            </a:r>
            <a:r>
              <a:rPr lang="en-US" sz="2400" dirty="0" smtClean="0"/>
              <a:t>                      </a:t>
            </a:r>
            <a:r>
              <a:rPr lang="en-US" sz="2400" dirty="0" smtClean="0"/>
              <a:t>    70</a:t>
            </a:r>
            <a:r>
              <a:rPr lang="en-US" sz="2400" dirty="0" smtClean="0"/>
              <a:t>%</a:t>
            </a:r>
            <a:endParaRPr lang="zh-CN" altLang="en-US" sz="2400" dirty="0" smtClean="0"/>
          </a:p>
          <a:p>
            <a:pPr>
              <a:defRPr/>
            </a:pPr>
            <a:r>
              <a:rPr lang="zh-CN" altLang="en-US" sz="2400" dirty="0" smtClean="0"/>
              <a:t>试卷结构</a:t>
            </a:r>
            <a:r>
              <a:rPr lang="en-US" sz="2400" dirty="0" smtClean="0"/>
              <a:t> </a:t>
            </a:r>
          </a:p>
          <a:p>
            <a:pPr marL="457200" indent="-457200">
              <a:buFont typeface="+mj-lt"/>
              <a:buAutoNum type="arabicPeriod"/>
              <a:defRPr/>
            </a:pPr>
            <a:r>
              <a:rPr lang="zh-CN" altLang="en-US" sz="2400" dirty="0" smtClean="0"/>
              <a:t>名词解释</a:t>
            </a:r>
            <a:r>
              <a:rPr lang="en-US" sz="2400" dirty="0" smtClean="0"/>
              <a:t>                    </a:t>
            </a:r>
            <a:r>
              <a:rPr lang="en-US" sz="2400" dirty="0" smtClean="0"/>
              <a:t>9%</a:t>
            </a:r>
          </a:p>
          <a:p>
            <a:pPr marL="457200" indent="-457200">
              <a:buFont typeface="+mj-lt"/>
              <a:buAutoNum type="arabicPeriod"/>
              <a:defRPr/>
            </a:pPr>
            <a:r>
              <a:rPr lang="zh-CN" altLang="en-US" sz="2400" dirty="0" smtClean="0"/>
              <a:t>判断</a:t>
            </a:r>
            <a:r>
              <a:rPr lang="zh-CN" altLang="en-US" sz="2400" dirty="0" smtClean="0"/>
              <a:t>题                        </a:t>
            </a:r>
            <a:r>
              <a:rPr lang="en-US" altLang="zh-CN" sz="2400" dirty="0" smtClean="0"/>
              <a:t>10%</a:t>
            </a:r>
            <a:endParaRPr lang="zh-CN" altLang="en-US" sz="2400" dirty="0" smtClean="0"/>
          </a:p>
          <a:p>
            <a:pPr marL="457200" indent="-457200">
              <a:buFont typeface="+mj-lt"/>
              <a:buAutoNum type="arabicPeriod"/>
              <a:defRPr/>
            </a:pPr>
            <a:r>
              <a:rPr lang="zh-CN" altLang="en-US" sz="2400" dirty="0" smtClean="0"/>
              <a:t>选择题</a:t>
            </a:r>
            <a:r>
              <a:rPr lang="en-US" sz="2400" dirty="0" smtClean="0"/>
              <a:t>                        </a:t>
            </a:r>
            <a:r>
              <a:rPr lang="en-US" sz="2400" dirty="0" smtClean="0"/>
              <a:t>25%</a:t>
            </a:r>
            <a:endParaRPr lang="zh-CN" altLang="en-US" sz="2400" dirty="0" smtClean="0"/>
          </a:p>
          <a:p>
            <a:pPr marL="457200" indent="-457200">
              <a:buFont typeface="+mj-lt"/>
              <a:buAutoNum type="arabicPeriod"/>
              <a:defRPr/>
            </a:pPr>
            <a:r>
              <a:rPr lang="zh-CN" altLang="en-US" sz="2400" dirty="0" smtClean="0"/>
              <a:t>简答题</a:t>
            </a:r>
            <a:r>
              <a:rPr lang="en-US" sz="2400" dirty="0" smtClean="0"/>
              <a:t>                        </a:t>
            </a:r>
            <a:r>
              <a:rPr lang="en-US" sz="2400" dirty="0" smtClean="0"/>
              <a:t>21%</a:t>
            </a:r>
            <a:endParaRPr lang="zh-CN" altLang="en-US" sz="2400" dirty="0" smtClean="0"/>
          </a:p>
          <a:p>
            <a:pPr marL="457200" indent="-457200">
              <a:buFont typeface="+mj-lt"/>
              <a:buAutoNum type="arabicPeriod"/>
              <a:defRPr/>
            </a:pPr>
            <a:r>
              <a:rPr lang="zh-CN" altLang="en-US" sz="2400" dirty="0" smtClean="0"/>
              <a:t>计算题</a:t>
            </a:r>
            <a:r>
              <a:rPr lang="en-US" sz="2400" dirty="0" smtClean="0"/>
              <a:t>                        </a:t>
            </a:r>
            <a:r>
              <a:rPr lang="en-US" sz="2400" dirty="0" smtClean="0"/>
              <a:t>20%</a:t>
            </a:r>
            <a:endParaRPr lang="zh-CN" altLang="en-US" sz="2400" dirty="0" smtClean="0"/>
          </a:p>
          <a:p>
            <a:pPr marL="457200" indent="-457200">
              <a:buFont typeface="+mj-lt"/>
              <a:buAutoNum type="arabicPeriod"/>
              <a:defRPr/>
            </a:pPr>
            <a:r>
              <a:rPr lang="zh-CN" altLang="en-US" sz="2400" dirty="0" smtClean="0"/>
              <a:t>论述题</a:t>
            </a:r>
            <a:r>
              <a:rPr lang="en-US" sz="2400" dirty="0" smtClean="0"/>
              <a:t>                        15</a:t>
            </a:r>
            <a:r>
              <a:rPr lang="en-US" sz="2400" dirty="0" smtClean="0"/>
              <a:t>%</a:t>
            </a:r>
            <a:endParaRPr lang="en-US" sz="2400" dirty="0" smtClean="0"/>
          </a:p>
        </p:txBody>
      </p:sp>
      <p:sp>
        <p:nvSpPr>
          <p:cNvPr id="4" name="日期占位符 3"/>
          <p:cNvSpPr>
            <a:spLocks noGrp="1"/>
          </p:cNvSpPr>
          <p:nvPr>
            <p:ph type="dt" sz="half" idx="10"/>
          </p:nvPr>
        </p:nvSpPr>
        <p:spPr/>
        <p:txBody>
          <a:bodyPr/>
          <a:lstStyle/>
          <a:p>
            <a:fld id="{252E0594-5EAF-4D4F-92C4-DF109FB58D95}"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1" descr="magic"/>
          <p:cNvPicPr>
            <a:picLocks noChangeAspect="1" noChangeArrowheads="1"/>
          </p:cNvPicPr>
          <p:nvPr/>
        </p:nvPicPr>
        <p:blipFill>
          <a:blip r:embed="rId3"/>
          <a:srcRect/>
          <a:stretch>
            <a:fillRect/>
          </a:stretch>
        </p:blipFill>
        <p:spPr bwMode="auto">
          <a:xfrm>
            <a:off x="0" y="0"/>
            <a:ext cx="127000" cy="127000"/>
          </a:xfrm>
          <a:prstGeom prst="rect">
            <a:avLst/>
          </a:prstGeom>
          <a:noFill/>
          <a:ln w="9525">
            <a:noFill/>
            <a:miter lim="800000"/>
            <a:headEnd/>
            <a:tailEnd/>
          </a:ln>
        </p:spPr>
      </p:pic>
      <p:sp>
        <p:nvSpPr>
          <p:cNvPr id="44035" name="Rectangle 89"/>
          <p:cNvSpPr>
            <a:spLocks noChangeAspect="1" noChangeArrowheads="1"/>
          </p:cNvSpPr>
          <p:nvPr/>
        </p:nvSpPr>
        <p:spPr bwMode="auto">
          <a:xfrm>
            <a:off x="1588" y="0"/>
            <a:ext cx="9204325" cy="936625"/>
          </a:xfrm>
          <a:prstGeom prst="rect">
            <a:avLst/>
          </a:prstGeom>
          <a:noFill/>
          <a:ln w="9525">
            <a:noFill/>
            <a:miter lim="800000"/>
            <a:headEnd/>
            <a:tailEnd/>
          </a:ln>
        </p:spPr>
        <p:txBody>
          <a:bodyPr lIns="359944" tIns="45713" rIns="91426" bIns="45713" anchor="ctr"/>
          <a:lstStyle/>
          <a:p>
            <a:endParaRPr lang="zh-CN" altLang="en-US" sz="3200">
              <a:ea typeface="楷体_GB2312"/>
              <a:cs typeface="楷体_GB2312"/>
            </a:endParaRPr>
          </a:p>
        </p:txBody>
      </p:sp>
      <p:sp>
        <p:nvSpPr>
          <p:cNvPr id="27653" name="Rectangle 2"/>
          <p:cNvSpPr txBox="1">
            <a:spLocks noChangeArrowheads="1"/>
          </p:cNvSpPr>
          <p:nvPr/>
        </p:nvSpPr>
        <p:spPr bwMode="auto">
          <a:xfrm>
            <a:off x="323850" y="260350"/>
            <a:ext cx="8004175" cy="531813"/>
          </a:xfrm>
          <a:prstGeom prst="rect">
            <a:avLst/>
          </a:prstGeom>
          <a:noFill/>
          <a:ln w="9525">
            <a:noFill/>
            <a:miter lim="800000"/>
            <a:headEnd/>
            <a:tailEnd/>
          </a:ln>
        </p:spPr>
        <p:txBody>
          <a:bodyPr lIns="91403" tIns="45702" rIns="91403" bIns="45702"/>
          <a:lstStyle/>
          <a:p>
            <a:pPr eaLnBrk="0" hangingPunct="0">
              <a:defRPr/>
            </a:pPr>
            <a:r>
              <a:rPr lang="zh-CN" altLang="en-US" dirty="0">
                <a:solidFill>
                  <a:srgbClr val="2D2D8A"/>
                </a:solidFill>
                <a:latin typeface="+mj-ea"/>
                <a:ea typeface="+mj-ea"/>
              </a:rPr>
              <a:t>一带一路的风险</a:t>
            </a:r>
          </a:p>
        </p:txBody>
      </p:sp>
      <p:sp>
        <p:nvSpPr>
          <p:cNvPr id="8" name="Text Box 60"/>
          <p:cNvSpPr txBox="1">
            <a:spLocks noChangeArrowheads="1"/>
          </p:cNvSpPr>
          <p:nvPr/>
        </p:nvSpPr>
        <p:spPr bwMode="auto">
          <a:xfrm>
            <a:off x="539750" y="765175"/>
            <a:ext cx="7845425" cy="5754688"/>
          </a:xfrm>
          <a:prstGeom prst="rect">
            <a:avLst/>
          </a:prstGeom>
          <a:noFill/>
          <a:ln w="9525" algn="ctr">
            <a:solidFill>
              <a:schemeClr val="bg1"/>
            </a:solidFill>
            <a:miter lim="800000"/>
            <a:headEnd/>
            <a:tailEnd/>
          </a:ln>
          <a:extLst>
            <a:ext uri="{909E8E84-426E-40DD-AFC4-6F175D3DCCD1}"/>
          </a:extLst>
        </p:spPr>
        <p:txBody>
          <a:bodyPr>
            <a:spAutoFit/>
          </a:bodyPr>
          <a:lstStyle>
            <a:lvl1pPr defTabSz="909638" eaLnBrk="0" hangingPunct="0">
              <a:defRPr kumimoji="1" sz="2400">
                <a:solidFill>
                  <a:schemeClr val="tx1"/>
                </a:solidFill>
                <a:latin typeface="Times New Roman" pitchFamily="18" charset="0"/>
                <a:ea typeface="宋体" pitchFamily="2" charset="-122"/>
              </a:defRPr>
            </a:lvl1pPr>
            <a:lvl2pPr marL="742950" indent="-285750" defTabSz="909638" eaLnBrk="0" hangingPunct="0">
              <a:defRPr kumimoji="1" sz="2400">
                <a:solidFill>
                  <a:schemeClr val="tx1"/>
                </a:solidFill>
                <a:latin typeface="Times New Roman" pitchFamily="18" charset="0"/>
                <a:ea typeface="宋体" pitchFamily="2" charset="-122"/>
              </a:defRPr>
            </a:lvl2pPr>
            <a:lvl3pPr marL="1143000" indent="-228600" defTabSz="909638" eaLnBrk="0" hangingPunct="0">
              <a:defRPr kumimoji="1" sz="2400">
                <a:solidFill>
                  <a:schemeClr val="tx1"/>
                </a:solidFill>
                <a:latin typeface="Times New Roman" pitchFamily="18" charset="0"/>
                <a:ea typeface="宋体" pitchFamily="2" charset="-122"/>
              </a:defRPr>
            </a:lvl3pPr>
            <a:lvl4pPr marL="1600200" indent="-228600" defTabSz="909638" eaLnBrk="0" hangingPunct="0">
              <a:defRPr kumimoji="1" sz="2400">
                <a:solidFill>
                  <a:schemeClr val="tx1"/>
                </a:solidFill>
                <a:latin typeface="Times New Roman" pitchFamily="18" charset="0"/>
                <a:ea typeface="宋体" pitchFamily="2" charset="-122"/>
              </a:defRPr>
            </a:lvl4pPr>
            <a:lvl5pPr marL="2057400" indent="-228600" defTabSz="909638" eaLnBrk="0" hangingPunct="0">
              <a:defRPr kumimoji="1" sz="2400">
                <a:solidFill>
                  <a:schemeClr val="tx1"/>
                </a:solidFill>
                <a:latin typeface="Times New Roman" pitchFamily="18" charset="0"/>
                <a:ea typeface="宋体" pitchFamily="2" charset="-122"/>
              </a:defRPr>
            </a:lvl5pPr>
            <a:lvl6pPr marL="2514600" indent="-228600" defTabSz="909638"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09638"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09638"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09638"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zh-CN" altLang="en-US" sz="2800" dirty="0" smtClean="0">
                <a:solidFill>
                  <a:srgbClr val="2D2D8A"/>
                </a:solidFill>
                <a:ea typeface="楷体" pitchFamily="49" charset="-122"/>
              </a:rPr>
              <a:t>案例：中乌纠纷</a:t>
            </a:r>
            <a:endParaRPr lang="en-US" altLang="zh-CN" sz="2800" dirty="0" smtClean="0">
              <a:solidFill>
                <a:srgbClr val="2D2D8A"/>
              </a:solidFill>
              <a:ea typeface="楷体" pitchFamily="49" charset="-122"/>
            </a:endParaRPr>
          </a:p>
          <a:p>
            <a:pPr marL="342900" indent="-342900">
              <a:buFont typeface="Arial" pitchFamily="34" charset="0"/>
              <a:buChar char="•"/>
              <a:defRPr/>
            </a:pPr>
            <a:r>
              <a:rPr lang="zh-CN" altLang="en-US" sz="2000" dirty="0" smtClean="0"/>
              <a:t>刚刚进入乌兹别克斯坦首都塔什干投资时，中国民企</a:t>
            </a:r>
            <a:r>
              <a:rPr lang="en-US" altLang="zh-CN" sz="2000" dirty="0" smtClean="0"/>
              <a:t>OMT</a:t>
            </a:r>
            <a:r>
              <a:rPr lang="zh-CN" altLang="en-US" sz="2000" dirty="0" smtClean="0"/>
              <a:t>公司充满了信心：不仅因为其经由乌驻华使馆商务参赞介绍，而且其乌方合作伙伴实力十分雄厚。</a:t>
            </a:r>
          </a:p>
          <a:p>
            <a:pPr marL="342900" indent="-342900">
              <a:buFont typeface="Arial" pitchFamily="34" charset="0"/>
              <a:buChar char="•"/>
              <a:defRPr/>
            </a:pPr>
            <a:r>
              <a:rPr lang="en-US" altLang="zh-CN" sz="2000" dirty="0" smtClean="0"/>
              <a:t>•</a:t>
            </a:r>
            <a:r>
              <a:rPr lang="zh-CN" altLang="en-US" sz="2000" dirty="0" smtClean="0"/>
              <a:t>乌方伙伴是一家名为</a:t>
            </a:r>
            <a:r>
              <a:rPr lang="en-US" altLang="zh-CN" sz="2000" dirty="0" smtClean="0"/>
              <a:t>SHOUSH INVEST GROUP</a:t>
            </a:r>
            <a:r>
              <a:rPr lang="zh-CN" altLang="en-US" sz="2000" dirty="0" smtClean="0"/>
              <a:t>的公司，在塔什干代理销售中国的红岩、徐州重工、三一重工、韩国现代的工程车以及俄罗斯的自卸卡车，并且还开发房地产，在齐尔齐克市新建了砖厂，正在办理北京</a:t>
            </a:r>
            <a:r>
              <a:rPr lang="en-US" altLang="zh-CN" sz="2000" dirty="0" smtClean="0"/>
              <a:t>—</a:t>
            </a:r>
            <a:r>
              <a:rPr lang="zh-CN" altLang="en-US" sz="2000" dirty="0" smtClean="0"/>
              <a:t>塔什干包机业务。</a:t>
            </a:r>
          </a:p>
          <a:p>
            <a:pPr marL="342900" indent="-342900">
              <a:buFont typeface="Arial" pitchFamily="34" charset="0"/>
              <a:buChar char="•"/>
              <a:defRPr/>
            </a:pPr>
            <a:r>
              <a:rPr lang="en-US" altLang="zh-CN" sz="2000" dirty="0" smtClean="0"/>
              <a:t>•</a:t>
            </a:r>
            <a:r>
              <a:rPr lang="zh-CN" altLang="en-US" sz="2000" dirty="0" smtClean="0"/>
              <a:t>双方要建立的，是一家制砖合资企业，中方投入</a:t>
            </a:r>
            <a:r>
              <a:rPr lang="en-US" altLang="zh-CN" sz="2000" dirty="0" smtClean="0"/>
              <a:t>22</a:t>
            </a:r>
            <a:r>
              <a:rPr lang="zh-CN" altLang="en-US" sz="2000" dirty="0" smtClean="0"/>
              <a:t>万美元。可是，当中方人员在</a:t>
            </a:r>
            <a:r>
              <a:rPr lang="en-US" altLang="zh-CN" sz="2000" dirty="0" smtClean="0"/>
              <a:t>2007</a:t>
            </a:r>
            <a:r>
              <a:rPr lang="zh-CN" altLang="en-US" sz="2000" dirty="0" smtClean="0"/>
              <a:t>年来乌后，发现受骗：乌方承诺的条件无一兑现，给中方人员安排的生活待遇十分恶劣，乌方合资人买卖货物和进出账目均不经中方代表签字，办事拖沓、效率低下。并且，乌方很多作法明显非法：如乌方经理记假账、向税务部门谎报工人工资等。</a:t>
            </a:r>
          </a:p>
          <a:p>
            <a:pPr marL="342900" indent="-342900">
              <a:buFont typeface="Arial" pitchFamily="34" charset="0"/>
              <a:buChar char="•"/>
              <a:defRPr/>
            </a:pPr>
            <a:r>
              <a:rPr lang="en-US" altLang="zh-CN" sz="2000" dirty="0" smtClean="0"/>
              <a:t>•</a:t>
            </a:r>
            <a:r>
              <a:rPr lang="zh-CN" altLang="en-US" sz="2000" dirty="0" smtClean="0"/>
              <a:t>无奈之下，中方决定终止合作，并于</a:t>
            </a:r>
            <a:r>
              <a:rPr lang="en-US" altLang="zh-CN" sz="2000" dirty="0" smtClean="0"/>
              <a:t>2008</a:t>
            </a:r>
            <a:r>
              <a:rPr lang="zh-CN" altLang="en-US" sz="2000" dirty="0" smtClean="0"/>
              <a:t>年</a:t>
            </a:r>
            <a:r>
              <a:rPr lang="en-US" altLang="zh-CN" sz="2000" dirty="0" smtClean="0"/>
              <a:t>3</a:t>
            </a:r>
            <a:r>
              <a:rPr lang="zh-CN" altLang="en-US" sz="2000" dirty="0" smtClean="0"/>
              <a:t>月将中方股本转让给乌方，约定在年底前支付</a:t>
            </a:r>
            <a:r>
              <a:rPr lang="en-US" altLang="zh-CN" sz="2000" dirty="0" smtClean="0"/>
              <a:t>10</a:t>
            </a:r>
            <a:r>
              <a:rPr lang="zh-CN" altLang="en-US" sz="2000" dirty="0" smtClean="0"/>
              <a:t>万美元。但是，到</a:t>
            </a:r>
            <a:r>
              <a:rPr lang="en-US" altLang="zh-CN" sz="2000" dirty="0" smtClean="0"/>
              <a:t>2010</a:t>
            </a:r>
            <a:r>
              <a:rPr lang="zh-CN" altLang="en-US" sz="2000" dirty="0" smtClean="0"/>
              <a:t>年</a:t>
            </a:r>
            <a:r>
              <a:rPr lang="en-US" altLang="zh-CN" sz="2000" dirty="0" smtClean="0"/>
              <a:t>11</a:t>
            </a:r>
            <a:r>
              <a:rPr lang="zh-CN" altLang="en-US" sz="2000" dirty="0" smtClean="0"/>
              <a:t>月乌方只支付了</a:t>
            </a:r>
            <a:r>
              <a:rPr lang="en-US" altLang="zh-CN" sz="2000" dirty="0" smtClean="0"/>
              <a:t>2</a:t>
            </a:r>
            <a:r>
              <a:rPr lang="zh-CN" altLang="en-US" sz="2000" dirty="0" smtClean="0"/>
              <a:t>万美元，中方派人到塔什干来讨要未果，还白搭出差费</a:t>
            </a:r>
            <a:r>
              <a:rPr lang="en-US" altLang="zh-CN" sz="2000" dirty="0" smtClean="0"/>
              <a:t>1</a:t>
            </a:r>
            <a:r>
              <a:rPr lang="zh-CN" altLang="en-US" sz="2000" dirty="0" smtClean="0"/>
              <a:t>万美元。</a:t>
            </a:r>
          </a:p>
        </p:txBody>
      </p:sp>
      <p:sp>
        <p:nvSpPr>
          <p:cNvPr id="6" name="日期占位符 5"/>
          <p:cNvSpPr>
            <a:spLocks noGrp="1"/>
          </p:cNvSpPr>
          <p:nvPr>
            <p:ph type="dt" sz="half" idx="10"/>
          </p:nvPr>
        </p:nvSpPr>
        <p:spPr/>
        <p:txBody>
          <a:bodyPr/>
          <a:lstStyle/>
          <a:p>
            <a:fld id="{69934D78-7627-4EA5-A00E-5EA2623AE765}"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1" descr="magic"/>
          <p:cNvPicPr>
            <a:picLocks noChangeAspect="1" noChangeArrowheads="1"/>
          </p:cNvPicPr>
          <p:nvPr/>
        </p:nvPicPr>
        <p:blipFill>
          <a:blip r:embed="rId4"/>
          <a:srcRect/>
          <a:stretch>
            <a:fillRect/>
          </a:stretch>
        </p:blipFill>
        <p:spPr bwMode="auto">
          <a:xfrm>
            <a:off x="0" y="0"/>
            <a:ext cx="127000" cy="127000"/>
          </a:xfrm>
          <a:prstGeom prst="rect">
            <a:avLst/>
          </a:prstGeom>
          <a:noFill/>
          <a:ln w="9525">
            <a:noFill/>
            <a:miter lim="800000"/>
            <a:headEnd/>
            <a:tailEnd/>
          </a:ln>
        </p:spPr>
      </p:pic>
      <p:sp>
        <p:nvSpPr>
          <p:cNvPr id="45059" name="Rectangle 89"/>
          <p:cNvSpPr>
            <a:spLocks noChangeAspect="1" noChangeArrowheads="1"/>
          </p:cNvSpPr>
          <p:nvPr/>
        </p:nvSpPr>
        <p:spPr bwMode="auto">
          <a:xfrm>
            <a:off x="1588" y="0"/>
            <a:ext cx="9204325" cy="936625"/>
          </a:xfrm>
          <a:prstGeom prst="rect">
            <a:avLst/>
          </a:prstGeom>
          <a:noFill/>
          <a:ln w="9525">
            <a:noFill/>
            <a:miter lim="800000"/>
            <a:headEnd/>
            <a:tailEnd/>
          </a:ln>
        </p:spPr>
        <p:txBody>
          <a:bodyPr lIns="359944" tIns="45713" rIns="91426" bIns="45713" anchor="ctr"/>
          <a:lstStyle/>
          <a:p>
            <a:endParaRPr lang="zh-CN" altLang="en-US" sz="3200">
              <a:ea typeface="楷体_GB2312"/>
              <a:cs typeface="楷体_GB2312"/>
            </a:endParaRPr>
          </a:p>
        </p:txBody>
      </p:sp>
      <p:sp>
        <p:nvSpPr>
          <p:cNvPr id="45060" name="TextBox 4"/>
          <p:cNvSpPr txBox="1">
            <a:spLocks noChangeArrowheads="1"/>
          </p:cNvSpPr>
          <p:nvPr>
            <p:custDataLst>
              <p:tags r:id="rId1"/>
            </p:custDataLst>
          </p:nvPr>
        </p:nvSpPr>
        <p:spPr bwMode="auto">
          <a:xfrm>
            <a:off x="1833563" y="1397000"/>
            <a:ext cx="4705350" cy="369888"/>
          </a:xfrm>
          <a:prstGeom prst="rect">
            <a:avLst/>
          </a:prstGeom>
          <a:noFill/>
          <a:ln w="9525">
            <a:noFill/>
            <a:miter lim="800000"/>
            <a:headEnd/>
            <a:tailEnd/>
          </a:ln>
        </p:spPr>
        <p:txBody>
          <a:bodyPr lIns="91426" tIns="45713" rIns="91426" bIns="45713">
            <a:spAutoFit/>
          </a:bodyPr>
          <a:lstStyle/>
          <a:p>
            <a:pPr algn="ctr"/>
            <a:r>
              <a:rPr lang="zh-CN" altLang="en-US" sz="1800">
                <a:solidFill>
                  <a:srgbClr val="040BA0"/>
                </a:solidFill>
                <a:ea typeface="楷体_GB2312"/>
                <a:cs typeface="楷体_GB2312"/>
              </a:rPr>
              <a:t>中国对外直接投资、对外投资收益差额</a:t>
            </a:r>
          </a:p>
        </p:txBody>
      </p:sp>
      <p:graphicFrame>
        <p:nvGraphicFramePr>
          <p:cNvPr id="12" name="图表 11"/>
          <p:cNvGraphicFramePr>
            <a:graphicFrameLocks noGrp="1"/>
          </p:cNvGraphicFramePr>
          <p:nvPr/>
        </p:nvGraphicFramePr>
        <p:xfrm>
          <a:off x="526765" y="1766020"/>
          <a:ext cx="8095930" cy="2880000"/>
        </p:xfrm>
        <a:graphic>
          <a:graphicData uri="http://schemas.openxmlformats.org/drawingml/2006/chart">
            <c:chart xmlns:c="http://schemas.openxmlformats.org/drawingml/2006/chart" xmlns:r="http://schemas.openxmlformats.org/officeDocument/2006/relationships" r:id="rId5"/>
          </a:graphicData>
        </a:graphic>
      </p:graphicFrame>
      <p:sp>
        <p:nvSpPr>
          <p:cNvPr id="6" name="日期占位符 5"/>
          <p:cNvSpPr>
            <a:spLocks noGrp="1"/>
          </p:cNvSpPr>
          <p:nvPr>
            <p:ph type="dt" sz="half" idx="10"/>
          </p:nvPr>
        </p:nvSpPr>
        <p:spPr/>
        <p:txBody>
          <a:bodyPr/>
          <a:lstStyle/>
          <a:p>
            <a:fld id="{883B742D-5F44-40E7-AA31-3505DD74B1B8}"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115300" cy="561975"/>
          </a:xfrm>
        </p:spPr>
        <p:txBody>
          <a:bodyPr anchor="t">
            <a:normAutofit fontScale="90000"/>
          </a:bodyPr>
          <a:lstStyle/>
          <a:p>
            <a:pPr>
              <a:defRPr/>
            </a:pPr>
            <a:r>
              <a:rPr lang="zh-CN" altLang="en-US" sz="2800" dirty="0" smtClean="0">
                <a:latin typeface="+mj-ea"/>
              </a:rPr>
              <a:t>商品房销量乍暖还寒</a:t>
            </a:r>
          </a:p>
        </p:txBody>
      </p:sp>
      <p:sp>
        <p:nvSpPr>
          <p:cNvPr id="46083" name="Rectangle 3"/>
          <p:cNvSpPr>
            <a:spLocks noGrp="1" noChangeArrowheads="1"/>
          </p:cNvSpPr>
          <p:nvPr>
            <p:ph type="body" idx="1"/>
          </p:nvPr>
        </p:nvSpPr>
        <p:spPr>
          <a:xfrm>
            <a:off x="450850" y="5805488"/>
            <a:ext cx="8229600" cy="536575"/>
          </a:xfrm>
        </p:spPr>
        <p:txBody>
          <a:bodyPr>
            <a:normAutofit fontScale="70000" lnSpcReduction="20000"/>
          </a:bodyPr>
          <a:lstStyle/>
          <a:p>
            <a:pPr eaLnBrk="1" hangingPunct="1"/>
            <a:r>
              <a:rPr lang="zh-CN" altLang="en-US" sz="1800" b="1" smtClean="0"/>
              <a:t>前三季度全国商品房销售面积</a:t>
            </a:r>
            <a:r>
              <a:rPr lang="en-US" altLang="zh-CN" sz="1800" b="1" smtClean="0"/>
              <a:t>82908</a:t>
            </a:r>
            <a:r>
              <a:rPr lang="zh-CN" altLang="en-US" sz="1800" b="1" smtClean="0"/>
              <a:t>万平方米，同比增长</a:t>
            </a:r>
            <a:r>
              <a:rPr lang="en-US" altLang="zh-CN" sz="1800" b="1" smtClean="0"/>
              <a:t>7.5%</a:t>
            </a:r>
            <a:r>
              <a:rPr lang="zh-CN" altLang="en-US" sz="1800" b="1" smtClean="0"/>
              <a:t>，比上半年加快</a:t>
            </a:r>
            <a:r>
              <a:rPr lang="en-US" altLang="zh-CN" sz="1800" b="1" smtClean="0"/>
              <a:t>3.6</a:t>
            </a:r>
            <a:r>
              <a:rPr lang="zh-CN" altLang="en-US" sz="1800" b="1" smtClean="0"/>
              <a:t>个百分点，其中住宅销售面积增长</a:t>
            </a:r>
            <a:r>
              <a:rPr lang="en-US" altLang="zh-CN" sz="1800" b="1" smtClean="0"/>
              <a:t>8.2%</a:t>
            </a:r>
            <a:r>
              <a:rPr lang="zh-CN" altLang="en-US" sz="1800" b="1" smtClean="0"/>
              <a:t>，但</a:t>
            </a:r>
            <a:r>
              <a:rPr lang="en-US" altLang="zh-CN" sz="1800" b="1" smtClean="0"/>
              <a:t>9</a:t>
            </a:r>
            <a:r>
              <a:rPr lang="zh-CN" altLang="en-US" sz="1800" b="1" smtClean="0"/>
              <a:t>月全国商品房销量同比续降至</a:t>
            </a:r>
            <a:r>
              <a:rPr lang="en-US" altLang="zh-CN" sz="1800" b="1" smtClean="0"/>
              <a:t>9.0%</a:t>
            </a:r>
            <a:r>
              <a:rPr lang="zh-CN" altLang="en-US" sz="1800" b="1" smtClean="0"/>
              <a:t>；</a:t>
            </a:r>
            <a:r>
              <a:rPr lang="en-US" altLang="zh-CN" sz="1800" b="1" smtClean="0"/>
              <a:t>10</a:t>
            </a:r>
            <a:r>
              <a:rPr lang="zh-CN" altLang="en-US" sz="1800" b="1" smtClean="0"/>
              <a:t>月中旬</a:t>
            </a:r>
            <a:r>
              <a:rPr lang="en-US" altLang="zh-CN" sz="1800" b="1" smtClean="0"/>
              <a:t>26</a:t>
            </a:r>
            <a:r>
              <a:rPr lang="zh-CN" altLang="en-US" sz="1800" b="1" smtClean="0"/>
              <a:t>城新房销量同比降至</a:t>
            </a:r>
            <a:r>
              <a:rPr lang="en-US" altLang="zh-CN" sz="1800" b="1" smtClean="0"/>
              <a:t>22.4%</a:t>
            </a:r>
            <a:r>
              <a:rPr lang="zh-CN" altLang="en-US" sz="1800" b="1" smtClean="0"/>
              <a:t>。</a:t>
            </a:r>
          </a:p>
          <a:p>
            <a:pPr>
              <a:lnSpc>
                <a:spcPct val="80000"/>
              </a:lnSpc>
              <a:buFontTx/>
              <a:buNone/>
            </a:pPr>
            <a:endParaRPr lang="zh-CN" altLang="en-US" sz="1800" b="1" smtClean="0">
              <a:solidFill>
                <a:srgbClr val="000099"/>
              </a:solidFill>
            </a:endParaRPr>
          </a:p>
        </p:txBody>
      </p:sp>
      <p:graphicFrame>
        <p:nvGraphicFramePr>
          <p:cNvPr id="6" name="图表 5"/>
          <p:cNvGraphicFramePr>
            <a:graphicFrameLocks/>
          </p:cNvGraphicFramePr>
          <p:nvPr/>
        </p:nvGraphicFramePr>
        <p:xfrm>
          <a:off x="517396" y="1340768"/>
          <a:ext cx="7444519" cy="4392488"/>
        </p:xfrm>
        <a:graphic>
          <a:graphicData uri="http://schemas.openxmlformats.org/drawingml/2006/chart">
            <c:chart xmlns:c="http://schemas.openxmlformats.org/drawingml/2006/chart" xmlns:r="http://schemas.openxmlformats.org/officeDocument/2006/relationships" r:id="rId2"/>
          </a:graphicData>
        </a:graphic>
      </p:graphicFrame>
      <p:sp>
        <p:nvSpPr>
          <p:cNvPr id="5" name="日期占位符 4"/>
          <p:cNvSpPr>
            <a:spLocks noGrp="1"/>
          </p:cNvSpPr>
          <p:nvPr>
            <p:ph type="dt" sz="half" idx="10"/>
          </p:nvPr>
        </p:nvSpPr>
        <p:spPr/>
        <p:txBody>
          <a:bodyPr/>
          <a:lstStyle/>
          <a:p>
            <a:fld id="{CD6A213B-8592-4BDA-932B-E829B48173D7}"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1" descr="magic"/>
          <p:cNvPicPr>
            <a:picLocks noChangeAspect="1" noChangeArrowheads="1"/>
          </p:cNvPicPr>
          <p:nvPr/>
        </p:nvPicPr>
        <p:blipFill>
          <a:blip r:embed="rId4"/>
          <a:srcRect/>
          <a:stretch>
            <a:fillRect/>
          </a:stretch>
        </p:blipFill>
        <p:spPr bwMode="auto">
          <a:xfrm>
            <a:off x="0" y="0"/>
            <a:ext cx="127000" cy="127000"/>
          </a:xfrm>
          <a:prstGeom prst="rect">
            <a:avLst/>
          </a:prstGeom>
          <a:noFill/>
          <a:ln w="9525">
            <a:noFill/>
            <a:miter lim="800000"/>
            <a:headEnd/>
            <a:tailEnd/>
          </a:ln>
        </p:spPr>
      </p:pic>
      <p:sp>
        <p:nvSpPr>
          <p:cNvPr id="47107" name="Rectangle 89"/>
          <p:cNvSpPr>
            <a:spLocks noChangeAspect="1" noChangeArrowheads="1"/>
          </p:cNvSpPr>
          <p:nvPr/>
        </p:nvSpPr>
        <p:spPr bwMode="auto">
          <a:xfrm>
            <a:off x="1588" y="0"/>
            <a:ext cx="9204325" cy="936625"/>
          </a:xfrm>
          <a:prstGeom prst="rect">
            <a:avLst/>
          </a:prstGeom>
          <a:noFill/>
          <a:ln w="9525">
            <a:noFill/>
            <a:miter lim="800000"/>
            <a:headEnd/>
            <a:tailEnd/>
          </a:ln>
        </p:spPr>
        <p:txBody>
          <a:bodyPr lIns="359944" tIns="45713" rIns="91426" bIns="45713" anchor="ctr"/>
          <a:lstStyle/>
          <a:p>
            <a:endParaRPr lang="zh-CN" altLang="en-US" sz="3200">
              <a:ea typeface="楷体_GB2312"/>
              <a:cs typeface="楷体_GB2312"/>
            </a:endParaRPr>
          </a:p>
        </p:txBody>
      </p:sp>
      <p:sp>
        <p:nvSpPr>
          <p:cNvPr id="47108" name="TextBox 4"/>
          <p:cNvSpPr txBox="1">
            <a:spLocks noChangeArrowheads="1"/>
          </p:cNvSpPr>
          <p:nvPr>
            <p:custDataLst>
              <p:tags r:id="rId1"/>
            </p:custDataLst>
          </p:nvPr>
        </p:nvSpPr>
        <p:spPr bwMode="auto">
          <a:xfrm>
            <a:off x="1528763" y="1403350"/>
            <a:ext cx="4705350" cy="369888"/>
          </a:xfrm>
          <a:prstGeom prst="rect">
            <a:avLst/>
          </a:prstGeom>
          <a:noFill/>
          <a:ln w="9525">
            <a:noFill/>
            <a:miter lim="800000"/>
            <a:headEnd/>
            <a:tailEnd/>
          </a:ln>
        </p:spPr>
        <p:txBody>
          <a:bodyPr lIns="91426" tIns="45713" rIns="91426" bIns="45713">
            <a:spAutoFit/>
          </a:bodyPr>
          <a:lstStyle/>
          <a:p>
            <a:pPr algn="ctr"/>
            <a:r>
              <a:rPr lang="zh-CN" altLang="en-US" sz="1800">
                <a:solidFill>
                  <a:srgbClr val="040BA0"/>
                </a:solidFill>
                <a:ea typeface="楷体_GB2312"/>
                <a:cs typeface="楷体_GB2312"/>
              </a:rPr>
              <a:t>人口年龄上升、年轻型消费品比例趋降</a:t>
            </a:r>
          </a:p>
        </p:txBody>
      </p:sp>
      <p:sp>
        <p:nvSpPr>
          <p:cNvPr id="18437" name="Rectangle 2"/>
          <p:cNvSpPr txBox="1">
            <a:spLocks noChangeArrowheads="1"/>
          </p:cNvSpPr>
          <p:nvPr/>
        </p:nvSpPr>
        <p:spPr bwMode="auto">
          <a:xfrm>
            <a:off x="184150" y="260350"/>
            <a:ext cx="8004175" cy="531813"/>
          </a:xfrm>
          <a:prstGeom prst="rect">
            <a:avLst/>
          </a:prstGeom>
          <a:noFill/>
          <a:ln w="9525">
            <a:noFill/>
            <a:miter lim="800000"/>
            <a:headEnd/>
            <a:tailEnd/>
          </a:ln>
        </p:spPr>
        <p:txBody>
          <a:bodyPr lIns="91403" tIns="45702" rIns="91403" bIns="45702"/>
          <a:lstStyle/>
          <a:p>
            <a:pPr eaLnBrk="0" hangingPunct="0">
              <a:defRPr/>
            </a:pPr>
            <a:r>
              <a:rPr lang="zh-CN" altLang="en-US" sz="2800" dirty="0">
                <a:solidFill>
                  <a:srgbClr val="000099"/>
                </a:solidFill>
                <a:latin typeface="+mn-ea"/>
                <a:ea typeface="+mn-ea"/>
              </a:rPr>
              <a:t>人口结构与消费结构（以美国为例）</a:t>
            </a:r>
          </a:p>
        </p:txBody>
      </p:sp>
      <p:sp>
        <p:nvSpPr>
          <p:cNvPr id="47110" name="Text Box 60"/>
          <p:cNvSpPr txBox="1">
            <a:spLocks noChangeArrowheads="1"/>
          </p:cNvSpPr>
          <p:nvPr/>
        </p:nvSpPr>
        <p:spPr bwMode="auto">
          <a:xfrm>
            <a:off x="36513" y="5024438"/>
            <a:ext cx="8640762" cy="1200150"/>
          </a:xfrm>
          <a:prstGeom prst="rect">
            <a:avLst/>
          </a:prstGeom>
          <a:noFill/>
          <a:ln w="9525">
            <a:noFill/>
            <a:miter lim="800000"/>
            <a:headEnd/>
            <a:tailEnd/>
          </a:ln>
        </p:spPr>
        <p:txBody>
          <a:bodyPr lIns="91382" tIns="45689" rIns="91382" bIns="45689">
            <a:spAutoFit/>
          </a:bodyPr>
          <a:lstStyle/>
          <a:p>
            <a:pPr defTabSz="911225"/>
            <a:r>
              <a:rPr lang="zh-CN" altLang="en-US" sz="1800">
                <a:latin typeface="Arial" pitchFamily="34" charset="0"/>
                <a:ea typeface="楷体_GB2312"/>
                <a:cs typeface="楷体_GB2312"/>
              </a:rPr>
              <a:t>从美国的经验看，</a:t>
            </a:r>
            <a:r>
              <a:rPr lang="zh-CN" altLang="en-US" sz="1800" b="1">
                <a:solidFill>
                  <a:srgbClr val="0070C0"/>
                </a:solidFill>
                <a:latin typeface="Arial" pitchFamily="34" charset="0"/>
                <a:ea typeface="楷体_GB2312"/>
                <a:cs typeface="楷体_GB2312"/>
              </a:rPr>
              <a:t>房地产周期与人口结构密切相关</a:t>
            </a:r>
            <a:r>
              <a:rPr lang="zh-CN" altLang="en-US" sz="1800">
                <a:latin typeface="Arial" pitchFamily="34" charset="0"/>
                <a:ea typeface="楷体_GB2312"/>
                <a:cs typeface="楷体_GB2312"/>
              </a:rPr>
              <a:t>。房地产属于典型的年轻型消费品，</a:t>
            </a:r>
            <a:r>
              <a:rPr lang="en-US" altLang="zh-CN" sz="1800">
                <a:latin typeface="Arial" pitchFamily="34" charset="0"/>
                <a:ea typeface="楷体_GB2312"/>
                <a:cs typeface="楷体_GB2312"/>
              </a:rPr>
              <a:t>25-44</a:t>
            </a:r>
            <a:r>
              <a:rPr lang="zh-CN" altLang="en-US" sz="1800">
                <a:latin typeface="Arial" pitchFamily="34" charset="0"/>
                <a:ea typeface="楷体_GB2312"/>
                <a:cs typeface="楷体_GB2312"/>
              </a:rPr>
              <a:t>岁人群是房地产消费的高峰期，而在</a:t>
            </a:r>
            <a:r>
              <a:rPr lang="en-US" altLang="zh-CN" sz="1800">
                <a:latin typeface="Arial" pitchFamily="34" charset="0"/>
                <a:ea typeface="楷体_GB2312"/>
                <a:cs typeface="楷体_GB2312"/>
              </a:rPr>
              <a:t>45</a:t>
            </a:r>
            <a:r>
              <a:rPr lang="zh-CN" altLang="en-US" sz="1800">
                <a:latin typeface="Arial" pitchFamily="34" charset="0"/>
                <a:ea typeface="楷体_GB2312"/>
                <a:cs typeface="楷体_GB2312"/>
              </a:rPr>
              <a:t>岁以后房地产消费占比会持续下降。从国际经验看，随着</a:t>
            </a:r>
            <a:r>
              <a:rPr lang="en-US" altLang="zh-CN" sz="1800">
                <a:latin typeface="Arial" pitchFamily="34" charset="0"/>
                <a:ea typeface="楷体_GB2312"/>
                <a:cs typeface="楷体_GB2312"/>
              </a:rPr>
              <a:t>45</a:t>
            </a:r>
            <a:r>
              <a:rPr lang="zh-CN" altLang="en-US" sz="1800">
                <a:latin typeface="Arial" pitchFamily="34" charset="0"/>
                <a:ea typeface="楷体_GB2312"/>
                <a:cs typeface="楷体_GB2312"/>
              </a:rPr>
              <a:t>岁以上中老年人口占比的上升，房地产消费均会遭遇历史性拐点。</a:t>
            </a:r>
          </a:p>
        </p:txBody>
      </p:sp>
      <p:grpSp>
        <p:nvGrpSpPr>
          <p:cNvPr id="3" name="Group 6"/>
          <p:cNvGrpSpPr>
            <a:grpSpLocks/>
          </p:cNvGrpSpPr>
          <p:nvPr/>
        </p:nvGrpSpPr>
        <p:grpSpPr bwMode="auto">
          <a:xfrm>
            <a:off x="1143000" y="2020888"/>
            <a:ext cx="6646863" cy="2860675"/>
            <a:chOff x="81" y="1563"/>
            <a:chExt cx="3006" cy="1542"/>
          </a:xfrm>
        </p:grpSpPr>
        <p:sp>
          <p:nvSpPr>
            <p:cNvPr id="47112" name="AutoShape 5"/>
            <p:cNvSpPr>
              <a:spLocks noChangeAspect="1" noChangeArrowheads="1" noTextEdit="1"/>
            </p:cNvSpPr>
            <p:nvPr/>
          </p:nvSpPr>
          <p:spPr bwMode="auto">
            <a:xfrm>
              <a:off x="172" y="1563"/>
              <a:ext cx="2915" cy="1542"/>
            </a:xfrm>
            <a:prstGeom prst="rect">
              <a:avLst/>
            </a:prstGeom>
            <a:noFill/>
            <a:ln w="9525">
              <a:noFill/>
              <a:miter lim="800000"/>
              <a:headEnd/>
              <a:tailEnd/>
            </a:ln>
          </p:spPr>
          <p:txBody>
            <a:bodyPr/>
            <a:lstStyle/>
            <a:p>
              <a:endParaRPr lang="zh-CN" altLang="en-US"/>
            </a:p>
          </p:txBody>
        </p:sp>
        <p:sp>
          <p:nvSpPr>
            <p:cNvPr id="2" name="Rectangle 7"/>
            <p:cNvSpPr>
              <a:spLocks noChangeArrowheads="1"/>
            </p:cNvSpPr>
            <p:nvPr/>
          </p:nvSpPr>
          <p:spPr bwMode="auto">
            <a:xfrm>
              <a:off x="201" y="1598"/>
              <a:ext cx="2857" cy="1479"/>
            </a:xfrm>
            <a:prstGeom prst="rect">
              <a:avLst/>
            </a:prstGeom>
            <a:solidFill>
              <a:srgbClr val="FFFFFF"/>
            </a:solidFill>
            <a:ln>
              <a:noFill/>
            </a:ln>
            <a:extLst/>
          </p:spPr>
          <p:txBody>
            <a:bodyPr/>
            <a:lstStyle>
              <a:lvl1pPr>
                <a:spcBef>
                  <a:spcPct val="50000"/>
                </a:spcBef>
                <a:spcAft>
                  <a:spcPct val="50000"/>
                </a:spcAft>
                <a:buChar char="•"/>
                <a:defRPr sz="4000" b="1">
                  <a:solidFill>
                    <a:schemeClr val="accent2"/>
                  </a:solidFill>
                  <a:latin typeface="Arial" charset="0"/>
                  <a:ea typeface="楷体_GB2312" pitchFamily="49" charset="-122"/>
                </a:defRPr>
              </a:lvl1pPr>
              <a:lvl2pPr marL="742950" indent="-285750">
                <a:spcBef>
                  <a:spcPct val="30000"/>
                </a:spcBef>
                <a:spcAft>
                  <a:spcPct val="30000"/>
                </a:spcAft>
                <a:buChar char="•"/>
                <a:defRPr sz="2800" b="1">
                  <a:solidFill>
                    <a:schemeClr val="accent2"/>
                  </a:solidFill>
                  <a:latin typeface="Arial" charset="0"/>
                  <a:ea typeface="楷体_GB2312" pitchFamily="49" charset="-122"/>
                </a:defRPr>
              </a:lvl2pPr>
              <a:lvl3pPr marL="1143000" indent="-228600">
                <a:spcBef>
                  <a:spcPct val="30000"/>
                </a:spcBef>
                <a:spcAft>
                  <a:spcPct val="30000"/>
                </a:spcAft>
                <a:buChar char="•"/>
                <a:defRPr sz="2400" b="1">
                  <a:solidFill>
                    <a:schemeClr val="accent2"/>
                  </a:solidFill>
                  <a:latin typeface="Arial" charset="0"/>
                  <a:ea typeface="楷体_GB2312" pitchFamily="49" charset="-122"/>
                </a:defRPr>
              </a:lvl3pPr>
              <a:lvl4pPr marL="1600200" indent="-228600">
                <a:spcBef>
                  <a:spcPct val="30000"/>
                </a:spcBef>
                <a:spcAft>
                  <a:spcPct val="30000"/>
                </a:spcAft>
                <a:buChar char="•"/>
                <a:defRPr sz="2000" b="1">
                  <a:solidFill>
                    <a:schemeClr val="accent2"/>
                  </a:solidFill>
                  <a:latin typeface="Arial" charset="0"/>
                  <a:ea typeface="楷体_GB2312" pitchFamily="49" charset="-122"/>
                </a:defRPr>
              </a:lvl4pPr>
              <a:lvl5pPr marL="2057400" indent="-228600">
                <a:spcBef>
                  <a:spcPct val="30000"/>
                </a:spcBef>
                <a:spcAft>
                  <a:spcPct val="30000"/>
                </a:spcAft>
                <a:buChar char="»"/>
                <a:defRPr sz="2000" b="1">
                  <a:solidFill>
                    <a:schemeClr val="accent2"/>
                  </a:solidFill>
                  <a:latin typeface="Arial" charset="0"/>
                  <a:ea typeface="楷体_GB2312" pitchFamily="49" charset="-122"/>
                </a:defRPr>
              </a:lvl5pPr>
              <a:lvl6pPr marL="2514600" indent="-228600" fontAlgn="base">
                <a:spcBef>
                  <a:spcPct val="30000"/>
                </a:spcBef>
                <a:spcAft>
                  <a:spcPct val="30000"/>
                </a:spcAft>
                <a:buChar char="»"/>
                <a:defRPr sz="2000" b="1">
                  <a:solidFill>
                    <a:schemeClr val="accent2"/>
                  </a:solidFill>
                  <a:latin typeface="Arial" charset="0"/>
                  <a:ea typeface="楷体_GB2312" pitchFamily="49" charset="-122"/>
                </a:defRPr>
              </a:lvl6pPr>
              <a:lvl7pPr marL="2971800" indent="-228600" fontAlgn="base">
                <a:spcBef>
                  <a:spcPct val="30000"/>
                </a:spcBef>
                <a:spcAft>
                  <a:spcPct val="30000"/>
                </a:spcAft>
                <a:buChar char="»"/>
                <a:defRPr sz="2000" b="1">
                  <a:solidFill>
                    <a:schemeClr val="accent2"/>
                  </a:solidFill>
                  <a:latin typeface="Arial" charset="0"/>
                  <a:ea typeface="楷体_GB2312" pitchFamily="49" charset="-122"/>
                </a:defRPr>
              </a:lvl7pPr>
              <a:lvl8pPr marL="3429000" indent="-228600" fontAlgn="base">
                <a:spcBef>
                  <a:spcPct val="30000"/>
                </a:spcBef>
                <a:spcAft>
                  <a:spcPct val="30000"/>
                </a:spcAft>
                <a:buChar char="»"/>
                <a:defRPr sz="2000" b="1">
                  <a:solidFill>
                    <a:schemeClr val="accent2"/>
                  </a:solidFill>
                  <a:latin typeface="Arial" charset="0"/>
                  <a:ea typeface="楷体_GB2312" pitchFamily="49" charset="-122"/>
                </a:defRPr>
              </a:lvl8pPr>
              <a:lvl9pPr marL="3886200" indent="-228600" fontAlgn="base">
                <a:spcBef>
                  <a:spcPct val="30000"/>
                </a:spcBef>
                <a:spcAft>
                  <a:spcPct val="30000"/>
                </a:spcAft>
                <a:buChar char="»"/>
                <a:defRPr sz="2000" b="1">
                  <a:solidFill>
                    <a:schemeClr val="accent2"/>
                  </a:solidFill>
                  <a:latin typeface="Arial" charset="0"/>
                  <a:ea typeface="楷体_GB2312" pitchFamily="49" charset="-122"/>
                </a:defRPr>
              </a:lvl9pPr>
            </a:lstStyle>
            <a:p>
              <a:pPr>
                <a:spcBef>
                  <a:spcPct val="0"/>
                </a:spcBef>
                <a:spcAft>
                  <a:spcPct val="0"/>
                </a:spcAft>
                <a:buFontTx/>
                <a:buNone/>
                <a:defRPr/>
              </a:pPr>
              <a:endParaRPr lang="zh-CN" altLang="en-US" sz="1400" dirty="0" smtClean="0">
                <a:solidFill>
                  <a:srgbClr val="040BA0"/>
                </a:solidFill>
                <a:latin typeface="+mn-lt"/>
              </a:endParaRPr>
            </a:p>
          </p:txBody>
        </p:sp>
        <p:sp>
          <p:nvSpPr>
            <p:cNvPr id="47114" name="Rectangle 8"/>
            <p:cNvSpPr>
              <a:spLocks noChangeArrowheads="1"/>
            </p:cNvSpPr>
            <p:nvPr/>
          </p:nvSpPr>
          <p:spPr bwMode="auto">
            <a:xfrm>
              <a:off x="419" y="1661"/>
              <a:ext cx="2639" cy="1249"/>
            </a:xfrm>
            <a:prstGeom prst="rect">
              <a:avLst/>
            </a:prstGeom>
            <a:solidFill>
              <a:srgbClr val="FFFF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15" name="Line 9"/>
            <p:cNvSpPr>
              <a:spLocks noChangeShapeType="1"/>
            </p:cNvSpPr>
            <p:nvPr/>
          </p:nvSpPr>
          <p:spPr bwMode="auto">
            <a:xfrm>
              <a:off x="419" y="2700"/>
              <a:ext cx="2639" cy="0"/>
            </a:xfrm>
            <a:prstGeom prst="line">
              <a:avLst/>
            </a:prstGeom>
            <a:noFill/>
            <a:ln w="0">
              <a:solidFill>
                <a:srgbClr val="FFFFFF"/>
              </a:solidFill>
              <a:round/>
              <a:headEnd/>
              <a:tailEnd/>
            </a:ln>
          </p:spPr>
          <p:txBody>
            <a:bodyPr/>
            <a:lstStyle/>
            <a:p>
              <a:endParaRPr lang="zh-CN" altLang="en-US"/>
            </a:p>
          </p:txBody>
        </p:sp>
        <p:sp>
          <p:nvSpPr>
            <p:cNvPr id="47116" name="Line 10"/>
            <p:cNvSpPr>
              <a:spLocks noChangeShapeType="1"/>
            </p:cNvSpPr>
            <p:nvPr/>
          </p:nvSpPr>
          <p:spPr bwMode="auto">
            <a:xfrm>
              <a:off x="419" y="2491"/>
              <a:ext cx="2639" cy="0"/>
            </a:xfrm>
            <a:prstGeom prst="line">
              <a:avLst/>
            </a:prstGeom>
            <a:noFill/>
            <a:ln w="0">
              <a:solidFill>
                <a:srgbClr val="FFFFFF"/>
              </a:solidFill>
              <a:round/>
              <a:headEnd/>
              <a:tailEnd/>
            </a:ln>
          </p:spPr>
          <p:txBody>
            <a:bodyPr/>
            <a:lstStyle/>
            <a:p>
              <a:endParaRPr lang="zh-CN" altLang="en-US"/>
            </a:p>
          </p:txBody>
        </p:sp>
        <p:sp>
          <p:nvSpPr>
            <p:cNvPr id="47117" name="Line 11"/>
            <p:cNvSpPr>
              <a:spLocks noChangeShapeType="1"/>
            </p:cNvSpPr>
            <p:nvPr/>
          </p:nvSpPr>
          <p:spPr bwMode="auto">
            <a:xfrm>
              <a:off x="419" y="2289"/>
              <a:ext cx="2639" cy="0"/>
            </a:xfrm>
            <a:prstGeom prst="line">
              <a:avLst/>
            </a:prstGeom>
            <a:noFill/>
            <a:ln w="0">
              <a:solidFill>
                <a:srgbClr val="FFFFFF"/>
              </a:solidFill>
              <a:round/>
              <a:headEnd/>
              <a:tailEnd/>
            </a:ln>
          </p:spPr>
          <p:txBody>
            <a:bodyPr/>
            <a:lstStyle/>
            <a:p>
              <a:endParaRPr lang="zh-CN" altLang="en-US"/>
            </a:p>
          </p:txBody>
        </p:sp>
        <p:sp>
          <p:nvSpPr>
            <p:cNvPr id="47118" name="Line 12"/>
            <p:cNvSpPr>
              <a:spLocks noChangeShapeType="1"/>
            </p:cNvSpPr>
            <p:nvPr/>
          </p:nvSpPr>
          <p:spPr bwMode="auto">
            <a:xfrm>
              <a:off x="419" y="2079"/>
              <a:ext cx="2639" cy="0"/>
            </a:xfrm>
            <a:prstGeom prst="line">
              <a:avLst/>
            </a:prstGeom>
            <a:noFill/>
            <a:ln w="0">
              <a:solidFill>
                <a:srgbClr val="FFFFFF"/>
              </a:solidFill>
              <a:round/>
              <a:headEnd/>
              <a:tailEnd/>
            </a:ln>
          </p:spPr>
          <p:txBody>
            <a:bodyPr/>
            <a:lstStyle/>
            <a:p>
              <a:endParaRPr lang="zh-CN" altLang="en-US"/>
            </a:p>
          </p:txBody>
        </p:sp>
        <p:sp>
          <p:nvSpPr>
            <p:cNvPr id="47119" name="Line 13"/>
            <p:cNvSpPr>
              <a:spLocks noChangeShapeType="1"/>
            </p:cNvSpPr>
            <p:nvPr/>
          </p:nvSpPr>
          <p:spPr bwMode="auto">
            <a:xfrm>
              <a:off x="419" y="1870"/>
              <a:ext cx="2639" cy="0"/>
            </a:xfrm>
            <a:prstGeom prst="line">
              <a:avLst/>
            </a:prstGeom>
            <a:noFill/>
            <a:ln w="0">
              <a:solidFill>
                <a:srgbClr val="FFFFFF"/>
              </a:solidFill>
              <a:round/>
              <a:headEnd/>
              <a:tailEnd/>
            </a:ln>
          </p:spPr>
          <p:txBody>
            <a:bodyPr/>
            <a:lstStyle/>
            <a:p>
              <a:endParaRPr lang="zh-CN" altLang="en-US"/>
            </a:p>
          </p:txBody>
        </p:sp>
        <p:sp>
          <p:nvSpPr>
            <p:cNvPr id="47120" name="Line 14"/>
            <p:cNvSpPr>
              <a:spLocks noChangeShapeType="1"/>
            </p:cNvSpPr>
            <p:nvPr/>
          </p:nvSpPr>
          <p:spPr bwMode="auto">
            <a:xfrm>
              <a:off x="419" y="1661"/>
              <a:ext cx="2639" cy="0"/>
            </a:xfrm>
            <a:prstGeom prst="line">
              <a:avLst/>
            </a:prstGeom>
            <a:noFill/>
            <a:ln w="0">
              <a:solidFill>
                <a:srgbClr val="FFFFFF"/>
              </a:solidFill>
              <a:round/>
              <a:headEnd/>
              <a:tailEnd/>
            </a:ln>
          </p:spPr>
          <p:txBody>
            <a:bodyPr/>
            <a:lstStyle/>
            <a:p>
              <a:endParaRPr lang="zh-CN" altLang="en-US"/>
            </a:p>
          </p:txBody>
        </p:sp>
        <p:sp>
          <p:nvSpPr>
            <p:cNvPr id="47121" name="Rectangle 15"/>
            <p:cNvSpPr>
              <a:spLocks noChangeArrowheads="1"/>
            </p:cNvSpPr>
            <p:nvPr/>
          </p:nvSpPr>
          <p:spPr bwMode="auto">
            <a:xfrm>
              <a:off x="419" y="1661"/>
              <a:ext cx="2639" cy="1249"/>
            </a:xfrm>
            <a:prstGeom prst="rect">
              <a:avLst/>
            </a:prstGeom>
            <a:noFill/>
            <a:ln w="6">
              <a:solidFill>
                <a:srgbClr val="FFFFFF"/>
              </a:solidFill>
              <a:miter lim="800000"/>
              <a:headEnd/>
              <a:tailEnd/>
            </a:ln>
          </p:spPr>
          <p:txBody>
            <a:bodyPr/>
            <a:lstStyle/>
            <a:p>
              <a:endParaRPr lang="zh-CN" altLang="en-US" sz="1400">
                <a:solidFill>
                  <a:srgbClr val="040BA0"/>
                </a:solidFill>
                <a:ea typeface="楷体_GB2312"/>
                <a:cs typeface="楷体_GB2312"/>
              </a:endParaRPr>
            </a:p>
          </p:txBody>
        </p:sp>
        <p:sp>
          <p:nvSpPr>
            <p:cNvPr id="47122" name="Rectangle 16"/>
            <p:cNvSpPr>
              <a:spLocks noChangeArrowheads="1"/>
            </p:cNvSpPr>
            <p:nvPr/>
          </p:nvSpPr>
          <p:spPr bwMode="auto">
            <a:xfrm>
              <a:off x="505" y="2449"/>
              <a:ext cx="51" cy="461"/>
            </a:xfrm>
            <a:prstGeom prst="rect">
              <a:avLst/>
            </a:prstGeom>
            <a:solidFill>
              <a:srgbClr val="000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23" name="Rectangle 17"/>
            <p:cNvSpPr>
              <a:spLocks noChangeArrowheads="1"/>
            </p:cNvSpPr>
            <p:nvPr/>
          </p:nvSpPr>
          <p:spPr bwMode="auto">
            <a:xfrm>
              <a:off x="1033" y="2847"/>
              <a:ext cx="51" cy="63"/>
            </a:xfrm>
            <a:prstGeom prst="rect">
              <a:avLst/>
            </a:prstGeom>
            <a:solidFill>
              <a:srgbClr val="000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24" name="Rectangle 18"/>
            <p:cNvSpPr>
              <a:spLocks noChangeArrowheads="1"/>
            </p:cNvSpPr>
            <p:nvPr/>
          </p:nvSpPr>
          <p:spPr bwMode="auto">
            <a:xfrm>
              <a:off x="1561" y="2777"/>
              <a:ext cx="51" cy="133"/>
            </a:xfrm>
            <a:prstGeom prst="rect">
              <a:avLst/>
            </a:prstGeom>
            <a:solidFill>
              <a:srgbClr val="000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25" name="Rectangle 19"/>
            <p:cNvSpPr>
              <a:spLocks noChangeArrowheads="1"/>
            </p:cNvSpPr>
            <p:nvPr/>
          </p:nvSpPr>
          <p:spPr bwMode="auto">
            <a:xfrm>
              <a:off x="2089" y="2149"/>
              <a:ext cx="51" cy="761"/>
            </a:xfrm>
            <a:prstGeom prst="rect">
              <a:avLst/>
            </a:prstGeom>
            <a:solidFill>
              <a:srgbClr val="000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26" name="Rectangle 20"/>
            <p:cNvSpPr>
              <a:spLocks noChangeArrowheads="1"/>
            </p:cNvSpPr>
            <p:nvPr/>
          </p:nvSpPr>
          <p:spPr bwMode="auto">
            <a:xfrm>
              <a:off x="2617" y="2610"/>
              <a:ext cx="51" cy="300"/>
            </a:xfrm>
            <a:prstGeom prst="rect">
              <a:avLst/>
            </a:prstGeom>
            <a:solidFill>
              <a:srgbClr val="000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27" name="Rectangle 21"/>
            <p:cNvSpPr>
              <a:spLocks noChangeArrowheads="1"/>
            </p:cNvSpPr>
            <p:nvPr/>
          </p:nvSpPr>
          <p:spPr bwMode="auto">
            <a:xfrm>
              <a:off x="556" y="2233"/>
              <a:ext cx="46" cy="677"/>
            </a:xfrm>
            <a:prstGeom prst="rect">
              <a:avLst/>
            </a:prstGeom>
            <a:solidFill>
              <a:srgbClr val="3366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28" name="Rectangle 22"/>
            <p:cNvSpPr>
              <a:spLocks noChangeArrowheads="1"/>
            </p:cNvSpPr>
            <p:nvPr/>
          </p:nvSpPr>
          <p:spPr bwMode="auto">
            <a:xfrm>
              <a:off x="1084" y="2812"/>
              <a:ext cx="46" cy="98"/>
            </a:xfrm>
            <a:prstGeom prst="rect">
              <a:avLst/>
            </a:prstGeom>
            <a:solidFill>
              <a:srgbClr val="3366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29" name="Rectangle 23"/>
            <p:cNvSpPr>
              <a:spLocks noChangeArrowheads="1"/>
            </p:cNvSpPr>
            <p:nvPr/>
          </p:nvSpPr>
          <p:spPr bwMode="auto">
            <a:xfrm>
              <a:off x="1612" y="2693"/>
              <a:ext cx="46" cy="217"/>
            </a:xfrm>
            <a:prstGeom prst="rect">
              <a:avLst/>
            </a:prstGeom>
            <a:solidFill>
              <a:srgbClr val="3366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0" name="Rectangle 24"/>
            <p:cNvSpPr>
              <a:spLocks noChangeArrowheads="1"/>
            </p:cNvSpPr>
            <p:nvPr/>
          </p:nvSpPr>
          <p:spPr bwMode="auto">
            <a:xfrm>
              <a:off x="2140" y="1821"/>
              <a:ext cx="46" cy="1089"/>
            </a:xfrm>
            <a:prstGeom prst="rect">
              <a:avLst/>
            </a:prstGeom>
            <a:solidFill>
              <a:srgbClr val="3366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1" name="Rectangle 25"/>
            <p:cNvSpPr>
              <a:spLocks noChangeArrowheads="1"/>
            </p:cNvSpPr>
            <p:nvPr/>
          </p:nvSpPr>
          <p:spPr bwMode="auto">
            <a:xfrm>
              <a:off x="2668" y="2477"/>
              <a:ext cx="46" cy="433"/>
            </a:xfrm>
            <a:prstGeom prst="rect">
              <a:avLst/>
            </a:prstGeom>
            <a:solidFill>
              <a:srgbClr val="3366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2" name="Rectangle 26"/>
            <p:cNvSpPr>
              <a:spLocks noChangeArrowheads="1"/>
            </p:cNvSpPr>
            <p:nvPr/>
          </p:nvSpPr>
          <p:spPr bwMode="auto">
            <a:xfrm>
              <a:off x="602" y="2107"/>
              <a:ext cx="52" cy="803"/>
            </a:xfrm>
            <a:prstGeom prst="rect">
              <a:avLst/>
            </a:prstGeom>
            <a:solidFill>
              <a:srgbClr val="99CC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3" name="Rectangle 27"/>
            <p:cNvSpPr>
              <a:spLocks noChangeArrowheads="1"/>
            </p:cNvSpPr>
            <p:nvPr/>
          </p:nvSpPr>
          <p:spPr bwMode="auto">
            <a:xfrm>
              <a:off x="1130" y="2819"/>
              <a:ext cx="52" cy="91"/>
            </a:xfrm>
            <a:prstGeom prst="rect">
              <a:avLst/>
            </a:prstGeom>
            <a:solidFill>
              <a:srgbClr val="99CC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4" name="Rectangle 28"/>
            <p:cNvSpPr>
              <a:spLocks noChangeArrowheads="1"/>
            </p:cNvSpPr>
            <p:nvPr/>
          </p:nvSpPr>
          <p:spPr bwMode="auto">
            <a:xfrm>
              <a:off x="1658" y="2672"/>
              <a:ext cx="52" cy="238"/>
            </a:xfrm>
            <a:prstGeom prst="rect">
              <a:avLst/>
            </a:prstGeom>
            <a:solidFill>
              <a:srgbClr val="99CC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5" name="Rectangle 29"/>
            <p:cNvSpPr>
              <a:spLocks noChangeArrowheads="1"/>
            </p:cNvSpPr>
            <p:nvPr/>
          </p:nvSpPr>
          <p:spPr bwMode="auto">
            <a:xfrm>
              <a:off x="2186" y="1675"/>
              <a:ext cx="52" cy="1235"/>
            </a:xfrm>
            <a:prstGeom prst="rect">
              <a:avLst/>
            </a:prstGeom>
            <a:solidFill>
              <a:srgbClr val="99CC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6" name="Rectangle 30"/>
            <p:cNvSpPr>
              <a:spLocks noChangeArrowheads="1"/>
            </p:cNvSpPr>
            <p:nvPr/>
          </p:nvSpPr>
          <p:spPr bwMode="auto">
            <a:xfrm>
              <a:off x="2714" y="2533"/>
              <a:ext cx="52" cy="377"/>
            </a:xfrm>
            <a:prstGeom prst="rect">
              <a:avLst/>
            </a:prstGeom>
            <a:solidFill>
              <a:srgbClr val="99CC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7" name="Rectangle 31"/>
            <p:cNvSpPr>
              <a:spLocks noChangeArrowheads="1"/>
            </p:cNvSpPr>
            <p:nvPr/>
          </p:nvSpPr>
          <p:spPr bwMode="auto">
            <a:xfrm>
              <a:off x="654" y="2086"/>
              <a:ext cx="52" cy="824"/>
            </a:xfrm>
            <a:prstGeom prst="rect">
              <a:avLst/>
            </a:prstGeom>
            <a:solidFill>
              <a:srgbClr val="FF66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8" name="Rectangle 32"/>
            <p:cNvSpPr>
              <a:spLocks noChangeArrowheads="1"/>
            </p:cNvSpPr>
            <p:nvPr/>
          </p:nvSpPr>
          <p:spPr bwMode="auto">
            <a:xfrm>
              <a:off x="1182" y="2819"/>
              <a:ext cx="52" cy="91"/>
            </a:xfrm>
            <a:prstGeom prst="rect">
              <a:avLst/>
            </a:prstGeom>
            <a:solidFill>
              <a:srgbClr val="FF66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39" name="Rectangle 33"/>
            <p:cNvSpPr>
              <a:spLocks noChangeArrowheads="1"/>
            </p:cNvSpPr>
            <p:nvPr/>
          </p:nvSpPr>
          <p:spPr bwMode="auto">
            <a:xfrm>
              <a:off x="1710" y="2700"/>
              <a:ext cx="52" cy="210"/>
            </a:xfrm>
            <a:prstGeom prst="rect">
              <a:avLst/>
            </a:prstGeom>
            <a:solidFill>
              <a:srgbClr val="FF66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0" name="Rectangle 34"/>
            <p:cNvSpPr>
              <a:spLocks noChangeArrowheads="1"/>
            </p:cNvSpPr>
            <p:nvPr/>
          </p:nvSpPr>
          <p:spPr bwMode="auto">
            <a:xfrm>
              <a:off x="2238" y="1737"/>
              <a:ext cx="51" cy="1173"/>
            </a:xfrm>
            <a:prstGeom prst="rect">
              <a:avLst/>
            </a:prstGeom>
            <a:solidFill>
              <a:srgbClr val="FF66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1" name="Rectangle 35"/>
            <p:cNvSpPr>
              <a:spLocks noChangeArrowheads="1"/>
            </p:cNvSpPr>
            <p:nvPr/>
          </p:nvSpPr>
          <p:spPr bwMode="auto">
            <a:xfrm>
              <a:off x="2766" y="2540"/>
              <a:ext cx="51" cy="370"/>
            </a:xfrm>
            <a:prstGeom prst="rect">
              <a:avLst/>
            </a:prstGeom>
            <a:solidFill>
              <a:srgbClr val="FF66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2" name="Rectangle 36"/>
            <p:cNvSpPr>
              <a:spLocks noChangeArrowheads="1"/>
            </p:cNvSpPr>
            <p:nvPr/>
          </p:nvSpPr>
          <p:spPr bwMode="auto">
            <a:xfrm>
              <a:off x="706" y="2205"/>
              <a:ext cx="51" cy="705"/>
            </a:xfrm>
            <a:prstGeom prst="rect">
              <a:avLst/>
            </a:prstGeom>
            <a:solidFill>
              <a:srgbClr val="660066"/>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3" name="Rectangle 37"/>
            <p:cNvSpPr>
              <a:spLocks noChangeArrowheads="1"/>
            </p:cNvSpPr>
            <p:nvPr/>
          </p:nvSpPr>
          <p:spPr bwMode="auto">
            <a:xfrm>
              <a:off x="1234" y="2819"/>
              <a:ext cx="51" cy="91"/>
            </a:xfrm>
            <a:prstGeom prst="rect">
              <a:avLst/>
            </a:prstGeom>
            <a:solidFill>
              <a:srgbClr val="660066"/>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4" name="Rectangle 38"/>
            <p:cNvSpPr>
              <a:spLocks noChangeArrowheads="1"/>
            </p:cNvSpPr>
            <p:nvPr/>
          </p:nvSpPr>
          <p:spPr bwMode="auto">
            <a:xfrm>
              <a:off x="1762" y="2742"/>
              <a:ext cx="51" cy="168"/>
            </a:xfrm>
            <a:prstGeom prst="rect">
              <a:avLst/>
            </a:prstGeom>
            <a:solidFill>
              <a:srgbClr val="660066"/>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5" name="Rectangle 39"/>
            <p:cNvSpPr>
              <a:spLocks noChangeArrowheads="1"/>
            </p:cNvSpPr>
            <p:nvPr/>
          </p:nvSpPr>
          <p:spPr bwMode="auto">
            <a:xfrm>
              <a:off x="2289" y="1898"/>
              <a:ext cx="52" cy="1012"/>
            </a:xfrm>
            <a:prstGeom prst="rect">
              <a:avLst/>
            </a:prstGeom>
            <a:solidFill>
              <a:srgbClr val="660066"/>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6" name="Rectangle 40"/>
            <p:cNvSpPr>
              <a:spLocks noChangeArrowheads="1"/>
            </p:cNvSpPr>
            <p:nvPr/>
          </p:nvSpPr>
          <p:spPr bwMode="auto">
            <a:xfrm>
              <a:off x="2817" y="2610"/>
              <a:ext cx="52" cy="300"/>
            </a:xfrm>
            <a:prstGeom prst="rect">
              <a:avLst/>
            </a:prstGeom>
            <a:solidFill>
              <a:srgbClr val="660066"/>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7" name="Rectangle 41"/>
            <p:cNvSpPr>
              <a:spLocks noChangeArrowheads="1"/>
            </p:cNvSpPr>
            <p:nvPr/>
          </p:nvSpPr>
          <p:spPr bwMode="auto">
            <a:xfrm>
              <a:off x="757" y="2310"/>
              <a:ext cx="46" cy="600"/>
            </a:xfrm>
            <a:prstGeom prst="rect">
              <a:avLst/>
            </a:prstGeom>
            <a:solidFill>
              <a:srgbClr val="FF8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8" name="Rectangle 42"/>
            <p:cNvSpPr>
              <a:spLocks noChangeArrowheads="1"/>
            </p:cNvSpPr>
            <p:nvPr/>
          </p:nvSpPr>
          <p:spPr bwMode="auto">
            <a:xfrm>
              <a:off x="1285" y="2840"/>
              <a:ext cx="46" cy="70"/>
            </a:xfrm>
            <a:prstGeom prst="rect">
              <a:avLst/>
            </a:prstGeom>
            <a:solidFill>
              <a:srgbClr val="FF8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49" name="Rectangle 43"/>
            <p:cNvSpPr>
              <a:spLocks noChangeArrowheads="1"/>
            </p:cNvSpPr>
            <p:nvPr/>
          </p:nvSpPr>
          <p:spPr bwMode="auto">
            <a:xfrm>
              <a:off x="1813" y="2777"/>
              <a:ext cx="46" cy="133"/>
            </a:xfrm>
            <a:prstGeom prst="rect">
              <a:avLst/>
            </a:prstGeom>
            <a:solidFill>
              <a:srgbClr val="FF8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50" name="Rectangle 44"/>
            <p:cNvSpPr>
              <a:spLocks noChangeArrowheads="1"/>
            </p:cNvSpPr>
            <p:nvPr/>
          </p:nvSpPr>
          <p:spPr bwMode="auto">
            <a:xfrm>
              <a:off x="2341" y="2037"/>
              <a:ext cx="46" cy="873"/>
            </a:xfrm>
            <a:prstGeom prst="rect">
              <a:avLst/>
            </a:prstGeom>
            <a:solidFill>
              <a:srgbClr val="FF8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51" name="Rectangle 45"/>
            <p:cNvSpPr>
              <a:spLocks noChangeArrowheads="1"/>
            </p:cNvSpPr>
            <p:nvPr/>
          </p:nvSpPr>
          <p:spPr bwMode="auto">
            <a:xfrm>
              <a:off x="2869" y="2596"/>
              <a:ext cx="46" cy="314"/>
            </a:xfrm>
            <a:prstGeom prst="rect">
              <a:avLst/>
            </a:prstGeom>
            <a:solidFill>
              <a:srgbClr val="FF8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52" name="Rectangle 46"/>
            <p:cNvSpPr>
              <a:spLocks noChangeArrowheads="1"/>
            </p:cNvSpPr>
            <p:nvPr/>
          </p:nvSpPr>
          <p:spPr bwMode="auto">
            <a:xfrm>
              <a:off x="803" y="2477"/>
              <a:ext cx="52" cy="433"/>
            </a:xfrm>
            <a:prstGeom prst="rect">
              <a:avLst/>
            </a:prstGeom>
            <a:solidFill>
              <a:srgbClr val="8080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53" name="Rectangle 47"/>
            <p:cNvSpPr>
              <a:spLocks noChangeArrowheads="1"/>
            </p:cNvSpPr>
            <p:nvPr/>
          </p:nvSpPr>
          <p:spPr bwMode="auto">
            <a:xfrm>
              <a:off x="1331" y="2875"/>
              <a:ext cx="52" cy="35"/>
            </a:xfrm>
            <a:prstGeom prst="rect">
              <a:avLst/>
            </a:prstGeom>
            <a:solidFill>
              <a:srgbClr val="8080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54" name="Rectangle 48"/>
            <p:cNvSpPr>
              <a:spLocks noChangeArrowheads="1"/>
            </p:cNvSpPr>
            <p:nvPr/>
          </p:nvSpPr>
          <p:spPr bwMode="auto">
            <a:xfrm>
              <a:off x="1859" y="2840"/>
              <a:ext cx="52" cy="70"/>
            </a:xfrm>
            <a:prstGeom prst="rect">
              <a:avLst/>
            </a:prstGeom>
            <a:solidFill>
              <a:srgbClr val="8080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55" name="Rectangle 49"/>
            <p:cNvSpPr>
              <a:spLocks noChangeArrowheads="1"/>
            </p:cNvSpPr>
            <p:nvPr/>
          </p:nvSpPr>
          <p:spPr bwMode="auto">
            <a:xfrm>
              <a:off x="2387" y="2219"/>
              <a:ext cx="52" cy="691"/>
            </a:xfrm>
            <a:prstGeom prst="rect">
              <a:avLst/>
            </a:prstGeom>
            <a:solidFill>
              <a:srgbClr val="8080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56" name="Rectangle 50"/>
            <p:cNvSpPr>
              <a:spLocks noChangeArrowheads="1"/>
            </p:cNvSpPr>
            <p:nvPr/>
          </p:nvSpPr>
          <p:spPr bwMode="auto">
            <a:xfrm>
              <a:off x="2915" y="2770"/>
              <a:ext cx="52" cy="140"/>
            </a:xfrm>
            <a:prstGeom prst="rect">
              <a:avLst/>
            </a:prstGeom>
            <a:solidFill>
              <a:srgbClr val="8080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57" name="Line 51"/>
            <p:cNvSpPr>
              <a:spLocks noChangeShapeType="1"/>
            </p:cNvSpPr>
            <p:nvPr/>
          </p:nvSpPr>
          <p:spPr bwMode="auto">
            <a:xfrm>
              <a:off x="419" y="1661"/>
              <a:ext cx="0" cy="1249"/>
            </a:xfrm>
            <a:prstGeom prst="line">
              <a:avLst/>
            </a:prstGeom>
            <a:noFill/>
            <a:ln w="0">
              <a:solidFill>
                <a:srgbClr val="000000"/>
              </a:solidFill>
              <a:round/>
              <a:headEnd/>
              <a:tailEnd/>
            </a:ln>
          </p:spPr>
          <p:txBody>
            <a:bodyPr/>
            <a:lstStyle/>
            <a:p>
              <a:endParaRPr lang="zh-CN" altLang="en-US"/>
            </a:p>
          </p:txBody>
        </p:sp>
        <p:sp>
          <p:nvSpPr>
            <p:cNvPr id="47158" name="Line 52"/>
            <p:cNvSpPr>
              <a:spLocks noChangeShapeType="1"/>
            </p:cNvSpPr>
            <p:nvPr/>
          </p:nvSpPr>
          <p:spPr bwMode="auto">
            <a:xfrm>
              <a:off x="402" y="2910"/>
              <a:ext cx="17" cy="0"/>
            </a:xfrm>
            <a:prstGeom prst="line">
              <a:avLst/>
            </a:prstGeom>
            <a:noFill/>
            <a:ln w="0">
              <a:solidFill>
                <a:srgbClr val="000000"/>
              </a:solidFill>
              <a:round/>
              <a:headEnd/>
              <a:tailEnd/>
            </a:ln>
          </p:spPr>
          <p:txBody>
            <a:bodyPr/>
            <a:lstStyle/>
            <a:p>
              <a:endParaRPr lang="zh-CN" altLang="en-US"/>
            </a:p>
          </p:txBody>
        </p:sp>
        <p:sp>
          <p:nvSpPr>
            <p:cNvPr id="47159" name="Line 53"/>
            <p:cNvSpPr>
              <a:spLocks noChangeShapeType="1"/>
            </p:cNvSpPr>
            <p:nvPr/>
          </p:nvSpPr>
          <p:spPr bwMode="auto">
            <a:xfrm>
              <a:off x="402" y="2700"/>
              <a:ext cx="17" cy="0"/>
            </a:xfrm>
            <a:prstGeom prst="line">
              <a:avLst/>
            </a:prstGeom>
            <a:noFill/>
            <a:ln w="0">
              <a:solidFill>
                <a:srgbClr val="000000"/>
              </a:solidFill>
              <a:round/>
              <a:headEnd/>
              <a:tailEnd/>
            </a:ln>
          </p:spPr>
          <p:txBody>
            <a:bodyPr/>
            <a:lstStyle/>
            <a:p>
              <a:endParaRPr lang="zh-CN" altLang="en-US"/>
            </a:p>
          </p:txBody>
        </p:sp>
        <p:sp>
          <p:nvSpPr>
            <p:cNvPr id="47160" name="Line 54"/>
            <p:cNvSpPr>
              <a:spLocks noChangeShapeType="1"/>
            </p:cNvSpPr>
            <p:nvPr/>
          </p:nvSpPr>
          <p:spPr bwMode="auto">
            <a:xfrm>
              <a:off x="402" y="2491"/>
              <a:ext cx="17" cy="0"/>
            </a:xfrm>
            <a:prstGeom prst="line">
              <a:avLst/>
            </a:prstGeom>
            <a:noFill/>
            <a:ln w="0">
              <a:solidFill>
                <a:srgbClr val="000000"/>
              </a:solidFill>
              <a:round/>
              <a:headEnd/>
              <a:tailEnd/>
            </a:ln>
          </p:spPr>
          <p:txBody>
            <a:bodyPr/>
            <a:lstStyle/>
            <a:p>
              <a:endParaRPr lang="zh-CN" altLang="en-US"/>
            </a:p>
          </p:txBody>
        </p:sp>
        <p:sp>
          <p:nvSpPr>
            <p:cNvPr id="47161" name="Line 55"/>
            <p:cNvSpPr>
              <a:spLocks noChangeShapeType="1"/>
            </p:cNvSpPr>
            <p:nvPr/>
          </p:nvSpPr>
          <p:spPr bwMode="auto">
            <a:xfrm>
              <a:off x="402" y="2289"/>
              <a:ext cx="17" cy="0"/>
            </a:xfrm>
            <a:prstGeom prst="line">
              <a:avLst/>
            </a:prstGeom>
            <a:noFill/>
            <a:ln w="0">
              <a:solidFill>
                <a:srgbClr val="000000"/>
              </a:solidFill>
              <a:round/>
              <a:headEnd/>
              <a:tailEnd/>
            </a:ln>
          </p:spPr>
          <p:txBody>
            <a:bodyPr/>
            <a:lstStyle/>
            <a:p>
              <a:endParaRPr lang="zh-CN" altLang="en-US"/>
            </a:p>
          </p:txBody>
        </p:sp>
        <p:sp>
          <p:nvSpPr>
            <p:cNvPr id="47162" name="Line 56"/>
            <p:cNvSpPr>
              <a:spLocks noChangeShapeType="1"/>
            </p:cNvSpPr>
            <p:nvPr/>
          </p:nvSpPr>
          <p:spPr bwMode="auto">
            <a:xfrm>
              <a:off x="402" y="2079"/>
              <a:ext cx="17" cy="0"/>
            </a:xfrm>
            <a:prstGeom prst="line">
              <a:avLst/>
            </a:prstGeom>
            <a:noFill/>
            <a:ln w="0">
              <a:solidFill>
                <a:srgbClr val="000000"/>
              </a:solidFill>
              <a:round/>
              <a:headEnd/>
              <a:tailEnd/>
            </a:ln>
          </p:spPr>
          <p:txBody>
            <a:bodyPr/>
            <a:lstStyle/>
            <a:p>
              <a:endParaRPr lang="zh-CN" altLang="en-US"/>
            </a:p>
          </p:txBody>
        </p:sp>
        <p:sp>
          <p:nvSpPr>
            <p:cNvPr id="47163" name="Line 57"/>
            <p:cNvSpPr>
              <a:spLocks noChangeShapeType="1"/>
            </p:cNvSpPr>
            <p:nvPr/>
          </p:nvSpPr>
          <p:spPr bwMode="auto">
            <a:xfrm>
              <a:off x="402" y="1870"/>
              <a:ext cx="17" cy="0"/>
            </a:xfrm>
            <a:prstGeom prst="line">
              <a:avLst/>
            </a:prstGeom>
            <a:noFill/>
            <a:ln w="0">
              <a:solidFill>
                <a:srgbClr val="000000"/>
              </a:solidFill>
              <a:round/>
              <a:headEnd/>
              <a:tailEnd/>
            </a:ln>
          </p:spPr>
          <p:txBody>
            <a:bodyPr/>
            <a:lstStyle/>
            <a:p>
              <a:endParaRPr lang="zh-CN" altLang="en-US"/>
            </a:p>
          </p:txBody>
        </p:sp>
        <p:sp>
          <p:nvSpPr>
            <p:cNvPr id="47164" name="Line 58"/>
            <p:cNvSpPr>
              <a:spLocks noChangeShapeType="1"/>
            </p:cNvSpPr>
            <p:nvPr/>
          </p:nvSpPr>
          <p:spPr bwMode="auto">
            <a:xfrm>
              <a:off x="402" y="1661"/>
              <a:ext cx="17" cy="0"/>
            </a:xfrm>
            <a:prstGeom prst="line">
              <a:avLst/>
            </a:prstGeom>
            <a:noFill/>
            <a:ln w="0">
              <a:solidFill>
                <a:srgbClr val="000000"/>
              </a:solidFill>
              <a:round/>
              <a:headEnd/>
              <a:tailEnd/>
            </a:ln>
          </p:spPr>
          <p:txBody>
            <a:bodyPr/>
            <a:lstStyle/>
            <a:p>
              <a:endParaRPr lang="zh-CN" altLang="en-US"/>
            </a:p>
          </p:txBody>
        </p:sp>
        <p:sp>
          <p:nvSpPr>
            <p:cNvPr id="47165" name="Line 59"/>
            <p:cNvSpPr>
              <a:spLocks noChangeShapeType="1"/>
            </p:cNvSpPr>
            <p:nvPr/>
          </p:nvSpPr>
          <p:spPr bwMode="auto">
            <a:xfrm>
              <a:off x="419" y="2910"/>
              <a:ext cx="2639" cy="0"/>
            </a:xfrm>
            <a:prstGeom prst="line">
              <a:avLst/>
            </a:prstGeom>
            <a:noFill/>
            <a:ln w="0">
              <a:solidFill>
                <a:srgbClr val="000000"/>
              </a:solidFill>
              <a:round/>
              <a:headEnd/>
              <a:tailEnd/>
            </a:ln>
          </p:spPr>
          <p:txBody>
            <a:bodyPr/>
            <a:lstStyle/>
            <a:p>
              <a:endParaRPr lang="zh-CN" altLang="en-US"/>
            </a:p>
          </p:txBody>
        </p:sp>
        <p:sp>
          <p:nvSpPr>
            <p:cNvPr id="47166" name="Line 60"/>
            <p:cNvSpPr>
              <a:spLocks noChangeShapeType="1"/>
            </p:cNvSpPr>
            <p:nvPr/>
          </p:nvSpPr>
          <p:spPr bwMode="auto">
            <a:xfrm flipV="1">
              <a:off x="419" y="2910"/>
              <a:ext cx="0" cy="21"/>
            </a:xfrm>
            <a:prstGeom prst="line">
              <a:avLst/>
            </a:prstGeom>
            <a:noFill/>
            <a:ln w="0">
              <a:solidFill>
                <a:srgbClr val="000000"/>
              </a:solidFill>
              <a:round/>
              <a:headEnd/>
              <a:tailEnd/>
            </a:ln>
          </p:spPr>
          <p:txBody>
            <a:bodyPr/>
            <a:lstStyle/>
            <a:p>
              <a:endParaRPr lang="zh-CN" altLang="en-US"/>
            </a:p>
          </p:txBody>
        </p:sp>
        <p:sp>
          <p:nvSpPr>
            <p:cNvPr id="47167" name="Line 61"/>
            <p:cNvSpPr>
              <a:spLocks noChangeShapeType="1"/>
            </p:cNvSpPr>
            <p:nvPr/>
          </p:nvSpPr>
          <p:spPr bwMode="auto">
            <a:xfrm flipV="1">
              <a:off x="947" y="2910"/>
              <a:ext cx="0" cy="21"/>
            </a:xfrm>
            <a:prstGeom prst="line">
              <a:avLst/>
            </a:prstGeom>
            <a:noFill/>
            <a:ln w="0">
              <a:solidFill>
                <a:srgbClr val="000000"/>
              </a:solidFill>
              <a:round/>
              <a:headEnd/>
              <a:tailEnd/>
            </a:ln>
          </p:spPr>
          <p:txBody>
            <a:bodyPr/>
            <a:lstStyle/>
            <a:p>
              <a:endParaRPr lang="zh-CN" altLang="en-US"/>
            </a:p>
          </p:txBody>
        </p:sp>
        <p:sp>
          <p:nvSpPr>
            <p:cNvPr id="47168" name="Line 62"/>
            <p:cNvSpPr>
              <a:spLocks noChangeShapeType="1"/>
            </p:cNvSpPr>
            <p:nvPr/>
          </p:nvSpPr>
          <p:spPr bwMode="auto">
            <a:xfrm flipV="1">
              <a:off x="1475" y="2910"/>
              <a:ext cx="0" cy="21"/>
            </a:xfrm>
            <a:prstGeom prst="line">
              <a:avLst/>
            </a:prstGeom>
            <a:noFill/>
            <a:ln w="0">
              <a:solidFill>
                <a:srgbClr val="000000"/>
              </a:solidFill>
              <a:round/>
              <a:headEnd/>
              <a:tailEnd/>
            </a:ln>
          </p:spPr>
          <p:txBody>
            <a:bodyPr/>
            <a:lstStyle/>
            <a:p>
              <a:endParaRPr lang="zh-CN" altLang="en-US"/>
            </a:p>
          </p:txBody>
        </p:sp>
        <p:sp>
          <p:nvSpPr>
            <p:cNvPr id="47169" name="Line 63"/>
            <p:cNvSpPr>
              <a:spLocks noChangeShapeType="1"/>
            </p:cNvSpPr>
            <p:nvPr/>
          </p:nvSpPr>
          <p:spPr bwMode="auto">
            <a:xfrm flipV="1">
              <a:off x="2003" y="2910"/>
              <a:ext cx="0" cy="21"/>
            </a:xfrm>
            <a:prstGeom prst="line">
              <a:avLst/>
            </a:prstGeom>
            <a:noFill/>
            <a:ln w="0">
              <a:solidFill>
                <a:srgbClr val="000000"/>
              </a:solidFill>
              <a:round/>
              <a:headEnd/>
              <a:tailEnd/>
            </a:ln>
          </p:spPr>
          <p:txBody>
            <a:bodyPr/>
            <a:lstStyle/>
            <a:p>
              <a:endParaRPr lang="zh-CN" altLang="en-US"/>
            </a:p>
          </p:txBody>
        </p:sp>
        <p:sp>
          <p:nvSpPr>
            <p:cNvPr id="47170" name="Line 64"/>
            <p:cNvSpPr>
              <a:spLocks noChangeShapeType="1"/>
            </p:cNvSpPr>
            <p:nvPr/>
          </p:nvSpPr>
          <p:spPr bwMode="auto">
            <a:xfrm flipV="1">
              <a:off x="2530" y="2910"/>
              <a:ext cx="0" cy="21"/>
            </a:xfrm>
            <a:prstGeom prst="line">
              <a:avLst/>
            </a:prstGeom>
            <a:noFill/>
            <a:ln w="0">
              <a:solidFill>
                <a:srgbClr val="000000"/>
              </a:solidFill>
              <a:round/>
              <a:headEnd/>
              <a:tailEnd/>
            </a:ln>
          </p:spPr>
          <p:txBody>
            <a:bodyPr/>
            <a:lstStyle/>
            <a:p>
              <a:endParaRPr lang="zh-CN" altLang="en-US"/>
            </a:p>
          </p:txBody>
        </p:sp>
        <p:sp>
          <p:nvSpPr>
            <p:cNvPr id="47171" name="Line 65"/>
            <p:cNvSpPr>
              <a:spLocks noChangeShapeType="1"/>
            </p:cNvSpPr>
            <p:nvPr/>
          </p:nvSpPr>
          <p:spPr bwMode="auto">
            <a:xfrm flipV="1">
              <a:off x="3058" y="2910"/>
              <a:ext cx="0" cy="21"/>
            </a:xfrm>
            <a:prstGeom prst="line">
              <a:avLst/>
            </a:prstGeom>
            <a:noFill/>
            <a:ln w="0">
              <a:solidFill>
                <a:srgbClr val="000000"/>
              </a:solidFill>
              <a:round/>
              <a:headEnd/>
              <a:tailEnd/>
            </a:ln>
          </p:spPr>
          <p:txBody>
            <a:bodyPr/>
            <a:lstStyle/>
            <a:p>
              <a:endParaRPr lang="zh-CN" altLang="en-US"/>
            </a:p>
          </p:txBody>
        </p:sp>
        <p:sp>
          <p:nvSpPr>
            <p:cNvPr id="47172" name="Rectangle 66"/>
            <p:cNvSpPr>
              <a:spLocks noChangeArrowheads="1"/>
            </p:cNvSpPr>
            <p:nvPr/>
          </p:nvSpPr>
          <p:spPr bwMode="auto">
            <a:xfrm>
              <a:off x="308" y="2868"/>
              <a:ext cx="45"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0</a:t>
              </a:r>
              <a:endParaRPr lang="zh-CN" altLang="zh-CN" sz="1400">
                <a:solidFill>
                  <a:srgbClr val="040BA0"/>
                </a:solidFill>
                <a:ea typeface="楷体_GB2312"/>
                <a:cs typeface="楷体_GB2312"/>
              </a:endParaRPr>
            </a:p>
          </p:txBody>
        </p:sp>
        <p:sp>
          <p:nvSpPr>
            <p:cNvPr id="47173" name="Rectangle 67"/>
            <p:cNvSpPr>
              <a:spLocks noChangeArrowheads="1"/>
            </p:cNvSpPr>
            <p:nvPr/>
          </p:nvSpPr>
          <p:spPr bwMode="auto">
            <a:xfrm>
              <a:off x="126" y="2658"/>
              <a:ext cx="180"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2000</a:t>
              </a:r>
              <a:endParaRPr lang="zh-CN" altLang="zh-CN" sz="1400">
                <a:solidFill>
                  <a:srgbClr val="040BA0"/>
                </a:solidFill>
                <a:ea typeface="楷体_GB2312"/>
                <a:cs typeface="楷体_GB2312"/>
              </a:endParaRPr>
            </a:p>
          </p:txBody>
        </p:sp>
        <p:sp>
          <p:nvSpPr>
            <p:cNvPr id="47174" name="Rectangle 68"/>
            <p:cNvSpPr>
              <a:spLocks noChangeArrowheads="1"/>
            </p:cNvSpPr>
            <p:nvPr/>
          </p:nvSpPr>
          <p:spPr bwMode="auto">
            <a:xfrm>
              <a:off x="126" y="2449"/>
              <a:ext cx="180"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4000</a:t>
              </a:r>
              <a:endParaRPr lang="zh-CN" altLang="zh-CN" sz="1400">
                <a:solidFill>
                  <a:srgbClr val="040BA0"/>
                </a:solidFill>
                <a:ea typeface="楷体_GB2312"/>
                <a:cs typeface="楷体_GB2312"/>
              </a:endParaRPr>
            </a:p>
          </p:txBody>
        </p:sp>
        <p:sp>
          <p:nvSpPr>
            <p:cNvPr id="47175" name="Rectangle 69"/>
            <p:cNvSpPr>
              <a:spLocks noChangeArrowheads="1"/>
            </p:cNvSpPr>
            <p:nvPr/>
          </p:nvSpPr>
          <p:spPr bwMode="auto">
            <a:xfrm>
              <a:off x="126" y="2247"/>
              <a:ext cx="180"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6000</a:t>
              </a:r>
              <a:endParaRPr lang="zh-CN" altLang="zh-CN" sz="1400">
                <a:solidFill>
                  <a:srgbClr val="040BA0"/>
                </a:solidFill>
                <a:ea typeface="楷体_GB2312"/>
                <a:cs typeface="楷体_GB2312"/>
              </a:endParaRPr>
            </a:p>
          </p:txBody>
        </p:sp>
        <p:sp>
          <p:nvSpPr>
            <p:cNvPr id="47176" name="Rectangle 70"/>
            <p:cNvSpPr>
              <a:spLocks noChangeArrowheads="1"/>
            </p:cNvSpPr>
            <p:nvPr/>
          </p:nvSpPr>
          <p:spPr bwMode="auto">
            <a:xfrm>
              <a:off x="126" y="2037"/>
              <a:ext cx="180"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8000</a:t>
              </a:r>
              <a:endParaRPr lang="zh-CN" altLang="zh-CN" sz="1400">
                <a:solidFill>
                  <a:srgbClr val="040BA0"/>
                </a:solidFill>
                <a:ea typeface="楷体_GB2312"/>
                <a:cs typeface="楷体_GB2312"/>
              </a:endParaRPr>
            </a:p>
          </p:txBody>
        </p:sp>
        <p:sp>
          <p:nvSpPr>
            <p:cNvPr id="47177" name="Rectangle 71"/>
            <p:cNvSpPr>
              <a:spLocks noChangeArrowheads="1"/>
            </p:cNvSpPr>
            <p:nvPr/>
          </p:nvSpPr>
          <p:spPr bwMode="auto">
            <a:xfrm>
              <a:off x="81" y="1828"/>
              <a:ext cx="225"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10000</a:t>
              </a:r>
              <a:endParaRPr lang="zh-CN" altLang="zh-CN" sz="1400">
                <a:solidFill>
                  <a:srgbClr val="040BA0"/>
                </a:solidFill>
                <a:ea typeface="楷体_GB2312"/>
                <a:cs typeface="楷体_GB2312"/>
              </a:endParaRPr>
            </a:p>
          </p:txBody>
        </p:sp>
        <p:sp>
          <p:nvSpPr>
            <p:cNvPr id="47178" name="Rectangle 72"/>
            <p:cNvSpPr>
              <a:spLocks noChangeArrowheads="1"/>
            </p:cNvSpPr>
            <p:nvPr/>
          </p:nvSpPr>
          <p:spPr bwMode="auto">
            <a:xfrm>
              <a:off x="81" y="1619"/>
              <a:ext cx="225"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12000</a:t>
              </a:r>
              <a:endParaRPr lang="zh-CN" altLang="zh-CN" sz="1400">
                <a:solidFill>
                  <a:srgbClr val="040BA0"/>
                </a:solidFill>
                <a:ea typeface="楷体_GB2312"/>
                <a:cs typeface="楷体_GB2312"/>
              </a:endParaRPr>
            </a:p>
          </p:txBody>
        </p:sp>
        <p:sp>
          <p:nvSpPr>
            <p:cNvPr id="47179" name="Rectangle 73"/>
            <p:cNvSpPr>
              <a:spLocks noChangeArrowheads="1"/>
            </p:cNvSpPr>
            <p:nvPr/>
          </p:nvSpPr>
          <p:spPr bwMode="auto">
            <a:xfrm>
              <a:off x="625" y="2979"/>
              <a:ext cx="162"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楷体_GB2312"/>
                  <a:ea typeface="楷体_GB2312"/>
                  <a:cs typeface="楷体_GB2312"/>
                </a:rPr>
                <a:t>食品</a:t>
              </a:r>
              <a:endParaRPr lang="zh-CN" altLang="zh-CN" sz="1400">
                <a:solidFill>
                  <a:srgbClr val="040BA0"/>
                </a:solidFill>
                <a:ea typeface="楷体_GB2312"/>
                <a:cs typeface="楷体_GB2312"/>
              </a:endParaRPr>
            </a:p>
          </p:txBody>
        </p:sp>
        <p:sp>
          <p:nvSpPr>
            <p:cNvPr id="47180" name="Rectangle 74"/>
            <p:cNvSpPr>
              <a:spLocks noChangeArrowheads="1"/>
            </p:cNvSpPr>
            <p:nvPr/>
          </p:nvSpPr>
          <p:spPr bwMode="auto">
            <a:xfrm>
              <a:off x="1096" y="2979"/>
              <a:ext cx="325"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楷体_GB2312"/>
                  <a:ea typeface="楷体_GB2312"/>
                  <a:cs typeface="楷体_GB2312"/>
                </a:rPr>
                <a:t>烟酒饮料</a:t>
              </a:r>
              <a:endParaRPr lang="zh-CN" altLang="zh-CN" sz="1400">
                <a:solidFill>
                  <a:srgbClr val="040BA0"/>
                </a:solidFill>
                <a:ea typeface="楷体_GB2312"/>
                <a:cs typeface="楷体_GB2312"/>
              </a:endParaRPr>
            </a:p>
          </p:txBody>
        </p:sp>
        <p:sp>
          <p:nvSpPr>
            <p:cNvPr id="47181" name="Rectangle 75"/>
            <p:cNvSpPr>
              <a:spLocks noChangeArrowheads="1"/>
            </p:cNvSpPr>
            <p:nvPr/>
          </p:nvSpPr>
          <p:spPr bwMode="auto">
            <a:xfrm>
              <a:off x="1681" y="2979"/>
              <a:ext cx="162"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楷体_GB2312"/>
                  <a:ea typeface="楷体_GB2312"/>
                  <a:cs typeface="楷体_GB2312"/>
                </a:rPr>
                <a:t>服装</a:t>
              </a:r>
              <a:endParaRPr lang="zh-CN" altLang="zh-CN" sz="1400">
                <a:solidFill>
                  <a:srgbClr val="040BA0"/>
                </a:solidFill>
                <a:ea typeface="楷体_GB2312"/>
                <a:cs typeface="楷体_GB2312"/>
              </a:endParaRPr>
            </a:p>
          </p:txBody>
        </p:sp>
        <p:sp>
          <p:nvSpPr>
            <p:cNvPr id="47182" name="Rectangle 76"/>
            <p:cNvSpPr>
              <a:spLocks noChangeArrowheads="1"/>
            </p:cNvSpPr>
            <p:nvPr/>
          </p:nvSpPr>
          <p:spPr bwMode="auto">
            <a:xfrm>
              <a:off x="2209" y="2979"/>
              <a:ext cx="162"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楷体_GB2312"/>
                  <a:ea typeface="楷体_GB2312"/>
                  <a:cs typeface="楷体_GB2312"/>
                </a:rPr>
                <a:t>住房</a:t>
              </a:r>
              <a:endParaRPr lang="zh-CN" altLang="zh-CN" sz="1400">
                <a:solidFill>
                  <a:srgbClr val="040BA0"/>
                </a:solidFill>
                <a:ea typeface="楷体_GB2312"/>
                <a:cs typeface="楷体_GB2312"/>
              </a:endParaRPr>
            </a:p>
          </p:txBody>
        </p:sp>
        <p:sp>
          <p:nvSpPr>
            <p:cNvPr id="47183" name="Rectangle 77"/>
            <p:cNvSpPr>
              <a:spLocks noChangeArrowheads="1"/>
            </p:cNvSpPr>
            <p:nvPr/>
          </p:nvSpPr>
          <p:spPr bwMode="auto">
            <a:xfrm>
              <a:off x="2737" y="2979"/>
              <a:ext cx="162"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楷体_GB2312"/>
                  <a:ea typeface="楷体_GB2312"/>
                  <a:cs typeface="楷体_GB2312"/>
                </a:rPr>
                <a:t>汽车</a:t>
              </a:r>
              <a:endParaRPr lang="zh-CN" altLang="zh-CN" sz="1400">
                <a:solidFill>
                  <a:srgbClr val="040BA0"/>
                </a:solidFill>
                <a:ea typeface="楷体_GB2312"/>
                <a:cs typeface="楷体_GB2312"/>
              </a:endParaRPr>
            </a:p>
          </p:txBody>
        </p:sp>
        <p:sp>
          <p:nvSpPr>
            <p:cNvPr id="47184" name="Rectangle 78"/>
            <p:cNvSpPr>
              <a:spLocks noChangeArrowheads="1"/>
            </p:cNvSpPr>
            <p:nvPr/>
          </p:nvSpPr>
          <p:spPr bwMode="auto">
            <a:xfrm>
              <a:off x="491" y="1750"/>
              <a:ext cx="35" cy="42"/>
            </a:xfrm>
            <a:prstGeom prst="rect">
              <a:avLst/>
            </a:prstGeom>
            <a:solidFill>
              <a:srgbClr val="000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85" name="Rectangle 79"/>
            <p:cNvSpPr>
              <a:spLocks noChangeArrowheads="1"/>
            </p:cNvSpPr>
            <p:nvPr/>
          </p:nvSpPr>
          <p:spPr bwMode="auto">
            <a:xfrm>
              <a:off x="545" y="1706"/>
              <a:ext cx="137"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&lt;25</a:t>
              </a:r>
              <a:endParaRPr lang="zh-CN" altLang="zh-CN" sz="1400">
                <a:solidFill>
                  <a:srgbClr val="040BA0"/>
                </a:solidFill>
                <a:ea typeface="楷体_GB2312"/>
                <a:cs typeface="楷体_GB2312"/>
              </a:endParaRPr>
            </a:p>
          </p:txBody>
        </p:sp>
        <p:sp>
          <p:nvSpPr>
            <p:cNvPr id="47186" name="Rectangle 80"/>
            <p:cNvSpPr>
              <a:spLocks noChangeArrowheads="1"/>
            </p:cNvSpPr>
            <p:nvPr/>
          </p:nvSpPr>
          <p:spPr bwMode="auto">
            <a:xfrm>
              <a:off x="742" y="1750"/>
              <a:ext cx="35" cy="42"/>
            </a:xfrm>
            <a:prstGeom prst="rect">
              <a:avLst/>
            </a:prstGeom>
            <a:solidFill>
              <a:srgbClr val="3366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87" name="Rectangle 81"/>
            <p:cNvSpPr>
              <a:spLocks noChangeArrowheads="1"/>
            </p:cNvSpPr>
            <p:nvPr/>
          </p:nvSpPr>
          <p:spPr bwMode="auto">
            <a:xfrm>
              <a:off x="793" y="1706"/>
              <a:ext cx="207"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25-34</a:t>
              </a:r>
              <a:endParaRPr lang="zh-CN" altLang="zh-CN" sz="1400">
                <a:solidFill>
                  <a:srgbClr val="040BA0"/>
                </a:solidFill>
                <a:ea typeface="楷体_GB2312"/>
                <a:cs typeface="楷体_GB2312"/>
              </a:endParaRPr>
            </a:p>
          </p:txBody>
        </p:sp>
        <p:sp>
          <p:nvSpPr>
            <p:cNvPr id="47188" name="Rectangle 82"/>
            <p:cNvSpPr>
              <a:spLocks noChangeArrowheads="1"/>
            </p:cNvSpPr>
            <p:nvPr/>
          </p:nvSpPr>
          <p:spPr bwMode="auto">
            <a:xfrm>
              <a:off x="1089" y="1750"/>
              <a:ext cx="35" cy="42"/>
            </a:xfrm>
            <a:prstGeom prst="rect">
              <a:avLst/>
            </a:prstGeom>
            <a:solidFill>
              <a:srgbClr val="99CCFF"/>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89" name="Rectangle 83"/>
            <p:cNvSpPr>
              <a:spLocks noChangeArrowheads="1"/>
            </p:cNvSpPr>
            <p:nvPr/>
          </p:nvSpPr>
          <p:spPr bwMode="auto">
            <a:xfrm>
              <a:off x="1135" y="1706"/>
              <a:ext cx="207"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35-44</a:t>
              </a:r>
              <a:endParaRPr lang="zh-CN" altLang="zh-CN" sz="1400">
                <a:solidFill>
                  <a:srgbClr val="040BA0"/>
                </a:solidFill>
                <a:ea typeface="楷体_GB2312"/>
                <a:cs typeface="楷体_GB2312"/>
              </a:endParaRPr>
            </a:p>
          </p:txBody>
        </p:sp>
        <p:sp>
          <p:nvSpPr>
            <p:cNvPr id="47190" name="Rectangle 84"/>
            <p:cNvSpPr>
              <a:spLocks noChangeArrowheads="1"/>
            </p:cNvSpPr>
            <p:nvPr/>
          </p:nvSpPr>
          <p:spPr bwMode="auto">
            <a:xfrm>
              <a:off x="1455" y="1750"/>
              <a:ext cx="35" cy="42"/>
            </a:xfrm>
            <a:prstGeom prst="rect">
              <a:avLst/>
            </a:prstGeom>
            <a:solidFill>
              <a:srgbClr val="FF66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91" name="Rectangle 85"/>
            <p:cNvSpPr>
              <a:spLocks noChangeArrowheads="1"/>
            </p:cNvSpPr>
            <p:nvPr/>
          </p:nvSpPr>
          <p:spPr bwMode="auto">
            <a:xfrm>
              <a:off x="1492" y="1704"/>
              <a:ext cx="207"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45-54</a:t>
              </a:r>
              <a:endParaRPr lang="zh-CN" altLang="zh-CN" sz="1400">
                <a:solidFill>
                  <a:srgbClr val="040BA0"/>
                </a:solidFill>
                <a:ea typeface="楷体_GB2312"/>
                <a:cs typeface="楷体_GB2312"/>
              </a:endParaRPr>
            </a:p>
          </p:txBody>
        </p:sp>
        <p:sp>
          <p:nvSpPr>
            <p:cNvPr id="47192" name="Rectangle 86"/>
            <p:cNvSpPr>
              <a:spLocks noChangeArrowheads="1"/>
            </p:cNvSpPr>
            <p:nvPr/>
          </p:nvSpPr>
          <p:spPr bwMode="auto">
            <a:xfrm>
              <a:off x="483" y="1941"/>
              <a:ext cx="35" cy="42"/>
            </a:xfrm>
            <a:prstGeom prst="rect">
              <a:avLst/>
            </a:prstGeom>
            <a:solidFill>
              <a:srgbClr val="660066"/>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93" name="Rectangle 87"/>
            <p:cNvSpPr>
              <a:spLocks noChangeArrowheads="1"/>
            </p:cNvSpPr>
            <p:nvPr/>
          </p:nvSpPr>
          <p:spPr bwMode="auto">
            <a:xfrm>
              <a:off x="567" y="1906"/>
              <a:ext cx="207"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55-64</a:t>
              </a:r>
              <a:endParaRPr lang="zh-CN" altLang="zh-CN" sz="1400">
                <a:solidFill>
                  <a:srgbClr val="040BA0"/>
                </a:solidFill>
                <a:ea typeface="楷体_GB2312"/>
                <a:cs typeface="楷体_GB2312"/>
              </a:endParaRPr>
            </a:p>
          </p:txBody>
        </p:sp>
        <p:sp>
          <p:nvSpPr>
            <p:cNvPr id="47194" name="Rectangle 88"/>
            <p:cNvSpPr>
              <a:spLocks noChangeArrowheads="1"/>
            </p:cNvSpPr>
            <p:nvPr/>
          </p:nvSpPr>
          <p:spPr bwMode="auto">
            <a:xfrm>
              <a:off x="860" y="1945"/>
              <a:ext cx="35" cy="42"/>
            </a:xfrm>
            <a:prstGeom prst="rect">
              <a:avLst/>
            </a:prstGeom>
            <a:solidFill>
              <a:srgbClr val="FF808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95" name="Rectangle 89"/>
            <p:cNvSpPr>
              <a:spLocks noChangeArrowheads="1"/>
            </p:cNvSpPr>
            <p:nvPr/>
          </p:nvSpPr>
          <p:spPr bwMode="auto">
            <a:xfrm>
              <a:off x="943" y="1915"/>
              <a:ext cx="207"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65-74</a:t>
              </a:r>
              <a:endParaRPr lang="zh-CN" altLang="zh-CN" sz="1400">
                <a:solidFill>
                  <a:srgbClr val="040BA0"/>
                </a:solidFill>
                <a:ea typeface="楷体_GB2312"/>
                <a:cs typeface="楷体_GB2312"/>
              </a:endParaRPr>
            </a:p>
          </p:txBody>
        </p:sp>
        <p:sp>
          <p:nvSpPr>
            <p:cNvPr id="47196" name="Rectangle 90"/>
            <p:cNvSpPr>
              <a:spLocks noChangeArrowheads="1"/>
            </p:cNvSpPr>
            <p:nvPr/>
          </p:nvSpPr>
          <p:spPr bwMode="auto">
            <a:xfrm>
              <a:off x="1267" y="1950"/>
              <a:ext cx="35" cy="42"/>
            </a:xfrm>
            <a:prstGeom prst="rect">
              <a:avLst/>
            </a:prstGeom>
            <a:solidFill>
              <a:srgbClr val="808000"/>
            </a:solidFill>
            <a:ln w="9525">
              <a:noFill/>
              <a:miter lim="800000"/>
              <a:headEnd/>
              <a:tailEnd/>
            </a:ln>
          </p:spPr>
          <p:txBody>
            <a:bodyPr/>
            <a:lstStyle/>
            <a:p>
              <a:endParaRPr lang="zh-CN" altLang="en-US" sz="1400">
                <a:solidFill>
                  <a:srgbClr val="040BA0"/>
                </a:solidFill>
                <a:ea typeface="楷体_GB2312"/>
                <a:cs typeface="楷体_GB2312"/>
              </a:endParaRPr>
            </a:p>
          </p:txBody>
        </p:sp>
        <p:sp>
          <p:nvSpPr>
            <p:cNvPr id="47197" name="Rectangle 91"/>
            <p:cNvSpPr>
              <a:spLocks noChangeArrowheads="1"/>
            </p:cNvSpPr>
            <p:nvPr/>
          </p:nvSpPr>
          <p:spPr bwMode="auto">
            <a:xfrm>
              <a:off x="1322" y="1907"/>
              <a:ext cx="137" cy="116"/>
            </a:xfrm>
            <a:prstGeom prst="rect">
              <a:avLst/>
            </a:prstGeom>
            <a:noFill/>
            <a:ln w="9525">
              <a:noFill/>
              <a:miter lim="800000"/>
              <a:headEnd/>
              <a:tailEnd/>
            </a:ln>
          </p:spPr>
          <p:txBody>
            <a:bodyPr wrap="none" lIns="0" tIns="0" rIns="0" bIns="0">
              <a:spAutoFit/>
            </a:bodyPr>
            <a:lstStyle/>
            <a:p>
              <a:r>
                <a:rPr lang="zh-CN" altLang="zh-CN" sz="1400">
                  <a:solidFill>
                    <a:srgbClr val="040BA0"/>
                  </a:solidFill>
                  <a:latin typeface="Arial" pitchFamily="34" charset="0"/>
                  <a:ea typeface="楷体_GB2312"/>
                  <a:cs typeface="楷体_GB2312"/>
                </a:rPr>
                <a:t>&gt;75</a:t>
              </a:r>
              <a:endParaRPr lang="zh-CN" altLang="zh-CN" sz="1400">
                <a:solidFill>
                  <a:srgbClr val="040BA0"/>
                </a:solidFill>
                <a:ea typeface="楷体_GB2312"/>
                <a:cs typeface="楷体_GB2312"/>
              </a:endParaRPr>
            </a:p>
          </p:txBody>
        </p:sp>
      </p:grpSp>
      <p:sp>
        <p:nvSpPr>
          <p:cNvPr id="94" name="日期占位符 93"/>
          <p:cNvSpPr>
            <a:spLocks noGrp="1"/>
          </p:cNvSpPr>
          <p:nvPr>
            <p:ph type="dt" sz="half" idx="10"/>
          </p:nvPr>
        </p:nvSpPr>
        <p:spPr/>
        <p:txBody>
          <a:bodyPr/>
          <a:lstStyle/>
          <a:p>
            <a:fld id="{5072C2AE-6CE0-4DA6-AFFD-8DABD5591DA4}" type="datetime1">
              <a:rPr lang="zh-CN" altLang="en-US" smtClean="0"/>
              <a:pPr/>
              <a:t>2018/10/8</a:t>
            </a:fld>
            <a:endParaRPr lang="zh-CN" altLang="en-US"/>
          </a:p>
        </p:txBody>
      </p:sp>
      <p:sp>
        <p:nvSpPr>
          <p:cNvPr id="95" name="页脚占位符 9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7313613" cy="1138237"/>
          </a:xfrm>
        </p:spPr>
        <p:txBody>
          <a:bodyPr anchor="t"/>
          <a:lstStyle/>
          <a:p>
            <a:pPr>
              <a:defRPr/>
            </a:pPr>
            <a:r>
              <a:rPr lang="zh-CN" altLang="en-US" sz="3200" dirty="0" smtClean="0">
                <a:solidFill>
                  <a:srgbClr val="2D2D8A"/>
                </a:solidFill>
                <a:latin typeface="+mn-ea"/>
                <a:ea typeface="+mn-ea"/>
              </a:rPr>
              <a:t>日本的经验证据：</a:t>
            </a:r>
            <a:r>
              <a:rPr lang="en-US" altLang="zh-CN" sz="3200" dirty="0" smtClean="0">
                <a:solidFill>
                  <a:srgbClr val="2D2D8A"/>
                </a:solidFill>
                <a:latin typeface="+mn-ea"/>
                <a:ea typeface="+mn-ea"/>
              </a:rPr>
              <a:t>25-45</a:t>
            </a:r>
            <a:r>
              <a:rPr lang="zh-CN" altLang="en-US" sz="3200" dirty="0" smtClean="0">
                <a:solidFill>
                  <a:srgbClr val="2D2D8A"/>
                </a:solidFill>
                <a:latin typeface="+mn-ea"/>
                <a:ea typeface="+mn-ea"/>
              </a:rPr>
              <a:t>年龄人口结构变化与新开工住宅高度相关</a:t>
            </a:r>
          </a:p>
        </p:txBody>
      </p:sp>
      <p:grpSp>
        <p:nvGrpSpPr>
          <p:cNvPr id="2" name="Group 144"/>
          <p:cNvGrpSpPr>
            <a:grpSpLocks/>
          </p:cNvGrpSpPr>
          <p:nvPr/>
        </p:nvGrpSpPr>
        <p:grpSpPr bwMode="auto">
          <a:xfrm>
            <a:off x="784225" y="1700213"/>
            <a:ext cx="7310438" cy="4465637"/>
            <a:chOff x="190" y="1328"/>
            <a:chExt cx="2934" cy="1558"/>
          </a:xfrm>
        </p:grpSpPr>
        <p:sp>
          <p:nvSpPr>
            <p:cNvPr id="48132" name="AutoShape 143"/>
            <p:cNvSpPr>
              <a:spLocks noChangeAspect="1" noChangeArrowheads="1" noTextEdit="1"/>
            </p:cNvSpPr>
            <p:nvPr/>
          </p:nvSpPr>
          <p:spPr bwMode="auto">
            <a:xfrm>
              <a:off x="191" y="1344"/>
              <a:ext cx="2933" cy="1542"/>
            </a:xfrm>
            <a:prstGeom prst="rect">
              <a:avLst/>
            </a:prstGeom>
            <a:noFill/>
            <a:ln w="9525">
              <a:noFill/>
              <a:miter lim="800000"/>
              <a:headEnd/>
              <a:tailEnd/>
            </a:ln>
          </p:spPr>
          <p:txBody>
            <a:bodyPr/>
            <a:lstStyle/>
            <a:p>
              <a:endParaRPr lang="zh-CN" altLang="en-US"/>
            </a:p>
          </p:txBody>
        </p:sp>
        <p:sp>
          <p:nvSpPr>
            <p:cNvPr id="48133" name="Rectangle 145"/>
            <p:cNvSpPr>
              <a:spLocks noChangeArrowheads="1"/>
            </p:cNvSpPr>
            <p:nvPr/>
          </p:nvSpPr>
          <p:spPr bwMode="auto">
            <a:xfrm>
              <a:off x="190" y="1343"/>
              <a:ext cx="2933" cy="1542"/>
            </a:xfrm>
            <a:prstGeom prst="rect">
              <a:avLst/>
            </a:prstGeom>
            <a:solidFill>
              <a:srgbClr val="FFFFFF"/>
            </a:solidFill>
            <a:ln w="9525">
              <a:noFill/>
              <a:miter lim="800000"/>
              <a:headEnd/>
              <a:tailEnd/>
            </a:ln>
          </p:spPr>
          <p:txBody>
            <a:bodyPr/>
            <a:lstStyle/>
            <a:p>
              <a:endParaRPr lang="zh-CN" altLang="en-US" sz="1200">
                <a:solidFill>
                  <a:srgbClr val="040BA0"/>
                </a:solidFill>
                <a:latin typeface="Arial" pitchFamily="34" charset="0"/>
                <a:ea typeface="楷体_GB2312"/>
                <a:cs typeface="Arial" pitchFamily="34" charset="0"/>
              </a:endParaRPr>
            </a:p>
          </p:txBody>
        </p:sp>
        <p:sp>
          <p:nvSpPr>
            <p:cNvPr id="48134" name="Freeform 146"/>
            <p:cNvSpPr>
              <a:spLocks noEditPoints="1"/>
            </p:cNvSpPr>
            <p:nvPr/>
          </p:nvSpPr>
          <p:spPr bwMode="auto">
            <a:xfrm>
              <a:off x="391" y="1457"/>
              <a:ext cx="2464" cy="1094"/>
            </a:xfrm>
            <a:custGeom>
              <a:avLst/>
              <a:gdLst>
                <a:gd name="T0" fmla="*/ 0 w 2464"/>
                <a:gd name="T1" fmla="*/ 1092 h 1094"/>
                <a:gd name="T2" fmla="*/ 2464 w 2464"/>
                <a:gd name="T3" fmla="*/ 1092 h 1094"/>
                <a:gd name="T4" fmla="*/ 2464 w 2464"/>
                <a:gd name="T5" fmla="*/ 1094 h 1094"/>
                <a:gd name="T6" fmla="*/ 0 w 2464"/>
                <a:gd name="T7" fmla="*/ 1094 h 1094"/>
                <a:gd name="T8" fmla="*/ 0 w 2464"/>
                <a:gd name="T9" fmla="*/ 1092 h 1094"/>
                <a:gd name="T10" fmla="*/ 0 w 2464"/>
                <a:gd name="T11" fmla="*/ 992 h 1094"/>
                <a:gd name="T12" fmla="*/ 2464 w 2464"/>
                <a:gd name="T13" fmla="*/ 992 h 1094"/>
                <a:gd name="T14" fmla="*/ 2464 w 2464"/>
                <a:gd name="T15" fmla="*/ 995 h 1094"/>
                <a:gd name="T16" fmla="*/ 0 w 2464"/>
                <a:gd name="T17" fmla="*/ 995 h 1094"/>
                <a:gd name="T18" fmla="*/ 0 w 2464"/>
                <a:gd name="T19" fmla="*/ 992 h 1094"/>
                <a:gd name="T20" fmla="*/ 0 w 2464"/>
                <a:gd name="T21" fmla="*/ 893 h 1094"/>
                <a:gd name="T22" fmla="*/ 2464 w 2464"/>
                <a:gd name="T23" fmla="*/ 893 h 1094"/>
                <a:gd name="T24" fmla="*/ 2464 w 2464"/>
                <a:gd name="T25" fmla="*/ 896 h 1094"/>
                <a:gd name="T26" fmla="*/ 0 w 2464"/>
                <a:gd name="T27" fmla="*/ 896 h 1094"/>
                <a:gd name="T28" fmla="*/ 0 w 2464"/>
                <a:gd name="T29" fmla="*/ 893 h 1094"/>
                <a:gd name="T30" fmla="*/ 0 w 2464"/>
                <a:gd name="T31" fmla="*/ 794 h 1094"/>
                <a:gd name="T32" fmla="*/ 2464 w 2464"/>
                <a:gd name="T33" fmla="*/ 794 h 1094"/>
                <a:gd name="T34" fmla="*/ 2464 w 2464"/>
                <a:gd name="T35" fmla="*/ 796 h 1094"/>
                <a:gd name="T36" fmla="*/ 0 w 2464"/>
                <a:gd name="T37" fmla="*/ 796 h 1094"/>
                <a:gd name="T38" fmla="*/ 0 w 2464"/>
                <a:gd name="T39" fmla="*/ 794 h 1094"/>
                <a:gd name="T40" fmla="*/ 0 w 2464"/>
                <a:gd name="T41" fmla="*/ 695 h 1094"/>
                <a:gd name="T42" fmla="*/ 2464 w 2464"/>
                <a:gd name="T43" fmla="*/ 695 h 1094"/>
                <a:gd name="T44" fmla="*/ 2464 w 2464"/>
                <a:gd name="T45" fmla="*/ 697 h 1094"/>
                <a:gd name="T46" fmla="*/ 0 w 2464"/>
                <a:gd name="T47" fmla="*/ 697 h 1094"/>
                <a:gd name="T48" fmla="*/ 0 w 2464"/>
                <a:gd name="T49" fmla="*/ 695 h 1094"/>
                <a:gd name="T50" fmla="*/ 0 w 2464"/>
                <a:gd name="T51" fmla="*/ 595 h 1094"/>
                <a:gd name="T52" fmla="*/ 2464 w 2464"/>
                <a:gd name="T53" fmla="*/ 595 h 1094"/>
                <a:gd name="T54" fmla="*/ 2464 w 2464"/>
                <a:gd name="T55" fmla="*/ 598 h 1094"/>
                <a:gd name="T56" fmla="*/ 0 w 2464"/>
                <a:gd name="T57" fmla="*/ 598 h 1094"/>
                <a:gd name="T58" fmla="*/ 0 w 2464"/>
                <a:gd name="T59" fmla="*/ 595 h 1094"/>
                <a:gd name="T60" fmla="*/ 0 w 2464"/>
                <a:gd name="T61" fmla="*/ 496 h 1094"/>
                <a:gd name="T62" fmla="*/ 2464 w 2464"/>
                <a:gd name="T63" fmla="*/ 496 h 1094"/>
                <a:gd name="T64" fmla="*/ 2464 w 2464"/>
                <a:gd name="T65" fmla="*/ 499 h 1094"/>
                <a:gd name="T66" fmla="*/ 0 w 2464"/>
                <a:gd name="T67" fmla="*/ 499 h 1094"/>
                <a:gd name="T68" fmla="*/ 0 w 2464"/>
                <a:gd name="T69" fmla="*/ 496 h 1094"/>
                <a:gd name="T70" fmla="*/ 0 w 2464"/>
                <a:gd name="T71" fmla="*/ 397 h 1094"/>
                <a:gd name="T72" fmla="*/ 2464 w 2464"/>
                <a:gd name="T73" fmla="*/ 397 h 1094"/>
                <a:gd name="T74" fmla="*/ 2464 w 2464"/>
                <a:gd name="T75" fmla="*/ 400 h 1094"/>
                <a:gd name="T76" fmla="*/ 0 w 2464"/>
                <a:gd name="T77" fmla="*/ 400 h 1094"/>
                <a:gd name="T78" fmla="*/ 0 w 2464"/>
                <a:gd name="T79" fmla="*/ 397 h 1094"/>
                <a:gd name="T80" fmla="*/ 0 w 2464"/>
                <a:gd name="T81" fmla="*/ 298 h 1094"/>
                <a:gd name="T82" fmla="*/ 2464 w 2464"/>
                <a:gd name="T83" fmla="*/ 298 h 1094"/>
                <a:gd name="T84" fmla="*/ 2464 w 2464"/>
                <a:gd name="T85" fmla="*/ 300 h 1094"/>
                <a:gd name="T86" fmla="*/ 0 w 2464"/>
                <a:gd name="T87" fmla="*/ 300 h 1094"/>
                <a:gd name="T88" fmla="*/ 0 w 2464"/>
                <a:gd name="T89" fmla="*/ 298 h 1094"/>
                <a:gd name="T90" fmla="*/ 0 w 2464"/>
                <a:gd name="T91" fmla="*/ 198 h 1094"/>
                <a:gd name="T92" fmla="*/ 2464 w 2464"/>
                <a:gd name="T93" fmla="*/ 198 h 1094"/>
                <a:gd name="T94" fmla="*/ 2464 w 2464"/>
                <a:gd name="T95" fmla="*/ 201 h 1094"/>
                <a:gd name="T96" fmla="*/ 0 w 2464"/>
                <a:gd name="T97" fmla="*/ 201 h 1094"/>
                <a:gd name="T98" fmla="*/ 0 w 2464"/>
                <a:gd name="T99" fmla="*/ 198 h 1094"/>
                <a:gd name="T100" fmla="*/ 0 w 2464"/>
                <a:gd name="T101" fmla="*/ 99 h 1094"/>
                <a:gd name="T102" fmla="*/ 2464 w 2464"/>
                <a:gd name="T103" fmla="*/ 99 h 1094"/>
                <a:gd name="T104" fmla="*/ 2464 w 2464"/>
                <a:gd name="T105" fmla="*/ 102 h 1094"/>
                <a:gd name="T106" fmla="*/ 0 w 2464"/>
                <a:gd name="T107" fmla="*/ 102 h 1094"/>
                <a:gd name="T108" fmla="*/ 0 w 2464"/>
                <a:gd name="T109" fmla="*/ 99 h 1094"/>
                <a:gd name="T110" fmla="*/ 0 w 2464"/>
                <a:gd name="T111" fmla="*/ 0 h 1094"/>
                <a:gd name="T112" fmla="*/ 2464 w 2464"/>
                <a:gd name="T113" fmla="*/ 0 h 1094"/>
                <a:gd name="T114" fmla="*/ 2464 w 2464"/>
                <a:gd name="T115" fmla="*/ 3 h 1094"/>
                <a:gd name="T116" fmla="*/ 0 w 2464"/>
                <a:gd name="T117" fmla="*/ 3 h 1094"/>
                <a:gd name="T118" fmla="*/ 0 w 2464"/>
                <a:gd name="T119" fmla="*/ 0 h 10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64"/>
                <a:gd name="T181" fmla="*/ 0 h 1094"/>
                <a:gd name="T182" fmla="*/ 2464 w 2464"/>
                <a:gd name="T183" fmla="*/ 1094 h 10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64" h="1094">
                  <a:moveTo>
                    <a:pt x="0" y="1092"/>
                  </a:moveTo>
                  <a:lnTo>
                    <a:pt x="2464" y="1092"/>
                  </a:lnTo>
                  <a:lnTo>
                    <a:pt x="2464" y="1094"/>
                  </a:lnTo>
                  <a:lnTo>
                    <a:pt x="0" y="1094"/>
                  </a:lnTo>
                  <a:lnTo>
                    <a:pt x="0" y="1092"/>
                  </a:lnTo>
                  <a:close/>
                  <a:moveTo>
                    <a:pt x="0" y="992"/>
                  </a:moveTo>
                  <a:lnTo>
                    <a:pt x="2464" y="992"/>
                  </a:lnTo>
                  <a:lnTo>
                    <a:pt x="2464" y="995"/>
                  </a:lnTo>
                  <a:lnTo>
                    <a:pt x="0" y="995"/>
                  </a:lnTo>
                  <a:lnTo>
                    <a:pt x="0" y="992"/>
                  </a:lnTo>
                  <a:close/>
                  <a:moveTo>
                    <a:pt x="0" y="893"/>
                  </a:moveTo>
                  <a:lnTo>
                    <a:pt x="2464" y="893"/>
                  </a:lnTo>
                  <a:lnTo>
                    <a:pt x="2464" y="896"/>
                  </a:lnTo>
                  <a:lnTo>
                    <a:pt x="0" y="896"/>
                  </a:lnTo>
                  <a:lnTo>
                    <a:pt x="0" y="893"/>
                  </a:lnTo>
                  <a:close/>
                  <a:moveTo>
                    <a:pt x="0" y="794"/>
                  </a:moveTo>
                  <a:lnTo>
                    <a:pt x="2464" y="794"/>
                  </a:lnTo>
                  <a:lnTo>
                    <a:pt x="2464" y="796"/>
                  </a:lnTo>
                  <a:lnTo>
                    <a:pt x="0" y="796"/>
                  </a:lnTo>
                  <a:lnTo>
                    <a:pt x="0" y="794"/>
                  </a:lnTo>
                  <a:close/>
                  <a:moveTo>
                    <a:pt x="0" y="695"/>
                  </a:moveTo>
                  <a:lnTo>
                    <a:pt x="2464" y="695"/>
                  </a:lnTo>
                  <a:lnTo>
                    <a:pt x="2464" y="697"/>
                  </a:lnTo>
                  <a:lnTo>
                    <a:pt x="0" y="697"/>
                  </a:lnTo>
                  <a:lnTo>
                    <a:pt x="0" y="695"/>
                  </a:lnTo>
                  <a:close/>
                  <a:moveTo>
                    <a:pt x="0" y="595"/>
                  </a:moveTo>
                  <a:lnTo>
                    <a:pt x="2464" y="595"/>
                  </a:lnTo>
                  <a:lnTo>
                    <a:pt x="2464" y="598"/>
                  </a:lnTo>
                  <a:lnTo>
                    <a:pt x="0" y="598"/>
                  </a:lnTo>
                  <a:lnTo>
                    <a:pt x="0" y="595"/>
                  </a:lnTo>
                  <a:close/>
                  <a:moveTo>
                    <a:pt x="0" y="496"/>
                  </a:moveTo>
                  <a:lnTo>
                    <a:pt x="2464" y="496"/>
                  </a:lnTo>
                  <a:lnTo>
                    <a:pt x="2464" y="499"/>
                  </a:lnTo>
                  <a:lnTo>
                    <a:pt x="0" y="499"/>
                  </a:lnTo>
                  <a:lnTo>
                    <a:pt x="0" y="496"/>
                  </a:lnTo>
                  <a:close/>
                  <a:moveTo>
                    <a:pt x="0" y="397"/>
                  </a:moveTo>
                  <a:lnTo>
                    <a:pt x="2464" y="397"/>
                  </a:lnTo>
                  <a:lnTo>
                    <a:pt x="2464" y="400"/>
                  </a:lnTo>
                  <a:lnTo>
                    <a:pt x="0" y="400"/>
                  </a:lnTo>
                  <a:lnTo>
                    <a:pt x="0" y="397"/>
                  </a:lnTo>
                  <a:close/>
                  <a:moveTo>
                    <a:pt x="0" y="298"/>
                  </a:moveTo>
                  <a:lnTo>
                    <a:pt x="2464" y="298"/>
                  </a:lnTo>
                  <a:lnTo>
                    <a:pt x="2464" y="300"/>
                  </a:lnTo>
                  <a:lnTo>
                    <a:pt x="0" y="300"/>
                  </a:lnTo>
                  <a:lnTo>
                    <a:pt x="0" y="298"/>
                  </a:lnTo>
                  <a:close/>
                  <a:moveTo>
                    <a:pt x="0" y="198"/>
                  </a:moveTo>
                  <a:lnTo>
                    <a:pt x="2464" y="198"/>
                  </a:lnTo>
                  <a:lnTo>
                    <a:pt x="2464" y="201"/>
                  </a:lnTo>
                  <a:lnTo>
                    <a:pt x="0" y="201"/>
                  </a:lnTo>
                  <a:lnTo>
                    <a:pt x="0" y="198"/>
                  </a:lnTo>
                  <a:close/>
                  <a:moveTo>
                    <a:pt x="0" y="99"/>
                  </a:moveTo>
                  <a:lnTo>
                    <a:pt x="2464" y="99"/>
                  </a:lnTo>
                  <a:lnTo>
                    <a:pt x="2464" y="102"/>
                  </a:lnTo>
                  <a:lnTo>
                    <a:pt x="0" y="102"/>
                  </a:lnTo>
                  <a:lnTo>
                    <a:pt x="0" y="99"/>
                  </a:lnTo>
                  <a:close/>
                  <a:moveTo>
                    <a:pt x="0" y="0"/>
                  </a:moveTo>
                  <a:lnTo>
                    <a:pt x="2464" y="0"/>
                  </a:lnTo>
                  <a:lnTo>
                    <a:pt x="2464" y="3"/>
                  </a:lnTo>
                  <a:lnTo>
                    <a:pt x="0" y="3"/>
                  </a:lnTo>
                  <a:lnTo>
                    <a:pt x="0" y="0"/>
                  </a:lnTo>
                  <a:close/>
                </a:path>
              </a:pathLst>
            </a:custGeom>
            <a:solidFill>
              <a:srgbClr val="FFFFFF"/>
            </a:solidFill>
            <a:ln w="1">
              <a:solidFill>
                <a:srgbClr val="FFFFFF"/>
              </a:solidFill>
              <a:bevel/>
              <a:headEnd/>
              <a:tailEnd/>
            </a:ln>
          </p:spPr>
          <p:txBody>
            <a:bodyPr/>
            <a:lstStyle/>
            <a:p>
              <a:endParaRPr lang="zh-CN" altLang="en-US"/>
            </a:p>
          </p:txBody>
        </p:sp>
        <p:sp>
          <p:nvSpPr>
            <p:cNvPr id="48135" name="Freeform 147"/>
            <p:cNvSpPr>
              <a:spLocks noEditPoints="1"/>
            </p:cNvSpPr>
            <p:nvPr/>
          </p:nvSpPr>
          <p:spPr bwMode="auto">
            <a:xfrm>
              <a:off x="405" y="2246"/>
              <a:ext cx="262" cy="403"/>
            </a:xfrm>
            <a:custGeom>
              <a:avLst/>
              <a:gdLst>
                <a:gd name="T0" fmla="*/ 0 w 262"/>
                <a:gd name="T1" fmla="*/ 261 h 403"/>
                <a:gd name="T2" fmla="*/ 20 w 262"/>
                <a:gd name="T3" fmla="*/ 261 h 403"/>
                <a:gd name="T4" fmla="*/ 20 w 262"/>
                <a:gd name="T5" fmla="*/ 403 h 403"/>
                <a:gd name="T6" fmla="*/ 0 w 262"/>
                <a:gd name="T7" fmla="*/ 403 h 403"/>
                <a:gd name="T8" fmla="*/ 0 w 262"/>
                <a:gd name="T9" fmla="*/ 261 h 403"/>
                <a:gd name="T10" fmla="*/ 49 w 262"/>
                <a:gd name="T11" fmla="*/ 210 h 403"/>
                <a:gd name="T12" fmla="*/ 69 w 262"/>
                <a:gd name="T13" fmla="*/ 210 h 403"/>
                <a:gd name="T14" fmla="*/ 69 w 262"/>
                <a:gd name="T15" fmla="*/ 403 h 403"/>
                <a:gd name="T16" fmla="*/ 49 w 262"/>
                <a:gd name="T17" fmla="*/ 403 h 403"/>
                <a:gd name="T18" fmla="*/ 49 w 262"/>
                <a:gd name="T19" fmla="*/ 210 h 403"/>
                <a:gd name="T20" fmla="*/ 98 w 262"/>
                <a:gd name="T21" fmla="*/ 158 h 403"/>
                <a:gd name="T22" fmla="*/ 116 w 262"/>
                <a:gd name="T23" fmla="*/ 158 h 403"/>
                <a:gd name="T24" fmla="*/ 116 w 262"/>
                <a:gd name="T25" fmla="*/ 403 h 403"/>
                <a:gd name="T26" fmla="*/ 98 w 262"/>
                <a:gd name="T27" fmla="*/ 403 h 403"/>
                <a:gd name="T28" fmla="*/ 98 w 262"/>
                <a:gd name="T29" fmla="*/ 158 h 403"/>
                <a:gd name="T30" fmla="*/ 146 w 262"/>
                <a:gd name="T31" fmla="*/ 108 h 403"/>
                <a:gd name="T32" fmla="*/ 165 w 262"/>
                <a:gd name="T33" fmla="*/ 108 h 403"/>
                <a:gd name="T34" fmla="*/ 165 w 262"/>
                <a:gd name="T35" fmla="*/ 403 h 403"/>
                <a:gd name="T36" fmla="*/ 146 w 262"/>
                <a:gd name="T37" fmla="*/ 403 h 403"/>
                <a:gd name="T38" fmla="*/ 146 w 262"/>
                <a:gd name="T39" fmla="*/ 108 h 403"/>
                <a:gd name="T40" fmla="*/ 195 w 262"/>
                <a:gd name="T41" fmla="*/ 68 h 403"/>
                <a:gd name="T42" fmla="*/ 214 w 262"/>
                <a:gd name="T43" fmla="*/ 68 h 403"/>
                <a:gd name="T44" fmla="*/ 214 w 262"/>
                <a:gd name="T45" fmla="*/ 403 h 403"/>
                <a:gd name="T46" fmla="*/ 195 w 262"/>
                <a:gd name="T47" fmla="*/ 403 h 403"/>
                <a:gd name="T48" fmla="*/ 195 w 262"/>
                <a:gd name="T49" fmla="*/ 68 h 403"/>
                <a:gd name="T50" fmla="*/ 242 w 262"/>
                <a:gd name="T51" fmla="*/ 0 h 403"/>
                <a:gd name="T52" fmla="*/ 262 w 262"/>
                <a:gd name="T53" fmla="*/ 0 h 403"/>
                <a:gd name="T54" fmla="*/ 262 w 262"/>
                <a:gd name="T55" fmla="*/ 403 h 403"/>
                <a:gd name="T56" fmla="*/ 242 w 262"/>
                <a:gd name="T57" fmla="*/ 403 h 403"/>
                <a:gd name="T58" fmla="*/ 242 w 262"/>
                <a:gd name="T59" fmla="*/ 0 h 4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2"/>
                <a:gd name="T91" fmla="*/ 0 h 403"/>
                <a:gd name="T92" fmla="*/ 262 w 262"/>
                <a:gd name="T93" fmla="*/ 403 h 4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2" h="403">
                  <a:moveTo>
                    <a:pt x="0" y="261"/>
                  </a:moveTo>
                  <a:lnTo>
                    <a:pt x="20" y="261"/>
                  </a:lnTo>
                  <a:lnTo>
                    <a:pt x="20" y="403"/>
                  </a:lnTo>
                  <a:lnTo>
                    <a:pt x="0" y="403"/>
                  </a:lnTo>
                  <a:lnTo>
                    <a:pt x="0" y="261"/>
                  </a:lnTo>
                  <a:close/>
                  <a:moveTo>
                    <a:pt x="49" y="210"/>
                  </a:moveTo>
                  <a:lnTo>
                    <a:pt x="69" y="210"/>
                  </a:lnTo>
                  <a:lnTo>
                    <a:pt x="69" y="403"/>
                  </a:lnTo>
                  <a:lnTo>
                    <a:pt x="49" y="403"/>
                  </a:lnTo>
                  <a:lnTo>
                    <a:pt x="49" y="210"/>
                  </a:lnTo>
                  <a:close/>
                  <a:moveTo>
                    <a:pt x="98" y="158"/>
                  </a:moveTo>
                  <a:lnTo>
                    <a:pt x="116" y="158"/>
                  </a:lnTo>
                  <a:lnTo>
                    <a:pt x="116" y="403"/>
                  </a:lnTo>
                  <a:lnTo>
                    <a:pt x="98" y="403"/>
                  </a:lnTo>
                  <a:lnTo>
                    <a:pt x="98" y="158"/>
                  </a:lnTo>
                  <a:close/>
                  <a:moveTo>
                    <a:pt x="146" y="108"/>
                  </a:moveTo>
                  <a:lnTo>
                    <a:pt x="165" y="108"/>
                  </a:lnTo>
                  <a:lnTo>
                    <a:pt x="165" y="403"/>
                  </a:lnTo>
                  <a:lnTo>
                    <a:pt x="146" y="403"/>
                  </a:lnTo>
                  <a:lnTo>
                    <a:pt x="146" y="108"/>
                  </a:lnTo>
                  <a:close/>
                  <a:moveTo>
                    <a:pt x="195" y="68"/>
                  </a:moveTo>
                  <a:lnTo>
                    <a:pt x="214" y="68"/>
                  </a:lnTo>
                  <a:lnTo>
                    <a:pt x="214" y="403"/>
                  </a:lnTo>
                  <a:lnTo>
                    <a:pt x="195" y="403"/>
                  </a:lnTo>
                  <a:lnTo>
                    <a:pt x="195" y="68"/>
                  </a:lnTo>
                  <a:close/>
                  <a:moveTo>
                    <a:pt x="242" y="0"/>
                  </a:moveTo>
                  <a:lnTo>
                    <a:pt x="262" y="0"/>
                  </a:lnTo>
                  <a:lnTo>
                    <a:pt x="262" y="403"/>
                  </a:lnTo>
                  <a:lnTo>
                    <a:pt x="242" y="403"/>
                  </a:lnTo>
                  <a:lnTo>
                    <a:pt x="242" y="0"/>
                  </a:lnTo>
                  <a:close/>
                </a:path>
              </a:pathLst>
            </a:custGeom>
            <a:solidFill>
              <a:srgbClr val="0000CC"/>
            </a:solidFill>
            <a:ln w="9525">
              <a:noFill/>
              <a:round/>
              <a:headEnd/>
              <a:tailEnd/>
            </a:ln>
          </p:spPr>
          <p:txBody>
            <a:bodyPr/>
            <a:lstStyle/>
            <a:p>
              <a:endParaRPr lang="zh-CN" altLang="en-US"/>
            </a:p>
          </p:txBody>
        </p:sp>
        <p:sp>
          <p:nvSpPr>
            <p:cNvPr id="48136" name="Freeform 148"/>
            <p:cNvSpPr>
              <a:spLocks noEditPoints="1"/>
            </p:cNvSpPr>
            <p:nvPr/>
          </p:nvSpPr>
          <p:spPr bwMode="auto">
            <a:xfrm>
              <a:off x="696" y="1994"/>
              <a:ext cx="261" cy="655"/>
            </a:xfrm>
            <a:custGeom>
              <a:avLst/>
              <a:gdLst>
                <a:gd name="T0" fmla="*/ 0 w 261"/>
                <a:gd name="T1" fmla="*/ 190 h 655"/>
                <a:gd name="T2" fmla="*/ 19 w 261"/>
                <a:gd name="T3" fmla="*/ 190 h 655"/>
                <a:gd name="T4" fmla="*/ 19 w 261"/>
                <a:gd name="T5" fmla="*/ 655 h 655"/>
                <a:gd name="T6" fmla="*/ 0 w 261"/>
                <a:gd name="T7" fmla="*/ 655 h 655"/>
                <a:gd name="T8" fmla="*/ 0 w 261"/>
                <a:gd name="T9" fmla="*/ 190 h 655"/>
                <a:gd name="T10" fmla="*/ 49 w 261"/>
                <a:gd name="T11" fmla="*/ 133 h 655"/>
                <a:gd name="T12" fmla="*/ 67 w 261"/>
                <a:gd name="T13" fmla="*/ 133 h 655"/>
                <a:gd name="T14" fmla="*/ 67 w 261"/>
                <a:gd name="T15" fmla="*/ 655 h 655"/>
                <a:gd name="T16" fmla="*/ 49 w 261"/>
                <a:gd name="T17" fmla="*/ 655 h 655"/>
                <a:gd name="T18" fmla="*/ 49 w 261"/>
                <a:gd name="T19" fmla="*/ 133 h 655"/>
                <a:gd name="T20" fmla="*/ 96 w 261"/>
                <a:gd name="T21" fmla="*/ 84 h 655"/>
                <a:gd name="T22" fmla="*/ 116 w 261"/>
                <a:gd name="T23" fmla="*/ 84 h 655"/>
                <a:gd name="T24" fmla="*/ 116 w 261"/>
                <a:gd name="T25" fmla="*/ 655 h 655"/>
                <a:gd name="T26" fmla="*/ 96 w 261"/>
                <a:gd name="T27" fmla="*/ 655 h 655"/>
                <a:gd name="T28" fmla="*/ 96 w 261"/>
                <a:gd name="T29" fmla="*/ 84 h 655"/>
                <a:gd name="T30" fmla="*/ 145 w 261"/>
                <a:gd name="T31" fmla="*/ 39 h 655"/>
                <a:gd name="T32" fmla="*/ 165 w 261"/>
                <a:gd name="T33" fmla="*/ 39 h 655"/>
                <a:gd name="T34" fmla="*/ 165 w 261"/>
                <a:gd name="T35" fmla="*/ 655 h 655"/>
                <a:gd name="T36" fmla="*/ 145 w 261"/>
                <a:gd name="T37" fmla="*/ 655 h 655"/>
                <a:gd name="T38" fmla="*/ 145 w 261"/>
                <a:gd name="T39" fmla="*/ 39 h 655"/>
                <a:gd name="T40" fmla="*/ 193 w 261"/>
                <a:gd name="T41" fmla="*/ 0 h 655"/>
                <a:gd name="T42" fmla="*/ 212 w 261"/>
                <a:gd name="T43" fmla="*/ 0 h 655"/>
                <a:gd name="T44" fmla="*/ 212 w 261"/>
                <a:gd name="T45" fmla="*/ 655 h 655"/>
                <a:gd name="T46" fmla="*/ 193 w 261"/>
                <a:gd name="T47" fmla="*/ 655 h 655"/>
                <a:gd name="T48" fmla="*/ 193 w 261"/>
                <a:gd name="T49" fmla="*/ 0 h 655"/>
                <a:gd name="T50" fmla="*/ 242 w 261"/>
                <a:gd name="T51" fmla="*/ 4 h 655"/>
                <a:gd name="T52" fmla="*/ 261 w 261"/>
                <a:gd name="T53" fmla="*/ 4 h 655"/>
                <a:gd name="T54" fmla="*/ 261 w 261"/>
                <a:gd name="T55" fmla="*/ 655 h 655"/>
                <a:gd name="T56" fmla="*/ 242 w 261"/>
                <a:gd name="T57" fmla="*/ 655 h 655"/>
                <a:gd name="T58" fmla="*/ 242 w 261"/>
                <a:gd name="T59" fmla="*/ 4 h 6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
                <a:gd name="T91" fmla="*/ 0 h 655"/>
                <a:gd name="T92" fmla="*/ 261 w 261"/>
                <a:gd name="T93" fmla="*/ 655 h 6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 h="655">
                  <a:moveTo>
                    <a:pt x="0" y="190"/>
                  </a:moveTo>
                  <a:lnTo>
                    <a:pt x="19" y="190"/>
                  </a:lnTo>
                  <a:lnTo>
                    <a:pt x="19" y="655"/>
                  </a:lnTo>
                  <a:lnTo>
                    <a:pt x="0" y="655"/>
                  </a:lnTo>
                  <a:lnTo>
                    <a:pt x="0" y="190"/>
                  </a:lnTo>
                  <a:close/>
                  <a:moveTo>
                    <a:pt x="49" y="133"/>
                  </a:moveTo>
                  <a:lnTo>
                    <a:pt x="67" y="133"/>
                  </a:lnTo>
                  <a:lnTo>
                    <a:pt x="67" y="655"/>
                  </a:lnTo>
                  <a:lnTo>
                    <a:pt x="49" y="655"/>
                  </a:lnTo>
                  <a:lnTo>
                    <a:pt x="49" y="133"/>
                  </a:lnTo>
                  <a:close/>
                  <a:moveTo>
                    <a:pt x="96" y="84"/>
                  </a:moveTo>
                  <a:lnTo>
                    <a:pt x="116" y="84"/>
                  </a:lnTo>
                  <a:lnTo>
                    <a:pt x="116" y="655"/>
                  </a:lnTo>
                  <a:lnTo>
                    <a:pt x="96" y="655"/>
                  </a:lnTo>
                  <a:lnTo>
                    <a:pt x="96" y="84"/>
                  </a:lnTo>
                  <a:close/>
                  <a:moveTo>
                    <a:pt x="145" y="39"/>
                  </a:moveTo>
                  <a:lnTo>
                    <a:pt x="165" y="39"/>
                  </a:lnTo>
                  <a:lnTo>
                    <a:pt x="165" y="655"/>
                  </a:lnTo>
                  <a:lnTo>
                    <a:pt x="145" y="655"/>
                  </a:lnTo>
                  <a:lnTo>
                    <a:pt x="145" y="39"/>
                  </a:lnTo>
                  <a:close/>
                  <a:moveTo>
                    <a:pt x="193" y="0"/>
                  </a:moveTo>
                  <a:lnTo>
                    <a:pt x="212" y="0"/>
                  </a:lnTo>
                  <a:lnTo>
                    <a:pt x="212" y="655"/>
                  </a:lnTo>
                  <a:lnTo>
                    <a:pt x="193" y="655"/>
                  </a:lnTo>
                  <a:lnTo>
                    <a:pt x="193" y="0"/>
                  </a:lnTo>
                  <a:close/>
                  <a:moveTo>
                    <a:pt x="242" y="4"/>
                  </a:moveTo>
                  <a:lnTo>
                    <a:pt x="261" y="4"/>
                  </a:lnTo>
                  <a:lnTo>
                    <a:pt x="261" y="655"/>
                  </a:lnTo>
                  <a:lnTo>
                    <a:pt x="242" y="655"/>
                  </a:lnTo>
                  <a:lnTo>
                    <a:pt x="242" y="4"/>
                  </a:lnTo>
                  <a:close/>
                </a:path>
              </a:pathLst>
            </a:custGeom>
            <a:solidFill>
              <a:srgbClr val="0000CC"/>
            </a:solidFill>
            <a:ln w="9525">
              <a:noFill/>
              <a:round/>
              <a:headEnd/>
              <a:tailEnd/>
            </a:ln>
          </p:spPr>
          <p:txBody>
            <a:bodyPr/>
            <a:lstStyle/>
            <a:p>
              <a:endParaRPr lang="zh-CN" altLang="en-US"/>
            </a:p>
          </p:txBody>
        </p:sp>
        <p:sp>
          <p:nvSpPr>
            <p:cNvPr id="48137" name="Freeform 149"/>
            <p:cNvSpPr>
              <a:spLocks noEditPoints="1"/>
            </p:cNvSpPr>
            <p:nvPr/>
          </p:nvSpPr>
          <p:spPr bwMode="auto">
            <a:xfrm>
              <a:off x="985" y="1674"/>
              <a:ext cx="261" cy="975"/>
            </a:xfrm>
            <a:custGeom>
              <a:avLst/>
              <a:gdLst>
                <a:gd name="T0" fmla="*/ 0 w 261"/>
                <a:gd name="T1" fmla="*/ 261 h 975"/>
                <a:gd name="T2" fmla="*/ 20 w 261"/>
                <a:gd name="T3" fmla="*/ 261 h 975"/>
                <a:gd name="T4" fmla="*/ 20 w 261"/>
                <a:gd name="T5" fmla="*/ 975 h 975"/>
                <a:gd name="T6" fmla="*/ 0 w 261"/>
                <a:gd name="T7" fmla="*/ 975 h 975"/>
                <a:gd name="T8" fmla="*/ 0 w 261"/>
                <a:gd name="T9" fmla="*/ 261 h 975"/>
                <a:gd name="T10" fmla="*/ 49 w 261"/>
                <a:gd name="T11" fmla="*/ 192 h 975"/>
                <a:gd name="T12" fmla="*/ 68 w 261"/>
                <a:gd name="T13" fmla="*/ 192 h 975"/>
                <a:gd name="T14" fmla="*/ 68 w 261"/>
                <a:gd name="T15" fmla="*/ 975 h 975"/>
                <a:gd name="T16" fmla="*/ 49 w 261"/>
                <a:gd name="T17" fmla="*/ 975 h 975"/>
                <a:gd name="T18" fmla="*/ 49 w 261"/>
                <a:gd name="T19" fmla="*/ 192 h 975"/>
                <a:gd name="T20" fmla="*/ 98 w 261"/>
                <a:gd name="T21" fmla="*/ 124 h 975"/>
                <a:gd name="T22" fmla="*/ 116 w 261"/>
                <a:gd name="T23" fmla="*/ 124 h 975"/>
                <a:gd name="T24" fmla="*/ 116 w 261"/>
                <a:gd name="T25" fmla="*/ 975 h 975"/>
                <a:gd name="T26" fmla="*/ 98 w 261"/>
                <a:gd name="T27" fmla="*/ 975 h 975"/>
                <a:gd name="T28" fmla="*/ 98 w 261"/>
                <a:gd name="T29" fmla="*/ 124 h 975"/>
                <a:gd name="T30" fmla="*/ 145 w 261"/>
                <a:gd name="T31" fmla="*/ 45 h 975"/>
                <a:gd name="T32" fmla="*/ 165 w 261"/>
                <a:gd name="T33" fmla="*/ 45 h 975"/>
                <a:gd name="T34" fmla="*/ 165 w 261"/>
                <a:gd name="T35" fmla="*/ 975 h 975"/>
                <a:gd name="T36" fmla="*/ 145 w 261"/>
                <a:gd name="T37" fmla="*/ 975 h 975"/>
                <a:gd name="T38" fmla="*/ 145 w 261"/>
                <a:gd name="T39" fmla="*/ 45 h 975"/>
                <a:gd name="T40" fmla="*/ 194 w 261"/>
                <a:gd name="T41" fmla="*/ 17 h 975"/>
                <a:gd name="T42" fmla="*/ 214 w 261"/>
                <a:gd name="T43" fmla="*/ 17 h 975"/>
                <a:gd name="T44" fmla="*/ 214 w 261"/>
                <a:gd name="T45" fmla="*/ 975 h 975"/>
                <a:gd name="T46" fmla="*/ 194 w 261"/>
                <a:gd name="T47" fmla="*/ 975 h 975"/>
                <a:gd name="T48" fmla="*/ 194 w 261"/>
                <a:gd name="T49" fmla="*/ 17 h 975"/>
                <a:gd name="T50" fmla="*/ 242 w 261"/>
                <a:gd name="T51" fmla="*/ 0 h 975"/>
                <a:gd name="T52" fmla="*/ 261 w 261"/>
                <a:gd name="T53" fmla="*/ 0 h 975"/>
                <a:gd name="T54" fmla="*/ 261 w 261"/>
                <a:gd name="T55" fmla="*/ 975 h 975"/>
                <a:gd name="T56" fmla="*/ 242 w 261"/>
                <a:gd name="T57" fmla="*/ 975 h 975"/>
                <a:gd name="T58" fmla="*/ 242 w 261"/>
                <a:gd name="T59" fmla="*/ 0 h 9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
                <a:gd name="T91" fmla="*/ 0 h 975"/>
                <a:gd name="T92" fmla="*/ 261 w 261"/>
                <a:gd name="T93" fmla="*/ 975 h 97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 h="975">
                  <a:moveTo>
                    <a:pt x="0" y="261"/>
                  </a:moveTo>
                  <a:lnTo>
                    <a:pt x="20" y="261"/>
                  </a:lnTo>
                  <a:lnTo>
                    <a:pt x="20" y="975"/>
                  </a:lnTo>
                  <a:lnTo>
                    <a:pt x="0" y="975"/>
                  </a:lnTo>
                  <a:lnTo>
                    <a:pt x="0" y="261"/>
                  </a:lnTo>
                  <a:close/>
                  <a:moveTo>
                    <a:pt x="49" y="192"/>
                  </a:moveTo>
                  <a:lnTo>
                    <a:pt x="68" y="192"/>
                  </a:lnTo>
                  <a:lnTo>
                    <a:pt x="68" y="975"/>
                  </a:lnTo>
                  <a:lnTo>
                    <a:pt x="49" y="975"/>
                  </a:lnTo>
                  <a:lnTo>
                    <a:pt x="49" y="192"/>
                  </a:lnTo>
                  <a:close/>
                  <a:moveTo>
                    <a:pt x="98" y="124"/>
                  </a:moveTo>
                  <a:lnTo>
                    <a:pt x="116" y="124"/>
                  </a:lnTo>
                  <a:lnTo>
                    <a:pt x="116" y="975"/>
                  </a:lnTo>
                  <a:lnTo>
                    <a:pt x="98" y="975"/>
                  </a:lnTo>
                  <a:lnTo>
                    <a:pt x="98" y="124"/>
                  </a:lnTo>
                  <a:close/>
                  <a:moveTo>
                    <a:pt x="145" y="45"/>
                  </a:moveTo>
                  <a:lnTo>
                    <a:pt x="165" y="45"/>
                  </a:lnTo>
                  <a:lnTo>
                    <a:pt x="165" y="975"/>
                  </a:lnTo>
                  <a:lnTo>
                    <a:pt x="145" y="975"/>
                  </a:lnTo>
                  <a:lnTo>
                    <a:pt x="145" y="45"/>
                  </a:lnTo>
                  <a:close/>
                  <a:moveTo>
                    <a:pt x="194" y="17"/>
                  </a:moveTo>
                  <a:lnTo>
                    <a:pt x="214" y="17"/>
                  </a:lnTo>
                  <a:lnTo>
                    <a:pt x="214" y="975"/>
                  </a:lnTo>
                  <a:lnTo>
                    <a:pt x="194" y="975"/>
                  </a:lnTo>
                  <a:lnTo>
                    <a:pt x="194" y="17"/>
                  </a:lnTo>
                  <a:close/>
                  <a:moveTo>
                    <a:pt x="242" y="0"/>
                  </a:moveTo>
                  <a:lnTo>
                    <a:pt x="261" y="0"/>
                  </a:lnTo>
                  <a:lnTo>
                    <a:pt x="261" y="975"/>
                  </a:lnTo>
                  <a:lnTo>
                    <a:pt x="242" y="975"/>
                  </a:lnTo>
                  <a:lnTo>
                    <a:pt x="242" y="0"/>
                  </a:lnTo>
                  <a:close/>
                </a:path>
              </a:pathLst>
            </a:custGeom>
            <a:solidFill>
              <a:srgbClr val="0000CC"/>
            </a:solidFill>
            <a:ln w="9525">
              <a:noFill/>
              <a:round/>
              <a:headEnd/>
              <a:tailEnd/>
            </a:ln>
          </p:spPr>
          <p:txBody>
            <a:bodyPr/>
            <a:lstStyle/>
            <a:p>
              <a:endParaRPr lang="zh-CN" altLang="en-US"/>
            </a:p>
          </p:txBody>
        </p:sp>
        <p:sp>
          <p:nvSpPr>
            <p:cNvPr id="48138" name="Freeform 150"/>
            <p:cNvSpPr>
              <a:spLocks noEditPoints="1"/>
            </p:cNvSpPr>
            <p:nvPr/>
          </p:nvSpPr>
          <p:spPr bwMode="auto">
            <a:xfrm>
              <a:off x="1276" y="1667"/>
              <a:ext cx="261" cy="982"/>
            </a:xfrm>
            <a:custGeom>
              <a:avLst/>
              <a:gdLst>
                <a:gd name="T0" fmla="*/ 0 w 261"/>
                <a:gd name="T1" fmla="*/ 0 h 982"/>
                <a:gd name="T2" fmla="*/ 19 w 261"/>
                <a:gd name="T3" fmla="*/ 0 h 982"/>
                <a:gd name="T4" fmla="*/ 19 w 261"/>
                <a:gd name="T5" fmla="*/ 982 h 982"/>
                <a:gd name="T6" fmla="*/ 0 w 261"/>
                <a:gd name="T7" fmla="*/ 982 h 982"/>
                <a:gd name="T8" fmla="*/ 0 w 261"/>
                <a:gd name="T9" fmla="*/ 0 h 982"/>
                <a:gd name="T10" fmla="*/ 47 w 261"/>
                <a:gd name="T11" fmla="*/ 1 h 982"/>
                <a:gd name="T12" fmla="*/ 67 w 261"/>
                <a:gd name="T13" fmla="*/ 1 h 982"/>
                <a:gd name="T14" fmla="*/ 67 w 261"/>
                <a:gd name="T15" fmla="*/ 982 h 982"/>
                <a:gd name="T16" fmla="*/ 47 w 261"/>
                <a:gd name="T17" fmla="*/ 982 h 982"/>
                <a:gd name="T18" fmla="*/ 47 w 261"/>
                <a:gd name="T19" fmla="*/ 1 h 982"/>
                <a:gd name="T20" fmla="*/ 96 w 261"/>
                <a:gd name="T21" fmla="*/ 1 h 982"/>
                <a:gd name="T22" fmla="*/ 115 w 261"/>
                <a:gd name="T23" fmla="*/ 1 h 982"/>
                <a:gd name="T24" fmla="*/ 115 w 261"/>
                <a:gd name="T25" fmla="*/ 982 h 982"/>
                <a:gd name="T26" fmla="*/ 96 w 261"/>
                <a:gd name="T27" fmla="*/ 982 h 982"/>
                <a:gd name="T28" fmla="*/ 96 w 261"/>
                <a:gd name="T29" fmla="*/ 1 h 982"/>
                <a:gd name="T30" fmla="*/ 145 w 261"/>
                <a:gd name="T31" fmla="*/ 12 h 982"/>
                <a:gd name="T32" fmla="*/ 163 w 261"/>
                <a:gd name="T33" fmla="*/ 12 h 982"/>
                <a:gd name="T34" fmla="*/ 163 w 261"/>
                <a:gd name="T35" fmla="*/ 982 h 982"/>
                <a:gd name="T36" fmla="*/ 145 w 261"/>
                <a:gd name="T37" fmla="*/ 982 h 982"/>
                <a:gd name="T38" fmla="*/ 145 w 261"/>
                <a:gd name="T39" fmla="*/ 12 h 982"/>
                <a:gd name="T40" fmla="*/ 192 w 261"/>
                <a:gd name="T41" fmla="*/ 30 h 982"/>
                <a:gd name="T42" fmla="*/ 212 w 261"/>
                <a:gd name="T43" fmla="*/ 30 h 982"/>
                <a:gd name="T44" fmla="*/ 212 w 261"/>
                <a:gd name="T45" fmla="*/ 982 h 982"/>
                <a:gd name="T46" fmla="*/ 192 w 261"/>
                <a:gd name="T47" fmla="*/ 982 h 982"/>
                <a:gd name="T48" fmla="*/ 192 w 261"/>
                <a:gd name="T49" fmla="*/ 30 h 982"/>
                <a:gd name="T50" fmla="*/ 241 w 261"/>
                <a:gd name="T51" fmla="*/ 39 h 982"/>
                <a:gd name="T52" fmla="*/ 261 w 261"/>
                <a:gd name="T53" fmla="*/ 39 h 982"/>
                <a:gd name="T54" fmla="*/ 261 w 261"/>
                <a:gd name="T55" fmla="*/ 982 h 982"/>
                <a:gd name="T56" fmla="*/ 241 w 261"/>
                <a:gd name="T57" fmla="*/ 982 h 982"/>
                <a:gd name="T58" fmla="*/ 241 w 261"/>
                <a:gd name="T59" fmla="*/ 39 h 9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
                <a:gd name="T91" fmla="*/ 0 h 982"/>
                <a:gd name="T92" fmla="*/ 261 w 261"/>
                <a:gd name="T93" fmla="*/ 982 h 9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 h="982">
                  <a:moveTo>
                    <a:pt x="0" y="0"/>
                  </a:moveTo>
                  <a:lnTo>
                    <a:pt x="19" y="0"/>
                  </a:lnTo>
                  <a:lnTo>
                    <a:pt x="19" y="982"/>
                  </a:lnTo>
                  <a:lnTo>
                    <a:pt x="0" y="982"/>
                  </a:lnTo>
                  <a:lnTo>
                    <a:pt x="0" y="0"/>
                  </a:lnTo>
                  <a:close/>
                  <a:moveTo>
                    <a:pt x="47" y="1"/>
                  </a:moveTo>
                  <a:lnTo>
                    <a:pt x="67" y="1"/>
                  </a:lnTo>
                  <a:lnTo>
                    <a:pt x="67" y="982"/>
                  </a:lnTo>
                  <a:lnTo>
                    <a:pt x="47" y="982"/>
                  </a:lnTo>
                  <a:lnTo>
                    <a:pt x="47" y="1"/>
                  </a:lnTo>
                  <a:close/>
                  <a:moveTo>
                    <a:pt x="96" y="1"/>
                  </a:moveTo>
                  <a:lnTo>
                    <a:pt x="115" y="1"/>
                  </a:lnTo>
                  <a:lnTo>
                    <a:pt x="115" y="982"/>
                  </a:lnTo>
                  <a:lnTo>
                    <a:pt x="96" y="982"/>
                  </a:lnTo>
                  <a:lnTo>
                    <a:pt x="96" y="1"/>
                  </a:lnTo>
                  <a:close/>
                  <a:moveTo>
                    <a:pt x="145" y="12"/>
                  </a:moveTo>
                  <a:lnTo>
                    <a:pt x="163" y="12"/>
                  </a:lnTo>
                  <a:lnTo>
                    <a:pt x="163" y="982"/>
                  </a:lnTo>
                  <a:lnTo>
                    <a:pt x="145" y="982"/>
                  </a:lnTo>
                  <a:lnTo>
                    <a:pt x="145" y="12"/>
                  </a:lnTo>
                  <a:close/>
                  <a:moveTo>
                    <a:pt x="192" y="30"/>
                  </a:moveTo>
                  <a:lnTo>
                    <a:pt x="212" y="30"/>
                  </a:lnTo>
                  <a:lnTo>
                    <a:pt x="212" y="982"/>
                  </a:lnTo>
                  <a:lnTo>
                    <a:pt x="192" y="982"/>
                  </a:lnTo>
                  <a:lnTo>
                    <a:pt x="192" y="30"/>
                  </a:lnTo>
                  <a:close/>
                  <a:moveTo>
                    <a:pt x="241" y="39"/>
                  </a:moveTo>
                  <a:lnTo>
                    <a:pt x="261" y="39"/>
                  </a:lnTo>
                  <a:lnTo>
                    <a:pt x="261" y="982"/>
                  </a:lnTo>
                  <a:lnTo>
                    <a:pt x="241" y="982"/>
                  </a:lnTo>
                  <a:lnTo>
                    <a:pt x="241" y="39"/>
                  </a:lnTo>
                  <a:close/>
                </a:path>
              </a:pathLst>
            </a:custGeom>
            <a:solidFill>
              <a:srgbClr val="0000CC"/>
            </a:solidFill>
            <a:ln w="9525">
              <a:noFill/>
              <a:round/>
              <a:headEnd/>
              <a:tailEnd/>
            </a:ln>
          </p:spPr>
          <p:txBody>
            <a:bodyPr/>
            <a:lstStyle/>
            <a:p>
              <a:endParaRPr lang="zh-CN" altLang="en-US"/>
            </a:p>
          </p:txBody>
        </p:sp>
        <p:sp>
          <p:nvSpPr>
            <p:cNvPr id="48139" name="Freeform 151"/>
            <p:cNvSpPr>
              <a:spLocks noEditPoints="1"/>
            </p:cNvSpPr>
            <p:nvPr/>
          </p:nvSpPr>
          <p:spPr bwMode="auto">
            <a:xfrm>
              <a:off x="1565" y="1704"/>
              <a:ext cx="261" cy="945"/>
            </a:xfrm>
            <a:custGeom>
              <a:avLst/>
              <a:gdLst>
                <a:gd name="T0" fmla="*/ 0 w 261"/>
                <a:gd name="T1" fmla="*/ 0 h 945"/>
                <a:gd name="T2" fmla="*/ 19 w 261"/>
                <a:gd name="T3" fmla="*/ 0 h 945"/>
                <a:gd name="T4" fmla="*/ 19 w 261"/>
                <a:gd name="T5" fmla="*/ 945 h 945"/>
                <a:gd name="T6" fmla="*/ 0 w 261"/>
                <a:gd name="T7" fmla="*/ 945 h 945"/>
                <a:gd name="T8" fmla="*/ 0 w 261"/>
                <a:gd name="T9" fmla="*/ 0 h 945"/>
                <a:gd name="T10" fmla="*/ 49 w 261"/>
                <a:gd name="T11" fmla="*/ 11 h 945"/>
                <a:gd name="T12" fmla="*/ 68 w 261"/>
                <a:gd name="T13" fmla="*/ 11 h 945"/>
                <a:gd name="T14" fmla="*/ 68 w 261"/>
                <a:gd name="T15" fmla="*/ 945 h 945"/>
                <a:gd name="T16" fmla="*/ 49 w 261"/>
                <a:gd name="T17" fmla="*/ 945 h 945"/>
                <a:gd name="T18" fmla="*/ 49 w 261"/>
                <a:gd name="T19" fmla="*/ 11 h 945"/>
                <a:gd name="T20" fmla="*/ 97 w 261"/>
                <a:gd name="T21" fmla="*/ 40 h 945"/>
                <a:gd name="T22" fmla="*/ 116 w 261"/>
                <a:gd name="T23" fmla="*/ 40 h 945"/>
                <a:gd name="T24" fmla="*/ 116 w 261"/>
                <a:gd name="T25" fmla="*/ 945 h 945"/>
                <a:gd name="T26" fmla="*/ 97 w 261"/>
                <a:gd name="T27" fmla="*/ 945 h 945"/>
                <a:gd name="T28" fmla="*/ 97 w 261"/>
                <a:gd name="T29" fmla="*/ 40 h 945"/>
                <a:gd name="T30" fmla="*/ 145 w 261"/>
                <a:gd name="T31" fmla="*/ 72 h 945"/>
                <a:gd name="T32" fmla="*/ 164 w 261"/>
                <a:gd name="T33" fmla="*/ 72 h 945"/>
                <a:gd name="T34" fmla="*/ 164 w 261"/>
                <a:gd name="T35" fmla="*/ 945 h 945"/>
                <a:gd name="T36" fmla="*/ 145 w 261"/>
                <a:gd name="T37" fmla="*/ 945 h 945"/>
                <a:gd name="T38" fmla="*/ 145 w 261"/>
                <a:gd name="T39" fmla="*/ 72 h 945"/>
                <a:gd name="T40" fmla="*/ 194 w 261"/>
                <a:gd name="T41" fmla="*/ 92 h 945"/>
                <a:gd name="T42" fmla="*/ 213 w 261"/>
                <a:gd name="T43" fmla="*/ 92 h 945"/>
                <a:gd name="T44" fmla="*/ 213 w 261"/>
                <a:gd name="T45" fmla="*/ 945 h 945"/>
                <a:gd name="T46" fmla="*/ 194 w 261"/>
                <a:gd name="T47" fmla="*/ 945 h 945"/>
                <a:gd name="T48" fmla="*/ 194 w 261"/>
                <a:gd name="T49" fmla="*/ 92 h 945"/>
                <a:gd name="T50" fmla="*/ 241 w 261"/>
                <a:gd name="T51" fmla="*/ 113 h 945"/>
                <a:gd name="T52" fmla="*/ 261 w 261"/>
                <a:gd name="T53" fmla="*/ 113 h 945"/>
                <a:gd name="T54" fmla="*/ 261 w 261"/>
                <a:gd name="T55" fmla="*/ 945 h 945"/>
                <a:gd name="T56" fmla="*/ 241 w 261"/>
                <a:gd name="T57" fmla="*/ 945 h 945"/>
                <a:gd name="T58" fmla="*/ 241 w 261"/>
                <a:gd name="T59" fmla="*/ 113 h 9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
                <a:gd name="T91" fmla="*/ 0 h 945"/>
                <a:gd name="T92" fmla="*/ 261 w 261"/>
                <a:gd name="T93" fmla="*/ 945 h 9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 h="945">
                  <a:moveTo>
                    <a:pt x="0" y="0"/>
                  </a:moveTo>
                  <a:lnTo>
                    <a:pt x="19" y="0"/>
                  </a:lnTo>
                  <a:lnTo>
                    <a:pt x="19" y="945"/>
                  </a:lnTo>
                  <a:lnTo>
                    <a:pt x="0" y="945"/>
                  </a:lnTo>
                  <a:lnTo>
                    <a:pt x="0" y="0"/>
                  </a:lnTo>
                  <a:close/>
                  <a:moveTo>
                    <a:pt x="49" y="11"/>
                  </a:moveTo>
                  <a:lnTo>
                    <a:pt x="68" y="11"/>
                  </a:lnTo>
                  <a:lnTo>
                    <a:pt x="68" y="945"/>
                  </a:lnTo>
                  <a:lnTo>
                    <a:pt x="49" y="945"/>
                  </a:lnTo>
                  <a:lnTo>
                    <a:pt x="49" y="11"/>
                  </a:lnTo>
                  <a:close/>
                  <a:moveTo>
                    <a:pt x="97" y="40"/>
                  </a:moveTo>
                  <a:lnTo>
                    <a:pt x="116" y="40"/>
                  </a:lnTo>
                  <a:lnTo>
                    <a:pt x="116" y="945"/>
                  </a:lnTo>
                  <a:lnTo>
                    <a:pt x="97" y="945"/>
                  </a:lnTo>
                  <a:lnTo>
                    <a:pt x="97" y="40"/>
                  </a:lnTo>
                  <a:close/>
                  <a:moveTo>
                    <a:pt x="145" y="72"/>
                  </a:moveTo>
                  <a:lnTo>
                    <a:pt x="164" y="72"/>
                  </a:lnTo>
                  <a:lnTo>
                    <a:pt x="164" y="945"/>
                  </a:lnTo>
                  <a:lnTo>
                    <a:pt x="145" y="945"/>
                  </a:lnTo>
                  <a:lnTo>
                    <a:pt x="145" y="72"/>
                  </a:lnTo>
                  <a:close/>
                  <a:moveTo>
                    <a:pt x="194" y="92"/>
                  </a:moveTo>
                  <a:lnTo>
                    <a:pt x="213" y="92"/>
                  </a:lnTo>
                  <a:lnTo>
                    <a:pt x="213" y="945"/>
                  </a:lnTo>
                  <a:lnTo>
                    <a:pt x="194" y="945"/>
                  </a:lnTo>
                  <a:lnTo>
                    <a:pt x="194" y="92"/>
                  </a:lnTo>
                  <a:close/>
                  <a:moveTo>
                    <a:pt x="241" y="113"/>
                  </a:moveTo>
                  <a:lnTo>
                    <a:pt x="261" y="113"/>
                  </a:lnTo>
                  <a:lnTo>
                    <a:pt x="261" y="945"/>
                  </a:lnTo>
                  <a:lnTo>
                    <a:pt x="241" y="945"/>
                  </a:lnTo>
                  <a:lnTo>
                    <a:pt x="241" y="113"/>
                  </a:lnTo>
                  <a:close/>
                </a:path>
              </a:pathLst>
            </a:custGeom>
            <a:solidFill>
              <a:srgbClr val="0000CC"/>
            </a:solidFill>
            <a:ln w="9525">
              <a:noFill/>
              <a:round/>
              <a:headEnd/>
              <a:tailEnd/>
            </a:ln>
          </p:spPr>
          <p:txBody>
            <a:bodyPr/>
            <a:lstStyle/>
            <a:p>
              <a:endParaRPr lang="zh-CN" altLang="en-US"/>
            </a:p>
          </p:txBody>
        </p:sp>
        <p:sp>
          <p:nvSpPr>
            <p:cNvPr id="48140" name="Freeform 152"/>
            <p:cNvSpPr>
              <a:spLocks noEditPoints="1"/>
            </p:cNvSpPr>
            <p:nvPr/>
          </p:nvSpPr>
          <p:spPr bwMode="auto">
            <a:xfrm>
              <a:off x="1855" y="1807"/>
              <a:ext cx="261" cy="842"/>
            </a:xfrm>
            <a:custGeom>
              <a:avLst/>
              <a:gdLst>
                <a:gd name="T0" fmla="*/ 0 w 261"/>
                <a:gd name="T1" fmla="*/ 6 h 842"/>
                <a:gd name="T2" fmla="*/ 20 w 261"/>
                <a:gd name="T3" fmla="*/ 6 h 842"/>
                <a:gd name="T4" fmla="*/ 20 w 261"/>
                <a:gd name="T5" fmla="*/ 842 h 842"/>
                <a:gd name="T6" fmla="*/ 0 w 261"/>
                <a:gd name="T7" fmla="*/ 842 h 842"/>
                <a:gd name="T8" fmla="*/ 0 w 261"/>
                <a:gd name="T9" fmla="*/ 6 h 842"/>
                <a:gd name="T10" fmla="*/ 48 w 261"/>
                <a:gd name="T11" fmla="*/ 0 h 842"/>
                <a:gd name="T12" fmla="*/ 67 w 261"/>
                <a:gd name="T13" fmla="*/ 0 h 842"/>
                <a:gd name="T14" fmla="*/ 67 w 261"/>
                <a:gd name="T15" fmla="*/ 842 h 842"/>
                <a:gd name="T16" fmla="*/ 48 w 261"/>
                <a:gd name="T17" fmla="*/ 842 h 842"/>
                <a:gd name="T18" fmla="*/ 48 w 261"/>
                <a:gd name="T19" fmla="*/ 0 h 842"/>
                <a:gd name="T20" fmla="*/ 97 w 261"/>
                <a:gd name="T21" fmla="*/ 36 h 842"/>
                <a:gd name="T22" fmla="*/ 116 w 261"/>
                <a:gd name="T23" fmla="*/ 36 h 842"/>
                <a:gd name="T24" fmla="*/ 116 w 261"/>
                <a:gd name="T25" fmla="*/ 842 h 842"/>
                <a:gd name="T26" fmla="*/ 97 w 261"/>
                <a:gd name="T27" fmla="*/ 842 h 842"/>
                <a:gd name="T28" fmla="*/ 97 w 261"/>
                <a:gd name="T29" fmla="*/ 36 h 842"/>
                <a:gd name="T30" fmla="*/ 145 w 261"/>
                <a:gd name="T31" fmla="*/ 83 h 842"/>
                <a:gd name="T32" fmla="*/ 164 w 261"/>
                <a:gd name="T33" fmla="*/ 83 h 842"/>
                <a:gd name="T34" fmla="*/ 164 w 261"/>
                <a:gd name="T35" fmla="*/ 842 h 842"/>
                <a:gd name="T36" fmla="*/ 145 w 261"/>
                <a:gd name="T37" fmla="*/ 842 h 842"/>
                <a:gd name="T38" fmla="*/ 145 w 261"/>
                <a:gd name="T39" fmla="*/ 83 h 842"/>
                <a:gd name="T40" fmla="*/ 193 w 261"/>
                <a:gd name="T41" fmla="*/ 129 h 842"/>
                <a:gd name="T42" fmla="*/ 212 w 261"/>
                <a:gd name="T43" fmla="*/ 129 h 842"/>
                <a:gd name="T44" fmla="*/ 212 w 261"/>
                <a:gd name="T45" fmla="*/ 842 h 842"/>
                <a:gd name="T46" fmla="*/ 193 w 261"/>
                <a:gd name="T47" fmla="*/ 842 h 842"/>
                <a:gd name="T48" fmla="*/ 193 w 261"/>
                <a:gd name="T49" fmla="*/ 129 h 842"/>
                <a:gd name="T50" fmla="*/ 242 w 261"/>
                <a:gd name="T51" fmla="*/ 145 h 842"/>
                <a:gd name="T52" fmla="*/ 261 w 261"/>
                <a:gd name="T53" fmla="*/ 145 h 842"/>
                <a:gd name="T54" fmla="*/ 261 w 261"/>
                <a:gd name="T55" fmla="*/ 842 h 842"/>
                <a:gd name="T56" fmla="*/ 242 w 261"/>
                <a:gd name="T57" fmla="*/ 842 h 842"/>
                <a:gd name="T58" fmla="*/ 242 w 261"/>
                <a:gd name="T59" fmla="*/ 145 h 8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
                <a:gd name="T91" fmla="*/ 0 h 842"/>
                <a:gd name="T92" fmla="*/ 261 w 261"/>
                <a:gd name="T93" fmla="*/ 842 h 8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 h="842">
                  <a:moveTo>
                    <a:pt x="0" y="6"/>
                  </a:moveTo>
                  <a:lnTo>
                    <a:pt x="20" y="6"/>
                  </a:lnTo>
                  <a:lnTo>
                    <a:pt x="20" y="842"/>
                  </a:lnTo>
                  <a:lnTo>
                    <a:pt x="0" y="842"/>
                  </a:lnTo>
                  <a:lnTo>
                    <a:pt x="0" y="6"/>
                  </a:lnTo>
                  <a:close/>
                  <a:moveTo>
                    <a:pt x="48" y="0"/>
                  </a:moveTo>
                  <a:lnTo>
                    <a:pt x="67" y="0"/>
                  </a:lnTo>
                  <a:lnTo>
                    <a:pt x="67" y="842"/>
                  </a:lnTo>
                  <a:lnTo>
                    <a:pt x="48" y="842"/>
                  </a:lnTo>
                  <a:lnTo>
                    <a:pt x="48" y="0"/>
                  </a:lnTo>
                  <a:close/>
                  <a:moveTo>
                    <a:pt x="97" y="36"/>
                  </a:moveTo>
                  <a:lnTo>
                    <a:pt x="116" y="36"/>
                  </a:lnTo>
                  <a:lnTo>
                    <a:pt x="116" y="842"/>
                  </a:lnTo>
                  <a:lnTo>
                    <a:pt x="97" y="842"/>
                  </a:lnTo>
                  <a:lnTo>
                    <a:pt x="97" y="36"/>
                  </a:lnTo>
                  <a:close/>
                  <a:moveTo>
                    <a:pt x="145" y="83"/>
                  </a:moveTo>
                  <a:lnTo>
                    <a:pt x="164" y="83"/>
                  </a:lnTo>
                  <a:lnTo>
                    <a:pt x="164" y="842"/>
                  </a:lnTo>
                  <a:lnTo>
                    <a:pt x="145" y="842"/>
                  </a:lnTo>
                  <a:lnTo>
                    <a:pt x="145" y="83"/>
                  </a:lnTo>
                  <a:close/>
                  <a:moveTo>
                    <a:pt x="193" y="129"/>
                  </a:moveTo>
                  <a:lnTo>
                    <a:pt x="212" y="129"/>
                  </a:lnTo>
                  <a:lnTo>
                    <a:pt x="212" y="842"/>
                  </a:lnTo>
                  <a:lnTo>
                    <a:pt x="193" y="842"/>
                  </a:lnTo>
                  <a:lnTo>
                    <a:pt x="193" y="129"/>
                  </a:lnTo>
                  <a:close/>
                  <a:moveTo>
                    <a:pt x="242" y="145"/>
                  </a:moveTo>
                  <a:lnTo>
                    <a:pt x="261" y="145"/>
                  </a:lnTo>
                  <a:lnTo>
                    <a:pt x="261" y="842"/>
                  </a:lnTo>
                  <a:lnTo>
                    <a:pt x="242" y="842"/>
                  </a:lnTo>
                  <a:lnTo>
                    <a:pt x="242" y="145"/>
                  </a:lnTo>
                  <a:close/>
                </a:path>
              </a:pathLst>
            </a:custGeom>
            <a:solidFill>
              <a:srgbClr val="0000CC"/>
            </a:solidFill>
            <a:ln w="9525">
              <a:noFill/>
              <a:round/>
              <a:headEnd/>
              <a:tailEnd/>
            </a:ln>
          </p:spPr>
          <p:txBody>
            <a:bodyPr/>
            <a:lstStyle/>
            <a:p>
              <a:endParaRPr lang="zh-CN" altLang="en-US"/>
            </a:p>
          </p:txBody>
        </p:sp>
        <p:sp>
          <p:nvSpPr>
            <p:cNvPr id="48141" name="Freeform 153"/>
            <p:cNvSpPr>
              <a:spLocks noEditPoints="1"/>
            </p:cNvSpPr>
            <p:nvPr/>
          </p:nvSpPr>
          <p:spPr bwMode="auto">
            <a:xfrm>
              <a:off x="2144" y="1871"/>
              <a:ext cx="261" cy="778"/>
            </a:xfrm>
            <a:custGeom>
              <a:avLst/>
              <a:gdLst>
                <a:gd name="T0" fmla="*/ 0 w 261"/>
                <a:gd name="T1" fmla="*/ 87 h 778"/>
                <a:gd name="T2" fmla="*/ 20 w 261"/>
                <a:gd name="T3" fmla="*/ 87 h 778"/>
                <a:gd name="T4" fmla="*/ 20 w 261"/>
                <a:gd name="T5" fmla="*/ 778 h 778"/>
                <a:gd name="T6" fmla="*/ 0 w 261"/>
                <a:gd name="T7" fmla="*/ 778 h 778"/>
                <a:gd name="T8" fmla="*/ 0 w 261"/>
                <a:gd name="T9" fmla="*/ 87 h 778"/>
                <a:gd name="T10" fmla="*/ 49 w 261"/>
                <a:gd name="T11" fmla="*/ 80 h 778"/>
                <a:gd name="T12" fmla="*/ 69 w 261"/>
                <a:gd name="T13" fmla="*/ 80 h 778"/>
                <a:gd name="T14" fmla="*/ 69 w 261"/>
                <a:gd name="T15" fmla="*/ 778 h 778"/>
                <a:gd name="T16" fmla="*/ 49 w 261"/>
                <a:gd name="T17" fmla="*/ 778 h 778"/>
                <a:gd name="T18" fmla="*/ 49 w 261"/>
                <a:gd name="T19" fmla="*/ 80 h 778"/>
                <a:gd name="T20" fmla="*/ 98 w 261"/>
                <a:gd name="T21" fmla="*/ 59 h 778"/>
                <a:gd name="T22" fmla="*/ 116 w 261"/>
                <a:gd name="T23" fmla="*/ 59 h 778"/>
                <a:gd name="T24" fmla="*/ 116 w 261"/>
                <a:gd name="T25" fmla="*/ 778 h 778"/>
                <a:gd name="T26" fmla="*/ 98 w 261"/>
                <a:gd name="T27" fmla="*/ 778 h 778"/>
                <a:gd name="T28" fmla="*/ 98 w 261"/>
                <a:gd name="T29" fmla="*/ 59 h 778"/>
                <a:gd name="T30" fmla="*/ 146 w 261"/>
                <a:gd name="T31" fmla="*/ 33 h 778"/>
                <a:gd name="T32" fmla="*/ 165 w 261"/>
                <a:gd name="T33" fmla="*/ 33 h 778"/>
                <a:gd name="T34" fmla="*/ 165 w 261"/>
                <a:gd name="T35" fmla="*/ 778 h 778"/>
                <a:gd name="T36" fmla="*/ 146 w 261"/>
                <a:gd name="T37" fmla="*/ 778 h 778"/>
                <a:gd name="T38" fmla="*/ 146 w 261"/>
                <a:gd name="T39" fmla="*/ 33 h 778"/>
                <a:gd name="T40" fmla="*/ 194 w 261"/>
                <a:gd name="T41" fmla="*/ 19 h 778"/>
                <a:gd name="T42" fmla="*/ 214 w 261"/>
                <a:gd name="T43" fmla="*/ 19 h 778"/>
                <a:gd name="T44" fmla="*/ 214 w 261"/>
                <a:gd name="T45" fmla="*/ 778 h 778"/>
                <a:gd name="T46" fmla="*/ 194 w 261"/>
                <a:gd name="T47" fmla="*/ 778 h 778"/>
                <a:gd name="T48" fmla="*/ 194 w 261"/>
                <a:gd name="T49" fmla="*/ 19 h 778"/>
                <a:gd name="T50" fmla="*/ 242 w 261"/>
                <a:gd name="T51" fmla="*/ 0 h 778"/>
                <a:gd name="T52" fmla="*/ 261 w 261"/>
                <a:gd name="T53" fmla="*/ 0 h 778"/>
                <a:gd name="T54" fmla="*/ 261 w 261"/>
                <a:gd name="T55" fmla="*/ 778 h 778"/>
                <a:gd name="T56" fmla="*/ 242 w 261"/>
                <a:gd name="T57" fmla="*/ 778 h 778"/>
                <a:gd name="T58" fmla="*/ 242 w 261"/>
                <a:gd name="T59" fmla="*/ 0 h 7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
                <a:gd name="T91" fmla="*/ 0 h 778"/>
                <a:gd name="T92" fmla="*/ 261 w 261"/>
                <a:gd name="T93" fmla="*/ 778 h 7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 h="778">
                  <a:moveTo>
                    <a:pt x="0" y="87"/>
                  </a:moveTo>
                  <a:lnTo>
                    <a:pt x="20" y="87"/>
                  </a:lnTo>
                  <a:lnTo>
                    <a:pt x="20" y="778"/>
                  </a:lnTo>
                  <a:lnTo>
                    <a:pt x="0" y="778"/>
                  </a:lnTo>
                  <a:lnTo>
                    <a:pt x="0" y="87"/>
                  </a:lnTo>
                  <a:close/>
                  <a:moveTo>
                    <a:pt x="49" y="80"/>
                  </a:moveTo>
                  <a:lnTo>
                    <a:pt x="69" y="80"/>
                  </a:lnTo>
                  <a:lnTo>
                    <a:pt x="69" y="778"/>
                  </a:lnTo>
                  <a:lnTo>
                    <a:pt x="49" y="778"/>
                  </a:lnTo>
                  <a:lnTo>
                    <a:pt x="49" y="80"/>
                  </a:lnTo>
                  <a:close/>
                  <a:moveTo>
                    <a:pt x="98" y="59"/>
                  </a:moveTo>
                  <a:lnTo>
                    <a:pt x="116" y="59"/>
                  </a:lnTo>
                  <a:lnTo>
                    <a:pt x="116" y="778"/>
                  </a:lnTo>
                  <a:lnTo>
                    <a:pt x="98" y="778"/>
                  </a:lnTo>
                  <a:lnTo>
                    <a:pt x="98" y="59"/>
                  </a:lnTo>
                  <a:close/>
                  <a:moveTo>
                    <a:pt x="146" y="33"/>
                  </a:moveTo>
                  <a:lnTo>
                    <a:pt x="165" y="33"/>
                  </a:lnTo>
                  <a:lnTo>
                    <a:pt x="165" y="778"/>
                  </a:lnTo>
                  <a:lnTo>
                    <a:pt x="146" y="778"/>
                  </a:lnTo>
                  <a:lnTo>
                    <a:pt x="146" y="33"/>
                  </a:lnTo>
                  <a:close/>
                  <a:moveTo>
                    <a:pt x="194" y="19"/>
                  </a:moveTo>
                  <a:lnTo>
                    <a:pt x="214" y="19"/>
                  </a:lnTo>
                  <a:lnTo>
                    <a:pt x="214" y="778"/>
                  </a:lnTo>
                  <a:lnTo>
                    <a:pt x="194" y="778"/>
                  </a:lnTo>
                  <a:lnTo>
                    <a:pt x="194" y="19"/>
                  </a:lnTo>
                  <a:close/>
                  <a:moveTo>
                    <a:pt x="242" y="0"/>
                  </a:moveTo>
                  <a:lnTo>
                    <a:pt x="261" y="0"/>
                  </a:lnTo>
                  <a:lnTo>
                    <a:pt x="261" y="778"/>
                  </a:lnTo>
                  <a:lnTo>
                    <a:pt x="242" y="778"/>
                  </a:lnTo>
                  <a:lnTo>
                    <a:pt x="242" y="0"/>
                  </a:lnTo>
                  <a:close/>
                </a:path>
              </a:pathLst>
            </a:custGeom>
            <a:solidFill>
              <a:srgbClr val="0000CC"/>
            </a:solidFill>
            <a:ln w="9525">
              <a:noFill/>
              <a:round/>
              <a:headEnd/>
              <a:tailEnd/>
            </a:ln>
          </p:spPr>
          <p:txBody>
            <a:bodyPr/>
            <a:lstStyle/>
            <a:p>
              <a:endParaRPr lang="zh-CN" altLang="en-US"/>
            </a:p>
          </p:txBody>
        </p:sp>
        <p:sp>
          <p:nvSpPr>
            <p:cNvPr id="48142" name="Freeform 154"/>
            <p:cNvSpPr>
              <a:spLocks noEditPoints="1"/>
            </p:cNvSpPr>
            <p:nvPr/>
          </p:nvSpPr>
          <p:spPr bwMode="auto">
            <a:xfrm>
              <a:off x="2435" y="1843"/>
              <a:ext cx="405" cy="806"/>
            </a:xfrm>
            <a:custGeom>
              <a:avLst/>
              <a:gdLst>
                <a:gd name="T0" fmla="*/ 0 w 405"/>
                <a:gd name="T1" fmla="*/ 14 h 806"/>
                <a:gd name="T2" fmla="*/ 19 w 405"/>
                <a:gd name="T3" fmla="*/ 14 h 806"/>
                <a:gd name="T4" fmla="*/ 19 w 405"/>
                <a:gd name="T5" fmla="*/ 806 h 806"/>
                <a:gd name="T6" fmla="*/ 0 w 405"/>
                <a:gd name="T7" fmla="*/ 806 h 806"/>
                <a:gd name="T8" fmla="*/ 0 w 405"/>
                <a:gd name="T9" fmla="*/ 14 h 806"/>
                <a:gd name="T10" fmla="*/ 47 w 405"/>
                <a:gd name="T11" fmla="*/ 2 h 806"/>
                <a:gd name="T12" fmla="*/ 67 w 405"/>
                <a:gd name="T13" fmla="*/ 2 h 806"/>
                <a:gd name="T14" fmla="*/ 67 w 405"/>
                <a:gd name="T15" fmla="*/ 806 h 806"/>
                <a:gd name="T16" fmla="*/ 47 w 405"/>
                <a:gd name="T17" fmla="*/ 806 h 806"/>
                <a:gd name="T18" fmla="*/ 47 w 405"/>
                <a:gd name="T19" fmla="*/ 2 h 806"/>
                <a:gd name="T20" fmla="*/ 96 w 405"/>
                <a:gd name="T21" fmla="*/ 0 h 806"/>
                <a:gd name="T22" fmla="*/ 116 w 405"/>
                <a:gd name="T23" fmla="*/ 0 h 806"/>
                <a:gd name="T24" fmla="*/ 116 w 405"/>
                <a:gd name="T25" fmla="*/ 806 h 806"/>
                <a:gd name="T26" fmla="*/ 96 w 405"/>
                <a:gd name="T27" fmla="*/ 806 h 806"/>
                <a:gd name="T28" fmla="*/ 96 w 405"/>
                <a:gd name="T29" fmla="*/ 0 h 806"/>
                <a:gd name="T30" fmla="*/ 145 w 405"/>
                <a:gd name="T31" fmla="*/ 12 h 806"/>
                <a:gd name="T32" fmla="*/ 163 w 405"/>
                <a:gd name="T33" fmla="*/ 12 h 806"/>
                <a:gd name="T34" fmla="*/ 163 w 405"/>
                <a:gd name="T35" fmla="*/ 806 h 806"/>
                <a:gd name="T36" fmla="*/ 145 w 405"/>
                <a:gd name="T37" fmla="*/ 806 h 806"/>
                <a:gd name="T38" fmla="*/ 145 w 405"/>
                <a:gd name="T39" fmla="*/ 12 h 806"/>
                <a:gd name="T40" fmla="*/ 193 w 405"/>
                <a:gd name="T41" fmla="*/ 19 h 806"/>
                <a:gd name="T42" fmla="*/ 212 w 405"/>
                <a:gd name="T43" fmla="*/ 19 h 806"/>
                <a:gd name="T44" fmla="*/ 212 w 405"/>
                <a:gd name="T45" fmla="*/ 806 h 806"/>
                <a:gd name="T46" fmla="*/ 193 w 405"/>
                <a:gd name="T47" fmla="*/ 806 h 806"/>
                <a:gd name="T48" fmla="*/ 193 w 405"/>
                <a:gd name="T49" fmla="*/ 19 h 806"/>
                <a:gd name="T50" fmla="*/ 241 w 405"/>
                <a:gd name="T51" fmla="*/ 28 h 806"/>
                <a:gd name="T52" fmla="*/ 261 w 405"/>
                <a:gd name="T53" fmla="*/ 28 h 806"/>
                <a:gd name="T54" fmla="*/ 261 w 405"/>
                <a:gd name="T55" fmla="*/ 806 h 806"/>
                <a:gd name="T56" fmla="*/ 241 w 405"/>
                <a:gd name="T57" fmla="*/ 806 h 806"/>
                <a:gd name="T58" fmla="*/ 241 w 405"/>
                <a:gd name="T59" fmla="*/ 28 h 806"/>
                <a:gd name="T60" fmla="*/ 289 w 405"/>
                <a:gd name="T61" fmla="*/ 41 h 806"/>
                <a:gd name="T62" fmla="*/ 309 w 405"/>
                <a:gd name="T63" fmla="*/ 41 h 806"/>
                <a:gd name="T64" fmla="*/ 309 w 405"/>
                <a:gd name="T65" fmla="*/ 806 h 806"/>
                <a:gd name="T66" fmla="*/ 289 w 405"/>
                <a:gd name="T67" fmla="*/ 806 h 806"/>
                <a:gd name="T68" fmla="*/ 289 w 405"/>
                <a:gd name="T69" fmla="*/ 41 h 806"/>
                <a:gd name="T70" fmla="*/ 338 w 405"/>
                <a:gd name="T71" fmla="*/ 61 h 806"/>
                <a:gd name="T72" fmla="*/ 357 w 405"/>
                <a:gd name="T73" fmla="*/ 61 h 806"/>
                <a:gd name="T74" fmla="*/ 357 w 405"/>
                <a:gd name="T75" fmla="*/ 806 h 806"/>
                <a:gd name="T76" fmla="*/ 338 w 405"/>
                <a:gd name="T77" fmla="*/ 806 h 806"/>
                <a:gd name="T78" fmla="*/ 338 w 405"/>
                <a:gd name="T79" fmla="*/ 61 h 806"/>
                <a:gd name="T80" fmla="*/ 387 w 405"/>
                <a:gd name="T81" fmla="*/ 53 h 806"/>
                <a:gd name="T82" fmla="*/ 405 w 405"/>
                <a:gd name="T83" fmla="*/ 53 h 806"/>
                <a:gd name="T84" fmla="*/ 405 w 405"/>
                <a:gd name="T85" fmla="*/ 806 h 806"/>
                <a:gd name="T86" fmla="*/ 387 w 405"/>
                <a:gd name="T87" fmla="*/ 806 h 806"/>
                <a:gd name="T88" fmla="*/ 387 w 405"/>
                <a:gd name="T89" fmla="*/ 53 h 8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5"/>
                <a:gd name="T136" fmla="*/ 0 h 806"/>
                <a:gd name="T137" fmla="*/ 405 w 405"/>
                <a:gd name="T138" fmla="*/ 806 h 8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5" h="806">
                  <a:moveTo>
                    <a:pt x="0" y="14"/>
                  </a:moveTo>
                  <a:lnTo>
                    <a:pt x="19" y="14"/>
                  </a:lnTo>
                  <a:lnTo>
                    <a:pt x="19" y="806"/>
                  </a:lnTo>
                  <a:lnTo>
                    <a:pt x="0" y="806"/>
                  </a:lnTo>
                  <a:lnTo>
                    <a:pt x="0" y="14"/>
                  </a:lnTo>
                  <a:close/>
                  <a:moveTo>
                    <a:pt x="47" y="2"/>
                  </a:moveTo>
                  <a:lnTo>
                    <a:pt x="67" y="2"/>
                  </a:lnTo>
                  <a:lnTo>
                    <a:pt x="67" y="806"/>
                  </a:lnTo>
                  <a:lnTo>
                    <a:pt x="47" y="806"/>
                  </a:lnTo>
                  <a:lnTo>
                    <a:pt x="47" y="2"/>
                  </a:lnTo>
                  <a:close/>
                  <a:moveTo>
                    <a:pt x="96" y="0"/>
                  </a:moveTo>
                  <a:lnTo>
                    <a:pt x="116" y="0"/>
                  </a:lnTo>
                  <a:lnTo>
                    <a:pt x="116" y="806"/>
                  </a:lnTo>
                  <a:lnTo>
                    <a:pt x="96" y="806"/>
                  </a:lnTo>
                  <a:lnTo>
                    <a:pt x="96" y="0"/>
                  </a:lnTo>
                  <a:close/>
                  <a:moveTo>
                    <a:pt x="145" y="12"/>
                  </a:moveTo>
                  <a:lnTo>
                    <a:pt x="163" y="12"/>
                  </a:lnTo>
                  <a:lnTo>
                    <a:pt x="163" y="806"/>
                  </a:lnTo>
                  <a:lnTo>
                    <a:pt x="145" y="806"/>
                  </a:lnTo>
                  <a:lnTo>
                    <a:pt x="145" y="12"/>
                  </a:lnTo>
                  <a:close/>
                  <a:moveTo>
                    <a:pt x="193" y="19"/>
                  </a:moveTo>
                  <a:lnTo>
                    <a:pt x="212" y="19"/>
                  </a:lnTo>
                  <a:lnTo>
                    <a:pt x="212" y="806"/>
                  </a:lnTo>
                  <a:lnTo>
                    <a:pt x="193" y="806"/>
                  </a:lnTo>
                  <a:lnTo>
                    <a:pt x="193" y="19"/>
                  </a:lnTo>
                  <a:close/>
                  <a:moveTo>
                    <a:pt x="241" y="28"/>
                  </a:moveTo>
                  <a:lnTo>
                    <a:pt x="261" y="28"/>
                  </a:lnTo>
                  <a:lnTo>
                    <a:pt x="261" y="806"/>
                  </a:lnTo>
                  <a:lnTo>
                    <a:pt x="241" y="806"/>
                  </a:lnTo>
                  <a:lnTo>
                    <a:pt x="241" y="28"/>
                  </a:lnTo>
                  <a:close/>
                  <a:moveTo>
                    <a:pt x="289" y="41"/>
                  </a:moveTo>
                  <a:lnTo>
                    <a:pt x="309" y="41"/>
                  </a:lnTo>
                  <a:lnTo>
                    <a:pt x="309" y="806"/>
                  </a:lnTo>
                  <a:lnTo>
                    <a:pt x="289" y="806"/>
                  </a:lnTo>
                  <a:lnTo>
                    <a:pt x="289" y="41"/>
                  </a:lnTo>
                  <a:close/>
                  <a:moveTo>
                    <a:pt x="338" y="61"/>
                  </a:moveTo>
                  <a:lnTo>
                    <a:pt x="357" y="61"/>
                  </a:lnTo>
                  <a:lnTo>
                    <a:pt x="357" y="806"/>
                  </a:lnTo>
                  <a:lnTo>
                    <a:pt x="338" y="806"/>
                  </a:lnTo>
                  <a:lnTo>
                    <a:pt x="338" y="61"/>
                  </a:lnTo>
                  <a:close/>
                  <a:moveTo>
                    <a:pt x="387" y="53"/>
                  </a:moveTo>
                  <a:lnTo>
                    <a:pt x="405" y="53"/>
                  </a:lnTo>
                  <a:lnTo>
                    <a:pt x="405" y="806"/>
                  </a:lnTo>
                  <a:lnTo>
                    <a:pt x="387" y="806"/>
                  </a:lnTo>
                  <a:lnTo>
                    <a:pt x="387" y="53"/>
                  </a:lnTo>
                  <a:close/>
                </a:path>
              </a:pathLst>
            </a:custGeom>
            <a:solidFill>
              <a:srgbClr val="0000CC"/>
            </a:solidFill>
            <a:ln w="9525">
              <a:noFill/>
              <a:round/>
              <a:headEnd/>
              <a:tailEnd/>
            </a:ln>
          </p:spPr>
          <p:txBody>
            <a:bodyPr/>
            <a:lstStyle/>
            <a:p>
              <a:endParaRPr lang="zh-CN" altLang="en-US"/>
            </a:p>
          </p:txBody>
        </p:sp>
        <p:sp>
          <p:nvSpPr>
            <p:cNvPr id="48143" name="Rectangle 155"/>
            <p:cNvSpPr>
              <a:spLocks noChangeArrowheads="1"/>
            </p:cNvSpPr>
            <p:nvPr/>
          </p:nvSpPr>
          <p:spPr bwMode="auto">
            <a:xfrm>
              <a:off x="2852" y="1458"/>
              <a:ext cx="6" cy="1191"/>
            </a:xfrm>
            <a:prstGeom prst="rect">
              <a:avLst/>
            </a:prstGeom>
            <a:solidFill>
              <a:srgbClr val="898989"/>
            </a:solidFill>
            <a:ln w="1">
              <a:solidFill>
                <a:srgbClr val="898989"/>
              </a:solidFill>
              <a:bevel/>
              <a:headEnd/>
              <a:tailEnd/>
            </a:ln>
          </p:spPr>
          <p:txBody>
            <a:bodyPr/>
            <a:lstStyle/>
            <a:p>
              <a:endParaRPr lang="zh-CN" altLang="en-US" sz="1200">
                <a:solidFill>
                  <a:srgbClr val="040BA0"/>
                </a:solidFill>
                <a:latin typeface="Arial" pitchFamily="34" charset="0"/>
                <a:ea typeface="楷体_GB2312"/>
                <a:cs typeface="Arial" pitchFamily="34" charset="0"/>
              </a:endParaRPr>
            </a:p>
          </p:txBody>
        </p:sp>
        <p:sp>
          <p:nvSpPr>
            <p:cNvPr id="48144" name="Freeform 156"/>
            <p:cNvSpPr>
              <a:spLocks noEditPoints="1"/>
            </p:cNvSpPr>
            <p:nvPr/>
          </p:nvSpPr>
          <p:spPr bwMode="auto">
            <a:xfrm>
              <a:off x="2855" y="1534"/>
              <a:ext cx="24" cy="1118"/>
            </a:xfrm>
            <a:custGeom>
              <a:avLst/>
              <a:gdLst>
                <a:gd name="T0" fmla="*/ 0 w 24"/>
                <a:gd name="T1" fmla="*/ 1113 h 1118"/>
                <a:gd name="T2" fmla="*/ 24 w 24"/>
                <a:gd name="T3" fmla="*/ 1113 h 1118"/>
                <a:gd name="T4" fmla="*/ 24 w 24"/>
                <a:gd name="T5" fmla="*/ 1118 h 1118"/>
                <a:gd name="T6" fmla="*/ 0 w 24"/>
                <a:gd name="T7" fmla="*/ 1118 h 1118"/>
                <a:gd name="T8" fmla="*/ 0 w 24"/>
                <a:gd name="T9" fmla="*/ 1113 h 1118"/>
                <a:gd name="T10" fmla="*/ 0 w 24"/>
                <a:gd name="T11" fmla="*/ 953 h 1118"/>
                <a:gd name="T12" fmla="*/ 24 w 24"/>
                <a:gd name="T13" fmla="*/ 953 h 1118"/>
                <a:gd name="T14" fmla="*/ 24 w 24"/>
                <a:gd name="T15" fmla="*/ 958 h 1118"/>
                <a:gd name="T16" fmla="*/ 0 w 24"/>
                <a:gd name="T17" fmla="*/ 958 h 1118"/>
                <a:gd name="T18" fmla="*/ 0 w 24"/>
                <a:gd name="T19" fmla="*/ 953 h 1118"/>
                <a:gd name="T20" fmla="*/ 0 w 24"/>
                <a:gd name="T21" fmla="*/ 795 h 1118"/>
                <a:gd name="T22" fmla="*/ 24 w 24"/>
                <a:gd name="T23" fmla="*/ 795 h 1118"/>
                <a:gd name="T24" fmla="*/ 24 w 24"/>
                <a:gd name="T25" fmla="*/ 800 h 1118"/>
                <a:gd name="T26" fmla="*/ 0 w 24"/>
                <a:gd name="T27" fmla="*/ 800 h 1118"/>
                <a:gd name="T28" fmla="*/ 0 w 24"/>
                <a:gd name="T29" fmla="*/ 795 h 1118"/>
                <a:gd name="T30" fmla="*/ 0 w 24"/>
                <a:gd name="T31" fmla="*/ 636 h 1118"/>
                <a:gd name="T32" fmla="*/ 24 w 24"/>
                <a:gd name="T33" fmla="*/ 636 h 1118"/>
                <a:gd name="T34" fmla="*/ 24 w 24"/>
                <a:gd name="T35" fmla="*/ 641 h 1118"/>
                <a:gd name="T36" fmla="*/ 0 w 24"/>
                <a:gd name="T37" fmla="*/ 641 h 1118"/>
                <a:gd name="T38" fmla="*/ 0 w 24"/>
                <a:gd name="T39" fmla="*/ 636 h 1118"/>
                <a:gd name="T40" fmla="*/ 0 w 24"/>
                <a:gd name="T41" fmla="*/ 477 h 1118"/>
                <a:gd name="T42" fmla="*/ 24 w 24"/>
                <a:gd name="T43" fmla="*/ 477 h 1118"/>
                <a:gd name="T44" fmla="*/ 24 w 24"/>
                <a:gd name="T45" fmla="*/ 482 h 1118"/>
                <a:gd name="T46" fmla="*/ 0 w 24"/>
                <a:gd name="T47" fmla="*/ 482 h 1118"/>
                <a:gd name="T48" fmla="*/ 0 w 24"/>
                <a:gd name="T49" fmla="*/ 477 h 1118"/>
                <a:gd name="T50" fmla="*/ 0 w 24"/>
                <a:gd name="T51" fmla="*/ 319 h 1118"/>
                <a:gd name="T52" fmla="*/ 24 w 24"/>
                <a:gd name="T53" fmla="*/ 319 h 1118"/>
                <a:gd name="T54" fmla="*/ 24 w 24"/>
                <a:gd name="T55" fmla="*/ 324 h 1118"/>
                <a:gd name="T56" fmla="*/ 0 w 24"/>
                <a:gd name="T57" fmla="*/ 324 h 1118"/>
                <a:gd name="T58" fmla="*/ 0 w 24"/>
                <a:gd name="T59" fmla="*/ 319 h 1118"/>
                <a:gd name="T60" fmla="*/ 0 w 24"/>
                <a:gd name="T61" fmla="*/ 159 h 1118"/>
                <a:gd name="T62" fmla="*/ 24 w 24"/>
                <a:gd name="T63" fmla="*/ 159 h 1118"/>
                <a:gd name="T64" fmla="*/ 24 w 24"/>
                <a:gd name="T65" fmla="*/ 165 h 1118"/>
                <a:gd name="T66" fmla="*/ 0 w 24"/>
                <a:gd name="T67" fmla="*/ 165 h 1118"/>
                <a:gd name="T68" fmla="*/ 0 w 24"/>
                <a:gd name="T69" fmla="*/ 159 h 1118"/>
                <a:gd name="T70" fmla="*/ 0 w 24"/>
                <a:gd name="T71" fmla="*/ 0 h 1118"/>
                <a:gd name="T72" fmla="*/ 24 w 24"/>
                <a:gd name="T73" fmla="*/ 0 h 1118"/>
                <a:gd name="T74" fmla="*/ 24 w 24"/>
                <a:gd name="T75" fmla="*/ 5 h 1118"/>
                <a:gd name="T76" fmla="*/ 0 w 24"/>
                <a:gd name="T77" fmla="*/ 5 h 1118"/>
                <a:gd name="T78" fmla="*/ 0 w 24"/>
                <a:gd name="T79" fmla="*/ 0 h 1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
                <a:gd name="T121" fmla="*/ 0 h 1118"/>
                <a:gd name="T122" fmla="*/ 24 w 24"/>
                <a:gd name="T123" fmla="*/ 1118 h 1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 h="1118">
                  <a:moveTo>
                    <a:pt x="0" y="1113"/>
                  </a:moveTo>
                  <a:lnTo>
                    <a:pt x="24" y="1113"/>
                  </a:lnTo>
                  <a:lnTo>
                    <a:pt x="24" y="1118"/>
                  </a:lnTo>
                  <a:lnTo>
                    <a:pt x="0" y="1118"/>
                  </a:lnTo>
                  <a:lnTo>
                    <a:pt x="0" y="1113"/>
                  </a:lnTo>
                  <a:close/>
                  <a:moveTo>
                    <a:pt x="0" y="953"/>
                  </a:moveTo>
                  <a:lnTo>
                    <a:pt x="24" y="953"/>
                  </a:lnTo>
                  <a:lnTo>
                    <a:pt x="24" y="958"/>
                  </a:lnTo>
                  <a:lnTo>
                    <a:pt x="0" y="958"/>
                  </a:lnTo>
                  <a:lnTo>
                    <a:pt x="0" y="953"/>
                  </a:lnTo>
                  <a:close/>
                  <a:moveTo>
                    <a:pt x="0" y="795"/>
                  </a:moveTo>
                  <a:lnTo>
                    <a:pt x="24" y="795"/>
                  </a:lnTo>
                  <a:lnTo>
                    <a:pt x="24" y="800"/>
                  </a:lnTo>
                  <a:lnTo>
                    <a:pt x="0" y="800"/>
                  </a:lnTo>
                  <a:lnTo>
                    <a:pt x="0" y="795"/>
                  </a:lnTo>
                  <a:close/>
                  <a:moveTo>
                    <a:pt x="0" y="636"/>
                  </a:moveTo>
                  <a:lnTo>
                    <a:pt x="24" y="636"/>
                  </a:lnTo>
                  <a:lnTo>
                    <a:pt x="24" y="641"/>
                  </a:lnTo>
                  <a:lnTo>
                    <a:pt x="0" y="641"/>
                  </a:lnTo>
                  <a:lnTo>
                    <a:pt x="0" y="636"/>
                  </a:lnTo>
                  <a:close/>
                  <a:moveTo>
                    <a:pt x="0" y="477"/>
                  </a:moveTo>
                  <a:lnTo>
                    <a:pt x="24" y="477"/>
                  </a:lnTo>
                  <a:lnTo>
                    <a:pt x="24" y="482"/>
                  </a:lnTo>
                  <a:lnTo>
                    <a:pt x="0" y="482"/>
                  </a:lnTo>
                  <a:lnTo>
                    <a:pt x="0" y="477"/>
                  </a:lnTo>
                  <a:close/>
                  <a:moveTo>
                    <a:pt x="0" y="319"/>
                  </a:moveTo>
                  <a:lnTo>
                    <a:pt x="24" y="319"/>
                  </a:lnTo>
                  <a:lnTo>
                    <a:pt x="24" y="324"/>
                  </a:lnTo>
                  <a:lnTo>
                    <a:pt x="0" y="324"/>
                  </a:lnTo>
                  <a:lnTo>
                    <a:pt x="0" y="319"/>
                  </a:lnTo>
                  <a:close/>
                  <a:moveTo>
                    <a:pt x="0" y="159"/>
                  </a:moveTo>
                  <a:lnTo>
                    <a:pt x="24" y="159"/>
                  </a:lnTo>
                  <a:lnTo>
                    <a:pt x="24" y="165"/>
                  </a:lnTo>
                  <a:lnTo>
                    <a:pt x="0" y="165"/>
                  </a:lnTo>
                  <a:lnTo>
                    <a:pt x="0" y="159"/>
                  </a:lnTo>
                  <a:close/>
                  <a:moveTo>
                    <a:pt x="0" y="0"/>
                  </a:moveTo>
                  <a:lnTo>
                    <a:pt x="24" y="0"/>
                  </a:lnTo>
                  <a:lnTo>
                    <a:pt x="24" y="5"/>
                  </a:lnTo>
                  <a:lnTo>
                    <a:pt x="0" y="5"/>
                  </a:lnTo>
                  <a:lnTo>
                    <a:pt x="0" y="0"/>
                  </a:lnTo>
                  <a:close/>
                </a:path>
              </a:pathLst>
            </a:custGeom>
            <a:solidFill>
              <a:srgbClr val="898989"/>
            </a:solidFill>
            <a:ln w="1">
              <a:solidFill>
                <a:srgbClr val="898989"/>
              </a:solidFill>
              <a:bevel/>
              <a:headEnd/>
              <a:tailEnd/>
            </a:ln>
          </p:spPr>
          <p:txBody>
            <a:bodyPr/>
            <a:lstStyle/>
            <a:p>
              <a:endParaRPr lang="zh-CN" altLang="en-US"/>
            </a:p>
          </p:txBody>
        </p:sp>
        <p:sp>
          <p:nvSpPr>
            <p:cNvPr id="48145" name="Rectangle 157"/>
            <p:cNvSpPr>
              <a:spLocks noChangeArrowheads="1"/>
            </p:cNvSpPr>
            <p:nvPr/>
          </p:nvSpPr>
          <p:spPr bwMode="auto">
            <a:xfrm>
              <a:off x="390" y="1458"/>
              <a:ext cx="3" cy="1191"/>
            </a:xfrm>
            <a:prstGeom prst="rect">
              <a:avLst/>
            </a:prstGeom>
            <a:solidFill>
              <a:srgbClr val="000000"/>
            </a:solidFill>
            <a:ln w="1">
              <a:solidFill>
                <a:srgbClr val="000000"/>
              </a:solidFill>
              <a:bevel/>
              <a:headEnd/>
              <a:tailEnd/>
            </a:ln>
          </p:spPr>
          <p:txBody>
            <a:bodyPr/>
            <a:lstStyle/>
            <a:p>
              <a:endParaRPr lang="zh-CN" altLang="en-US" sz="1200">
                <a:solidFill>
                  <a:srgbClr val="040BA0"/>
                </a:solidFill>
                <a:latin typeface="Arial" pitchFamily="34" charset="0"/>
                <a:ea typeface="楷体_GB2312"/>
                <a:cs typeface="Arial" pitchFamily="34" charset="0"/>
              </a:endParaRPr>
            </a:p>
          </p:txBody>
        </p:sp>
        <p:sp>
          <p:nvSpPr>
            <p:cNvPr id="48146" name="Freeform 158"/>
            <p:cNvSpPr>
              <a:spLocks noEditPoints="1"/>
            </p:cNvSpPr>
            <p:nvPr/>
          </p:nvSpPr>
          <p:spPr bwMode="auto">
            <a:xfrm>
              <a:off x="366" y="1457"/>
              <a:ext cx="25" cy="1193"/>
            </a:xfrm>
            <a:custGeom>
              <a:avLst/>
              <a:gdLst>
                <a:gd name="T0" fmla="*/ 25 w 25"/>
                <a:gd name="T1" fmla="*/ 1191 h 1193"/>
                <a:gd name="T2" fmla="*/ 0 w 25"/>
                <a:gd name="T3" fmla="*/ 1193 h 1193"/>
                <a:gd name="T4" fmla="*/ 0 w 25"/>
                <a:gd name="T5" fmla="*/ 1092 h 1193"/>
                <a:gd name="T6" fmla="*/ 25 w 25"/>
                <a:gd name="T7" fmla="*/ 1094 h 1193"/>
                <a:gd name="T8" fmla="*/ 0 w 25"/>
                <a:gd name="T9" fmla="*/ 1092 h 1193"/>
                <a:gd name="T10" fmla="*/ 25 w 25"/>
                <a:gd name="T11" fmla="*/ 992 h 1193"/>
                <a:gd name="T12" fmla="*/ 0 w 25"/>
                <a:gd name="T13" fmla="*/ 995 h 1193"/>
                <a:gd name="T14" fmla="*/ 0 w 25"/>
                <a:gd name="T15" fmla="*/ 893 h 1193"/>
                <a:gd name="T16" fmla="*/ 25 w 25"/>
                <a:gd name="T17" fmla="*/ 896 h 1193"/>
                <a:gd name="T18" fmla="*/ 0 w 25"/>
                <a:gd name="T19" fmla="*/ 893 h 1193"/>
                <a:gd name="T20" fmla="*/ 25 w 25"/>
                <a:gd name="T21" fmla="*/ 794 h 1193"/>
                <a:gd name="T22" fmla="*/ 0 w 25"/>
                <a:gd name="T23" fmla="*/ 796 h 1193"/>
                <a:gd name="T24" fmla="*/ 0 w 25"/>
                <a:gd name="T25" fmla="*/ 695 h 1193"/>
                <a:gd name="T26" fmla="*/ 25 w 25"/>
                <a:gd name="T27" fmla="*/ 697 h 1193"/>
                <a:gd name="T28" fmla="*/ 0 w 25"/>
                <a:gd name="T29" fmla="*/ 695 h 1193"/>
                <a:gd name="T30" fmla="*/ 25 w 25"/>
                <a:gd name="T31" fmla="*/ 595 h 1193"/>
                <a:gd name="T32" fmla="*/ 0 w 25"/>
                <a:gd name="T33" fmla="*/ 598 h 1193"/>
                <a:gd name="T34" fmla="*/ 0 w 25"/>
                <a:gd name="T35" fmla="*/ 496 h 1193"/>
                <a:gd name="T36" fmla="*/ 25 w 25"/>
                <a:gd name="T37" fmla="*/ 499 h 1193"/>
                <a:gd name="T38" fmla="*/ 0 w 25"/>
                <a:gd name="T39" fmla="*/ 496 h 1193"/>
                <a:gd name="T40" fmla="*/ 25 w 25"/>
                <a:gd name="T41" fmla="*/ 397 h 1193"/>
                <a:gd name="T42" fmla="*/ 0 w 25"/>
                <a:gd name="T43" fmla="*/ 400 h 1193"/>
                <a:gd name="T44" fmla="*/ 0 w 25"/>
                <a:gd name="T45" fmla="*/ 298 h 1193"/>
                <a:gd name="T46" fmla="*/ 25 w 25"/>
                <a:gd name="T47" fmla="*/ 300 h 1193"/>
                <a:gd name="T48" fmla="*/ 0 w 25"/>
                <a:gd name="T49" fmla="*/ 298 h 1193"/>
                <a:gd name="T50" fmla="*/ 25 w 25"/>
                <a:gd name="T51" fmla="*/ 198 h 1193"/>
                <a:gd name="T52" fmla="*/ 0 w 25"/>
                <a:gd name="T53" fmla="*/ 201 h 1193"/>
                <a:gd name="T54" fmla="*/ 0 w 25"/>
                <a:gd name="T55" fmla="*/ 99 h 1193"/>
                <a:gd name="T56" fmla="*/ 25 w 25"/>
                <a:gd name="T57" fmla="*/ 102 h 1193"/>
                <a:gd name="T58" fmla="*/ 0 w 25"/>
                <a:gd name="T59" fmla="*/ 99 h 1193"/>
                <a:gd name="T60" fmla="*/ 25 w 25"/>
                <a:gd name="T61" fmla="*/ 0 h 1193"/>
                <a:gd name="T62" fmla="*/ 0 w 25"/>
                <a:gd name="T63" fmla="*/ 3 h 11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
                <a:gd name="T97" fmla="*/ 0 h 1193"/>
                <a:gd name="T98" fmla="*/ 25 w 25"/>
                <a:gd name="T99" fmla="*/ 1193 h 11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 h="1193">
                  <a:moveTo>
                    <a:pt x="0" y="1191"/>
                  </a:moveTo>
                  <a:lnTo>
                    <a:pt x="25" y="1191"/>
                  </a:lnTo>
                  <a:lnTo>
                    <a:pt x="25" y="1193"/>
                  </a:lnTo>
                  <a:lnTo>
                    <a:pt x="0" y="1193"/>
                  </a:lnTo>
                  <a:lnTo>
                    <a:pt x="0" y="1191"/>
                  </a:lnTo>
                  <a:close/>
                  <a:moveTo>
                    <a:pt x="0" y="1092"/>
                  </a:moveTo>
                  <a:lnTo>
                    <a:pt x="25" y="1092"/>
                  </a:lnTo>
                  <a:lnTo>
                    <a:pt x="25" y="1094"/>
                  </a:lnTo>
                  <a:lnTo>
                    <a:pt x="0" y="1094"/>
                  </a:lnTo>
                  <a:lnTo>
                    <a:pt x="0" y="1092"/>
                  </a:lnTo>
                  <a:close/>
                  <a:moveTo>
                    <a:pt x="0" y="992"/>
                  </a:moveTo>
                  <a:lnTo>
                    <a:pt x="25" y="992"/>
                  </a:lnTo>
                  <a:lnTo>
                    <a:pt x="25" y="995"/>
                  </a:lnTo>
                  <a:lnTo>
                    <a:pt x="0" y="995"/>
                  </a:lnTo>
                  <a:lnTo>
                    <a:pt x="0" y="992"/>
                  </a:lnTo>
                  <a:close/>
                  <a:moveTo>
                    <a:pt x="0" y="893"/>
                  </a:moveTo>
                  <a:lnTo>
                    <a:pt x="25" y="893"/>
                  </a:lnTo>
                  <a:lnTo>
                    <a:pt x="25" y="896"/>
                  </a:lnTo>
                  <a:lnTo>
                    <a:pt x="0" y="896"/>
                  </a:lnTo>
                  <a:lnTo>
                    <a:pt x="0" y="893"/>
                  </a:lnTo>
                  <a:close/>
                  <a:moveTo>
                    <a:pt x="0" y="794"/>
                  </a:moveTo>
                  <a:lnTo>
                    <a:pt x="25" y="794"/>
                  </a:lnTo>
                  <a:lnTo>
                    <a:pt x="25" y="796"/>
                  </a:lnTo>
                  <a:lnTo>
                    <a:pt x="0" y="796"/>
                  </a:lnTo>
                  <a:lnTo>
                    <a:pt x="0" y="794"/>
                  </a:lnTo>
                  <a:close/>
                  <a:moveTo>
                    <a:pt x="0" y="695"/>
                  </a:moveTo>
                  <a:lnTo>
                    <a:pt x="25" y="695"/>
                  </a:lnTo>
                  <a:lnTo>
                    <a:pt x="25" y="697"/>
                  </a:lnTo>
                  <a:lnTo>
                    <a:pt x="0" y="697"/>
                  </a:lnTo>
                  <a:lnTo>
                    <a:pt x="0" y="695"/>
                  </a:lnTo>
                  <a:close/>
                  <a:moveTo>
                    <a:pt x="0" y="595"/>
                  </a:moveTo>
                  <a:lnTo>
                    <a:pt x="25" y="595"/>
                  </a:lnTo>
                  <a:lnTo>
                    <a:pt x="25" y="598"/>
                  </a:lnTo>
                  <a:lnTo>
                    <a:pt x="0" y="598"/>
                  </a:lnTo>
                  <a:lnTo>
                    <a:pt x="0" y="595"/>
                  </a:lnTo>
                  <a:close/>
                  <a:moveTo>
                    <a:pt x="0" y="496"/>
                  </a:moveTo>
                  <a:lnTo>
                    <a:pt x="25" y="496"/>
                  </a:lnTo>
                  <a:lnTo>
                    <a:pt x="25" y="499"/>
                  </a:lnTo>
                  <a:lnTo>
                    <a:pt x="0" y="499"/>
                  </a:lnTo>
                  <a:lnTo>
                    <a:pt x="0" y="496"/>
                  </a:lnTo>
                  <a:close/>
                  <a:moveTo>
                    <a:pt x="0" y="397"/>
                  </a:moveTo>
                  <a:lnTo>
                    <a:pt x="25" y="397"/>
                  </a:lnTo>
                  <a:lnTo>
                    <a:pt x="25" y="400"/>
                  </a:lnTo>
                  <a:lnTo>
                    <a:pt x="0" y="400"/>
                  </a:lnTo>
                  <a:lnTo>
                    <a:pt x="0" y="397"/>
                  </a:lnTo>
                  <a:close/>
                  <a:moveTo>
                    <a:pt x="0" y="298"/>
                  </a:moveTo>
                  <a:lnTo>
                    <a:pt x="25" y="298"/>
                  </a:lnTo>
                  <a:lnTo>
                    <a:pt x="25" y="300"/>
                  </a:lnTo>
                  <a:lnTo>
                    <a:pt x="0" y="300"/>
                  </a:lnTo>
                  <a:lnTo>
                    <a:pt x="0" y="298"/>
                  </a:lnTo>
                  <a:close/>
                  <a:moveTo>
                    <a:pt x="0" y="198"/>
                  </a:moveTo>
                  <a:lnTo>
                    <a:pt x="25" y="198"/>
                  </a:lnTo>
                  <a:lnTo>
                    <a:pt x="25" y="201"/>
                  </a:lnTo>
                  <a:lnTo>
                    <a:pt x="0" y="201"/>
                  </a:lnTo>
                  <a:lnTo>
                    <a:pt x="0" y="198"/>
                  </a:lnTo>
                  <a:close/>
                  <a:moveTo>
                    <a:pt x="0" y="99"/>
                  </a:moveTo>
                  <a:lnTo>
                    <a:pt x="25" y="99"/>
                  </a:lnTo>
                  <a:lnTo>
                    <a:pt x="25" y="102"/>
                  </a:lnTo>
                  <a:lnTo>
                    <a:pt x="0" y="102"/>
                  </a:lnTo>
                  <a:lnTo>
                    <a:pt x="0" y="99"/>
                  </a:lnTo>
                  <a:close/>
                  <a:moveTo>
                    <a:pt x="0" y="0"/>
                  </a:moveTo>
                  <a:lnTo>
                    <a:pt x="25" y="0"/>
                  </a:lnTo>
                  <a:lnTo>
                    <a:pt x="25" y="3"/>
                  </a:lnTo>
                  <a:lnTo>
                    <a:pt x="0" y="3"/>
                  </a:lnTo>
                  <a:lnTo>
                    <a:pt x="0" y="0"/>
                  </a:lnTo>
                  <a:close/>
                </a:path>
              </a:pathLst>
            </a:custGeom>
            <a:solidFill>
              <a:srgbClr val="000000"/>
            </a:solidFill>
            <a:ln w="1">
              <a:solidFill>
                <a:srgbClr val="000000"/>
              </a:solidFill>
              <a:bevel/>
              <a:headEnd/>
              <a:tailEnd/>
            </a:ln>
          </p:spPr>
          <p:txBody>
            <a:bodyPr/>
            <a:lstStyle/>
            <a:p>
              <a:endParaRPr lang="zh-CN" altLang="en-US"/>
            </a:p>
          </p:txBody>
        </p:sp>
        <p:sp>
          <p:nvSpPr>
            <p:cNvPr id="48147" name="Rectangle 159"/>
            <p:cNvSpPr>
              <a:spLocks noChangeArrowheads="1"/>
            </p:cNvSpPr>
            <p:nvPr/>
          </p:nvSpPr>
          <p:spPr bwMode="auto">
            <a:xfrm>
              <a:off x="391" y="2648"/>
              <a:ext cx="2464" cy="2"/>
            </a:xfrm>
            <a:prstGeom prst="rect">
              <a:avLst/>
            </a:prstGeom>
            <a:solidFill>
              <a:srgbClr val="000000"/>
            </a:solidFill>
            <a:ln w="1">
              <a:solidFill>
                <a:srgbClr val="000000"/>
              </a:solidFill>
              <a:bevel/>
              <a:headEnd/>
              <a:tailEnd/>
            </a:ln>
          </p:spPr>
          <p:txBody>
            <a:bodyPr/>
            <a:lstStyle/>
            <a:p>
              <a:endParaRPr lang="zh-CN" altLang="en-US" sz="1200">
                <a:solidFill>
                  <a:srgbClr val="040BA0"/>
                </a:solidFill>
                <a:latin typeface="Arial" pitchFamily="34" charset="0"/>
                <a:ea typeface="楷体_GB2312"/>
                <a:cs typeface="Arial" pitchFamily="34" charset="0"/>
              </a:endParaRPr>
            </a:p>
          </p:txBody>
        </p:sp>
        <p:sp>
          <p:nvSpPr>
            <p:cNvPr id="48148" name="Freeform 160"/>
            <p:cNvSpPr>
              <a:spLocks noEditPoints="1"/>
            </p:cNvSpPr>
            <p:nvPr/>
          </p:nvSpPr>
          <p:spPr bwMode="auto">
            <a:xfrm>
              <a:off x="390" y="2649"/>
              <a:ext cx="2418" cy="24"/>
            </a:xfrm>
            <a:custGeom>
              <a:avLst/>
              <a:gdLst>
                <a:gd name="T0" fmla="*/ 3 w 2418"/>
                <a:gd name="T1" fmla="*/ 0 h 24"/>
                <a:gd name="T2" fmla="*/ 3 w 2418"/>
                <a:gd name="T3" fmla="*/ 24 h 24"/>
                <a:gd name="T4" fmla="*/ 0 w 2418"/>
                <a:gd name="T5" fmla="*/ 24 h 24"/>
                <a:gd name="T6" fmla="*/ 0 w 2418"/>
                <a:gd name="T7" fmla="*/ 0 h 24"/>
                <a:gd name="T8" fmla="*/ 3 w 2418"/>
                <a:gd name="T9" fmla="*/ 0 h 24"/>
                <a:gd name="T10" fmla="*/ 244 w 2418"/>
                <a:gd name="T11" fmla="*/ 0 h 24"/>
                <a:gd name="T12" fmla="*/ 244 w 2418"/>
                <a:gd name="T13" fmla="*/ 24 h 24"/>
                <a:gd name="T14" fmla="*/ 242 w 2418"/>
                <a:gd name="T15" fmla="*/ 24 h 24"/>
                <a:gd name="T16" fmla="*/ 242 w 2418"/>
                <a:gd name="T17" fmla="*/ 0 h 24"/>
                <a:gd name="T18" fmla="*/ 244 w 2418"/>
                <a:gd name="T19" fmla="*/ 0 h 24"/>
                <a:gd name="T20" fmla="*/ 486 w 2418"/>
                <a:gd name="T21" fmla="*/ 0 h 24"/>
                <a:gd name="T22" fmla="*/ 486 w 2418"/>
                <a:gd name="T23" fmla="*/ 24 h 24"/>
                <a:gd name="T24" fmla="*/ 483 w 2418"/>
                <a:gd name="T25" fmla="*/ 24 h 24"/>
                <a:gd name="T26" fmla="*/ 483 w 2418"/>
                <a:gd name="T27" fmla="*/ 0 h 24"/>
                <a:gd name="T28" fmla="*/ 486 w 2418"/>
                <a:gd name="T29" fmla="*/ 0 h 24"/>
                <a:gd name="T30" fmla="*/ 728 w 2418"/>
                <a:gd name="T31" fmla="*/ 0 h 24"/>
                <a:gd name="T32" fmla="*/ 728 w 2418"/>
                <a:gd name="T33" fmla="*/ 24 h 24"/>
                <a:gd name="T34" fmla="*/ 725 w 2418"/>
                <a:gd name="T35" fmla="*/ 24 h 24"/>
                <a:gd name="T36" fmla="*/ 725 w 2418"/>
                <a:gd name="T37" fmla="*/ 0 h 24"/>
                <a:gd name="T38" fmla="*/ 728 w 2418"/>
                <a:gd name="T39" fmla="*/ 0 h 24"/>
                <a:gd name="T40" fmla="*/ 969 w 2418"/>
                <a:gd name="T41" fmla="*/ 0 h 24"/>
                <a:gd name="T42" fmla="*/ 969 w 2418"/>
                <a:gd name="T43" fmla="*/ 24 h 24"/>
                <a:gd name="T44" fmla="*/ 967 w 2418"/>
                <a:gd name="T45" fmla="*/ 24 h 24"/>
                <a:gd name="T46" fmla="*/ 967 w 2418"/>
                <a:gd name="T47" fmla="*/ 0 h 24"/>
                <a:gd name="T48" fmla="*/ 969 w 2418"/>
                <a:gd name="T49" fmla="*/ 0 h 24"/>
                <a:gd name="T50" fmla="*/ 1211 w 2418"/>
                <a:gd name="T51" fmla="*/ 0 h 24"/>
                <a:gd name="T52" fmla="*/ 1211 w 2418"/>
                <a:gd name="T53" fmla="*/ 24 h 24"/>
                <a:gd name="T54" fmla="*/ 1208 w 2418"/>
                <a:gd name="T55" fmla="*/ 24 h 24"/>
                <a:gd name="T56" fmla="*/ 1208 w 2418"/>
                <a:gd name="T57" fmla="*/ 0 h 24"/>
                <a:gd name="T58" fmla="*/ 1211 w 2418"/>
                <a:gd name="T59" fmla="*/ 0 h 24"/>
                <a:gd name="T60" fmla="*/ 1453 w 2418"/>
                <a:gd name="T61" fmla="*/ 0 h 24"/>
                <a:gd name="T62" fmla="*/ 1453 w 2418"/>
                <a:gd name="T63" fmla="*/ 24 h 24"/>
                <a:gd name="T64" fmla="*/ 1450 w 2418"/>
                <a:gd name="T65" fmla="*/ 24 h 24"/>
                <a:gd name="T66" fmla="*/ 1450 w 2418"/>
                <a:gd name="T67" fmla="*/ 0 h 24"/>
                <a:gd name="T68" fmla="*/ 1453 w 2418"/>
                <a:gd name="T69" fmla="*/ 0 h 24"/>
                <a:gd name="T70" fmla="*/ 1693 w 2418"/>
                <a:gd name="T71" fmla="*/ 0 h 24"/>
                <a:gd name="T72" fmla="*/ 1693 w 2418"/>
                <a:gd name="T73" fmla="*/ 24 h 24"/>
                <a:gd name="T74" fmla="*/ 1690 w 2418"/>
                <a:gd name="T75" fmla="*/ 24 h 24"/>
                <a:gd name="T76" fmla="*/ 1690 w 2418"/>
                <a:gd name="T77" fmla="*/ 0 h 24"/>
                <a:gd name="T78" fmla="*/ 1693 w 2418"/>
                <a:gd name="T79" fmla="*/ 0 h 24"/>
                <a:gd name="T80" fmla="*/ 1934 w 2418"/>
                <a:gd name="T81" fmla="*/ 0 h 24"/>
                <a:gd name="T82" fmla="*/ 1934 w 2418"/>
                <a:gd name="T83" fmla="*/ 24 h 24"/>
                <a:gd name="T84" fmla="*/ 1932 w 2418"/>
                <a:gd name="T85" fmla="*/ 24 h 24"/>
                <a:gd name="T86" fmla="*/ 1932 w 2418"/>
                <a:gd name="T87" fmla="*/ 0 h 24"/>
                <a:gd name="T88" fmla="*/ 1934 w 2418"/>
                <a:gd name="T89" fmla="*/ 0 h 24"/>
                <a:gd name="T90" fmla="*/ 2176 w 2418"/>
                <a:gd name="T91" fmla="*/ 0 h 24"/>
                <a:gd name="T92" fmla="*/ 2176 w 2418"/>
                <a:gd name="T93" fmla="*/ 24 h 24"/>
                <a:gd name="T94" fmla="*/ 2173 w 2418"/>
                <a:gd name="T95" fmla="*/ 24 h 24"/>
                <a:gd name="T96" fmla="*/ 2173 w 2418"/>
                <a:gd name="T97" fmla="*/ 0 h 24"/>
                <a:gd name="T98" fmla="*/ 2176 w 2418"/>
                <a:gd name="T99" fmla="*/ 0 h 24"/>
                <a:gd name="T100" fmla="*/ 2418 w 2418"/>
                <a:gd name="T101" fmla="*/ 0 h 24"/>
                <a:gd name="T102" fmla="*/ 2418 w 2418"/>
                <a:gd name="T103" fmla="*/ 24 h 24"/>
                <a:gd name="T104" fmla="*/ 2415 w 2418"/>
                <a:gd name="T105" fmla="*/ 24 h 24"/>
                <a:gd name="T106" fmla="*/ 2415 w 2418"/>
                <a:gd name="T107" fmla="*/ 0 h 24"/>
                <a:gd name="T108" fmla="*/ 2418 w 241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18"/>
                <a:gd name="T166" fmla="*/ 0 h 24"/>
                <a:gd name="T167" fmla="*/ 2418 w 241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18" h="24">
                  <a:moveTo>
                    <a:pt x="3" y="0"/>
                  </a:moveTo>
                  <a:lnTo>
                    <a:pt x="3" y="24"/>
                  </a:lnTo>
                  <a:lnTo>
                    <a:pt x="0" y="24"/>
                  </a:lnTo>
                  <a:lnTo>
                    <a:pt x="0" y="0"/>
                  </a:lnTo>
                  <a:lnTo>
                    <a:pt x="3" y="0"/>
                  </a:lnTo>
                  <a:close/>
                  <a:moveTo>
                    <a:pt x="244" y="0"/>
                  </a:moveTo>
                  <a:lnTo>
                    <a:pt x="244" y="24"/>
                  </a:lnTo>
                  <a:lnTo>
                    <a:pt x="242" y="24"/>
                  </a:lnTo>
                  <a:lnTo>
                    <a:pt x="242" y="0"/>
                  </a:lnTo>
                  <a:lnTo>
                    <a:pt x="244" y="0"/>
                  </a:lnTo>
                  <a:close/>
                  <a:moveTo>
                    <a:pt x="486" y="0"/>
                  </a:moveTo>
                  <a:lnTo>
                    <a:pt x="486" y="24"/>
                  </a:lnTo>
                  <a:lnTo>
                    <a:pt x="483" y="24"/>
                  </a:lnTo>
                  <a:lnTo>
                    <a:pt x="483" y="0"/>
                  </a:lnTo>
                  <a:lnTo>
                    <a:pt x="486" y="0"/>
                  </a:lnTo>
                  <a:close/>
                  <a:moveTo>
                    <a:pt x="728" y="0"/>
                  </a:moveTo>
                  <a:lnTo>
                    <a:pt x="728" y="24"/>
                  </a:lnTo>
                  <a:lnTo>
                    <a:pt x="725" y="24"/>
                  </a:lnTo>
                  <a:lnTo>
                    <a:pt x="725" y="0"/>
                  </a:lnTo>
                  <a:lnTo>
                    <a:pt x="728" y="0"/>
                  </a:lnTo>
                  <a:close/>
                  <a:moveTo>
                    <a:pt x="969" y="0"/>
                  </a:moveTo>
                  <a:lnTo>
                    <a:pt x="969" y="24"/>
                  </a:lnTo>
                  <a:lnTo>
                    <a:pt x="967" y="24"/>
                  </a:lnTo>
                  <a:lnTo>
                    <a:pt x="967" y="0"/>
                  </a:lnTo>
                  <a:lnTo>
                    <a:pt x="969" y="0"/>
                  </a:lnTo>
                  <a:close/>
                  <a:moveTo>
                    <a:pt x="1211" y="0"/>
                  </a:moveTo>
                  <a:lnTo>
                    <a:pt x="1211" y="24"/>
                  </a:lnTo>
                  <a:lnTo>
                    <a:pt x="1208" y="24"/>
                  </a:lnTo>
                  <a:lnTo>
                    <a:pt x="1208" y="0"/>
                  </a:lnTo>
                  <a:lnTo>
                    <a:pt x="1211" y="0"/>
                  </a:lnTo>
                  <a:close/>
                  <a:moveTo>
                    <a:pt x="1453" y="0"/>
                  </a:moveTo>
                  <a:lnTo>
                    <a:pt x="1453" y="24"/>
                  </a:lnTo>
                  <a:lnTo>
                    <a:pt x="1450" y="24"/>
                  </a:lnTo>
                  <a:lnTo>
                    <a:pt x="1450" y="0"/>
                  </a:lnTo>
                  <a:lnTo>
                    <a:pt x="1453" y="0"/>
                  </a:lnTo>
                  <a:close/>
                  <a:moveTo>
                    <a:pt x="1693" y="0"/>
                  </a:moveTo>
                  <a:lnTo>
                    <a:pt x="1693" y="24"/>
                  </a:lnTo>
                  <a:lnTo>
                    <a:pt x="1690" y="24"/>
                  </a:lnTo>
                  <a:lnTo>
                    <a:pt x="1690" y="0"/>
                  </a:lnTo>
                  <a:lnTo>
                    <a:pt x="1693" y="0"/>
                  </a:lnTo>
                  <a:close/>
                  <a:moveTo>
                    <a:pt x="1934" y="0"/>
                  </a:moveTo>
                  <a:lnTo>
                    <a:pt x="1934" y="24"/>
                  </a:lnTo>
                  <a:lnTo>
                    <a:pt x="1932" y="24"/>
                  </a:lnTo>
                  <a:lnTo>
                    <a:pt x="1932" y="0"/>
                  </a:lnTo>
                  <a:lnTo>
                    <a:pt x="1934" y="0"/>
                  </a:lnTo>
                  <a:close/>
                  <a:moveTo>
                    <a:pt x="2176" y="0"/>
                  </a:moveTo>
                  <a:lnTo>
                    <a:pt x="2176" y="24"/>
                  </a:lnTo>
                  <a:lnTo>
                    <a:pt x="2173" y="24"/>
                  </a:lnTo>
                  <a:lnTo>
                    <a:pt x="2173" y="0"/>
                  </a:lnTo>
                  <a:lnTo>
                    <a:pt x="2176" y="0"/>
                  </a:lnTo>
                  <a:close/>
                  <a:moveTo>
                    <a:pt x="2418" y="0"/>
                  </a:moveTo>
                  <a:lnTo>
                    <a:pt x="2418" y="24"/>
                  </a:lnTo>
                  <a:lnTo>
                    <a:pt x="2415" y="24"/>
                  </a:lnTo>
                  <a:lnTo>
                    <a:pt x="2415" y="0"/>
                  </a:lnTo>
                  <a:lnTo>
                    <a:pt x="2418" y="0"/>
                  </a:lnTo>
                  <a:close/>
                </a:path>
              </a:pathLst>
            </a:custGeom>
            <a:solidFill>
              <a:srgbClr val="000000"/>
            </a:solidFill>
            <a:ln w="1">
              <a:solidFill>
                <a:srgbClr val="000000"/>
              </a:solidFill>
              <a:bevel/>
              <a:headEnd/>
              <a:tailEnd/>
            </a:ln>
          </p:spPr>
          <p:txBody>
            <a:bodyPr/>
            <a:lstStyle/>
            <a:p>
              <a:endParaRPr lang="zh-CN" altLang="en-US"/>
            </a:p>
          </p:txBody>
        </p:sp>
        <p:sp>
          <p:nvSpPr>
            <p:cNvPr id="48149" name="Freeform 161"/>
            <p:cNvSpPr>
              <a:spLocks/>
            </p:cNvSpPr>
            <p:nvPr/>
          </p:nvSpPr>
          <p:spPr bwMode="auto">
            <a:xfrm>
              <a:off x="406" y="1766"/>
              <a:ext cx="2434" cy="669"/>
            </a:xfrm>
            <a:custGeom>
              <a:avLst/>
              <a:gdLst>
                <a:gd name="T0" fmla="*/ 0 w 27882"/>
                <a:gd name="T1" fmla="*/ 0 h 8197"/>
                <a:gd name="T2" fmla="*/ 0 w 27882"/>
                <a:gd name="T3" fmla="*/ 0 h 8197"/>
                <a:gd name="T4" fmla="*/ 0 w 27882"/>
                <a:gd name="T5" fmla="*/ 0 h 8197"/>
                <a:gd name="T6" fmla="*/ 0 w 27882"/>
                <a:gd name="T7" fmla="*/ 0 h 8197"/>
                <a:gd name="T8" fmla="*/ 0 w 27882"/>
                <a:gd name="T9" fmla="*/ 0 h 8197"/>
                <a:gd name="T10" fmla="*/ 0 w 27882"/>
                <a:gd name="T11" fmla="*/ 0 h 8197"/>
                <a:gd name="T12" fmla="*/ 0 w 27882"/>
                <a:gd name="T13" fmla="*/ 0 h 8197"/>
                <a:gd name="T14" fmla="*/ 0 w 27882"/>
                <a:gd name="T15" fmla="*/ 0 h 8197"/>
                <a:gd name="T16" fmla="*/ 0 w 27882"/>
                <a:gd name="T17" fmla="*/ 0 h 8197"/>
                <a:gd name="T18" fmla="*/ 0 w 27882"/>
                <a:gd name="T19" fmla="*/ 0 h 8197"/>
                <a:gd name="T20" fmla="*/ 0 w 27882"/>
                <a:gd name="T21" fmla="*/ 0 h 8197"/>
                <a:gd name="T22" fmla="*/ 0 w 27882"/>
                <a:gd name="T23" fmla="*/ 0 h 8197"/>
                <a:gd name="T24" fmla="*/ 0 w 27882"/>
                <a:gd name="T25" fmla="*/ 0 h 8197"/>
                <a:gd name="T26" fmla="*/ 0 w 27882"/>
                <a:gd name="T27" fmla="*/ 0 h 8197"/>
                <a:gd name="T28" fmla="*/ 0 w 27882"/>
                <a:gd name="T29" fmla="*/ 0 h 8197"/>
                <a:gd name="T30" fmla="*/ 0 w 27882"/>
                <a:gd name="T31" fmla="*/ 0 h 8197"/>
                <a:gd name="T32" fmla="*/ 0 w 27882"/>
                <a:gd name="T33" fmla="*/ 0 h 8197"/>
                <a:gd name="T34" fmla="*/ 0 w 27882"/>
                <a:gd name="T35" fmla="*/ 0 h 8197"/>
                <a:gd name="T36" fmla="*/ 0 w 27882"/>
                <a:gd name="T37" fmla="*/ 0 h 8197"/>
                <a:gd name="T38" fmla="*/ 0 w 27882"/>
                <a:gd name="T39" fmla="*/ 0 h 8197"/>
                <a:gd name="T40" fmla="*/ 0 w 27882"/>
                <a:gd name="T41" fmla="*/ 0 h 8197"/>
                <a:gd name="T42" fmla="*/ 0 w 27882"/>
                <a:gd name="T43" fmla="*/ 0 h 8197"/>
                <a:gd name="T44" fmla="*/ 0 w 27882"/>
                <a:gd name="T45" fmla="*/ 0 h 8197"/>
                <a:gd name="T46" fmla="*/ 0 w 27882"/>
                <a:gd name="T47" fmla="*/ 0 h 8197"/>
                <a:gd name="T48" fmla="*/ 0 w 27882"/>
                <a:gd name="T49" fmla="*/ 0 h 8197"/>
                <a:gd name="T50" fmla="*/ 0 w 27882"/>
                <a:gd name="T51" fmla="*/ 0 h 8197"/>
                <a:gd name="T52" fmla="*/ 0 w 27882"/>
                <a:gd name="T53" fmla="*/ 0 h 8197"/>
                <a:gd name="T54" fmla="*/ 0 w 27882"/>
                <a:gd name="T55" fmla="*/ 0 h 8197"/>
                <a:gd name="T56" fmla="*/ 0 w 27882"/>
                <a:gd name="T57" fmla="*/ 0 h 8197"/>
                <a:gd name="T58" fmla="*/ 0 w 27882"/>
                <a:gd name="T59" fmla="*/ 0 h 8197"/>
                <a:gd name="T60" fmla="*/ 0 w 27882"/>
                <a:gd name="T61" fmla="*/ 0 h 8197"/>
                <a:gd name="T62" fmla="*/ 0 w 27882"/>
                <a:gd name="T63" fmla="*/ 0 h 8197"/>
                <a:gd name="T64" fmla="*/ 0 w 27882"/>
                <a:gd name="T65" fmla="*/ 0 h 8197"/>
                <a:gd name="T66" fmla="*/ 0 w 27882"/>
                <a:gd name="T67" fmla="*/ 0 h 8197"/>
                <a:gd name="T68" fmla="*/ 0 w 27882"/>
                <a:gd name="T69" fmla="*/ 0 h 8197"/>
                <a:gd name="T70" fmla="*/ 0 w 27882"/>
                <a:gd name="T71" fmla="*/ 0 h 8197"/>
                <a:gd name="T72" fmla="*/ 0 w 27882"/>
                <a:gd name="T73" fmla="*/ 0 h 8197"/>
                <a:gd name="T74" fmla="*/ 0 w 27882"/>
                <a:gd name="T75" fmla="*/ 0 h 8197"/>
                <a:gd name="T76" fmla="*/ 0 w 27882"/>
                <a:gd name="T77" fmla="*/ 0 h 8197"/>
                <a:gd name="T78" fmla="*/ 0 w 27882"/>
                <a:gd name="T79" fmla="*/ 0 h 8197"/>
                <a:gd name="T80" fmla="*/ 0 w 27882"/>
                <a:gd name="T81" fmla="*/ 0 h 8197"/>
                <a:gd name="T82" fmla="*/ 0 w 27882"/>
                <a:gd name="T83" fmla="*/ 0 h 8197"/>
                <a:gd name="T84" fmla="*/ 0 w 27882"/>
                <a:gd name="T85" fmla="*/ 0 h 8197"/>
                <a:gd name="T86" fmla="*/ 0 w 27882"/>
                <a:gd name="T87" fmla="*/ 0 h 8197"/>
                <a:gd name="T88" fmla="*/ 0 w 27882"/>
                <a:gd name="T89" fmla="*/ 0 h 8197"/>
                <a:gd name="T90" fmla="*/ 0 w 27882"/>
                <a:gd name="T91" fmla="*/ 0 h 8197"/>
                <a:gd name="T92" fmla="*/ 0 w 27882"/>
                <a:gd name="T93" fmla="*/ 0 h 8197"/>
                <a:gd name="T94" fmla="*/ 0 w 27882"/>
                <a:gd name="T95" fmla="*/ 0 h 8197"/>
                <a:gd name="T96" fmla="*/ 0 w 27882"/>
                <a:gd name="T97" fmla="*/ 0 h 8197"/>
                <a:gd name="T98" fmla="*/ 0 w 27882"/>
                <a:gd name="T99" fmla="*/ 0 h 8197"/>
                <a:gd name="T100" fmla="*/ 0 w 27882"/>
                <a:gd name="T101" fmla="*/ 0 h 8197"/>
                <a:gd name="T102" fmla="*/ 0 w 27882"/>
                <a:gd name="T103" fmla="*/ 0 h 8197"/>
                <a:gd name="T104" fmla="*/ 0 w 27882"/>
                <a:gd name="T105" fmla="*/ 0 h 8197"/>
                <a:gd name="T106" fmla="*/ 0 w 27882"/>
                <a:gd name="T107" fmla="*/ 0 h 8197"/>
                <a:gd name="T108" fmla="*/ 0 w 27882"/>
                <a:gd name="T109" fmla="*/ 0 h 8197"/>
                <a:gd name="T110" fmla="*/ 0 w 27882"/>
                <a:gd name="T111" fmla="*/ 0 h 8197"/>
                <a:gd name="T112" fmla="*/ 0 w 27882"/>
                <a:gd name="T113" fmla="*/ 0 h 8197"/>
                <a:gd name="T114" fmla="*/ 0 w 27882"/>
                <a:gd name="T115" fmla="*/ 0 h 8197"/>
                <a:gd name="T116" fmla="*/ 0 w 27882"/>
                <a:gd name="T117" fmla="*/ 0 h 8197"/>
                <a:gd name="T118" fmla="*/ 0 w 27882"/>
                <a:gd name="T119" fmla="*/ 0 h 8197"/>
                <a:gd name="T120" fmla="*/ 0 w 27882"/>
                <a:gd name="T121" fmla="*/ 0 h 8197"/>
                <a:gd name="T122" fmla="*/ 0 w 27882"/>
                <a:gd name="T123" fmla="*/ 0 h 81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882"/>
                <a:gd name="T187" fmla="*/ 0 h 8197"/>
                <a:gd name="T188" fmla="*/ 27882 w 27882"/>
                <a:gd name="T189" fmla="*/ 8197 h 819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882" h="8197">
                  <a:moveTo>
                    <a:pt x="31" y="8031"/>
                  </a:moveTo>
                  <a:lnTo>
                    <a:pt x="100" y="7938"/>
                  </a:lnTo>
                  <a:lnTo>
                    <a:pt x="168" y="7843"/>
                  </a:lnTo>
                  <a:lnTo>
                    <a:pt x="307" y="7646"/>
                  </a:lnTo>
                  <a:lnTo>
                    <a:pt x="377" y="7550"/>
                  </a:lnTo>
                  <a:lnTo>
                    <a:pt x="448" y="7459"/>
                  </a:lnTo>
                  <a:lnTo>
                    <a:pt x="519" y="7374"/>
                  </a:lnTo>
                  <a:lnTo>
                    <a:pt x="594" y="7300"/>
                  </a:lnTo>
                  <a:lnTo>
                    <a:pt x="671" y="7237"/>
                  </a:lnTo>
                  <a:cubicBezTo>
                    <a:pt x="674" y="7234"/>
                    <a:pt x="679" y="7232"/>
                    <a:pt x="683" y="7229"/>
                  </a:cubicBezTo>
                  <a:lnTo>
                    <a:pt x="753" y="7189"/>
                  </a:lnTo>
                  <a:lnTo>
                    <a:pt x="830" y="7154"/>
                  </a:lnTo>
                  <a:lnTo>
                    <a:pt x="905" y="7126"/>
                  </a:lnTo>
                  <a:lnTo>
                    <a:pt x="976" y="7101"/>
                  </a:lnTo>
                  <a:lnTo>
                    <a:pt x="1040" y="7075"/>
                  </a:lnTo>
                  <a:lnTo>
                    <a:pt x="1103" y="7042"/>
                  </a:lnTo>
                  <a:lnTo>
                    <a:pt x="1091" y="7049"/>
                  </a:lnTo>
                  <a:lnTo>
                    <a:pt x="1160" y="7000"/>
                  </a:lnTo>
                  <a:lnTo>
                    <a:pt x="1220" y="6945"/>
                  </a:lnTo>
                  <a:lnTo>
                    <a:pt x="1283" y="6877"/>
                  </a:lnTo>
                  <a:lnTo>
                    <a:pt x="1349" y="6799"/>
                  </a:lnTo>
                  <a:lnTo>
                    <a:pt x="1419" y="6716"/>
                  </a:lnTo>
                  <a:lnTo>
                    <a:pt x="1487" y="6631"/>
                  </a:lnTo>
                  <a:lnTo>
                    <a:pt x="1557" y="6548"/>
                  </a:lnTo>
                  <a:lnTo>
                    <a:pt x="1628" y="6469"/>
                  </a:lnTo>
                  <a:lnTo>
                    <a:pt x="1702" y="6398"/>
                  </a:lnTo>
                  <a:lnTo>
                    <a:pt x="1778" y="6337"/>
                  </a:lnTo>
                  <a:lnTo>
                    <a:pt x="1852" y="6286"/>
                  </a:lnTo>
                  <a:lnTo>
                    <a:pt x="1998" y="6202"/>
                  </a:lnTo>
                  <a:lnTo>
                    <a:pt x="2138" y="6126"/>
                  </a:lnTo>
                  <a:lnTo>
                    <a:pt x="2203" y="6086"/>
                  </a:lnTo>
                  <a:lnTo>
                    <a:pt x="2267" y="6042"/>
                  </a:lnTo>
                  <a:lnTo>
                    <a:pt x="2331" y="5991"/>
                  </a:lnTo>
                  <a:lnTo>
                    <a:pt x="2397" y="5933"/>
                  </a:lnTo>
                  <a:lnTo>
                    <a:pt x="2532" y="5805"/>
                  </a:lnTo>
                  <a:lnTo>
                    <a:pt x="2602" y="5740"/>
                  </a:lnTo>
                  <a:lnTo>
                    <a:pt x="2674" y="5679"/>
                  </a:lnTo>
                  <a:lnTo>
                    <a:pt x="2749" y="5622"/>
                  </a:lnTo>
                  <a:lnTo>
                    <a:pt x="2826" y="5576"/>
                  </a:lnTo>
                  <a:cubicBezTo>
                    <a:pt x="2832" y="5573"/>
                    <a:pt x="2837" y="5570"/>
                    <a:pt x="2843" y="5568"/>
                  </a:cubicBezTo>
                  <a:lnTo>
                    <a:pt x="2912" y="5543"/>
                  </a:lnTo>
                  <a:cubicBezTo>
                    <a:pt x="2918" y="5541"/>
                    <a:pt x="2925" y="5539"/>
                    <a:pt x="2932" y="5538"/>
                  </a:cubicBezTo>
                  <a:lnTo>
                    <a:pt x="3001" y="5529"/>
                  </a:lnTo>
                  <a:cubicBezTo>
                    <a:pt x="3006" y="5529"/>
                    <a:pt x="3010" y="5528"/>
                    <a:pt x="3015" y="5528"/>
                  </a:cubicBezTo>
                  <a:lnTo>
                    <a:pt x="3084" y="5529"/>
                  </a:lnTo>
                  <a:lnTo>
                    <a:pt x="3157" y="5534"/>
                  </a:lnTo>
                  <a:lnTo>
                    <a:pt x="3223" y="5536"/>
                  </a:lnTo>
                  <a:lnTo>
                    <a:pt x="3281" y="5530"/>
                  </a:lnTo>
                  <a:lnTo>
                    <a:pt x="3262" y="5534"/>
                  </a:lnTo>
                  <a:lnTo>
                    <a:pt x="3332" y="5513"/>
                  </a:lnTo>
                  <a:lnTo>
                    <a:pt x="3315" y="5520"/>
                  </a:lnTo>
                  <a:lnTo>
                    <a:pt x="3349" y="5502"/>
                  </a:lnTo>
                  <a:lnTo>
                    <a:pt x="3376" y="5483"/>
                  </a:lnTo>
                  <a:lnTo>
                    <a:pt x="3434" y="5431"/>
                  </a:lnTo>
                  <a:lnTo>
                    <a:pt x="3497" y="5365"/>
                  </a:lnTo>
                  <a:lnTo>
                    <a:pt x="3561" y="5287"/>
                  </a:lnTo>
                  <a:lnTo>
                    <a:pt x="3629" y="5197"/>
                  </a:lnTo>
                  <a:lnTo>
                    <a:pt x="3695" y="5099"/>
                  </a:lnTo>
                  <a:lnTo>
                    <a:pt x="3762" y="4991"/>
                  </a:lnTo>
                  <a:lnTo>
                    <a:pt x="3899" y="4759"/>
                  </a:lnTo>
                  <a:lnTo>
                    <a:pt x="3965" y="4631"/>
                  </a:lnTo>
                  <a:lnTo>
                    <a:pt x="4034" y="4488"/>
                  </a:lnTo>
                  <a:lnTo>
                    <a:pt x="4102" y="4334"/>
                  </a:lnTo>
                  <a:lnTo>
                    <a:pt x="4170" y="4173"/>
                  </a:lnTo>
                  <a:lnTo>
                    <a:pt x="4239" y="4010"/>
                  </a:lnTo>
                  <a:lnTo>
                    <a:pt x="4309" y="3852"/>
                  </a:lnTo>
                  <a:lnTo>
                    <a:pt x="4380" y="3702"/>
                  </a:lnTo>
                  <a:lnTo>
                    <a:pt x="4450" y="3566"/>
                  </a:lnTo>
                  <a:lnTo>
                    <a:pt x="4522" y="3444"/>
                  </a:lnTo>
                  <a:lnTo>
                    <a:pt x="4593" y="3333"/>
                  </a:lnTo>
                  <a:lnTo>
                    <a:pt x="4663" y="3229"/>
                  </a:lnTo>
                  <a:lnTo>
                    <a:pt x="4734" y="3132"/>
                  </a:lnTo>
                  <a:lnTo>
                    <a:pt x="4874" y="2952"/>
                  </a:lnTo>
                  <a:lnTo>
                    <a:pt x="5013" y="2776"/>
                  </a:lnTo>
                  <a:lnTo>
                    <a:pt x="5081" y="2686"/>
                  </a:lnTo>
                  <a:lnTo>
                    <a:pt x="5148" y="2590"/>
                  </a:lnTo>
                  <a:lnTo>
                    <a:pt x="5217" y="2492"/>
                  </a:lnTo>
                  <a:lnTo>
                    <a:pt x="5288" y="2396"/>
                  </a:lnTo>
                  <a:lnTo>
                    <a:pt x="5359" y="2307"/>
                  </a:lnTo>
                  <a:lnTo>
                    <a:pt x="5433" y="2226"/>
                  </a:lnTo>
                  <a:lnTo>
                    <a:pt x="5511" y="2160"/>
                  </a:lnTo>
                  <a:cubicBezTo>
                    <a:pt x="5514" y="2157"/>
                    <a:pt x="5518" y="2154"/>
                    <a:pt x="5522" y="2152"/>
                  </a:cubicBezTo>
                  <a:lnTo>
                    <a:pt x="5556" y="2131"/>
                  </a:lnTo>
                  <a:lnTo>
                    <a:pt x="5602" y="2109"/>
                  </a:lnTo>
                  <a:cubicBezTo>
                    <a:pt x="5610" y="2105"/>
                    <a:pt x="5618" y="2103"/>
                    <a:pt x="5627" y="2102"/>
                  </a:cubicBezTo>
                  <a:lnTo>
                    <a:pt x="5660" y="2097"/>
                  </a:lnTo>
                  <a:cubicBezTo>
                    <a:pt x="5671" y="2095"/>
                    <a:pt x="5683" y="2095"/>
                    <a:pt x="5694" y="2098"/>
                  </a:cubicBezTo>
                  <a:lnTo>
                    <a:pt x="5727" y="2105"/>
                  </a:lnTo>
                  <a:cubicBezTo>
                    <a:pt x="5736" y="2106"/>
                    <a:pt x="5745" y="2109"/>
                    <a:pt x="5752" y="2114"/>
                  </a:cubicBezTo>
                  <a:lnTo>
                    <a:pt x="5786" y="2132"/>
                  </a:lnTo>
                  <a:lnTo>
                    <a:pt x="5832" y="2163"/>
                  </a:lnTo>
                  <a:lnTo>
                    <a:pt x="5876" y="2203"/>
                  </a:lnTo>
                  <a:lnTo>
                    <a:pt x="5914" y="2241"/>
                  </a:lnTo>
                  <a:lnTo>
                    <a:pt x="5988" y="2317"/>
                  </a:lnTo>
                  <a:lnTo>
                    <a:pt x="6021" y="2350"/>
                  </a:lnTo>
                  <a:lnTo>
                    <a:pt x="6053" y="2378"/>
                  </a:lnTo>
                  <a:lnTo>
                    <a:pt x="6080" y="2396"/>
                  </a:lnTo>
                  <a:lnTo>
                    <a:pt x="6065" y="2387"/>
                  </a:lnTo>
                  <a:lnTo>
                    <a:pt x="6100" y="2403"/>
                  </a:lnTo>
                  <a:lnTo>
                    <a:pt x="6080" y="2396"/>
                  </a:lnTo>
                  <a:lnTo>
                    <a:pt x="6114" y="2403"/>
                  </a:lnTo>
                  <a:lnTo>
                    <a:pt x="6075" y="2403"/>
                  </a:lnTo>
                  <a:lnTo>
                    <a:pt x="6109" y="2396"/>
                  </a:lnTo>
                  <a:lnTo>
                    <a:pt x="6078" y="2409"/>
                  </a:lnTo>
                  <a:lnTo>
                    <a:pt x="6112" y="2388"/>
                  </a:lnTo>
                  <a:lnTo>
                    <a:pt x="6090" y="2407"/>
                  </a:lnTo>
                  <a:lnTo>
                    <a:pt x="6122" y="2370"/>
                  </a:lnTo>
                  <a:lnTo>
                    <a:pt x="6112" y="2384"/>
                  </a:lnTo>
                  <a:lnTo>
                    <a:pt x="6147" y="2324"/>
                  </a:lnTo>
                  <a:lnTo>
                    <a:pt x="6175" y="2256"/>
                  </a:lnTo>
                  <a:lnTo>
                    <a:pt x="6208" y="2165"/>
                  </a:lnTo>
                  <a:lnTo>
                    <a:pt x="6242" y="2058"/>
                  </a:lnTo>
                  <a:lnTo>
                    <a:pt x="6275" y="1940"/>
                  </a:lnTo>
                  <a:lnTo>
                    <a:pt x="6310" y="1811"/>
                  </a:lnTo>
                  <a:lnTo>
                    <a:pt x="6343" y="1676"/>
                  </a:lnTo>
                  <a:lnTo>
                    <a:pt x="6378" y="1535"/>
                  </a:lnTo>
                  <a:lnTo>
                    <a:pt x="6447" y="1254"/>
                  </a:lnTo>
                  <a:lnTo>
                    <a:pt x="6482" y="1117"/>
                  </a:lnTo>
                  <a:lnTo>
                    <a:pt x="6517" y="986"/>
                  </a:lnTo>
                  <a:lnTo>
                    <a:pt x="6552" y="863"/>
                  </a:lnTo>
                  <a:lnTo>
                    <a:pt x="6588" y="750"/>
                  </a:lnTo>
                  <a:lnTo>
                    <a:pt x="6623" y="652"/>
                  </a:lnTo>
                  <a:lnTo>
                    <a:pt x="6661" y="567"/>
                  </a:lnTo>
                  <a:lnTo>
                    <a:pt x="6717" y="461"/>
                  </a:lnTo>
                  <a:lnTo>
                    <a:pt x="6786" y="347"/>
                  </a:lnTo>
                  <a:lnTo>
                    <a:pt x="6866" y="233"/>
                  </a:lnTo>
                  <a:lnTo>
                    <a:pt x="6910" y="178"/>
                  </a:lnTo>
                  <a:lnTo>
                    <a:pt x="6955" y="129"/>
                  </a:lnTo>
                  <a:lnTo>
                    <a:pt x="6999" y="86"/>
                  </a:lnTo>
                  <a:lnTo>
                    <a:pt x="7048" y="49"/>
                  </a:lnTo>
                  <a:cubicBezTo>
                    <a:pt x="7052" y="45"/>
                    <a:pt x="7057" y="43"/>
                    <a:pt x="7062" y="40"/>
                  </a:cubicBezTo>
                  <a:lnTo>
                    <a:pt x="7101" y="20"/>
                  </a:lnTo>
                  <a:cubicBezTo>
                    <a:pt x="7107" y="17"/>
                    <a:pt x="7114" y="14"/>
                    <a:pt x="7122" y="12"/>
                  </a:cubicBezTo>
                  <a:lnTo>
                    <a:pt x="7159" y="3"/>
                  </a:lnTo>
                  <a:cubicBezTo>
                    <a:pt x="7169" y="1"/>
                    <a:pt x="7179" y="0"/>
                    <a:pt x="7190" y="1"/>
                  </a:cubicBezTo>
                  <a:lnTo>
                    <a:pt x="7225" y="4"/>
                  </a:lnTo>
                  <a:cubicBezTo>
                    <a:pt x="7238" y="5"/>
                    <a:pt x="7252" y="9"/>
                    <a:pt x="7264" y="16"/>
                  </a:cubicBezTo>
                  <a:lnTo>
                    <a:pt x="7296" y="34"/>
                  </a:lnTo>
                  <a:cubicBezTo>
                    <a:pt x="7306" y="40"/>
                    <a:pt x="7315" y="47"/>
                    <a:pt x="7323" y="56"/>
                  </a:cubicBezTo>
                  <a:lnTo>
                    <a:pt x="7351" y="90"/>
                  </a:lnTo>
                  <a:cubicBezTo>
                    <a:pt x="7355" y="96"/>
                    <a:pt x="7359" y="103"/>
                    <a:pt x="7363" y="109"/>
                  </a:cubicBezTo>
                  <a:lnTo>
                    <a:pt x="7388" y="160"/>
                  </a:lnTo>
                  <a:lnTo>
                    <a:pt x="7410" y="225"/>
                  </a:lnTo>
                  <a:lnTo>
                    <a:pt x="7429" y="290"/>
                  </a:lnTo>
                  <a:lnTo>
                    <a:pt x="7447" y="365"/>
                  </a:lnTo>
                  <a:lnTo>
                    <a:pt x="7464" y="449"/>
                  </a:lnTo>
                  <a:lnTo>
                    <a:pt x="7483" y="537"/>
                  </a:lnTo>
                  <a:lnTo>
                    <a:pt x="7500" y="636"/>
                  </a:lnTo>
                  <a:lnTo>
                    <a:pt x="7517" y="740"/>
                  </a:lnTo>
                  <a:lnTo>
                    <a:pt x="7535" y="849"/>
                  </a:lnTo>
                  <a:lnTo>
                    <a:pt x="7569" y="1084"/>
                  </a:lnTo>
                  <a:lnTo>
                    <a:pt x="7605" y="1335"/>
                  </a:lnTo>
                  <a:lnTo>
                    <a:pt x="7639" y="1597"/>
                  </a:lnTo>
                  <a:lnTo>
                    <a:pt x="7674" y="1864"/>
                  </a:lnTo>
                  <a:lnTo>
                    <a:pt x="7708" y="2132"/>
                  </a:lnTo>
                  <a:lnTo>
                    <a:pt x="7743" y="2395"/>
                  </a:lnTo>
                  <a:lnTo>
                    <a:pt x="7777" y="2647"/>
                  </a:lnTo>
                  <a:lnTo>
                    <a:pt x="7811" y="2884"/>
                  </a:lnTo>
                  <a:lnTo>
                    <a:pt x="7828" y="2994"/>
                  </a:lnTo>
                  <a:lnTo>
                    <a:pt x="7845" y="3098"/>
                  </a:lnTo>
                  <a:lnTo>
                    <a:pt x="7863" y="3195"/>
                  </a:lnTo>
                  <a:lnTo>
                    <a:pt x="7880" y="3286"/>
                  </a:lnTo>
                  <a:lnTo>
                    <a:pt x="7897" y="3368"/>
                  </a:lnTo>
                  <a:lnTo>
                    <a:pt x="7913" y="3441"/>
                  </a:lnTo>
                  <a:lnTo>
                    <a:pt x="7929" y="3505"/>
                  </a:lnTo>
                  <a:lnTo>
                    <a:pt x="7946" y="3555"/>
                  </a:lnTo>
                  <a:lnTo>
                    <a:pt x="7962" y="3589"/>
                  </a:lnTo>
                  <a:lnTo>
                    <a:pt x="7948" y="3567"/>
                  </a:lnTo>
                  <a:lnTo>
                    <a:pt x="7974" y="3598"/>
                  </a:lnTo>
                  <a:lnTo>
                    <a:pt x="7953" y="3579"/>
                  </a:lnTo>
                  <a:lnTo>
                    <a:pt x="7984" y="3599"/>
                  </a:lnTo>
                  <a:lnTo>
                    <a:pt x="7955" y="3586"/>
                  </a:lnTo>
                  <a:lnTo>
                    <a:pt x="7990" y="3595"/>
                  </a:lnTo>
                  <a:lnTo>
                    <a:pt x="7969" y="3593"/>
                  </a:lnTo>
                  <a:lnTo>
                    <a:pt x="8008" y="3594"/>
                  </a:lnTo>
                  <a:lnTo>
                    <a:pt x="7989" y="3595"/>
                  </a:lnTo>
                  <a:lnTo>
                    <a:pt x="8029" y="3588"/>
                  </a:lnTo>
                  <a:lnTo>
                    <a:pt x="8059" y="3577"/>
                  </a:lnTo>
                  <a:lnTo>
                    <a:pt x="8093" y="3562"/>
                  </a:lnTo>
                  <a:lnTo>
                    <a:pt x="8171" y="3518"/>
                  </a:lnTo>
                  <a:lnTo>
                    <a:pt x="8241" y="3467"/>
                  </a:lnTo>
                  <a:lnTo>
                    <a:pt x="8303" y="3418"/>
                  </a:lnTo>
                  <a:lnTo>
                    <a:pt x="8326" y="3398"/>
                  </a:lnTo>
                  <a:lnTo>
                    <a:pt x="8346" y="3381"/>
                  </a:lnTo>
                  <a:lnTo>
                    <a:pt x="8377" y="3352"/>
                  </a:lnTo>
                  <a:lnTo>
                    <a:pt x="8402" y="3318"/>
                  </a:lnTo>
                  <a:lnTo>
                    <a:pt x="8434" y="3273"/>
                  </a:lnTo>
                  <a:lnTo>
                    <a:pt x="8465" y="3223"/>
                  </a:lnTo>
                  <a:lnTo>
                    <a:pt x="8532" y="3105"/>
                  </a:lnTo>
                  <a:lnTo>
                    <a:pt x="8600" y="2978"/>
                  </a:lnTo>
                  <a:lnTo>
                    <a:pt x="8670" y="2850"/>
                  </a:lnTo>
                  <a:lnTo>
                    <a:pt x="8741" y="2732"/>
                  </a:lnTo>
                  <a:lnTo>
                    <a:pt x="8779" y="2678"/>
                  </a:lnTo>
                  <a:lnTo>
                    <a:pt x="8818" y="2629"/>
                  </a:lnTo>
                  <a:lnTo>
                    <a:pt x="8858" y="2588"/>
                  </a:lnTo>
                  <a:cubicBezTo>
                    <a:pt x="8861" y="2584"/>
                    <a:pt x="8865" y="2580"/>
                    <a:pt x="8869" y="2577"/>
                  </a:cubicBezTo>
                  <a:lnTo>
                    <a:pt x="8904" y="2551"/>
                  </a:lnTo>
                  <a:cubicBezTo>
                    <a:pt x="8909" y="2548"/>
                    <a:pt x="8914" y="2545"/>
                    <a:pt x="8920" y="2542"/>
                  </a:cubicBezTo>
                  <a:lnTo>
                    <a:pt x="8955" y="2525"/>
                  </a:lnTo>
                  <a:cubicBezTo>
                    <a:pt x="8961" y="2522"/>
                    <a:pt x="8968" y="2520"/>
                    <a:pt x="8974" y="2518"/>
                  </a:cubicBezTo>
                  <a:lnTo>
                    <a:pt x="9008" y="2510"/>
                  </a:lnTo>
                  <a:cubicBezTo>
                    <a:pt x="9014" y="2509"/>
                    <a:pt x="9019" y="2508"/>
                    <a:pt x="9025" y="2508"/>
                  </a:cubicBezTo>
                  <a:lnTo>
                    <a:pt x="9060" y="2506"/>
                  </a:lnTo>
                  <a:cubicBezTo>
                    <a:pt x="9066" y="2505"/>
                    <a:pt x="9073" y="2506"/>
                    <a:pt x="9079" y="2506"/>
                  </a:cubicBezTo>
                  <a:lnTo>
                    <a:pt x="9113" y="2511"/>
                  </a:lnTo>
                  <a:cubicBezTo>
                    <a:pt x="9119" y="2512"/>
                    <a:pt x="9124" y="2514"/>
                    <a:pt x="9130" y="2515"/>
                  </a:cubicBezTo>
                  <a:lnTo>
                    <a:pt x="9199" y="2538"/>
                  </a:lnTo>
                  <a:cubicBezTo>
                    <a:pt x="9204" y="2540"/>
                    <a:pt x="9208" y="2542"/>
                    <a:pt x="9213" y="2544"/>
                  </a:cubicBezTo>
                  <a:lnTo>
                    <a:pt x="9282" y="2580"/>
                  </a:lnTo>
                  <a:lnTo>
                    <a:pt x="9357" y="2625"/>
                  </a:lnTo>
                  <a:lnTo>
                    <a:pt x="9424" y="2663"/>
                  </a:lnTo>
                  <a:lnTo>
                    <a:pt x="9484" y="2688"/>
                  </a:lnTo>
                  <a:lnTo>
                    <a:pt x="9467" y="2683"/>
                  </a:lnTo>
                  <a:lnTo>
                    <a:pt x="9501" y="2691"/>
                  </a:lnTo>
                  <a:lnTo>
                    <a:pt x="9525" y="2693"/>
                  </a:lnTo>
                  <a:lnTo>
                    <a:pt x="9505" y="2693"/>
                  </a:lnTo>
                  <a:lnTo>
                    <a:pt x="9574" y="2686"/>
                  </a:lnTo>
                  <a:lnTo>
                    <a:pt x="9557" y="2689"/>
                  </a:lnTo>
                  <a:lnTo>
                    <a:pt x="9627" y="2669"/>
                  </a:lnTo>
                  <a:lnTo>
                    <a:pt x="9686" y="2645"/>
                  </a:lnTo>
                  <a:lnTo>
                    <a:pt x="9752" y="2615"/>
                  </a:lnTo>
                  <a:lnTo>
                    <a:pt x="9823" y="2585"/>
                  </a:lnTo>
                  <a:lnTo>
                    <a:pt x="9899" y="2559"/>
                  </a:lnTo>
                  <a:cubicBezTo>
                    <a:pt x="9904" y="2558"/>
                    <a:pt x="9908" y="2557"/>
                    <a:pt x="9913" y="2556"/>
                  </a:cubicBezTo>
                  <a:lnTo>
                    <a:pt x="9983" y="2544"/>
                  </a:lnTo>
                  <a:cubicBezTo>
                    <a:pt x="9990" y="2543"/>
                    <a:pt x="9998" y="2542"/>
                    <a:pt x="10005" y="2543"/>
                  </a:cubicBezTo>
                  <a:lnTo>
                    <a:pt x="10074" y="2547"/>
                  </a:lnTo>
                  <a:cubicBezTo>
                    <a:pt x="10079" y="2547"/>
                    <a:pt x="10084" y="2548"/>
                    <a:pt x="10089" y="2549"/>
                  </a:cubicBezTo>
                  <a:lnTo>
                    <a:pt x="10158" y="2564"/>
                  </a:lnTo>
                  <a:lnTo>
                    <a:pt x="10233" y="2585"/>
                  </a:lnTo>
                  <a:lnTo>
                    <a:pt x="10309" y="2614"/>
                  </a:lnTo>
                  <a:lnTo>
                    <a:pt x="10388" y="2653"/>
                  </a:lnTo>
                  <a:lnTo>
                    <a:pt x="10466" y="2703"/>
                  </a:lnTo>
                  <a:lnTo>
                    <a:pt x="10545" y="2770"/>
                  </a:lnTo>
                  <a:lnTo>
                    <a:pt x="10622" y="2849"/>
                  </a:lnTo>
                  <a:lnTo>
                    <a:pt x="10698" y="2947"/>
                  </a:lnTo>
                  <a:lnTo>
                    <a:pt x="10737" y="3007"/>
                  </a:lnTo>
                  <a:lnTo>
                    <a:pt x="10775" y="3075"/>
                  </a:lnTo>
                  <a:lnTo>
                    <a:pt x="10811" y="3147"/>
                  </a:lnTo>
                  <a:lnTo>
                    <a:pt x="10847" y="3226"/>
                  </a:lnTo>
                  <a:lnTo>
                    <a:pt x="10917" y="3390"/>
                  </a:lnTo>
                  <a:lnTo>
                    <a:pt x="10987" y="3566"/>
                  </a:lnTo>
                  <a:lnTo>
                    <a:pt x="11057" y="3741"/>
                  </a:lnTo>
                  <a:lnTo>
                    <a:pt x="11125" y="3910"/>
                  </a:lnTo>
                  <a:lnTo>
                    <a:pt x="11193" y="4061"/>
                  </a:lnTo>
                  <a:lnTo>
                    <a:pt x="11226" y="4129"/>
                  </a:lnTo>
                  <a:lnTo>
                    <a:pt x="11258" y="4185"/>
                  </a:lnTo>
                  <a:lnTo>
                    <a:pt x="11325" y="4295"/>
                  </a:lnTo>
                  <a:lnTo>
                    <a:pt x="11393" y="4396"/>
                  </a:lnTo>
                  <a:lnTo>
                    <a:pt x="11460" y="4488"/>
                  </a:lnTo>
                  <a:lnTo>
                    <a:pt x="11526" y="4569"/>
                  </a:lnTo>
                  <a:lnTo>
                    <a:pt x="11592" y="4642"/>
                  </a:lnTo>
                  <a:lnTo>
                    <a:pt x="11657" y="4706"/>
                  </a:lnTo>
                  <a:lnTo>
                    <a:pt x="11721" y="4759"/>
                  </a:lnTo>
                  <a:lnTo>
                    <a:pt x="11785" y="4805"/>
                  </a:lnTo>
                  <a:lnTo>
                    <a:pt x="11773" y="4797"/>
                  </a:lnTo>
                  <a:lnTo>
                    <a:pt x="11842" y="4833"/>
                  </a:lnTo>
                  <a:lnTo>
                    <a:pt x="11827" y="4827"/>
                  </a:lnTo>
                  <a:lnTo>
                    <a:pt x="11896" y="4849"/>
                  </a:lnTo>
                  <a:lnTo>
                    <a:pt x="11880" y="4845"/>
                  </a:lnTo>
                  <a:lnTo>
                    <a:pt x="11949" y="4855"/>
                  </a:lnTo>
                  <a:lnTo>
                    <a:pt x="12007" y="4857"/>
                  </a:lnTo>
                  <a:lnTo>
                    <a:pt x="12139" y="4852"/>
                  </a:lnTo>
                  <a:lnTo>
                    <a:pt x="12211" y="4850"/>
                  </a:lnTo>
                  <a:lnTo>
                    <a:pt x="12290" y="4857"/>
                  </a:lnTo>
                  <a:lnTo>
                    <a:pt x="12439" y="4886"/>
                  </a:lnTo>
                  <a:lnTo>
                    <a:pt x="12581" y="4921"/>
                  </a:lnTo>
                  <a:lnTo>
                    <a:pt x="12647" y="4934"/>
                  </a:lnTo>
                  <a:lnTo>
                    <a:pt x="12710" y="4943"/>
                  </a:lnTo>
                  <a:lnTo>
                    <a:pt x="12772" y="4948"/>
                  </a:lnTo>
                  <a:lnTo>
                    <a:pt x="12829" y="4944"/>
                  </a:lnTo>
                  <a:lnTo>
                    <a:pt x="12886" y="4932"/>
                  </a:lnTo>
                  <a:lnTo>
                    <a:pt x="12947" y="4914"/>
                  </a:lnTo>
                  <a:lnTo>
                    <a:pt x="13074" y="4860"/>
                  </a:lnTo>
                  <a:lnTo>
                    <a:pt x="13208" y="4796"/>
                  </a:lnTo>
                  <a:lnTo>
                    <a:pt x="13349" y="4734"/>
                  </a:lnTo>
                  <a:lnTo>
                    <a:pt x="13425" y="4707"/>
                  </a:lnTo>
                  <a:lnTo>
                    <a:pt x="13501" y="4686"/>
                  </a:lnTo>
                  <a:lnTo>
                    <a:pt x="13640" y="4649"/>
                  </a:lnTo>
                  <a:lnTo>
                    <a:pt x="13706" y="4629"/>
                  </a:lnTo>
                  <a:lnTo>
                    <a:pt x="13767" y="4604"/>
                  </a:lnTo>
                  <a:lnTo>
                    <a:pt x="13830" y="4573"/>
                  </a:lnTo>
                  <a:lnTo>
                    <a:pt x="13889" y="4533"/>
                  </a:lnTo>
                  <a:lnTo>
                    <a:pt x="14022" y="4433"/>
                  </a:lnTo>
                  <a:lnTo>
                    <a:pt x="14087" y="4378"/>
                  </a:lnTo>
                  <a:lnTo>
                    <a:pt x="14154" y="4318"/>
                  </a:lnTo>
                  <a:lnTo>
                    <a:pt x="14217" y="4249"/>
                  </a:lnTo>
                  <a:lnTo>
                    <a:pt x="14281" y="4167"/>
                  </a:lnTo>
                  <a:lnTo>
                    <a:pt x="14346" y="4070"/>
                  </a:lnTo>
                  <a:lnTo>
                    <a:pt x="14411" y="3954"/>
                  </a:lnTo>
                  <a:lnTo>
                    <a:pt x="14443" y="3887"/>
                  </a:lnTo>
                  <a:lnTo>
                    <a:pt x="14474" y="3809"/>
                  </a:lnTo>
                  <a:lnTo>
                    <a:pt x="14509" y="3719"/>
                  </a:lnTo>
                  <a:lnTo>
                    <a:pt x="14543" y="3621"/>
                  </a:lnTo>
                  <a:lnTo>
                    <a:pt x="14611" y="3407"/>
                  </a:lnTo>
                  <a:lnTo>
                    <a:pt x="14680" y="3182"/>
                  </a:lnTo>
                  <a:lnTo>
                    <a:pt x="14749" y="2960"/>
                  </a:lnTo>
                  <a:lnTo>
                    <a:pt x="14783" y="2855"/>
                  </a:lnTo>
                  <a:lnTo>
                    <a:pt x="14819" y="2754"/>
                  </a:lnTo>
                  <a:lnTo>
                    <a:pt x="14854" y="2663"/>
                  </a:lnTo>
                  <a:lnTo>
                    <a:pt x="14891" y="2578"/>
                  </a:lnTo>
                  <a:lnTo>
                    <a:pt x="14926" y="2505"/>
                  </a:lnTo>
                  <a:lnTo>
                    <a:pt x="14966" y="2441"/>
                  </a:lnTo>
                  <a:lnTo>
                    <a:pt x="15005" y="2394"/>
                  </a:lnTo>
                  <a:cubicBezTo>
                    <a:pt x="15008" y="2390"/>
                    <a:pt x="15011" y="2387"/>
                    <a:pt x="15015" y="2383"/>
                  </a:cubicBezTo>
                  <a:lnTo>
                    <a:pt x="15048" y="2354"/>
                  </a:lnTo>
                  <a:cubicBezTo>
                    <a:pt x="15053" y="2350"/>
                    <a:pt x="15058" y="2347"/>
                    <a:pt x="15063" y="2344"/>
                  </a:cubicBezTo>
                  <a:lnTo>
                    <a:pt x="15097" y="2324"/>
                  </a:lnTo>
                  <a:lnTo>
                    <a:pt x="15143" y="2304"/>
                  </a:lnTo>
                  <a:cubicBezTo>
                    <a:pt x="15149" y="2301"/>
                    <a:pt x="15155" y="2299"/>
                    <a:pt x="15161" y="2298"/>
                  </a:cubicBezTo>
                  <a:lnTo>
                    <a:pt x="15197" y="2291"/>
                  </a:lnTo>
                  <a:lnTo>
                    <a:pt x="15246" y="2288"/>
                  </a:lnTo>
                  <a:cubicBezTo>
                    <a:pt x="15252" y="2287"/>
                    <a:pt x="15258" y="2288"/>
                    <a:pt x="15264" y="2288"/>
                  </a:cubicBezTo>
                  <a:lnTo>
                    <a:pt x="15337" y="2298"/>
                  </a:lnTo>
                  <a:lnTo>
                    <a:pt x="15423" y="2321"/>
                  </a:lnTo>
                  <a:lnTo>
                    <a:pt x="15502" y="2349"/>
                  </a:lnTo>
                  <a:lnTo>
                    <a:pt x="15567" y="2370"/>
                  </a:lnTo>
                  <a:lnTo>
                    <a:pt x="15622" y="2382"/>
                  </a:lnTo>
                  <a:lnTo>
                    <a:pt x="15687" y="2393"/>
                  </a:lnTo>
                  <a:lnTo>
                    <a:pt x="15766" y="2415"/>
                  </a:lnTo>
                  <a:lnTo>
                    <a:pt x="15910" y="2466"/>
                  </a:lnTo>
                  <a:lnTo>
                    <a:pt x="15979" y="2490"/>
                  </a:lnTo>
                  <a:lnTo>
                    <a:pt x="16043" y="2508"/>
                  </a:lnTo>
                  <a:lnTo>
                    <a:pt x="16102" y="2518"/>
                  </a:lnTo>
                  <a:lnTo>
                    <a:pt x="16159" y="2520"/>
                  </a:lnTo>
                  <a:lnTo>
                    <a:pt x="16137" y="2521"/>
                  </a:lnTo>
                  <a:lnTo>
                    <a:pt x="16170" y="2515"/>
                  </a:lnTo>
                  <a:lnTo>
                    <a:pt x="16151" y="2521"/>
                  </a:lnTo>
                  <a:lnTo>
                    <a:pt x="16185" y="2507"/>
                  </a:lnTo>
                  <a:lnTo>
                    <a:pt x="16171" y="2514"/>
                  </a:lnTo>
                  <a:lnTo>
                    <a:pt x="16205" y="2493"/>
                  </a:lnTo>
                  <a:lnTo>
                    <a:pt x="16233" y="2472"/>
                  </a:lnTo>
                  <a:lnTo>
                    <a:pt x="16299" y="2416"/>
                  </a:lnTo>
                  <a:lnTo>
                    <a:pt x="16367" y="2356"/>
                  </a:lnTo>
                  <a:lnTo>
                    <a:pt x="16446" y="2300"/>
                  </a:lnTo>
                  <a:cubicBezTo>
                    <a:pt x="16451" y="2296"/>
                    <a:pt x="16457" y="2293"/>
                    <a:pt x="16462" y="2291"/>
                  </a:cubicBezTo>
                  <a:lnTo>
                    <a:pt x="16498" y="2275"/>
                  </a:lnTo>
                  <a:cubicBezTo>
                    <a:pt x="16503" y="2273"/>
                    <a:pt x="16508" y="2271"/>
                    <a:pt x="16514" y="2269"/>
                  </a:cubicBezTo>
                  <a:lnTo>
                    <a:pt x="16549" y="2260"/>
                  </a:lnTo>
                  <a:cubicBezTo>
                    <a:pt x="16556" y="2258"/>
                    <a:pt x="16564" y="2257"/>
                    <a:pt x="16572" y="2257"/>
                  </a:cubicBezTo>
                  <a:lnTo>
                    <a:pt x="16606" y="2257"/>
                  </a:lnTo>
                  <a:cubicBezTo>
                    <a:pt x="16616" y="2257"/>
                    <a:pt x="16625" y="2259"/>
                    <a:pt x="16634" y="2261"/>
                  </a:cubicBezTo>
                  <a:lnTo>
                    <a:pt x="16668" y="2271"/>
                  </a:lnTo>
                  <a:cubicBezTo>
                    <a:pt x="16677" y="2274"/>
                    <a:pt x="16686" y="2278"/>
                    <a:pt x="16694" y="2284"/>
                  </a:cubicBezTo>
                  <a:lnTo>
                    <a:pt x="16728" y="2307"/>
                  </a:lnTo>
                  <a:cubicBezTo>
                    <a:pt x="16735" y="2311"/>
                    <a:pt x="16741" y="2317"/>
                    <a:pt x="16746" y="2323"/>
                  </a:cubicBezTo>
                  <a:lnTo>
                    <a:pt x="16779" y="2360"/>
                  </a:lnTo>
                  <a:cubicBezTo>
                    <a:pt x="16783" y="2364"/>
                    <a:pt x="16786" y="2368"/>
                    <a:pt x="16789" y="2373"/>
                  </a:cubicBezTo>
                  <a:lnTo>
                    <a:pt x="16824" y="2430"/>
                  </a:lnTo>
                  <a:lnTo>
                    <a:pt x="16864" y="2517"/>
                  </a:lnTo>
                  <a:lnTo>
                    <a:pt x="16901" y="2616"/>
                  </a:lnTo>
                  <a:lnTo>
                    <a:pt x="16938" y="2725"/>
                  </a:lnTo>
                  <a:lnTo>
                    <a:pt x="16973" y="2846"/>
                  </a:lnTo>
                  <a:lnTo>
                    <a:pt x="17008" y="2973"/>
                  </a:lnTo>
                  <a:lnTo>
                    <a:pt x="17077" y="3238"/>
                  </a:lnTo>
                  <a:lnTo>
                    <a:pt x="17146" y="3503"/>
                  </a:lnTo>
                  <a:lnTo>
                    <a:pt x="17181" y="3628"/>
                  </a:lnTo>
                  <a:lnTo>
                    <a:pt x="17215" y="3745"/>
                  </a:lnTo>
                  <a:lnTo>
                    <a:pt x="17249" y="3849"/>
                  </a:lnTo>
                  <a:lnTo>
                    <a:pt x="17282" y="3939"/>
                  </a:lnTo>
                  <a:lnTo>
                    <a:pt x="17314" y="4011"/>
                  </a:lnTo>
                  <a:lnTo>
                    <a:pt x="17344" y="4059"/>
                  </a:lnTo>
                  <a:lnTo>
                    <a:pt x="17335" y="4047"/>
                  </a:lnTo>
                  <a:lnTo>
                    <a:pt x="17367" y="4085"/>
                  </a:lnTo>
                  <a:lnTo>
                    <a:pt x="17354" y="4072"/>
                  </a:lnTo>
                  <a:lnTo>
                    <a:pt x="17386" y="4098"/>
                  </a:lnTo>
                  <a:lnTo>
                    <a:pt x="17366" y="4086"/>
                  </a:lnTo>
                  <a:lnTo>
                    <a:pt x="17400" y="4102"/>
                  </a:lnTo>
                  <a:lnTo>
                    <a:pt x="17381" y="4095"/>
                  </a:lnTo>
                  <a:lnTo>
                    <a:pt x="17416" y="4103"/>
                  </a:lnTo>
                  <a:lnTo>
                    <a:pt x="17392" y="4101"/>
                  </a:lnTo>
                  <a:lnTo>
                    <a:pt x="17427" y="4100"/>
                  </a:lnTo>
                  <a:lnTo>
                    <a:pt x="17411" y="4101"/>
                  </a:lnTo>
                  <a:lnTo>
                    <a:pt x="17447" y="4094"/>
                  </a:lnTo>
                  <a:lnTo>
                    <a:pt x="17428" y="4100"/>
                  </a:lnTo>
                  <a:lnTo>
                    <a:pt x="17501" y="4069"/>
                  </a:lnTo>
                  <a:lnTo>
                    <a:pt x="17488" y="4076"/>
                  </a:lnTo>
                  <a:lnTo>
                    <a:pt x="17560" y="4031"/>
                  </a:lnTo>
                  <a:lnTo>
                    <a:pt x="17625" y="3983"/>
                  </a:lnTo>
                  <a:lnTo>
                    <a:pt x="17695" y="3934"/>
                  </a:lnTo>
                  <a:lnTo>
                    <a:pt x="17766" y="3892"/>
                  </a:lnTo>
                  <a:lnTo>
                    <a:pt x="17839" y="3854"/>
                  </a:lnTo>
                  <a:lnTo>
                    <a:pt x="17903" y="3815"/>
                  </a:lnTo>
                  <a:lnTo>
                    <a:pt x="18036" y="3721"/>
                  </a:lnTo>
                  <a:lnTo>
                    <a:pt x="18171" y="3617"/>
                  </a:lnTo>
                  <a:lnTo>
                    <a:pt x="18310" y="3514"/>
                  </a:lnTo>
                  <a:lnTo>
                    <a:pt x="18377" y="3461"/>
                  </a:lnTo>
                  <a:lnTo>
                    <a:pt x="18442" y="3402"/>
                  </a:lnTo>
                  <a:lnTo>
                    <a:pt x="18509" y="3337"/>
                  </a:lnTo>
                  <a:lnTo>
                    <a:pt x="18578" y="3270"/>
                  </a:lnTo>
                  <a:lnTo>
                    <a:pt x="18651" y="3208"/>
                  </a:lnTo>
                  <a:lnTo>
                    <a:pt x="18729" y="3155"/>
                  </a:lnTo>
                  <a:cubicBezTo>
                    <a:pt x="18734" y="3151"/>
                    <a:pt x="18740" y="3148"/>
                    <a:pt x="18746" y="3146"/>
                  </a:cubicBezTo>
                  <a:lnTo>
                    <a:pt x="18816" y="3117"/>
                  </a:lnTo>
                  <a:cubicBezTo>
                    <a:pt x="18822" y="3114"/>
                    <a:pt x="18829" y="3112"/>
                    <a:pt x="18836" y="3111"/>
                  </a:cubicBezTo>
                  <a:lnTo>
                    <a:pt x="18870" y="3105"/>
                  </a:lnTo>
                  <a:cubicBezTo>
                    <a:pt x="18875" y="3104"/>
                    <a:pt x="18881" y="3103"/>
                    <a:pt x="18886" y="3103"/>
                  </a:cubicBezTo>
                  <a:lnTo>
                    <a:pt x="18921" y="3103"/>
                  </a:lnTo>
                  <a:cubicBezTo>
                    <a:pt x="18930" y="3103"/>
                    <a:pt x="18938" y="3104"/>
                    <a:pt x="18945" y="3106"/>
                  </a:cubicBezTo>
                  <a:lnTo>
                    <a:pt x="18980" y="3115"/>
                  </a:lnTo>
                  <a:cubicBezTo>
                    <a:pt x="18989" y="3118"/>
                    <a:pt x="18997" y="3121"/>
                    <a:pt x="19005" y="3126"/>
                  </a:cubicBezTo>
                  <a:lnTo>
                    <a:pt x="19039" y="3146"/>
                  </a:lnTo>
                  <a:cubicBezTo>
                    <a:pt x="19044" y="3148"/>
                    <a:pt x="19048" y="3151"/>
                    <a:pt x="19052" y="3155"/>
                  </a:cubicBezTo>
                  <a:lnTo>
                    <a:pt x="19087" y="3184"/>
                  </a:lnTo>
                  <a:lnTo>
                    <a:pt x="19128" y="3226"/>
                  </a:lnTo>
                  <a:lnTo>
                    <a:pt x="19204" y="3321"/>
                  </a:lnTo>
                  <a:lnTo>
                    <a:pt x="19276" y="3422"/>
                  </a:lnTo>
                  <a:lnTo>
                    <a:pt x="19344" y="3513"/>
                  </a:lnTo>
                  <a:lnTo>
                    <a:pt x="19375" y="3551"/>
                  </a:lnTo>
                  <a:lnTo>
                    <a:pt x="19404" y="3581"/>
                  </a:lnTo>
                  <a:lnTo>
                    <a:pt x="19432" y="3603"/>
                  </a:lnTo>
                  <a:lnTo>
                    <a:pt x="19416" y="3592"/>
                  </a:lnTo>
                  <a:lnTo>
                    <a:pt x="19451" y="3611"/>
                  </a:lnTo>
                  <a:lnTo>
                    <a:pt x="19430" y="3603"/>
                  </a:lnTo>
                  <a:lnTo>
                    <a:pt x="19464" y="3612"/>
                  </a:lnTo>
                  <a:lnTo>
                    <a:pt x="19431" y="3609"/>
                  </a:lnTo>
                  <a:lnTo>
                    <a:pt x="19466" y="3606"/>
                  </a:lnTo>
                  <a:lnTo>
                    <a:pt x="19429" y="3617"/>
                  </a:lnTo>
                  <a:lnTo>
                    <a:pt x="19464" y="3598"/>
                  </a:lnTo>
                  <a:lnTo>
                    <a:pt x="19442" y="3615"/>
                  </a:lnTo>
                  <a:lnTo>
                    <a:pt x="19476" y="3581"/>
                  </a:lnTo>
                  <a:lnTo>
                    <a:pt x="19466" y="3592"/>
                  </a:lnTo>
                  <a:lnTo>
                    <a:pt x="19501" y="3544"/>
                  </a:lnTo>
                  <a:lnTo>
                    <a:pt x="19529" y="3494"/>
                  </a:lnTo>
                  <a:lnTo>
                    <a:pt x="19562" y="3430"/>
                  </a:lnTo>
                  <a:lnTo>
                    <a:pt x="19594" y="3360"/>
                  </a:lnTo>
                  <a:lnTo>
                    <a:pt x="19663" y="3206"/>
                  </a:lnTo>
                  <a:lnTo>
                    <a:pt x="19698" y="3129"/>
                  </a:lnTo>
                  <a:lnTo>
                    <a:pt x="19734" y="3054"/>
                  </a:lnTo>
                  <a:lnTo>
                    <a:pt x="19769" y="2986"/>
                  </a:lnTo>
                  <a:lnTo>
                    <a:pt x="19808" y="2922"/>
                  </a:lnTo>
                  <a:lnTo>
                    <a:pt x="19846" y="2869"/>
                  </a:lnTo>
                  <a:cubicBezTo>
                    <a:pt x="19850" y="2864"/>
                    <a:pt x="19854" y="2860"/>
                    <a:pt x="19859" y="2856"/>
                  </a:cubicBezTo>
                  <a:lnTo>
                    <a:pt x="19894" y="2824"/>
                  </a:lnTo>
                  <a:cubicBezTo>
                    <a:pt x="19901" y="2817"/>
                    <a:pt x="19910" y="2811"/>
                    <a:pt x="19920" y="2807"/>
                  </a:cubicBezTo>
                  <a:lnTo>
                    <a:pt x="19954" y="2792"/>
                  </a:lnTo>
                  <a:cubicBezTo>
                    <a:pt x="19968" y="2785"/>
                    <a:pt x="19985" y="2782"/>
                    <a:pt x="20001" y="2784"/>
                  </a:cubicBezTo>
                  <a:lnTo>
                    <a:pt x="20036" y="2787"/>
                  </a:lnTo>
                  <a:cubicBezTo>
                    <a:pt x="20051" y="2788"/>
                    <a:pt x="20066" y="2793"/>
                    <a:pt x="20079" y="2801"/>
                  </a:cubicBezTo>
                  <a:lnTo>
                    <a:pt x="20114" y="2823"/>
                  </a:lnTo>
                  <a:cubicBezTo>
                    <a:pt x="20121" y="2828"/>
                    <a:pt x="20128" y="2834"/>
                    <a:pt x="20134" y="2840"/>
                  </a:cubicBezTo>
                  <a:lnTo>
                    <a:pt x="20168" y="2878"/>
                  </a:lnTo>
                  <a:lnTo>
                    <a:pt x="20211" y="2939"/>
                  </a:lnTo>
                  <a:lnTo>
                    <a:pt x="20251" y="3011"/>
                  </a:lnTo>
                  <a:lnTo>
                    <a:pt x="20288" y="3093"/>
                  </a:lnTo>
                  <a:lnTo>
                    <a:pt x="20324" y="3178"/>
                  </a:lnTo>
                  <a:lnTo>
                    <a:pt x="20359" y="3272"/>
                  </a:lnTo>
                  <a:lnTo>
                    <a:pt x="20395" y="3367"/>
                  </a:lnTo>
                  <a:lnTo>
                    <a:pt x="20464" y="3568"/>
                  </a:lnTo>
                  <a:lnTo>
                    <a:pt x="20533" y="3766"/>
                  </a:lnTo>
                  <a:lnTo>
                    <a:pt x="20568" y="3859"/>
                  </a:lnTo>
                  <a:lnTo>
                    <a:pt x="20602" y="3946"/>
                  </a:lnTo>
                  <a:lnTo>
                    <a:pt x="20635" y="4027"/>
                  </a:lnTo>
                  <a:lnTo>
                    <a:pt x="20668" y="4095"/>
                  </a:lnTo>
                  <a:lnTo>
                    <a:pt x="20805" y="4372"/>
                  </a:lnTo>
                  <a:lnTo>
                    <a:pt x="20874" y="4507"/>
                  </a:lnTo>
                  <a:lnTo>
                    <a:pt x="20942" y="4637"/>
                  </a:lnTo>
                  <a:lnTo>
                    <a:pt x="21010" y="4754"/>
                  </a:lnTo>
                  <a:lnTo>
                    <a:pt x="21076" y="4855"/>
                  </a:lnTo>
                  <a:lnTo>
                    <a:pt x="21141" y="4936"/>
                  </a:lnTo>
                  <a:lnTo>
                    <a:pt x="21169" y="4966"/>
                  </a:lnTo>
                  <a:lnTo>
                    <a:pt x="21197" y="4989"/>
                  </a:lnTo>
                  <a:lnTo>
                    <a:pt x="21222" y="5004"/>
                  </a:lnTo>
                  <a:lnTo>
                    <a:pt x="21244" y="5014"/>
                  </a:lnTo>
                  <a:lnTo>
                    <a:pt x="21227" y="5007"/>
                  </a:lnTo>
                  <a:lnTo>
                    <a:pt x="21262" y="5016"/>
                  </a:lnTo>
                  <a:lnTo>
                    <a:pt x="21284" y="5018"/>
                  </a:lnTo>
                  <a:lnTo>
                    <a:pt x="21264" y="5018"/>
                  </a:lnTo>
                  <a:lnTo>
                    <a:pt x="21333" y="5012"/>
                  </a:lnTo>
                  <a:lnTo>
                    <a:pt x="21316" y="5015"/>
                  </a:lnTo>
                  <a:lnTo>
                    <a:pt x="21385" y="4996"/>
                  </a:lnTo>
                  <a:lnTo>
                    <a:pt x="21445" y="4971"/>
                  </a:lnTo>
                  <a:lnTo>
                    <a:pt x="21512" y="4943"/>
                  </a:lnTo>
                  <a:lnTo>
                    <a:pt x="21586" y="4916"/>
                  </a:lnTo>
                  <a:lnTo>
                    <a:pt x="21667" y="4898"/>
                  </a:lnTo>
                  <a:lnTo>
                    <a:pt x="21810" y="4873"/>
                  </a:lnTo>
                  <a:lnTo>
                    <a:pt x="21945" y="4845"/>
                  </a:lnTo>
                  <a:lnTo>
                    <a:pt x="22018" y="4833"/>
                  </a:lnTo>
                  <a:lnTo>
                    <a:pt x="22094" y="4826"/>
                  </a:lnTo>
                  <a:lnTo>
                    <a:pt x="22171" y="4825"/>
                  </a:lnTo>
                  <a:lnTo>
                    <a:pt x="22253" y="4835"/>
                  </a:lnTo>
                  <a:cubicBezTo>
                    <a:pt x="22258" y="4836"/>
                    <a:pt x="22263" y="4837"/>
                    <a:pt x="22267" y="4838"/>
                  </a:cubicBezTo>
                  <a:lnTo>
                    <a:pt x="22336" y="4858"/>
                  </a:lnTo>
                  <a:lnTo>
                    <a:pt x="22418" y="4894"/>
                  </a:lnTo>
                  <a:lnTo>
                    <a:pt x="22496" y="4937"/>
                  </a:lnTo>
                  <a:lnTo>
                    <a:pt x="22567" y="4980"/>
                  </a:lnTo>
                  <a:lnTo>
                    <a:pt x="22706" y="5067"/>
                  </a:lnTo>
                  <a:lnTo>
                    <a:pt x="22771" y="5102"/>
                  </a:lnTo>
                  <a:lnTo>
                    <a:pt x="22833" y="5128"/>
                  </a:lnTo>
                  <a:lnTo>
                    <a:pt x="22962" y="5169"/>
                  </a:lnTo>
                  <a:lnTo>
                    <a:pt x="23094" y="5201"/>
                  </a:lnTo>
                  <a:lnTo>
                    <a:pt x="23225" y="5223"/>
                  </a:lnTo>
                  <a:lnTo>
                    <a:pt x="23358" y="5237"/>
                  </a:lnTo>
                  <a:lnTo>
                    <a:pt x="23490" y="5242"/>
                  </a:lnTo>
                  <a:lnTo>
                    <a:pt x="23620" y="5236"/>
                  </a:lnTo>
                  <a:lnTo>
                    <a:pt x="23753" y="5222"/>
                  </a:lnTo>
                  <a:lnTo>
                    <a:pt x="23887" y="5203"/>
                  </a:lnTo>
                  <a:lnTo>
                    <a:pt x="24023" y="5180"/>
                  </a:lnTo>
                  <a:lnTo>
                    <a:pt x="24156" y="5150"/>
                  </a:lnTo>
                  <a:lnTo>
                    <a:pt x="24428" y="5072"/>
                  </a:lnTo>
                  <a:lnTo>
                    <a:pt x="24560" y="5025"/>
                  </a:lnTo>
                  <a:lnTo>
                    <a:pt x="24696" y="4970"/>
                  </a:lnTo>
                  <a:lnTo>
                    <a:pt x="24969" y="4851"/>
                  </a:lnTo>
                  <a:lnTo>
                    <a:pt x="25028" y="4816"/>
                  </a:lnTo>
                  <a:lnTo>
                    <a:pt x="25087" y="4770"/>
                  </a:lnTo>
                  <a:lnTo>
                    <a:pt x="25152" y="4715"/>
                  </a:lnTo>
                  <a:lnTo>
                    <a:pt x="25224" y="4656"/>
                  </a:lnTo>
                  <a:lnTo>
                    <a:pt x="25300" y="4605"/>
                  </a:lnTo>
                  <a:lnTo>
                    <a:pt x="25345" y="4582"/>
                  </a:lnTo>
                  <a:cubicBezTo>
                    <a:pt x="25349" y="4579"/>
                    <a:pt x="25354" y="4577"/>
                    <a:pt x="25359" y="4576"/>
                  </a:cubicBezTo>
                  <a:lnTo>
                    <a:pt x="25394" y="4565"/>
                  </a:lnTo>
                  <a:cubicBezTo>
                    <a:pt x="25399" y="4563"/>
                    <a:pt x="25403" y="4562"/>
                    <a:pt x="25409" y="4561"/>
                  </a:cubicBezTo>
                  <a:lnTo>
                    <a:pt x="25443" y="4556"/>
                  </a:lnTo>
                  <a:cubicBezTo>
                    <a:pt x="25450" y="4555"/>
                    <a:pt x="25457" y="4555"/>
                    <a:pt x="25465" y="4556"/>
                  </a:cubicBezTo>
                  <a:lnTo>
                    <a:pt x="25500" y="4559"/>
                  </a:lnTo>
                  <a:cubicBezTo>
                    <a:pt x="25508" y="4560"/>
                    <a:pt x="25516" y="4561"/>
                    <a:pt x="25523" y="4564"/>
                  </a:cubicBezTo>
                  <a:lnTo>
                    <a:pt x="25557" y="4576"/>
                  </a:lnTo>
                  <a:cubicBezTo>
                    <a:pt x="25563" y="4578"/>
                    <a:pt x="25569" y="4581"/>
                    <a:pt x="25575" y="4584"/>
                  </a:cubicBezTo>
                  <a:lnTo>
                    <a:pt x="25610" y="4605"/>
                  </a:lnTo>
                  <a:cubicBezTo>
                    <a:pt x="25616" y="4609"/>
                    <a:pt x="25622" y="4613"/>
                    <a:pt x="25627" y="4619"/>
                  </a:cubicBezTo>
                  <a:lnTo>
                    <a:pt x="25662" y="4653"/>
                  </a:lnTo>
                  <a:cubicBezTo>
                    <a:pt x="25666" y="4656"/>
                    <a:pt x="25670" y="4661"/>
                    <a:pt x="25673" y="4665"/>
                  </a:cubicBezTo>
                  <a:lnTo>
                    <a:pt x="25707" y="4712"/>
                  </a:lnTo>
                  <a:lnTo>
                    <a:pt x="25747" y="4778"/>
                  </a:lnTo>
                  <a:lnTo>
                    <a:pt x="25785" y="4853"/>
                  </a:lnTo>
                  <a:lnTo>
                    <a:pt x="25821" y="4933"/>
                  </a:lnTo>
                  <a:lnTo>
                    <a:pt x="25857" y="5018"/>
                  </a:lnTo>
                  <a:lnTo>
                    <a:pt x="25927" y="5195"/>
                  </a:lnTo>
                  <a:lnTo>
                    <a:pt x="25996" y="5370"/>
                  </a:lnTo>
                  <a:lnTo>
                    <a:pt x="26030" y="5453"/>
                  </a:lnTo>
                  <a:lnTo>
                    <a:pt x="26063" y="5529"/>
                  </a:lnTo>
                  <a:lnTo>
                    <a:pt x="26096" y="5595"/>
                  </a:lnTo>
                  <a:lnTo>
                    <a:pt x="26129" y="5651"/>
                  </a:lnTo>
                  <a:lnTo>
                    <a:pt x="26159" y="5694"/>
                  </a:lnTo>
                  <a:lnTo>
                    <a:pt x="26149" y="5682"/>
                  </a:lnTo>
                  <a:lnTo>
                    <a:pt x="26184" y="5719"/>
                  </a:lnTo>
                  <a:lnTo>
                    <a:pt x="26166" y="5704"/>
                  </a:lnTo>
                  <a:lnTo>
                    <a:pt x="26201" y="5726"/>
                  </a:lnTo>
                  <a:lnTo>
                    <a:pt x="26171" y="5714"/>
                  </a:lnTo>
                  <a:lnTo>
                    <a:pt x="26205" y="5722"/>
                  </a:lnTo>
                  <a:lnTo>
                    <a:pt x="26173" y="5720"/>
                  </a:lnTo>
                  <a:lnTo>
                    <a:pt x="26208" y="5716"/>
                  </a:lnTo>
                  <a:lnTo>
                    <a:pt x="26182" y="5723"/>
                  </a:lnTo>
                  <a:lnTo>
                    <a:pt x="26216" y="5709"/>
                  </a:lnTo>
                  <a:lnTo>
                    <a:pt x="26201" y="5716"/>
                  </a:lnTo>
                  <a:lnTo>
                    <a:pt x="26236" y="5694"/>
                  </a:lnTo>
                  <a:lnTo>
                    <a:pt x="26262" y="5673"/>
                  </a:lnTo>
                  <a:lnTo>
                    <a:pt x="26326" y="5615"/>
                  </a:lnTo>
                  <a:lnTo>
                    <a:pt x="26398" y="5554"/>
                  </a:lnTo>
                  <a:lnTo>
                    <a:pt x="26441" y="5524"/>
                  </a:lnTo>
                  <a:cubicBezTo>
                    <a:pt x="26444" y="5521"/>
                    <a:pt x="26448" y="5519"/>
                    <a:pt x="26453" y="5517"/>
                  </a:cubicBezTo>
                  <a:lnTo>
                    <a:pt x="26488" y="5500"/>
                  </a:lnTo>
                  <a:cubicBezTo>
                    <a:pt x="26494" y="5497"/>
                    <a:pt x="26501" y="5495"/>
                    <a:pt x="26507" y="5493"/>
                  </a:cubicBezTo>
                  <a:lnTo>
                    <a:pt x="26541" y="5485"/>
                  </a:lnTo>
                  <a:cubicBezTo>
                    <a:pt x="26552" y="5482"/>
                    <a:pt x="26563" y="5482"/>
                    <a:pt x="26574" y="5483"/>
                  </a:cubicBezTo>
                  <a:lnTo>
                    <a:pt x="26609" y="5487"/>
                  </a:lnTo>
                  <a:cubicBezTo>
                    <a:pt x="26621" y="5488"/>
                    <a:pt x="26631" y="5492"/>
                    <a:pt x="26641" y="5497"/>
                  </a:cubicBezTo>
                  <a:lnTo>
                    <a:pt x="26675" y="5514"/>
                  </a:lnTo>
                  <a:cubicBezTo>
                    <a:pt x="26683" y="5518"/>
                    <a:pt x="26691" y="5523"/>
                    <a:pt x="26697" y="5529"/>
                  </a:cubicBezTo>
                  <a:lnTo>
                    <a:pt x="26732" y="5561"/>
                  </a:lnTo>
                  <a:cubicBezTo>
                    <a:pt x="26737" y="5565"/>
                    <a:pt x="26742" y="5570"/>
                    <a:pt x="26746" y="5576"/>
                  </a:cubicBezTo>
                  <a:lnTo>
                    <a:pt x="26781" y="5625"/>
                  </a:lnTo>
                  <a:cubicBezTo>
                    <a:pt x="26783" y="5628"/>
                    <a:pt x="26786" y="5632"/>
                    <a:pt x="26788" y="5637"/>
                  </a:cubicBezTo>
                  <a:lnTo>
                    <a:pt x="26822" y="5703"/>
                  </a:lnTo>
                  <a:lnTo>
                    <a:pt x="26859" y="5788"/>
                  </a:lnTo>
                  <a:lnTo>
                    <a:pt x="26895" y="5884"/>
                  </a:lnTo>
                  <a:lnTo>
                    <a:pt x="26931" y="5987"/>
                  </a:lnTo>
                  <a:lnTo>
                    <a:pt x="26966" y="6096"/>
                  </a:lnTo>
                  <a:lnTo>
                    <a:pt x="27035" y="6326"/>
                  </a:lnTo>
                  <a:lnTo>
                    <a:pt x="27105" y="6552"/>
                  </a:lnTo>
                  <a:lnTo>
                    <a:pt x="27139" y="6660"/>
                  </a:lnTo>
                  <a:lnTo>
                    <a:pt x="27173" y="6758"/>
                  </a:lnTo>
                  <a:lnTo>
                    <a:pt x="27207" y="6848"/>
                  </a:lnTo>
                  <a:lnTo>
                    <a:pt x="27239" y="6923"/>
                  </a:lnTo>
                  <a:lnTo>
                    <a:pt x="27271" y="6985"/>
                  </a:lnTo>
                  <a:lnTo>
                    <a:pt x="27299" y="7023"/>
                  </a:lnTo>
                  <a:lnTo>
                    <a:pt x="27289" y="7012"/>
                  </a:lnTo>
                  <a:lnTo>
                    <a:pt x="27323" y="7047"/>
                  </a:lnTo>
                  <a:lnTo>
                    <a:pt x="27310" y="7035"/>
                  </a:lnTo>
                  <a:lnTo>
                    <a:pt x="27344" y="7059"/>
                  </a:lnTo>
                  <a:lnTo>
                    <a:pt x="27326" y="7049"/>
                  </a:lnTo>
                  <a:lnTo>
                    <a:pt x="27361" y="7064"/>
                  </a:lnTo>
                  <a:lnTo>
                    <a:pt x="27337" y="7057"/>
                  </a:lnTo>
                  <a:lnTo>
                    <a:pt x="27371" y="7062"/>
                  </a:lnTo>
                  <a:lnTo>
                    <a:pt x="27352" y="7062"/>
                  </a:lnTo>
                  <a:lnTo>
                    <a:pt x="27387" y="7060"/>
                  </a:lnTo>
                  <a:lnTo>
                    <a:pt x="27371" y="7062"/>
                  </a:lnTo>
                  <a:lnTo>
                    <a:pt x="27406" y="7054"/>
                  </a:lnTo>
                  <a:lnTo>
                    <a:pt x="27389" y="7060"/>
                  </a:lnTo>
                  <a:lnTo>
                    <a:pt x="27459" y="7029"/>
                  </a:lnTo>
                  <a:lnTo>
                    <a:pt x="27517" y="6992"/>
                  </a:lnTo>
                  <a:lnTo>
                    <a:pt x="27585" y="6947"/>
                  </a:lnTo>
                  <a:lnTo>
                    <a:pt x="27658" y="6904"/>
                  </a:lnTo>
                  <a:lnTo>
                    <a:pt x="27702" y="6885"/>
                  </a:lnTo>
                  <a:lnTo>
                    <a:pt x="27747" y="6870"/>
                  </a:lnTo>
                  <a:cubicBezTo>
                    <a:pt x="27798" y="6855"/>
                    <a:pt x="27852" y="6885"/>
                    <a:pt x="27867" y="6935"/>
                  </a:cubicBezTo>
                  <a:cubicBezTo>
                    <a:pt x="27882" y="6986"/>
                    <a:pt x="27852" y="7040"/>
                    <a:pt x="27802" y="7055"/>
                  </a:cubicBezTo>
                  <a:lnTo>
                    <a:pt x="27779" y="7060"/>
                  </a:lnTo>
                  <a:lnTo>
                    <a:pt x="27755" y="7071"/>
                  </a:lnTo>
                  <a:lnTo>
                    <a:pt x="27690" y="7108"/>
                  </a:lnTo>
                  <a:lnTo>
                    <a:pt x="27618" y="7155"/>
                  </a:lnTo>
                  <a:lnTo>
                    <a:pt x="27536" y="7204"/>
                  </a:lnTo>
                  <a:lnTo>
                    <a:pt x="27466" y="7235"/>
                  </a:lnTo>
                  <a:cubicBezTo>
                    <a:pt x="27461" y="7238"/>
                    <a:pt x="27455" y="7240"/>
                    <a:pt x="27449" y="7241"/>
                  </a:cubicBezTo>
                  <a:lnTo>
                    <a:pt x="27414" y="7249"/>
                  </a:lnTo>
                  <a:cubicBezTo>
                    <a:pt x="27409" y="7250"/>
                    <a:pt x="27403" y="7251"/>
                    <a:pt x="27398" y="7251"/>
                  </a:cubicBezTo>
                  <a:lnTo>
                    <a:pt x="27363" y="7253"/>
                  </a:lnTo>
                  <a:cubicBezTo>
                    <a:pt x="27356" y="7254"/>
                    <a:pt x="27350" y="7253"/>
                    <a:pt x="27344" y="7252"/>
                  </a:cubicBezTo>
                  <a:lnTo>
                    <a:pt x="27310" y="7247"/>
                  </a:lnTo>
                  <a:cubicBezTo>
                    <a:pt x="27301" y="7246"/>
                    <a:pt x="27293" y="7244"/>
                    <a:pt x="27286" y="7241"/>
                  </a:cubicBezTo>
                  <a:lnTo>
                    <a:pt x="27251" y="7226"/>
                  </a:lnTo>
                  <a:cubicBezTo>
                    <a:pt x="27244" y="7223"/>
                    <a:pt x="27239" y="7220"/>
                    <a:pt x="27233" y="7216"/>
                  </a:cubicBezTo>
                  <a:lnTo>
                    <a:pt x="27199" y="7192"/>
                  </a:lnTo>
                  <a:cubicBezTo>
                    <a:pt x="27194" y="7188"/>
                    <a:pt x="27190" y="7185"/>
                    <a:pt x="27186" y="7180"/>
                  </a:cubicBezTo>
                  <a:lnTo>
                    <a:pt x="27152" y="7145"/>
                  </a:lnTo>
                  <a:cubicBezTo>
                    <a:pt x="27148" y="7142"/>
                    <a:pt x="27145" y="7138"/>
                    <a:pt x="27142" y="7134"/>
                  </a:cubicBezTo>
                  <a:lnTo>
                    <a:pt x="27100" y="7072"/>
                  </a:lnTo>
                  <a:lnTo>
                    <a:pt x="27064" y="7000"/>
                  </a:lnTo>
                  <a:lnTo>
                    <a:pt x="27026" y="6915"/>
                  </a:lnTo>
                  <a:lnTo>
                    <a:pt x="26992" y="6821"/>
                  </a:lnTo>
                  <a:lnTo>
                    <a:pt x="26956" y="6717"/>
                  </a:lnTo>
                  <a:lnTo>
                    <a:pt x="26922" y="6609"/>
                  </a:lnTo>
                  <a:lnTo>
                    <a:pt x="26852" y="6381"/>
                  </a:lnTo>
                  <a:lnTo>
                    <a:pt x="26783" y="6155"/>
                  </a:lnTo>
                  <a:lnTo>
                    <a:pt x="26750" y="6050"/>
                  </a:lnTo>
                  <a:lnTo>
                    <a:pt x="26716" y="5951"/>
                  </a:lnTo>
                  <a:lnTo>
                    <a:pt x="26684" y="5865"/>
                  </a:lnTo>
                  <a:lnTo>
                    <a:pt x="26651" y="5790"/>
                  </a:lnTo>
                  <a:lnTo>
                    <a:pt x="26617" y="5724"/>
                  </a:lnTo>
                  <a:lnTo>
                    <a:pt x="26624" y="5736"/>
                  </a:lnTo>
                  <a:lnTo>
                    <a:pt x="26589" y="5687"/>
                  </a:lnTo>
                  <a:lnTo>
                    <a:pt x="26603" y="5702"/>
                  </a:lnTo>
                  <a:lnTo>
                    <a:pt x="26568" y="5670"/>
                  </a:lnTo>
                  <a:lnTo>
                    <a:pt x="26590" y="5685"/>
                  </a:lnTo>
                  <a:lnTo>
                    <a:pt x="26556" y="5668"/>
                  </a:lnTo>
                  <a:lnTo>
                    <a:pt x="26588" y="5678"/>
                  </a:lnTo>
                  <a:lnTo>
                    <a:pt x="26553" y="5674"/>
                  </a:lnTo>
                  <a:lnTo>
                    <a:pt x="26585" y="5672"/>
                  </a:lnTo>
                  <a:lnTo>
                    <a:pt x="26551" y="5680"/>
                  </a:lnTo>
                  <a:lnTo>
                    <a:pt x="26571" y="5673"/>
                  </a:lnTo>
                  <a:lnTo>
                    <a:pt x="26536" y="5690"/>
                  </a:lnTo>
                  <a:lnTo>
                    <a:pt x="26548" y="5683"/>
                  </a:lnTo>
                  <a:lnTo>
                    <a:pt x="26523" y="5699"/>
                  </a:lnTo>
                  <a:lnTo>
                    <a:pt x="26455" y="5758"/>
                  </a:lnTo>
                  <a:lnTo>
                    <a:pt x="26381" y="5824"/>
                  </a:lnTo>
                  <a:lnTo>
                    <a:pt x="26339" y="5857"/>
                  </a:lnTo>
                  <a:lnTo>
                    <a:pt x="26304" y="5879"/>
                  </a:lnTo>
                  <a:cubicBezTo>
                    <a:pt x="26299" y="5882"/>
                    <a:pt x="26294" y="5884"/>
                    <a:pt x="26289" y="5886"/>
                  </a:cubicBezTo>
                  <a:lnTo>
                    <a:pt x="26255" y="5900"/>
                  </a:lnTo>
                  <a:cubicBezTo>
                    <a:pt x="26247" y="5904"/>
                    <a:pt x="26238" y="5906"/>
                    <a:pt x="26229" y="5907"/>
                  </a:cubicBezTo>
                  <a:lnTo>
                    <a:pt x="26194" y="5911"/>
                  </a:lnTo>
                  <a:cubicBezTo>
                    <a:pt x="26183" y="5912"/>
                    <a:pt x="26172" y="5911"/>
                    <a:pt x="26161" y="5909"/>
                  </a:cubicBezTo>
                  <a:lnTo>
                    <a:pt x="26127" y="5901"/>
                  </a:lnTo>
                  <a:cubicBezTo>
                    <a:pt x="26117" y="5898"/>
                    <a:pt x="26107" y="5894"/>
                    <a:pt x="26098" y="5889"/>
                  </a:cubicBezTo>
                  <a:lnTo>
                    <a:pt x="26063" y="5867"/>
                  </a:lnTo>
                  <a:cubicBezTo>
                    <a:pt x="26057" y="5862"/>
                    <a:pt x="26050" y="5857"/>
                    <a:pt x="26045" y="5851"/>
                  </a:cubicBezTo>
                  <a:lnTo>
                    <a:pt x="26010" y="5814"/>
                  </a:lnTo>
                  <a:cubicBezTo>
                    <a:pt x="26006" y="5811"/>
                    <a:pt x="26003" y="5807"/>
                    <a:pt x="26000" y="5802"/>
                  </a:cubicBezTo>
                  <a:lnTo>
                    <a:pt x="25962" y="5746"/>
                  </a:lnTo>
                  <a:lnTo>
                    <a:pt x="25925" y="5680"/>
                  </a:lnTo>
                  <a:lnTo>
                    <a:pt x="25887" y="5606"/>
                  </a:lnTo>
                  <a:lnTo>
                    <a:pt x="25853" y="5526"/>
                  </a:lnTo>
                  <a:lnTo>
                    <a:pt x="25817" y="5441"/>
                  </a:lnTo>
                  <a:lnTo>
                    <a:pt x="25748" y="5266"/>
                  </a:lnTo>
                  <a:lnTo>
                    <a:pt x="25680" y="5093"/>
                  </a:lnTo>
                  <a:lnTo>
                    <a:pt x="25646" y="5012"/>
                  </a:lnTo>
                  <a:lnTo>
                    <a:pt x="25614" y="4940"/>
                  </a:lnTo>
                  <a:lnTo>
                    <a:pt x="25582" y="4876"/>
                  </a:lnTo>
                  <a:lnTo>
                    <a:pt x="25552" y="4825"/>
                  </a:lnTo>
                  <a:lnTo>
                    <a:pt x="25518" y="4778"/>
                  </a:lnTo>
                  <a:lnTo>
                    <a:pt x="25529" y="4790"/>
                  </a:lnTo>
                  <a:lnTo>
                    <a:pt x="25494" y="4756"/>
                  </a:lnTo>
                  <a:lnTo>
                    <a:pt x="25511" y="4770"/>
                  </a:lnTo>
                  <a:lnTo>
                    <a:pt x="25476" y="4749"/>
                  </a:lnTo>
                  <a:lnTo>
                    <a:pt x="25494" y="4757"/>
                  </a:lnTo>
                  <a:lnTo>
                    <a:pt x="25460" y="4745"/>
                  </a:lnTo>
                  <a:lnTo>
                    <a:pt x="25483" y="4750"/>
                  </a:lnTo>
                  <a:lnTo>
                    <a:pt x="25448" y="4747"/>
                  </a:lnTo>
                  <a:lnTo>
                    <a:pt x="25470" y="4746"/>
                  </a:lnTo>
                  <a:lnTo>
                    <a:pt x="25436" y="4751"/>
                  </a:lnTo>
                  <a:lnTo>
                    <a:pt x="25451" y="4748"/>
                  </a:lnTo>
                  <a:lnTo>
                    <a:pt x="25416" y="4759"/>
                  </a:lnTo>
                  <a:lnTo>
                    <a:pt x="25430" y="4753"/>
                  </a:lnTo>
                  <a:lnTo>
                    <a:pt x="25407" y="4764"/>
                  </a:lnTo>
                  <a:lnTo>
                    <a:pt x="25345" y="4805"/>
                  </a:lnTo>
                  <a:lnTo>
                    <a:pt x="25277" y="4860"/>
                  </a:lnTo>
                  <a:lnTo>
                    <a:pt x="25204" y="4923"/>
                  </a:lnTo>
                  <a:lnTo>
                    <a:pt x="25125" y="4983"/>
                  </a:lnTo>
                  <a:lnTo>
                    <a:pt x="25046" y="5028"/>
                  </a:lnTo>
                  <a:lnTo>
                    <a:pt x="24767" y="5149"/>
                  </a:lnTo>
                  <a:lnTo>
                    <a:pt x="24625" y="5206"/>
                  </a:lnTo>
                  <a:lnTo>
                    <a:pt x="24481" y="5257"/>
                  </a:lnTo>
                  <a:lnTo>
                    <a:pt x="24199" y="5337"/>
                  </a:lnTo>
                  <a:lnTo>
                    <a:pt x="24056" y="5369"/>
                  </a:lnTo>
                  <a:lnTo>
                    <a:pt x="23914" y="5394"/>
                  </a:lnTo>
                  <a:lnTo>
                    <a:pt x="23772" y="5413"/>
                  </a:lnTo>
                  <a:lnTo>
                    <a:pt x="23629" y="5427"/>
                  </a:lnTo>
                  <a:lnTo>
                    <a:pt x="23483" y="5433"/>
                  </a:lnTo>
                  <a:lnTo>
                    <a:pt x="23337" y="5428"/>
                  </a:lnTo>
                  <a:lnTo>
                    <a:pt x="23194" y="5412"/>
                  </a:lnTo>
                  <a:lnTo>
                    <a:pt x="23049" y="5388"/>
                  </a:lnTo>
                  <a:lnTo>
                    <a:pt x="22903" y="5352"/>
                  </a:lnTo>
                  <a:lnTo>
                    <a:pt x="22756" y="5305"/>
                  </a:lnTo>
                  <a:lnTo>
                    <a:pt x="22680" y="5271"/>
                  </a:lnTo>
                  <a:lnTo>
                    <a:pt x="22605" y="5230"/>
                  </a:lnTo>
                  <a:lnTo>
                    <a:pt x="22468" y="5144"/>
                  </a:lnTo>
                  <a:lnTo>
                    <a:pt x="22401" y="5104"/>
                  </a:lnTo>
                  <a:lnTo>
                    <a:pt x="22341" y="5069"/>
                  </a:lnTo>
                  <a:lnTo>
                    <a:pt x="22283" y="5043"/>
                  </a:lnTo>
                  <a:lnTo>
                    <a:pt x="22214" y="5023"/>
                  </a:lnTo>
                  <a:lnTo>
                    <a:pt x="22228" y="5026"/>
                  </a:lnTo>
                  <a:lnTo>
                    <a:pt x="22171" y="5017"/>
                  </a:lnTo>
                  <a:lnTo>
                    <a:pt x="22111" y="5017"/>
                  </a:lnTo>
                  <a:lnTo>
                    <a:pt x="22049" y="5022"/>
                  </a:lnTo>
                  <a:lnTo>
                    <a:pt x="21984" y="5032"/>
                  </a:lnTo>
                  <a:lnTo>
                    <a:pt x="21843" y="5062"/>
                  </a:lnTo>
                  <a:lnTo>
                    <a:pt x="21708" y="5085"/>
                  </a:lnTo>
                  <a:lnTo>
                    <a:pt x="21651" y="5097"/>
                  </a:lnTo>
                  <a:lnTo>
                    <a:pt x="21587" y="5120"/>
                  </a:lnTo>
                  <a:lnTo>
                    <a:pt x="21516" y="5150"/>
                  </a:lnTo>
                  <a:lnTo>
                    <a:pt x="21436" y="5181"/>
                  </a:lnTo>
                  <a:lnTo>
                    <a:pt x="21367" y="5200"/>
                  </a:lnTo>
                  <a:cubicBezTo>
                    <a:pt x="21361" y="5202"/>
                    <a:pt x="21356" y="5203"/>
                    <a:pt x="21350" y="5203"/>
                  </a:cubicBezTo>
                  <a:lnTo>
                    <a:pt x="21281" y="5209"/>
                  </a:lnTo>
                  <a:cubicBezTo>
                    <a:pt x="21274" y="5210"/>
                    <a:pt x="21268" y="5210"/>
                    <a:pt x="21261" y="5209"/>
                  </a:cubicBezTo>
                  <a:lnTo>
                    <a:pt x="21215" y="5202"/>
                  </a:lnTo>
                  <a:lnTo>
                    <a:pt x="21180" y="5193"/>
                  </a:lnTo>
                  <a:cubicBezTo>
                    <a:pt x="21174" y="5192"/>
                    <a:pt x="21168" y="5190"/>
                    <a:pt x="21163" y="5187"/>
                  </a:cubicBezTo>
                  <a:lnTo>
                    <a:pt x="21117" y="5165"/>
                  </a:lnTo>
                  <a:lnTo>
                    <a:pt x="21072" y="5134"/>
                  </a:lnTo>
                  <a:lnTo>
                    <a:pt x="21030" y="5097"/>
                  </a:lnTo>
                  <a:lnTo>
                    <a:pt x="20990" y="5055"/>
                  </a:lnTo>
                  <a:lnTo>
                    <a:pt x="20915" y="4960"/>
                  </a:lnTo>
                  <a:lnTo>
                    <a:pt x="20843" y="4849"/>
                  </a:lnTo>
                  <a:lnTo>
                    <a:pt x="20773" y="4726"/>
                  </a:lnTo>
                  <a:lnTo>
                    <a:pt x="20703" y="4594"/>
                  </a:lnTo>
                  <a:lnTo>
                    <a:pt x="20633" y="4457"/>
                  </a:lnTo>
                  <a:lnTo>
                    <a:pt x="20495" y="4178"/>
                  </a:lnTo>
                  <a:lnTo>
                    <a:pt x="20458" y="4100"/>
                  </a:lnTo>
                  <a:lnTo>
                    <a:pt x="20423" y="4017"/>
                  </a:lnTo>
                  <a:lnTo>
                    <a:pt x="20387" y="3926"/>
                  </a:lnTo>
                  <a:lnTo>
                    <a:pt x="20352" y="3829"/>
                  </a:lnTo>
                  <a:lnTo>
                    <a:pt x="20283" y="3631"/>
                  </a:lnTo>
                  <a:lnTo>
                    <a:pt x="20214" y="3434"/>
                  </a:lnTo>
                  <a:lnTo>
                    <a:pt x="20180" y="3339"/>
                  </a:lnTo>
                  <a:lnTo>
                    <a:pt x="20147" y="3253"/>
                  </a:lnTo>
                  <a:lnTo>
                    <a:pt x="20113" y="3172"/>
                  </a:lnTo>
                  <a:lnTo>
                    <a:pt x="20082" y="3104"/>
                  </a:lnTo>
                  <a:lnTo>
                    <a:pt x="20052" y="3048"/>
                  </a:lnTo>
                  <a:lnTo>
                    <a:pt x="20025" y="3006"/>
                  </a:lnTo>
                  <a:lnTo>
                    <a:pt x="19991" y="2968"/>
                  </a:lnTo>
                  <a:lnTo>
                    <a:pt x="20011" y="2986"/>
                  </a:lnTo>
                  <a:lnTo>
                    <a:pt x="19976" y="2964"/>
                  </a:lnTo>
                  <a:lnTo>
                    <a:pt x="20019" y="2978"/>
                  </a:lnTo>
                  <a:lnTo>
                    <a:pt x="19984" y="2975"/>
                  </a:lnTo>
                  <a:lnTo>
                    <a:pt x="20031" y="2967"/>
                  </a:lnTo>
                  <a:lnTo>
                    <a:pt x="19997" y="2982"/>
                  </a:lnTo>
                  <a:lnTo>
                    <a:pt x="20023" y="2965"/>
                  </a:lnTo>
                  <a:lnTo>
                    <a:pt x="19988" y="2997"/>
                  </a:lnTo>
                  <a:lnTo>
                    <a:pt x="20001" y="2984"/>
                  </a:lnTo>
                  <a:lnTo>
                    <a:pt x="19971" y="3023"/>
                  </a:lnTo>
                  <a:lnTo>
                    <a:pt x="19940" y="3073"/>
                  </a:lnTo>
                  <a:lnTo>
                    <a:pt x="19907" y="3137"/>
                  </a:lnTo>
                  <a:lnTo>
                    <a:pt x="19873" y="3208"/>
                  </a:lnTo>
                  <a:lnTo>
                    <a:pt x="19838" y="3285"/>
                  </a:lnTo>
                  <a:lnTo>
                    <a:pt x="19768" y="3441"/>
                  </a:lnTo>
                  <a:lnTo>
                    <a:pt x="19733" y="3517"/>
                  </a:lnTo>
                  <a:lnTo>
                    <a:pt x="19696" y="3589"/>
                  </a:lnTo>
                  <a:lnTo>
                    <a:pt x="19656" y="3657"/>
                  </a:lnTo>
                  <a:lnTo>
                    <a:pt x="19621" y="3705"/>
                  </a:lnTo>
                  <a:cubicBezTo>
                    <a:pt x="19618" y="3709"/>
                    <a:pt x="19615" y="3713"/>
                    <a:pt x="19611" y="3716"/>
                  </a:cubicBezTo>
                  <a:lnTo>
                    <a:pt x="19577" y="3750"/>
                  </a:lnTo>
                  <a:cubicBezTo>
                    <a:pt x="19571" y="3757"/>
                    <a:pt x="19563" y="3762"/>
                    <a:pt x="19555" y="3767"/>
                  </a:cubicBezTo>
                  <a:lnTo>
                    <a:pt x="19520" y="3786"/>
                  </a:lnTo>
                  <a:cubicBezTo>
                    <a:pt x="19509" y="3792"/>
                    <a:pt x="19496" y="3796"/>
                    <a:pt x="19483" y="3797"/>
                  </a:cubicBezTo>
                  <a:lnTo>
                    <a:pt x="19448" y="3800"/>
                  </a:lnTo>
                  <a:cubicBezTo>
                    <a:pt x="19437" y="3801"/>
                    <a:pt x="19426" y="3800"/>
                    <a:pt x="19415" y="3797"/>
                  </a:cubicBezTo>
                  <a:lnTo>
                    <a:pt x="19381" y="3788"/>
                  </a:lnTo>
                  <a:cubicBezTo>
                    <a:pt x="19374" y="3786"/>
                    <a:pt x="19366" y="3783"/>
                    <a:pt x="19360" y="3780"/>
                  </a:cubicBezTo>
                  <a:lnTo>
                    <a:pt x="19325" y="3761"/>
                  </a:lnTo>
                  <a:cubicBezTo>
                    <a:pt x="19319" y="3758"/>
                    <a:pt x="19314" y="3754"/>
                    <a:pt x="19309" y="3750"/>
                  </a:cubicBezTo>
                  <a:lnTo>
                    <a:pt x="19267" y="3714"/>
                  </a:lnTo>
                  <a:lnTo>
                    <a:pt x="19228" y="3674"/>
                  </a:lnTo>
                  <a:lnTo>
                    <a:pt x="19189" y="3628"/>
                  </a:lnTo>
                  <a:lnTo>
                    <a:pt x="19119" y="3533"/>
                  </a:lnTo>
                  <a:lnTo>
                    <a:pt x="19053" y="3440"/>
                  </a:lnTo>
                  <a:lnTo>
                    <a:pt x="18991" y="3359"/>
                  </a:lnTo>
                  <a:lnTo>
                    <a:pt x="18964" y="3331"/>
                  </a:lnTo>
                  <a:lnTo>
                    <a:pt x="18929" y="3302"/>
                  </a:lnTo>
                  <a:lnTo>
                    <a:pt x="18942" y="3311"/>
                  </a:lnTo>
                  <a:lnTo>
                    <a:pt x="18908" y="3291"/>
                  </a:lnTo>
                  <a:lnTo>
                    <a:pt x="18933" y="3301"/>
                  </a:lnTo>
                  <a:lnTo>
                    <a:pt x="18898" y="3292"/>
                  </a:lnTo>
                  <a:lnTo>
                    <a:pt x="18921" y="3295"/>
                  </a:lnTo>
                  <a:lnTo>
                    <a:pt x="18886" y="3295"/>
                  </a:lnTo>
                  <a:lnTo>
                    <a:pt x="18903" y="3294"/>
                  </a:lnTo>
                  <a:lnTo>
                    <a:pt x="18869" y="3300"/>
                  </a:lnTo>
                  <a:lnTo>
                    <a:pt x="18889" y="3294"/>
                  </a:lnTo>
                  <a:lnTo>
                    <a:pt x="18819" y="3323"/>
                  </a:lnTo>
                  <a:lnTo>
                    <a:pt x="18836" y="3314"/>
                  </a:lnTo>
                  <a:lnTo>
                    <a:pt x="18776" y="3353"/>
                  </a:lnTo>
                  <a:lnTo>
                    <a:pt x="18711" y="3409"/>
                  </a:lnTo>
                  <a:lnTo>
                    <a:pt x="18642" y="3474"/>
                  </a:lnTo>
                  <a:lnTo>
                    <a:pt x="18571" y="3543"/>
                  </a:lnTo>
                  <a:lnTo>
                    <a:pt x="18496" y="3612"/>
                  </a:lnTo>
                  <a:lnTo>
                    <a:pt x="18425" y="3669"/>
                  </a:lnTo>
                  <a:lnTo>
                    <a:pt x="18288" y="3770"/>
                  </a:lnTo>
                  <a:lnTo>
                    <a:pt x="18147" y="3878"/>
                  </a:lnTo>
                  <a:lnTo>
                    <a:pt x="18002" y="3979"/>
                  </a:lnTo>
                  <a:lnTo>
                    <a:pt x="17928" y="4025"/>
                  </a:lnTo>
                  <a:lnTo>
                    <a:pt x="17863" y="4059"/>
                  </a:lnTo>
                  <a:lnTo>
                    <a:pt x="17806" y="4091"/>
                  </a:lnTo>
                  <a:lnTo>
                    <a:pt x="17737" y="4139"/>
                  </a:lnTo>
                  <a:lnTo>
                    <a:pt x="17661" y="4194"/>
                  </a:lnTo>
                  <a:lnTo>
                    <a:pt x="17589" y="4239"/>
                  </a:lnTo>
                  <a:cubicBezTo>
                    <a:pt x="17585" y="4242"/>
                    <a:pt x="17581" y="4244"/>
                    <a:pt x="17576" y="4246"/>
                  </a:cubicBezTo>
                  <a:lnTo>
                    <a:pt x="17503" y="4277"/>
                  </a:lnTo>
                  <a:cubicBezTo>
                    <a:pt x="17497" y="4279"/>
                    <a:pt x="17490" y="4281"/>
                    <a:pt x="17484" y="4283"/>
                  </a:cubicBezTo>
                  <a:lnTo>
                    <a:pt x="17448" y="4290"/>
                  </a:lnTo>
                  <a:cubicBezTo>
                    <a:pt x="17443" y="4291"/>
                    <a:pt x="17437" y="4291"/>
                    <a:pt x="17432" y="4291"/>
                  </a:cubicBezTo>
                  <a:lnTo>
                    <a:pt x="17397" y="4292"/>
                  </a:lnTo>
                  <a:cubicBezTo>
                    <a:pt x="17389" y="4293"/>
                    <a:pt x="17381" y="4292"/>
                    <a:pt x="17373" y="4290"/>
                  </a:cubicBezTo>
                  <a:lnTo>
                    <a:pt x="17338" y="4282"/>
                  </a:lnTo>
                  <a:cubicBezTo>
                    <a:pt x="17331" y="4281"/>
                    <a:pt x="17325" y="4278"/>
                    <a:pt x="17319" y="4275"/>
                  </a:cubicBezTo>
                  <a:lnTo>
                    <a:pt x="17285" y="4259"/>
                  </a:lnTo>
                  <a:cubicBezTo>
                    <a:pt x="17278" y="4256"/>
                    <a:pt x="17271" y="4252"/>
                    <a:pt x="17265" y="4247"/>
                  </a:cubicBezTo>
                  <a:lnTo>
                    <a:pt x="17233" y="4221"/>
                  </a:lnTo>
                  <a:cubicBezTo>
                    <a:pt x="17228" y="4217"/>
                    <a:pt x="17224" y="4213"/>
                    <a:pt x="17220" y="4208"/>
                  </a:cubicBezTo>
                  <a:lnTo>
                    <a:pt x="17188" y="4170"/>
                  </a:lnTo>
                  <a:cubicBezTo>
                    <a:pt x="17185" y="4166"/>
                    <a:pt x="17182" y="4162"/>
                    <a:pt x="17179" y="4157"/>
                  </a:cubicBezTo>
                  <a:lnTo>
                    <a:pt x="17139" y="4088"/>
                  </a:lnTo>
                  <a:lnTo>
                    <a:pt x="17103" y="4006"/>
                  </a:lnTo>
                  <a:lnTo>
                    <a:pt x="17066" y="3908"/>
                  </a:lnTo>
                  <a:lnTo>
                    <a:pt x="17030" y="3798"/>
                  </a:lnTo>
                  <a:lnTo>
                    <a:pt x="16996" y="3679"/>
                  </a:lnTo>
                  <a:lnTo>
                    <a:pt x="16961" y="3552"/>
                  </a:lnTo>
                  <a:lnTo>
                    <a:pt x="16892" y="3287"/>
                  </a:lnTo>
                  <a:lnTo>
                    <a:pt x="16823" y="3024"/>
                  </a:lnTo>
                  <a:lnTo>
                    <a:pt x="16788" y="2899"/>
                  </a:lnTo>
                  <a:lnTo>
                    <a:pt x="16755" y="2786"/>
                  </a:lnTo>
                  <a:lnTo>
                    <a:pt x="16722" y="2683"/>
                  </a:lnTo>
                  <a:lnTo>
                    <a:pt x="16689" y="2596"/>
                  </a:lnTo>
                  <a:lnTo>
                    <a:pt x="16661" y="2531"/>
                  </a:lnTo>
                  <a:lnTo>
                    <a:pt x="16626" y="2474"/>
                  </a:lnTo>
                  <a:lnTo>
                    <a:pt x="16636" y="2487"/>
                  </a:lnTo>
                  <a:lnTo>
                    <a:pt x="16603" y="2450"/>
                  </a:lnTo>
                  <a:lnTo>
                    <a:pt x="16621" y="2466"/>
                  </a:lnTo>
                  <a:lnTo>
                    <a:pt x="16587" y="2443"/>
                  </a:lnTo>
                  <a:lnTo>
                    <a:pt x="16613" y="2456"/>
                  </a:lnTo>
                  <a:lnTo>
                    <a:pt x="16579" y="2446"/>
                  </a:lnTo>
                  <a:lnTo>
                    <a:pt x="16606" y="2449"/>
                  </a:lnTo>
                  <a:lnTo>
                    <a:pt x="16572" y="2449"/>
                  </a:lnTo>
                  <a:lnTo>
                    <a:pt x="16596" y="2446"/>
                  </a:lnTo>
                  <a:lnTo>
                    <a:pt x="16561" y="2455"/>
                  </a:lnTo>
                  <a:lnTo>
                    <a:pt x="16576" y="2450"/>
                  </a:lnTo>
                  <a:lnTo>
                    <a:pt x="16540" y="2466"/>
                  </a:lnTo>
                  <a:lnTo>
                    <a:pt x="16557" y="2457"/>
                  </a:lnTo>
                  <a:lnTo>
                    <a:pt x="16494" y="2501"/>
                  </a:lnTo>
                  <a:lnTo>
                    <a:pt x="16422" y="2563"/>
                  </a:lnTo>
                  <a:lnTo>
                    <a:pt x="16346" y="2627"/>
                  </a:lnTo>
                  <a:lnTo>
                    <a:pt x="16306" y="2656"/>
                  </a:lnTo>
                  <a:lnTo>
                    <a:pt x="16272" y="2677"/>
                  </a:lnTo>
                  <a:cubicBezTo>
                    <a:pt x="16267" y="2680"/>
                    <a:pt x="16263" y="2682"/>
                    <a:pt x="16258" y="2684"/>
                  </a:cubicBezTo>
                  <a:lnTo>
                    <a:pt x="16224" y="2698"/>
                  </a:lnTo>
                  <a:cubicBezTo>
                    <a:pt x="16218" y="2701"/>
                    <a:pt x="16211" y="2703"/>
                    <a:pt x="16205" y="2704"/>
                  </a:cubicBezTo>
                  <a:lnTo>
                    <a:pt x="16172" y="2710"/>
                  </a:lnTo>
                  <a:cubicBezTo>
                    <a:pt x="16165" y="2711"/>
                    <a:pt x="16157" y="2712"/>
                    <a:pt x="16150" y="2711"/>
                  </a:cubicBezTo>
                  <a:lnTo>
                    <a:pt x="16069" y="2707"/>
                  </a:lnTo>
                  <a:lnTo>
                    <a:pt x="15990" y="2693"/>
                  </a:lnTo>
                  <a:lnTo>
                    <a:pt x="15916" y="2671"/>
                  </a:lnTo>
                  <a:lnTo>
                    <a:pt x="15847" y="2647"/>
                  </a:lnTo>
                  <a:lnTo>
                    <a:pt x="15713" y="2600"/>
                  </a:lnTo>
                  <a:lnTo>
                    <a:pt x="15654" y="2582"/>
                  </a:lnTo>
                  <a:lnTo>
                    <a:pt x="15581" y="2569"/>
                  </a:lnTo>
                  <a:lnTo>
                    <a:pt x="15508" y="2553"/>
                  </a:lnTo>
                  <a:lnTo>
                    <a:pt x="15437" y="2530"/>
                  </a:lnTo>
                  <a:lnTo>
                    <a:pt x="15372" y="2506"/>
                  </a:lnTo>
                  <a:lnTo>
                    <a:pt x="15311" y="2489"/>
                  </a:lnTo>
                  <a:lnTo>
                    <a:pt x="15238" y="2479"/>
                  </a:lnTo>
                  <a:lnTo>
                    <a:pt x="15257" y="2479"/>
                  </a:lnTo>
                  <a:lnTo>
                    <a:pt x="15234" y="2480"/>
                  </a:lnTo>
                  <a:lnTo>
                    <a:pt x="15198" y="2487"/>
                  </a:lnTo>
                  <a:lnTo>
                    <a:pt x="15216" y="2481"/>
                  </a:lnTo>
                  <a:lnTo>
                    <a:pt x="15194" y="2489"/>
                  </a:lnTo>
                  <a:lnTo>
                    <a:pt x="15160" y="2509"/>
                  </a:lnTo>
                  <a:lnTo>
                    <a:pt x="15175" y="2499"/>
                  </a:lnTo>
                  <a:lnTo>
                    <a:pt x="15142" y="2528"/>
                  </a:lnTo>
                  <a:lnTo>
                    <a:pt x="15152" y="2517"/>
                  </a:lnTo>
                  <a:lnTo>
                    <a:pt x="15128" y="2544"/>
                  </a:lnTo>
                  <a:lnTo>
                    <a:pt x="15099" y="2590"/>
                  </a:lnTo>
                  <a:lnTo>
                    <a:pt x="15066" y="2655"/>
                  </a:lnTo>
                  <a:lnTo>
                    <a:pt x="15033" y="2730"/>
                  </a:lnTo>
                  <a:lnTo>
                    <a:pt x="15000" y="2819"/>
                  </a:lnTo>
                  <a:lnTo>
                    <a:pt x="14966" y="2914"/>
                  </a:lnTo>
                  <a:lnTo>
                    <a:pt x="14932" y="3017"/>
                  </a:lnTo>
                  <a:lnTo>
                    <a:pt x="14863" y="3239"/>
                  </a:lnTo>
                  <a:lnTo>
                    <a:pt x="14794" y="3466"/>
                  </a:lnTo>
                  <a:lnTo>
                    <a:pt x="14724" y="3684"/>
                  </a:lnTo>
                  <a:lnTo>
                    <a:pt x="14688" y="3788"/>
                  </a:lnTo>
                  <a:lnTo>
                    <a:pt x="14652" y="3881"/>
                  </a:lnTo>
                  <a:lnTo>
                    <a:pt x="14616" y="3971"/>
                  </a:lnTo>
                  <a:lnTo>
                    <a:pt x="14578" y="4049"/>
                  </a:lnTo>
                  <a:lnTo>
                    <a:pt x="14505" y="4177"/>
                  </a:lnTo>
                  <a:lnTo>
                    <a:pt x="14432" y="4286"/>
                  </a:lnTo>
                  <a:lnTo>
                    <a:pt x="14358" y="4380"/>
                  </a:lnTo>
                  <a:lnTo>
                    <a:pt x="14283" y="4459"/>
                  </a:lnTo>
                  <a:lnTo>
                    <a:pt x="14210" y="4526"/>
                  </a:lnTo>
                  <a:lnTo>
                    <a:pt x="14137" y="4586"/>
                  </a:lnTo>
                  <a:lnTo>
                    <a:pt x="13994" y="4694"/>
                  </a:lnTo>
                  <a:lnTo>
                    <a:pt x="13915" y="4744"/>
                  </a:lnTo>
                  <a:lnTo>
                    <a:pt x="13837" y="4783"/>
                  </a:lnTo>
                  <a:lnTo>
                    <a:pt x="13761" y="4812"/>
                  </a:lnTo>
                  <a:lnTo>
                    <a:pt x="13689" y="4834"/>
                  </a:lnTo>
                  <a:lnTo>
                    <a:pt x="13552" y="4871"/>
                  </a:lnTo>
                  <a:lnTo>
                    <a:pt x="13488" y="4888"/>
                  </a:lnTo>
                  <a:lnTo>
                    <a:pt x="13426" y="4909"/>
                  </a:lnTo>
                  <a:lnTo>
                    <a:pt x="13291" y="4969"/>
                  </a:lnTo>
                  <a:lnTo>
                    <a:pt x="13149" y="5037"/>
                  </a:lnTo>
                  <a:lnTo>
                    <a:pt x="13000" y="5099"/>
                  </a:lnTo>
                  <a:lnTo>
                    <a:pt x="12921" y="5121"/>
                  </a:lnTo>
                  <a:lnTo>
                    <a:pt x="12840" y="5135"/>
                  </a:lnTo>
                  <a:lnTo>
                    <a:pt x="12759" y="5139"/>
                  </a:lnTo>
                  <a:lnTo>
                    <a:pt x="12683" y="5133"/>
                  </a:lnTo>
                  <a:lnTo>
                    <a:pt x="12608" y="5123"/>
                  </a:lnTo>
                  <a:lnTo>
                    <a:pt x="12536" y="5108"/>
                  </a:lnTo>
                  <a:lnTo>
                    <a:pt x="12400" y="5075"/>
                  </a:lnTo>
                  <a:lnTo>
                    <a:pt x="12273" y="5048"/>
                  </a:lnTo>
                  <a:lnTo>
                    <a:pt x="12214" y="5042"/>
                  </a:lnTo>
                  <a:lnTo>
                    <a:pt x="12146" y="5043"/>
                  </a:lnTo>
                  <a:lnTo>
                    <a:pt x="12002" y="5048"/>
                  </a:lnTo>
                  <a:lnTo>
                    <a:pt x="11922" y="5045"/>
                  </a:lnTo>
                  <a:lnTo>
                    <a:pt x="11853" y="5035"/>
                  </a:lnTo>
                  <a:cubicBezTo>
                    <a:pt x="11847" y="5035"/>
                    <a:pt x="11842" y="5034"/>
                    <a:pt x="11837" y="5032"/>
                  </a:cubicBezTo>
                  <a:lnTo>
                    <a:pt x="11768" y="5010"/>
                  </a:lnTo>
                  <a:cubicBezTo>
                    <a:pt x="11763" y="5008"/>
                    <a:pt x="11758" y="5006"/>
                    <a:pt x="11753" y="5004"/>
                  </a:cubicBezTo>
                  <a:lnTo>
                    <a:pt x="11684" y="4968"/>
                  </a:lnTo>
                  <a:cubicBezTo>
                    <a:pt x="11680" y="4965"/>
                    <a:pt x="11676" y="4963"/>
                    <a:pt x="11672" y="4960"/>
                  </a:cubicBezTo>
                  <a:lnTo>
                    <a:pt x="11598" y="4906"/>
                  </a:lnTo>
                  <a:lnTo>
                    <a:pt x="11522" y="4843"/>
                  </a:lnTo>
                  <a:lnTo>
                    <a:pt x="11449" y="4771"/>
                  </a:lnTo>
                  <a:lnTo>
                    <a:pt x="11377" y="4690"/>
                  </a:lnTo>
                  <a:lnTo>
                    <a:pt x="11305" y="4601"/>
                  </a:lnTo>
                  <a:lnTo>
                    <a:pt x="11234" y="4503"/>
                  </a:lnTo>
                  <a:lnTo>
                    <a:pt x="11162" y="4395"/>
                  </a:lnTo>
                  <a:lnTo>
                    <a:pt x="11091" y="4280"/>
                  </a:lnTo>
                  <a:lnTo>
                    <a:pt x="11053" y="4212"/>
                  </a:lnTo>
                  <a:lnTo>
                    <a:pt x="11018" y="4140"/>
                  </a:lnTo>
                  <a:lnTo>
                    <a:pt x="10948" y="3983"/>
                  </a:lnTo>
                  <a:lnTo>
                    <a:pt x="10878" y="3812"/>
                  </a:lnTo>
                  <a:lnTo>
                    <a:pt x="10808" y="3637"/>
                  </a:lnTo>
                  <a:lnTo>
                    <a:pt x="10740" y="3465"/>
                  </a:lnTo>
                  <a:lnTo>
                    <a:pt x="10672" y="3305"/>
                  </a:lnTo>
                  <a:lnTo>
                    <a:pt x="10640" y="3234"/>
                  </a:lnTo>
                  <a:lnTo>
                    <a:pt x="10606" y="3168"/>
                  </a:lnTo>
                  <a:lnTo>
                    <a:pt x="10576" y="3112"/>
                  </a:lnTo>
                  <a:lnTo>
                    <a:pt x="10545" y="3064"/>
                  </a:lnTo>
                  <a:lnTo>
                    <a:pt x="10483" y="2982"/>
                  </a:lnTo>
                  <a:lnTo>
                    <a:pt x="10420" y="2915"/>
                  </a:lnTo>
                  <a:lnTo>
                    <a:pt x="10361" y="2864"/>
                  </a:lnTo>
                  <a:lnTo>
                    <a:pt x="10301" y="2824"/>
                  </a:lnTo>
                  <a:lnTo>
                    <a:pt x="10242" y="2793"/>
                  </a:lnTo>
                  <a:lnTo>
                    <a:pt x="10180" y="2770"/>
                  </a:lnTo>
                  <a:lnTo>
                    <a:pt x="10117" y="2751"/>
                  </a:lnTo>
                  <a:lnTo>
                    <a:pt x="10048" y="2736"/>
                  </a:lnTo>
                  <a:lnTo>
                    <a:pt x="10063" y="2738"/>
                  </a:lnTo>
                  <a:lnTo>
                    <a:pt x="9994" y="2734"/>
                  </a:lnTo>
                  <a:lnTo>
                    <a:pt x="10016" y="2733"/>
                  </a:lnTo>
                  <a:lnTo>
                    <a:pt x="9946" y="2745"/>
                  </a:lnTo>
                  <a:lnTo>
                    <a:pt x="9960" y="2742"/>
                  </a:lnTo>
                  <a:lnTo>
                    <a:pt x="9898" y="2762"/>
                  </a:lnTo>
                  <a:lnTo>
                    <a:pt x="9831" y="2790"/>
                  </a:lnTo>
                  <a:lnTo>
                    <a:pt x="9759" y="2822"/>
                  </a:lnTo>
                  <a:lnTo>
                    <a:pt x="9680" y="2854"/>
                  </a:lnTo>
                  <a:lnTo>
                    <a:pt x="9610" y="2874"/>
                  </a:lnTo>
                  <a:cubicBezTo>
                    <a:pt x="9604" y="2875"/>
                    <a:pt x="9599" y="2876"/>
                    <a:pt x="9593" y="2877"/>
                  </a:cubicBezTo>
                  <a:lnTo>
                    <a:pt x="9524" y="2884"/>
                  </a:lnTo>
                  <a:cubicBezTo>
                    <a:pt x="9517" y="2885"/>
                    <a:pt x="9510" y="2885"/>
                    <a:pt x="9504" y="2884"/>
                  </a:cubicBezTo>
                  <a:lnTo>
                    <a:pt x="9457" y="2878"/>
                  </a:lnTo>
                  <a:lnTo>
                    <a:pt x="9423" y="2870"/>
                  </a:lnTo>
                  <a:cubicBezTo>
                    <a:pt x="9418" y="2869"/>
                    <a:pt x="9412" y="2867"/>
                    <a:pt x="9407" y="2865"/>
                  </a:cubicBezTo>
                  <a:lnTo>
                    <a:pt x="9329" y="2830"/>
                  </a:lnTo>
                  <a:lnTo>
                    <a:pt x="9258" y="2790"/>
                  </a:lnTo>
                  <a:lnTo>
                    <a:pt x="9193" y="2751"/>
                  </a:lnTo>
                  <a:lnTo>
                    <a:pt x="9124" y="2715"/>
                  </a:lnTo>
                  <a:lnTo>
                    <a:pt x="9138" y="2721"/>
                  </a:lnTo>
                  <a:lnTo>
                    <a:pt x="9069" y="2698"/>
                  </a:lnTo>
                  <a:lnTo>
                    <a:pt x="9086" y="2701"/>
                  </a:lnTo>
                  <a:lnTo>
                    <a:pt x="9052" y="2696"/>
                  </a:lnTo>
                  <a:lnTo>
                    <a:pt x="9071" y="2697"/>
                  </a:lnTo>
                  <a:lnTo>
                    <a:pt x="9036" y="2699"/>
                  </a:lnTo>
                  <a:lnTo>
                    <a:pt x="9052" y="2697"/>
                  </a:lnTo>
                  <a:lnTo>
                    <a:pt x="9018" y="2705"/>
                  </a:lnTo>
                  <a:lnTo>
                    <a:pt x="9038" y="2698"/>
                  </a:lnTo>
                  <a:lnTo>
                    <a:pt x="9003" y="2715"/>
                  </a:lnTo>
                  <a:lnTo>
                    <a:pt x="9019" y="2706"/>
                  </a:lnTo>
                  <a:lnTo>
                    <a:pt x="8984" y="2732"/>
                  </a:lnTo>
                  <a:lnTo>
                    <a:pt x="8995" y="2721"/>
                  </a:lnTo>
                  <a:lnTo>
                    <a:pt x="8967" y="2750"/>
                  </a:lnTo>
                  <a:lnTo>
                    <a:pt x="8936" y="2787"/>
                  </a:lnTo>
                  <a:lnTo>
                    <a:pt x="8906" y="2831"/>
                  </a:lnTo>
                  <a:lnTo>
                    <a:pt x="8839" y="2943"/>
                  </a:lnTo>
                  <a:lnTo>
                    <a:pt x="8769" y="3069"/>
                  </a:lnTo>
                  <a:lnTo>
                    <a:pt x="8699" y="3200"/>
                  </a:lnTo>
                  <a:lnTo>
                    <a:pt x="8628" y="3324"/>
                  </a:lnTo>
                  <a:lnTo>
                    <a:pt x="8591" y="3384"/>
                  </a:lnTo>
                  <a:lnTo>
                    <a:pt x="8553" y="3437"/>
                  </a:lnTo>
                  <a:lnTo>
                    <a:pt x="8510" y="3489"/>
                  </a:lnTo>
                  <a:lnTo>
                    <a:pt x="8471" y="3528"/>
                  </a:lnTo>
                  <a:lnTo>
                    <a:pt x="8450" y="3545"/>
                  </a:lnTo>
                  <a:lnTo>
                    <a:pt x="8422" y="3569"/>
                  </a:lnTo>
                  <a:lnTo>
                    <a:pt x="8352" y="3624"/>
                  </a:lnTo>
                  <a:lnTo>
                    <a:pt x="8264" y="3685"/>
                  </a:lnTo>
                  <a:lnTo>
                    <a:pt x="8170" y="3737"/>
                  </a:lnTo>
                  <a:lnTo>
                    <a:pt x="8118" y="3760"/>
                  </a:lnTo>
                  <a:lnTo>
                    <a:pt x="8062" y="3777"/>
                  </a:lnTo>
                  <a:lnTo>
                    <a:pt x="8022" y="3784"/>
                  </a:lnTo>
                  <a:cubicBezTo>
                    <a:pt x="8016" y="3785"/>
                    <a:pt x="8009" y="3786"/>
                    <a:pt x="8003" y="3785"/>
                  </a:cubicBezTo>
                  <a:lnTo>
                    <a:pt x="7964" y="3784"/>
                  </a:lnTo>
                  <a:cubicBezTo>
                    <a:pt x="7957" y="3784"/>
                    <a:pt x="7950" y="3783"/>
                    <a:pt x="7943" y="3781"/>
                  </a:cubicBezTo>
                  <a:lnTo>
                    <a:pt x="7908" y="3772"/>
                  </a:lnTo>
                  <a:cubicBezTo>
                    <a:pt x="7898" y="3770"/>
                    <a:pt x="7888" y="3766"/>
                    <a:pt x="7879" y="3760"/>
                  </a:cubicBezTo>
                  <a:lnTo>
                    <a:pt x="7848" y="3740"/>
                  </a:lnTo>
                  <a:cubicBezTo>
                    <a:pt x="7840" y="3735"/>
                    <a:pt x="7833" y="3729"/>
                    <a:pt x="7827" y="3721"/>
                  </a:cubicBezTo>
                  <a:lnTo>
                    <a:pt x="7801" y="3690"/>
                  </a:lnTo>
                  <a:cubicBezTo>
                    <a:pt x="7795" y="3683"/>
                    <a:pt x="7791" y="3676"/>
                    <a:pt x="7787" y="3668"/>
                  </a:cubicBezTo>
                  <a:lnTo>
                    <a:pt x="7763" y="3614"/>
                  </a:lnTo>
                  <a:lnTo>
                    <a:pt x="7744" y="3552"/>
                  </a:lnTo>
                  <a:lnTo>
                    <a:pt x="7726" y="3484"/>
                  </a:lnTo>
                  <a:lnTo>
                    <a:pt x="7708" y="3407"/>
                  </a:lnTo>
                  <a:lnTo>
                    <a:pt x="7691" y="3321"/>
                  </a:lnTo>
                  <a:lnTo>
                    <a:pt x="7674" y="3230"/>
                  </a:lnTo>
                  <a:lnTo>
                    <a:pt x="7656" y="3129"/>
                  </a:lnTo>
                  <a:lnTo>
                    <a:pt x="7639" y="3023"/>
                  </a:lnTo>
                  <a:lnTo>
                    <a:pt x="7621" y="2911"/>
                  </a:lnTo>
                  <a:lnTo>
                    <a:pt x="7586" y="2672"/>
                  </a:lnTo>
                  <a:lnTo>
                    <a:pt x="7552" y="2420"/>
                  </a:lnTo>
                  <a:lnTo>
                    <a:pt x="7517" y="2157"/>
                  </a:lnTo>
                  <a:lnTo>
                    <a:pt x="7483" y="1889"/>
                  </a:lnTo>
                  <a:lnTo>
                    <a:pt x="7448" y="1622"/>
                  </a:lnTo>
                  <a:lnTo>
                    <a:pt x="7414" y="1362"/>
                  </a:lnTo>
                  <a:lnTo>
                    <a:pt x="7379" y="1111"/>
                  </a:lnTo>
                  <a:lnTo>
                    <a:pt x="7346" y="880"/>
                  </a:lnTo>
                  <a:lnTo>
                    <a:pt x="7328" y="771"/>
                  </a:lnTo>
                  <a:lnTo>
                    <a:pt x="7311" y="669"/>
                  </a:lnTo>
                  <a:lnTo>
                    <a:pt x="7294" y="576"/>
                  </a:lnTo>
                  <a:lnTo>
                    <a:pt x="7277" y="488"/>
                  </a:lnTo>
                  <a:lnTo>
                    <a:pt x="7260" y="410"/>
                  </a:lnTo>
                  <a:lnTo>
                    <a:pt x="7244" y="343"/>
                  </a:lnTo>
                  <a:lnTo>
                    <a:pt x="7227" y="284"/>
                  </a:lnTo>
                  <a:lnTo>
                    <a:pt x="7215" y="245"/>
                  </a:lnTo>
                  <a:lnTo>
                    <a:pt x="7190" y="194"/>
                  </a:lnTo>
                  <a:lnTo>
                    <a:pt x="7202" y="212"/>
                  </a:lnTo>
                  <a:lnTo>
                    <a:pt x="7174" y="178"/>
                  </a:lnTo>
                  <a:lnTo>
                    <a:pt x="7201" y="201"/>
                  </a:lnTo>
                  <a:lnTo>
                    <a:pt x="7169" y="183"/>
                  </a:lnTo>
                  <a:lnTo>
                    <a:pt x="7208" y="195"/>
                  </a:lnTo>
                  <a:lnTo>
                    <a:pt x="7173" y="192"/>
                  </a:lnTo>
                  <a:lnTo>
                    <a:pt x="7204" y="190"/>
                  </a:lnTo>
                  <a:lnTo>
                    <a:pt x="7167" y="199"/>
                  </a:lnTo>
                  <a:lnTo>
                    <a:pt x="7188" y="191"/>
                  </a:lnTo>
                  <a:lnTo>
                    <a:pt x="7149" y="211"/>
                  </a:lnTo>
                  <a:lnTo>
                    <a:pt x="7163" y="202"/>
                  </a:lnTo>
                  <a:lnTo>
                    <a:pt x="7132" y="225"/>
                  </a:lnTo>
                  <a:lnTo>
                    <a:pt x="7096" y="258"/>
                  </a:lnTo>
                  <a:lnTo>
                    <a:pt x="7059" y="299"/>
                  </a:lnTo>
                  <a:lnTo>
                    <a:pt x="7023" y="342"/>
                  </a:lnTo>
                  <a:lnTo>
                    <a:pt x="6950" y="446"/>
                  </a:lnTo>
                  <a:lnTo>
                    <a:pt x="6886" y="552"/>
                  </a:lnTo>
                  <a:lnTo>
                    <a:pt x="6836" y="644"/>
                  </a:lnTo>
                  <a:lnTo>
                    <a:pt x="6804" y="717"/>
                  </a:lnTo>
                  <a:lnTo>
                    <a:pt x="6771" y="809"/>
                  </a:lnTo>
                  <a:lnTo>
                    <a:pt x="6737" y="916"/>
                  </a:lnTo>
                  <a:lnTo>
                    <a:pt x="6702" y="1035"/>
                  </a:lnTo>
                  <a:lnTo>
                    <a:pt x="6668" y="1164"/>
                  </a:lnTo>
                  <a:lnTo>
                    <a:pt x="6634" y="1299"/>
                  </a:lnTo>
                  <a:lnTo>
                    <a:pt x="6565" y="1582"/>
                  </a:lnTo>
                  <a:lnTo>
                    <a:pt x="6530" y="1723"/>
                  </a:lnTo>
                  <a:lnTo>
                    <a:pt x="6495" y="1860"/>
                  </a:lnTo>
                  <a:lnTo>
                    <a:pt x="6460" y="1992"/>
                  </a:lnTo>
                  <a:lnTo>
                    <a:pt x="6425" y="2117"/>
                  </a:lnTo>
                  <a:lnTo>
                    <a:pt x="6389" y="2230"/>
                  </a:lnTo>
                  <a:lnTo>
                    <a:pt x="6352" y="2331"/>
                  </a:lnTo>
                  <a:lnTo>
                    <a:pt x="6312" y="2421"/>
                  </a:lnTo>
                  <a:lnTo>
                    <a:pt x="6277" y="2481"/>
                  </a:lnTo>
                  <a:cubicBezTo>
                    <a:pt x="6274" y="2486"/>
                    <a:pt x="6271" y="2491"/>
                    <a:pt x="6267" y="2495"/>
                  </a:cubicBezTo>
                  <a:lnTo>
                    <a:pt x="6235" y="2532"/>
                  </a:lnTo>
                  <a:cubicBezTo>
                    <a:pt x="6229" y="2540"/>
                    <a:pt x="6221" y="2546"/>
                    <a:pt x="6213" y="2551"/>
                  </a:cubicBezTo>
                  <a:lnTo>
                    <a:pt x="6179" y="2572"/>
                  </a:lnTo>
                  <a:cubicBezTo>
                    <a:pt x="6169" y="2578"/>
                    <a:pt x="6159" y="2582"/>
                    <a:pt x="6148" y="2584"/>
                  </a:cubicBezTo>
                  <a:lnTo>
                    <a:pt x="6114" y="2591"/>
                  </a:lnTo>
                  <a:cubicBezTo>
                    <a:pt x="6101" y="2594"/>
                    <a:pt x="6088" y="2594"/>
                    <a:pt x="6075" y="2591"/>
                  </a:cubicBezTo>
                  <a:lnTo>
                    <a:pt x="6041" y="2584"/>
                  </a:lnTo>
                  <a:cubicBezTo>
                    <a:pt x="6034" y="2583"/>
                    <a:pt x="6027" y="2581"/>
                    <a:pt x="6021" y="2578"/>
                  </a:cubicBezTo>
                  <a:lnTo>
                    <a:pt x="5986" y="2562"/>
                  </a:lnTo>
                  <a:cubicBezTo>
                    <a:pt x="5980" y="2559"/>
                    <a:pt x="5975" y="2557"/>
                    <a:pt x="5971" y="2553"/>
                  </a:cubicBezTo>
                  <a:lnTo>
                    <a:pt x="5926" y="2521"/>
                  </a:lnTo>
                  <a:lnTo>
                    <a:pt x="5888" y="2487"/>
                  </a:lnTo>
                  <a:lnTo>
                    <a:pt x="5849" y="2450"/>
                  </a:lnTo>
                  <a:lnTo>
                    <a:pt x="5779" y="2376"/>
                  </a:lnTo>
                  <a:lnTo>
                    <a:pt x="5747" y="2344"/>
                  </a:lnTo>
                  <a:lnTo>
                    <a:pt x="5721" y="2320"/>
                  </a:lnTo>
                  <a:lnTo>
                    <a:pt x="5697" y="2301"/>
                  </a:lnTo>
                  <a:lnTo>
                    <a:pt x="5663" y="2283"/>
                  </a:lnTo>
                  <a:lnTo>
                    <a:pt x="5688" y="2292"/>
                  </a:lnTo>
                  <a:lnTo>
                    <a:pt x="5655" y="2285"/>
                  </a:lnTo>
                  <a:lnTo>
                    <a:pt x="5689" y="2286"/>
                  </a:lnTo>
                  <a:lnTo>
                    <a:pt x="5656" y="2291"/>
                  </a:lnTo>
                  <a:lnTo>
                    <a:pt x="5681" y="2284"/>
                  </a:lnTo>
                  <a:lnTo>
                    <a:pt x="5657" y="2294"/>
                  </a:lnTo>
                  <a:lnTo>
                    <a:pt x="5623" y="2315"/>
                  </a:lnTo>
                  <a:lnTo>
                    <a:pt x="5634" y="2307"/>
                  </a:lnTo>
                  <a:lnTo>
                    <a:pt x="5574" y="2356"/>
                  </a:lnTo>
                  <a:lnTo>
                    <a:pt x="5510" y="2426"/>
                  </a:lnTo>
                  <a:lnTo>
                    <a:pt x="5442" y="2511"/>
                  </a:lnTo>
                  <a:lnTo>
                    <a:pt x="5374" y="2603"/>
                  </a:lnTo>
                  <a:lnTo>
                    <a:pt x="5305" y="2701"/>
                  </a:lnTo>
                  <a:lnTo>
                    <a:pt x="5234" y="2801"/>
                  </a:lnTo>
                  <a:lnTo>
                    <a:pt x="5164" y="2895"/>
                  </a:lnTo>
                  <a:lnTo>
                    <a:pt x="5025" y="3069"/>
                  </a:lnTo>
                  <a:lnTo>
                    <a:pt x="4889" y="3245"/>
                  </a:lnTo>
                  <a:lnTo>
                    <a:pt x="4822" y="3338"/>
                  </a:lnTo>
                  <a:lnTo>
                    <a:pt x="4754" y="3436"/>
                  </a:lnTo>
                  <a:lnTo>
                    <a:pt x="4687" y="3541"/>
                  </a:lnTo>
                  <a:lnTo>
                    <a:pt x="4621" y="3655"/>
                  </a:lnTo>
                  <a:lnTo>
                    <a:pt x="4553" y="3785"/>
                  </a:lnTo>
                  <a:lnTo>
                    <a:pt x="4484" y="3929"/>
                  </a:lnTo>
                  <a:lnTo>
                    <a:pt x="4416" y="4085"/>
                  </a:lnTo>
                  <a:lnTo>
                    <a:pt x="4347" y="4248"/>
                  </a:lnTo>
                  <a:lnTo>
                    <a:pt x="4277" y="4411"/>
                  </a:lnTo>
                  <a:lnTo>
                    <a:pt x="4207" y="4571"/>
                  </a:lnTo>
                  <a:lnTo>
                    <a:pt x="4136" y="4720"/>
                  </a:lnTo>
                  <a:lnTo>
                    <a:pt x="4064" y="4856"/>
                  </a:lnTo>
                  <a:lnTo>
                    <a:pt x="3925" y="5093"/>
                  </a:lnTo>
                  <a:lnTo>
                    <a:pt x="3854" y="5206"/>
                  </a:lnTo>
                  <a:lnTo>
                    <a:pt x="3782" y="5312"/>
                  </a:lnTo>
                  <a:lnTo>
                    <a:pt x="3710" y="5408"/>
                  </a:lnTo>
                  <a:lnTo>
                    <a:pt x="3636" y="5498"/>
                  </a:lnTo>
                  <a:lnTo>
                    <a:pt x="3560" y="5576"/>
                  </a:lnTo>
                  <a:lnTo>
                    <a:pt x="3481" y="5644"/>
                  </a:lnTo>
                  <a:lnTo>
                    <a:pt x="3438" y="5671"/>
                  </a:lnTo>
                  <a:lnTo>
                    <a:pt x="3404" y="5689"/>
                  </a:lnTo>
                  <a:cubicBezTo>
                    <a:pt x="3399" y="5692"/>
                    <a:pt x="3393" y="5695"/>
                    <a:pt x="3387" y="5696"/>
                  </a:cubicBezTo>
                  <a:lnTo>
                    <a:pt x="3317" y="5717"/>
                  </a:lnTo>
                  <a:cubicBezTo>
                    <a:pt x="3311" y="5719"/>
                    <a:pt x="3304" y="5721"/>
                    <a:pt x="3298" y="5721"/>
                  </a:cubicBezTo>
                  <a:lnTo>
                    <a:pt x="3218" y="5727"/>
                  </a:lnTo>
                  <a:lnTo>
                    <a:pt x="3146" y="5725"/>
                  </a:lnTo>
                  <a:lnTo>
                    <a:pt x="3081" y="5721"/>
                  </a:lnTo>
                  <a:lnTo>
                    <a:pt x="3012" y="5720"/>
                  </a:lnTo>
                  <a:lnTo>
                    <a:pt x="3026" y="5720"/>
                  </a:lnTo>
                  <a:lnTo>
                    <a:pt x="2957" y="5729"/>
                  </a:lnTo>
                  <a:lnTo>
                    <a:pt x="2977" y="5724"/>
                  </a:lnTo>
                  <a:lnTo>
                    <a:pt x="2908" y="5749"/>
                  </a:lnTo>
                  <a:lnTo>
                    <a:pt x="2925" y="5741"/>
                  </a:lnTo>
                  <a:lnTo>
                    <a:pt x="2864" y="5777"/>
                  </a:lnTo>
                  <a:lnTo>
                    <a:pt x="2799" y="5824"/>
                  </a:lnTo>
                  <a:lnTo>
                    <a:pt x="2733" y="5881"/>
                  </a:lnTo>
                  <a:lnTo>
                    <a:pt x="2665" y="5944"/>
                  </a:lnTo>
                  <a:lnTo>
                    <a:pt x="2524" y="6078"/>
                  </a:lnTo>
                  <a:lnTo>
                    <a:pt x="2450" y="6142"/>
                  </a:lnTo>
                  <a:lnTo>
                    <a:pt x="2376" y="6201"/>
                  </a:lnTo>
                  <a:lnTo>
                    <a:pt x="2302" y="6250"/>
                  </a:lnTo>
                  <a:lnTo>
                    <a:pt x="2229" y="6295"/>
                  </a:lnTo>
                  <a:lnTo>
                    <a:pt x="2093" y="6369"/>
                  </a:lnTo>
                  <a:lnTo>
                    <a:pt x="1961" y="6445"/>
                  </a:lnTo>
                  <a:lnTo>
                    <a:pt x="1897" y="6488"/>
                  </a:lnTo>
                  <a:lnTo>
                    <a:pt x="1835" y="6537"/>
                  </a:lnTo>
                  <a:lnTo>
                    <a:pt x="1771" y="6598"/>
                  </a:lnTo>
                  <a:lnTo>
                    <a:pt x="1704" y="6671"/>
                  </a:lnTo>
                  <a:lnTo>
                    <a:pt x="1636" y="6752"/>
                  </a:lnTo>
                  <a:lnTo>
                    <a:pt x="1566" y="6839"/>
                  </a:lnTo>
                  <a:lnTo>
                    <a:pt x="1496" y="6924"/>
                  </a:lnTo>
                  <a:lnTo>
                    <a:pt x="1424" y="7008"/>
                  </a:lnTo>
                  <a:lnTo>
                    <a:pt x="1349" y="7088"/>
                  </a:lnTo>
                  <a:lnTo>
                    <a:pt x="1271" y="7157"/>
                  </a:lnTo>
                  <a:lnTo>
                    <a:pt x="1202" y="7206"/>
                  </a:lnTo>
                  <a:cubicBezTo>
                    <a:pt x="1198" y="7208"/>
                    <a:pt x="1194" y="7211"/>
                    <a:pt x="1190" y="7213"/>
                  </a:cubicBezTo>
                  <a:lnTo>
                    <a:pt x="1113" y="7252"/>
                  </a:lnTo>
                  <a:lnTo>
                    <a:pt x="1039" y="7282"/>
                  </a:lnTo>
                  <a:lnTo>
                    <a:pt x="972" y="7305"/>
                  </a:lnTo>
                  <a:lnTo>
                    <a:pt x="909" y="7329"/>
                  </a:lnTo>
                  <a:lnTo>
                    <a:pt x="848" y="7356"/>
                  </a:lnTo>
                  <a:lnTo>
                    <a:pt x="778" y="7396"/>
                  </a:lnTo>
                  <a:lnTo>
                    <a:pt x="790" y="7388"/>
                  </a:lnTo>
                  <a:lnTo>
                    <a:pt x="729" y="7435"/>
                  </a:lnTo>
                  <a:lnTo>
                    <a:pt x="666" y="7499"/>
                  </a:lnTo>
                  <a:lnTo>
                    <a:pt x="599" y="7576"/>
                  </a:lnTo>
                  <a:lnTo>
                    <a:pt x="532" y="7663"/>
                  </a:lnTo>
                  <a:lnTo>
                    <a:pt x="464" y="7757"/>
                  </a:lnTo>
                  <a:lnTo>
                    <a:pt x="325" y="7954"/>
                  </a:lnTo>
                  <a:lnTo>
                    <a:pt x="255" y="8053"/>
                  </a:lnTo>
                  <a:lnTo>
                    <a:pt x="186" y="8146"/>
                  </a:lnTo>
                  <a:cubicBezTo>
                    <a:pt x="154" y="8188"/>
                    <a:pt x="94" y="8197"/>
                    <a:pt x="51" y="8166"/>
                  </a:cubicBezTo>
                  <a:cubicBezTo>
                    <a:pt x="9" y="8134"/>
                    <a:pt x="0" y="8074"/>
                    <a:pt x="31" y="8031"/>
                  </a:cubicBezTo>
                  <a:close/>
                </a:path>
              </a:pathLst>
            </a:custGeom>
            <a:solidFill>
              <a:srgbClr val="00B0F0"/>
            </a:solidFill>
            <a:ln w="1">
              <a:solidFill>
                <a:srgbClr val="00B0F0"/>
              </a:solidFill>
              <a:bevel/>
              <a:headEnd/>
              <a:tailEnd/>
            </a:ln>
          </p:spPr>
          <p:txBody>
            <a:bodyPr/>
            <a:lstStyle/>
            <a:p>
              <a:endParaRPr lang="zh-CN" altLang="en-US"/>
            </a:p>
          </p:txBody>
        </p:sp>
        <p:sp>
          <p:nvSpPr>
            <p:cNvPr id="48150" name="Freeform 162"/>
            <p:cNvSpPr>
              <a:spLocks/>
            </p:cNvSpPr>
            <p:nvPr/>
          </p:nvSpPr>
          <p:spPr bwMode="auto">
            <a:xfrm>
              <a:off x="696" y="1934"/>
              <a:ext cx="67" cy="99"/>
            </a:xfrm>
            <a:custGeom>
              <a:avLst/>
              <a:gdLst>
                <a:gd name="T0" fmla="*/ 0 w 769"/>
                <a:gd name="T1" fmla="*/ 0 h 1212"/>
                <a:gd name="T2" fmla="*/ 0 w 769"/>
                <a:gd name="T3" fmla="*/ 0 h 1212"/>
                <a:gd name="T4" fmla="*/ 0 w 769"/>
                <a:gd name="T5" fmla="*/ 0 h 1212"/>
                <a:gd name="T6" fmla="*/ 0 w 769"/>
                <a:gd name="T7" fmla="*/ 0 h 1212"/>
                <a:gd name="T8" fmla="*/ 0 w 769"/>
                <a:gd name="T9" fmla="*/ 0 h 1212"/>
                <a:gd name="T10" fmla="*/ 0 w 769"/>
                <a:gd name="T11" fmla="*/ 0 h 1212"/>
                <a:gd name="T12" fmla="*/ 0 w 769"/>
                <a:gd name="T13" fmla="*/ 0 h 1212"/>
                <a:gd name="T14" fmla="*/ 0 w 769"/>
                <a:gd name="T15" fmla="*/ 0 h 1212"/>
                <a:gd name="T16" fmla="*/ 0 w 769"/>
                <a:gd name="T17" fmla="*/ 0 h 1212"/>
                <a:gd name="T18" fmla="*/ 0 w 769"/>
                <a:gd name="T19" fmla="*/ 0 h 1212"/>
                <a:gd name="T20" fmla="*/ 0 w 769"/>
                <a:gd name="T21" fmla="*/ 0 h 1212"/>
                <a:gd name="T22" fmla="*/ 0 w 769"/>
                <a:gd name="T23" fmla="*/ 0 h 1212"/>
                <a:gd name="T24" fmla="*/ 0 w 769"/>
                <a:gd name="T25" fmla="*/ 0 h 1212"/>
                <a:gd name="T26" fmla="*/ 0 w 769"/>
                <a:gd name="T27" fmla="*/ 0 h 1212"/>
                <a:gd name="T28" fmla="*/ 0 w 769"/>
                <a:gd name="T29" fmla="*/ 0 h 1212"/>
                <a:gd name="T30" fmla="*/ 0 w 769"/>
                <a:gd name="T31" fmla="*/ 0 h 1212"/>
                <a:gd name="T32" fmla="*/ 0 w 769"/>
                <a:gd name="T33" fmla="*/ 0 h 1212"/>
                <a:gd name="T34" fmla="*/ 0 w 769"/>
                <a:gd name="T35" fmla="*/ 0 h 1212"/>
                <a:gd name="T36" fmla="*/ 0 w 769"/>
                <a:gd name="T37" fmla="*/ 0 h 1212"/>
                <a:gd name="T38" fmla="*/ 0 w 769"/>
                <a:gd name="T39" fmla="*/ 0 h 1212"/>
                <a:gd name="T40" fmla="*/ 0 w 769"/>
                <a:gd name="T41" fmla="*/ 0 h 12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9"/>
                <a:gd name="T64" fmla="*/ 0 h 1212"/>
                <a:gd name="T65" fmla="*/ 769 w 769"/>
                <a:gd name="T66" fmla="*/ 1212 h 12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9" h="1212">
                  <a:moveTo>
                    <a:pt x="36" y="1040"/>
                  </a:moveTo>
                  <a:lnTo>
                    <a:pt x="105" y="965"/>
                  </a:lnTo>
                  <a:lnTo>
                    <a:pt x="167" y="880"/>
                  </a:lnTo>
                  <a:lnTo>
                    <a:pt x="232" y="776"/>
                  </a:lnTo>
                  <a:lnTo>
                    <a:pt x="300" y="657"/>
                  </a:lnTo>
                  <a:lnTo>
                    <a:pt x="367" y="525"/>
                  </a:lnTo>
                  <a:lnTo>
                    <a:pt x="435" y="381"/>
                  </a:lnTo>
                  <a:lnTo>
                    <a:pt x="503" y="230"/>
                  </a:lnTo>
                  <a:lnTo>
                    <a:pt x="571" y="71"/>
                  </a:lnTo>
                  <a:cubicBezTo>
                    <a:pt x="592" y="23"/>
                    <a:pt x="649" y="0"/>
                    <a:pt x="697" y="21"/>
                  </a:cubicBezTo>
                  <a:cubicBezTo>
                    <a:pt x="746" y="42"/>
                    <a:pt x="769" y="99"/>
                    <a:pt x="748" y="147"/>
                  </a:cubicBezTo>
                  <a:lnTo>
                    <a:pt x="678" y="309"/>
                  </a:lnTo>
                  <a:lnTo>
                    <a:pt x="608" y="463"/>
                  </a:lnTo>
                  <a:lnTo>
                    <a:pt x="538" y="612"/>
                  </a:lnTo>
                  <a:lnTo>
                    <a:pt x="467" y="752"/>
                  </a:lnTo>
                  <a:lnTo>
                    <a:pt x="395" y="878"/>
                  </a:lnTo>
                  <a:lnTo>
                    <a:pt x="322" y="995"/>
                  </a:lnTo>
                  <a:lnTo>
                    <a:pt x="246" y="1095"/>
                  </a:lnTo>
                  <a:lnTo>
                    <a:pt x="177" y="1170"/>
                  </a:lnTo>
                  <a:cubicBezTo>
                    <a:pt x="141" y="1209"/>
                    <a:pt x="80" y="1212"/>
                    <a:pt x="41" y="1176"/>
                  </a:cubicBezTo>
                  <a:cubicBezTo>
                    <a:pt x="2" y="1140"/>
                    <a:pt x="0" y="1079"/>
                    <a:pt x="36" y="1040"/>
                  </a:cubicBezTo>
                  <a:close/>
                </a:path>
              </a:pathLst>
            </a:custGeom>
            <a:solidFill>
              <a:srgbClr val="BFBFBF"/>
            </a:solidFill>
            <a:ln w="1">
              <a:solidFill>
                <a:srgbClr val="BFBFBF"/>
              </a:solidFill>
              <a:bevel/>
              <a:headEnd/>
              <a:tailEnd/>
            </a:ln>
          </p:spPr>
          <p:txBody>
            <a:bodyPr/>
            <a:lstStyle/>
            <a:p>
              <a:endParaRPr lang="zh-CN" altLang="en-US"/>
            </a:p>
          </p:txBody>
        </p:sp>
        <p:sp>
          <p:nvSpPr>
            <p:cNvPr id="48151" name="Freeform 163"/>
            <p:cNvSpPr>
              <a:spLocks/>
            </p:cNvSpPr>
            <p:nvPr/>
          </p:nvSpPr>
          <p:spPr bwMode="auto">
            <a:xfrm>
              <a:off x="406" y="2016"/>
              <a:ext cx="309" cy="289"/>
            </a:xfrm>
            <a:custGeom>
              <a:avLst/>
              <a:gdLst>
                <a:gd name="T0" fmla="*/ 0 w 3538"/>
                <a:gd name="T1" fmla="*/ 0 h 3548"/>
                <a:gd name="T2" fmla="*/ 0 w 3538"/>
                <a:gd name="T3" fmla="*/ 0 h 3548"/>
                <a:gd name="T4" fmla="*/ 0 w 3538"/>
                <a:gd name="T5" fmla="*/ 0 h 3548"/>
                <a:gd name="T6" fmla="*/ 0 w 3538"/>
                <a:gd name="T7" fmla="*/ 0 h 3548"/>
                <a:gd name="T8" fmla="*/ 0 w 3538"/>
                <a:gd name="T9" fmla="*/ 0 h 3548"/>
                <a:gd name="T10" fmla="*/ 0 w 3538"/>
                <a:gd name="T11" fmla="*/ 0 h 3548"/>
                <a:gd name="T12" fmla="*/ 0 w 3538"/>
                <a:gd name="T13" fmla="*/ 0 h 3548"/>
                <a:gd name="T14" fmla="*/ 0 w 3538"/>
                <a:gd name="T15" fmla="*/ 0 h 3548"/>
                <a:gd name="T16" fmla="*/ 0 w 3538"/>
                <a:gd name="T17" fmla="*/ 0 h 3548"/>
                <a:gd name="T18" fmla="*/ 0 w 3538"/>
                <a:gd name="T19" fmla="*/ 0 h 3548"/>
                <a:gd name="T20" fmla="*/ 0 w 3538"/>
                <a:gd name="T21" fmla="*/ 0 h 3548"/>
                <a:gd name="T22" fmla="*/ 0 w 3538"/>
                <a:gd name="T23" fmla="*/ 0 h 3548"/>
                <a:gd name="T24" fmla="*/ 0 w 3538"/>
                <a:gd name="T25" fmla="*/ 0 h 3548"/>
                <a:gd name="T26" fmla="*/ 0 w 3538"/>
                <a:gd name="T27" fmla="*/ 0 h 3548"/>
                <a:gd name="T28" fmla="*/ 0 w 3538"/>
                <a:gd name="T29" fmla="*/ 0 h 3548"/>
                <a:gd name="T30" fmla="*/ 0 w 3538"/>
                <a:gd name="T31" fmla="*/ 0 h 3548"/>
                <a:gd name="T32" fmla="*/ 0 w 3538"/>
                <a:gd name="T33" fmla="*/ 0 h 3548"/>
                <a:gd name="T34" fmla="*/ 0 w 3538"/>
                <a:gd name="T35" fmla="*/ 0 h 3548"/>
                <a:gd name="T36" fmla="*/ 0 w 3538"/>
                <a:gd name="T37" fmla="*/ 0 h 3548"/>
                <a:gd name="T38" fmla="*/ 0 w 3538"/>
                <a:gd name="T39" fmla="*/ 0 h 3548"/>
                <a:gd name="T40" fmla="*/ 0 w 3538"/>
                <a:gd name="T41" fmla="*/ 0 h 3548"/>
                <a:gd name="T42" fmla="*/ 0 w 3538"/>
                <a:gd name="T43" fmla="*/ 0 h 3548"/>
                <a:gd name="T44" fmla="*/ 0 w 3538"/>
                <a:gd name="T45" fmla="*/ 0 h 3548"/>
                <a:gd name="T46" fmla="*/ 0 w 3538"/>
                <a:gd name="T47" fmla="*/ 0 h 3548"/>
                <a:gd name="T48" fmla="*/ 0 w 3538"/>
                <a:gd name="T49" fmla="*/ 0 h 3548"/>
                <a:gd name="T50" fmla="*/ 0 w 3538"/>
                <a:gd name="T51" fmla="*/ 0 h 3548"/>
                <a:gd name="T52" fmla="*/ 0 w 3538"/>
                <a:gd name="T53" fmla="*/ 0 h 3548"/>
                <a:gd name="T54" fmla="*/ 0 w 3538"/>
                <a:gd name="T55" fmla="*/ 0 h 3548"/>
                <a:gd name="T56" fmla="*/ 0 w 3538"/>
                <a:gd name="T57" fmla="*/ 0 h 3548"/>
                <a:gd name="T58" fmla="*/ 0 w 3538"/>
                <a:gd name="T59" fmla="*/ 0 h 3548"/>
                <a:gd name="T60" fmla="*/ 0 w 3538"/>
                <a:gd name="T61" fmla="*/ 0 h 3548"/>
                <a:gd name="T62" fmla="*/ 0 w 3538"/>
                <a:gd name="T63" fmla="*/ 0 h 3548"/>
                <a:gd name="T64" fmla="*/ 0 w 3538"/>
                <a:gd name="T65" fmla="*/ 0 h 3548"/>
                <a:gd name="T66" fmla="*/ 0 w 3538"/>
                <a:gd name="T67" fmla="*/ 0 h 3548"/>
                <a:gd name="T68" fmla="*/ 0 w 3538"/>
                <a:gd name="T69" fmla="*/ 0 h 3548"/>
                <a:gd name="T70" fmla="*/ 0 w 3538"/>
                <a:gd name="T71" fmla="*/ 0 h 3548"/>
                <a:gd name="T72" fmla="*/ 0 w 3538"/>
                <a:gd name="T73" fmla="*/ 0 h 3548"/>
                <a:gd name="T74" fmla="*/ 0 w 3538"/>
                <a:gd name="T75" fmla="*/ 0 h 3548"/>
                <a:gd name="T76" fmla="*/ 0 w 3538"/>
                <a:gd name="T77" fmla="*/ 0 h 3548"/>
                <a:gd name="T78" fmla="*/ 0 w 3538"/>
                <a:gd name="T79" fmla="*/ 0 h 3548"/>
                <a:gd name="T80" fmla="*/ 0 w 3538"/>
                <a:gd name="T81" fmla="*/ 0 h 3548"/>
                <a:gd name="T82" fmla="*/ 0 w 3538"/>
                <a:gd name="T83" fmla="*/ 0 h 3548"/>
                <a:gd name="T84" fmla="*/ 0 w 3538"/>
                <a:gd name="T85" fmla="*/ 0 h 3548"/>
                <a:gd name="T86" fmla="*/ 0 w 3538"/>
                <a:gd name="T87" fmla="*/ 0 h 3548"/>
                <a:gd name="T88" fmla="*/ 0 w 3538"/>
                <a:gd name="T89" fmla="*/ 0 h 3548"/>
                <a:gd name="T90" fmla="*/ 0 w 3538"/>
                <a:gd name="T91" fmla="*/ 0 h 3548"/>
                <a:gd name="T92" fmla="*/ 0 w 3538"/>
                <a:gd name="T93" fmla="*/ 0 h 3548"/>
                <a:gd name="T94" fmla="*/ 0 w 3538"/>
                <a:gd name="T95" fmla="*/ 0 h 3548"/>
                <a:gd name="T96" fmla="*/ 0 w 3538"/>
                <a:gd name="T97" fmla="*/ 0 h 3548"/>
                <a:gd name="T98" fmla="*/ 0 w 3538"/>
                <a:gd name="T99" fmla="*/ 0 h 3548"/>
                <a:gd name="T100" fmla="*/ 0 w 3538"/>
                <a:gd name="T101" fmla="*/ 0 h 3548"/>
                <a:gd name="T102" fmla="*/ 0 w 3538"/>
                <a:gd name="T103" fmla="*/ 0 h 3548"/>
                <a:gd name="T104" fmla="*/ 0 w 3538"/>
                <a:gd name="T105" fmla="*/ 0 h 3548"/>
                <a:gd name="T106" fmla="*/ 0 w 3538"/>
                <a:gd name="T107" fmla="*/ 0 h 3548"/>
                <a:gd name="T108" fmla="*/ 0 w 3538"/>
                <a:gd name="T109" fmla="*/ 0 h 3548"/>
                <a:gd name="T110" fmla="*/ 0 w 3538"/>
                <a:gd name="T111" fmla="*/ 0 h 3548"/>
                <a:gd name="T112" fmla="*/ 0 w 3538"/>
                <a:gd name="T113" fmla="*/ 0 h 3548"/>
                <a:gd name="T114" fmla="*/ 0 w 3538"/>
                <a:gd name="T115" fmla="*/ 0 h 3548"/>
                <a:gd name="T116" fmla="*/ 0 w 3538"/>
                <a:gd name="T117" fmla="*/ 0 h 3548"/>
                <a:gd name="T118" fmla="*/ 0 w 3538"/>
                <a:gd name="T119" fmla="*/ 0 h 3548"/>
                <a:gd name="T120" fmla="*/ 0 w 3538"/>
                <a:gd name="T121" fmla="*/ 0 h 3548"/>
                <a:gd name="T122" fmla="*/ 0 w 3538"/>
                <a:gd name="T123" fmla="*/ 0 h 3548"/>
                <a:gd name="T124" fmla="*/ 0 w 3538"/>
                <a:gd name="T125" fmla="*/ 0 h 354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38"/>
                <a:gd name="T190" fmla="*/ 0 h 3548"/>
                <a:gd name="T191" fmla="*/ 3538 w 3538"/>
                <a:gd name="T192" fmla="*/ 3548 h 354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38" h="3548">
                  <a:moveTo>
                    <a:pt x="24" y="3395"/>
                  </a:moveTo>
                  <a:lnTo>
                    <a:pt x="93" y="3258"/>
                  </a:lnTo>
                  <a:lnTo>
                    <a:pt x="161" y="3115"/>
                  </a:lnTo>
                  <a:lnTo>
                    <a:pt x="300" y="2823"/>
                  </a:lnTo>
                  <a:lnTo>
                    <a:pt x="369" y="2682"/>
                  </a:lnTo>
                  <a:lnTo>
                    <a:pt x="440" y="2549"/>
                  </a:lnTo>
                  <a:lnTo>
                    <a:pt x="511" y="2428"/>
                  </a:lnTo>
                  <a:lnTo>
                    <a:pt x="584" y="2323"/>
                  </a:lnTo>
                  <a:lnTo>
                    <a:pt x="624" y="2274"/>
                  </a:lnTo>
                  <a:lnTo>
                    <a:pt x="663" y="2235"/>
                  </a:lnTo>
                  <a:cubicBezTo>
                    <a:pt x="666" y="2231"/>
                    <a:pt x="670" y="2228"/>
                    <a:pt x="674" y="2225"/>
                  </a:cubicBezTo>
                  <a:lnTo>
                    <a:pt x="744" y="2172"/>
                  </a:lnTo>
                  <a:cubicBezTo>
                    <a:pt x="747" y="2169"/>
                    <a:pt x="751" y="2167"/>
                    <a:pt x="755" y="2164"/>
                  </a:cubicBezTo>
                  <a:lnTo>
                    <a:pt x="824" y="2126"/>
                  </a:lnTo>
                  <a:lnTo>
                    <a:pt x="901" y="2092"/>
                  </a:lnTo>
                  <a:lnTo>
                    <a:pt x="972" y="2064"/>
                  </a:lnTo>
                  <a:lnTo>
                    <a:pt x="1037" y="2033"/>
                  </a:lnTo>
                  <a:lnTo>
                    <a:pt x="1096" y="1995"/>
                  </a:lnTo>
                  <a:lnTo>
                    <a:pt x="1119" y="1973"/>
                  </a:lnTo>
                  <a:lnTo>
                    <a:pt x="1149" y="1944"/>
                  </a:lnTo>
                  <a:lnTo>
                    <a:pt x="1211" y="1865"/>
                  </a:lnTo>
                  <a:lnTo>
                    <a:pt x="1275" y="1770"/>
                  </a:lnTo>
                  <a:lnTo>
                    <a:pt x="1342" y="1661"/>
                  </a:lnTo>
                  <a:lnTo>
                    <a:pt x="1411" y="1544"/>
                  </a:lnTo>
                  <a:lnTo>
                    <a:pt x="1479" y="1425"/>
                  </a:lnTo>
                  <a:lnTo>
                    <a:pt x="1549" y="1310"/>
                  </a:lnTo>
                  <a:lnTo>
                    <a:pt x="1620" y="1202"/>
                  </a:lnTo>
                  <a:lnTo>
                    <a:pt x="1694" y="1108"/>
                  </a:lnTo>
                  <a:lnTo>
                    <a:pt x="1769" y="1028"/>
                  </a:lnTo>
                  <a:lnTo>
                    <a:pt x="1844" y="962"/>
                  </a:lnTo>
                  <a:lnTo>
                    <a:pt x="1919" y="906"/>
                  </a:lnTo>
                  <a:lnTo>
                    <a:pt x="1994" y="856"/>
                  </a:lnTo>
                  <a:lnTo>
                    <a:pt x="2132" y="767"/>
                  </a:lnTo>
                  <a:lnTo>
                    <a:pt x="2197" y="720"/>
                  </a:lnTo>
                  <a:lnTo>
                    <a:pt x="2261" y="666"/>
                  </a:lnTo>
                  <a:lnTo>
                    <a:pt x="2324" y="603"/>
                  </a:lnTo>
                  <a:lnTo>
                    <a:pt x="2390" y="528"/>
                  </a:lnTo>
                  <a:lnTo>
                    <a:pt x="2525" y="363"/>
                  </a:lnTo>
                  <a:lnTo>
                    <a:pt x="2595" y="280"/>
                  </a:lnTo>
                  <a:lnTo>
                    <a:pt x="2667" y="201"/>
                  </a:lnTo>
                  <a:lnTo>
                    <a:pt x="2743" y="132"/>
                  </a:lnTo>
                  <a:lnTo>
                    <a:pt x="2821" y="75"/>
                  </a:lnTo>
                  <a:cubicBezTo>
                    <a:pt x="2826" y="72"/>
                    <a:pt x="2831" y="69"/>
                    <a:pt x="2837" y="66"/>
                  </a:cubicBezTo>
                  <a:lnTo>
                    <a:pt x="2872" y="50"/>
                  </a:lnTo>
                  <a:cubicBezTo>
                    <a:pt x="2877" y="48"/>
                    <a:pt x="2882" y="46"/>
                    <a:pt x="2887" y="45"/>
                  </a:cubicBezTo>
                  <a:lnTo>
                    <a:pt x="2921" y="36"/>
                  </a:lnTo>
                  <a:cubicBezTo>
                    <a:pt x="2928" y="34"/>
                    <a:pt x="2935" y="33"/>
                    <a:pt x="2943" y="33"/>
                  </a:cubicBezTo>
                  <a:lnTo>
                    <a:pt x="3012" y="31"/>
                  </a:lnTo>
                  <a:cubicBezTo>
                    <a:pt x="3018" y="30"/>
                    <a:pt x="3025" y="31"/>
                    <a:pt x="3031" y="32"/>
                  </a:cubicBezTo>
                  <a:lnTo>
                    <a:pt x="3100" y="44"/>
                  </a:lnTo>
                  <a:lnTo>
                    <a:pt x="3177" y="64"/>
                  </a:lnTo>
                  <a:lnTo>
                    <a:pt x="3242" y="78"/>
                  </a:lnTo>
                  <a:lnTo>
                    <a:pt x="3224" y="76"/>
                  </a:lnTo>
                  <a:lnTo>
                    <a:pt x="3293" y="78"/>
                  </a:lnTo>
                  <a:lnTo>
                    <a:pt x="3274" y="79"/>
                  </a:lnTo>
                  <a:lnTo>
                    <a:pt x="3309" y="73"/>
                  </a:lnTo>
                  <a:lnTo>
                    <a:pt x="3294" y="77"/>
                  </a:lnTo>
                  <a:lnTo>
                    <a:pt x="3329" y="65"/>
                  </a:lnTo>
                  <a:lnTo>
                    <a:pt x="3314" y="72"/>
                  </a:lnTo>
                  <a:lnTo>
                    <a:pt x="3348" y="53"/>
                  </a:lnTo>
                  <a:lnTo>
                    <a:pt x="3334" y="62"/>
                  </a:lnTo>
                  <a:lnTo>
                    <a:pt x="3369" y="34"/>
                  </a:lnTo>
                  <a:cubicBezTo>
                    <a:pt x="3411" y="0"/>
                    <a:pt x="3471" y="7"/>
                    <a:pt x="3504" y="48"/>
                  </a:cubicBezTo>
                  <a:cubicBezTo>
                    <a:pt x="3538" y="90"/>
                    <a:pt x="3531" y="150"/>
                    <a:pt x="3489" y="183"/>
                  </a:cubicBezTo>
                  <a:lnTo>
                    <a:pt x="3454" y="211"/>
                  </a:lnTo>
                  <a:cubicBezTo>
                    <a:pt x="3450" y="215"/>
                    <a:pt x="3446" y="218"/>
                    <a:pt x="3441" y="220"/>
                  </a:cubicBezTo>
                  <a:lnTo>
                    <a:pt x="3407" y="239"/>
                  </a:lnTo>
                  <a:cubicBezTo>
                    <a:pt x="3402" y="242"/>
                    <a:pt x="3397" y="244"/>
                    <a:pt x="3392" y="246"/>
                  </a:cubicBezTo>
                  <a:lnTo>
                    <a:pt x="3357" y="258"/>
                  </a:lnTo>
                  <a:cubicBezTo>
                    <a:pt x="3352" y="260"/>
                    <a:pt x="3347" y="261"/>
                    <a:pt x="3342" y="262"/>
                  </a:cubicBezTo>
                  <a:lnTo>
                    <a:pt x="3307" y="268"/>
                  </a:lnTo>
                  <a:cubicBezTo>
                    <a:pt x="3300" y="269"/>
                    <a:pt x="3294" y="270"/>
                    <a:pt x="3288" y="269"/>
                  </a:cubicBezTo>
                  <a:lnTo>
                    <a:pt x="3219" y="267"/>
                  </a:lnTo>
                  <a:cubicBezTo>
                    <a:pt x="3213" y="267"/>
                    <a:pt x="3207" y="267"/>
                    <a:pt x="3201" y="265"/>
                  </a:cubicBezTo>
                  <a:lnTo>
                    <a:pt x="3128" y="249"/>
                  </a:lnTo>
                  <a:lnTo>
                    <a:pt x="3067" y="233"/>
                  </a:lnTo>
                  <a:lnTo>
                    <a:pt x="2998" y="221"/>
                  </a:lnTo>
                  <a:lnTo>
                    <a:pt x="3017" y="222"/>
                  </a:lnTo>
                  <a:lnTo>
                    <a:pt x="2948" y="224"/>
                  </a:lnTo>
                  <a:lnTo>
                    <a:pt x="2970" y="221"/>
                  </a:lnTo>
                  <a:lnTo>
                    <a:pt x="2936" y="230"/>
                  </a:lnTo>
                  <a:lnTo>
                    <a:pt x="2951" y="225"/>
                  </a:lnTo>
                  <a:lnTo>
                    <a:pt x="2916" y="241"/>
                  </a:lnTo>
                  <a:lnTo>
                    <a:pt x="2932" y="232"/>
                  </a:lnTo>
                  <a:lnTo>
                    <a:pt x="2872" y="273"/>
                  </a:lnTo>
                  <a:lnTo>
                    <a:pt x="2808" y="331"/>
                  </a:lnTo>
                  <a:lnTo>
                    <a:pt x="2742" y="403"/>
                  </a:lnTo>
                  <a:lnTo>
                    <a:pt x="2674" y="484"/>
                  </a:lnTo>
                  <a:lnTo>
                    <a:pt x="2533" y="655"/>
                  </a:lnTo>
                  <a:lnTo>
                    <a:pt x="2459" y="738"/>
                  </a:lnTo>
                  <a:lnTo>
                    <a:pt x="2384" y="813"/>
                  </a:lnTo>
                  <a:lnTo>
                    <a:pt x="2310" y="875"/>
                  </a:lnTo>
                  <a:lnTo>
                    <a:pt x="2236" y="928"/>
                  </a:lnTo>
                  <a:lnTo>
                    <a:pt x="2099" y="1017"/>
                  </a:lnTo>
                  <a:lnTo>
                    <a:pt x="2034" y="1059"/>
                  </a:lnTo>
                  <a:lnTo>
                    <a:pt x="1970" y="1107"/>
                  </a:lnTo>
                  <a:lnTo>
                    <a:pt x="1908" y="1161"/>
                  </a:lnTo>
                  <a:lnTo>
                    <a:pt x="1845" y="1225"/>
                  </a:lnTo>
                  <a:lnTo>
                    <a:pt x="1780" y="1309"/>
                  </a:lnTo>
                  <a:lnTo>
                    <a:pt x="1714" y="1409"/>
                  </a:lnTo>
                  <a:lnTo>
                    <a:pt x="1646" y="1522"/>
                  </a:lnTo>
                  <a:lnTo>
                    <a:pt x="1576" y="1641"/>
                  </a:lnTo>
                  <a:lnTo>
                    <a:pt x="1505" y="1761"/>
                  </a:lnTo>
                  <a:lnTo>
                    <a:pt x="1434" y="1879"/>
                  </a:lnTo>
                  <a:lnTo>
                    <a:pt x="1360" y="1986"/>
                  </a:lnTo>
                  <a:lnTo>
                    <a:pt x="1284" y="2079"/>
                  </a:lnTo>
                  <a:lnTo>
                    <a:pt x="1244" y="2120"/>
                  </a:lnTo>
                  <a:lnTo>
                    <a:pt x="1199" y="2156"/>
                  </a:lnTo>
                  <a:lnTo>
                    <a:pt x="1118" y="2208"/>
                  </a:lnTo>
                  <a:lnTo>
                    <a:pt x="1045" y="2241"/>
                  </a:lnTo>
                  <a:lnTo>
                    <a:pt x="978" y="2269"/>
                  </a:lnTo>
                  <a:lnTo>
                    <a:pt x="917" y="2295"/>
                  </a:lnTo>
                  <a:lnTo>
                    <a:pt x="848" y="2333"/>
                  </a:lnTo>
                  <a:lnTo>
                    <a:pt x="859" y="2325"/>
                  </a:lnTo>
                  <a:lnTo>
                    <a:pt x="789" y="2378"/>
                  </a:lnTo>
                  <a:lnTo>
                    <a:pt x="800" y="2368"/>
                  </a:lnTo>
                  <a:lnTo>
                    <a:pt x="770" y="2399"/>
                  </a:lnTo>
                  <a:lnTo>
                    <a:pt x="741" y="2432"/>
                  </a:lnTo>
                  <a:lnTo>
                    <a:pt x="676" y="2525"/>
                  </a:lnTo>
                  <a:lnTo>
                    <a:pt x="609" y="2638"/>
                  </a:lnTo>
                  <a:lnTo>
                    <a:pt x="542" y="2767"/>
                  </a:lnTo>
                  <a:lnTo>
                    <a:pt x="473" y="2906"/>
                  </a:lnTo>
                  <a:lnTo>
                    <a:pt x="334" y="3198"/>
                  </a:lnTo>
                  <a:lnTo>
                    <a:pt x="264" y="3345"/>
                  </a:lnTo>
                  <a:lnTo>
                    <a:pt x="195" y="3482"/>
                  </a:lnTo>
                  <a:cubicBezTo>
                    <a:pt x="171" y="3529"/>
                    <a:pt x="114" y="3548"/>
                    <a:pt x="66" y="3524"/>
                  </a:cubicBezTo>
                  <a:cubicBezTo>
                    <a:pt x="19" y="3500"/>
                    <a:pt x="0" y="3443"/>
                    <a:pt x="24" y="3395"/>
                  </a:cubicBezTo>
                  <a:close/>
                </a:path>
              </a:pathLst>
            </a:custGeom>
            <a:solidFill>
              <a:srgbClr val="A5A5A5"/>
            </a:solidFill>
            <a:ln w="1">
              <a:solidFill>
                <a:srgbClr val="A5A5A5"/>
              </a:solidFill>
              <a:bevel/>
              <a:headEnd/>
              <a:tailEnd/>
            </a:ln>
          </p:spPr>
          <p:txBody>
            <a:bodyPr/>
            <a:lstStyle/>
            <a:p>
              <a:endParaRPr lang="zh-CN" altLang="en-US"/>
            </a:p>
          </p:txBody>
        </p:sp>
        <p:sp>
          <p:nvSpPr>
            <p:cNvPr id="48152" name="Freeform 164"/>
            <p:cNvSpPr>
              <a:spLocks/>
            </p:cNvSpPr>
            <p:nvPr/>
          </p:nvSpPr>
          <p:spPr bwMode="auto">
            <a:xfrm>
              <a:off x="744" y="1467"/>
              <a:ext cx="2096" cy="857"/>
            </a:xfrm>
            <a:custGeom>
              <a:avLst/>
              <a:gdLst>
                <a:gd name="T0" fmla="*/ 0 w 24009"/>
                <a:gd name="T1" fmla="*/ 0 h 10498"/>
                <a:gd name="T2" fmla="*/ 0 w 24009"/>
                <a:gd name="T3" fmla="*/ 0 h 10498"/>
                <a:gd name="T4" fmla="*/ 0 w 24009"/>
                <a:gd name="T5" fmla="*/ 0 h 10498"/>
                <a:gd name="T6" fmla="*/ 0 w 24009"/>
                <a:gd name="T7" fmla="*/ 0 h 10498"/>
                <a:gd name="T8" fmla="*/ 0 w 24009"/>
                <a:gd name="T9" fmla="*/ 0 h 10498"/>
                <a:gd name="T10" fmla="*/ 0 w 24009"/>
                <a:gd name="T11" fmla="*/ 0 h 10498"/>
                <a:gd name="T12" fmla="*/ 0 w 24009"/>
                <a:gd name="T13" fmla="*/ 0 h 10498"/>
                <a:gd name="T14" fmla="*/ 0 w 24009"/>
                <a:gd name="T15" fmla="*/ 0 h 10498"/>
                <a:gd name="T16" fmla="*/ 0 w 24009"/>
                <a:gd name="T17" fmla="*/ 0 h 10498"/>
                <a:gd name="T18" fmla="*/ 0 w 24009"/>
                <a:gd name="T19" fmla="*/ 0 h 10498"/>
                <a:gd name="T20" fmla="*/ 0 w 24009"/>
                <a:gd name="T21" fmla="*/ 0 h 10498"/>
                <a:gd name="T22" fmla="*/ 0 w 24009"/>
                <a:gd name="T23" fmla="*/ 0 h 10498"/>
                <a:gd name="T24" fmla="*/ 0 w 24009"/>
                <a:gd name="T25" fmla="*/ 0 h 10498"/>
                <a:gd name="T26" fmla="*/ 0 w 24009"/>
                <a:gd name="T27" fmla="*/ 0 h 10498"/>
                <a:gd name="T28" fmla="*/ 0 w 24009"/>
                <a:gd name="T29" fmla="*/ 0 h 10498"/>
                <a:gd name="T30" fmla="*/ 0 w 24009"/>
                <a:gd name="T31" fmla="*/ 0 h 10498"/>
                <a:gd name="T32" fmla="*/ 0 w 24009"/>
                <a:gd name="T33" fmla="*/ 0 h 10498"/>
                <a:gd name="T34" fmla="*/ 0 w 24009"/>
                <a:gd name="T35" fmla="*/ 0 h 10498"/>
                <a:gd name="T36" fmla="*/ 0 w 24009"/>
                <a:gd name="T37" fmla="*/ 0 h 10498"/>
                <a:gd name="T38" fmla="*/ 0 w 24009"/>
                <a:gd name="T39" fmla="*/ 0 h 10498"/>
                <a:gd name="T40" fmla="*/ 0 w 24009"/>
                <a:gd name="T41" fmla="*/ 0 h 10498"/>
                <a:gd name="T42" fmla="*/ 0 w 24009"/>
                <a:gd name="T43" fmla="*/ 0 h 10498"/>
                <a:gd name="T44" fmla="*/ 0 w 24009"/>
                <a:gd name="T45" fmla="*/ 0 h 10498"/>
                <a:gd name="T46" fmla="*/ 0 w 24009"/>
                <a:gd name="T47" fmla="*/ 0 h 10498"/>
                <a:gd name="T48" fmla="*/ 0 w 24009"/>
                <a:gd name="T49" fmla="*/ 0 h 10498"/>
                <a:gd name="T50" fmla="*/ 0 w 24009"/>
                <a:gd name="T51" fmla="*/ 0 h 10498"/>
                <a:gd name="T52" fmla="*/ 0 w 24009"/>
                <a:gd name="T53" fmla="*/ 0 h 10498"/>
                <a:gd name="T54" fmla="*/ 0 w 24009"/>
                <a:gd name="T55" fmla="*/ 0 h 10498"/>
                <a:gd name="T56" fmla="*/ 0 w 24009"/>
                <a:gd name="T57" fmla="*/ 0 h 10498"/>
                <a:gd name="T58" fmla="*/ 0 w 24009"/>
                <a:gd name="T59" fmla="*/ 0 h 10498"/>
                <a:gd name="T60" fmla="*/ 0 w 24009"/>
                <a:gd name="T61" fmla="*/ 0 h 10498"/>
                <a:gd name="T62" fmla="*/ 0 w 24009"/>
                <a:gd name="T63" fmla="*/ 0 h 10498"/>
                <a:gd name="T64" fmla="*/ 0 w 24009"/>
                <a:gd name="T65" fmla="*/ 0 h 10498"/>
                <a:gd name="T66" fmla="*/ 0 w 24009"/>
                <a:gd name="T67" fmla="*/ 0 h 10498"/>
                <a:gd name="T68" fmla="*/ 0 w 24009"/>
                <a:gd name="T69" fmla="*/ 0 h 10498"/>
                <a:gd name="T70" fmla="*/ 0 w 24009"/>
                <a:gd name="T71" fmla="*/ 0 h 10498"/>
                <a:gd name="T72" fmla="*/ 0 w 24009"/>
                <a:gd name="T73" fmla="*/ 0 h 10498"/>
                <a:gd name="T74" fmla="*/ 0 w 24009"/>
                <a:gd name="T75" fmla="*/ 0 h 10498"/>
                <a:gd name="T76" fmla="*/ 0 w 24009"/>
                <a:gd name="T77" fmla="*/ 0 h 10498"/>
                <a:gd name="T78" fmla="*/ 0 w 24009"/>
                <a:gd name="T79" fmla="*/ 0 h 10498"/>
                <a:gd name="T80" fmla="*/ 0 w 24009"/>
                <a:gd name="T81" fmla="*/ 0 h 10498"/>
                <a:gd name="T82" fmla="*/ 0 w 24009"/>
                <a:gd name="T83" fmla="*/ 0 h 10498"/>
                <a:gd name="T84" fmla="*/ 0 w 24009"/>
                <a:gd name="T85" fmla="*/ 0 h 10498"/>
                <a:gd name="T86" fmla="*/ 0 w 24009"/>
                <a:gd name="T87" fmla="*/ 0 h 10498"/>
                <a:gd name="T88" fmla="*/ 0 w 24009"/>
                <a:gd name="T89" fmla="*/ 0 h 10498"/>
                <a:gd name="T90" fmla="*/ 0 w 24009"/>
                <a:gd name="T91" fmla="*/ 0 h 10498"/>
                <a:gd name="T92" fmla="*/ 0 w 24009"/>
                <a:gd name="T93" fmla="*/ 0 h 10498"/>
                <a:gd name="T94" fmla="*/ 0 w 24009"/>
                <a:gd name="T95" fmla="*/ 0 h 10498"/>
                <a:gd name="T96" fmla="*/ 0 w 24009"/>
                <a:gd name="T97" fmla="*/ 0 h 10498"/>
                <a:gd name="T98" fmla="*/ 0 w 24009"/>
                <a:gd name="T99" fmla="*/ 0 h 10498"/>
                <a:gd name="T100" fmla="*/ 0 w 24009"/>
                <a:gd name="T101" fmla="*/ 0 h 10498"/>
                <a:gd name="T102" fmla="*/ 0 w 24009"/>
                <a:gd name="T103" fmla="*/ 0 h 10498"/>
                <a:gd name="T104" fmla="*/ 0 w 24009"/>
                <a:gd name="T105" fmla="*/ 0 h 10498"/>
                <a:gd name="T106" fmla="*/ 0 w 24009"/>
                <a:gd name="T107" fmla="*/ 0 h 10498"/>
                <a:gd name="T108" fmla="*/ 0 w 24009"/>
                <a:gd name="T109" fmla="*/ 0 h 10498"/>
                <a:gd name="T110" fmla="*/ 0 w 24009"/>
                <a:gd name="T111" fmla="*/ 0 h 10498"/>
                <a:gd name="T112" fmla="*/ 0 w 24009"/>
                <a:gd name="T113" fmla="*/ 0 h 10498"/>
                <a:gd name="T114" fmla="*/ 0 w 24009"/>
                <a:gd name="T115" fmla="*/ 0 h 10498"/>
                <a:gd name="T116" fmla="*/ 0 w 24009"/>
                <a:gd name="T117" fmla="*/ 0 h 10498"/>
                <a:gd name="T118" fmla="*/ 0 w 24009"/>
                <a:gd name="T119" fmla="*/ 0 h 10498"/>
                <a:gd name="T120" fmla="*/ 0 w 24009"/>
                <a:gd name="T121" fmla="*/ 0 h 10498"/>
                <a:gd name="T122" fmla="*/ 0 w 24009"/>
                <a:gd name="T123" fmla="*/ 0 h 104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009"/>
                <a:gd name="T187" fmla="*/ 0 h 10498"/>
                <a:gd name="T188" fmla="*/ 24009 w 24009"/>
                <a:gd name="T189" fmla="*/ 10498 h 1049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009" h="10498">
                  <a:moveTo>
                    <a:pt x="21" y="5799"/>
                  </a:moveTo>
                  <a:lnTo>
                    <a:pt x="56" y="5715"/>
                  </a:lnTo>
                  <a:lnTo>
                    <a:pt x="89" y="5627"/>
                  </a:lnTo>
                  <a:lnTo>
                    <a:pt x="158" y="5431"/>
                  </a:lnTo>
                  <a:lnTo>
                    <a:pt x="226" y="5224"/>
                  </a:lnTo>
                  <a:lnTo>
                    <a:pt x="295" y="5006"/>
                  </a:lnTo>
                  <a:lnTo>
                    <a:pt x="364" y="4788"/>
                  </a:lnTo>
                  <a:lnTo>
                    <a:pt x="433" y="4578"/>
                  </a:lnTo>
                  <a:lnTo>
                    <a:pt x="504" y="4380"/>
                  </a:lnTo>
                  <a:lnTo>
                    <a:pt x="539" y="4289"/>
                  </a:lnTo>
                  <a:lnTo>
                    <a:pt x="575" y="4202"/>
                  </a:lnTo>
                  <a:lnTo>
                    <a:pt x="645" y="4047"/>
                  </a:lnTo>
                  <a:lnTo>
                    <a:pt x="715" y="3905"/>
                  </a:lnTo>
                  <a:lnTo>
                    <a:pt x="786" y="3775"/>
                  </a:lnTo>
                  <a:lnTo>
                    <a:pt x="857" y="3654"/>
                  </a:lnTo>
                  <a:lnTo>
                    <a:pt x="927" y="3540"/>
                  </a:lnTo>
                  <a:lnTo>
                    <a:pt x="997" y="3431"/>
                  </a:lnTo>
                  <a:lnTo>
                    <a:pt x="1136" y="3218"/>
                  </a:lnTo>
                  <a:lnTo>
                    <a:pt x="1204" y="3107"/>
                  </a:lnTo>
                  <a:lnTo>
                    <a:pt x="1271" y="2990"/>
                  </a:lnTo>
                  <a:lnTo>
                    <a:pt x="1340" y="2871"/>
                  </a:lnTo>
                  <a:lnTo>
                    <a:pt x="1411" y="2754"/>
                  </a:lnTo>
                  <a:lnTo>
                    <a:pt x="1482" y="2646"/>
                  </a:lnTo>
                  <a:lnTo>
                    <a:pt x="1556" y="2553"/>
                  </a:lnTo>
                  <a:lnTo>
                    <a:pt x="1597" y="2511"/>
                  </a:lnTo>
                  <a:lnTo>
                    <a:pt x="1639" y="2475"/>
                  </a:lnTo>
                  <a:lnTo>
                    <a:pt x="1684" y="2446"/>
                  </a:lnTo>
                  <a:cubicBezTo>
                    <a:pt x="1689" y="2443"/>
                    <a:pt x="1694" y="2440"/>
                    <a:pt x="1699" y="2438"/>
                  </a:cubicBezTo>
                  <a:lnTo>
                    <a:pt x="1734" y="2424"/>
                  </a:lnTo>
                  <a:cubicBezTo>
                    <a:pt x="1745" y="2420"/>
                    <a:pt x="1757" y="2417"/>
                    <a:pt x="1769" y="2417"/>
                  </a:cubicBezTo>
                  <a:lnTo>
                    <a:pt x="1803" y="2417"/>
                  </a:lnTo>
                  <a:cubicBezTo>
                    <a:pt x="1819" y="2417"/>
                    <a:pt x="1835" y="2421"/>
                    <a:pt x="1848" y="2429"/>
                  </a:cubicBezTo>
                  <a:lnTo>
                    <a:pt x="1882" y="2447"/>
                  </a:lnTo>
                  <a:cubicBezTo>
                    <a:pt x="1890" y="2450"/>
                    <a:pt x="1896" y="2455"/>
                    <a:pt x="1902" y="2461"/>
                  </a:cubicBezTo>
                  <a:lnTo>
                    <a:pt x="1936" y="2492"/>
                  </a:lnTo>
                  <a:cubicBezTo>
                    <a:pt x="1940" y="2495"/>
                    <a:pt x="1943" y="2499"/>
                    <a:pt x="1947" y="2503"/>
                  </a:cubicBezTo>
                  <a:lnTo>
                    <a:pt x="1982" y="2547"/>
                  </a:lnTo>
                  <a:lnTo>
                    <a:pt x="2021" y="2603"/>
                  </a:lnTo>
                  <a:lnTo>
                    <a:pt x="2059" y="2666"/>
                  </a:lnTo>
                  <a:lnTo>
                    <a:pt x="2129" y="2787"/>
                  </a:lnTo>
                  <a:lnTo>
                    <a:pt x="2163" y="2842"/>
                  </a:lnTo>
                  <a:lnTo>
                    <a:pt x="2196" y="2889"/>
                  </a:lnTo>
                  <a:lnTo>
                    <a:pt x="2225" y="2924"/>
                  </a:lnTo>
                  <a:lnTo>
                    <a:pt x="2215" y="2914"/>
                  </a:lnTo>
                  <a:lnTo>
                    <a:pt x="2250" y="2945"/>
                  </a:lnTo>
                  <a:lnTo>
                    <a:pt x="2227" y="2930"/>
                  </a:lnTo>
                  <a:lnTo>
                    <a:pt x="2261" y="2946"/>
                  </a:lnTo>
                  <a:lnTo>
                    <a:pt x="2215" y="2937"/>
                  </a:lnTo>
                  <a:lnTo>
                    <a:pt x="2249" y="2935"/>
                  </a:lnTo>
                  <a:lnTo>
                    <a:pt x="2202" y="2950"/>
                  </a:lnTo>
                  <a:lnTo>
                    <a:pt x="2236" y="2928"/>
                  </a:lnTo>
                  <a:lnTo>
                    <a:pt x="2217" y="2944"/>
                  </a:lnTo>
                  <a:lnTo>
                    <a:pt x="2234" y="2925"/>
                  </a:lnTo>
                  <a:lnTo>
                    <a:pt x="2225" y="2937"/>
                  </a:lnTo>
                  <a:lnTo>
                    <a:pt x="2242" y="2911"/>
                  </a:lnTo>
                  <a:lnTo>
                    <a:pt x="2254" y="2887"/>
                  </a:lnTo>
                  <a:lnTo>
                    <a:pt x="2270" y="2851"/>
                  </a:lnTo>
                  <a:lnTo>
                    <a:pt x="2284" y="2810"/>
                  </a:lnTo>
                  <a:lnTo>
                    <a:pt x="2300" y="2760"/>
                  </a:lnTo>
                  <a:lnTo>
                    <a:pt x="2334" y="2640"/>
                  </a:lnTo>
                  <a:lnTo>
                    <a:pt x="2368" y="2501"/>
                  </a:lnTo>
                  <a:lnTo>
                    <a:pt x="2402" y="2347"/>
                  </a:lnTo>
                  <a:lnTo>
                    <a:pt x="2436" y="2178"/>
                  </a:lnTo>
                  <a:lnTo>
                    <a:pt x="2470" y="2001"/>
                  </a:lnTo>
                  <a:lnTo>
                    <a:pt x="2505" y="1818"/>
                  </a:lnTo>
                  <a:lnTo>
                    <a:pt x="2574" y="1450"/>
                  </a:lnTo>
                  <a:lnTo>
                    <a:pt x="2609" y="1271"/>
                  </a:lnTo>
                  <a:lnTo>
                    <a:pt x="2643" y="1101"/>
                  </a:lnTo>
                  <a:lnTo>
                    <a:pt x="2679" y="942"/>
                  </a:lnTo>
                  <a:lnTo>
                    <a:pt x="2714" y="799"/>
                  </a:lnTo>
                  <a:lnTo>
                    <a:pt x="2749" y="675"/>
                  </a:lnTo>
                  <a:lnTo>
                    <a:pt x="2769" y="617"/>
                  </a:lnTo>
                  <a:lnTo>
                    <a:pt x="2786" y="568"/>
                  </a:lnTo>
                  <a:lnTo>
                    <a:pt x="2808" y="520"/>
                  </a:lnTo>
                  <a:lnTo>
                    <a:pt x="2837" y="464"/>
                  </a:lnTo>
                  <a:lnTo>
                    <a:pt x="2906" y="352"/>
                  </a:lnTo>
                  <a:lnTo>
                    <a:pt x="2989" y="238"/>
                  </a:lnTo>
                  <a:lnTo>
                    <a:pt x="3037" y="182"/>
                  </a:lnTo>
                  <a:lnTo>
                    <a:pt x="3082" y="133"/>
                  </a:lnTo>
                  <a:lnTo>
                    <a:pt x="3133" y="88"/>
                  </a:lnTo>
                  <a:lnTo>
                    <a:pt x="3182" y="50"/>
                  </a:lnTo>
                  <a:cubicBezTo>
                    <a:pt x="3186" y="47"/>
                    <a:pt x="3191" y="44"/>
                    <a:pt x="3196" y="42"/>
                  </a:cubicBezTo>
                  <a:lnTo>
                    <a:pt x="3237" y="21"/>
                  </a:lnTo>
                  <a:cubicBezTo>
                    <a:pt x="3243" y="18"/>
                    <a:pt x="3249" y="15"/>
                    <a:pt x="3256" y="14"/>
                  </a:cubicBezTo>
                  <a:lnTo>
                    <a:pt x="3294" y="4"/>
                  </a:lnTo>
                  <a:cubicBezTo>
                    <a:pt x="3305" y="1"/>
                    <a:pt x="3316" y="0"/>
                    <a:pt x="3327" y="1"/>
                  </a:cubicBezTo>
                  <a:lnTo>
                    <a:pt x="3362" y="4"/>
                  </a:lnTo>
                  <a:cubicBezTo>
                    <a:pt x="3376" y="5"/>
                    <a:pt x="3389" y="9"/>
                    <a:pt x="3402" y="16"/>
                  </a:cubicBezTo>
                  <a:lnTo>
                    <a:pt x="3433" y="34"/>
                  </a:lnTo>
                  <a:cubicBezTo>
                    <a:pt x="3444" y="41"/>
                    <a:pt x="3453" y="49"/>
                    <a:pt x="3461" y="59"/>
                  </a:cubicBezTo>
                  <a:lnTo>
                    <a:pt x="3487" y="93"/>
                  </a:lnTo>
                  <a:cubicBezTo>
                    <a:pt x="3493" y="101"/>
                    <a:pt x="3497" y="109"/>
                    <a:pt x="3501" y="119"/>
                  </a:cubicBezTo>
                  <a:lnTo>
                    <a:pt x="3520" y="171"/>
                  </a:lnTo>
                  <a:lnTo>
                    <a:pt x="3540" y="255"/>
                  </a:lnTo>
                  <a:lnTo>
                    <a:pt x="3558" y="344"/>
                  </a:lnTo>
                  <a:lnTo>
                    <a:pt x="3576" y="447"/>
                  </a:lnTo>
                  <a:lnTo>
                    <a:pt x="3593" y="561"/>
                  </a:lnTo>
                  <a:lnTo>
                    <a:pt x="3611" y="683"/>
                  </a:lnTo>
                  <a:lnTo>
                    <a:pt x="3629" y="817"/>
                  </a:lnTo>
                  <a:lnTo>
                    <a:pt x="3646" y="960"/>
                  </a:lnTo>
                  <a:lnTo>
                    <a:pt x="3664" y="1109"/>
                  </a:lnTo>
                  <a:lnTo>
                    <a:pt x="3681" y="1267"/>
                  </a:lnTo>
                  <a:lnTo>
                    <a:pt x="3698" y="1432"/>
                  </a:lnTo>
                  <a:lnTo>
                    <a:pt x="3733" y="1774"/>
                  </a:lnTo>
                  <a:lnTo>
                    <a:pt x="3767" y="2132"/>
                  </a:lnTo>
                  <a:lnTo>
                    <a:pt x="3802" y="2497"/>
                  </a:lnTo>
                  <a:lnTo>
                    <a:pt x="3836" y="2864"/>
                  </a:lnTo>
                  <a:lnTo>
                    <a:pt x="3871" y="3222"/>
                  </a:lnTo>
                  <a:lnTo>
                    <a:pt x="3905" y="3567"/>
                  </a:lnTo>
                  <a:lnTo>
                    <a:pt x="3923" y="3732"/>
                  </a:lnTo>
                  <a:lnTo>
                    <a:pt x="3940" y="3891"/>
                  </a:lnTo>
                  <a:lnTo>
                    <a:pt x="3957" y="4043"/>
                  </a:lnTo>
                  <a:lnTo>
                    <a:pt x="3974" y="4187"/>
                  </a:lnTo>
                  <a:lnTo>
                    <a:pt x="3992" y="4322"/>
                  </a:lnTo>
                  <a:lnTo>
                    <a:pt x="4009" y="4448"/>
                  </a:lnTo>
                  <a:lnTo>
                    <a:pt x="4025" y="4561"/>
                  </a:lnTo>
                  <a:lnTo>
                    <a:pt x="4042" y="4664"/>
                  </a:lnTo>
                  <a:lnTo>
                    <a:pt x="4059" y="4754"/>
                  </a:lnTo>
                  <a:lnTo>
                    <a:pt x="4076" y="4828"/>
                  </a:lnTo>
                  <a:lnTo>
                    <a:pt x="4089" y="4862"/>
                  </a:lnTo>
                  <a:lnTo>
                    <a:pt x="4076" y="4838"/>
                  </a:lnTo>
                  <a:lnTo>
                    <a:pt x="4100" y="4871"/>
                  </a:lnTo>
                  <a:lnTo>
                    <a:pt x="4079" y="4850"/>
                  </a:lnTo>
                  <a:lnTo>
                    <a:pt x="4109" y="4872"/>
                  </a:lnTo>
                  <a:lnTo>
                    <a:pt x="4086" y="4859"/>
                  </a:lnTo>
                  <a:lnTo>
                    <a:pt x="4121" y="4872"/>
                  </a:lnTo>
                  <a:lnTo>
                    <a:pt x="4097" y="4867"/>
                  </a:lnTo>
                  <a:lnTo>
                    <a:pt x="4136" y="4871"/>
                  </a:lnTo>
                  <a:lnTo>
                    <a:pt x="4120" y="4871"/>
                  </a:lnTo>
                  <a:lnTo>
                    <a:pt x="4163" y="4868"/>
                  </a:lnTo>
                  <a:lnTo>
                    <a:pt x="4194" y="4860"/>
                  </a:lnTo>
                  <a:lnTo>
                    <a:pt x="4232" y="4849"/>
                  </a:lnTo>
                  <a:lnTo>
                    <a:pt x="4311" y="4813"/>
                  </a:lnTo>
                  <a:lnTo>
                    <a:pt x="4384" y="4771"/>
                  </a:lnTo>
                  <a:lnTo>
                    <a:pt x="4414" y="4751"/>
                  </a:lnTo>
                  <a:lnTo>
                    <a:pt x="4441" y="4732"/>
                  </a:lnTo>
                  <a:lnTo>
                    <a:pt x="4461" y="4716"/>
                  </a:lnTo>
                  <a:lnTo>
                    <a:pt x="4471" y="4706"/>
                  </a:lnTo>
                  <a:lnTo>
                    <a:pt x="4498" y="4673"/>
                  </a:lnTo>
                  <a:lnTo>
                    <a:pt x="4524" y="4629"/>
                  </a:lnTo>
                  <a:lnTo>
                    <a:pt x="4557" y="4571"/>
                  </a:lnTo>
                  <a:lnTo>
                    <a:pt x="4588" y="4505"/>
                  </a:lnTo>
                  <a:lnTo>
                    <a:pt x="4622" y="4430"/>
                  </a:lnTo>
                  <a:lnTo>
                    <a:pt x="4655" y="4351"/>
                  </a:lnTo>
                  <a:lnTo>
                    <a:pt x="4724" y="4181"/>
                  </a:lnTo>
                  <a:lnTo>
                    <a:pt x="4794" y="4013"/>
                  </a:lnTo>
                  <a:lnTo>
                    <a:pt x="4828" y="3933"/>
                  </a:lnTo>
                  <a:lnTo>
                    <a:pt x="4865" y="3857"/>
                  </a:lnTo>
                  <a:lnTo>
                    <a:pt x="4900" y="3789"/>
                  </a:lnTo>
                  <a:lnTo>
                    <a:pt x="4939" y="3725"/>
                  </a:lnTo>
                  <a:lnTo>
                    <a:pt x="4977" y="3672"/>
                  </a:lnTo>
                  <a:cubicBezTo>
                    <a:pt x="4980" y="3668"/>
                    <a:pt x="4984" y="3664"/>
                    <a:pt x="4988" y="3661"/>
                  </a:cubicBezTo>
                  <a:lnTo>
                    <a:pt x="5023" y="3627"/>
                  </a:lnTo>
                  <a:cubicBezTo>
                    <a:pt x="5028" y="3621"/>
                    <a:pt x="5034" y="3617"/>
                    <a:pt x="5040" y="3613"/>
                  </a:cubicBezTo>
                  <a:lnTo>
                    <a:pt x="5075" y="3592"/>
                  </a:lnTo>
                  <a:cubicBezTo>
                    <a:pt x="5081" y="3588"/>
                    <a:pt x="5088" y="3585"/>
                    <a:pt x="5095" y="3583"/>
                  </a:cubicBezTo>
                  <a:lnTo>
                    <a:pt x="5129" y="3572"/>
                  </a:lnTo>
                  <a:cubicBezTo>
                    <a:pt x="5138" y="3569"/>
                    <a:pt x="5147" y="3568"/>
                    <a:pt x="5156" y="3568"/>
                  </a:cubicBezTo>
                  <a:lnTo>
                    <a:pt x="5191" y="3567"/>
                  </a:lnTo>
                  <a:cubicBezTo>
                    <a:pt x="5197" y="3566"/>
                    <a:pt x="5204" y="3567"/>
                    <a:pt x="5210" y="3568"/>
                  </a:cubicBezTo>
                  <a:lnTo>
                    <a:pt x="5244" y="3574"/>
                  </a:lnTo>
                  <a:cubicBezTo>
                    <a:pt x="5250" y="3575"/>
                    <a:pt x="5255" y="3576"/>
                    <a:pt x="5261" y="3578"/>
                  </a:cubicBezTo>
                  <a:lnTo>
                    <a:pt x="5296" y="3591"/>
                  </a:lnTo>
                  <a:cubicBezTo>
                    <a:pt x="5301" y="3593"/>
                    <a:pt x="5305" y="3595"/>
                    <a:pt x="5309" y="3598"/>
                  </a:cubicBezTo>
                  <a:lnTo>
                    <a:pt x="5343" y="3617"/>
                  </a:lnTo>
                  <a:lnTo>
                    <a:pt x="5421" y="3671"/>
                  </a:lnTo>
                  <a:lnTo>
                    <a:pt x="5495" y="3729"/>
                  </a:lnTo>
                  <a:lnTo>
                    <a:pt x="5563" y="3781"/>
                  </a:lnTo>
                  <a:lnTo>
                    <a:pt x="5622" y="3814"/>
                  </a:lnTo>
                  <a:lnTo>
                    <a:pt x="5605" y="3807"/>
                  </a:lnTo>
                  <a:lnTo>
                    <a:pt x="5639" y="3819"/>
                  </a:lnTo>
                  <a:lnTo>
                    <a:pt x="5621" y="3814"/>
                  </a:lnTo>
                  <a:lnTo>
                    <a:pt x="5656" y="3819"/>
                  </a:lnTo>
                  <a:lnTo>
                    <a:pt x="5631" y="3819"/>
                  </a:lnTo>
                  <a:lnTo>
                    <a:pt x="5700" y="3811"/>
                  </a:lnTo>
                  <a:lnTo>
                    <a:pt x="5679" y="3816"/>
                  </a:lnTo>
                  <a:lnTo>
                    <a:pt x="5749" y="3791"/>
                  </a:lnTo>
                  <a:lnTo>
                    <a:pt x="5806" y="3760"/>
                  </a:lnTo>
                  <a:lnTo>
                    <a:pt x="5872" y="3723"/>
                  </a:lnTo>
                  <a:lnTo>
                    <a:pt x="5942" y="3684"/>
                  </a:lnTo>
                  <a:lnTo>
                    <a:pt x="6020" y="3651"/>
                  </a:lnTo>
                  <a:cubicBezTo>
                    <a:pt x="6026" y="3649"/>
                    <a:pt x="6032" y="3647"/>
                    <a:pt x="6037" y="3646"/>
                  </a:cubicBezTo>
                  <a:lnTo>
                    <a:pt x="6107" y="3631"/>
                  </a:lnTo>
                  <a:cubicBezTo>
                    <a:pt x="6114" y="3629"/>
                    <a:pt x="6121" y="3628"/>
                    <a:pt x="6127" y="3628"/>
                  </a:cubicBezTo>
                  <a:lnTo>
                    <a:pt x="6161" y="3628"/>
                  </a:lnTo>
                  <a:cubicBezTo>
                    <a:pt x="6167" y="3628"/>
                    <a:pt x="6172" y="3629"/>
                    <a:pt x="6178" y="3630"/>
                  </a:cubicBezTo>
                  <a:lnTo>
                    <a:pt x="6213" y="3636"/>
                  </a:lnTo>
                  <a:lnTo>
                    <a:pt x="6292" y="3660"/>
                  </a:lnTo>
                  <a:lnTo>
                    <a:pt x="6369" y="3692"/>
                  </a:lnTo>
                  <a:lnTo>
                    <a:pt x="6447" y="3734"/>
                  </a:lnTo>
                  <a:lnTo>
                    <a:pt x="6528" y="3790"/>
                  </a:lnTo>
                  <a:lnTo>
                    <a:pt x="6608" y="3860"/>
                  </a:lnTo>
                  <a:lnTo>
                    <a:pt x="6686" y="3945"/>
                  </a:lnTo>
                  <a:lnTo>
                    <a:pt x="6761" y="4047"/>
                  </a:lnTo>
                  <a:lnTo>
                    <a:pt x="6832" y="4167"/>
                  </a:lnTo>
                  <a:lnTo>
                    <a:pt x="6871" y="4244"/>
                  </a:lnTo>
                  <a:lnTo>
                    <a:pt x="6907" y="4332"/>
                  </a:lnTo>
                  <a:lnTo>
                    <a:pt x="6943" y="4425"/>
                  </a:lnTo>
                  <a:lnTo>
                    <a:pt x="6978" y="4526"/>
                  </a:lnTo>
                  <a:lnTo>
                    <a:pt x="7014" y="4632"/>
                  </a:lnTo>
                  <a:lnTo>
                    <a:pt x="7048" y="4744"/>
                  </a:lnTo>
                  <a:lnTo>
                    <a:pt x="7117" y="4973"/>
                  </a:lnTo>
                  <a:lnTo>
                    <a:pt x="7187" y="5204"/>
                  </a:lnTo>
                  <a:lnTo>
                    <a:pt x="7256" y="5426"/>
                  </a:lnTo>
                  <a:lnTo>
                    <a:pt x="7290" y="5530"/>
                  </a:lnTo>
                  <a:lnTo>
                    <a:pt x="7324" y="5626"/>
                  </a:lnTo>
                  <a:lnTo>
                    <a:pt x="7358" y="5717"/>
                  </a:lnTo>
                  <a:lnTo>
                    <a:pt x="7391" y="5795"/>
                  </a:lnTo>
                  <a:lnTo>
                    <a:pt x="7459" y="5941"/>
                  </a:lnTo>
                  <a:lnTo>
                    <a:pt x="7527" y="6076"/>
                  </a:lnTo>
                  <a:lnTo>
                    <a:pt x="7595" y="6199"/>
                  </a:lnTo>
                  <a:lnTo>
                    <a:pt x="7662" y="6310"/>
                  </a:lnTo>
                  <a:lnTo>
                    <a:pt x="7728" y="6409"/>
                  </a:lnTo>
                  <a:lnTo>
                    <a:pt x="7794" y="6494"/>
                  </a:lnTo>
                  <a:lnTo>
                    <a:pt x="7859" y="6568"/>
                  </a:lnTo>
                  <a:lnTo>
                    <a:pt x="7923" y="6628"/>
                  </a:lnTo>
                  <a:lnTo>
                    <a:pt x="7950" y="6648"/>
                  </a:lnTo>
                  <a:lnTo>
                    <a:pt x="7978" y="6666"/>
                  </a:lnTo>
                  <a:lnTo>
                    <a:pt x="7964" y="6658"/>
                  </a:lnTo>
                  <a:lnTo>
                    <a:pt x="8033" y="6688"/>
                  </a:lnTo>
                  <a:lnTo>
                    <a:pt x="8015" y="6683"/>
                  </a:lnTo>
                  <a:lnTo>
                    <a:pt x="8084" y="6698"/>
                  </a:lnTo>
                  <a:lnTo>
                    <a:pt x="8069" y="6696"/>
                  </a:lnTo>
                  <a:lnTo>
                    <a:pt x="8138" y="6700"/>
                  </a:lnTo>
                  <a:lnTo>
                    <a:pt x="8268" y="6696"/>
                  </a:lnTo>
                  <a:lnTo>
                    <a:pt x="8340" y="6695"/>
                  </a:lnTo>
                  <a:lnTo>
                    <a:pt x="8422" y="6705"/>
                  </a:lnTo>
                  <a:lnTo>
                    <a:pt x="8501" y="6724"/>
                  </a:lnTo>
                  <a:lnTo>
                    <a:pt x="8577" y="6748"/>
                  </a:lnTo>
                  <a:lnTo>
                    <a:pt x="8717" y="6796"/>
                  </a:lnTo>
                  <a:lnTo>
                    <a:pt x="8782" y="6814"/>
                  </a:lnTo>
                  <a:lnTo>
                    <a:pt x="8845" y="6828"/>
                  </a:lnTo>
                  <a:lnTo>
                    <a:pt x="8903" y="6833"/>
                  </a:lnTo>
                  <a:lnTo>
                    <a:pt x="8889" y="6833"/>
                  </a:lnTo>
                  <a:lnTo>
                    <a:pt x="8958" y="6830"/>
                  </a:lnTo>
                  <a:lnTo>
                    <a:pt x="8942" y="6832"/>
                  </a:lnTo>
                  <a:lnTo>
                    <a:pt x="9011" y="6817"/>
                  </a:lnTo>
                  <a:lnTo>
                    <a:pt x="8998" y="6820"/>
                  </a:lnTo>
                  <a:lnTo>
                    <a:pt x="9068" y="6794"/>
                  </a:lnTo>
                  <a:lnTo>
                    <a:pt x="9129" y="6765"/>
                  </a:lnTo>
                  <a:lnTo>
                    <a:pt x="9192" y="6729"/>
                  </a:lnTo>
                  <a:lnTo>
                    <a:pt x="9328" y="6646"/>
                  </a:lnTo>
                  <a:lnTo>
                    <a:pt x="9397" y="6605"/>
                  </a:lnTo>
                  <a:lnTo>
                    <a:pt x="9471" y="6566"/>
                  </a:lnTo>
                  <a:lnTo>
                    <a:pt x="9546" y="6533"/>
                  </a:lnTo>
                  <a:lnTo>
                    <a:pt x="9623" y="6507"/>
                  </a:lnTo>
                  <a:lnTo>
                    <a:pt x="9763" y="6462"/>
                  </a:lnTo>
                  <a:lnTo>
                    <a:pt x="9826" y="6437"/>
                  </a:lnTo>
                  <a:lnTo>
                    <a:pt x="9889" y="6407"/>
                  </a:lnTo>
                  <a:lnTo>
                    <a:pt x="9949" y="6368"/>
                  </a:lnTo>
                  <a:lnTo>
                    <a:pt x="10008" y="6317"/>
                  </a:lnTo>
                  <a:lnTo>
                    <a:pt x="10072" y="6258"/>
                  </a:lnTo>
                  <a:lnTo>
                    <a:pt x="10139" y="6191"/>
                  </a:lnTo>
                  <a:lnTo>
                    <a:pt x="10207" y="6120"/>
                  </a:lnTo>
                  <a:lnTo>
                    <a:pt x="10273" y="6041"/>
                  </a:lnTo>
                  <a:lnTo>
                    <a:pt x="10338" y="5950"/>
                  </a:lnTo>
                  <a:lnTo>
                    <a:pt x="10404" y="5844"/>
                  </a:lnTo>
                  <a:lnTo>
                    <a:pt x="10469" y="5718"/>
                  </a:lnTo>
                  <a:lnTo>
                    <a:pt x="10501" y="5648"/>
                  </a:lnTo>
                  <a:lnTo>
                    <a:pt x="10534" y="5571"/>
                  </a:lnTo>
                  <a:lnTo>
                    <a:pt x="10568" y="5482"/>
                  </a:lnTo>
                  <a:lnTo>
                    <a:pt x="10600" y="5379"/>
                  </a:lnTo>
                  <a:lnTo>
                    <a:pt x="10634" y="5261"/>
                  </a:lnTo>
                  <a:lnTo>
                    <a:pt x="10669" y="5134"/>
                  </a:lnTo>
                  <a:lnTo>
                    <a:pt x="10702" y="4998"/>
                  </a:lnTo>
                  <a:lnTo>
                    <a:pt x="10737" y="4856"/>
                  </a:lnTo>
                  <a:lnTo>
                    <a:pt x="10806" y="4565"/>
                  </a:lnTo>
                  <a:lnTo>
                    <a:pt x="10840" y="4421"/>
                  </a:lnTo>
                  <a:lnTo>
                    <a:pt x="10875" y="4279"/>
                  </a:lnTo>
                  <a:lnTo>
                    <a:pt x="10909" y="4144"/>
                  </a:lnTo>
                  <a:lnTo>
                    <a:pt x="10945" y="4015"/>
                  </a:lnTo>
                  <a:lnTo>
                    <a:pt x="10979" y="3897"/>
                  </a:lnTo>
                  <a:lnTo>
                    <a:pt x="11016" y="3791"/>
                  </a:lnTo>
                  <a:lnTo>
                    <a:pt x="11051" y="3699"/>
                  </a:lnTo>
                  <a:lnTo>
                    <a:pt x="11090" y="3621"/>
                  </a:lnTo>
                  <a:lnTo>
                    <a:pt x="11123" y="3570"/>
                  </a:lnTo>
                  <a:cubicBezTo>
                    <a:pt x="11127" y="3564"/>
                    <a:pt x="11131" y="3559"/>
                    <a:pt x="11136" y="3554"/>
                  </a:cubicBezTo>
                  <a:lnTo>
                    <a:pt x="11167" y="3524"/>
                  </a:lnTo>
                  <a:cubicBezTo>
                    <a:pt x="11171" y="3521"/>
                    <a:pt x="11175" y="3517"/>
                    <a:pt x="11179" y="3514"/>
                  </a:cubicBezTo>
                  <a:lnTo>
                    <a:pt x="11211" y="3492"/>
                  </a:lnTo>
                  <a:cubicBezTo>
                    <a:pt x="11218" y="3488"/>
                    <a:pt x="11225" y="3484"/>
                    <a:pt x="11232" y="3481"/>
                  </a:cubicBezTo>
                  <a:lnTo>
                    <a:pt x="11267" y="3468"/>
                  </a:lnTo>
                  <a:cubicBezTo>
                    <a:pt x="11272" y="3467"/>
                    <a:pt x="11277" y="3465"/>
                    <a:pt x="11283" y="3464"/>
                  </a:cubicBezTo>
                  <a:lnTo>
                    <a:pt x="11320" y="3457"/>
                  </a:lnTo>
                  <a:cubicBezTo>
                    <a:pt x="11325" y="3456"/>
                    <a:pt x="11330" y="3456"/>
                    <a:pt x="11335" y="3456"/>
                  </a:cubicBezTo>
                  <a:lnTo>
                    <a:pt x="11372" y="3455"/>
                  </a:lnTo>
                  <a:cubicBezTo>
                    <a:pt x="11378" y="3454"/>
                    <a:pt x="11383" y="3455"/>
                    <a:pt x="11389" y="3456"/>
                  </a:cubicBezTo>
                  <a:lnTo>
                    <a:pt x="11467" y="3468"/>
                  </a:lnTo>
                  <a:cubicBezTo>
                    <a:pt x="11472" y="3468"/>
                    <a:pt x="11476" y="3469"/>
                    <a:pt x="11481" y="3471"/>
                  </a:cubicBezTo>
                  <a:lnTo>
                    <a:pt x="11559" y="3495"/>
                  </a:lnTo>
                  <a:lnTo>
                    <a:pt x="11641" y="3528"/>
                  </a:lnTo>
                  <a:lnTo>
                    <a:pt x="11706" y="3553"/>
                  </a:lnTo>
                  <a:lnTo>
                    <a:pt x="11756" y="3567"/>
                  </a:lnTo>
                  <a:lnTo>
                    <a:pt x="11823" y="3585"/>
                  </a:lnTo>
                  <a:lnTo>
                    <a:pt x="11902" y="3615"/>
                  </a:lnTo>
                  <a:lnTo>
                    <a:pt x="12049" y="3686"/>
                  </a:lnTo>
                  <a:lnTo>
                    <a:pt x="12118" y="3720"/>
                  </a:lnTo>
                  <a:lnTo>
                    <a:pt x="12181" y="3746"/>
                  </a:lnTo>
                  <a:lnTo>
                    <a:pt x="12238" y="3760"/>
                  </a:lnTo>
                  <a:lnTo>
                    <a:pt x="12222" y="3757"/>
                  </a:lnTo>
                  <a:lnTo>
                    <a:pt x="12291" y="3763"/>
                  </a:lnTo>
                  <a:lnTo>
                    <a:pt x="12263" y="3764"/>
                  </a:lnTo>
                  <a:lnTo>
                    <a:pt x="12292" y="3758"/>
                  </a:lnTo>
                  <a:lnTo>
                    <a:pt x="12267" y="3767"/>
                  </a:lnTo>
                  <a:lnTo>
                    <a:pt x="12298" y="3751"/>
                  </a:lnTo>
                  <a:lnTo>
                    <a:pt x="12321" y="3735"/>
                  </a:lnTo>
                  <a:lnTo>
                    <a:pt x="12349" y="3711"/>
                  </a:lnTo>
                  <a:lnTo>
                    <a:pt x="12417" y="3645"/>
                  </a:lnTo>
                  <a:lnTo>
                    <a:pt x="12494" y="3573"/>
                  </a:lnTo>
                  <a:lnTo>
                    <a:pt x="12536" y="3538"/>
                  </a:lnTo>
                  <a:lnTo>
                    <a:pt x="12578" y="3507"/>
                  </a:lnTo>
                  <a:lnTo>
                    <a:pt x="12626" y="3480"/>
                  </a:lnTo>
                  <a:cubicBezTo>
                    <a:pt x="12631" y="3477"/>
                    <a:pt x="12636" y="3475"/>
                    <a:pt x="12641" y="3473"/>
                  </a:cubicBezTo>
                  <a:lnTo>
                    <a:pt x="12677" y="3461"/>
                  </a:lnTo>
                  <a:cubicBezTo>
                    <a:pt x="12686" y="3458"/>
                    <a:pt x="12695" y="3457"/>
                    <a:pt x="12705" y="3457"/>
                  </a:cubicBezTo>
                  <a:lnTo>
                    <a:pt x="12740" y="3456"/>
                  </a:lnTo>
                  <a:cubicBezTo>
                    <a:pt x="12751" y="3455"/>
                    <a:pt x="12762" y="3457"/>
                    <a:pt x="12773" y="3460"/>
                  </a:cubicBezTo>
                  <a:lnTo>
                    <a:pt x="12806" y="3471"/>
                  </a:lnTo>
                  <a:cubicBezTo>
                    <a:pt x="12817" y="3475"/>
                    <a:pt x="12827" y="3481"/>
                    <a:pt x="12836" y="3488"/>
                  </a:cubicBezTo>
                  <a:lnTo>
                    <a:pt x="12867" y="3513"/>
                  </a:lnTo>
                  <a:cubicBezTo>
                    <a:pt x="12873" y="3518"/>
                    <a:pt x="12879" y="3524"/>
                    <a:pt x="12884" y="3531"/>
                  </a:cubicBezTo>
                  <a:lnTo>
                    <a:pt x="12913" y="3571"/>
                  </a:lnTo>
                  <a:cubicBezTo>
                    <a:pt x="12916" y="3575"/>
                    <a:pt x="12919" y="3580"/>
                    <a:pt x="12921" y="3585"/>
                  </a:cubicBezTo>
                  <a:lnTo>
                    <a:pt x="12938" y="3619"/>
                  </a:lnTo>
                  <a:lnTo>
                    <a:pt x="12958" y="3664"/>
                  </a:lnTo>
                  <a:lnTo>
                    <a:pt x="12978" y="3717"/>
                  </a:lnTo>
                  <a:lnTo>
                    <a:pt x="12996" y="3772"/>
                  </a:lnTo>
                  <a:lnTo>
                    <a:pt x="13032" y="3896"/>
                  </a:lnTo>
                  <a:lnTo>
                    <a:pt x="13068" y="4037"/>
                  </a:lnTo>
                  <a:lnTo>
                    <a:pt x="13102" y="4192"/>
                  </a:lnTo>
                  <a:lnTo>
                    <a:pt x="13137" y="4355"/>
                  </a:lnTo>
                  <a:lnTo>
                    <a:pt x="13172" y="4527"/>
                  </a:lnTo>
                  <a:lnTo>
                    <a:pt x="13207" y="4701"/>
                  </a:lnTo>
                  <a:lnTo>
                    <a:pt x="13242" y="4875"/>
                  </a:lnTo>
                  <a:lnTo>
                    <a:pt x="13276" y="5045"/>
                  </a:lnTo>
                  <a:lnTo>
                    <a:pt x="13310" y="5207"/>
                  </a:lnTo>
                  <a:lnTo>
                    <a:pt x="13344" y="5360"/>
                  </a:lnTo>
                  <a:lnTo>
                    <a:pt x="13379" y="5497"/>
                  </a:lnTo>
                  <a:lnTo>
                    <a:pt x="13413" y="5616"/>
                  </a:lnTo>
                  <a:lnTo>
                    <a:pt x="13429" y="5666"/>
                  </a:lnTo>
                  <a:lnTo>
                    <a:pt x="13445" y="5711"/>
                  </a:lnTo>
                  <a:lnTo>
                    <a:pt x="13461" y="5748"/>
                  </a:lnTo>
                  <a:lnTo>
                    <a:pt x="13476" y="5779"/>
                  </a:lnTo>
                  <a:lnTo>
                    <a:pt x="13497" y="5809"/>
                  </a:lnTo>
                  <a:lnTo>
                    <a:pt x="13482" y="5791"/>
                  </a:lnTo>
                  <a:lnTo>
                    <a:pt x="13512" y="5819"/>
                  </a:lnTo>
                  <a:lnTo>
                    <a:pt x="13490" y="5804"/>
                  </a:lnTo>
                  <a:lnTo>
                    <a:pt x="13523" y="5821"/>
                  </a:lnTo>
                  <a:lnTo>
                    <a:pt x="13498" y="5812"/>
                  </a:lnTo>
                  <a:lnTo>
                    <a:pt x="13533" y="5819"/>
                  </a:lnTo>
                  <a:lnTo>
                    <a:pt x="13512" y="5818"/>
                  </a:lnTo>
                  <a:lnTo>
                    <a:pt x="13548" y="5817"/>
                  </a:lnTo>
                  <a:lnTo>
                    <a:pt x="13526" y="5820"/>
                  </a:lnTo>
                  <a:lnTo>
                    <a:pt x="13564" y="5810"/>
                  </a:lnTo>
                  <a:lnTo>
                    <a:pt x="13593" y="5798"/>
                  </a:lnTo>
                  <a:lnTo>
                    <a:pt x="13621" y="5782"/>
                  </a:lnTo>
                  <a:lnTo>
                    <a:pt x="13690" y="5735"/>
                  </a:lnTo>
                  <a:lnTo>
                    <a:pt x="13758" y="5681"/>
                  </a:lnTo>
                  <a:lnTo>
                    <a:pt x="13826" y="5628"/>
                  </a:lnTo>
                  <a:lnTo>
                    <a:pt x="13887" y="5585"/>
                  </a:lnTo>
                  <a:lnTo>
                    <a:pt x="13960" y="5539"/>
                  </a:lnTo>
                  <a:lnTo>
                    <a:pt x="14023" y="5491"/>
                  </a:lnTo>
                  <a:lnTo>
                    <a:pt x="14087" y="5436"/>
                  </a:lnTo>
                  <a:lnTo>
                    <a:pt x="14155" y="5374"/>
                  </a:lnTo>
                  <a:lnTo>
                    <a:pt x="14291" y="5244"/>
                  </a:lnTo>
                  <a:lnTo>
                    <a:pt x="14430" y="5115"/>
                  </a:lnTo>
                  <a:lnTo>
                    <a:pt x="14497" y="5049"/>
                  </a:lnTo>
                  <a:lnTo>
                    <a:pt x="14562" y="4974"/>
                  </a:lnTo>
                  <a:lnTo>
                    <a:pt x="14629" y="4893"/>
                  </a:lnTo>
                  <a:lnTo>
                    <a:pt x="14699" y="4809"/>
                  </a:lnTo>
                  <a:lnTo>
                    <a:pt x="14772" y="4732"/>
                  </a:lnTo>
                  <a:lnTo>
                    <a:pt x="14849" y="4666"/>
                  </a:lnTo>
                  <a:cubicBezTo>
                    <a:pt x="14853" y="4663"/>
                    <a:pt x="14857" y="4660"/>
                    <a:pt x="14861" y="4657"/>
                  </a:cubicBezTo>
                  <a:lnTo>
                    <a:pt x="14896" y="4636"/>
                  </a:lnTo>
                  <a:cubicBezTo>
                    <a:pt x="14900" y="4634"/>
                    <a:pt x="14905" y="4631"/>
                    <a:pt x="14910" y="4629"/>
                  </a:cubicBezTo>
                  <a:lnTo>
                    <a:pt x="14945" y="4615"/>
                  </a:lnTo>
                  <a:cubicBezTo>
                    <a:pt x="14950" y="4613"/>
                    <a:pt x="14956" y="4612"/>
                    <a:pt x="14961" y="4610"/>
                  </a:cubicBezTo>
                  <a:lnTo>
                    <a:pt x="14995" y="4603"/>
                  </a:lnTo>
                  <a:cubicBezTo>
                    <a:pt x="15002" y="4602"/>
                    <a:pt x="15010" y="4601"/>
                    <a:pt x="15017" y="4602"/>
                  </a:cubicBezTo>
                  <a:lnTo>
                    <a:pt x="15052" y="4603"/>
                  </a:lnTo>
                  <a:cubicBezTo>
                    <a:pt x="15063" y="4603"/>
                    <a:pt x="15073" y="4605"/>
                    <a:pt x="15083" y="4608"/>
                  </a:cubicBezTo>
                  <a:lnTo>
                    <a:pt x="15118" y="4621"/>
                  </a:lnTo>
                  <a:cubicBezTo>
                    <a:pt x="15127" y="4625"/>
                    <a:pt x="15135" y="4629"/>
                    <a:pt x="15143" y="4635"/>
                  </a:cubicBezTo>
                  <a:lnTo>
                    <a:pt x="15177" y="4661"/>
                  </a:lnTo>
                  <a:cubicBezTo>
                    <a:pt x="15181" y="4665"/>
                    <a:pt x="15185" y="4668"/>
                    <a:pt x="15189" y="4672"/>
                  </a:cubicBezTo>
                  <a:lnTo>
                    <a:pt x="15224" y="4710"/>
                  </a:lnTo>
                  <a:lnTo>
                    <a:pt x="15265" y="4766"/>
                  </a:lnTo>
                  <a:lnTo>
                    <a:pt x="15303" y="4826"/>
                  </a:lnTo>
                  <a:lnTo>
                    <a:pt x="15340" y="4889"/>
                  </a:lnTo>
                  <a:lnTo>
                    <a:pt x="15410" y="5018"/>
                  </a:lnTo>
                  <a:lnTo>
                    <a:pt x="15478" y="5138"/>
                  </a:lnTo>
                  <a:lnTo>
                    <a:pt x="15510" y="5187"/>
                  </a:lnTo>
                  <a:lnTo>
                    <a:pt x="15541" y="5230"/>
                  </a:lnTo>
                  <a:lnTo>
                    <a:pt x="15569" y="5259"/>
                  </a:lnTo>
                  <a:lnTo>
                    <a:pt x="15556" y="5247"/>
                  </a:lnTo>
                  <a:lnTo>
                    <a:pt x="15591" y="5273"/>
                  </a:lnTo>
                  <a:lnTo>
                    <a:pt x="15565" y="5260"/>
                  </a:lnTo>
                  <a:lnTo>
                    <a:pt x="15599" y="5272"/>
                  </a:lnTo>
                  <a:lnTo>
                    <a:pt x="15559" y="5267"/>
                  </a:lnTo>
                  <a:lnTo>
                    <a:pt x="15594" y="5264"/>
                  </a:lnTo>
                  <a:lnTo>
                    <a:pt x="15550" y="5279"/>
                  </a:lnTo>
                  <a:lnTo>
                    <a:pt x="15585" y="5256"/>
                  </a:lnTo>
                  <a:lnTo>
                    <a:pt x="15562" y="5277"/>
                  </a:lnTo>
                  <a:lnTo>
                    <a:pt x="15596" y="5234"/>
                  </a:lnTo>
                  <a:lnTo>
                    <a:pt x="15588" y="5246"/>
                  </a:lnTo>
                  <a:lnTo>
                    <a:pt x="15623" y="5185"/>
                  </a:lnTo>
                  <a:lnTo>
                    <a:pt x="15653" y="5118"/>
                  </a:lnTo>
                  <a:lnTo>
                    <a:pt x="15687" y="5036"/>
                  </a:lnTo>
                  <a:lnTo>
                    <a:pt x="15719" y="4947"/>
                  </a:lnTo>
                  <a:lnTo>
                    <a:pt x="15788" y="4751"/>
                  </a:lnTo>
                  <a:lnTo>
                    <a:pt x="15823" y="4653"/>
                  </a:lnTo>
                  <a:lnTo>
                    <a:pt x="15859" y="4559"/>
                  </a:lnTo>
                  <a:lnTo>
                    <a:pt x="15894" y="4474"/>
                  </a:lnTo>
                  <a:lnTo>
                    <a:pt x="15931" y="4396"/>
                  </a:lnTo>
                  <a:lnTo>
                    <a:pt x="15969" y="4331"/>
                  </a:lnTo>
                  <a:cubicBezTo>
                    <a:pt x="15972" y="4326"/>
                    <a:pt x="15975" y="4322"/>
                    <a:pt x="15979" y="4317"/>
                  </a:cubicBezTo>
                  <a:lnTo>
                    <a:pt x="16014" y="4277"/>
                  </a:lnTo>
                  <a:cubicBezTo>
                    <a:pt x="16018" y="4272"/>
                    <a:pt x="16023" y="4268"/>
                    <a:pt x="16028" y="4264"/>
                  </a:cubicBezTo>
                  <a:lnTo>
                    <a:pt x="16045" y="4251"/>
                  </a:lnTo>
                  <a:cubicBezTo>
                    <a:pt x="16053" y="4245"/>
                    <a:pt x="16062" y="4240"/>
                    <a:pt x="16072" y="4237"/>
                  </a:cubicBezTo>
                  <a:lnTo>
                    <a:pt x="16089" y="4231"/>
                  </a:lnTo>
                  <a:cubicBezTo>
                    <a:pt x="16097" y="4228"/>
                    <a:pt x="16106" y="4226"/>
                    <a:pt x="16115" y="4226"/>
                  </a:cubicBezTo>
                  <a:lnTo>
                    <a:pt x="16133" y="4225"/>
                  </a:lnTo>
                  <a:cubicBezTo>
                    <a:pt x="16146" y="4224"/>
                    <a:pt x="16158" y="4226"/>
                    <a:pt x="16170" y="4230"/>
                  </a:cubicBezTo>
                  <a:lnTo>
                    <a:pt x="16187" y="4236"/>
                  </a:lnTo>
                  <a:cubicBezTo>
                    <a:pt x="16198" y="4240"/>
                    <a:pt x="16208" y="4245"/>
                    <a:pt x="16217" y="4253"/>
                  </a:cubicBezTo>
                  <a:lnTo>
                    <a:pt x="16252" y="4282"/>
                  </a:lnTo>
                  <a:cubicBezTo>
                    <a:pt x="16258" y="4287"/>
                    <a:pt x="16264" y="4294"/>
                    <a:pt x="16269" y="4301"/>
                  </a:cubicBezTo>
                  <a:lnTo>
                    <a:pt x="16303" y="4350"/>
                  </a:lnTo>
                  <a:lnTo>
                    <a:pt x="16345" y="4427"/>
                  </a:lnTo>
                  <a:lnTo>
                    <a:pt x="16383" y="4517"/>
                  </a:lnTo>
                  <a:lnTo>
                    <a:pt x="16419" y="4618"/>
                  </a:lnTo>
                  <a:lnTo>
                    <a:pt x="16455" y="4728"/>
                  </a:lnTo>
                  <a:lnTo>
                    <a:pt x="16490" y="4846"/>
                  </a:lnTo>
                  <a:lnTo>
                    <a:pt x="16525" y="4969"/>
                  </a:lnTo>
                  <a:lnTo>
                    <a:pt x="16594" y="5228"/>
                  </a:lnTo>
                  <a:lnTo>
                    <a:pt x="16663" y="5482"/>
                  </a:lnTo>
                  <a:lnTo>
                    <a:pt x="16698" y="5603"/>
                  </a:lnTo>
                  <a:lnTo>
                    <a:pt x="16732" y="5717"/>
                  </a:lnTo>
                  <a:lnTo>
                    <a:pt x="16766" y="5821"/>
                  </a:lnTo>
                  <a:lnTo>
                    <a:pt x="16799" y="5911"/>
                  </a:lnTo>
                  <a:lnTo>
                    <a:pt x="16868" y="6088"/>
                  </a:lnTo>
                  <a:lnTo>
                    <a:pt x="16937" y="6268"/>
                  </a:lnTo>
                  <a:lnTo>
                    <a:pt x="17006" y="6443"/>
                  </a:lnTo>
                  <a:lnTo>
                    <a:pt x="17074" y="6610"/>
                  </a:lnTo>
                  <a:lnTo>
                    <a:pt x="17142" y="6762"/>
                  </a:lnTo>
                  <a:lnTo>
                    <a:pt x="17209" y="6894"/>
                  </a:lnTo>
                  <a:lnTo>
                    <a:pt x="17241" y="6949"/>
                  </a:lnTo>
                  <a:lnTo>
                    <a:pt x="17274" y="6999"/>
                  </a:lnTo>
                  <a:lnTo>
                    <a:pt x="17305" y="7040"/>
                  </a:lnTo>
                  <a:lnTo>
                    <a:pt x="17334" y="7072"/>
                  </a:lnTo>
                  <a:lnTo>
                    <a:pt x="17360" y="7094"/>
                  </a:lnTo>
                  <a:lnTo>
                    <a:pt x="17348" y="7085"/>
                  </a:lnTo>
                  <a:lnTo>
                    <a:pt x="17382" y="7106"/>
                  </a:lnTo>
                  <a:lnTo>
                    <a:pt x="17365" y="7097"/>
                  </a:lnTo>
                  <a:lnTo>
                    <a:pt x="17400" y="7110"/>
                  </a:lnTo>
                  <a:lnTo>
                    <a:pt x="17383" y="7106"/>
                  </a:lnTo>
                  <a:lnTo>
                    <a:pt x="17417" y="7112"/>
                  </a:lnTo>
                  <a:lnTo>
                    <a:pt x="17398" y="7111"/>
                  </a:lnTo>
                  <a:lnTo>
                    <a:pt x="17433" y="7110"/>
                  </a:lnTo>
                  <a:lnTo>
                    <a:pt x="17456" y="7105"/>
                  </a:lnTo>
                  <a:lnTo>
                    <a:pt x="17438" y="7110"/>
                  </a:lnTo>
                  <a:lnTo>
                    <a:pt x="17507" y="7086"/>
                  </a:lnTo>
                  <a:lnTo>
                    <a:pt x="17568" y="7057"/>
                  </a:lnTo>
                  <a:lnTo>
                    <a:pt x="17634" y="7023"/>
                  </a:lnTo>
                  <a:lnTo>
                    <a:pt x="17707" y="6990"/>
                  </a:lnTo>
                  <a:cubicBezTo>
                    <a:pt x="17712" y="6988"/>
                    <a:pt x="17718" y="6986"/>
                    <a:pt x="17724" y="6984"/>
                  </a:cubicBezTo>
                  <a:lnTo>
                    <a:pt x="17793" y="6967"/>
                  </a:lnTo>
                  <a:lnTo>
                    <a:pt x="17867" y="6953"/>
                  </a:lnTo>
                  <a:lnTo>
                    <a:pt x="17931" y="6936"/>
                  </a:lnTo>
                  <a:lnTo>
                    <a:pt x="18067" y="6899"/>
                  </a:lnTo>
                  <a:lnTo>
                    <a:pt x="18142" y="6883"/>
                  </a:lnTo>
                  <a:lnTo>
                    <a:pt x="18222" y="6876"/>
                  </a:lnTo>
                  <a:cubicBezTo>
                    <a:pt x="18227" y="6875"/>
                    <a:pt x="18231" y="6875"/>
                    <a:pt x="18236" y="6876"/>
                  </a:cubicBezTo>
                  <a:lnTo>
                    <a:pt x="18305" y="6880"/>
                  </a:lnTo>
                  <a:cubicBezTo>
                    <a:pt x="18312" y="6880"/>
                    <a:pt x="18318" y="6881"/>
                    <a:pt x="18325" y="6883"/>
                  </a:cubicBezTo>
                  <a:lnTo>
                    <a:pt x="18394" y="6902"/>
                  </a:lnTo>
                  <a:cubicBezTo>
                    <a:pt x="18401" y="6904"/>
                    <a:pt x="18408" y="6906"/>
                    <a:pt x="18414" y="6910"/>
                  </a:cubicBezTo>
                  <a:lnTo>
                    <a:pt x="18483" y="6947"/>
                  </a:lnTo>
                  <a:cubicBezTo>
                    <a:pt x="18487" y="6949"/>
                    <a:pt x="18491" y="6952"/>
                    <a:pt x="18495" y="6955"/>
                  </a:cubicBezTo>
                  <a:lnTo>
                    <a:pt x="18565" y="7008"/>
                  </a:lnTo>
                  <a:lnTo>
                    <a:pt x="18642" y="7080"/>
                  </a:lnTo>
                  <a:lnTo>
                    <a:pt x="18715" y="7157"/>
                  </a:lnTo>
                  <a:lnTo>
                    <a:pt x="18785" y="7232"/>
                  </a:lnTo>
                  <a:lnTo>
                    <a:pt x="18853" y="7305"/>
                  </a:lnTo>
                  <a:lnTo>
                    <a:pt x="18920" y="7368"/>
                  </a:lnTo>
                  <a:lnTo>
                    <a:pt x="18982" y="7417"/>
                  </a:lnTo>
                  <a:lnTo>
                    <a:pt x="19112" y="7501"/>
                  </a:lnTo>
                  <a:lnTo>
                    <a:pt x="19245" y="7571"/>
                  </a:lnTo>
                  <a:lnTo>
                    <a:pt x="19376" y="7629"/>
                  </a:lnTo>
                  <a:lnTo>
                    <a:pt x="19508" y="7675"/>
                  </a:lnTo>
                  <a:lnTo>
                    <a:pt x="19639" y="7710"/>
                  </a:lnTo>
                  <a:lnTo>
                    <a:pt x="19769" y="7732"/>
                  </a:lnTo>
                  <a:lnTo>
                    <a:pt x="19900" y="7745"/>
                  </a:lnTo>
                  <a:lnTo>
                    <a:pt x="20033" y="7752"/>
                  </a:lnTo>
                  <a:lnTo>
                    <a:pt x="20168" y="7752"/>
                  </a:lnTo>
                  <a:lnTo>
                    <a:pt x="20301" y="7747"/>
                  </a:lnTo>
                  <a:lnTo>
                    <a:pt x="20434" y="7734"/>
                  </a:lnTo>
                  <a:lnTo>
                    <a:pt x="20569" y="7714"/>
                  </a:lnTo>
                  <a:lnTo>
                    <a:pt x="20702" y="7688"/>
                  </a:lnTo>
                  <a:lnTo>
                    <a:pt x="20837" y="7655"/>
                  </a:lnTo>
                  <a:lnTo>
                    <a:pt x="21108" y="7574"/>
                  </a:lnTo>
                  <a:lnTo>
                    <a:pt x="21135" y="7562"/>
                  </a:lnTo>
                  <a:lnTo>
                    <a:pt x="21122" y="7569"/>
                  </a:lnTo>
                  <a:lnTo>
                    <a:pt x="21156" y="7549"/>
                  </a:lnTo>
                  <a:lnTo>
                    <a:pt x="21216" y="7503"/>
                  </a:lnTo>
                  <a:lnTo>
                    <a:pt x="21280" y="7449"/>
                  </a:lnTo>
                  <a:lnTo>
                    <a:pt x="21350" y="7390"/>
                  </a:lnTo>
                  <a:lnTo>
                    <a:pt x="21430" y="7339"/>
                  </a:lnTo>
                  <a:cubicBezTo>
                    <a:pt x="21434" y="7336"/>
                    <a:pt x="21438" y="7334"/>
                    <a:pt x="21443" y="7332"/>
                  </a:cubicBezTo>
                  <a:lnTo>
                    <a:pt x="21477" y="7317"/>
                  </a:lnTo>
                  <a:cubicBezTo>
                    <a:pt x="21482" y="7315"/>
                    <a:pt x="21486" y="7313"/>
                    <a:pt x="21492" y="7311"/>
                  </a:cubicBezTo>
                  <a:lnTo>
                    <a:pt x="21527" y="7302"/>
                  </a:lnTo>
                  <a:cubicBezTo>
                    <a:pt x="21533" y="7301"/>
                    <a:pt x="21539" y="7300"/>
                    <a:pt x="21545" y="7300"/>
                  </a:cubicBezTo>
                  <a:lnTo>
                    <a:pt x="21579" y="7298"/>
                  </a:lnTo>
                  <a:cubicBezTo>
                    <a:pt x="21587" y="7297"/>
                    <a:pt x="21595" y="7298"/>
                    <a:pt x="21603" y="7299"/>
                  </a:cubicBezTo>
                  <a:lnTo>
                    <a:pt x="21638" y="7306"/>
                  </a:lnTo>
                  <a:cubicBezTo>
                    <a:pt x="21647" y="7308"/>
                    <a:pt x="21656" y="7311"/>
                    <a:pt x="21664" y="7316"/>
                  </a:cubicBezTo>
                  <a:lnTo>
                    <a:pt x="21698" y="7334"/>
                  </a:lnTo>
                  <a:cubicBezTo>
                    <a:pt x="21704" y="7336"/>
                    <a:pt x="21709" y="7340"/>
                    <a:pt x="21713" y="7344"/>
                  </a:cubicBezTo>
                  <a:lnTo>
                    <a:pt x="21748" y="7372"/>
                  </a:lnTo>
                  <a:cubicBezTo>
                    <a:pt x="21754" y="7376"/>
                    <a:pt x="21759" y="7381"/>
                    <a:pt x="21763" y="7386"/>
                  </a:cubicBezTo>
                  <a:lnTo>
                    <a:pt x="21798" y="7429"/>
                  </a:lnTo>
                  <a:cubicBezTo>
                    <a:pt x="21801" y="7433"/>
                    <a:pt x="21804" y="7437"/>
                    <a:pt x="21806" y="7441"/>
                  </a:cubicBezTo>
                  <a:lnTo>
                    <a:pt x="21840" y="7499"/>
                  </a:lnTo>
                  <a:lnTo>
                    <a:pt x="21879" y="7576"/>
                  </a:lnTo>
                  <a:lnTo>
                    <a:pt x="21916" y="7664"/>
                  </a:lnTo>
                  <a:lnTo>
                    <a:pt x="21951" y="7759"/>
                  </a:lnTo>
                  <a:lnTo>
                    <a:pt x="21987" y="7858"/>
                  </a:lnTo>
                  <a:lnTo>
                    <a:pt x="22057" y="8068"/>
                  </a:lnTo>
                  <a:lnTo>
                    <a:pt x="22126" y="8276"/>
                  </a:lnTo>
                  <a:lnTo>
                    <a:pt x="22160" y="8373"/>
                  </a:lnTo>
                  <a:lnTo>
                    <a:pt x="22194" y="8466"/>
                  </a:lnTo>
                  <a:lnTo>
                    <a:pt x="22227" y="8546"/>
                  </a:lnTo>
                  <a:lnTo>
                    <a:pt x="22260" y="8615"/>
                  </a:lnTo>
                  <a:lnTo>
                    <a:pt x="22291" y="8669"/>
                  </a:lnTo>
                  <a:lnTo>
                    <a:pt x="22319" y="8704"/>
                  </a:lnTo>
                  <a:lnTo>
                    <a:pt x="22304" y="8689"/>
                  </a:lnTo>
                  <a:lnTo>
                    <a:pt x="22335" y="8715"/>
                  </a:lnTo>
                  <a:lnTo>
                    <a:pt x="22304" y="8697"/>
                  </a:lnTo>
                  <a:lnTo>
                    <a:pt x="22337" y="8708"/>
                  </a:lnTo>
                  <a:lnTo>
                    <a:pt x="22304" y="8704"/>
                  </a:lnTo>
                  <a:lnTo>
                    <a:pt x="22338" y="8703"/>
                  </a:lnTo>
                  <a:lnTo>
                    <a:pt x="22312" y="8707"/>
                  </a:lnTo>
                  <a:lnTo>
                    <a:pt x="22347" y="8696"/>
                  </a:lnTo>
                  <a:lnTo>
                    <a:pt x="22330" y="8703"/>
                  </a:lnTo>
                  <a:lnTo>
                    <a:pt x="22365" y="8684"/>
                  </a:lnTo>
                  <a:lnTo>
                    <a:pt x="22392" y="8665"/>
                  </a:lnTo>
                  <a:lnTo>
                    <a:pt x="22458" y="8611"/>
                  </a:lnTo>
                  <a:lnTo>
                    <a:pt x="22533" y="8553"/>
                  </a:lnTo>
                  <a:lnTo>
                    <a:pt x="22577" y="8526"/>
                  </a:lnTo>
                  <a:cubicBezTo>
                    <a:pt x="22581" y="8523"/>
                    <a:pt x="22585" y="8521"/>
                    <a:pt x="22590" y="8519"/>
                  </a:cubicBezTo>
                  <a:lnTo>
                    <a:pt x="22625" y="8504"/>
                  </a:lnTo>
                  <a:cubicBezTo>
                    <a:pt x="22632" y="8501"/>
                    <a:pt x="22641" y="8499"/>
                    <a:pt x="22649" y="8497"/>
                  </a:cubicBezTo>
                  <a:lnTo>
                    <a:pt x="22684" y="8492"/>
                  </a:lnTo>
                  <a:cubicBezTo>
                    <a:pt x="22693" y="8491"/>
                    <a:pt x="22702" y="8491"/>
                    <a:pt x="22711" y="8492"/>
                  </a:cubicBezTo>
                  <a:lnTo>
                    <a:pt x="22745" y="8497"/>
                  </a:lnTo>
                  <a:cubicBezTo>
                    <a:pt x="22757" y="8499"/>
                    <a:pt x="22769" y="8503"/>
                    <a:pt x="22779" y="8509"/>
                  </a:cubicBezTo>
                  <a:lnTo>
                    <a:pt x="22812" y="8528"/>
                  </a:lnTo>
                  <a:cubicBezTo>
                    <a:pt x="22821" y="8533"/>
                    <a:pt x="22829" y="8540"/>
                    <a:pt x="22836" y="8548"/>
                  </a:cubicBezTo>
                  <a:lnTo>
                    <a:pt x="22867" y="8583"/>
                  </a:lnTo>
                  <a:cubicBezTo>
                    <a:pt x="22871" y="8587"/>
                    <a:pt x="22875" y="8592"/>
                    <a:pt x="22878" y="8597"/>
                  </a:cubicBezTo>
                  <a:lnTo>
                    <a:pt x="22913" y="8656"/>
                  </a:lnTo>
                  <a:lnTo>
                    <a:pt x="22952" y="8742"/>
                  </a:lnTo>
                  <a:lnTo>
                    <a:pt x="22989" y="8841"/>
                  </a:lnTo>
                  <a:lnTo>
                    <a:pt x="23025" y="8950"/>
                  </a:lnTo>
                  <a:lnTo>
                    <a:pt x="23060" y="9068"/>
                  </a:lnTo>
                  <a:lnTo>
                    <a:pt x="23095" y="9194"/>
                  </a:lnTo>
                  <a:lnTo>
                    <a:pt x="23164" y="9455"/>
                  </a:lnTo>
                  <a:lnTo>
                    <a:pt x="23234" y="9716"/>
                  </a:lnTo>
                  <a:lnTo>
                    <a:pt x="23268" y="9839"/>
                  </a:lnTo>
                  <a:lnTo>
                    <a:pt x="23302" y="9953"/>
                  </a:lnTo>
                  <a:lnTo>
                    <a:pt x="23336" y="10057"/>
                  </a:lnTo>
                  <a:lnTo>
                    <a:pt x="23369" y="10144"/>
                  </a:lnTo>
                  <a:lnTo>
                    <a:pt x="23401" y="10218"/>
                  </a:lnTo>
                  <a:lnTo>
                    <a:pt x="23431" y="10266"/>
                  </a:lnTo>
                  <a:lnTo>
                    <a:pt x="23422" y="10254"/>
                  </a:lnTo>
                  <a:lnTo>
                    <a:pt x="23453" y="10291"/>
                  </a:lnTo>
                  <a:lnTo>
                    <a:pt x="23440" y="10278"/>
                  </a:lnTo>
                  <a:lnTo>
                    <a:pt x="23472" y="10304"/>
                  </a:lnTo>
                  <a:lnTo>
                    <a:pt x="23454" y="10293"/>
                  </a:lnTo>
                  <a:lnTo>
                    <a:pt x="23488" y="10310"/>
                  </a:lnTo>
                  <a:lnTo>
                    <a:pt x="23464" y="10301"/>
                  </a:lnTo>
                  <a:lnTo>
                    <a:pt x="23499" y="10308"/>
                  </a:lnTo>
                  <a:lnTo>
                    <a:pt x="23480" y="10306"/>
                  </a:lnTo>
                  <a:lnTo>
                    <a:pt x="23515" y="10306"/>
                  </a:lnTo>
                  <a:lnTo>
                    <a:pt x="23498" y="10308"/>
                  </a:lnTo>
                  <a:lnTo>
                    <a:pt x="23535" y="10301"/>
                  </a:lnTo>
                  <a:lnTo>
                    <a:pt x="23518" y="10306"/>
                  </a:lnTo>
                  <a:lnTo>
                    <a:pt x="23591" y="10278"/>
                  </a:lnTo>
                  <a:lnTo>
                    <a:pt x="23652" y="10243"/>
                  </a:lnTo>
                  <a:lnTo>
                    <a:pt x="23721" y="10202"/>
                  </a:lnTo>
                  <a:lnTo>
                    <a:pt x="23795" y="10163"/>
                  </a:lnTo>
                  <a:lnTo>
                    <a:pt x="23835" y="10147"/>
                  </a:lnTo>
                  <a:lnTo>
                    <a:pt x="23878" y="10135"/>
                  </a:lnTo>
                  <a:cubicBezTo>
                    <a:pt x="23930" y="10121"/>
                    <a:pt x="23982" y="10152"/>
                    <a:pt x="23995" y="10203"/>
                  </a:cubicBezTo>
                  <a:cubicBezTo>
                    <a:pt x="24009" y="10255"/>
                    <a:pt x="23978" y="10307"/>
                    <a:pt x="23926" y="10320"/>
                  </a:cubicBezTo>
                  <a:lnTo>
                    <a:pt x="23908" y="10324"/>
                  </a:lnTo>
                  <a:lnTo>
                    <a:pt x="23884" y="10334"/>
                  </a:lnTo>
                  <a:lnTo>
                    <a:pt x="23820" y="10367"/>
                  </a:lnTo>
                  <a:lnTo>
                    <a:pt x="23745" y="10412"/>
                  </a:lnTo>
                  <a:lnTo>
                    <a:pt x="23660" y="10457"/>
                  </a:lnTo>
                  <a:lnTo>
                    <a:pt x="23587" y="10485"/>
                  </a:lnTo>
                  <a:cubicBezTo>
                    <a:pt x="23581" y="10487"/>
                    <a:pt x="23576" y="10489"/>
                    <a:pt x="23570" y="10490"/>
                  </a:cubicBezTo>
                  <a:lnTo>
                    <a:pt x="23533" y="10497"/>
                  </a:lnTo>
                  <a:cubicBezTo>
                    <a:pt x="23527" y="10498"/>
                    <a:pt x="23521" y="10498"/>
                    <a:pt x="23515" y="10498"/>
                  </a:cubicBezTo>
                  <a:lnTo>
                    <a:pt x="23480" y="10498"/>
                  </a:lnTo>
                  <a:cubicBezTo>
                    <a:pt x="23474" y="10498"/>
                    <a:pt x="23468" y="10498"/>
                    <a:pt x="23462" y="10497"/>
                  </a:cubicBezTo>
                  <a:lnTo>
                    <a:pt x="23427" y="10490"/>
                  </a:lnTo>
                  <a:cubicBezTo>
                    <a:pt x="23418" y="10488"/>
                    <a:pt x="23410" y="10485"/>
                    <a:pt x="23403" y="10481"/>
                  </a:cubicBezTo>
                  <a:lnTo>
                    <a:pt x="23369" y="10464"/>
                  </a:lnTo>
                  <a:cubicBezTo>
                    <a:pt x="23362" y="10461"/>
                    <a:pt x="23356" y="10457"/>
                    <a:pt x="23351" y="10453"/>
                  </a:cubicBezTo>
                  <a:lnTo>
                    <a:pt x="23319" y="10427"/>
                  </a:lnTo>
                  <a:cubicBezTo>
                    <a:pt x="23314" y="10423"/>
                    <a:pt x="23310" y="10419"/>
                    <a:pt x="23306" y="10414"/>
                  </a:cubicBezTo>
                  <a:lnTo>
                    <a:pt x="23275" y="10377"/>
                  </a:lnTo>
                  <a:cubicBezTo>
                    <a:pt x="23272" y="10373"/>
                    <a:pt x="23269" y="10369"/>
                    <a:pt x="23266" y="10364"/>
                  </a:cubicBezTo>
                  <a:lnTo>
                    <a:pt x="23225" y="10295"/>
                  </a:lnTo>
                  <a:lnTo>
                    <a:pt x="23190" y="10213"/>
                  </a:lnTo>
                  <a:lnTo>
                    <a:pt x="23153" y="10116"/>
                  </a:lnTo>
                  <a:lnTo>
                    <a:pt x="23119" y="10008"/>
                  </a:lnTo>
                  <a:lnTo>
                    <a:pt x="23083" y="9890"/>
                  </a:lnTo>
                  <a:lnTo>
                    <a:pt x="23049" y="9765"/>
                  </a:lnTo>
                  <a:lnTo>
                    <a:pt x="22979" y="9504"/>
                  </a:lnTo>
                  <a:lnTo>
                    <a:pt x="22910" y="9245"/>
                  </a:lnTo>
                  <a:lnTo>
                    <a:pt x="22877" y="9123"/>
                  </a:lnTo>
                  <a:lnTo>
                    <a:pt x="22842" y="9009"/>
                  </a:lnTo>
                  <a:lnTo>
                    <a:pt x="22810" y="8908"/>
                  </a:lnTo>
                  <a:lnTo>
                    <a:pt x="22777" y="8821"/>
                  </a:lnTo>
                  <a:lnTo>
                    <a:pt x="22748" y="8754"/>
                  </a:lnTo>
                  <a:lnTo>
                    <a:pt x="22713" y="8695"/>
                  </a:lnTo>
                  <a:lnTo>
                    <a:pt x="22724" y="8710"/>
                  </a:lnTo>
                  <a:lnTo>
                    <a:pt x="22693" y="8675"/>
                  </a:lnTo>
                  <a:lnTo>
                    <a:pt x="22717" y="8695"/>
                  </a:lnTo>
                  <a:lnTo>
                    <a:pt x="22684" y="8676"/>
                  </a:lnTo>
                  <a:lnTo>
                    <a:pt x="22718" y="8687"/>
                  </a:lnTo>
                  <a:lnTo>
                    <a:pt x="22684" y="8682"/>
                  </a:lnTo>
                  <a:lnTo>
                    <a:pt x="22711" y="8683"/>
                  </a:lnTo>
                  <a:lnTo>
                    <a:pt x="22676" y="8688"/>
                  </a:lnTo>
                  <a:lnTo>
                    <a:pt x="22700" y="8681"/>
                  </a:lnTo>
                  <a:lnTo>
                    <a:pt x="22665" y="8696"/>
                  </a:lnTo>
                  <a:lnTo>
                    <a:pt x="22678" y="8689"/>
                  </a:lnTo>
                  <a:lnTo>
                    <a:pt x="22650" y="8706"/>
                  </a:lnTo>
                  <a:lnTo>
                    <a:pt x="22579" y="8760"/>
                  </a:lnTo>
                  <a:lnTo>
                    <a:pt x="22501" y="8822"/>
                  </a:lnTo>
                  <a:lnTo>
                    <a:pt x="22456" y="8853"/>
                  </a:lnTo>
                  <a:lnTo>
                    <a:pt x="22421" y="8872"/>
                  </a:lnTo>
                  <a:cubicBezTo>
                    <a:pt x="22416" y="8875"/>
                    <a:pt x="22410" y="8877"/>
                    <a:pt x="22404" y="8879"/>
                  </a:cubicBezTo>
                  <a:lnTo>
                    <a:pt x="22369" y="8890"/>
                  </a:lnTo>
                  <a:cubicBezTo>
                    <a:pt x="22361" y="8893"/>
                    <a:pt x="22352" y="8894"/>
                    <a:pt x="22343" y="8894"/>
                  </a:cubicBezTo>
                  <a:lnTo>
                    <a:pt x="22309" y="8895"/>
                  </a:lnTo>
                  <a:cubicBezTo>
                    <a:pt x="22298" y="8896"/>
                    <a:pt x="22287" y="8894"/>
                    <a:pt x="22276" y="8891"/>
                  </a:cubicBezTo>
                  <a:lnTo>
                    <a:pt x="22243" y="8880"/>
                  </a:lnTo>
                  <a:cubicBezTo>
                    <a:pt x="22232" y="8876"/>
                    <a:pt x="22221" y="8870"/>
                    <a:pt x="22212" y="8862"/>
                  </a:cubicBezTo>
                  <a:lnTo>
                    <a:pt x="22181" y="8836"/>
                  </a:lnTo>
                  <a:cubicBezTo>
                    <a:pt x="22175" y="8831"/>
                    <a:pt x="22170" y="8826"/>
                    <a:pt x="22166" y="8821"/>
                  </a:cubicBezTo>
                  <a:lnTo>
                    <a:pt x="22124" y="8764"/>
                  </a:lnTo>
                  <a:lnTo>
                    <a:pt x="22087" y="8698"/>
                  </a:lnTo>
                  <a:lnTo>
                    <a:pt x="22050" y="8619"/>
                  </a:lnTo>
                  <a:lnTo>
                    <a:pt x="22013" y="8531"/>
                  </a:lnTo>
                  <a:lnTo>
                    <a:pt x="21979" y="8437"/>
                  </a:lnTo>
                  <a:lnTo>
                    <a:pt x="21943" y="8337"/>
                  </a:lnTo>
                  <a:lnTo>
                    <a:pt x="21874" y="8129"/>
                  </a:lnTo>
                  <a:lnTo>
                    <a:pt x="21806" y="7923"/>
                  </a:lnTo>
                  <a:lnTo>
                    <a:pt x="21772" y="7826"/>
                  </a:lnTo>
                  <a:lnTo>
                    <a:pt x="21739" y="7739"/>
                  </a:lnTo>
                  <a:lnTo>
                    <a:pt x="21706" y="7661"/>
                  </a:lnTo>
                  <a:lnTo>
                    <a:pt x="21675" y="7596"/>
                  </a:lnTo>
                  <a:lnTo>
                    <a:pt x="21641" y="7538"/>
                  </a:lnTo>
                  <a:lnTo>
                    <a:pt x="21649" y="7550"/>
                  </a:lnTo>
                  <a:lnTo>
                    <a:pt x="21614" y="7507"/>
                  </a:lnTo>
                  <a:lnTo>
                    <a:pt x="21628" y="7521"/>
                  </a:lnTo>
                  <a:lnTo>
                    <a:pt x="21593" y="7493"/>
                  </a:lnTo>
                  <a:lnTo>
                    <a:pt x="21609" y="7503"/>
                  </a:lnTo>
                  <a:lnTo>
                    <a:pt x="21575" y="7485"/>
                  </a:lnTo>
                  <a:lnTo>
                    <a:pt x="21601" y="7495"/>
                  </a:lnTo>
                  <a:lnTo>
                    <a:pt x="21566" y="7488"/>
                  </a:lnTo>
                  <a:lnTo>
                    <a:pt x="21590" y="7489"/>
                  </a:lnTo>
                  <a:lnTo>
                    <a:pt x="21556" y="7491"/>
                  </a:lnTo>
                  <a:lnTo>
                    <a:pt x="21574" y="7488"/>
                  </a:lnTo>
                  <a:lnTo>
                    <a:pt x="21539" y="7497"/>
                  </a:lnTo>
                  <a:lnTo>
                    <a:pt x="21554" y="7492"/>
                  </a:lnTo>
                  <a:lnTo>
                    <a:pt x="21520" y="7507"/>
                  </a:lnTo>
                  <a:lnTo>
                    <a:pt x="21533" y="7500"/>
                  </a:lnTo>
                  <a:lnTo>
                    <a:pt x="21473" y="7538"/>
                  </a:lnTo>
                  <a:lnTo>
                    <a:pt x="21405" y="7594"/>
                  </a:lnTo>
                  <a:lnTo>
                    <a:pt x="21331" y="7658"/>
                  </a:lnTo>
                  <a:lnTo>
                    <a:pt x="21253" y="7714"/>
                  </a:lnTo>
                  <a:lnTo>
                    <a:pt x="21219" y="7734"/>
                  </a:lnTo>
                  <a:cubicBezTo>
                    <a:pt x="21215" y="7737"/>
                    <a:pt x="21211" y="7739"/>
                    <a:pt x="21206" y="7741"/>
                  </a:cubicBezTo>
                  <a:lnTo>
                    <a:pt x="21163" y="7757"/>
                  </a:lnTo>
                  <a:lnTo>
                    <a:pt x="20882" y="7842"/>
                  </a:lnTo>
                  <a:lnTo>
                    <a:pt x="20739" y="7877"/>
                  </a:lnTo>
                  <a:lnTo>
                    <a:pt x="20596" y="7904"/>
                  </a:lnTo>
                  <a:lnTo>
                    <a:pt x="20452" y="7925"/>
                  </a:lnTo>
                  <a:lnTo>
                    <a:pt x="20310" y="7938"/>
                  </a:lnTo>
                  <a:lnTo>
                    <a:pt x="20167" y="7944"/>
                  </a:lnTo>
                  <a:lnTo>
                    <a:pt x="20024" y="7943"/>
                  </a:lnTo>
                  <a:lnTo>
                    <a:pt x="19881" y="7936"/>
                  </a:lnTo>
                  <a:lnTo>
                    <a:pt x="19736" y="7921"/>
                  </a:lnTo>
                  <a:lnTo>
                    <a:pt x="19590" y="7895"/>
                  </a:lnTo>
                  <a:lnTo>
                    <a:pt x="19443" y="7856"/>
                  </a:lnTo>
                  <a:lnTo>
                    <a:pt x="19299" y="7804"/>
                  </a:lnTo>
                  <a:lnTo>
                    <a:pt x="19154" y="7740"/>
                  </a:lnTo>
                  <a:lnTo>
                    <a:pt x="19008" y="7662"/>
                  </a:lnTo>
                  <a:lnTo>
                    <a:pt x="18863" y="7568"/>
                  </a:lnTo>
                  <a:lnTo>
                    <a:pt x="18787" y="7507"/>
                  </a:lnTo>
                  <a:lnTo>
                    <a:pt x="18714" y="7436"/>
                  </a:lnTo>
                  <a:lnTo>
                    <a:pt x="18644" y="7362"/>
                  </a:lnTo>
                  <a:lnTo>
                    <a:pt x="18576" y="7288"/>
                  </a:lnTo>
                  <a:lnTo>
                    <a:pt x="18511" y="7219"/>
                  </a:lnTo>
                  <a:lnTo>
                    <a:pt x="18450" y="7161"/>
                  </a:lnTo>
                  <a:lnTo>
                    <a:pt x="18380" y="7108"/>
                  </a:lnTo>
                  <a:lnTo>
                    <a:pt x="18392" y="7116"/>
                  </a:lnTo>
                  <a:lnTo>
                    <a:pt x="18323" y="7079"/>
                  </a:lnTo>
                  <a:lnTo>
                    <a:pt x="18343" y="7087"/>
                  </a:lnTo>
                  <a:lnTo>
                    <a:pt x="18274" y="7068"/>
                  </a:lnTo>
                  <a:lnTo>
                    <a:pt x="18294" y="7071"/>
                  </a:lnTo>
                  <a:lnTo>
                    <a:pt x="18225" y="7067"/>
                  </a:lnTo>
                  <a:lnTo>
                    <a:pt x="18239" y="7067"/>
                  </a:lnTo>
                  <a:lnTo>
                    <a:pt x="18181" y="7072"/>
                  </a:lnTo>
                  <a:lnTo>
                    <a:pt x="18118" y="7084"/>
                  </a:lnTo>
                  <a:lnTo>
                    <a:pt x="17978" y="7122"/>
                  </a:lnTo>
                  <a:lnTo>
                    <a:pt x="17902" y="7142"/>
                  </a:lnTo>
                  <a:lnTo>
                    <a:pt x="17838" y="7154"/>
                  </a:lnTo>
                  <a:lnTo>
                    <a:pt x="17769" y="7171"/>
                  </a:lnTo>
                  <a:lnTo>
                    <a:pt x="17786" y="7165"/>
                  </a:lnTo>
                  <a:lnTo>
                    <a:pt x="17721" y="7194"/>
                  </a:lnTo>
                  <a:lnTo>
                    <a:pt x="17649" y="7230"/>
                  </a:lnTo>
                  <a:lnTo>
                    <a:pt x="17570" y="7267"/>
                  </a:lnTo>
                  <a:lnTo>
                    <a:pt x="17501" y="7291"/>
                  </a:lnTo>
                  <a:cubicBezTo>
                    <a:pt x="17495" y="7293"/>
                    <a:pt x="17489" y="7295"/>
                    <a:pt x="17483" y="7295"/>
                  </a:cubicBezTo>
                  <a:lnTo>
                    <a:pt x="17438" y="7301"/>
                  </a:lnTo>
                  <a:lnTo>
                    <a:pt x="17403" y="7302"/>
                  </a:lnTo>
                  <a:cubicBezTo>
                    <a:pt x="17397" y="7303"/>
                    <a:pt x="17390" y="7302"/>
                    <a:pt x="17384" y="7301"/>
                  </a:cubicBezTo>
                  <a:lnTo>
                    <a:pt x="17350" y="7295"/>
                  </a:lnTo>
                  <a:cubicBezTo>
                    <a:pt x="17344" y="7294"/>
                    <a:pt x="17338" y="7292"/>
                    <a:pt x="17333" y="7290"/>
                  </a:cubicBezTo>
                  <a:lnTo>
                    <a:pt x="17298" y="7277"/>
                  </a:lnTo>
                  <a:cubicBezTo>
                    <a:pt x="17292" y="7275"/>
                    <a:pt x="17286" y="7272"/>
                    <a:pt x="17281" y="7269"/>
                  </a:cubicBezTo>
                  <a:lnTo>
                    <a:pt x="17247" y="7248"/>
                  </a:lnTo>
                  <a:cubicBezTo>
                    <a:pt x="17243" y="7246"/>
                    <a:pt x="17239" y="7243"/>
                    <a:pt x="17235" y="7239"/>
                  </a:cubicBezTo>
                  <a:lnTo>
                    <a:pt x="17191" y="7201"/>
                  </a:lnTo>
                  <a:lnTo>
                    <a:pt x="17150" y="7155"/>
                  </a:lnTo>
                  <a:lnTo>
                    <a:pt x="17113" y="7104"/>
                  </a:lnTo>
                  <a:lnTo>
                    <a:pt x="17076" y="7046"/>
                  </a:lnTo>
                  <a:lnTo>
                    <a:pt x="17038" y="6981"/>
                  </a:lnTo>
                  <a:lnTo>
                    <a:pt x="16967" y="6841"/>
                  </a:lnTo>
                  <a:lnTo>
                    <a:pt x="16897" y="6683"/>
                  </a:lnTo>
                  <a:lnTo>
                    <a:pt x="16827" y="6514"/>
                  </a:lnTo>
                  <a:lnTo>
                    <a:pt x="16758" y="6337"/>
                  </a:lnTo>
                  <a:lnTo>
                    <a:pt x="16689" y="6157"/>
                  </a:lnTo>
                  <a:lnTo>
                    <a:pt x="16620" y="5978"/>
                  </a:lnTo>
                  <a:lnTo>
                    <a:pt x="16583" y="5880"/>
                  </a:lnTo>
                  <a:lnTo>
                    <a:pt x="16549" y="5772"/>
                  </a:lnTo>
                  <a:lnTo>
                    <a:pt x="16513" y="5656"/>
                  </a:lnTo>
                  <a:lnTo>
                    <a:pt x="16478" y="5533"/>
                  </a:lnTo>
                  <a:lnTo>
                    <a:pt x="16409" y="5277"/>
                  </a:lnTo>
                  <a:lnTo>
                    <a:pt x="16340" y="5022"/>
                  </a:lnTo>
                  <a:lnTo>
                    <a:pt x="16305" y="4900"/>
                  </a:lnTo>
                  <a:lnTo>
                    <a:pt x="16272" y="4787"/>
                  </a:lnTo>
                  <a:lnTo>
                    <a:pt x="16238" y="4683"/>
                  </a:lnTo>
                  <a:lnTo>
                    <a:pt x="16206" y="4592"/>
                  </a:lnTo>
                  <a:lnTo>
                    <a:pt x="16174" y="4516"/>
                  </a:lnTo>
                  <a:lnTo>
                    <a:pt x="16146" y="4459"/>
                  </a:lnTo>
                  <a:lnTo>
                    <a:pt x="16112" y="4410"/>
                  </a:lnTo>
                  <a:lnTo>
                    <a:pt x="16129" y="4429"/>
                  </a:lnTo>
                  <a:lnTo>
                    <a:pt x="16094" y="4400"/>
                  </a:lnTo>
                  <a:lnTo>
                    <a:pt x="16124" y="4417"/>
                  </a:lnTo>
                  <a:lnTo>
                    <a:pt x="16107" y="4411"/>
                  </a:lnTo>
                  <a:lnTo>
                    <a:pt x="16144" y="4416"/>
                  </a:lnTo>
                  <a:lnTo>
                    <a:pt x="16126" y="4417"/>
                  </a:lnTo>
                  <a:lnTo>
                    <a:pt x="16152" y="4412"/>
                  </a:lnTo>
                  <a:lnTo>
                    <a:pt x="16135" y="4418"/>
                  </a:lnTo>
                  <a:lnTo>
                    <a:pt x="16162" y="4404"/>
                  </a:lnTo>
                  <a:lnTo>
                    <a:pt x="16145" y="4417"/>
                  </a:lnTo>
                  <a:lnTo>
                    <a:pt x="16159" y="4404"/>
                  </a:lnTo>
                  <a:lnTo>
                    <a:pt x="16124" y="4444"/>
                  </a:lnTo>
                  <a:lnTo>
                    <a:pt x="16134" y="4430"/>
                  </a:lnTo>
                  <a:lnTo>
                    <a:pt x="16104" y="4479"/>
                  </a:lnTo>
                  <a:lnTo>
                    <a:pt x="16071" y="4547"/>
                  </a:lnTo>
                  <a:lnTo>
                    <a:pt x="16038" y="4628"/>
                  </a:lnTo>
                  <a:lnTo>
                    <a:pt x="16004" y="4718"/>
                  </a:lnTo>
                  <a:lnTo>
                    <a:pt x="15969" y="4814"/>
                  </a:lnTo>
                  <a:lnTo>
                    <a:pt x="15900" y="5012"/>
                  </a:lnTo>
                  <a:lnTo>
                    <a:pt x="15864" y="5109"/>
                  </a:lnTo>
                  <a:lnTo>
                    <a:pt x="15828" y="5199"/>
                  </a:lnTo>
                  <a:lnTo>
                    <a:pt x="15790" y="5280"/>
                  </a:lnTo>
                  <a:lnTo>
                    <a:pt x="15755" y="5341"/>
                  </a:lnTo>
                  <a:cubicBezTo>
                    <a:pt x="15752" y="5345"/>
                    <a:pt x="15750" y="5349"/>
                    <a:pt x="15747" y="5353"/>
                  </a:cubicBezTo>
                  <a:lnTo>
                    <a:pt x="15713" y="5396"/>
                  </a:lnTo>
                  <a:cubicBezTo>
                    <a:pt x="15706" y="5404"/>
                    <a:pt x="15699" y="5411"/>
                    <a:pt x="15690" y="5417"/>
                  </a:cubicBezTo>
                  <a:lnTo>
                    <a:pt x="15655" y="5440"/>
                  </a:lnTo>
                  <a:cubicBezTo>
                    <a:pt x="15642" y="5448"/>
                    <a:pt x="15627" y="5454"/>
                    <a:pt x="15611" y="5455"/>
                  </a:cubicBezTo>
                  <a:lnTo>
                    <a:pt x="15576" y="5458"/>
                  </a:lnTo>
                  <a:cubicBezTo>
                    <a:pt x="15562" y="5459"/>
                    <a:pt x="15548" y="5458"/>
                    <a:pt x="15536" y="5453"/>
                  </a:cubicBezTo>
                  <a:lnTo>
                    <a:pt x="15502" y="5441"/>
                  </a:lnTo>
                  <a:cubicBezTo>
                    <a:pt x="15492" y="5438"/>
                    <a:pt x="15484" y="5433"/>
                    <a:pt x="15476" y="5428"/>
                  </a:cubicBezTo>
                  <a:lnTo>
                    <a:pt x="15441" y="5402"/>
                  </a:lnTo>
                  <a:cubicBezTo>
                    <a:pt x="15436" y="5398"/>
                    <a:pt x="15432" y="5394"/>
                    <a:pt x="15428" y="5390"/>
                  </a:cubicBezTo>
                  <a:lnTo>
                    <a:pt x="15386" y="5343"/>
                  </a:lnTo>
                  <a:lnTo>
                    <a:pt x="15349" y="5292"/>
                  </a:lnTo>
                  <a:lnTo>
                    <a:pt x="15311" y="5233"/>
                  </a:lnTo>
                  <a:lnTo>
                    <a:pt x="15241" y="5109"/>
                  </a:lnTo>
                  <a:lnTo>
                    <a:pt x="15173" y="4984"/>
                  </a:lnTo>
                  <a:lnTo>
                    <a:pt x="15141" y="4929"/>
                  </a:lnTo>
                  <a:lnTo>
                    <a:pt x="15110" y="4879"/>
                  </a:lnTo>
                  <a:lnTo>
                    <a:pt x="15083" y="4841"/>
                  </a:lnTo>
                  <a:lnTo>
                    <a:pt x="15048" y="4803"/>
                  </a:lnTo>
                  <a:lnTo>
                    <a:pt x="15060" y="4814"/>
                  </a:lnTo>
                  <a:lnTo>
                    <a:pt x="15026" y="4788"/>
                  </a:lnTo>
                  <a:lnTo>
                    <a:pt x="15051" y="4801"/>
                  </a:lnTo>
                  <a:lnTo>
                    <a:pt x="15016" y="4788"/>
                  </a:lnTo>
                  <a:lnTo>
                    <a:pt x="15047" y="4794"/>
                  </a:lnTo>
                  <a:lnTo>
                    <a:pt x="15012" y="4793"/>
                  </a:lnTo>
                  <a:lnTo>
                    <a:pt x="15034" y="4791"/>
                  </a:lnTo>
                  <a:lnTo>
                    <a:pt x="15000" y="4798"/>
                  </a:lnTo>
                  <a:lnTo>
                    <a:pt x="15016" y="4794"/>
                  </a:lnTo>
                  <a:lnTo>
                    <a:pt x="14981" y="4808"/>
                  </a:lnTo>
                  <a:lnTo>
                    <a:pt x="14995" y="4801"/>
                  </a:lnTo>
                  <a:lnTo>
                    <a:pt x="14960" y="4822"/>
                  </a:lnTo>
                  <a:lnTo>
                    <a:pt x="14972" y="4813"/>
                  </a:lnTo>
                  <a:lnTo>
                    <a:pt x="14911" y="4863"/>
                  </a:lnTo>
                  <a:lnTo>
                    <a:pt x="14846" y="4932"/>
                  </a:lnTo>
                  <a:lnTo>
                    <a:pt x="14778" y="5014"/>
                  </a:lnTo>
                  <a:lnTo>
                    <a:pt x="14707" y="5101"/>
                  </a:lnTo>
                  <a:lnTo>
                    <a:pt x="14632" y="5186"/>
                  </a:lnTo>
                  <a:lnTo>
                    <a:pt x="14561" y="5256"/>
                  </a:lnTo>
                  <a:lnTo>
                    <a:pt x="14424" y="5383"/>
                  </a:lnTo>
                  <a:lnTo>
                    <a:pt x="14284" y="5517"/>
                  </a:lnTo>
                  <a:lnTo>
                    <a:pt x="14212" y="5581"/>
                  </a:lnTo>
                  <a:lnTo>
                    <a:pt x="14138" y="5644"/>
                  </a:lnTo>
                  <a:lnTo>
                    <a:pt x="14063" y="5700"/>
                  </a:lnTo>
                  <a:lnTo>
                    <a:pt x="13998" y="5742"/>
                  </a:lnTo>
                  <a:lnTo>
                    <a:pt x="13944" y="5779"/>
                  </a:lnTo>
                  <a:lnTo>
                    <a:pt x="13877" y="5832"/>
                  </a:lnTo>
                  <a:lnTo>
                    <a:pt x="13797" y="5894"/>
                  </a:lnTo>
                  <a:lnTo>
                    <a:pt x="13712" y="5951"/>
                  </a:lnTo>
                  <a:lnTo>
                    <a:pt x="13662" y="5977"/>
                  </a:lnTo>
                  <a:lnTo>
                    <a:pt x="13613" y="5995"/>
                  </a:lnTo>
                  <a:lnTo>
                    <a:pt x="13575" y="6005"/>
                  </a:lnTo>
                  <a:cubicBezTo>
                    <a:pt x="13568" y="6007"/>
                    <a:pt x="13560" y="6008"/>
                    <a:pt x="13553" y="6008"/>
                  </a:cubicBezTo>
                  <a:lnTo>
                    <a:pt x="13517" y="6009"/>
                  </a:lnTo>
                  <a:cubicBezTo>
                    <a:pt x="13510" y="6010"/>
                    <a:pt x="13503" y="6009"/>
                    <a:pt x="13496" y="6008"/>
                  </a:cubicBezTo>
                  <a:lnTo>
                    <a:pt x="13461" y="6001"/>
                  </a:lnTo>
                  <a:cubicBezTo>
                    <a:pt x="13452" y="5999"/>
                    <a:pt x="13443" y="5996"/>
                    <a:pt x="13436" y="5992"/>
                  </a:cubicBezTo>
                  <a:lnTo>
                    <a:pt x="13403" y="5975"/>
                  </a:lnTo>
                  <a:cubicBezTo>
                    <a:pt x="13395" y="5971"/>
                    <a:pt x="13387" y="5966"/>
                    <a:pt x="13381" y="5960"/>
                  </a:cubicBezTo>
                  <a:lnTo>
                    <a:pt x="13351" y="5932"/>
                  </a:lnTo>
                  <a:cubicBezTo>
                    <a:pt x="13345" y="5926"/>
                    <a:pt x="13340" y="5921"/>
                    <a:pt x="13336" y="5914"/>
                  </a:cubicBezTo>
                  <a:lnTo>
                    <a:pt x="13303" y="5862"/>
                  </a:lnTo>
                  <a:lnTo>
                    <a:pt x="13284" y="5823"/>
                  </a:lnTo>
                  <a:lnTo>
                    <a:pt x="13264" y="5776"/>
                  </a:lnTo>
                  <a:lnTo>
                    <a:pt x="13246" y="5725"/>
                  </a:lnTo>
                  <a:lnTo>
                    <a:pt x="13228" y="5669"/>
                  </a:lnTo>
                  <a:lnTo>
                    <a:pt x="13192" y="5544"/>
                  </a:lnTo>
                  <a:lnTo>
                    <a:pt x="13157" y="5401"/>
                  </a:lnTo>
                  <a:lnTo>
                    <a:pt x="13123" y="5248"/>
                  </a:lnTo>
                  <a:lnTo>
                    <a:pt x="13087" y="5082"/>
                  </a:lnTo>
                  <a:lnTo>
                    <a:pt x="13053" y="4912"/>
                  </a:lnTo>
                  <a:lnTo>
                    <a:pt x="13018" y="4738"/>
                  </a:lnTo>
                  <a:lnTo>
                    <a:pt x="12983" y="4564"/>
                  </a:lnTo>
                  <a:lnTo>
                    <a:pt x="12950" y="4396"/>
                  </a:lnTo>
                  <a:lnTo>
                    <a:pt x="12915" y="4233"/>
                  </a:lnTo>
                  <a:lnTo>
                    <a:pt x="12881" y="4084"/>
                  </a:lnTo>
                  <a:lnTo>
                    <a:pt x="12847" y="3949"/>
                  </a:lnTo>
                  <a:lnTo>
                    <a:pt x="12813" y="3831"/>
                  </a:lnTo>
                  <a:lnTo>
                    <a:pt x="12797" y="3782"/>
                  </a:lnTo>
                  <a:lnTo>
                    <a:pt x="12783" y="3741"/>
                  </a:lnTo>
                  <a:lnTo>
                    <a:pt x="12767" y="3704"/>
                  </a:lnTo>
                  <a:lnTo>
                    <a:pt x="12750" y="3670"/>
                  </a:lnTo>
                  <a:lnTo>
                    <a:pt x="12758" y="3684"/>
                  </a:lnTo>
                  <a:lnTo>
                    <a:pt x="12729" y="3644"/>
                  </a:lnTo>
                  <a:lnTo>
                    <a:pt x="12746" y="3662"/>
                  </a:lnTo>
                  <a:lnTo>
                    <a:pt x="12715" y="3637"/>
                  </a:lnTo>
                  <a:lnTo>
                    <a:pt x="12745" y="3654"/>
                  </a:lnTo>
                  <a:lnTo>
                    <a:pt x="12712" y="3643"/>
                  </a:lnTo>
                  <a:lnTo>
                    <a:pt x="12745" y="3647"/>
                  </a:lnTo>
                  <a:lnTo>
                    <a:pt x="12710" y="3648"/>
                  </a:lnTo>
                  <a:lnTo>
                    <a:pt x="12738" y="3644"/>
                  </a:lnTo>
                  <a:lnTo>
                    <a:pt x="12702" y="3656"/>
                  </a:lnTo>
                  <a:lnTo>
                    <a:pt x="12717" y="3649"/>
                  </a:lnTo>
                  <a:lnTo>
                    <a:pt x="12691" y="3662"/>
                  </a:lnTo>
                  <a:lnTo>
                    <a:pt x="12659" y="3685"/>
                  </a:lnTo>
                  <a:lnTo>
                    <a:pt x="12625" y="3714"/>
                  </a:lnTo>
                  <a:lnTo>
                    <a:pt x="12550" y="3784"/>
                  </a:lnTo>
                  <a:lnTo>
                    <a:pt x="12472" y="3858"/>
                  </a:lnTo>
                  <a:lnTo>
                    <a:pt x="12430" y="3892"/>
                  </a:lnTo>
                  <a:lnTo>
                    <a:pt x="12386" y="3922"/>
                  </a:lnTo>
                  <a:lnTo>
                    <a:pt x="12355" y="3938"/>
                  </a:lnTo>
                  <a:cubicBezTo>
                    <a:pt x="12348" y="3942"/>
                    <a:pt x="12339" y="3945"/>
                    <a:pt x="12331" y="3946"/>
                  </a:cubicBezTo>
                  <a:lnTo>
                    <a:pt x="12302" y="3952"/>
                  </a:lnTo>
                  <a:cubicBezTo>
                    <a:pt x="12293" y="3954"/>
                    <a:pt x="12283" y="3955"/>
                    <a:pt x="12274" y="3954"/>
                  </a:cubicBezTo>
                  <a:lnTo>
                    <a:pt x="12205" y="3948"/>
                  </a:lnTo>
                  <a:cubicBezTo>
                    <a:pt x="12200" y="3948"/>
                    <a:pt x="12194" y="3947"/>
                    <a:pt x="12189" y="3945"/>
                  </a:cubicBezTo>
                  <a:lnTo>
                    <a:pt x="12108" y="3923"/>
                  </a:lnTo>
                  <a:lnTo>
                    <a:pt x="12033" y="3893"/>
                  </a:lnTo>
                  <a:lnTo>
                    <a:pt x="11964" y="3859"/>
                  </a:lnTo>
                  <a:lnTo>
                    <a:pt x="11832" y="3794"/>
                  </a:lnTo>
                  <a:lnTo>
                    <a:pt x="11774" y="3770"/>
                  </a:lnTo>
                  <a:lnTo>
                    <a:pt x="11702" y="3752"/>
                  </a:lnTo>
                  <a:lnTo>
                    <a:pt x="11637" y="3732"/>
                  </a:lnTo>
                  <a:lnTo>
                    <a:pt x="11568" y="3705"/>
                  </a:lnTo>
                  <a:lnTo>
                    <a:pt x="11502" y="3678"/>
                  </a:lnTo>
                  <a:lnTo>
                    <a:pt x="11424" y="3654"/>
                  </a:lnTo>
                  <a:lnTo>
                    <a:pt x="11438" y="3657"/>
                  </a:lnTo>
                  <a:lnTo>
                    <a:pt x="11360" y="3645"/>
                  </a:lnTo>
                  <a:lnTo>
                    <a:pt x="11377" y="3646"/>
                  </a:lnTo>
                  <a:lnTo>
                    <a:pt x="11340" y="3647"/>
                  </a:lnTo>
                  <a:lnTo>
                    <a:pt x="11355" y="3646"/>
                  </a:lnTo>
                  <a:lnTo>
                    <a:pt x="11318" y="3653"/>
                  </a:lnTo>
                  <a:lnTo>
                    <a:pt x="11334" y="3648"/>
                  </a:lnTo>
                  <a:lnTo>
                    <a:pt x="11299" y="3661"/>
                  </a:lnTo>
                  <a:lnTo>
                    <a:pt x="11320" y="3651"/>
                  </a:lnTo>
                  <a:lnTo>
                    <a:pt x="11288" y="3673"/>
                  </a:lnTo>
                  <a:lnTo>
                    <a:pt x="11300" y="3662"/>
                  </a:lnTo>
                  <a:lnTo>
                    <a:pt x="11269" y="3692"/>
                  </a:lnTo>
                  <a:lnTo>
                    <a:pt x="11282" y="3677"/>
                  </a:lnTo>
                  <a:lnTo>
                    <a:pt x="11261" y="3706"/>
                  </a:lnTo>
                  <a:lnTo>
                    <a:pt x="11230" y="3768"/>
                  </a:lnTo>
                  <a:lnTo>
                    <a:pt x="11197" y="3852"/>
                  </a:lnTo>
                  <a:lnTo>
                    <a:pt x="11164" y="3951"/>
                  </a:lnTo>
                  <a:lnTo>
                    <a:pt x="11130" y="4066"/>
                  </a:lnTo>
                  <a:lnTo>
                    <a:pt x="11096" y="4191"/>
                  </a:lnTo>
                  <a:lnTo>
                    <a:pt x="11062" y="4326"/>
                  </a:lnTo>
                  <a:lnTo>
                    <a:pt x="11027" y="4464"/>
                  </a:lnTo>
                  <a:lnTo>
                    <a:pt x="10993" y="4610"/>
                  </a:lnTo>
                  <a:lnTo>
                    <a:pt x="10924" y="4902"/>
                  </a:lnTo>
                  <a:lnTo>
                    <a:pt x="10889" y="5045"/>
                  </a:lnTo>
                  <a:lnTo>
                    <a:pt x="10854" y="5183"/>
                  </a:lnTo>
                  <a:lnTo>
                    <a:pt x="10819" y="5316"/>
                  </a:lnTo>
                  <a:lnTo>
                    <a:pt x="10783" y="5436"/>
                  </a:lnTo>
                  <a:lnTo>
                    <a:pt x="10747" y="5549"/>
                  </a:lnTo>
                  <a:lnTo>
                    <a:pt x="10711" y="5646"/>
                  </a:lnTo>
                  <a:lnTo>
                    <a:pt x="10676" y="5729"/>
                  </a:lnTo>
                  <a:lnTo>
                    <a:pt x="10640" y="5807"/>
                  </a:lnTo>
                  <a:lnTo>
                    <a:pt x="10567" y="5945"/>
                  </a:lnTo>
                  <a:lnTo>
                    <a:pt x="10493" y="6062"/>
                  </a:lnTo>
                  <a:lnTo>
                    <a:pt x="10420" y="6164"/>
                  </a:lnTo>
                  <a:lnTo>
                    <a:pt x="10346" y="6253"/>
                  </a:lnTo>
                  <a:lnTo>
                    <a:pt x="10274" y="6328"/>
                  </a:lnTo>
                  <a:lnTo>
                    <a:pt x="10203" y="6397"/>
                  </a:lnTo>
                  <a:lnTo>
                    <a:pt x="10131" y="6465"/>
                  </a:lnTo>
                  <a:lnTo>
                    <a:pt x="10052" y="6529"/>
                  </a:lnTo>
                  <a:lnTo>
                    <a:pt x="9972" y="6580"/>
                  </a:lnTo>
                  <a:lnTo>
                    <a:pt x="9896" y="6616"/>
                  </a:lnTo>
                  <a:lnTo>
                    <a:pt x="9822" y="6645"/>
                  </a:lnTo>
                  <a:lnTo>
                    <a:pt x="9686" y="6688"/>
                  </a:lnTo>
                  <a:lnTo>
                    <a:pt x="9623" y="6710"/>
                  </a:lnTo>
                  <a:lnTo>
                    <a:pt x="9560" y="6737"/>
                  </a:lnTo>
                  <a:lnTo>
                    <a:pt x="9496" y="6770"/>
                  </a:lnTo>
                  <a:lnTo>
                    <a:pt x="9427" y="6810"/>
                  </a:lnTo>
                  <a:lnTo>
                    <a:pt x="9287" y="6896"/>
                  </a:lnTo>
                  <a:lnTo>
                    <a:pt x="9212" y="6938"/>
                  </a:lnTo>
                  <a:lnTo>
                    <a:pt x="9135" y="6974"/>
                  </a:lnTo>
                  <a:lnTo>
                    <a:pt x="9065" y="7000"/>
                  </a:lnTo>
                  <a:cubicBezTo>
                    <a:pt x="9061" y="7002"/>
                    <a:pt x="9056" y="7003"/>
                    <a:pt x="9052" y="7004"/>
                  </a:cubicBezTo>
                  <a:lnTo>
                    <a:pt x="8983" y="7019"/>
                  </a:lnTo>
                  <a:cubicBezTo>
                    <a:pt x="8978" y="7020"/>
                    <a:pt x="8972" y="7021"/>
                    <a:pt x="8967" y="7021"/>
                  </a:cubicBezTo>
                  <a:lnTo>
                    <a:pt x="8898" y="7024"/>
                  </a:lnTo>
                  <a:cubicBezTo>
                    <a:pt x="8893" y="7025"/>
                    <a:pt x="8888" y="7024"/>
                    <a:pt x="8884" y="7024"/>
                  </a:cubicBezTo>
                  <a:lnTo>
                    <a:pt x="8804" y="7015"/>
                  </a:lnTo>
                  <a:lnTo>
                    <a:pt x="8729" y="6999"/>
                  </a:lnTo>
                  <a:lnTo>
                    <a:pt x="8656" y="6977"/>
                  </a:lnTo>
                  <a:lnTo>
                    <a:pt x="8518" y="6931"/>
                  </a:lnTo>
                  <a:lnTo>
                    <a:pt x="8456" y="6911"/>
                  </a:lnTo>
                  <a:lnTo>
                    <a:pt x="8397" y="6896"/>
                  </a:lnTo>
                  <a:lnTo>
                    <a:pt x="8340" y="6887"/>
                  </a:lnTo>
                  <a:lnTo>
                    <a:pt x="8273" y="6887"/>
                  </a:lnTo>
                  <a:lnTo>
                    <a:pt x="8127" y="6891"/>
                  </a:lnTo>
                  <a:lnTo>
                    <a:pt x="8058" y="6887"/>
                  </a:lnTo>
                  <a:cubicBezTo>
                    <a:pt x="8053" y="6887"/>
                    <a:pt x="8048" y="6886"/>
                    <a:pt x="8043" y="6885"/>
                  </a:cubicBezTo>
                  <a:lnTo>
                    <a:pt x="7974" y="6870"/>
                  </a:lnTo>
                  <a:cubicBezTo>
                    <a:pt x="7968" y="6869"/>
                    <a:pt x="7962" y="6867"/>
                    <a:pt x="7956" y="6865"/>
                  </a:cubicBezTo>
                  <a:lnTo>
                    <a:pt x="7887" y="6835"/>
                  </a:lnTo>
                  <a:cubicBezTo>
                    <a:pt x="7882" y="6832"/>
                    <a:pt x="7878" y="6830"/>
                    <a:pt x="7873" y="6827"/>
                  </a:cubicBezTo>
                  <a:lnTo>
                    <a:pt x="7833" y="6800"/>
                  </a:lnTo>
                  <a:lnTo>
                    <a:pt x="7790" y="6767"/>
                  </a:lnTo>
                  <a:lnTo>
                    <a:pt x="7716" y="6695"/>
                  </a:lnTo>
                  <a:lnTo>
                    <a:pt x="7641" y="6611"/>
                  </a:lnTo>
                  <a:lnTo>
                    <a:pt x="7569" y="6516"/>
                  </a:lnTo>
                  <a:lnTo>
                    <a:pt x="7497" y="6409"/>
                  </a:lnTo>
                  <a:lnTo>
                    <a:pt x="7426" y="6292"/>
                  </a:lnTo>
                  <a:lnTo>
                    <a:pt x="7356" y="6163"/>
                  </a:lnTo>
                  <a:lnTo>
                    <a:pt x="7284" y="6022"/>
                  </a:lnTo>
                  <a:lnTo>
                    <a:pt x="7214" y="5870"/>
                  </a:lnTo>
                  <a:lnTo>
                    <a:pt x="7177" y="5784"/>
                  </a:lnTo>
                  <a:lnTo>
                    <a:pt x="7143" y="5690"/>
                  </a:lnTo>
                  <a:lnTo>
                    <a:pt x="7107" y="5589"/>
                  </a:lnTo>
                  <a:lnTo>
                    <a:pt x="7073" y="5483"/>
                  </a:lnTo>
                  <a:lnTo>
                    <a:pt x="7004" y="5259"/>
                  </a:lnTo>
                  <a:lnTo>
                    <a:pt x="6934" y="5028"/>
                  </a:lnTo>
                  <a:lnTo>
                    <a:pt x="6865" y="4801"/>
                  </a:lnTo>
                  <a:lnTo>
                    <a:pt x="6831" y="4693"/>
                  </a:lnTo>
                  <a:lnTo>
                    <a:pt x="6797" y="4589"/>
                  </a:lnTo>
                  <a:lnTo>
                    <a:pt x="6764" y="4494"/>
                  </a:lnTo>
                  <a:lnTo>
                    <a:pt x="6730" y="4405"/>
                  </a:lnTo>
                  <a:lnTo>
                    <a:pt x="6698" y="4329"/>
                  </a:lnTo>
                  <a:lnTo>
                    <a:pt x="6667" y="4264"/>
                  </a:lnTo>
                  <a:lnTo>
                    <a:pt x="6606" y="4160"/>
                  </a:lnTo>
                  <a:lnTo>
                    <a:pt x="6544" y="4074"/>
                  </a:lnTo>
                  <a:lnTo>
                    <a:pt x="6481" y="4003"/>
                  </a:lnTo>
                  <a:lnTo>
                    <a:pt x="6419" y="3947"/>
                  </a:lnTo>
                  <a:lnTo>
                    <a:pt x="6356" y="3903"/>
                  </a:lnTo>
                  <a:lnTo>
                    <a:pt x="6294" y="3869"/>
                  </a:lnTo>
                  <a:lnTo>
                    <a:pt x="6233" y="3843"/>
                  </a:lnTo>
                  <a:lnTo>
                    <a:pt x="6180" y="3825"/>
                  </a:lnTo>
                  <a:lnTo>
                    <a:pt x="6145" y="3819"/>
                  </a:lnTo>
                  <a:lnTo>
                    <a:pt x="6161" y="3820"/>
                  </a:lnTo>
                  <a:lnTo>
                    <a:pt x="6127" y="3820"/>
                  </a:lnTo>
                  <a:lnTo>
                    <a:pt x="6148" y="3818"/>
                  </a:lnTo>
                  <a:lnTo>
                    <a:pt x="6078" y="3833"/>
                  </a:lnTo>
                  <a:lnTo>
                    <a:pt x="6095" y="3828"/>
                  </a:lnTo>
                  <a:lnTo>
                    <a:pt x="6035" y="3853"/>
                  </a:lnTo>
                  <a:lnTo>
                    <a:pt x="5967" y="3890"/>
                  </a:lnTo>
                  <a:lnTo>
                    <a:pt x="5895" y="3931"/>
                  </a:lnTo>
                  <a:lnTo>
                    <a:pt x="5814" y="3972"/>
                  </a:lnTo>
                  <a:lnTo>
                    <a:pt x="5744" y="3997"/>
                  </a:lnTo>
                  <a:cubicBezTo>
                    <a:pt x="5737" y="3999"/>
                    <a:pt x="5730" y="4001"/>
                    <a:pt x="5723" y="4002"/>
                  </a:cubicBezTo>
                  <a:lnTo>
                    <a:pt x="5654" y="4010"/>
                  </a:lnTo>
                  <a:cubicBezTo>
                    <a:pt x="5645" y="4011"/>
                    <a:pt x="5637" y="4011"/>
                    <a:pt x="5629" y="4010"/>
                  </a:cubicBezTo>
                  <a:lnTo>
                    <a:pt x="5594" y="4005"/>
                  </a:lnTo>
                  <a:cubicBezTo>
                    <a:pt x="5588" y="4004"/>
                    <a:pt x="5581" y="4002"/>
                    <a:pt x="5576" y="4000"/>
                  </a:cubicBezTo>
                  <a:lnTo>
                    <a:pt x="5542" y="3988"/>
                  </a:lnTo>
                  <a:cubicBezTo>
                    <a:pt x="5536" y="3986"/>
                    <a:pt x="5530" y="3984"/>
                    <a:pt x="5525" y="3981"/>
                  </a:cubicBezTo>
                  <a:lnTo>
                    <a:pt x="5446" y="3934"/>
                  </a:lnTo>
                  <a:lnTo>
                    <a:pt x="5376" y="3880"/>
                  </a:lnTo>
                  <a:lnTo>
                    <a:pt x="5310" y="3828"/>
                  </a:lnTo>
                  <a:lnTo>
                    <a:pt x="5250" y="3784"/>
                  </a:lnTo>
                  <a:lnTo>
                    <a:pt x="5216" y="3765"/>
                  </a:lnTo>
                  <a:lnTo>
                    <a:pt x="5229" y="3771"/>
                  </a:lnTo>
                  <a:lnTo>
                    <a:pt x="5194" y="3758"/>
                  </a:lnTo>
                  <a:lnTo>
                    <a:pt x="5211" y="3763"/>
                  </a:lnTo>
                  <a:lnTo>
                    <a:pt x="5177" y="3757"/>
                  </a:lnTo>
                  <a:lnTo>
                    <a:pt x="5196" y="3758"/>
                  </a:lnTo>
                  <a:lnTo>
                    <a:pt x="5161" y="3759"/>
                  </a:lnTo>
                  <a:lnTo>
                    <a:pt x="5188" y="3755"/>
                  </a:lnTo>
                  <a:lnTo>
                    <a:pt x="5154" y="3766"/>
                  </a:lnTo>
                  <a:lnTo>
                    <a:pt x="5174" y="3757"/>
                  </a:lnTo>
                  <a:lnTo>
                    <a:pt x="5139" y="3778"/>
                  </a:lnTo>
                  <a:lnTo>
                    <a:pt x="5156" y="3764"/>
                  </a:lnTo>
                  <a:lnTo>
                    <a:pt x="5121" y="3798"/>
                  </a:lnTo>
                  <a:lnTo>
                    <a:pt x="5132" y="3787"/>
                  </a:lnTo>
                  <a:lnTo>
                    <a:pt x="5102" y="3826"/>
                  </a:lnTo>
                  <a:lnTo>
                    <a:pt x="5071" y="3876"/>
                  </a:lnTo>
                  <a:lnTo>
                    <a:pt x="5038" y="3940"/>
                  </a:lnTo>
                  <a:lnTo>
                    <a:pt x="5004" y="4010"/>
                  </a:lnTo>
                  <a:lnTo>
                    <a:pt x="4971" y="4086"/>
                  </a:lnTo>
                  <a:lnTo>
                    <a:pt x="4901" y="4254"/>
                  </a:lnTo>
                  <a:lnTo>
                    <a:pt x="4832" y="4424"/>
                  </a:lnTo>
                  <a:lnTo>
                    <a:pt x="4797" y="4509"/>
                  </a:lnTo>
                  <a:lnTo>
                    <a:pt x="4761" y="4588"/>
                  </a:lnTo>
                  <a:lnTo>
                    <a:pt x="4724" y="4664"/>
                  </a:lnTo>
                  <a:lnTo>
                    <a:pt x="4687" y="4732"/>
                  </a:lnTo>
                  <a:lnTo>
                    <a:pt x="4645" y="4796"/>
                  </a:lnTo>
                  <a:lnTo>
                    <a:pt x="4602" y="4847"/>
                  </a:lnTo>
                  <a:lnTo>
                    <a:pt x="4580" y="4867"/>
                  </a:lnTo>
                  <a:lnTo>
                    <a:pt x="4552" y="4889"/>
                  </a:lnTo>
                  <a:lnTo>
                    <a:pt x="4519" y="4912"/>
                  </a:lnTo>
                  <a:lnTo>
                    <a:pt x="4479" y="4938"/>
                  </a:lnTo>
                  <a:lnTo>
                    <a:pt x="4388" y="4990"/>
                  </a:lnTo>
                  <a:lnTo>
                    <a:pt x="4287" y="5032"/>
                  </a:lnTo>
                  <a:lnTo>
                    <a:pt x="4233" y="5049"/>
                  </a:lnTo>
                  <a:lnTo>
                    <a:pt x="4176" y="5059"/>
                  </a:lnTo>
                  <a:lnTo>
                    <a:pt x="4133" y="5062"/>
                  </a:lnTo>
                  <a:cubicBezTo>
                    <a:pt x="4128" y="5063"/>
                    <a:pt x="4122" y="5063"/>
                    <a:pt x="4117" y="5062"/>
                  </a:cubicBezTo>
                  <a:lnTo>
                    <a:pt x="4078" y="5058"/>
                  </a:lnTo>
                  <a:cubicBezTo>
                    <a:pt x="4070" y="5057"/>
                    <a:pt x="4062" y="5055"/>
                    <a:pt x="4054" y="5052"/>
                  </a:cubicBezTo>
                  <a:lnTo>
                    <a:pt x="4019" y="5039"/>
                  </a:lnTo>
                  <a:cubicBezTo>
                    <a:pt x="4011" y="5036"/>
                    <a:pt x="4003" y="5032"/>
                    <a:pt x="3996" y="5027"/>
                  </a:cubicBezTo>
                  <a:lnTo>
                    <a:pt x="3966" y="5005"/>
                  </a:lnTo>
                  <a:cubicBezTo>
                    <a:pt x="3958" y="4999"/>
                    <a:pt x="3951" y="4992"/>
                    <a:pt x="3945" y="4984"/>
                  </a:cubicBezTo>
                  <a:lnTo>
                    <a:pt x="3921" y="4951"/>
                  </a:lnTo>
                  <a:cubicBezTo>
                    <a:pt x="3915" y="4943"/>
                    <a:pt x="3911" y="4935"/>
                    <a:pt x="3908" y="4927"/>
                  </a:cubicBezTo>
                  <a:lnTo>
                    <a:pt x="3889" y="4871"/>
                  </a:lnTo>
                  <a:lnTo>
                    <a:pt x="3870" y="4789"/>
                  </a:lnTo>
                  <a:lnTo>
                    <a:pt x="3853" y="4695"/>
                  </a:lnTo>
                  <a:lnTo>
                    <a:pt x="3836" y="4590"/>
                  </a:lnTo>
                  <a:lnTo>
                    <a:pt x="3818" y="4473"/>
                  </a:lnTo>
                  <a:lnTo>
                    <a:pt x="3801" y="4347"/>
                  </a:lnTo>
                  <a:lnTo>
                    <a:pt x="3783" y="4210"/>
                  </a:lnTo>
                  <a:lnTo>
                    <a:pt x="3766" y="4064"/>
                  </a:lnTo>
                  <a:lnTo>
                    <a:pt x="3749" y="3912"/>
                  </a:lnTo>
                  <a:lnTo>
                    <a:pt x="3732" y="3753"/>
                  </a:lnTo>
                  <a:lnTo>
                    <a:pt x="3714" y="3586"/>
                  </a:lnTo>
                  <a:lnTo>
                    <a:pt x="3680" y="3241"/>
                  </a:lnTo>
                  <a:lnTo>
                    <a:pt x="3645" y="2881"/>
                  </a:lnTo>
                  <a:lnTo>
                    <a:pt x="3611" y="2516"/>
                  </a:lnTo>
                  <a:lnTo>
                    <a:pt x="3576" y="2151"/>
                  </a:lnTo>
                  <a:lnTo>
                    <a:pt x="3542" y="1793"/>
                  </a:lnTo>
                  <a:lnTo>
                    <a:pt x="3507" y="1451"/>
                  </a:lnTo>
                  <a:lnTo>
                    <a:pt x="3490" y="1288"/>
                  </a:lnTo>
                  <a:lnTo>
                    <a:pt x="3473" y="1132"/>
                  </a:lnTo>
                  <a:lnTo>
                    <a:pt x="3455" y="983"/>
                  </a:lnTo>
                  <a:lnTo>
                    <a:pt x="3438" y="842"/>
                  </a:lnTo>
                  <a:lnTo>
                    <a:pt x="3421" y="711"/>
                  </a:lnTo>
                  <a:lnTo>
                    <a:pt x="3404" y="590"/>
                  </a:lnTo>
                  <a:lnTo>
                    <a:pt x="3387" y="480"/>
                  </a:lnTo>
                  <a:lnTo>
                    <a:pt x="3370" y="383"/>
                  </a:lnTo>
                  <a:lnTo>
                    <a:pt x="3353" y="298"/>
                  </a:lnTo>
                  <a:lnTo>
                    <a:pt x="3339" y="236"/>
                  </a:lnTo>
                  <a:lnTo>
                    <a:pt x="3320" y="184"/>
                  </a:lnTo>
                  <a:lnTo>
                    <a:pt x="3334" y="210"/>
                  </a:lnTo>
                  <a:lnTo>
                    <a:pt x="3308" y="176"/>
                  </a:lnTo>
                  <a:lnTo>
                    <a:pt x="3336" y="200"/>
                  </a:lnTo>
                  <a:lnTo>
                    <a:pt x="3305" y="182"/>
                  </a:lnTo>
                  <a:lnTo>
                    <a:pt x="3345" y="195"/>
                  </a:lnTo>
                  <a:lnTo>
                    <a:pt x="3310" y="192"/>
                  </a:lnTo>
                  <a:lnTo>
                    <a:pt x="3343" y="189"/>
                  </a:lnTo>
                  <a:lnTo>
                    <a:pt x="3305" y="199"/>
                  </a:lnTo>
                  <a:lnTo>
                    <a:pt x="3324" y="192"/>
                  </a:lnTo>
                  <a:lnTo>
                    <a:pt x="3283" y="213"/>
                  </a:lnTo>
                  <a:lnTo>
                    <a:pt x="3297" y="204"/>
                  </a:lnTo>
                  <a:lnTo>
                    <a:pt x="3260" y="231"/>
                  </a:lnTo>
                  <a:lnTo>
                    <a:pt x="3223" y="264"/>
                  </a:lnTo>
                  <a:lnTo>
                    <a:pt x="3182" y="307"/>
                  </a:lnTo>
                  <a:lnTo>
                    <a:pt x="3144" y="351"/>
                  </a:lnTo>
                  <a:lnTo>
                    <a:pt x="3069" y="453"/>
                  </a:lnTo>
                  <a:lnTo>
                    <a:pt x="3006" y="554"/>
                  </a:lnTo>
                  <a:lnTo>
                    <a:pt x="2983" y="597"/>
                  </a:lnTo>
                  <a:lnTo>
                    <a:pt x="2967" y="635"/>
                  </a:lnTo>
                  <a:lnTo>
                    <a:pt x="2950" y="678"/>
                  </a:lnTo>
                  <a:lnTo>
                    <a:pt x="2934" y="726"/>
                  </a:lnTo>
                  <a:lnTo>
                    <a:pt x="2901" y="846"/>
                  </a:lnTo>
                  <a:lnTo>
                    <a:pt x="2866" y="984"/>
                  </a:lnTo>
                  <a:lnTo>
                    <a:pt x="2832" y="1138"/>
                  </a:lnTo>
                  <a:lnTo>
                    <a:pt x="2798" y="1308"/>
                  </a:lnTo>
                  <a:lnTo>
                    <a:pt x="2763" y="1485"/>
                  </a:lnTo>
                  <a:lnTo>
                    <a:pt x="2694" y="1853"/>
                  </a:lnTo>
                  <a:lnTo>
                    <a:pt x="2659" y="2037"/>
                  </a:lnTo>
                  <a:lnTo>
                    <a:pt x="2624" y="2217"/>
                  </a:lnTo>
                  <a:lnTo>
                    <a:pt x="2589" y="2388"/>
                  </a:lnTo>
                  <a:lnTo>
                    <a:pt x="2555" y="2547"/>
                  </a:lnTo>
                  <a:lnTo>
                    <a:pt x="2519" y="2693"/>
                  </a:lnTo>
                  <a:lnTo>
                    <a:pt x="2483" y="2819"/>
                  </a:lnTo>
                  <a:lnTo>
                    <a:pt x="2465" y="2875"/>
                  </a:lnTo>
                  <a:lnTo>
                    <a:pt x="2445" y="2928"/>
                  </a:lnTo>
                  <a:lnTo>
                    <a:pt x="2425" y="2974"/>
                  </a:lnTo>
                  <a:lnTo>
                    <a:pt x="2403" y="3016"/>
                  </a:lnTo>
                  <a:lnTo>
                    <a:pt x="2386" y="3042"/>
                  </a:lnTo>
                  <a:cubicBezTo>
                    <a:pt x="2383" y="3046"/>
                    <a:pt x="2380" y="3050"/>
                    <a:pt x="2377" y="3053"/>
                  </a:cubicBezTo>
                  <a:lnTo>
                    <a:pt x="2360" y="3072"/>
                  </a:lnTo>
                  <a:cubicBezTo>
                    <a:pt x="2354" y="3079"/>
                    <a:pt x="2348" y="3084"/>
                    <a:pt x="2341" y="3089"/>
                  </a:cubicBezTo>
                  <a:lnTo>
                    <a:pt x="2307" y="3111"/>
                  </a:lnTo>
                  <a:cubicBezTo>
                    <a:pt x="2293" y="3120"/>
                    <a:pt x="2277" y="3125"/>
                    <a:pt x="2260" y="3126"/>
                  </a:cubicBezTo>
                  <a:lnTo>
                    <a:pt x="2226" y="3128"/>
                  </a:lnTo>
                  <a:cubicBezTo>
                    <a:pt x="2210" y="3129"/>
                    <a:pt x="2194" y="3126"/>
                    <a:pt x="2180" y="3119"/>
                  </a:cubicBezTo>
                  <a:lnTo>
                    <a:pt x="2146" y="3103"/>
                  </a:lnTo>
                  <a:cubicBezTo>
                    <a:pt x="2137" y="3099"/>
                    <a:pt x="2130" y="3094"/>
                    <a:pt x="2123" y="3088"/>
                  </a:cubicBezTo>
                  <a:lnTo>
                    <a:pt x="2088" y="3057"/>
                  </a:lnTo>
                  <a:cubicBezTo>
                    <a:pt x="2084" y="3054"/>
                    <a:pt x="2081" y="3051"/>
                    <a:pt x="2078" y="3047"/>
                  </a:cubicBezTo>
                  <a:lnTo>
                    <a:pt x="2037" y="2998"/>
                  </a:lnTo>
                  <a:lnTo>
                    <a:pt x="2000" y="2943"/>
                  </a:lnTo>
                  <a:lnTo>
                    <a:pt x="1964" y="2884"/>
                  </a:lnTo>
                  <a:lnTo>
                    <a:pt x="1894" y="2765"/>
                  </a:lnTo>
                  <a:lnTo>
                    <a:pt x="1862" y="2712"/>
                  </a:lnTo>
                  <a:lnTo>
                    <a:pt x="1831" y="2666"/>
                  </a:lnTo>
                  <a:lnTo>
                    <a:pt x="1796" y="2622"/>
                  </a:lnTo>
                  <a:lnTo>
                    <a:pt x="1807" y="2633"/>
                  </a:lnTo>
                  <a:lnTo>
                    <a:pt x="1773" y="2602"/>
                  </a:lnTo>
                  <a:lnTo>
                    <a:pt x="1793" y="2616"/>
                  </a:lnTo>
                  <a:lnTo>
                    <a:pt x="1759" y="2598"/>
                  </a:lnTo>
                  <a:lnTo>
                    <a:pt x="1803" y="2609"/>
                  </a:lnTo>
                  <a:lnTo>
                    <a:pt x="1769" y="2609"/>
                  </a:lnTo>
                  <a:lnTo>
                    <a:pt x="1805" y="2603"/>
                  </a:lnTo>
                  <a:lnTo>
                    <a:pt x="1770" y="2617"/>
                  </a:lnTo>
                  <a:lnTo>
                    <a:pt x="1785" y="2609"/>
                  </a:lnTo>
                  <a:lnTo>
                    <a:pt x="1762" y="2622"/>
                  </a:lnTo>
                  <a:lnTo>
                    <a:pt x="1734" y="2644"/>
                  </a:lnTo>
                  <a:lnTo>
                    <a:pt x="1707" y="2672"/>
                  </a:lnTo>
                  <a:lnTo>
                    <a:pt x="1642" y="2753"/>
                  </a:lnTo>
                  <a:lnTo>
                    <a:pt x="1575" y="2853"/>
                  </a:lnTo>
                  <a:lnTo>
                    <a:pt x="1507" y="2966"/>
                  </a:lnTo>
                  <a:lnTo>
                    <a:pt x="1438" y="3087"/>
                  </a:lnTo>
                  <a:lnTo>
                    <a:pt x="1367" y="3207"/>
                  </a:lnTo>
                  <a:lnTo>
                    <a:pt x="1297" y="3323"/>
                  </a:lnTo>
                  <a:lnTo>
                    <a:pt x="1158" y="3535"/>
                  </a:lnTo>
                  <a:lnTo>
                    <a:pt x="1090" y="3641"/>
                  </a:lnTo>
                  <a:lnTo>
                    <a:pt x="1022" y="3751"/>
                  </a:lnTo>
                  <a:lnTo>
                    <a:pt x="955" y="3866"/>
                  </a:lnTo>
                  <a:lnTo>
                    <a:pt x="887" y="3990"/>
                  </a:lnTo>
                  <a:lnTo>
                    <a:pt x="820" y="4126"/>
                  </a:lnTo>
                  <a:lnTo>
                    <a:pt x="752" y="4275"/>
                  </a:lnTo>
                  <a:lnTo>
                    <a:pt x="718" y="4356"/>
                  </a:lnTo>
                  <a:lnTo>
                    <a:pt x="685" y="4445"/>
                  </a:lnTo>
                  <a:lnTo>
                    <a:pt x="616" y="4637"/>
                  </a:lnTo>
                  <a:lnTo>
                    <a:pt x="547" y="4846"/>
                  </a:lnTo>
                  <a:lnTo>
                    <a:pt x="478" y="5064"/>
                  </a:lnTo>
                  <a:lnTo>
                    <a:pt x="409" y="5283"/>
                  </a:lnTo>
                  <a:lnTo>
                    <a:pt x="339" y="5496"/>
                  </a:lnTo>
                  <a:lnTo>
                    <a:pt x="268" y="5694"/>
                  </a:lnTo>
                  <a:lnTo>
                    <a:pt x="233" y="5788"/>
                  </a:lnTo>
                  <a:lnTo>
                    <a:pt x="198" y="5872"/>
                  </a:lnTo>
                  <a:cubicBezTo>
                    <a:pt x="178" y="5921"/>
                    <a:pt x="121" y="5944"/>
                    <a:pt x="73" y="5924"/>
                  </a:cubicBezTo>
                  <a:cubicBezTo>
                    <a:pt x="24" y="5904"/>
                    <a:pt x="0" y="5847"/>
                    <a:pt x="21" y="5799"/>
                  </a:cubicBezTo>
                  <a:close/>
                </a:path>
              </a:pathLst>
            </a:custGeom>
            <a:solidFill>
              <a:srgbClr val="A5A5A5"/>
            </a:solidFill>
            <a:ln w="1">
              <a:solidFill>
                <a:srgbClr val="A5A5A5"/>
              </a:solidFill>
              <a:bevel/>
              <a:headEnd/>
              <a:tailEnd/>
            </a:ln>
          </p:spPr>
          <p:txBody>
            <a:bodyPr/>
            <a:lstStyle/>
            <a:p>
              <a:endParaRPr lang="zh-CN" altLang="en-US"/>
            </a:p>
          </p:txBody>
        </p:sp>
        <p:sp>
          <p:nvSpPr>
            <p:cNvPr id="48153" name="Rectangle 165"/>
            <p:cNvSpPr>
              <a:spLocks noChangeArrowheads="1"/>
            </p:cNvSpPr>
            <p:nvPr/>
          </p:nvSpPr>
          <p:spPr bwMode="auto">
            <a:xfrm>
              <a:off x="2926" y="2606"/>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2500</a:t>
              </a:r>
            </a:p>
          </p:txBody>
        </p:sp>
        <p:sp>
          <p:nvSpPr>
            <p:cNvPr id="48154" name="Rectangle 166"/>
            <p:cNvSpPr>
              <a:spLocks noChangeArrowheads="1"/>
            </p:cNvSpPr>
            <p:nvPr/>
          </p:nvSpPr>
          <p:spPr bwMode="auto">
            <a:xfrm>
              <a:off x="2926" y="244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2700</a:t>
              </a:r>
            </a:p>
          </p:txBody>
        </p:sp>
        <p:sp>
          <p:nvSpPr>
            <p:cNvPr id="48155" name="Rectangle 167"/>
            <p:cNvSpPr>
              <a:spLocks noChangeArrowheads="1"/>
            </p:cNvSpPr>
            <p:nvPr/>
          </p:nvSpPr>
          <p:spPr bwMode="auto">
            <a:xfrm>
              <a:off x="2926" y="2290"/>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2900</a:t>
              </a:r>
            </a:p>
          </p:txBody>
        </p:sp>
        <p:sp>
          <p:nvSpPr>
            <p:cNvPr id="48156" name="Rectangle 168"/>
            <p:cNvSpPr>
              <a:spLocks noChangeArrowheads="1"/>
            </p:cNvSpPr>
            <p:nvPr/>
          </p:nvSpPr>
          <p:spPr bwMode="auto">
            <a:xfrm>
              <a:off x="2926" y="2130"/>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3100</a:t>
              </a:r>
            </a:p>
          </p:txBody>
        </p:sp>
        <p:sp>
          <p:nvSpPr>
            <p:cNvPr id="48157" name="Rectangle 169"/>
            <p:cNvSpPr>
              <a:spLocks noChangeArrowheads="1"/>
            </p:cNvSpPr>
            <p:nvPr/>
          </p:nvSpPr>
          <p:spPr bwMode="auto">
            <a:xfrm>
              <a:off x="2926" y="1971"/>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3300</a:t>
              </a:r>
            </a:p>
          </p:txBody>
        </p:sp>
        <p:sp>
          <p:nvSpPr>
            <p:cNvPr id="48158" name="Rectangle 170"/>
            <p:cNvSpPr>
              <a:spLocks noChangeArrowheads="1"/>
            </p:cNvSpPr>
            <p:nvPr/>
          </p:nvSpPr>
          <p:spPr bwMode="auto">
            <a:xfrm>
              <a:off x="2926" y="1812"/>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3500</a:t>
              </a:r>
            </a:p>
          </p:txBody>
        </p:sp>
        <p:sp>
          <p:nvSpPr>
            <p:cNvPr id="48159" name="Rectangle 171"/>
            <p:cNvSpPr>
              <a:spLocks noChangeArrowheads="1"/>
            </p:cNvSpPr>
            <p:nvPr/>
          </p:nvSpPr>
          <p:spPr bwMode="auto">
            <a:xfrm>
              <a:off x="2926" y="1653"/>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3700</a:t>
              </a:r>
            </a:p>
          </p:txBody>
        </p:sp>
        <p:sp>
          <p:nvSpPr>
            <p:cNvPr id="48160" name="Rectangle 172"/>
            <p:cNvSpPr>
              <a:spLocks noChangeArrowheads="1"/>
            </p:cNvSpPr>
            <p:nvPr/>
          </p:nvSpPr>
          <p:spPr bwMode="auto">
            <a:xfrm>
              <a:off x="2926" y="1494"/>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3900</a:t>
              </a:r>
            </a:p>
          </p:txBody>
        </p:sp>
        <p:sp>
          <p:nvSpPr>
            <p:cNvPr id="48161" name="Rectangle 173"/>
            <p:cNvSpPr>
              <a:spLocks noChangeArrowheads="1"/>
            </p:cNvSpPr>
            <p:nvPr/>
          </p:nvSpPr>
          <p:spPr bwMode="auto">
            <a:xfrm>
              <a:off x="254" y="2606"/>
              <a:ext cx="34"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0</a:t>
              </a:r>
            </a:p>
          </p:txBody>
        </p:sp>
        <p:sp>
          <p:nvSpPr>
            <p:cNvPr id="48162" name="Rectangle 174"/>
            <p:cNvSpPr>
              <a:spLocks noChangeArrowheads="1"/>
            </p:cNvSpPr>
            <p:nvPr/>
          </p:nvSpPr>
          <p:spPr bwMode="auto">
            <a:xfrm>
              <a:off x="254" y="2507"/>
              <a:ext cx="34"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a:t>
              </a:r>
            </a:p>
          </p:txBody>
        </p:sp>
        <p:sp>
          <p:nvSpPr>
            <p:cNvPr id="48163" name="Rectangle 175"/>
            <p:cNvSpPr>
              <a:spLocks noChangeArrowheads="1"/>
            </p:cNvSpPr>
            <p:nvPr/>
          </p:nvSpPr>
          <p:spPr bwMode="auto">
            <a:xfrm>
              <a:off x="254" y="2408"/>
              <a:ext cx="34"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4</a:t>
              </a:r>
            </a:p>
          </p:txBody>
        </p:sp>
        <p:sp>
          <p:nvSpPr>
            <p:cNvPr id="48164" name="Rectangle 176"/>
            <p:cNvSpPr>
              <a:spLocks noChangeArrowheads="1"/>
            </p:cNvSpPr>
            <p:nvPr/>
          </p:nvSpPr>
          <p:spPr bwMode="auto">
            <a:xfrm>
              <a:off x="254" y="2308"/>
              <a:ext cx="34"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6</a:t>
              </a:r>
            </a:p>
          </p:txBody>
        </p:sp>
        <p:sp>
          <p:nvSpPr>
            <p:cNvPr id="48165" name="Rectangle 177"/>
            <p:cNvSpPr>
              <a:spLocks noChangeArrowheads="1"/>
            </p:cNvSpPr>
            <p:nvPr/>
          </p:nvSpPr>
          <p:spPr bwMode="auto">
            <a:xfrm>
              <a:off x="254" y="2209"/>
              <a:ext cx="34"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8</a:t>
              </a:r>
            </a:p>
          </p:txBody>
        </p:sp>
        <p:sp>
          <p:nvSpPr>
            <p:cNvPr id="48166" name="Rectangle 178"/>
            <p:cNvSpPr>
              <a:spLocks noChangeArrowheads="1"/>
            </p:cNvSpPr>
            <p:nvPr/>
          </p:nvSpPr>
          <p:spPr bwMode="auto">
            <a:xfrm>
              <a:off x="209" y="2110"/>
              <a:ext cx="68"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10</a:t>
              </a:r>
            </a:p>
          </p:txBody>
        </p:sp>
        <p:sp>
          <p:nvSpPr>
            <p:cNvPr id="48167" name="Rectangle 179"/>
            <p:cNvSpPr>
              <a:spLocks noChangeArrowheads="1"/>
            </p:cNvSpPr>
            <p:nvPr/>
          </p:nvSpPr>
          <p:spPr bwMode="auto">
            <a:xfrm>
              <a:off x="209" y="2010"/>
              <a:ext cx="68"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12</a:t>
              </a:r>
            </a:p>
          </p:txBody>
        </p:sp>
        <p:sp>
          <p:nvSpPr>
            <p:cNvPr id="48168" name="Rectangle 180"/>
            <p:cNvSpPr>
              <a:spLocks noChangeArrowheads="1"/>
            </p:cNvSpPr>
            <p:nvPr/>
          </p:nvSpPr>
          <p:spPr bwMode="auto">
            <a:xfrm>
              <a:off x="209" y="1911"/>
              <a:ext cx="68"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14</a:t>
              </a:r>
            </a:p>
          </p:txBody>
        </p:sp>
        <p:sp>
          <p:nvSpPr>
            <p:cNvPr id="48169" name="Rectangle 181"/>
            <p:cNvSpPr>
              <a:spLocks noChangeArrowheads="1"/>
            </p:cNvSpPr>
            <p:nvPr/>
          </p:nvSpPr>
          <p:spPr bwMode="auto">
            <a:xfrm>
              <a:off x="209" y="1812"/>
              <a:ext cx="68"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16</a:t>
              </a:r>
            </a:p>
          </p:txBody>
        </p:sp>
        <p:sp>
          <p:nvSpPr>
            <p:cNvPr id="48170" name="Rectangle 182"/>
            <p:cNvSpPr>
              <a:spLocks noChangeArrowheads="1"/>
            </p:cNvSpPr>
            <p:nvPr/>
          </p:nvSpPr>
          <p:spPr bwMode="auto">
            <a:xfrm>
              <a:off x="209" y="1714"/>
              <a:ext cx="68"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18</a:t>
              </a:r>
            </a:p>
          </p:txBody>
        </p:sp>
        <p:sp>
          <p:nvSpPr>
            <p:cNvPr id="48171" name="Rectangle 183"/>
            <p:cNvSpPr>
              <a:spLocks noChangeArrowheads="1"/>
            </p:cNvSpPr>
            <p:nvPr/>
          </p:nvSpPr>
          <p:spPr bwMode="auto">
            <a:xfrm>
              <a:off x="209" y="1613"/>
              <a:ext cx="68"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20</a:t>
              </a:r>
            </a:p>
          </p:txBody>
        </p:sp>
        <p:sp>
          <p:nvSpPr>
            <p:cNvPr id="48172" name="Rectangle 184"/>
            <p:cNvSpPr>
              <a:spLocks noChangeArrowheads="1"/>
            </p:cNvSpPr>
            <p:nvPr/>
          </p:nvSpPr>
          <p:spPr bwMode="auto">
            <a:xfrm>
              <a:off x="209" y="1514"/>
              <a:ext cx="68"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22</a:t>
              </a:r>
            </a:p>
          </p:txBody>
        </p:sp>
        <p:sp>
          <p:nvSpPr>
            <p:cNvPr id="48173" name="Rectangle 185"/>
            <p:cNvSpPr>
              <a:spLocks noChangeArrowheads="1"/>
            </p:cNvSpPr>
            <p:nvPr/>
          </p:nvSpPr>
          <p:spPr bwMode="auto">
            <a:xfrm>
              <a:off x="209" y="1415"/>
              <a:ext cx="68"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24</a:t>
              </a:r>
            </a:p>
          </p:txBody>
        </p:sp>
        <p:sp>
          <p:nvSpPr>
            <p:cNvPr id="48174" name="Rectangle 186"/>
            <p:cNvSpPr>
              <a:spLocks noChangeArrowheads="1"/>
            </p:cNvSpPr>
            <p:nvPr/>
          </p:nvSpPr>
          <p:spPr bwMode="auto">
            <a:xfrm>
              <a:off x="326"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1960</a:t>
              </a:r>
            </a:p>
          </p:txBody>
        </p:sp>
        <p:sp>
          <p:nvSpPr>
            <p:cNvPr id="48175" name="Rectangle 187"/>
            <p:cNvSpPr>
              <a:spLocks noChangeArrowheads="1"/>
            </p:cNvSpPr>
            <p:nvPr/>
          </p:nvSpPr>
          <p:spPr bwMode="auto">
            <a:xfrm>
              <a:off x="567"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1965</a:t>
              </a:r>
            </a:p>
          </p:txBody>
        </p:sp>
        <p:sp>
          <p:nvSpPr>
            <p:cNvPr id="48176" name="Rectangle 188"/>
            <p:cNvSpPr>
              <a:spLocks noChangeArrowheads="1"/>
            </p:cNvSpPr>
            <p:nvPr/>
          </p:nvSpPr>
          <p:spPr bwMode="auto">
            <a:xfrm>
              <a:off x="809"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1970</a:t>
              </a:r>
            </a:p>
          </p:txBody>
        </p:sp>
        <p:sp>
          <p:nvSpPr>
            <p:cNvPr id="48177" name="Rectangle 189"/>
            <p:cNvSpPr>
              <a:spLocks noChangeArrowheads="1"/>
            </p:cNvSpPr>
            <p:nvPr/>
          </p:nvSpPr>
          <p:spPr bwMode="auto">
            <a:xfrm>
              <a:off x="1050"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1975</a:t>
              </a:r>
            </a:p>
          </p:txBody>
        </p:sp>
        <p:sp>
          <p:nvSpPr>
            <p:cNvPr id="48178" name="Rectangle 190"/>
            <p:cNvSpPr>
              <a:spLocks noChangeArrowheads="1"/>
            </p:cNvSpPr>
            <p:nvPr/>
          </p:nvSpPr>
          <p:spPr bwMode="auto">
            <a:xfrm>
              <a:off x="1292"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1980</a:t>
              </a:r>
            </a:p>
          </p:txBody>
        </p:sp>
        <p:sp>
          <p:nvSpPr>
            <p:cNvPr id="48179" name="Rectangle 191"/>
            <p:cNvSpPr>
              <a:spLocks noChangeArrowheads="1"/>
            </p:cNvSpPr>
            <p:nvPr/>
          </p:nvSpPr>
          <p:spPr bwMode="auto">
            <a:xfrm>
              <a:off x="1533"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1985</a:t>
              </a:r>
            </a:p>
          </p:txBody>
        </p:sp>
        <p:sp>
          <p:nvSpPr>
            <p:cNvPr id="48180" name="Rectangle 192"/>
            <p:cNvSpPr>
              <a:spLocks noChangeArrowheads="1"/>
            </p:cNvSpPr>
            <p:nvPr/>
          </p:nvSpPr>
          <p:spPr bwMode="auto">
            <a:xfrm>
              <a:off x="1775"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1990</a:t>
              </a:r>
            </a:p>
          </p:txBody>
        </p:sp>
        <p:sp>
          <p:nvSpPr>
            <p:cNvPr id="48181" name="Rectangle 193"/>
            <p:cNvSpPr>
              <a:spLocks noChangeArrowheads="1"/>
            </p:cNvSpPr>
            <p:nvPr/>
          </p:nvSpPr>
          <p:spPr bwMode="auto">
            <a:xfrm>
              <a:off x="2016"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1995</a:t>
              </a:r>
            </a:p>
          </p:txBody>
        </p:sp>
        <p:sp>
          <p:nvSpPr>
            <p:cNvPr id="48182" name="Rectangle 194"/>
            <p:cNvSpPr>
              <a:spLocks noChangeArrowheads="1"/>
            </p:cNvSpPr>
            <p:nvPr/>
          </p:nvSpPr>
          <p:spPr bwMode="auto">
            <a:xfrm>
              <a:off x="2258"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2000</a:t>
              </a:r>
            </a:p>
          </p:txBody>
        </p:sp>
        <p:sp>
          <p:nvSpPr>
            <p:cNvPr id="48183" name="Rectangle 195"/>
            <p:cNvSpPr>
              <a:spLocks noChangeArrowheads="1"/>
            </p:cNvSpPr>
            <p:nvPr/>
          </p:nvSpPr>
          <p:spPr bwMode="auto">
            <a:xfrm>
              <a:off x="2499"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2005</a:t>
              </a:r>
            </a:p>
          </p:txBody>
        </p:sp>
        <p:sp>
          <p:nvSpPr>
            <p:cNvPr id="48184" name="Rectangle 196"/>
            <p:cNvSpPr>
              <a:spLocks noChangeArrowheads="1"/>
            </p:cNvSpPr>
            <p:nvPr/>
          </p:nvSpPr>
          <p:spPr bwMode="auto">
            <a:xfrm>
              <a:off x="2741" y="2697"/>
              <a:ext cx="13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2010</a:t>
              </a:r>
            </a:p>
          </p:txBody>
        </p:sp>
        <p:sp>
          <p:nvSpPr>
            <p:cNvPr id="48185" name="Rectangle 197"/>
            <p:cNvSpPr>
              <a:spLocks noChangeArrowheads="1"/>
            </p:cNvSpPr>
            <p:nvPr/>
          </p:nvSpPr>
          <p:spPr bwMode="auto">
            <a:xfrm>
              <a:off x="1177" y="1378"/>
              <a:ext cx="223" cy="34"/>
            </a:xfrm>
            <a:prstGeom prst="rect">
              <a:avLst/>
            </a:prstGeom>
            <a:solidFill>
              <a:srgbClr val="0000CC"/>
            </a:solidFill>
            <a:ln w="9525">
              <a:noFill/>
              <a:miter lim="800000"/>
              <a:headEnd/>
              <a:tailEnd/>
            </a:ln>
          </p:spPr>
          <p:txBody>
            <a:bodyPr/>
            <a:lstStyle/>
            <a:p>
              <a:endParaRPr lang="zh-CN" altLang="en-US" sz="1200">
                <a:solidFill>
                  <a:srgbClr val="040BA0"/>
                </a:solidFill>
                <a:latin typeface="Arial" pitchFamily="34" charset="0"/>
                <a:ea typeface="楷体_GB2312"/>
                <a:cs typeface="Arial" pitchFamily="34" charset="0"/>
              </a:endParaRPr>
            </a:p>
          </p:txBody>
        </p:sp>
        <p:sp>
          <p:nvSpPr>
            <p:cNvPr id="48186" name="Rectangle 201"/>
            <p:cNvSpPr>
              <a:spLocks noChangeArrowheads="1"/>
            </p:cNvSpPr>
            <p:nvPr/>
          </p:nvSpPr>
          <p:spPr bwMode="auto">
            <a:xfrm>
              <a:off x="1500" y="1328"/>
              <a:ext cx="898" cy="64"/>
            </a:xfrm>
            <a:prstGeom prst="rect">
              <a:avLst/>
            </a:prstGeom>
            <a:noFill/>
            <a:ln w="9525">
              <a:noFill/>
              <a:miter lim="800000"/>
              <a:headEnd/>
              <a:tailEnd/>
            </a:ln>
          </p:spPr>
          <p:txBody>
            <a:bodyPr wrap="none" lIns="0" tIns="0" rIns="0" bIns="0">
              <a:spAutoFit/>
            </a:bodyPr>
            <a:lstStyle/>
            <a:p>
              <a:r>
                <a:rPr lang="en-US" altLang="zh-CN" sz="1200">
                  <a:solidFill>
                    <a:srgbClr val="040BA0"/>
                  </a:solidFill>
                  <a:latin typeface="Arial" pitchFamily="34" charset="0"/>
                  <a:ea typeface="楷体_GB2312"/>
                  <a:cs typeface="Arial" pitchFamily="34" charset="0"/>
                </a:rPr>
                <a:t>25-45</a:t>
              </a:r>
              <a:r>
                <a:rPr lang="zh-CN" altLang="zh-CN" sz="1200">
                  <a:solidFill>
                    <a:srgbClr val="040BA0"/>
                  </a:solidFill>
                  <a:latin typeface="Arial" pitchFamily="34" charset="0"/>
                  <a:ea typeface="楷体_GB2312"/>
                  <a:cs typeface="Arial" pitchFamily="34" charset="0"/>
                </a:rPr>
                <a:t>岁年龄人口（右轴，万人）</a:t>
              </a:r>
            </a:p>
          </p:txBody>
        </p:sp>
        <p:sp>
          <p:nvSpPr>
            <p:cNvPr id="48187" name="Freeform 202"/>
            <p:cNvSpPr>
              <a:spLocks/>
            </p:cNvSpPr>
            <p:nvPr/>
          </p:nvSpPr>
          <p:spPr bwMode="auto">
            <a:xfrm>
              <a:off x="1177" y="1489"/>
              <a:ext cx="240" cy="16"/>
            </a:xfrm>
            <a:custGeom>
              <a:avLst/>
              <a:gdLst>
                <a:gd name="T0" fmla="*/ 0 w 2752"/>
                <a:gd name="T1" fmla="*/ 0 h 192"/>
                <a:gd name="T2" fmla="*/ 0 w 2752"/>
                <a:gd name="T3" fmla="*/ 0 h 192"/>
                <a:gd name="T4" fmla="*/ 0 w 2752"/>
                <a:gd name="T5" fmla="*/ 0 h 192"/>
                <a:gd name="T6" fmla="*/ 0 w 2752"/>
                <a:gd name="T7" fmla="*/ 0 h 192"/>
                <a:gd name="T8" fmla="*/ 0 w 2752"/>
                <a:gd name="T9" fmla="*/ 0 h 192"/>
                <a:gd name="T10" fmla="*/ 0 w 2752"/>
                <a:gd name="T11" fmla="*/ 0 h 192"/>
                <a:gd name="T12" fmla="*/ 0 w 2752"/>
                <a:gd name="T13" fmla="*/ 0 h 192"/>
                <a:gd name="T14" fmla="*/ 0 60000 65536"/>
                <a:gd name="T15" fmla="*/ 0 60000 65536"/>
                <a:gd name="T16" fmla="*/ 0 60000 65536"/>
                <a:gd name="T17" fmla="*/ 0 60000 65536"/>
                <a:gd name="T18" fmla="*/ 0 60000 65536"/>
                <a:gd name="T19" fmla="*/ 0 60000 65536"/>
                <a:gd name="T20" fmla="*/ 0 60000 65536"/>
                <a:gd name="T21" fmla="*/ 0 w 2752"/>
                <a:gd name="T22" fmla="*/ 0 h 192"/>
                <a:gd name="T23" fmla="*/ 2752 w 2752"/>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2" h="192">
                  <a:moveTo>
                    <a:pt x="96" y="0"/>
                  </a:moveTo>
                  <a:lnTo>
                    <a:pt x="2656" y="0"/>
                  </a:lnTo>
                  <a:cubicBezTo>
                    <a:pt x="2709" y="0"/>
                    <a:pt x="2752" y="43"/>
                    <a:pt x="2752" y="96"/>
                  </a:cubicBezTo>
                  <a:cubicBezTo>
                    <a:pt x="2752" y="149"/>
                    <a:pt x="2709" y="192"/>
                    <a:pt x="2656" y="192"/>
                  </a:cubicBezTo>
                  <a:lnTo>
                    <a:pt x="96" y="192"/>
                  </a:lnTo>
                  <a:cubicBezTo>
                    <a:pt x="43" y="192"/>
                    <a:pt x="0" y="149"/>
                    <a:pt x="0" y="96"/>
                  </a:cubicBezTo>
                  <a:cubicBezTo>
                    <a:pt x="0" y="43"/>
                    <a:pt x="43" y="0"/>
                    <a:pt x="96" y="0"/>
                  </a:cubicBezTo>
                  <a:close/>
                </a:path>
              </a:pathLst>
            </a:custGeom>
            <a:solidFill>
              <a:srgbClr val="00B0F0"/>
            </a:solidFill>
            <a:ln w="1">
              <a:solidFill>
                <a:srgbClr val="00B0F0"/>
              </a:solidFill>
              <a:bevel/>
              <a:headEnd/>
              <a:tailEnd/>
            </a:ln>
          </p:spPr>
          <p:txBody>
            <a:bodyPr/>
            <a:lstStyle/>
            <a:p>
              <a:endParaRPr lang="zh-CN" altLang="en-US"/>
            </a:p>
          </p:txBody>
        </p:sp>
        <p:sp>
          <p:nvSpPr>
            <p:cNvPr id="48188" name="Rectangle 203"/>
            <p:cNvSpPr>
              <a:spLocks noChangeArrowheads="1"/>
            </p:cNvSpPr>
            <p:nvPr/>
          </p:nvSpPr>
          <p:spPr bwMode="auto">
            <a:xfrm>
              <a:off x="1499" y="1451"/>
              <a:ext cx="865"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千人新开工住宅套数（总人口）</a:t>
              </a:r>
            </a:p>
          </p:txBody>
        </p:sp>
        <p:sp>
          <p:nvSpPr>
            <p:cNvPr id="48189" name="Freeform 204"/>
            <p:cNvSpPr>
              <a:spLocks/>
            </p:cNvSpPr>
            <p:nvPr/>
          </p:nvSpPr>
          <p:spPr bwMode="auto">
            <a:xfrm>
              <a:off x="1177" y="1617"/>
              <a:ext cx="240" cy="16"/>
            </a:xfrm>
            <a:custGeom>
              <a:avLst/>
              <a:gdLst>
                <a:gd name="T0" fmla="*/ 0 w 2752"/>
                <a:gd name="T1" fmla="*/ 0 h 192"/>
                <a:gd name="T2" fmla="*/ 0 w 2752"/>
                <a:gd name="T3" fmla="*/ 0 h 192"/>
                <a:gd name="T4" fmla="*/ 0 w 2752"/>
                <a:gd name="T5" fmla="*/ 0 h 192"/>
                <a:gd name="T6" fmla="*/ 0 w 2752"/>
                <a:gd name="T7" fmla="*/ 0 h 192"/>
                <a:gd name="T8" fmla="*/ 0 w 2752"/>
                <a:gd name="T9" fmla="*/ 0 h 192"/>
                <a:gd name="T10" fmla="*/ 0 w 2752"/>
                <a:gd name="T11" fmla="*/ 0 h 192"/>
                <a:gd name="T12" fmla="*/ 0 w 2752"/>
                <a:gd name="T13" fmla="*/ 0 h 192"/>
                <a:gd name="T14" fmla="*/ 0 60000 65536"/>
                <a:gd name="T15" fmla="*/ 0 60000 65536"/>
                <a:gd name="T16" fmla="*/ 0 60000 65536"/>
                <a:gd name="T17" fmla="*/ 0 60000 65536"/>
                <a:gd name="T18" fmla="*/ 0 60000 65536"/>
                <a:gd name="T19" fmla="*/ 0 60000 65536"/>
                <a:gd name="T20" fmla="*/ 0 60000 65536"/>
                <a:gd name="T21" fmla="*/ 0 w 2752"/>
                <a:gd name="T22" fmla="*/ 0 h 192"/>
                <a:gd name="T23" fmla="*/ 2752 w 2752"/>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2" h="192">
                  <a:moveTo>
                    <a:pt x="96" y="0"/>
                  </a:moveTo>
                  <a:lnTo>
                    <a:pt x="2656" y="0"/>
                  </a:lnTo>
                  <a:cubicBezTo>
                    <a:pt x="2709" y="0"/>
                    <a:pt x="2752" y="43"/>
                    <a:pt x="2752" y="96"/>
                  </a:cubicBezTo>
                  <a:cubicBezTo>
                    <a:pt x="2752" y="149"/>
                    <a:pt x="2709" y="192"/>
                    <a:pt x="2656" y="192"/>
                  </a:cubicBezTo>
                  <a:lnTo>
                    <a:pt x="96" y="192"/>
                  </a:lnTo>
                  <a:cubicBezTo>
                    <a:pt x="43" y="192"/>
                    <a:pt x="0" y="149"/>
                    <a:pt x="0" y="96"/>
                  </a:cubicBezTo>
                  <a:cubicBezTo>
                    <a:pt x="0" y="43"/>
                    <a:pt x="43" y="0"/>
                    <a:pt x="96" y="0"/>
                  </a:cubicBezTo>
                  <a:close/>
                </a:path>
              </a:pathLst>
            </a:custGeom>
            <a:solidFill>
              <a:srgbClr val="A5A5A5"/>
            </a:solidFill>
            <a:ln w="1">
              <a:solidFill>
                <a:srgbClr val="A5A5A5"/>
              </a:solidFill>
              <a:bevel/>
              <a:headEnd/>
              <a:tailEnd/>
            </a:ln>
          </p:spPr>
          <p:txBody>
            <a:bodyPr/>
            <a:lstStyle/>
            <a:p>
              <a:endParaRPr lang="zh-CN" altLang="en-US"/>
            </a:p>
          </p:txBody>
        </p:sp>
        <p:sp>
          <p:nvSpPr>
            <p:cNvPr id="48190" name="Rectangle 205"/>
            <p:cNvSpPr>
              <a:spLocks noChangeArrowheads="1"/>
            </p:cNvSpPr>
            <p:nvPr/>
          </p:nvSpPr>
          <p:spPr bwMode="auto">
            <a:xfrm>
              <a:off x="1499" y="1580"/>
              <a:ext cx="926" cy="64"/>
            </a:xfrm>
            <a:prstGeom prst="rect">
              <a:avLst/>
            </a:prstGeom>
            <a:noFill/>
            <a:ln w="9525">
              <a:noFill/>
              <a:miter lim="800000"/>
              <a:headEnd/>
              <a:tailEnd/>
            </a:ln>
          </p:spPr>
          <p:txBody>
            <a:bodyPr wrap="none" lIns="0" tIns="0" rIns="0" bIns="0">
              <a:spAutoFit/>
            </a:bodyPr>
            <a:lstStyle/>
            <a:p>
              <a:r>
                <a:rPr lang="zh-CN" altLang="zh-CN" sz="1200">
                  <a:solidFill>
                    <a:srgbClr val="040BA0"/>
                  </a:solidFill>
                  <a:latin typeface="Arial" pitchFamily="34" charset="0"/>
                  <a:ea typeface="楷体_GB2312"/>
                  <a:cs typeface="Arial" pitchFamily="34" charset="0"/>
                </a:rPr>
                <a:t>千人新开工住宅套数（城镇人口）</a:t>
              </a:r>
            </a:p>
          </p:txBody>
        </p:sp>
      </p:grpSp>
      <p:sp>
        <p:nvSpPr>
          <p:cNvPr id="63" name="日期占位符 62"/>
          <p:cNvSpPr>
            <a:spLocks noGrp="1"/>
          </p:cNvSpPr>
          <p:nvPr>
            <p:ph type="dt" sz="half" idx="10"/>
          </p:nvPr>
        </p:nvSpPr>
        <p:spPr/>
        <p:txBody>
          <a:bodyPr/>
          <a:lstStyle/>
          <a:p>
            <a:fld id="{8D481BBE-AC6E-48E7-BEA4-5AAC377997D0}" type="datetime1">
              <a:rPr lang="zh-CN" altLang="en-US" smtClean="0"/>
              <a:pPr/>
              <a:t>2018/10/8</a:t>
            </a:fld>
            <a:endParaRPr lang="zh-CN" altLang="en-US"/>
          </a:p>
        </p:txBody>
      </p:sp>
      <p:sp>
        <p:nvSpPr>
          <p:cNvPr id="64" name="页脚占位符 6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0" y="5013325"/>
            <a:ext cx="9144000" cy="1477963"/>
          </a:xfrm>
          <a:prstGeom prst="rect">
            <a:avLst/>
          </a:prstGeom>
          <a:noFill/>
          <a:ln w="9525">
            <a:noFill/>
            <a:miter lim="800000"/>
            <a:headEnd/>
            <a:tailEnd/>
          </a:ln>
        </p:spPr>
        <p:txBody>
          <a:bodyPr lIns="91382" tIns="45689" rIns="91382" bIns="45689">
            <a:spAutoFit/>
          </a:bodyPr>
          <a:lstStyle/>
          <a:p>
            <a:pPr defTabSz="911225"/>
            <a:r>
              <a:rPr lang="zh-CN" altLang="en-US" sz="1800">
                <a:solidFill>
                  <a:srgbClr val="03086D"/>
                </a:solidFill>
                <a:latin typeface="Arial" pitchFamily="34" charset="0"/>
                <a:ea typeface="楷体_GB2312"/>
                <a:cs typeface="楷体_GB2312"/>
              </a:rPr>
              <a:t>而对中国而言，由于计划生育的实施，人口红利的拐点已经出现，</a:t>
            </a:r>
            <a:r>
              <a:rPr lang="en-US" altLang="zh-CN" sz="1800">
                <a:solidFill>
                  <a:srgbClr val="03086D"/>
                </a:solidFill>
                <a:latin typeface="Arial" pitchFamily="34" charset="0"/>
                <a:ea typeface="楷体_GB2312"/>
                <a:cs typeface="楷体_GB2312"/>
              </a:rPr>
              <a:t>15-64</a:t>
            </a:r>
            <a:r>
              <a:rPr lang="zh-CN" altLang="en-US" sz="1800">
                <a:solidFill>
                  <a:srgbClr val="03086D"/>
                </a:solidFill>
                <a:latin typeface="Arial" pitchFamily="34" charset="0"/>
                <a:ea typeface="楷体_GB2312"/>
                <a:cs typeface="楷体_GB2312"/>
              </a:rPr>
              <a:t>岁劳动年龄人口占总人口比重的峰值在</a:t>
            </a:r>
            <a:r>
              <a:rPr lang="en-US" altLang="zh-CN" sz="1800">
                <a:solidFill>
                  <a:srgbClr val="03086D"/>
                </a:solidFill>
                <a:latin typeface="Arial" pitchFamily="34" charset="0"/>
                <a:ea typeface="楷体_GB2312"/>
                <a:cs typeface="楷体_GB2312"/>
              </a:rPr>
              <a:t>2010</a:t>
            </a:r>
            <a:r>
              <a:rPr lang="zh-CN" altLang="en-US" sz="1800">
                <a:solidFill>
                  <a:srgbClr val="03086D"/>
                </a:solidFill>
                <a:latin typeface="Arial" pitchFamily="34" charset="0"/>
                <a:ea typeface="楷体_GB2312"/>
                <a:cs typeface="楷体_GB2312"/>
              </a:rPr>
              <a:t>年已经达到</a:t>
            </a:r>
            <a:r>
              <a:rPr lang="en-US" altLang="zh-CN" sz="1800">
                <a:solidFill>
                  <a:srgbClr val="03086D"/>
                </a:solidFill>
                <a:latin typeface="Arial" pitchFamily="34" charset="0"/>
                <a:ea typeface="楷体_GB2312"/>
                <a:cs typeface="楷体_GB2312"/>
              </a:rPr>
              <a:t>74.5%</a:t>
            </a:r>
            <a:r>
              <a:rPr lang="zh-CN" altLang="en-US" sz="1800">
                <a:solidFill>
                  <a:srgbClr val="03086D"/>
                </a:solidFill>
                <a:latin typeface="Arial" pitchFamily="34" charset="0"/>
                <a:ea typeface="楷体_GB2312"/>
                <a:cs typeface="楷体_GB2312"/>
              </a:rPr>
              <a:t>的高点，到</a:t>
            </a:r>
            <a:r>
              <a:rPr lang="en-US" altLang="zh-CN" sz="1800">
                <a:solidFill>
                  <a:srgbClr val="03086D"/>
                </a:solidFill>
                <a:latin typeface="Arial" pitchFamily="34" charset="0"/>
                <a:ea typeface="楷体_GB2312"/>
                <a:cs typeface="楷体_GB2312"/>
              </a:rPr>
              <a:t>2013</a:t>
            </a:r>
            <a:r>
              <a:rPr lang="zh-CN" altLang="en-US" sz="1800">
                <a:solidFill>
                  <a:srgbClr val="03086D"/>
                </a:solidFill>
                <a:latin typeface="Arial" pitchFamily="34" charset="0"/>
                <a:ea typeface="楷体_GB2312"/>
                <a:cs typeface="楷体_GB2312"/>
              </a:rPr>
              <a:t>年这一占比已经降至</a:t>
            </a:r>
            <a:r>
              <a:rPr lang="en-US" altLang="zh-CN" sz="1800">
                <a:solidFill>
                  <a:srgbClr val="03086D"/>
                </a:solidFill>
                <a:latin typeface="Arial" pitchFamily="34" charset="0"/>
                <a:ea typeface="楷体_GB2312"/>
                <a:cs typeface="楷体_GB2312"/>
              </a:rPr>
              <a:t>72.8%</a:t>
            </a:r>
            <a:r>
              <a:rPr lang="zh-CN" altLang="en-US" sz="1800">
                <a:solidFill>
                  <a:srgbClr val="03086D"/>
                </a:solidFill>
                <a:latin typeface="Arial" pitchFamily="34" charset="0"/>
                <a:ea typeface="楷体_GB2312"/>
                <a:cs typeface="楷体_GB2312"/>
              </a:rPr>
              <a:t>，预计到</a:t>
            </a:r>
            <a:r>
              <a:rPr lang="en-US" altLang="zh-CN" sz="1800">
                <a:solidFill>
                  <a:srgbClr val="03086D"/>
                </a:solidFill>
                <a:latin typeface="Arial" pitchFamily="34" charset="0"/>
                <a:ea typeface="楷体_GB2312"/>
                <a:cs typeface="楷体_GB2312"/>
              </a:rPr>
              <a:t>2020</a:t>
            </a:r>
            <a:r>
              <a:rPr lang="zh-CN" altLang="en-US" sz="1800">
                <a:solidFill>
                  <a:srgbClr val="03086D"/>
                </a:solidFill>
                <a:latin typeface="Arial" pitchFamily="34" charset="0"/>
                <a:ea typeface="楷体_GB2312"/>
                <a:cs typeface="楷体_GB2312"/>
              </a:rPr>
              <a:t>年这一占比将会降至</a:t>
            </a:r>
            <a:r>
              <a:rPr lang="en-US" altLang="zh-CN" sz="1800">
                <a:solidFill>
                  <a:srgbClr val="03086D"/>
                </a:solidFill>
                <a:latin typeface="Arial" pitchFamily="34" charset="0"/>
                <a:ea typeface="楷体_GB2312"/>
                <a:cs typeface="楷体_GB2312"/>
              </a:rPr>
              <a:t>70%</a:t>
            </a:r>
            <a:r>
              <a:rPr lang="zh-CN" altLang="en-US" sz="1800">
                <a:solidFill>
                  <a:srgbClr val="03086D"/>
                </a:solidFill>
                <a:latin typeface="Arial" pitchFamily="34" charset="0"/>
                <a:ea typeface="楷体_GB2312"/>
                <a:cs typeface="楷体_GB2312"/>
              </a:rPr>
              <a:t>以下。而</a:t>
            </a:r>
            <a:r>
              <a:rPr lang="en-US" altLang="zh-CN" sz="1800">
                <a:solidFill>
                  <a:srgbClr val="03086D"/>
                </a:solidFill>
                <a:latin typeface="Arial" pitchFamily="34" charset="0"/>
                <a:ea typeface="楷体_GB2312"/>
                <a:cs typeface="楷体_GB2312"/>
              </a:rPr>
              <a:t>25-44</a:t>
            </a:r>
            <a:r>
              <a:rPr lang="zh-CN" altLang="en-US" sz="1800">
                <a:solidFill>
                  <a:srgbClr val="03086D"/>
                </a:solidFill>
                <a:latin typeface="Arial" pitchFamily="34" charset="0"/>
                <a:ea typeface="楷体_GB2312"/>
                <a:cs typeface="楷体_GB2312"/>
              </a:rPr>
              <a:t>岁青年人口的总数也会在</a:t>
            </a:r>
            <a:r>
              <a:rPr lang="en-US" altLang="zh-CN" sz="1800">
                <a:solidFill>
                  <a:srgbClr val="03086D"/>
                </a:solidFill>
                <a:latin typeface="Arial" pitchFamily="34" charset="0"/>
                <a:ea typeface="楷体_GB2312"/>
                <a:cs typeface="楷体_GB2312"/>
              </a:rPr>
              <a:t>2015</a:t>
            </a:r>
            <a:r>
              <a:rPr lang="zh-CN" altLang="en-US" sz="1800">
                <a:solidFill>
                  <a:srgbClr val="03086D"/>
                </a:solidFill>
                <a:latin typeface="Arial" pitchFamily="34" charset="0"/>
                <a:ea typeface="楷体_GB2312"/>
                <a:cs typeface="楷体_GB2312"/>
              </a:rPr>
              <a:t>年左右达到顶峰，此后开始下降。从美日韩等国经验看，伴随着</a:t>
            </a:r>
            <a:r>
              <a:rPr lang="en-US" altLang="zh-CN" sz="1800">
                <a:solidFill>
                  <a:srgbClr val="03086D"/>
                </a:solidFill>
                <a:latin typeface="Arial" pitchFamily="34" charset="0"/>
                <a:ea typeface="楷体_GB2312"/>
                <a:cs typeface="楷体_GB2312"/>
              </a:rPr>
              <a:t>25-44</a:t>
            </a:r>
            <a:r>
              <a:rPr lang="zh-CN" altLang="en-US" sz="1800">
                <a:solidFill>
                  <a:srgbClr val="03086D"/>
                </a:solidFill>
                <a:latin typeface="Arial" pitchFamily="34" charset="0"/>
                <a:ea typeface="楷体_GB2312"/>
                <a:cs typeface="楷体_GB2312"/>
              </a:rPr>
              <a:t>岁人口见顶，地产销量也会出现拐点。</a:t>
            </a:r>
          </a:p>
        </p:txBody>
      </p:sp>
      <p:sp>
        <p:nvSpPr>
          <p:cNvPr id="20483" name="矩形 1"/>
          <p:cNvSpPr>
            <a:spLocks noChangeArrowheads="1"/>
          </p:cNvSpPr>
          <p:nvPr/>
        </p:nvSpPr>
        <p:spPr bwMode="auto">
          <a:xfrm>
            <a:off x="252413" y="260350"/>
            <a:ext cx="6234112" cy="576263"/>
          </a:xfrm>
          <a:prstGeom prst="rect">
            <a:avLst/>
          </a:prstGeom>
          <a:noFill/>
          <a:ln w="9525">
            <a:noFill/>
            <a:miter lim="800000"/>
            <a:headEnd/>
            <a:tailEnd/>
          </a:ln>
        </p:spPr>
        <p:txBody>
          <a:bodyPr lIns="85999" tIns="43000" rIns="85999" bIns="43000"/>
          <a:lstStyle/>
          <a:p>
            <a:pPr eaLnBrk="0" hangingPunct="0">
              <a:defRPr/>
            </a:pPr>
            <a:r>
              <a:rPr lang="zh-CN" altLang="en-US" sz="2600" dirty="0">
                <a:solidFill>
                  <a:srgbClr val="2D2D8A"/>
                </a:solidFill>
                <a:latin typeface="+mj-ea"/>
                <a:ea typeface="+mj-ea"/>
              </a:rPr>
              <a:t>中国的人口红利与地产拐点</a:t>
            </a:r>
          </a:p>
        </p:txBody>
      </p:sp>
      <p:graphicFrame>
        <p:nvGraphicFramePr>
          <p:cNvPr id="10" name="图表 9"/>
          <p:cNvGraphicFramePr>
            <a:graphicFrameLocks noGrp="1"/>
          </p:cNvGraphicFramePr>
          <p:nvPr/>
        </p:nvGraphicFramePr>
        <p:xfrm>
          <a:off x="456834" y="2139206"/>
          <a:ext cx="7286763" cy="2448000"/>
        </p:xfrm>
        <a:graphic>
          <a:graphicData uri="http://schemas.openxmlformats.org/drawingml/2006/chart">
            <c:chart xmlns:c="http://schemas.openxmlformats.org/drawingml/2006/chart" xmlns:r="http://schemas.openxmlformats.org/officeDocument/2006/relationships" r:id="rId3"/>
          </a:graphicData>
        </a:graphic>
      </p:graphicFrame>
      <p:sp>
        <p:nvSpPr>
          <p:cNvPr id="49157" name="TextBox 4"/>
          <p:cNvSpPr txBox="1">
            <a:spLocks noChangeArrowheads="1"/>
          </p:cNvSpPr>
          <p:nvPr>
            <p:custDataLst>
              <p:tags r:id="rId1"/>
            </p:custDataLst>
          </p:nvPr>
        </p:nvSpPr>
        <p:spPr bwMode="auto">
          <a:xfrm>
            <a:off x="2112963" y="1196975"/>
            <a:ext cx="4706937" cy="368300"/>
          </a:xfrm>
          <a:prstGeom prst="rect">
            <a:avLst/>
          </a:prstGeom>
          <a:noFill/>
          <a:ln w="9525">
            <a:noFill/>
            <a:miter lim="800000"/>
            <a:headEnd/>
            <a:tailEnd/>
          </a:ln>
        </p:spPr>
        <p:txBody>
          <a:bodyPr lIns="91426" tIns="45713" rIns="91426" bIns="45713">
            <a:spAutoFit/>
          </a:bodyPr>
          <a:lstStyle/>
          <a:p>
            <a:pPr algn="ctr"/>
            <a:r>
              <a:rPr lang="zh-CN" altLang="en-US" sz="1800">
                <a:solidFill>
                  <a:srgbClr val="040BA0"/>
                </a:solidFill>
                <a:ea typeface="楷体_GB2312"/>
                <a:cs typeface="楷体_GB2312"/>
              </a:rPr>
              <a:t>中国</a:t>
            </a:r>
            <a:r>
              <a:rPr lang="en-US" altLang="zh-CN" sz="1800">
                <a:solidFill>
                  <a:srgbClr val="040BA0"/>
                </a:solidFill>
                <a:ea typeface="楷体_GB2312"/>
                <a:cs typeface="楷体_GB2312"/>
              </a:rPr>
              <a:t>25-44</a:t>
            </a:r>
            <a:r>
              <a:rPr lang="zh-CN" altLang="en-US" sz="1800">
                <a:solidFill>
                  <a:srgbClr val="040BA0"/>
                </a:solidFill>
                <a:ea typeface="楷体_GB2312"/>
                <a:cs typeface="楷体_GB2312"/>
              </a:rPr>
              <a:t>岁人口数</a:t>
            </a:r>
          </a:p>
        </p:txBody>
      </p:sp>
      <p:sp>
        <p:nvSpPr>
          <p:cNvPr id="6" name="日期占位符 5"/>
          <p:cNvSpPr>
            <a:spLocks noGrp="1"/>
          </p:cNvSpPr>
          <p:nvPr>
            <p:ph type="dt" sz="half" idx="10"/>
          </p:nvPr>
        </p:nvSpPr>
        <p:spPr/>
        <p:txBody>
          <a:bodyPr/>
          <a:lstStyle/>
          <a:p>
            <a:fld id="{404AFF44-1735-4D98-A389-6317AD858E6E}"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nvSpPr>
        <p:spPr bwMode="auto">
          <a:xfrm>
            <a:off x="3286125" y="6356350"/>
            <a:ext cx="2133600" cy="365125"/>
          </a:xfrm>
          <a:prstGeom prst="rect">
            <a:avLst/>
          </a:prstGeom>
          <a:noFill/>
          <a:ln w="9525">
            <a:noFill/>
            <a:miter lim="800000"/>
            <a:headEnd/>
            <a:tailEnd/>
          </a:ln>
        </p:spPr>
        <p:txBody>
          <a:bodyPr/>
          <a:lstStyle/>
          <a:p>
            <a:endParaRPr lang="zh-CN" altLang="en-US"/>
          </a:p>
        </p:txBody>
      </p:sp>
      <p:sp>
        <p:nvSpPr>
          <p:cNvPr id="50179" name="Rectangle 2"/>
          <p:cNvSpPr>
            <a:spLocks noChangeArrowheads="1"/>
          </p:cNvSpPr>
          <p:nvPr/>
        </p:nvSpPr>
        <p:spPr bwMode="auto">
          <a:xfrm>
            <a:off x="252413" y="2420938"/>
            <a:ext cx="8674100" cy="307975"/>
          </a:xfrm>
          <a:prstGeom prst="rect">
            <a:avLst/>
          </a:prstGeom>
          <a:noFill/>
          <a:ln w="9525">
            <a:noFill/>
            <a:miter lim="800000"/>
            <a:headEnd/>
            <a:tailEnd/>
          </a:ln>
        </p:spPr>
        <p:txBody>
          <a:bodyPr anchor="ctr">
            <a:spAutoFit/>
          </a:bodyPr>
          <a:lstStyle/>
          <a:p>
            <a:pPr algn="ctr"/>
            <a:r>
              <a:rPr lang="zh-CN" altLang="en-US" sz="1400">
                <a:latin typeface="微软雅黑" pitchFamily="34" charset="-122"/>
                <a:ea typeface="微软雅黑" pitchFamily="34" charset="-122"/>
                <a:cs typeface="Times New Roman" pitchFamily="18" charset="0"/>
              </a:rPr>
              <a:t>历年商品房销售面积走势及未来趋势（单位：万平方米）</a:t>
            </a:r>
            <a:endParaRPr lang="zh-CN" altLang="en-US" sz="1400">
              <a:ea typeface="微软雅黑" pitchFamily="34" charset="-122"/>
              <a:cs typeface="Times New Roman" pitchFamily="18" charset="0"/>
            </a:endParaRPr>
          </a:p>
        </p:txBody>
      </p:sp>
      <p:sp>
        <p:nvSpPr>
          <p:cNvPr id="50180" name="Rectangle 3"/>
          <p:cNvSpPr>
            <a:spLocks noChangeArrowheads="1"/>
          </p:cNvSpPr>
          <p:nvPr/>
        </p:nvSpPr>
        <p:spPr bwMode="auto">
          <a:xfrm>
            <a:off x="4786313" y="6397625"/>
            <a:ext cx="2928937" cy="246063"/>
          </a:xfrm>
          <a:prstGeom prst="rect">
            <a:avLst/>
          </a:prstGeom>
          <a:noFill/>
          <a:ln w="9525">
            <a:noFill/>
            <a:miter lim="800000"/>
            <a:headEnd/>
            <a:tailEnd/>
          </a:ln>
        </p:spPr>
        <p:txBody>
          <a:bodyPr anchor="ctr">
            <a:spAutoFit/>
          </a:bodyPr>
          <a:lstStyle/>
          <a:p>
            <a:pPr algn="r"/>
            <a:r>
              <a:rPr lang="zh-CN" altLang="en-US" sz="1000">
                <a:latin typeface="微软雅黑" pitchFamily="34" charset="-122"/>
                <a:ea typeface="微软雅黑" pitchFamily="34" charset="-122"/>
                <a:cs typeface="Times New Roman" pitchFamily="18" charset="0"/>
              </a:rPr>
              <a:t>数据来源：</a:t>
            </a:r>
            <a:r>
              <a:rPr lang="en-US" altLang="zh-CN" sz="1000">
                <a:latin typeface="微软雅黑" pitchFamily="34" charset="-122"/>
                <a:ea typeface="微软雅黑" pitchFamily="34" charset="-122"/>
                <a:cs typeface="Times New Roman" pitchFamily="18" charset="0"/>
              </a:rPr>
              <a:t>CRIC</a:t>
            </a:r>
            <a:endParaRPr lang="zh-CN" altLang="en-US">
              <a:ea typeface="微软雅黑" pitchFamily="34" charset="-122"/>
              <a:cs typeface="Times New Roman" pitchFamily="18" charset="0"/>
            </a:endParaRPr>
          </a:p>
        </p:txBody>
      </p:sp>
      <p:sp>
        <p:nvSpPr>
          <p:cNvPr id="50181" name="矩形 7"/>
          <p:cNvSpPr>
            <a:spLocks noChangeArrowheads="1"/>
          </p:cNvSpPr>
          <p:nvPr/>
        </p:nvSpPr>
        <p:spPr bwMode="auto">
          <a:xfrm>
            <a:off x="142875" y="785813"/>
            <a:ext cx="8858250" cy="307975"/>
          </a:xfrm>
          <a:prstGeom prst="rect">
            <a:avLst/>
          </a:prstGeom>
          <a:noFill/>
          <a:ln w="9525">
            <a:noFill/>
            <a:miter lim="800000"/>
            <a:headEnd/>
            <a:tailEnd/>
          </a:ln>
        </p:spPr>
        <p:txBody>
          <a:bodyPr>
            <a:spAutoFit/>
          </a:bodyPr>
          <a:lstStyle/>
          <a:p>
            <a:endParaRPr lang="zh-CN" altLang="en-US" sz="1400">
              <a:latin typeface="微软雅黑" pitchFamily="34" charset="-122"/>
              <a:ea typeface="微软雅黑" pitchFamily="34" charset="-122"/>
            </a:endParaRPr>
          </a:p>
        </p:txBody>
      </p:sp>
      <p:sp>
        <p:nvSpPr>
          <p:cNvPr id="22534" name="矩形 8"/>
          <p:cNvSpPr>
            <a:spLocks noChangeArrowheads="1"/>
          </p:cNvSpPr>
          <p:nvPr/>
        </p:nvSpPr>
        <p:spPr bwMode="auto">
          <a:xfrm>
            <a:off x="71438" y="285750"/>
            <a:ext cx="5232400" cy="457200"/>
          </a:xfrm>
          <a:prstGeom prst="rect">
            <a:avLst/>
          </a:prstGeom>
          <a:noFill/>
          <a:ln w="9525">
            <a:noFill/>
            <a:miter lim="800000"/>
            <a:headEnd/>
            <a:tailEnd/>
          </a:ln>
        </p:spPr>
        <p:txBody>
          <a:bodyPr>
            <a:spAutoFit/>
          </a:bodyPr>
          <a:lstStyle/>
          <a:p>
            <a:pPr>
              <a:defRPr/>
            </a:pPr>
            <a:r>
              <a:rPr lang="zh-CN" altLang="en-US" dirty="0">
                <a:solidFill>
                  <a:srgbClr val="2D2D8A"/>
                </a:solidFill>
                <a:latin typeface="+mn-ea"/>
                <a:ea typeface="+mn-ea"/>
              </a:rPr>
              <a:t>中国房地产销量已经在</a:t>
            </a:r>
            <a:r>
              <a:rPr lang="en-US" altLang="zh-CN" dirty="0">
                <a:solidFill>
                  <a:srgbClr val="2D2D8A"/>
                </a:solidFill>
                <a:latin typeface="+mn-ea"/>
                <a:ea typeface="+mn-ea"/>
              </a:rPr>
              <a:t>2013</a:t>
            </a:r>
            <a:r>
              <a:rPr lang="zh-CN" altLang="en-US" dirty="0">
                <a:solidFill>
                  <a:srgbClr val="2D2D8A"/>
                </a:solidFill>
                <a:latin typeface="+mn-ea"/>
                <a:ea typeface="+mn-ea"/>
              </a:rPr>
              <a:t>年见顶</a:t>
            </a:r>
          </a:p>
        </p:txBody>
      </p:sp>
      <p:graphicFrame>
        <p:nvGraphicFramePr>
          <p:cNvPr id="14" name="图表 13"/>
          <p:cNvGraphicFramePr/>
          <p:nvPr/>
        </p:nvGraphicFramePr>
        <p:xfrm>
          <a:off x="6197" y="2703508"/>
          <a:ext cx="8715436" cy="3786213"/>
        </p:xfrm>
        <a:graphic>
          <a:graphicData uri="http://schemas.openxmlformats.org/drawingml/2006/chart">
            <c:chart xmlns:c="http://schemas.openxmlformats.org/drawingml/2006/chart" xmlns:r="http://schemas.openxmlformats.org/officeDocument/2006/relationships" r:id="rId2"/>
          </a:graphicData>
        </a:graphic>
      </p:graphicFrame>
      <p:sp>
        <p:nvSpPr>
          <p:cNvPr id="280585" name="Rectangle 9"/>
          <p:cNvSpPr>
            <a:spLocks noChangeArrowheads="1"/>
          </p:cNvSpPr>
          <p:nvPr/>
        </p:nvSpPr>
        <p:spPr bwMode="auto">
          <a:xfrm>
            <a:off x="650875" y="1052513"/>
            <a:ext cx="7645400" cy="147796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zh-CN" altLang="en-US" sz="1800">
                <a:ea typeface="宋体" charset="-122"/>
              </a:rPr>
              <a:t>随着数量增长型人口红利结束，老龄化趋势加快，刚需已经达到高点，需求未来几年会稳步增长，但改变过去十年行业一路向上的格局；市场阶段性顶部预计成交面积在</a:t>
            </a:r>
            <a:r>
              <a:rPr lang="en-US" altLang="en-US" sz="1800">
                <a:ea typeface="宋体" charset="-122"/>
              </a:rPr>
              <a:t>13</a:t>
            </a:r>
            <a:r>
              <a:rPr lang="zh-CN" altLang="en-US" sz="1800">
                <a:ea typeface="宋体" charset="-122"/>
              </a:rPr>
              <a:t>亿平米，</a:t>
            </a:r>
            <a:r>
              <a:rPr lang="en-US" altLang="en-US" sz="1800">
                <a:ea typeface="宋体" charset="-122"/>
              </a:rPr>
              <a:t>2013</a:t>
            </a:r>
            <a:r>
              <a:rPr lang="zh-CN" altLang="en-US" sz="1800">
                <a:ea typeface="宋体" charset="-122"/>
              </a:rPr>
              <a:t>年已达到，成交金额在</a:t>
            </a:r>
            <a:r>
              <a:rPr lang="en-US" altLang="en-US" sz="1800">
                <a:ea typeface="宋体" charset="-122"/>
              </a:rPr>
              <a:t>9</a:t>
            </a:r>
            <a:r>
              <a:rPr lang="zh-CN" altLang="en-US" sz="1800">
                <a:ea typeface="宋体" charset="-122"/>
              </a:rPr>
              <a:t>万亿元左右。未来</a:t>
            </a:r>
            <a:r>
              <a:rPr lang="en-US" altLang="en-US" sz="1800">
                <a:ea typeface="宋体" charset="-122"/>
              </a:rPr>
              <a:t>5</a:t>
            </a:r>
            <a:r>
              <a:rPr lang="zh-CN" altLang="en-US" sz="1800">
                <a:ea typeface="宋体" charset="-122"/>
              </a:rPr>
              <a:t>年预计会进入平稳期，维持高位运行，到</a:t>
            </a:r>
            <a:r>
              <a:rPr lang="en-US" altLang="en-US" sz="1800">
                <a:ea typeface="宋体" charset="-122"/>
              </a:rPr>
              <a:t>2020</a:t>
            </a:r>
            <a:r>
              <a:rPr lang="zh-CN" altLang="en-US" sz="1800">
                <a:ea typeface="宋体" charset="-122"/>
              </a:rPr>
              <a:t>年前后成交量将开始缓步下行。</a:t>
            </a:r>
          </a:p>
        </p:txBody>
      </p:sp>
      <p:sp>
        <p:nvSpPr>
          <p:cNvPr id="9" name="日期占位符 8"/>
          <p:cNvSpPr>
            <a:spLocks noGrp="1"/>
          </p:cNvSpPr>
          <p:nvPr>
            <p:ph type="dt" sz="half" idx="10"/>
          </p:nvPr>
        </p:nvSpPr>
        <p:spPr/>
        <p:txBody>
          <a:bodyPr/>
          <a:lstStyle/>
          <a:p>
            <a:fld id="{25775F3E-A92E-471E-8CC7-DA42D7111692}" type="datetime1">
              <a:rPr lang="zh-CN" altLang="en-US" smtClean="0"/>
              <a:pPr/>
              <a:t>2018/10/8</a:t>
            </a:fld>
            <a:endParaRPr lang="zh-CN" altLang="en-US"/>
          </a:p>
        </p:txBody>
      </p:sp>
      <p:sp>
        <p:nvSpPr>
          <p:cNvPr id="10" name="页脚占位符 9"/>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39750" y="333375"/>
            <a:ext cx="7972425" cy="863600"/>
          </a:xfrm>
        </p:spPr>
        <p:txBody>
          <a:bodyPr anchor="t"/>
          <a:lstStyle/>
          <a:p>
            <a:r>
              <a:rPr lang="zh-CN" altLang="en-US" sz="4000" smtClean="0">
                <a:solidFill>
                  <a:srgbClr val="2D2D8A"/>
                </a:solidFill>
                <a:latin typeface="黑体" pitchFamily="49" charset="-122"/>
                <a:ea typeface="黑体" pitchFamily="49" charset="-122"/>
              </a:rPr>
              <a:t>怎么去库存？</a:t>
            </a:r>
          </a:p>
        </p:txBody>
      </p:sp>
      <p:graphicFrame>
        <p:nvGraphicFramePr>
          <p:cNvPr id="1026" name="Object 3"/>
          <p:cNvGraphicFramePr>
            <a:graphicFrameLocks noGrp="1" noChangeAspect="1"/>
          </p:cNvGraphicFramePr>
          <p:nvPr>
            <p:ph idx="1"/>
          </p:nvPr>
        </p:nvGraphicFramePr>
        <p:xfrm>
          <a:off x="1042988" y="1916113"/>
          <a:ext cx="7119937" cy="2997200"/>
        </p:xfrm>
        <a:graphic>
          <a:graphicData uri="http://schemas.openxmlformats.org/presentationml/2006/ole">
            <p:oleObj spid="_x0000_s68610" name="图表" r:id="rId3" imgW="4191102" imgH="1628779" progId="Excel.Sheet.8">
              <p:embed/>
            </p:oleObj>
          </a:graphicData>
        </a:graphic>
      </p:graphicFrame>
      <p:sp>
        <p:nvSpPr>
          <p:cNvPr id="335876" name="Rectangle 4"/>
          <p:cNvSpPr>
            <a:spLocks noChangeArrowheads="1"/>
          </p:cNvSpPr>
          <p:nvPr/>
        </p:nvSpPr>
        <p:spPr bwMode="auto">
          <a:xfrm>
            <a:off x="2312988" y="1412875"/>
            <a:ext cx="5057775" cy="4000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2000" dirty="0">
                <a:solidFill>
                  <a:srgbClr val="000099"/>
                </a:solidFill>
                <a:ea typeface="宋体" charset="-122"/>
              </a:rPr>
              <a:t>中美居民房地产贷款余额与住宅总市值比较</a:t>
            </a:r>
          </a:p>
        </p:txBody>
      </p:sp>
      <p:sp>
        <p:nvSpPr>
          <p:cNvPr id="1029" name="Text Box 3"/>
          <p:cNvSpPr txBox="1">
            <a:spLocks noChangeArrowheads="1"/>
          </p:cNvSpPr>
          <p:nvPr/>
        </p:nvSpPr>
        <p:spPr bwMode="auto">
          <a:xfrm>
            <a:off x="0" y="5013325"/>
            <a:ext cx="9144000" cy="646113"/>
          </a:xfrm>
          <a:prstGeom prst="rect">
            <a:avLst/>
          </a:prstGeom>
          <a:noFill/>
          <a:ln w="9525">
            <a:noFill/>
            <a:miter lim="800000"/>
            <a:headEnd/>
            <a:tailEnd/>
          </a:ln>
        </p:spPr>
        <p:txBody>
          <a:bodyPr lIns="91382" tIns="45689" rIns="91382" bIns="45689">
            <a:spAutoFit/>
          </a:bodyPr>
          <a:lstStyle/>
          <a:p>
            <a:pPr defTabSz="911225"/>
            <a:r>
              <a:rPr lang="zh-CN" altLang="en-US" sz="1800"/>
              <a:t>在居民杠杆率水平较低的情况下，是可以让居民</a:t>
            </a:r>
            <a:r>
              <a:rPr lang="zh-CN" altLang="en-US" sz="1800">
                <a:solidFill>
                  <a:srgbClr val="0070C0"/>
                </a:solidFill>
              </a:rPr>
              <a:t>加杠杆</a:t>
            </a:r>
            <a:r>
              <a:rPr lang="zh-CN" altLang="en-US" sz="1800"/>
              <a:t>鼓励居民购房，且这是有空间的，不过，前提是房价不能出现大跌。</a:t>
            </a:r>
            <a:endParaRPr lang="zh-CN" altLang="en-US" sz="1800">
              <a:solidFill>
                <a:srgbClr val="03086D"/>
              </a:solidFill>
              <a:latin typeface="Arial" pitchFamily="34" charset="0"/>
              <a:ea typeface="楷体_GB2312"/>
              <a:cs typeface="楷体_GB2312"/>
            </a:endParaRPr>
          </a:p>
        </p:txBody>
      </p:sp>
      <p:sp>
        <p:nvSpPr>
          <p:cNvPr id="6" name="日期占位符 5"/>
          <p:cNvSpPr>
            <a:spLocks noGrp="1"/>
          </p:cNvSpPr>
          <p:nvPr>
            <p:ph type="dt" sz="half" idx="10"/>
          </p:nvPr>
        </p:nvSpPr>
        <p:spPr/>
        <p:txBody>
          <a:bodyPr/>
          <a:lstStyle/>
          <a:p>
            <a:fld id="{A5F391AC-61B3-44BD-8549-6B0960D48685}"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
          <p:cNvSpPr>
            <a:spLocks noGrp="1" noChangeArrowheads="1"/>
          </p:cNvSpPr>
          <p:nvPr>
            <p:ph type="title" idx="4294967295"/>
          </p:nvPr>
        </p:nvSpPr>
        <p:spPr>
          <a:xfrm>
            <a:off x="228600" y="396875"/>
            <a:ext cx="8229600" cy="566738"/>
          </a:xfrm>
        </p:spPr>
        <p:txBody>
          <a:bodyPr lIns="85999" tIns="43000" rIns="85999" bIns="43000"/>
          <a:lstStyle/>
          <a:p>
            <a:r>
              <a:rPr lang="zh-CN" altLang="en-US" sz="2800" b="1" smtClean="0">
                <a:solidFill>
                  <a:srgbClr val="000066"/>
                </a:solidFill>
                <a:ea typeface="楷体_GB2312"/>
                <a:cs typeface="楷体_GB2312"/>
              </a:rPr>
              <a:t> </a:t>
            </a:r>
            <a:r>
              <a:rPr lang="en-US" altLang="zh-CN" sz="2400" b="1" smtClean="0">
                <a:solidFill>
                  <a:srgbClr val="2D2D8A"/>
                </a:solidFill>
                <a:latin typeface="黑体" pitchFamily="49" charset="-122"/>
                <a:ea typeface="黑体" pitchFamily="49" charset="-122"/>
              </a:rPr>
              <a:t>2015</a:t>
            </a:r>
            <a:r>
              <a:rPr lang="zh-CN" altLang="en-US" sz="2400" b="1" smtClean="0">
                <a:solidFill>
                  <a:srgbClr val="2D2D8A"/>
                </a:solidFill>
                <a:latin typeface="黑体" pitchFamily="49" charset="-122"/>
                <a:ea typeface="黑体" pitchFamily="49" charset="-122"/>
              </a:rPr>
              <a:t>中央经济工作会议去库存举措</a:t>
            </a:r>
            <a:endParaRPr lang="en-US" altLang="zh-CN" sz="2400" b="1" smtClean="0">
              <a:solidFill>
                <a:srgbClr val="2D2D8A"/>
              </a:solidFill>
              <a:latin typeface="黑体" pitchFamily="49" charset="-122"/>
              <a:ea typeface="黑体" pitchFamily="49" charset="-122"/>
            </a:endParaRPr>
          </a:p>
        </p:txBody>
      </p:sp>
      <p:pic>
        <p:nvPicPr>
          <p:cNvPr id="10" name="Picture 8"/>
          <p:cNvPicPr>
            <a:picLocks noChangeAspect="1" noChangeArrowheads="1"/>
          </p:cNvPicPr>
          <p:nvPr/>
        </p:nvPicPr>
        <p:blipFill>
          <a:blip r:embed="rId2"/>
          <a:srcRect/>
          <a:stretch>
            <a:fillRect/>
          </a:stretch>
        </p:blipFill>
        <p:spPr bwMode="auto">
          <a:xfrm>
            <a:off x="452438" y="1122363"/>
            <a:ext cx="8239125" cy="5114925"/>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sp>
        <p:nvSpPr>
          <p:cNvPr id="4" name="日期占位符 3"/>
          <p:cNvSpPr>
            <a:spLocks noGrp="1"/>
          </p:cNvSpPr>
          <p:nvPr>
            <p:ph type="dt" sz="half" idx="10"/>
          </p:nvPr>
        </p:nvSpPr>
        <p:spPr/>
        <p:txBody>
          <a:bodyPr/>
          <a:lstStyle/>
          <a:p>
            <a:fld id="{7C7FF4A1-DE88-4C27-9C8F-42B151DEB984}"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txBox="1">
            <a:spLocks noChangeArrowheads="1"/>
          </p:cNvSpPr>
          <p:nvPr/>
        </p:nvSpPr>
        <p:spPr bwMode="auto">
          <a:xfrm>
            <a:off x="252413" y="260350"/>
            <a:ext cx="6446837" cy="581025"/>
          </a:xfrm>
          <a:prstGeom prst="rect">
            <a:avLst/>
          </a:prstGeom>
          <a:noFill/>
          <a:ln w="9525">
            <a:noFill/>
            <a:miter lim="800000"/>
            <a:headEnd/>
            <a:tailEnd/>
          </a:ln>
        </p:spPr>
        <p:txBody>
          <a:bodyPr lIns="91365" tIns="45682" rIns="91365" bIns="45682"/>
          <a:lstStyle/>
          <a:p>
            <a:r>
              <a:rPr lang="zh-CN" altLang="en-US" sz="2800">
                <a:solidFill>
                  <a:srgbClr val="000099"/>
                </a:solidFill>
                <a:latin typeface="楷体" pitchFamily="49" charset="-122"/>
                <a:ea typeface="楷体" pitchFamily="49" charset="-122"/>
              </a:rPr>
              <a:t>地方政府、企业和金融部门负债率</a:t>
            </a:r>
          </a:p>
        </p:txBody>
      </p:sp>
      <p:sp>
        <p:nvSpPr>
          <p:cNvPr id="52227" name="TextBox 2"/>
          <p:cNvSpPr txBox="1">
            <a:spLocks noChangeArrowheads="1"/>
          </p:cNvSpPr>
          <p:nvPr/>
        </p:nvSpPr>
        <p:spPr bwMode="auto">
          <a:xfrm>
            <a:off x="227013" y="1052513"/>
            <a:ext cx="8758237" cy="1477962"/>
          </a:xfrm>
          <a:prstGeom prst="rect">
            <a:avLst/>
          </a:prstGeom>
          <a:noFill/>
          <a:ln w="9525">
            <a:noFill/>
            <a:miter lim="800000"/>
            <a:headEnd/>
            <a:tailEnd/>
          </a:ln>
        </p:spPr>
        <p:txBody>
          <a:bodyPr lIns="91382" tIns="45689" rIns="91382" bIns="45689">
            <a:spAutoFit/>
          </a:bodyPr>
          <a:lstStyle/>
          <a:p>
            <a:pPr defTabSz="911225"/>
            <a:r>
              <a:rPr lang="zh-CN" altLang="en-US" sz="1800">
                <a:solidFill>
                  <a:srgbClr val="040BA0"/>
                </a:solidFill>
                <a:latin typeface="Arial" pitchFamily="34" charset="0"/>
                <a:ea typeface="楷体_GB2312"/>
                <a:cs typeface="楷体_GB2312"/>
              </a:rPr>
              <a:t>自金融危机以来，中国经济负债率持续上升，成为经济的最大隐患，尤其以企业和金融部门为最，其中</a:t>
            </a:r>
            <a:r>
              <a:rPr lang="en-US" altLang="zh-CN" sz="1800">
                <a:solidFill>
                  <a:srgbClr val="040BA0"/>
                </a:solidFill>
                <a:latin typeface="Arial" pitchFamily="34" charset="0"/>
                <a:ea typeface="楷体_GB2312"/>
                <a:cs typeface="楷体_GB2312"/>
              </a:rPr>
              <a:t>2014</a:t>
            </a:r>
            <a:r>
              <a:rPr lang="zh-CN" altLang="en-US" sz="1800">
                <a:solidFill>
                  <a:srgbClr val="040BA0"/>
                </a:solidFill>
                <a:latin typeface="Arial" pitchFamily="34" charset="0"/>
                <a:ea typeface="楷体_GB2312"/>
                <a:cs typeface="楷体_GB2312"/>
              </a:rPr>
              <a:t>年企业部门负债</a:t>
            </a:r>
            <a:r>
              <a:rPr lang="en-US" altLang="zh-CN" sz="1800">
                <a:solidFill>
                  <a:srgbClr val="040BA0"/>
                </a:solidFill>
                <a:latin typeface="Arial" pitchFamily="34" charset="0"/>
                <a:ea typeface="楷体_GB2312"/>
                <a:cs typeface="楷体_GB2312"/>
              </a:rPr>
              <a:t>/GDP</a:t>
            </a:r>
            <a:r>
              <a:rPr lang="zh-CN" altLang="en-US" sz="1800">
                <a:solidFill>
                  <a:srgbClr val="040BA0"/>
                </a:solidFill>
                <a:latin typeface="Arial" pitchFamily="34" charset="0"/>
                <a:ea typeface="楷体_GB2312"/>
                <a:cs typeface="楷体_GB2312"/>
              </a:rPr>
              <a:t>约</a:t>
            </a:r>
            <a:r>
              <a:rPr lang="en-US" altLang="zh-CN" sz="1800">
                <a:solidFill>
                  <a:srgbClr val="040BA0"/>
                </a:solidFill>
                <a:latin typeface="Arial" pitchFamily="34" charset="0"/>
                <a:ea typeface="楷体_GB2312"/>
                <a:cs typeface="楷体_GB2312"/>
              </a:rPr>
              <a:t>125%</a:t>
            </a:r>
            <a:r>
              <a:rPr lang="zh-CN" altLang="en-US" sz="1800">
                <a:solidFill>
                  <a:srgbClr val="040BA0"/>
                </a:solidFill>
                <a:latin typeface="Arial" pitchFamily="34" charset="0"/>
                <a:ea typeface="楷体_GB2312"/>
                <a:cs typeface="楷体_GB2312"/>
              </a:rPr>
              <a:t>，金融部门非信贷负债</a:t>
            </a:r>
            <a:r>
              <a:rPr lang="en-US" altLang="zh-CN" sz="1800">
                <a:solidFill>
                  <a:srgbClr val="040BA0"/>
                </a:solidFill>
                <a:latin typeface="Arial" pitchFamily="34" charset="0"/>
                <a:ea typeface="楷体_GB2312"/>
                <a:cs typeface="楷体_GB2312"/>
              </a:rPr>
              <a:t>/GDP</a:t>
            </a:r>
            <a:r>
              <a:rPr lang="zh-CN" altLang="en-US" sz="1800">
                <a:solidFill>
                  <a:srgbClr val="040BA0"/>
                </a:solidFill>
                <a:latin typeface="Arial" pitchFamily="34" charset="0"/>
                <a:ea typeface="楷体_GB2312"/>
                <a:cs typeface="楷体_GB2312"/>
              </a:rPr>
              <a:t>约</a:t>
            </a:r>
            <a:r>
              <a:rPr lang="en-US" altLang="zh-CN" sz="1800">
                <a:solidFill>
                  <a:srgbClr val="040BA0"/>
                </a:solidFill>
                <a:latin typeface="Arial" pitchFamily="34" charset="0"/>
                <a:ea typeface="楷体_GB2312"/>
                <a:cs typeface="楷体_GB2312"/>
              </a:rPr>
              <a:t>104%</a:t>
            </a:r>
            <a:r>
              <a:rPr lang="zh-CN" altLang="en-US" sz="1800">
                <a:solidFill>
                  <a:srgbClr val="040BA0"/>
                </a:solidFill>
                <a:latin typeface="Arial" pitchFamily="34" charset="0"/>
                <a:ea typeface="楷体_GB2312"/>
                <a:cs typeface="楷体_GB2312"/>
              </a:rPr>
              <a:t>，均已超过</a:t>
            </a:r>
            <a:r>
              <a:rPr lang="en-US" altLang="zh-CN" sz="1800">
                <a:solidFill>
                  <a:srgbClr val="040BA0"/>
                </a:solidFill>
                <a:latin typeface="Arial" pitchFamily="34" charset="0"/>
                <a:ea typeface="楷体_GB2312"/>
                <a:cs typeface="楷体_GB2312"/>
              </a:rPr>
              <a:t>100%</a:t>
            </a:r>
            <a:r>
              <a:rPr lang="zh-CN" altLang="en-US" sz="1800">
                <a:solidFill>
                  <a:srgbClr val="040BA0"/>
                </a:solidFill>
                <a:latin typeface="Arial" pitchFamily="34" charset="0"/>
                <a:ea typeface="楷体_GB2312"/>
                <a:cs typeface="楷体_GB2312"/>
              </a:rPr>
              <a:t>，导致产能过剩以及金融风险的累积。相比之下居民负债</a:t>
            </a:r>
            <a:r>
              <a:rPr lang="en-US" altLang="zh-CN" sz="1800">
                <a:solidFill>
                  <a:srgbClr val="040BA0"/>
                </a:solidFill>
                <a:latin typeface="Arial" pitchFamily="34" charset="0"/>
                <a:ea typeface="楷体_GB2312"/>
                <a:cs typeface="楷体_GB2312"/>
              </a:rPr>
              <a:t>/GDP</a:t>
            </a:r>
            <a:r>
              <a:rPr lang="zh-CN" altLang="en-US" sz="1800">
                <a:solidFill>
                  <a:srgbClr val="040BA0"/>
                </a:solidFill>
                <a:latin typeface="Arial" pitchFamily="34" charset="0"/>
                <a:ea typeface="楷体_GB2312"/>
                <a:cs typeface="楷体_GB2312"/>
              </a:rPr>
              <a:t>相对较低，在</a:t>
            </a:r>
            <a:r>
              <a:rPr lang="en-US" altLang="zh-CN" sz="1800">
                <a:solidFill>
                  <a:srgbClr val="040BA0"/>
                </a:solidFill>
                <a:latin typeface="Arial" pitchFamily="34" charset="0"/>
                <a:ea typeface="楷体_GB2312"/>
                <a:cs typeface="楷体_GB2312"/>
              </a:rPr>
              <a:t>40%</a:t>
            </a:r>
            <a:r>
              <a:rPr lang="zh-CN" altLang="en-US" sz="1800">
                <a:solidFill>
                  <a:srgbClr val="040BA0"/>
                </a:solidFill>
                <a:latin typeface="Arial" pitchFamily="34" charset="0"/>
                <a:ea typeface="楷体_GB2312"/>
                <a:cs typeface="楷体_GB2312"/>
              </a:rPr>
              <a:t>以内。但中国负债本质是国企和地方政府占高比例，</a:t>
            </a:r>
            <a:r>
              <a:rPr lang="en-US" altLang="zh-CN" sz="1800">
                <a:solidFill>
                  <a:srgbClr val="040BA0"/>
                </a:solidFill>
                <a:latin typeface="Arial" pitchFamily="34" charset="0"/>
                <a:ea typeface="楷体_GB2312"/>
                <a:cs typeface="楷体_GB2312"/>
              </a:rPr>
              <a:t>2015</a:t>
            </a:r>
            <a:r>
              <a:rPr lang="zh-CN" altLang="en-US" sz="1800">
                <a:solidFill>
                  <a:srgbClr val="040BA0"/>
                </a:solidFill>
                <a:latin typeface="Arial" pitchFamily="34" charset="0"/>
                <a:ea typeface="楷体_GB2312"/>
                <a:cs typeface="楷体_GB2312"/>
              </a:rPr>
              <a:t>年至三季度末国企总负债余额为</a:t>
            </a:r>
            <a:r>
              <a:rPr lang="en-US" altLang="zh-CN" sz="1800">
                <a:solidFill>
                  <a:srgbClr val="040BA0"/>
                </a:solidFill>
                <a:latin typeface="Arial" pitchFamily="34" charset="0"/>
                <a:ea typeface="楷体_GB2312"/>
                <a:cs typeface="楷体_GB2312"/>
              </a:rPr>
              <a:t>77</a:t>
            </a:r>
            <a:r>
              <a:rPr lang="zh-CN" altLang="en-US" sz="1800">
                <a:solidFill>
                  <a:srgbClr val="040BA0"/>
                </a:solidFill>
                <a:latin typeface="Arial" pitchFamily="34" charset="0"/>
                <a:ea typeface="楷体_GB2312"/>
                <a:cs typeface="楷体_GB2312"/>
              </a:rPr>
              <a:t>万亿。</a:t>
            </a:r>
          </a:p>
        </p:txBody>
      </p:sp>
      <p:sp>
        <p:nvSpPr>
          <p:cNvPr id="52228" name="矩形 10"/>
          <p:cNvSpPr>
            <a:spLocks noChangeArrowheads="1"/>
          </p:cNvSpPr>
          <p:nvPr/>
        </p:nvSpPr>
        <p:spPr bwMode="auto">
          <a:xfrm>
            <a:off x="3175000" y="2708275"/>
            <a:ext cx="2814638" cy="366713"/>
          </a:xfrm>
          <a:prstGeom prst="rect">
            <a:avLst/>
          </a:prstGeom>
          <a:noFill/>
          <a:ln w="9525">
            <a:noFill/>
            <a:miter lim="800000"/>
            <a:headEnd/>
            <a:tailEnd/>
          </a:ln>
        </p:spPr>
        <p:txBody>
          <a:bodyPr lIns="91426" tIns="45713" rIns="91426" bIns="45713">
            <a:spAutoFit/>
          </a:bodyPr>
          <a:lstStyle/>
          <a:p>
            <a:pPr algn="ctr"/>
            <a:r>
              <a:rPr lang="zh-CN" altLang="en-US" sz="1800">
                <a:solidFill>
                  <a:srgbClr val="040BA0"/>
                </a:solidFill>
                <a:ea typeface="楷体_GB2312"/>
                <a:cs typeface="楷体_GB2312"/>
              </a:rPr>
              <a:t>中国各经济主体负债</a:t>
            </a:r>
            <a:r>
              <a:rPr lang="en-US" altLang="zh-CN" sz="1800">
                <a:solidFill>
                  <a:srgbClr val="040BA0"/>
                </a:solidFill>
                <a:ea typeface="楷体_GB2312"/>
                <a:cs typeface="楷体_GB2312"/>
              </a:rPr>
              <a:t>/GDP</a:t>
            </a:r>
            <a:endParaRPr lang="zh-CN" altLang="en-US" sz="1800">
              <a:solidFill>
                <a:srgbClr val="040BA0"/>
              </a:solidFill>
              <a:ea typeface="楷体_GB2312"/>
              <a:cs typeface="楷体_GB2312"/>
            </a:endParaRPr>
          </a:p>
        </p:txBody>
      </p:sp>
      <p:graphicFrame>
        <p:nvGraphicFramePr>
          <p:cNvPr id="12" name="图表 11"/>
          <p:cNvGraphicFramePr>
            <a:graphicFrameLocks noGrp="1"/>
          </p:cNvGraphicFramePr>
          <p:nvPr/>
        </p:nvGraphicFramePr>
        <p:xfrm>
          <a:off x="1056312" y="3362220"/>
          <a:ext cx="6968002" cy="288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日期占位符 5"/>
          <p:cNvSpPr>
            <a:spLocks noGrp="1"/>
          </p:cNvSpPr>
          <p:nvPr>
            <p:ph type="dt" sz="half" idx="10"/>
          </p:nvPr>
        </p:nvSpPr>
        <p:spPr/>
        <p:txBody>
          <a:bodyPr/>
          <a:lstStyle/>
          <a:p>
            <a:fld id="{C63F366A-FDBC-458F-933B-D200B70F03FD}"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71438"/>
            <a:ext cx="7772400" cy="1143000"/>
          </a:xfrm>
        </p:spPr>
        <p:txBody>
          <a:bodyPr/>
          <a:lstStyle/>
          <a:p>
            <a:r>
              <a:rPr lang="en-US" altLang="zh-CN" sz="3600" smtClean="0">
                <a:solidFill>
                  <a:schemeClr val="tx1"/>
                </a:solidFill>
              </a:rPr>
              <a:t>Why do we study the theory</a:t>
            </a:r>
            <a:r>
              <a:rPr lang="zh-CN" altLang="en-US" sz="3600" smtClean="0">
                <a:solidFill>
                  <a:schemeClr val="tx1"/>
                </a:solidFill>
              </a:rPr>
              <a:t>？</a:t>
            </a:r>
            <a:endParaRPr lang="zh-CN" altLang="en-US" sz="3600" smtClean="0"/>
          </a:p>
        </p:txBody>
      </p:sp>
      <p:sp>
        <p:nvSpPr>
          <p:cNvPr id="8195" name="Rectangle 3"/>
          <p:cNvSpPr>
            <a:spLocks noGrp="1" noChangeArrowheads="1"/>
          </p:cNvSpPr>
          <p:nvPr>
            <p:ph type="body" idx="1"/>
          </p:nvPr>
        </p:nvSpPr>
        <p:spPr>
          <a:xfrm>
            <a:off x="571472" y="1285860"/>
            <a:ext cx="7772400" cy="4714908"/>
          </a:xfrm>
        </p:spPr>
        <p:txBody>
          <a:bodyPr/>
          <a:lstStyle/>
          <a:p>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Managers learn from experience how to cope with routine problems. But the best manager are also able to respond to change. To do this you need more than time-honored rules of thumb; you must understand why companies and financial markets behave the way they do. In other words, you need a theory of finance.……Good theory helps you grasp what is going on in the world around you. It helps you to ask the right questions when times change and new problems must be analyzed. It also tells you what things you do not need to worry about.---------</a:t>
            </a:r>
            <a:r>
              <a:rPr lang="en-US" altLang="zh-CN" sz="2400" dirty="0" err="1" smtClean="0">
                <a:latin typeface="Times New Roman" pitchFamily="18" charset="0"/>
                <a:cs typeface="Times New Roman" pitchFamily="18" charset="0"/>
              </a:rPr>
              <a:t>Brealey</a:t>
            </a:r>
            <a:r>
              <a:rPr lang="en-US" altLang="zh-CN" sz="2400" dirty="0" smtClean="0">
                <a:latin typeface="Times New Roman" pitchFamily="18" charset="0"/>
                <a:cs typeface="Times New Roman" pitchFamily="18" charset="0"/>
              </a:rPr>
              <a:t> and  Myers</a:t>
            </a:r>
          </a:p>
        </p:txBody>
      </p:sp>
      <p:sp>
        <p:nvSpPr>
          <p:cNvPr id="4" name="日期占位符 3"/>
          <p:cNvSpPr>
            <a:spLocks noGrp="1"/>
          </p:cNvSpPr>
          <p:nvPr>
            <p:ph type="dt" sz="half" idx="10"/>
          </p:nvPr>
        </p:nvSpPr>
        <p:spPr/>
        <p:txBody>
          <a:bodyPr/>
          <a:lstStyle/>
          <a:p>
            <a:fld id="{CEF5C2A5-CA86-4405-8996-771F1E9F77F8}"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0"/>
          <p:cNvSpPr txBox="1">
            <a:spLocks noChangeArrowheads="1"/>
          </p:cNvSpPr>
          <p:nvPr/>
        </p:nvSpPr>
        <p:spPr bwMode="auto">
          <a:xfrm>
            <a:off x="187325" y="1149350"/>
            <a:ext cx="8956675" cy="1200150"/>
          </a:xfrm>
          <a:prstGeom prst="rect">
            <a:avLst/>
          </a:prstGeom>
          <a:noFill/>
          <a:ln w="9525">
            <a:noFill/>
            <a:miter lim="800000"/>
            <a:headEnd/>
            <a:tailEnd/>
          </a:ln>
        </p:spPr>
        <p:txBody>
          <a:bodyPr lIns="91396" tIns="45697" rIns="91396" bIns="45697">
            <a:spAutoFit/>
          </a:bodyPr>
          <a:lstStyle/>
          <a:p>
            <a:pPr defTabSz="911225" eaLnBrk="0" hangingPunct="0"/>
            <a:r>
              <a:rPr lang="zh-CN" altLang="en-US" sz="1800">
                <a:solidFill>
                  <a:srgbClr val="040BA0"/>
                </a:solidFill>
                <a:latin typeface="Arial" pitchFamily="34" charset="0"/>
                <a:ea typeface="楷体_GB2312"/>
                <a:cs typeface="楷体_GB2312"/>
              </a:rPr>
              <a:t>直至</a:t>
            </a:r>
            <a:r>
              <a:rPr lang="en-US" altLang="zh-CN" sz="1800">
                <a:solidFill>
                  <a:srgbClr val="040BA0"/>
                </a:solidFill>
                <a:latin typeface="Arial" pitchFamily="34" charset="0"/>
                <a:ea typeface="楷体_GB2312"/>
                <a:cs typeface="楷体_GB2312"/>
              </a:rPr>
              <a:t>9</a:t>
            </a:r>
            <a:r>
              <a:rPr lang="zh-CN" altLang="en-US" sz="1800">
                <a:solidFill>
                  <a:srgbClr val="040BA0"/>
                </a:solidFill>
                <a:latin typeface="Arial" pitchFamily="34" charset="0"/>
                <a:ea typeface="楷体_GB2312"/>
                <a:cs typeface="楷体_GB2312"/>
              </a:rPr>
              <a:t>月末，国企总负债余额为</a:t>
            </a:r>
            <a:r>
              <a:rPr lang="en-US" altLang="zh-CN" sz="1800">
                <a:solidFill>
                  <a:srgbClr val="040BA0"/>
                </a:solidFill>
                <a:latin typeface="Arial" pitchFamily="34" charset="0"/>
                <a:ea typeface="楷体_GB2312"/>
                <a:cs typeface="楷体_GB2312"/>
              </a:rPr>
              <a:t>77.68</a:t>
            </a:r>
            <a:r>
              <a:rPr lang="zh-CN" altLang="en-US" sz="1800">
                <a:solidFill>
                  <a:srgbClr val="040BA0"/>
                </a:solidFill>
                <a:latin typeface="Arial" pitchFamily="34" charset="0"/>
                <a:ea typeface="楷体_GB2312"/>
                <a:cs typeface="楷体_GB2312"/>
              </a:rPr>
              <a:t>万亿，资产负债率为</a:t>
            </a:r>
            <a:r>
              <a:rPr lang="en-US" altLang="zh-CN" sz="1800">
                <a:solidFill>
                  <a:srgbClr val="040BA0"/>
                </a:solidFill>
                <a:latin typeface="Arial" pitchFamily="34" charset="0"/>
                <a:ea typeface="楷体_GB2312"/>
                <a:cs typeface="楷体_GB2312"/>
              </a:rPr>
              <a:t>66%</a:t>
            </a:r>
            <a:r>
              <a:rPr lang="zh-CN" altLang="en-US" sz="1800">
                <a:solidFill>
                  <a:srgbClr val="040BA0"/>
                </a:solidFill>
                <a:latin typeface="Arial" pitchFamily="34" charset="0"/>
                <a:ea typeface="楷体_GB2312"/>
                <a:cs typeface="楷体_GB2312"/>
              </a:rPr>
              <a:t>。人民日报权威人士称：</a:t>
            </a:r>
            <a:r>
              <a:rPr lang="en-US" altLang="zh-CN" sz="1800">
                <a:solidFill>
                  <a:srgbClr val="040BA0"/>
                </a:solidFill>
                <a:latin typeface="Arial" pitchFamily="34" charset="0"/>
                <a:ea typeface="楷体_GB2312"/>
                <a:cs typeface="楷体_GB2312"/>
              </a:rPr>
              <a:t>2014</a:t>
            </a:r>
            <a:r>
              <a:rPr lang="zh-CN" altLang="en-US" sz="1800">
                <a:solidFill>
                  <a:srgbClr val="040BA0"/>
                </a:solidFill>
                <a:latin typeface="Arial" pitchFamily="34" charset="0"/>
                <a:ea typeface="楷体_GB2312"/>
                <a:cs typeface="楷体_GB2312"/>
              </a:rPr>
              <a:t>年中国企业部门的总负债</a:t>
            </a:r>
            <a:r>
              <a:rPr lang="en-US" altLang="zh-CN" sz="1800">
                <a:solidFill>
                  <a:srgbClr val="040BA0"/>
                </a:solidFill>
                <a:latin typeface="Arial" pitchFamily="34" charset="0"/>
                <a:ea typeface="楷体_GB2312"/>
                <a:cs typeface="楷体_GB2312"/>
              </a:rPr>
              <a:t>/GDP</a:t>
            </a:r>
            <a:r>
              <a:rPr lang="zh-CN" altLang="en-US" sz="1800">
                <a:solidFill>
                  <a:srgbClr val="040BA0"/>
                </a:solidFill>
                <a:latin typeface="Arial" pitchFamily="34" charset="0"/>
                <a:ea typeface="楷体_GB2312"/>
                <a:cs typeface="楷体_GB2312"/>
              </a:rPr>
              <a:t>为</a:t>
            </a:r>
            <a:r>
              <a:rPr lang="en-US" altLang="zh-CN" sz="1800">
                <a:solidFill>
                  <a:srgbClr val="040BA0"/>
                </a:solidFill>
                <a:latin typeface="Arial" pitchFamily="34" charset="0"/>
                <a:ea typeface="楷体_GB2312"/>
                <a:cs typeface="楷体_GB2312"/>
              </a:rPr>
              <a:t>125%</a:t>
            </a:r>
            <a:r>
              <a:rPr lang="zh-CN" altLang="en-US" sz="1800">
                <a:solidFill>
                  <a:srgbClr val="040BA0"/>
                </a:solidFill>
                <a:latin typeface="Arial" pitchFamily="34" charset="0"/>
                <a:ea typeface="楷体_GB2312"/>
                <a:cs typeface="楷体_GB2312"/>
              </a:rPr>
              <a:t>，但</a:t>
            </a:r>
            <a:r>
              <a:rPr lang="en-US" altLang="zh-CN" sz="1800">
                <a:solidFill>
                  <a:srgbClr val="040BA0"/>
                </a:solidFill>
                <a:latin typeface="Arial" pitchFamily="34" charset="0"/>
                <a:ea typeface="楷体_GB2312"/>
                <a:cs typeface="楷体_GB2312"/>
              </a:rPr>
              <a:t>15</a:t>
            </a:r>
            <a:r>
              <a:rPr lang="zh-CN" altLang="en-US" sz="1800">
                <a:solidFill>
                  <a:srgbClr val="040BA0"/>
                </a:solidFill>
                <a:latin typeface="Arial" pitchFamily="34" charset="0"/>
                <a:ea typeface="楷体_GB2312"/>
                <a:cs typeface="楷体_GB2312"/>
              </a:rPr>
              <a:t>年推算仅国有企业负债</a:t>
            </a:r>
            <a:r>
              <a:rPr lang="en-US" altLang="zh-CN" sz="1800">
                <a:solidFill>
                  <a:srgbClr val="040BA0"/>
                </a:solidFill>
                <a:latin typeface="Arial" pitchFamily="34" charset="0"/>
                <a:ea typeface="楷体_GB2312"/>
                <a:cs typeface="楷体_GB2312"/>
              </a:rPr>
              <a:t>/GDP</a:t>
            </a:r>
            <a:r>
              <a:rPr lang="zh-CN" altLang="en-US" sz="1800">
                <a:solidFill>
                  <a:srgbClr val="040BA0"/>
                </a:solidFill>
                <a:latin typeface="Arial" pitchFamily="34" charset="0"/>
                <a:ea typeface="楷体_GB2312"/>
                <a:cs typeface="楷体_GB2312"/>
              </a:rPr>
              <a:t>将达到</a:t>
            </a:r>
            <a:r>
              <a:rPr lang="en-US" altLang="zh-CN" sz="1800">
                <a:solidFill>
                  <a:srgbClr val="040BA0"/>
                </a:solidFill>
                <a:latin typeface="Arial" pitchFamily="34" charset="0"/>
                <a:ea typeface="楷体_GB2312"/>
                <a:cs typeface="楷体_GB2312"/>
              </a:rPr>
              <a:t>118%</a:t>
            </a:r>
            <a:r>
              <a:rPr lang="zh-CN" altLang="en-US" sz="1800">
                <a:solidFill>
                  <a:srgbClr val="040BA0"/>
                </a:solidFill>
                <a:latin typeface="Arial" pitchFamily="34" charset="0"/>
                <a:ea typeface="楷体_GB2312"/>
                <a:cs typeface="楷体_GB2312"/>
              </a:rPr>
              <a:t>，</a:t>
            </a:r>
            <a:endParaRPr lang="en-US" altLang="zh-CN" sz="1800">
              <a:solidFill>
                <a:srgbClr val="040BA0"/>
              </a:solidFill>
              <a:latin typeface="Arial" pitchFamily="34" charset="0"/>
              <a:ea typeface="楷体_GB2312"/>
              <a:cs typeface="楷体_GB2312"/>
            </a:endParaRPr>
          </a:p>
          <a:p>
            <a:pPr defTabSz="911225" eaLnBrk="0" hangingPunct="0"/>
            <a:r>
              <a:rPr lang="zh-CN" altLang="en-US" sz="1800">
                <a:solidFill>
                  <a:srgbClr val="040BA0"/>
                </a:solidFill>
                <a:latin typeface="Arial" pitchFamily="34" charset="0"/>
                <a:ea typeface="楷体_GB2312"/>
                <a:cs typeface="楷体_GB2312"/>
              </a:rPr>
              <a:t>但假定非国企的债务额是国企的一半呢？则我国企业债务占</a:t>
            </a:r>
            <a:r>
              <a:rPr lang="en-US" altLang="zh-CN" sz="1800">
                <a:solidFill>
                  <a:srgbClr val="040BA0"/>
                </a:solidFill>
                <a:latin typeface="Arial" pitchFamily="34" charset="0"/>
                <a:ea typeface="楷体_GB2312"/>
                <a:cs typeface="楷体_GB2312"/>
              </a:rPr>
              <a:t>GDP</a:t>
            </a:r>
            <a:r>
              <a:rPr lang="zh-CN" altLang="en-US" sz="1800">
                <a:solidFill>
                  <a:srgbClr val="040BA0"/>
                </a:solidFill>
                <a:latin typeface="Arial" pitchFamily="34" charset="0"/>
                <a:ea typeface="楷体_GB2312"/>
                <a:cs typeface="楷体_GB2312"/>
              </a:rPr>
              <a:t>为</a:t>
            </a:r>
            <a:r>
              <a:rPr lang="en-US" altLang="zh-CN" sz="1800">
                <a:solidFill>
                  <a:srgbClr val="040BA0"/>
                </a:solidFill>
                <a:latin typeface="Arial" pitchFamily="34" charset="0"/>
                <a:ea typeface="楷体_GB2312"/>
                <a:cs typeface="楷体_GB2312"/>
              </a:rPr>
              <a:t>177%</a:t>
            </a:r>
            <a:r>
              <a:rPr lang="zh-CN" altLang="en-US" sz="1800">
                <a:solidFill>
                  <a:srgbClr val="040BA0"/>
                </a:solidFill>
                <a:latin typeface="Arial" pitchFamily="34" charset="0"/>
                <a:ea typeface="楷体_GB2312"/>
                <a:cs typeface="楷体_GB2312"/>
              </a:rPr>
              <a:t>。全球第一！</a:t>
            </a:r>
            <a:endParaRPr lang="en-US" altLang="zh-CN" sz="1800">
              <a:solidFill>
                <a:srgbClr val="040BA0"/>
              </a:solidFill>
              <a:latin typeface="Arial" pitchFamily="34" charset="0"/>
              <a:ea typeface="楷体_GB2312"/>
              <a:cs typeface="楷体_GB2312"/>
            </a:endParaRPr>
          </a:p>
        </p:txBody>
      </p:sp>
      <p:graphicFrame>
        <p:nvGraphicFramePr>
          <p:cNvPr id="3" name="图表 2"/>
          <p:cNvGraphicFramePr>
            <a:graphicFrameLocks/>
          </p:cNvGraphicFramePr>
          <p:nvPr/>
        </p:nvGraphicFramePr>
        <p:xfrm>
          <a:off x="1322270" y="2497981"/>
          <a:ext cx="6297237" cy="3654256"/>
        </p:xfrm>
        <a:graphic>
          <a:graphicData uri="http://schemas.openxmlformats.org/drawingml/2006/chart">
            <c:chart xmlns:c="http://schemas.openxmlformats.org/drawingml/2006/chart" xmlns:r="http://schemas.openxmlformats.org/officeDocument/2006/relationships" r:id="rId2"/>
          </a:graphicData>
        </a:graphic>
      </p:graphicFrame>
      <p:sp>
        <p:nvSpPr>
          <p:cNvPr id="315396" name="Rectangle 4"/>
          <p:cNvSpPr>
            <a:spLocks noChangeArrowheads="1"/>
          </p:cNvSpPr>
          <p:nvPr/>
        </p:nvSpPr>
        <p:spPr bwMode="auto">
          <a:xfrm>
            <a:off x="384175" y="260350"/>
            <a:ext cx="7356475" cy="523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zh-CN" altLang="en-US" sz="2800" dirty="0">
                <a:solidFill>
                  <a:srgbClr val="000099"/>
                </a:solidFill>
                <a:ea typeface="楷体" pitchFamily="49" charset="-122"/>
              </a:rPr>
              <a:t>所有企业负债率估算：中国经济最大的累赘</a:t>
            </a:r>
          </a:p>
        </p:txBody>
      </p:sp>
      <p:sp>
        <p:nvSpPr>
          <p:cNvPr id="5" name="日期占位符 4"/>
          <p:cNvSpPr>
            <a:spLocks noGrp="1"/>
          </p:cNvSpPr>
          <p:nvPr>
            <p:ph type="dt" sz="half" idx="10"/>
          </p:nvPr>
        </p:nvSpPr>
        <p:spPr/>
        <p:txBody>
          <a:bodyPr/>
          <a:lstStyle/>
          <a:p>
            <a:fld id="{38A4395C-E477-4D7C-8306-C766A85806D5}" type="datetime1">
              <a:rPr lang="zh-CN" altLang="en-US" smtClean="0"/>
              <a:pPr/>
              <a:t>2018/10/8</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9"/>
          <p:cNvSpPr txBox="1">
            <a:spLocks noChangeArrowheads="1"/>
          </p:cNvSpPr>
          <p:nvPr/>
        </p:nvSpPr>
        <p:spPr bwMode="auto">
          <a:xfrm>
            <a:off x="287338" y="836613"/>
            <a:ext cx="8569325" cy="2246312"/>
          </a:xfrm>
          <a:prstGeom prst="rect">
            <a:avLst/>
          </a:prstGeom>
          <a:noFill/>
          <a:ln w="9525" algn="ctr">
            <a:noFill/>
            <a:miter lim="800000"/>
            <a:headEnd/>
            <a:tailEnd/>
          </a:ln>
        </p:spPr>
        <p:txBody>
          <a:bodyPr>
            <a:spAutoFit/>
          </a:bodyPr>
          <a:lstStyle/>
          <a:p>
            <a:pPr>
              <a:spcBef>
                <a:spcPct val="50000"/>
              </a:spcBef>
              <a:spcAft>
                <a:spcPct val="50000"/>
              </a:spcAft>
            </a:pPr>
            <a:r>
              <a:rPr lang="zh-CN" altLang="en-US" sz="2000">
                <a:solidFill>
                  <a:srgbClr val="000099"/>
                </a:solidFill>
                <a:latin typeface="Arial" pitchFamily="34" charset="0"/>
                <a:ea typeface="楷体_GB2312"/>
                <a:cs typeface="Arial" pitchFamily="34" charset="0"/>
              </a:rPr>
              <a:t>而如果回到债务率的基本公式，可以发现降低债务率无非三种办法：一是降低利率、二是增加权益、三是债务减记，纵观金融危机之后的各国，都是遭遇了债务率过高的问题，也都是通过以上三种方式去杠杆。例如美国的雷曼倒闭、欧洲的希腊债务谈判是债务减记，而各种</a:t>
            </a:r>
            <a:r>
              <a:rPr lang="en-US" altLang="zh-CN" sz="2000">
                <a:solidFill>
                  <a:srgbClr val="000099"/>
                </a:solidFill>
                <a:latin typeface="Arial" pitchFamily="34" charset="0"/>
                <a:ea typeface="楷体_GB2312"/>
                <a:cs typeface="Arial" pitchFamily="34" charset="0"/>
              </a:rPr>
              <a:t>QE</a:t>
            </a:r>
            <a:r>
              <a:rPr lang="zh-CN" altLang="en-US" sz="2000">
                <a:solidFill>
                  <a:srgbClr val="000099"/>
                </a:solidFill>
                <a:latin typeface="Arial" pitchFamily="34" charset="0"/>
                <a:ea typeface="楷体_GB2312"/>
                <a:cs typeface="Arial" pitchFamily="34" charset="0"/>
              </a:rPr>
              <a:t>就是在降低利率的同时增加权益。但是不同的是美国首先做债务减记，而后股债双牛一马平川。而日本、欧洲均是难以对债务减记下手，因而股债双牛充满波折。而目前中国也是在债务减记上徘徊不前，因而也对资产价格产生影响。</a:t>
            </a:r>
          </a:p>
        </p:txBody>
      </p:sp>
      <p:sp>
        <p:nvSpPr>
          <p:cNvPr id="54275" name="矩形 8"/>
          <p:cNvSpPr>
            <a:spLocks noChangeArrowheads="1"/>
          </p:cNvSpPr>
          <p:nvPr/>
        </p:nvSpPr>
        <p:spPr bwMode="auto">
          <a:xfrm>
            <a:off x="17463" y="3244850"/>
            <a:ext cx="9126537" cy="366713"/>
          </a:xfrm>
          <a:prstGeom prst="rect">
            <a:avLst/>
          </a:prstGeom>
          <a:noFill/>
          <a:ln w="9525">
            <a:noFill/>
            <a:miter lim="800000"/>
            <a:headEnd/>
            <a:tailEnd/>
          </a:ln>
        </p:spPr>
        <p:txBody>
          <a:bodyPr>
            <a:spAutoFit/>
          </a:bodyPr>
          <a:lstStyle/>
          <a:p>
            <a:pPr algn="ctr"/>
            <a:r>
              <a:rPr lang="zh-CN" altLang="en-US" sz="1800">
                <a:solidFill>
                  <a:srgbClr val="000099"/>
                </a:solidFill>
                <a:latin typeface="Arial" pitchFamily="34" charset="0"/>
                <a:ea typeface="楷体_GB2312"/>
                <a:cs typeface="Arial" pitchFamily="34" charset="0"/>
              </a:rPr>
              <a:t>降低债务率的三种方式</a:t>
            </a:r>
          </a:p>
        </p:txBody>
      </p:sp>
      <p:sp>
        <p:nvSpPr>
          <p:cNvPr id="54276" name="Rectangle 2"/>
          <p:cNvSpPr>
            <a:spLocks noChangeArrowheads="1"/>
          </p:cNvSpPr>
          <p:nvPr/>
        </p:nvSpPr>
        <p:spPr bwMode="auto">
          <a:xfrm>
            <a:off x="195263" y="169863"/>
            <a:ext cx="7162800" cy="582612"/>
          </a:xfrm>
          <a:prstGeom prst="rect">
            <a:avLst/>
          </a:prstGeom>
          <a:solidFill>
            <a:schemeClr val="bg1">
              <a:alpha val="50195"/>
            </a:schemeClr>
          </a:solidFill>
          <a:ln w="9525" algn="ctr">
            <a:noFill/>
            <a:miter lim="800000"/>
            <a:headEnd/>
            <a:tailEnd/>
          </a:ln>
        </p:spPr>
        <p:txBody>
          <a:bodyPr anchor="ctr"/>
          <a:lstStyle/>
          <a:p>
            <a:r>
              <a:rPr lang="zh-CN" altLang="en-US" sz="2800">
                <a:solidFill>
                  <a:srgbClr val="000099"/>
                </a:solidFill>
                <a:latin typeface="Arial" pitchFamily="34" charset="0"/>
                <a:ea typeface="楷体_GB2312"/>
                <a:cs typeface="Arial" pitchFamily="34" charset="0"/>
              </a:rPr>
              <a:t>去杠杆三招：低利率、高权益、减债</a:t>
            </a:r>
          </a:p>
        </p:txBody>
      </p:sp>
      <p:sp>
        <p:nvSpPr>
          <p:cNvPr id="54277" name="TextBox 11"/>
          <p:cNvSpPr txBox="1">
            <a:spLocks noChangeArrowheads="1"/>
          </p:cNvSpPr>
          <p:nvPr/>
        </p:nvSpPr>
        <p:spPr bwMode="auto">
          <a:xfrm>
            <a:off x="1730375" y="4605338"/>
            <a:ext cx="2233613" cy="925512"/>
          </a:xfrm>
          <a:prstGeom prst="rect">
            <a:avLst/>
          </a:prstGeom>
          <a:noFill/>
          <a:ln w="9525">
            <a:solidFill>
              <a:srgbClr val="3333FF"/>
            </a:solidFill>
            <a:miter lim="800000"/>
            <a:headEnd/>
            <a:tailEnd/>
          </a:ln>
        </p:spPr>
        <p:txBody>
          <a:bodyPr anchor="ctr"/>
          <a:lstStyle/>
          <a:p>
            <a:pPr algn="ctr"/>
            <a:r>
              <a:rPr lang="zh-CN" altLang="en-US" sz="2000">
                <a:latin typeface="Arial" pitchFamily="34" charset="0"/>
                <a:ea typeface="楷体_GB2312"/>
                <a:cs typeface="Arial" pitchFamily="34" charset="0"/>
              </a:rPr>
              <a:t>债务率</a:t>
            </a:r>
            <a:r>
              <a:rPr lang="en-US" altLang="zh-CN" sz="2000">
                <a:latin typeface="Arial" pitchFamily="34" charset="0"/>
                <a:ea typeface="楷体_GB2312"/>
                <a:cs typeface="Arial" pitchFamily="34" charset="0"/>
              </a:rPr>
              <a:t>=</a:t>
            </a:r>
            <a:r>
              <a:rPr lang="zh-CN" altLang="en-US" sz="2000">
                <a:latin typeface="Arial" pitchFamily="34" charset="0"/>
                <a:ea typeface="楷体_GB2312"/>
                <a:cs typeface="Arial" pitchFamily="34" charset="0"/>
              </a:rPr>
              <a:t>负债</a:t>
            </a:r>
            <a:r>
              <a:rPr lang="en-US" altLang="zh-CN" sz="2000">
                <a:latin typeface="Arial" pitchFamily="34" charset="0"/>
                <a:ea typeface="楷体_GB2312"/>
                <a:cs typeface="Arial" pitchFamily="34" charset="0"/>
              </a:rPr>
              <a:t>/</a:t>
            </a:r>
            <a:r>
              <a:rPr lang="zh-CN" altLang="en-US" sz="2000">
                <a:latin typeface="Arial" pitchFamily="34" charset="0"/>
                <a:ea typeface="楷体_GB2312"/>
                <a:cs typeface="Arial" pitchFamily="34" charset="0"/>
              </a:rPr>
              <a:t>权益</a:t>
            </a:r>
          </a:p>
        </p:txBody>
      </p:sp>
      <p:sp>
        <p:nvSpPr>
          <p:cNvPr id="54278" name="TextBox 11"/>
          <p:cNvSpPr txBox="1">
            <a:spLocks noChangeArrowheads="1"/>
          </p:cNvSpPr>
          <p:nvPr/>
        </p:nvSpPr>
        <p:spPr bwMode="auto">
          <a:xfrm>
            <a:off x="5119688" y="3716338"/>
            <a:ext cx="2109787" cy="514350"/>
          </a:xfrm>
          <a:prstGeom prst="rect">
            <a:avLst/>
          </a:prstGeom>
          <a:noFill/>
          <a:ln w="9525">
            <a:solidFill>
              <a:srgbClr val="3333FF"/>
            </a:solidFill>
            <a:miter lim="800000"/>
            <a:headEnd/>
            <a:tailEnd/>
          </a:ln>
        </p:spPr>
        <p:txBody>
          <a:bodyPr anchor="ctr"/>
          <a:lstStyle/>
          <a:p>
            <a:pPr algn="ctr"/>
            <a:r>
              <a:rPr lang="zh-CN" altLang="en-US" sz="2000">
                <a:latin typeface="Arial" pitchFamily="34" charset="0"/>
                <a:ea typeface="楷体_GB2312"/>
                <a:cs typeface="Arial" pitchFamily="34" charset="0"/>
              </a:rPr>
              <a:t>降低利率</a:t>
            </a:r>
          </a:p>
        </p:txBody>
      </p:sp>
      <p:sp>
        <p:nvSpPr>
          <p:cNvPr id="54279" name="左大括号 10"/>
          <p:cNvSpPr>
            <a:spLocks/>
          </p:cNvSpPr>
          <p:nvPr/>
        </p:nvSpPr>
        <p:spPr bwMode="auto">
          <a:xfrm>
            <a:off x="4040188" y="4002088"/>
            <a:ext cx="1079500" cy="2132012"/>
          </a:xfrm>
          <a:prstGeom prst="leftBrace">
            <a:avLst>
              <a:gd name="adj1" fmla="val 16038"/>
              <a:gd name="adj2" fmla="val 50000"/>
            </a:avLst>
          </a:prstGeom>
          <a:noFill/>
          <a:ln w="9525" algn="ctr">
            <a:solidFill>
              <a:srgbClr val="3333FF"/>
            </a:solidFill>
            <a:round/>
            <a:headEnd/>
            <a:tailEnd/>
          </a:ln>
        </p:spPr>
        <p:txBody>
          <a:bodyPr/>
          <a:lstStyle/>
          <a:p>
            <a:pPr algn="ctr"/>
            <a:endParaRPr lang="zh-CN" altLang="en-US">
              <a:latin typeface="Arial" pitchFamily="34" charset="0"/>
              <a:ea typeface="楷体_GB2312"/>
              <a:cs typeface="Arial" pitchFamily="34" charset="0"/>
            </a:endParaRPr>
          </a:p>
        </p:txBody>
      </p:sp>
      <p:sp>
        <p:nvSpPr>
          <p:cNvPr id="54280" name="TextBox 11"/>
          <p:cNvSpPr txBox="1">
            <a:spLocks noChangeArrowheads="1"/>
          </p:cNvSpPr>
          <p:nvPr/>
        </p:nvSpPr>
        <p:spPr bwMode="auto">
          <a:xfrm>
            <a:off x="5119688" y="4810125"/>
            <a:ext cx="2109787" cy="514350"/>
          </a:xfrm>
          <a:prstGeom prst="rect">
            <a:avLst/>
          </a:prstGeom>
          <a:noFill/>
          <a:ln w="9525">
            <a:solidFill>
              <a:srgbClr val="3333FF"/>
            </a:solidFill>
            <a:miter lim="800000"/>
            <a:headEnd/>
            <a:tailEnd/>
          </a:ln>
        </p:spPr>
        <p:txBody>
          <a:bodyPr anchor="ctr"/>
          <a:lstStyle/>
          <a:p>
            <a:pPr algn="ctr"/>
            <a:r>
              <a:rPr lang="zh-CN" altLang="en-US" sz="2000">
                <a:latin typeface="Arial" pitchFamily="34" charset="0"/>
                <a:ea typeface="楷体_GB2312"/>
                <a:cs typeface="Arial" pitchFamily="34" charset="0"/>
              </a:rPr>
              <a:t>债务减记</a:t>
            </a:r>
          </a:p>
        </p:txBody>
      </p:sp>
      <p:sp>
        <p:nvSpPr>
          <p:cNvPr id="54281" name="TextBox 11"/>
          <p:cNvSpPr txBox="1">
            <a:spLocks noChangeArrowheads="1"/>
          </p:cNvSpPr>
          <p:nvPr/>
        </p:nvSpPr>
        <p:spPr bwMode="auto">
          <a:xfrm>
            <a:off x="5119688" y="5876925"/>
            <a:ext cx="2109787" cy="514350"/>
          </a:xfrm>
          <a:prstGeom prst="rect">
            <a:avLst/>
          </a:prstGeom>
          <a:noFill/>
          <a:ln w="9525">
            <a:solidFill>
              <a:srgbClr val="3333FF"/>
            </a:solidFill>
            <a:miter lim="800000"/>
            <a:headEnd/>
            <a:tailEnd/>
          </a:ln>
        </p:spPr>
        <p:txBody>
          <a:bodyPr anchor="ctr"/>
          <a:lstStyle/>
          <a:p>
            <a:pPr algn="ctr"/>
            <a:r>
              <a:rPr lang="zh-CN" altLang="en-US" sz="2000">
                <a:latin typeface="Arial" pitchFamily="34" charset="0"/>
                <a:ea typeface="楷体_GB2312"/>
                <a:cs typeface="Arial" pitchFamily="34" charset="0"/>
              </a:rPr>
              <a:t>增加权益</a:t>
            </a:r>
          </a:p>
        </p:txBody>
      </p:sp>
      <p:sp>
        <p:nvSpPr>
          <p:cNvPr id="10" name="日期占位符 9"/>
          <p:cNvSpPr>
            <a:spLocks noGrp="1"/>
          </p:cNvSpPr>
          <p:nvPr>
            <p:ph type="dt" sz="half" idx="10"/>
          </p:nvPr>
        </p:nvSpPr>
        <p:spPr/>
        <p:txBody>
          <a:bodyPr/>
          <a:lstStyle/>
          <a:p>
            <a:fld id="{AB9B17DD-337D-4D72-9C1C-ABC6DF4B175D}" type="datetime1">
              <a:rPr lang="zh-CN" altLang="en-US" smtClean="0"/>
              <a:pPr/>
              <a:t>2018/10/8</a:t>
            </a:fld>
            <a:endParaRPr lang="zh-CN" altLang="en-US"/>
          </a:p>
        </p:txBody>
      </p:sp>
      <p:sp>
        <p:nvSpPr>
          <p:cNvPr id="11" name="页脚占位符 10"/>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9"/>
          <p:cNvSpPr txBox="1">
            <a:spLocks noChangeArrowheads="1"/>
          </p:cNvSpPr>
          <p:nvPr/>
        </p:nvSpPr>
        <p:spPr bwMode="auto">
          <a:xfrm>
            <a:off x="287338" y="836613"/>
            <a:ext cx="8569325" cy="3170237"/>
          </a:xfrm>
          <a:prstGeom prst="rect">
            <a:avLst/>
          </a:prstGeom>
          <a:noFill/>
          <a:ln w="9525" algn="ctr">
            <a:noFill/>
            <a:miter lim="800000"/>
            <a:headEnd/>
            <a:tailEnd/>
          </a:ln>
        </p:spPr>
        <p:txBody>
          <a:bodyPr>
            <a:spAutoFit/>
          </a:bodyPr>
          <a:lstStyle/>
          <a:p>
            <a:pPr>
              <a:spcBef>
                <a:spcPct val="50000"/>
              </a:spcBef>
              <a:spcAft>
                <a:spcPct val="50000"/>
              </a:spcAft>
            </a:pPr>
            <a:r>
              <a:rPr lang="en-US" altLang="zh-CN" sz="2000">
                <a:solidFill>
                  <a:srgbClr val="000099"/>
                </a:solidFill>
                <a:latin typeface="Arial" pitchFamily="34" charset="0"/>
                <a:ea typeface="楷体_GB2312"/>
                <a:cs typeface="Arial" pitchFamily="34" charset="0"/>
              </a:rPr>
              <a:t>2008</a:t>
            </a:r>
            <a:r>
              <a:rPr lang="zh-CN" altLang="en-US" sz="2000">
                <a:solidFill>
                  <a:srgbClr val="000099"/>
                </a:solidFill>
                <a:latin typeface="Arial" pitchFamily="34" charset="0"/>
                <a:ea typeface="楷体_GB2312"/>
                <a:cs typeface="Arial" pitchFamily="34" charset="0"/>
              </a:rPr>
              <a:t>年后，受全球金融危机的影响，我国经济增长也随之进入放缓换挡时期。中央政府开始推行刺激经济增长计划，各级地方政府都开始充分利用所属融资平台进行投融资，直接导致地方债务规模迅速增长。根据审计署发布的审计公告（</a:t>
            </a:r>
            <a:r>
              <a:rPr lang="en-US" altLang="zh-CN" sz="2000">
                <a:solidFill>
                  <a:srgbClr val="000099"/>
                </a:solidFill>
                <a:latin typeface="Arial" pitchFamily="34" charset="0"/>
                <a:ea typeface="楷体_GB2312"/>
                <a:cs typeface="Arial" pitchFamily="34" charset="0"/>
              </a:rPr>
              <a:t>2013</a:t>
            </a:r>
            <a:r>
              <a:rPr lang="zh-CN" altLang="en-US" sz="2000">
                <a:solidFill>
                  <a:srgbClr val="000099"/>
                </a:solidFill>
                <a:latin typeface="Arial" pitchFamily="34" charset="0"/>
                <a:ea typeface="楷体_GB2312"/>
                <a:cs typeface="Arial" pitchFamily="34" charset="0"/>
              </a:rPr>
              <a:t>年</a:t>
            </a:r>
            <a:r>
              <a:rPr lang="en-US" altLang="zh-CN" sz="2000">
                <a:solidFill>
                  <a:srgbClr val="000099"/>
                </a:solidFill>
                <a:latin typeface="Arial" pitchFamily="34" charset="0"/>
                <a:ea typeface="楷体_GB2312"/>
                <a:cs typeface="Arial" pitchFamily="34" charset="0"/>
              </a:rPr>
              <a:t>32</a:t>
            </a:r>
            <a:r>
              <a:rPr lang="zh-CN" altLang="en-US" sz="2000">
                <a:solidFill>
                  <a:srgbClr val="000099"/>
                </a:solidFill>
                <a:latin typeface="Arial" pitchFamily="34" charset="0"/>
                <a:ea typeface="楷体_GB2312"/>
                <a:cs typeface="Arial" pitchFamily="34" charset="0"/>
              </a:rPr>
              <a:t>号和</a:t>
            </a:r>
            <a:r>
              <a:rPr lang="en-US" altLang="zh-CN" sz="2000">
                <a:solidFill>
                  <a:srgbClr val="000099"/>
                </a:solidFill>
                <a:latin typeface="Arial" pitchFamily="34" charset="0"/>
                <a:ea typeface="楷体_GB2312"/>
                <a:cs typeface="Arial" pitchFamily="34" charset="0"/>
              </a:rPr>
              <a:t>2011</a:t>
            </a:r>
            <a:r>
              <a:rPr lang="zh-CN" altLang="en-US" sz="2000">
                <a:solidFill>
                  <a:srgbClr val="000099"/>
                </a:solidFill>
                <a:latin typeface="Arial" pitchFamily="34" charset="0"/>
                <a:ea typeface="楷体_GB2312"/>
                <a:cs typeface="Arial" pitchFamily="34" charset="0"/>
              </a:rPr>
              <a:t>年</a:t>
            </a:r>
            <a:r>
              <a:rPr lang="en-US" altLang="zh-CN" sz="2000">
                <a:solidFill>
                  <a:srgbClr val="000099"/>
                </a:solidFill>
                <a:latin typeface="Arial" pitchFamily="34" charset="0"/>
                <a:ea typeface="楷体_GB2312"/>
                <a:cs typeface="Arial" pitchFamily="34" charset="0"/>
              </a:rPr>
              <a:t>35</a:t>
            </a:r>
            <a:r>
              <a:rPr lang="zh-CN" altLang="en-US" sz="2000">
                <a:solidFill>
                  <a:srgbClr val="000099"/>
                </a:solidFill>
                <a:latin typeface="Arial" pitchFamily="34" charset="0"/>
                <a:ea typeface="楷体_GB2312"/>
                <a:cs typeface="Arial" pitchFamily="34" charset="0"/>
              </a:rPr>
              <a:t>号），</a:t>
            </a:r>
            <a:r>
              <a:rPr lang="en-US" altLang="zh-CN" sz="2000">
                <a:solidFill>
                  <a:srgbClr val="000099"/>
                </a:solidFill>
                <a:latin typeface="Arial" pitchFamily="34" charset="0"/>
                <a:ea typeface="楷体_GB2312"/>
                <a:cs typeface="Arial" pitchFamily="34" charset="0"/>
              </a:rPr>
              <a:t>2013</a:t>
            </a:r>
            <a:r>
              <a:rPr lang="zh-CN" altLang="en-US" sz="2000">
                <a:solidFill>
                  <a:srgbClr val="000099"/>
                </a:solidFill>
                <a:latin typeface="Arial" pitchFamily="34" charset="0"/>
                <a:ea typeface="楷体_GB2312"/>
                <a:cs typeface="Arial" pitchFamily="34" charset="0"/>
              </a:rPr>
              <a:t>年中央和地方债务余额为</a:t>
            </a:r>
            <a:r>
              <a:rPr lang="en-US" altLang="zh-CN" sz="2000">
                <a:solidFill>
                  <a:srgbClr val="000099"/>
                </a:solidFill>
                <a:latin typeface="Arial" pitchFamily="34" charset="0"/>
                <a:ea typeface="楷体_GB2312"/>
                <a:cs typeface="Arial" pitchFamily="34" charset="0"/>
              </a:rPr>
              <a:t>20.7</a:t>
            </a:r>
            <a:r>
              <a:rPr lang="zh-CN" altLang="en-US" sz="2000">
                <a:solidFill>
                  <a:srgbClr val="000099"/>
                </a:solidFill>
                <a:latin typeface="Arial" pitchFamily="34" charset="0"/>
                <a:ea typeface="楷体_GB2312"/>
                <a:cs typeface="Arial" pitchFamily="34" charset="0"/>
              </a:rPr>
              <a:t>亿元，约是</a:t>
            </a:r>
            <a:r>
              <a:rPr lang="en-US" altLang="zh-CN" sz="2000">
                <a:solidFill>
                  <a:srgbClr val="000099"/>
                </a:solidFill>
                <a:latin typeface="Arial" pitchFamily="34" charset="0"/>
                <a:ea typeface="楷体_GB2312"/>
                <a:cs typeface="Arial" pitchFamily="34" charset="0"/>
              </a:rPr>
              <a:t>2010</a:t>
            </a:r>
            <a:r>
              <a:rPr lang="zh-CN" altLang="en-US" sz="2000">
                <a:solidFill>
                  <a:srgbClr val="000099"/>
                </a:solidFill>
                <a:latin typeface="Arial" pitchFamily="34" charset="0"/>
                <a:ea typeface="楷体_GB2312"/>
                <a:cs typeface="Arial" pitchFamily="34" charset="0"/>
              </a:rPr>
              <a:t>年的两倍。这一结果引发中央政府和社会对政府债务问题的高度重视。在此背景下，国务院</a:t>
            </a:r>
            <a:r>
              <a:rPr lang="en-US" altLang="zh-CN" sz="2000">
                <a:solidFill>
                  <a:srgbClr val="000099"/>
                </a:solidFill>
                <a:latin typeface="Arial" pitchFamily="34" charset="0"/>
                <a:ea typeface="楷体_GB2312"/>
                <a:cs typeface="Arial" pitchFamily="34" charset="0"/>
              </a:rPr>
              <a:t>2013</a:t>
            </a:r>
            <a:r>
              <a:rPr lang="zh-CN" altLang="en-US" sz="2000">
                <a:solidFill>
                  <a:srgbClr val="000099"/>
                </a:solidFill>
                <a:latin typeface="Arial" pitchFamily="34" charset="0"/>
                <a:ea typeface="楷体_GB2312"/>
                <a:cs typeface="Arial" pitchFamily="34" charset="0"/>
              </a:rPr>
              <a:t>年之后连续发文鼓励和支持社会资本参与公共产品和公共服务领域投资，</a:t>
            </a:r>
            <a:r>
              <a:rPr lang="en-US" altLang="zh-CN" sz="2000">
                <a:solidFill>
                  <a:srgbClr val="000099"/>
                </a:solidFill>
                <a:latin typeface="Arial" pitchFamily="34" charset="0"/>
                <a:ea typeface="楷体_GB2312"/>
                <a:cs typeface="Arial" pitchFamily="34" charset="0"/>
              </a:rPr>
              <a:t>PPP</a:t>
            </a:r>
            <a:r>
              <a:rPr lang="zh-CN" altLang="en-US" sz="2000">
                <a:solidFill>
                  <a:srgbClr val="000099"/>
                </a:solidFill>
                <a:latin typeface="Arial" pitchFamily="34" charset="0"/>
                <a:ea typeface="楷体_GB2312"/>
                <a:cs typeface="Arial" pitchFamily="34" charset="0"/>
              </a:rPr>
              <a:t>模式由于能够降低政府投资风险和融资难度这一优势而具备了巨大的发展潜力。党的十八届三中全会、国家财政部和发改委已经明确地将</a:t>
            </a:r>
            <a:r>
              <a:rPr lang="en-US" altLang="zh-CN" sz="2000">
                <a:solidFill>
                  <a:srgbClr val="000099"/>
                </a:solidFill>
                <a:latin typeface="Arial" pitchFamily="34" charset="0"/>
                <a:ea typeface="楷体_GB2312"/>
                <a:cs typeface="Arial" pitchFamily="34" charset="0"/>
              </a:rPr>
              <a:t>PPP</a:t>
            </a:r>
            <a:r>
              <a:rPr lang="zh-CN" altLang="en-US" sz="2000">
                <a:solidFill>
                  <a:srgbClr val="000099"/>
                </a:solidFill>
                <a:latin typeface="Arial" pitchFamily="34" charset="0"/>
                <a:ea typeface="楷体_GB2312"/>
                <a:cs typeface="Arial" pitchFamily="34" charset="0"/>
              </a:rPr>
              <a:t>定位为中国新一轮城镇化建设中的一项重大改革举措。</a:t>
            </a:r>
          </a:p>
        </p:txBody>
      </p:sp>
      <p:sp>
        <p:nvSpPr>
          <p:cNvPr id="55299" name="Rectangle 2"/>
          <p:cNvSpPr>
            <a:spLocks noChangeArrowheads="1"/>
          </p:cNvSpPr>
          <p:nvPr/>
        </p:nvSpPr>
        <p:spPr bwMode="auto">
          <a:xfrm>
            <a:off x="195263" y="169863"/>
            <a:ext cx="7162800" cy="582612"/>
          </a:xfrm>
          <a:prstGeom prst="rect">
            <a:avLst/>
          </a:prstGeom>
          <a:solidFill>
            <a:schemeClr val="bg1">
              <a:alpha val="50195"/>
            </a:schemeClr>
          </a:solidFill>
          <a:ln w="9525" algn="ctr">
            <a:noFill/>
            <a:miter lim="800000"/>
            <a:headEnd/>
            <a:tailEnd/>
          </a:ln>
        </p:spPr>
        <p:txBody>
          <a:bodyPr anchor="ctr"/>
          <a:lstStyle/>
          <a:p>
            <a:r>
              <a:rPr lang="zh-CN" altLang="en-US" sz="2800">
                <a:solidFill>
                  <a:srgbClr val="000099"/>
                </a:solidFill>
                <a:latin typeface="Arial" pitchFamily="34" charset="0"/>
                <a:ea typeface="楷体_GB2312"/>
                <a:cs typeface="Arial" pitchFamily="34" charset="0"/>
              </a:rPr>
              <a:t>推广</a:t>
            </a:r>
            <a:r>
              <a:rPr lang="en-US" altLang="zh-CN" sz="2800">
                <a:solidFill>
                  <a:srgbClr val="000099"/>
                </a:solidFill>
                <a:latin typeface="Arial" pitchFamily="34" charset="0"/>
                <a:ea typeface="楷体_GB2312"/>
                <a:cs typeface="Arial" pitchFamily="34" charset="0"/>
              </a:rPr>
              <a:t>PPP</a:t>
            </a:r>
            <a:r>
              <a:rPr lang="zh-CN" altLang="en-US" sz="2800">
                <a:solidFill>
                  <a:srgbClr val="000099"/>
                </a:solidFill>
                <a:latin typeface="Arial" pitchFamily="34" charset="0"/>
                <a:ea typeface="楷体_GB2312"/>
                <a:cs typeface="Arial" pitchFamily="34" charset="0"/>
              </a:rPr>
              <a:t>模式</a:t>
            </a:r>
          </a:p>
        </p:txBody>
      </p:sp>
      <p:sp>
        <p:nvSpPr>
          <p:cNvPr id="4" name="日期占位符 3"/>
          <p:cNvSpPr>
            <a:spLocks noGrp="1"/>
          </p:cNvSpPr>
          <p:nvPr>
            <p:ph type="dt" sz="half" idx="10"/>
          </p:nvPr>
        </p:nvSpPr>
        <p:spPr/>
        <p:txBody>
          <a:bodyPr/>
          <a:lstStyle/>
          <a:p>
            <a:fld id="{2E5F89F9-21F6-43E8-B20C-6A6FF8BE1C1D}"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9"/>
          <p:cNvSpPr txBox="1">
            <a:spLocks noChangeArrowheads="1"/>
          </p:cNvSpPr>
          <p:nvPr/>
        </p:nvSpPr>
        <p:spPr bwMode="auto">
          <a:xfrm>
            <a:off x="287338" y="981075"/>
            <a:ext cx="8569325" cy="2032000"/>
          </a:xfrm>
          <a:prstGeom prst="rect">
            <a:avLst/>
          </a:prstGeom>
          <a:noFill/>
          <a:ln w="9525" algn="ctr">
            <a:noFill/>
            <a:miter lim="800000"/>
            <a:headEnd/>
            <a:tailEnd/>
          </a:ln>
        </p:spPr>
        <p:txBody>
          <a:bodyPr>
            <a:spAutoFit/>
          </a:bodyPr>
          <a:lstStyle/>
          <a:p>
            <a:pPr>
              <a:spcBef>
                <a:spcPct val="50000"/>
              </a:spcBef>
              <a:spcAft>
                <a:spcPct val="50000"/>
              </a:spcAft>
            </a:pPr>
            <a:r>
              <a:rPr lang="zh-CN" altLang="en-US" sz="1800">
                <a:solidFill>
                  <a:srgbClr val="000099"/>
                </a:solidFill>
                <a:ea typeface="楷体_GB2312"/>
                <a:cs typeface="楷体_GB2312"/>
              </a:rPr>
              <a:t>央企合并重组具有国家战略意义：一是有助于增强国有企业市场竞争力，增强国际竞争力，这与“一带一路”走出去战略相吻合；二是有助于整合资源，形成协同效应，促进转型升级，这与“中国制造</a:t>
            </a:r>
            <a:r>
              <a:rPr lang="en-US" altLang="zh-CN" sz="1800">
                <a:solidFill>
                  <a:srgbClr val="000099"/>
                </a:solidFill>
                <a:ea typeface="楷体_GB2312"/>
                <a:cs typeface="楷体_GB2312"/>
              </a:rPr>
              <a:t>2025”</a:t>
            </a:r>
            <a:r>
              <a:rPr lang="zh-CN" altLang="en-US" sz="1800">
                <a:solidFill>
                  <a:srgbClr val="000099"/>
                </a:solidFill>
                <a:ea typeface="楷体_GB2312"/>
                <a:cs typeface="楷体_GB2312"/>
              </a:rPr>
              <a:t>战略相吻合；三是有助于推动传统企业去产能和去杠杆，这与当前降低非政府部门负债率的大趋势相一致；四是有助于实现国有资产保值增值，这与当下政府稳增长目标相一致。资本市场对央企合并反映强烈，也充满期待。去年以来国务院、发改委和国资委近期多次提及央企合并重组，或将成为近几年央企改革的重心之一。</a:t>
            </a:r>
          </a:p>
        </p:txBody>
      </p:sp>
      <p:sp>
        <p:nvSpPr>
          <p:cNvPr id="56323" name="Rectangle 2"/>
          <p:cNvSpPr>
            <a:spLocks noChangeArrowheads="1"/>
          </p:cNvSpPr>
          <p:nvPr/>
        </p:nvSpPr>
        <p:spPr bwMode="auto">
          <a:xfrm>
            <a:off x="195263" y="169863"/>
            <a:ext cx="4244975" cy="582612"/>
          </a:xfrm>
          <a:prstGeom prst="rect">
            <a:avLst/>
          </a:prstGeom>
          <a:solidFill>
            <a:schemeClr val="bg1">
              <a:alpha val="50195"/>
            </a:schemeClr>
          </a:solidFill>
          <a:ln w="9525" algn="ctr">
            <a:noFill/>
            <a:miter lim="800000"/>
            <a:headEnd/>
            <a:tailEnd/>
          </a:ln>
        </p:spPr>
        <p:txBody>
          <a:bodyPr anchor="ctr"/>
          <a:lstStyle/>
          <a:p>
            <a:r>
              <a:rPr lang="zh-CN" altLang="en-US" sz="2800">
                <a:solidFill>
                  <a:srgbClr val="000099"/>
                </a:solidFill>
                <a:latin typeface="Arial" pitchFamily="34" charset="0"/>
                <a:ea typeface="楷体_GB2312"/>
                <a:cs typeface="楷体_GB2312"/>
              </a:rPr>
              <a:t>央企合并重组强强联合</a:t>
            </a:r>
          </a:p>
        </p:txBody>
      </p:sp>
      <p:sp>
        <p:nvSpPr>
          <p:cNvPr id="56324" name="灯片编号占位符 4"/>
          <p:cNvSpPr txBox="1">
            <a:spLocks noGrp="1"/>
          </p:cNvSpPr>
          <p:nvPr/>
        </p:nvSpPr>
        <p:spPr bwMode="auto">
          <a:xfrm>
            <a:off x="3187700" y="6381750"/>
            <a:ext cx="2133600" cy="476250"/>
          </a:xfrm>
          <a:prstGeom prst="rect">
            <a:avLst/>
          </a:prstGeom>
          <a:noFill/>
          <a:ln w="9525">
            <a:noFill/>
            <a:miter lim="800000"/>
            <a:headEnd/>
            <a:tailEnd/>
          </a:ln>
        </p:spPr>
        <p:txBody>
          <a:bodyPr/>
          <a:lstStyle/>
          <a:p>
            <a:pPr algn="ctr"/>
            <a:fld id="{9F90BF16-18E1-46F3-AAEF-9390E5866EDC}" type="slidenum">
              <a:rPr lang="en-US" altLang="zh-CN" sz="1400">
                <a:latin typeface="Arial" pitchFamily="34" charset="0"/>
              </a:rPr>
              <a:pPr algn="ctr"/>
              <a:t>53</a:t>
            </a:fld>
            <a:endParaRPr lang="en-US" altLang="zh-CN" sz="1400">
              <a:latin typeface="Arial" pitchFamily="34" charset="0"/>
            </a:endParaRPr>
          </a:p>
        </p:txBody>
      </p:sp>
      <p:sp>
        <p:nvSpPr>
          <p:cNvPr id="7" name="矩形 6"/>
          <p:cNvSpPr>
            <a:spLocks noChangeArrowheads="1"/>
          </p:cNvSpPr>
          <p:nvPr/>
        </p:nvSpPr>
        <p:spPr bwMode="auto">
          <a:xfrm>
            <a:off x="9525" y="3195638"/>
            <a:ext cx="9121775" cy="368300"/>
          </a:xfrm>
          <a:prstGeom prst="rect">
            <a:avLst/>
          </a:prstGeom>
          <a:noFill/>
          <a:ln>
            <a:noFill/>
          </a:ln>
          <a:extLst/>
        </p:spPr>
        <p:txBody>
          <a:bodyPr>
            <a:spAutoFit/>
          </a:bodyP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zh-CN" sz="1795" dirty="0" smtClean="0">
                <a:solidFill>
                  <a:srgbClr val="000099"/>
                </a:solidFill>
                <a:latin typeface="Arial" panose="020B0604020202020204" pitchFamily="34" charset="0"/>
                <a:cs typeface="Arial" panose="020B0604020202020204" pitchFamily="34" charset="0"/>
              </a:rPr>
              <a:t>央</a:t>
            </a:r>
            <a:r>
              <a:rPr lang="zh-CN" altLang="zh-CN" sz="1795" dirty="0">
                <a:solidFill>
                  <a:srgbClr val="000099"/>
                </a:solidFill>
                <a:latin typeface="Arial" panose="020B0604020202020204" pitchFamily="34" charset="0"/>
                <a:cs typeface="Arial" panose="020B0604020202020204" pitchFamily="34" charset="0"/>
              </a:rPr>
              <a:t>企合并重组兼具多重国家战略意义</a:t>
            </a:r>
            <a:endParaRPr lang="zh-CN" altLang="en-US" sz="1795" dirty="0">
              <a:solidFill>
                <a:srgbClr val="000099"/>
              </a:solidFill>
              <a:latin typeface="Arial" panose="020B0604020202020204" pitchFamily="34" charset="0"/>
              <a:cs typeface="Arial" panose="020B0604020202020204" pitchFamily="34" charset="0"/>
            </a:endParaRPr>
          </a:p>
        </p:txBody>
      </p:sp>
      <p:grpSp>
        <p:nvGrpSpPr>
          <p:cNvPr id="2" name="组合 2"/>
          <p:cNvGrpSpPr>
            <a:grpSpLocks/>
          </p:cNvGrpSpPr>
          <p:nvPr/>
        </p:nvGrpSpPr>
        <p:grpSpPr bwMode="auto">
          <a:xfrm>
            <a:off x="1446213" y="3636963"/>
            <a:ext cx="6197600" cy="2663825"/>
            <a:chOff x="542851" y="1772816"/>
            <a:chExt cx="6714405" cy="2664296"/>
          </a:xfrm>
        </p:grpSpPr>
        <p:sp>
          <p:nvSpPr>
            <p:cNvPr id="9" name="TextBox 11"/>
            <p:cNvSpPr txBox="1">
              <a:spLocks noChangeArrowheads="1"/>
            </p:cNvSpPr>
            <p:nvPr/>
          </p:nvSpPr>
          <p:spPr bwMode="auto">
            <a:xfrm>
              <a:off x="542851" y="2661973"/>
              <a:ext cx="1286469" cy="925676"/>
            </a:xfrm>
            <a:prstGeom prst="rect">
              <a:avLst/>
            </a:prstGeom>
            <a:noFill/>
            <a:ln w="9525">
              <a:solidFill>
                <a:srgbClr val="3333FF"/>
              </a:solidFill>
              <a:miter lim="800000"/>
              <a:headEnd/>
              <a:tailEnd/>
            </a:ln>
            <a:extLst/>
          </p:spPr>
          <p:txBody>
            <a:bodyPr anchor="ct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2000" dirty="0" smtClean="0">
                  <a:solidFill>
                    <a:srgbClr val="0070C0"/>
                  </a:solidFill>
                  <a:latin typeface="+mn-lt"/>
                  <a:cs typeface="Arial" panose="020B0604020202020204" pitchFamily="34" charset="0"/>
                </a:rPr>
                <a:t>央企</a:t>
              </a:r>
              <a:endParaRPr lang="en-US" altLang="zh-CN" sz="2000" dirty="0" smtClean="0">
                <a:solidFill>
                  <a:srgbClr val="0070C0"/>
                </a:solidFill>
                <a:latin typeface="+mn-lt"/>
                <a:cs typeface="Arial" panose="020B0604020202020204" pitchFamily="34" charset="0"/>
              </a:endParaRPr>
            </a:p>
            <a:p>
              <a:pPr algn="ctr">
                <a:spcBef>
                  <a:spcPct val="0"/>
                </a:spcBef>
                <a:spcAft>
                  <a:spcPct val="0"/>
                </a:spcAft>
                <a:buFontTx/>
                <a:buNone/>
                <a:defRPr/>
              </a:pPr>
              <a:r>
                <a:rPr lang="zh-CN" altLang="en-US" sz="2000" dirty="0" smtClean="0">
                  <a:solidFill>
                    <a:srgbClr val="0070C0"/>
                  </a:solidFill>
                  <a:latin typeface="+mn-lt"/>
                  <a:cs typeface="Arial" panose="020B0604020202020204" pitchFamily="34" charset="0"/>
                </a:rPr>
                <a:t>合并重组</a:t>
              </a:r>
            </a:p>
          </p:txBody>
        </p:sp>
        <p:sp>
          <p:nvSpPr>
            <p:cNvPr id="10" name="TextBox 11"/>
            <p:cNvSpPr txBox="1">
              <a:spLocks noChangeArrowheads="1"/>
            </p:cNvSpPr>
            <p:nvPr/>
          </p:nvSpPr>
          <p:spPr bwMode="auto">
            <a:xfrm>
              <a:off x="2432997" y="1772816"/>
              <a:ext cx="2160167" cy="514441"/>
            </a:xfrm>
            <a:prstGeom prst="rect">
              <a:avLst/>
            </a:prstGeom>
            <a:noFill/>
            <a:ln w="9525">
              <a:solidFill>
                <a:srgbClr val="3333FF"/>
              </a:solidFill>
              <a:miter lim="800000"/>
              <a:headEnd/>
              <a:tailEnd/>
            </a:ln>
            <a:extLst/>
          </p:spPr>
          <p:txBody>
            <a:bodyPr anchor="ct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70C0"/>
                  </a:solidFill>
                  <a:latin typeface="+mn-lt"/>
                  <a:cs typeface="Arial" panose="020B0604020202020204" pitchFamily="34" charset="0"/>
                </a:rPr>
                <a:t>提升竞争力</a:t>
              </a:r>
            </a:p>
          </p:txBody>
        </p:sp>
        <p:sp>
          <p:nvSpPr>
            <p:cNvPr id="11" name="左大括号 10"/>
            <p:cNvSpPr>
              <a:spLocks/>
            </p:cNvSpPr>
            <p:nvPr/>
          </p:nvSpPr>
          <p:spPr bwMode="auto">
            <a:xfrm>
              <a:off x="1837919" y="2058617"/>
              <a:ext cx="576160" cy="2132389"/>
            </a:xfrm>
            <a:prstGeom prst="leftBrace">
              <a:avLst>
                <a:gd name="adj1" fmla="val 16029"/>
                <a:gd name="adj2" fmla="val 50000"/>
              </a:avLst>
            </a:prstGeom>
            <a:noFill/>
            <a:ln w="9525" algn="ctr">
              <a:solidFill>
                <a:srgbClr val="3333FF"/>
              </a:solidFill>
              <a:round/>
              <a:headEnd/>
              <a:tailEnd/>
            </a:ln>
            <a:extLst/>
          </p:spPr>
          <p:txBody>
            <a:bodyP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endParaRPr lang="zh-CN" altLang="en-US" sz="4400" smtClean="0">
                <a:latin typeface="+mn-lt"/>
                <a:cs typeface="Arial" panose="020B0604020202020204" pitchFamily="34" charset="0"/>
              </a:endParaRPr>
            </a:p>
          </p:txBody>
        </p:sp>
        <p:sp>
          <p:nvSpPr>
            <p:cNvPr id="12" name="TextBox 11"/>
            <p:cNvSpPr txBox="1">
              <a:spLocks noChangeArrowheads="1"/>
            </p:cNvSpPr>
            <p:nvPr/>
          </p:nvSpPr>
          <p:spPr bwMode="auto">
            <a:xfrm>
              <a:off x="2432997" y="2482553"/>
              <a:ext cx="2160167" cy="514441"/>
            </a:xfrm>
            <a:prstGeom prst="rect">
              <a:avLst/>
            </a:prstGeom>
            <a:noFill/>
            <a:ln w="9525">
              <a:solidFill>
                <a:srgbClr val="3333FF"/>
              </a:solidFill>
              <a:miter lim="800000"/>
              <a:headEnd/>
              <a:tailEnd/>
            </a:ln>
            <a:extLst/>
          </p:spPr>
          <p:txBody>
            <a:bodyPr anchor="ct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70C0"/>
                  </a:solidFill>
                  <a:latin typeface="+mn-lt"/>
                  <a:cs typeface="Arial" panose="020B0604020202020204" pitchFamily="34" charset="0"/>
                </a:rPr>
                <a:t>去产能、去杠杆</a:t>
              </a:r>
            </a:p>
          </p:txBody>
        </p:sp>
        <p:sp>
          <p:nvSpPr>
            <p:cNvPr id="13" name="TextBox 11"/>
            <p:cNvSpPr txBox="1">
              <a:spLocks noChangeArrowheads="1"/>
            </p:cNvSpPr>
            <p:nvPr/>
          </p:nvSpPr>
          <p:spPr bwMode="auto">
            <a:xfrm>
              <a:off x="2432997" y="3922671"/>
              <a:ext cx="2160167" cy="514441"/>
            </a:xfrm>
            <a:prstGeom prst="rect">
              <a:avLst/>
            </a:prstGeom>
            <a:noFill/>
            <a:ln w="9525">
              <a:solidFill>
                <a:srgbClr val="3333FF"/>
              </a:solidFill>
              <a:miter lim="800000"/>
              <a:headEnd/>
              <a:tailEnd/>
            </a:ln>
            <a:extLst/>
          </p:spPr>
          <p:txBody>
            <a:bodyPr anchor="ct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70C0"/>
                  </a:solidFill>
                  <a:latin typeface="+mn-lt"/>
                  <a:cs typeface="Arial" panose="020B0604020202020204" pitchFamily="34" charset="0"/>
                </a:rPr>
                <a:t>国资保值增值</a:t>
              </a:r>
            </a:p>
          </p:txBody>
        </p:sp>
        <p:sp>
          <p:nvSpPr>
            <p:cNvPr id="14" name="Freeform 44"/>
            <p:cNvSpPr>
              <a:spLocks/>
            </p:cNvSpPr>
            <p:nvPr/>
          </p:nvSpPr>
          <p:spPr bwMode="auto">
            <a:xfrm>
              <a:off x="4593164" y="1866495"/>
              <a:ext cx="431690" cy="266747"/>
            </a:xfrm>
            <a:custGeom>
              <a:avLst/>
              <a:gdLst>
                <a:gd name="T0" fmla="*/ 0 w 492"/>
                <a:gd name="T1" fmla="*/ 67769 h 185"/>
                <a:gd name="T2" fmla="*/ 469707 w 492"/>
                <a:gd name="T3" fmla="*/ 67769 h 185"/>
                <a:gd name="T4" fmla="*/ 469707 w 492"/>
                <a:gd name="T5" fmla="*/ 0 h 185"/>
                <a:gd name="T6" fmla="*/ 565026 w 492"/>
                <a:gd name="T7" fmla="*/ 134095 h 185"/>
                <a:gd name="T8" fmla="*/ 469707 w 492"/>
                <a:gd name="T9" fmla="*/ 266749 h 185"/>
                <a:gd name="T10" fmla="*/ 469707 w 492"/>
                <a:gd name="T11" fmla="*/ 200422 h 185"/>
                <a:gd name="T12" fmla="*/ 0 w 492"/>
                <a:gd name="T13" fmla="*/ 200422 h 185"/>
                <a:gd name="T14" fmla="*/ 0 w 492"/>
                <a:gd name="T15" fmla="*/ 67769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2" h="185">
                  <a:moveTo>
                    <a:pt x="0" y="47"/>
                  </a:moveTo>
                  <a:lnTo>
                    <a:pt x="409" y="47"/>
                  </a:lnTo>
                  <a:lnTo>
                    <a:pt x="409" y="0"/>
                  </a:lnTo>
                  <a:lnTo>
                    <a:pt x="492" y="93"/>
                  </a:lnTo>
                  <a:lnTo>
                    <a:pt x="409" y="185"/>
                  </a:lnTo>
                  <a:lnTo>
                    <a:pt x="409" y="139"/>
                  </a:lnTo>
                  <a:lnTo>
                    <a:pt x="0" y="139"/>
                  </a:lnTo>
                  <a:lnTo>
                    <a:pt x="0" y="47"/>
                  </a:lnTo>
                  <a:close/>
                </a:path>
              </a:pathLst>
            </a:custGeom>
            <a:solidFill>
              <a:srgbClr val="0000FF"/>
            </a:solidFill>
            <a:ln>
              <a:noFill/>
            </a:ln>
            <a:extLst/>
          </p:spPr>
          <p:txBody>
            <a:bodyPr/>
            <a:lstStyle/>
            <a:p>
              <a:pPr>
                <a:defRPr/>
              </a:pPr>
              <a:endParaRPr lang="zh-CN" altLang="en-US">
                <a:latin typeface="+mn-lt"/>
                <a:ea typeface="宋体" charset="-122"/>
              </a:endParaRPr>
            </a:p>
          </p:txBody>
        </p:sp>
        <p:sp>
          <p:nvSpPr>
            <p:cNvPr id="15" name="Freeform 44"/>
            <p:cNvSpPr>
              <a:spLocks/>
            </p:cNvSpPr>
            <p:nvPr/>
          </p:nvSpPr>
          <p:spPr bwMode="auto">
            <a:xfrm>
              <a:off x="4593164" y="2612751"/>
              <a:ext cx="431690" cy="266747"/>
            </a:xfrm>
            <a:custGeom>
              <a:avLst/>
              <a:gdLst>
                <a:gd name="T0" fmla="*/ 0 w 492"/>
                <a:gd name="T1" fmla="*/ 67769 h 185"/>
                <a:gd name="T2" fmla="*/ 469707 w 492"/>
                <a:gd name="T3" fmla="*/ 67769 h 185"/>
                <a:gd name="T4" fmla="*/ 469707 w 492"/>
                <a:gd name="T5" fmla="*/ 0 h 185"/>
                <a:gd name="T6" fmla="*/ 565026 w 492"/>
                <a:gd name="T7" fmla="*/ 134095 h 185"/>
                <a:gd name="T8" fmla="*/ 469707 w 492"/>
                <a:gd name="T9" fmla="*/ 266749 h 185"/>
                <a:gd name="T10" fmla="*/ 469707 w 492"/>
                <a:gd name="T11" fmla="*/ 200422 h 185"/>
                <a:gd name="T12" fmla="*/ 0 w 492"/>
                <a:gd name="T13" fmla="*/ 200422 h 185"/>
                <a:gd name="T14" fmla="*/ 0 w 492"/>
                <a:gd name="T15" fmla="*/ 67769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2" h="185">
                  <a:moveTo>
                    <a:pt x="0" y="47"/>
                  </a:moveTo>
                  <a:lnTo>
                    <a:pt x="409" y="47"/>
                  </a:lnTo>
                  <a:lnTo>
                    <a:pt x="409" y="0"/>
                  </a:lnTo>
                  <a:lnTo>
                    <a:pt x="492" y="93"/>
                  </a:lnTo>
                  <a:lnTo>
                    <a:pt x="409" y="185"/>
                  </a:lnTo>
                  <a:lnTo>
                    <a:pt x="409" y="139"/>
                  </a:lnTo>
                  <a:lnTo>
                    <a:pt x="0" y="139"/>
                  </a:lnTo>
                  <a:lnTo>
                    <a:pt x="0" y="47"/>
                  </a:lnTo>
                  <a:close/>
                </a:path>
              </a:pathLst>
            </a:custGeom>
            <a:solidFill>
              <a:srgbClr val="0000FF"/>
            </a:solidFill>
            <a:ln>
              <a:noFill/>
            </a:ln>
            <a:extLst/>
          </p:spPr>
          <p:txBody>
            <a:bodyPr/>
            <a:lstStyle/>
            <a:p>
              <a:pPr>
                <a:defRPr/>
              </a:pPr>
              <a:endParaRPr lang="zh-CN" altLang="en-US">
                <a:latin typeface="+mn-lt"/>
                <a:ea typeface="宋体" charset="-122"/>
              </a:endParaRPr>
            </a:p>
          </p:txBody>
        </p:sp>
        <p:sp>
          <p:nvSpPr>
            <p:cNvPr id="16" name="Freeform 44"/>
            <p:cNvSpPr>
              <a:spLocks/>
            </p:cNvSpPr>
            <p:nvPr/>
          </p:nvSpPr>
          <p:spPr bwMode="auto">
            <a:xfrm>
              <a:off x="4593164" y="4067159"/>
              <a:ext cx="431690" cy="266747"/>
            </a:xfrm>
            <a:custGeom>
              <a:avLst/>
              <a:gdLst>
                <a:gd name="T0" fmla="*/ 0 w 492"/>
                <a:gd name="T1" fmla="*/ 67769 h 185"/>
                <a:gd name="T2" fmla="*/ 469707 w 492"/>
                <a:gd name="T3" fmla="*/ 67769 h 185"/>
                <a:gd name="T4" fmla="*/ 469707 w 492"/>
                <a:gd name="T5" fmla="*/ 0 h 185"/>
                <a:gd name="T6" fmla="*/ 565026 w 492"/>
                <a:gd name="T7" fmla="*/ 134095 h 185"/>
                <a:gd name="T8" fmla="*/ 469707 w 492"/>
                <a:gd name="T9" fmla="*/ 266749 h 185"/>
                <a:gd name="T10" fmla="*/ 469707 w 492"/>
                <a:gd name="T11" fmla="*/ 200422 h 185"/>
                <a:gd name="T12" fmla="*/ 0 w 492"/>
                <a:gd name="T13" fmla="*/ 200422 h 185"/>
                <a:gd name="T14" fmla="*/ 0 w 492"/>
                <a:gd name="T15" fmla="*/ 67769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2" h="185">
                  <a:moveTo>
                    <a:pt x="0" y="47"/>
                  </a:moveTo>
                  <a:lnTo>
                    <a:pt x="409" y="47"/>
                  </a:lnTo>
                  <a:lnTo>
                    <a:pt x="409" y="0"/>
                  </a:lnTo>
                  <a:lnTo>
                    <a:pt x="492" y="93"/>
                  </a:lnTo>
                  <a:lnTo>
                    <a:pt x="409" y="185"/>
                  </a:lnTo>
                  <a:lnTo>
                    <a:pt x="409" y="139"/>
                  </a:lnTo>
                  <a:lnTo>
                    <a:pt x="0" y="139"/>
                  </a:lnTo>
                  <a:lnTo>
                    <a:pt x="0" y="47"/>
                  </a:lnTo>
                  <a:close/>
                </a:path>
              </a:pathLst>
            </a:custGeom>
            <a:solidFill>
              <a:srgbClr val="0000FF"/>
            </a:solidFill>
            <a:ln>
              <a:noFill/>
            </a:ln>
            <a:extLst/>
          </p:spPr>
          <p:txBody>
            <a:bodyPr/>
            <a:lstStyle/>
            <a:p>
              <a:pPr>
                <a:defRPr/>
              </a:pPr>
              <a:endParaRPr lang="zh-CN" altLang="en-US">
                <a:latin typeface="+mn-lt"/>
                <a:ea typeface="宋体" charset="-122"/>
              </a:endParaRPr>
            </a:p>
          </p:txBody>
        </p:sp>
        <p:sp>
          <p:nvSpPr>
            <p:cNvPr id="17" name="TextBox 21"/>
            <p:cNvSpPr txBox="1">
              <a:spLocks noChangeArrowheads="1"/>
            </p:cNvSpPr>
            <p:nvPr/>
          </p:nvSpPr>
          <p:spPr bwMode="auto">
            <a:xfrm>
              <a:off x="4954338" y="1844266"/>
              <a:ext cx="2302918" cy="646227"/>
            </a:xfrm>
            <a:prstGeom prst="rect">
              <a:avLst/>
            </a:prstGeom>
            <a:noFill/>
            <a:ln>
              <a:noFill/>
            </a:ln>
            <a:extLst/>
          </p:spPr>
          <p:txBody>
            <a:bodyPr>
              <a:spAutoFit/>
            </a:bodyP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70C0"/>
                  </a:solidFill>
                  <a:latin typeface="+mn-lt"/>
                </a:rPr>
                <a:t>“一带一路”走出去</a:t>
              </a:r>
            </a:p>
          </p:txBody>
        </p:sp>
        <p:sp>
          <p:nvSpPr>
            <p:cNvPr id="18" name="TextBox 21"/>
            <p:cNvSpPr txBox="1">
              <a:spLocks noChangeArrowheads="1"/>
            </p:cNvSpPr>
            <p:nvPr/>
          </p:nvSpPr>
          <p:spPr bwMode="auto">
            <a:xfrm>
              <a:off x="4954338" y="2541302"/>
              <a:ext cx="2302918" cy="368365"/>
            </a:xfrm>
            <a:prstGeom prst="rect">
              <a:avLst/>
            </a:prstGeom>
            <a:noFill/>
            <a:ln>
              <a:noFill/>
            </a:ln>
            <a:extLst/>
          </p:spPr>
          <p:txBody>
            <a:bodyPr>
              <a:spAutoFit/>
            </a:bodyP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70C0"/>
                  </a:solidFill>
                  <a:latin typeface="+mn-lt"/>
                </a:rPr>
                <a:t>降低负债率</a:t>
              </a:r>
            </a:p>
          </p:txBody>
        </p:sp>
        <p:sp>
          <p:nvSpPr>
            <p:cNvPr id="19" name="TextBox 21"/>
            <p:cNvSpPr txBox="1">
              <a:spLocks noChangeArrowheads="1"/>
            </p:cNvSpPr>
            <p:nvPr/>
          </p:nvSpPr>
          <p:spPr bwMode="auto">
            <a:xfrm>
              <a:off x="4954338" y="3994121"/>
              <a:ext cx="2302918" cy="369953"/>
            </a:xfrm>
            <a:prstGeom prst="rect">
              <a:avLst/>
            </a:prstGeom>
            <a:noFill/>
            <a:ln>
              <a:noFill/>
            </a:ln>
            <a:extLst/>
          </p:spPr>
          <p:txBody>
            <a:bodyPr>
              <a:spAutoFit/>
            </a:bodyP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70C0"/>
                  </a:solidFill>
                  <a:latin typeface="+mn-lt"/>
                </a:rPr>
                <a:t>稳增长</a:t>
              </a:r>
            </a:p>
          </p:txBody>
        </p:sp>
        <p:sp>
          <p:nvSpPr>
            <p:cNvPr id="21" name="TextBox 11"/>
            <p:cNvSpPr txBox="1">
              <a:spLocks noChangeArrowheads="1"/>
            </p:cNvSpPr>
            <p:nvPr/>
          </p:nvSpPr>
          <p:spPr bwMode="auto">
            <a:xfrm>
              <a:off x="2432997" y="3203406"/>
              <a:ext cx="2160167" cy="512854"/>
            </a:xfrm>
            <a:prstGeom prst="rect">
              <a:avLst/>
            </a:prstGeom>
            <a:noFill/>
            <a:ln w="9525">
              <a:solidFill>
                <a:srgbClr val="3333FF"/>
              </a:solidFill>
              <a:miter lim="800000"/>
              <a:headEnd/>
              <a:tailEnd/>
            </a:ln>
            <a:extLst/>
          </p:spPr>
          <p:txBody>
            <a:bodyPr anchor="ct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70C0"/>
                  </a:solidFill>
                  <a:latin typeface="+mn-lt"/>
                  <a:cs typeface="Arial" panose="020B0604020202020204" pitchFamily="34" charset="0"/>
                </a:rPr>
                <a:t>促进转型升级</a:t>
              </a:r>
            </a:p>
          </p:txBody>
        </p:sp>
        <p:sp>
          <p:nvSpPr>
            <p:cNvPr id="22" name="Freeform 44"/>
            <p:cNvSpPr>
              <a:spLocks/>
            </p:cNvSpPr>
            <p:nvPr/>
          </p:nvSpPr>
          <p:spPr bwMode="auto">
            <a:xfrm>
              <a:off x="4593164" y="3333604"/>
              <a:ext cx="431690" cy="266747"/>
            </a:xfrm>
            <a:custGeom>
              <a:avLst/>
              <a:gdLst>
                <a:gd name="T0" fmla="*/ 0 w 492"/>
                <a:gd name="T1" fmla="*/ 67769 h 185"/>
                <a:gd name="T2" fmla="*/ 469707 w 492"/>
                <a:gd name="T3" fmla="*/ 67769 h 185"/>
                <a:gd name="T4" fmla="*/ 469707 w 492"/>
                <a:gd name="T5" fmla="*/ 0 h 185"/>
                <a:gd name="T6" fmla="*/ 565026 w 492"/>
                <a:gd name="T7" fmla="*/ 134095 h 185"/>
                <a:gd name="T8" fmla="*/ 469707 w 492"/>
                <a:gd name="T9" fmla="*/ 266749 h 185"/>
                <a:gd name="T10" fmla="*/ 469707 w 492"/>
                <a:gd name="T11" fmla="*/ 200422 h 185"/>
                <a:gd name="T12" fmla="*/ 0 w 492"/>
                <a:gd name="T13" fmla="*/ 200422 h 185"/>
                <a:gd name="T14" fmla="*/ 0 w 492"/>
                <a:gd name="T15" fmla="*/ 67769 h 18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2" h="185">
                  <a:moveTo>
                    <a:pt x="0" y="47"/>
                  </a:moveTo>
                  <a:lnTo>
                    <a:pt x="409" y="47"/>
                  </a:lnTo>
                  <a:lnTo>
                    <a:pt x="409" y="0"/>
                  </a:lnTo>
                  <a:lnTo>
                    <a:pt x="492" y="93"/>
                  </a:lnTo>
                  <a:lnTo>
                    <a:pt x="409" y="185"/>
                  </a:lnTo>
                  <a:lnTo>
                    <a:pt x="409" y="139"/>
                  </a:lnTo>
                  <a:lnTo>
                    <a:pt x="0" y="139"/>
                  </a:lnTo>
                  <a:lnTo>
                    <a:pt x="0" y="47"/>
                  </a:lnTo>
                  <a:close/>
                </a:path>
              </a:pathLst>
            </a:custGeom>
            <a:solidFill>
              <a:srgbClr val="0000FF"/>
            </a:solidFill>
            <a:ln>
              <a:noFill/>
            </a:ln>
            <a:extLst/>
          </p:spPr>
          <p:txBody>
            <a:bodyPr/>
            <a:lstStyle/>
            <a:p>
              <a:pPr>
                <a:defRPr/>
              </a:pPr>
              <a:endParaRPr lang="zh-CN" altLang="en-US">
                <a:latin typeface="+mn-lt"/>
                <a:ea typeface="宋体" charset="-122"/>
              </a:endParaRPr>
            </a:p>
          </p:txBody>
        </p:sp>
        <p:sp>
          <p:nvSpPr>
            <p:cNvPr id="23" name="TextBox 21"/>
            <p:cNvSpPr txBox="1">
              <a:spLocks noChangeArrowheads="1"/>
            </p:cNvSpPr>
            <p:nvPr/>
          </p:nvSpPr>
          <p:spPr bwMode="auto">
            <a:xfrm>
              <a:off x="4954338" y="3260566"/>
              <a:ext cx="2302918" cy="369953"/>
            </a:xfrm>
            <a:prstGeom prst="rect">
              <a:avLst/>
            </a:prstGeom>
            <a:noFill/>
            <a:ln>
              <a:noFill/>
            </a:ln>
            <a:extLst/>
          </p:spPr>
          <p:txBody>
            <a:bodyPr>
              <a:spAutoFit/>
            </a:bodyP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70C0"/>
                  </a:solidFill>
                  <a:latin typeface="+mn-lt"/>
                </a:rPr>
                <a:t>中国制造</a:t>
              </a:r>
              <a:r>
                <a:rPr lang="en-US" altLang="zh-CN" sz="1800" dirty="0" smtClean="0">
                  <a:solidFill>
                    <a:srgbClr val="0070C0"/>
                  </a:solidFill>
                  <a:latin typeface="+mn-lt"/>
                </a:rPr>
                <a:t>2025</a:t>
              </a:r>
              <a:endParaRPr lang="zh-CN" altLang="en-US" sz="1800" dirty="0" smtClean="0">
                <a:solidFill>
                  <a:srgbClr val="0070C0"/>
                </a:solidFill>
                <a:latin typeface="+mn-lt"/>
              </a:endParaRPr>
            </a:p>
          </p:txBody>
        </p:sp>
      </p:grpSp>
      <p:sp>
        <p:nvSpPr>
          <p:cNvPr id="24" name="日期占位符 23"/>
          <p:cNvSpPr>
            <a:spLocks noGrp="1"/>
          </p:cNvSpPr>
          <p:nvPr>
            <p:ph type="dt" sz="half" idx="10"/>
          </p:nvPr>
        </p:nvSpPr>
        <p:spPr/>
        <p:txBody>
          <a:bodyPr/>
          <a:lstStyle/>
          <a:p>
            <a:fld id="{183A5ADE-A306-4433-B5F7-3FE0756F0365}" type="datetime1">
              <a:rPr lang="zh-CN" altLang="en-US" smtClean="0"/>
              <a:pPr/>
              <a:t>2018/10/8</a:t>
            </a:fld>
            <a:endParaRPr lang="zh-CN" altLang="en-US"/>
          </a:p>
        </p:txBody>
      </p:sp>
      <p:sp>
        <p:nvSpPr>
          <p:cNvPr id="25" name="页脚占位符 2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9"/>
          <p:cNvSpPr txBox="1">
            <a:spLocks noChangeArrowheads="1"/>
          </p:cNvSpPr>
          <p:nvPr/>
        </p:nvSpPr>
        <p:spPr bwMode="auto">
          <a:xfrm>
            <a:off x="401638" y="1000125"/>
            <a:ext cx="8534400" cy="2030413"/>
          </a:xfrm>
          <a:prstGeom prst="rect">
            <a:avLst/>
          </a:prstGeom>
          <a:noFill/>
          <a:ln w="9525" algn="ctr">
            <a:noFill/>
            <a:miter lim="800000"/>
            <a:headEnd/>
            <a:tailEnd/>
          </a:ln>
        </p:spPr>
        <p:txBody>
          <a:bodyPr lIns="91559" tIns="45779" rIns="91559" bIns="45779">
            <a:spAutoFit/>
          </a:bodyPr>
          <a:lstStyle/>
          <a:p>
            <a:pPr>
              <a:spcBef>
                <a:spcPct val="50000"/>
              </a:spcBef>
              <a:spcAft>
                <a:spcPct val="50000"/>
              </a:spcAft>
            </a:pPr>
            <a:r>
              <a:rPr lang="zh-CN" altLang="en-US" sz="1800" b="1">
                <a:solidFill>
                  <a:srgbClr val="000099"/>
                </a:solidFill>
                <a:latin typeface="Arial" pitchFamily="34" charset="0"/>
                <a:ea typeface="楷体_GB2312"/>
                <a:cs typeface="Arial" pitchFamily="34" charset="0"/>
              </a:rPr>
              <a:t>混合所有制改革旨在治愈“一股独大”带来的痼疾，通过混合所有制使企业的经营机制得到转化，尤其在石油、天然气、电力、铁路、电信、资源开发、公用事业等领域，向非国有资本推出符合产业政策、有利于转型升级的项目。目前绝大多数国企上市公司仍是国有控股，国资的混合所有制程度偏低。按照财政部的统计，国有资本控股和持股的企业中，国有股权占比超过</a:t>
            </a:r>
            <a:r>
              <a:rPr lang="en-US" altLang="zh-CN" sz="1800" b="1">
                <a:solidFill>
                  <a:srgbClr val="000099"/>
                </a:solidFill>
                <a:latin typeface="Arial" pitchFamily="34" charset="0"/>
                <a:ea typeface="楷体_GB2312"/>
                <a:cs typeface="Arial" pitchFamily="34" charset="0"/>
              </a:rPr>
              <a:t>80%</a:t>
            </a:r>
            <a:r>
              <a:rPr lang="zh-CN" altLang="en-US" sz="1800" b="1">
                <a:solidFill>
                  <a:srgbClr val="000099"/>
                </a:solidFill>
                <a:latin typeface="Arial" pitchFamily="34" charset="0"/>
                <a:ea typeface="楷体_GB2312"/>
                <a:cs typeface="Arial" pitchFamily="34" charset="0"/>
              </a:rPr>
              <a:t>；若加上国有独资企业，国有股权占比则超过</a:t>
            </a:r>
            <a:r>
              <a:rPr lang="en-US" altLang="zh-CN" sz="1800" b="1">
                <a:solidFill>
                  <a:srgbClr val="000099"/>
                </a:solidFill>
                <a:latin typeface="Arial" pitchFamily="34" charset="0"/>
                <a:ea typeface="楷体_GB2312"/>
                <a:cs typeface="Arial" pitchFamily="34" charset="0"/>
              </a:rPr>
              <a:t>90%</a:t>
            </a:r>
            <a:r>
              <a:rPr lang="zh-CN" altLang="en-US" sz="1800" b="1">
                <a:solidFill>
                  <a:srgbClr val="000099"/>
                </a:solidFill>
                <a:latin typeface="Arial" pitchFamily="34" charset="0"/>
                <a:ea typeface="楷体_GB2312"/>
                <a:cs typeface="Arial" pitchFamily="34" charset="0"/>
              </a:rPr>
              <a:t>。由于“一股独大”的无效率经营，近</a:t>
            </a:r>
            <a:r>
              <a:rPr lang="en-US" altLang="zh-CN" sz="1800" b="1">
                <a:solidFill>
                  <a:srgbClr val="000099"/>
                </a:solidFill>
                <a:latin typeface="Arial" pitchFamily="34" charset="0"/>
                <a:ea typeface="楷体_GB2312"/>
                <a:cs typeface="Arial" pitchFamily="34" charset="0"/>
              </a:rPr>
              <a:t>40%</a:t>
            </a:r>
            <a:r>
              <a:rPr lang="zh-CN" altLang="en-US" sz="1800" b="1">
                <a:solidFill>
                  <a:srgbClr val="000099"/>
                </a:solidFill>
                <a:latin typeface="Arial" pitchFamily="34" charset="0"/>
                <a:ea typeface="楷体_GB2312"/>
                <a:cs typeface="Arial" pitchFamily="34" charset="0"/>
              </a:rPr>
              <a:t>的国有企业处于亏损状态，</a:t>
            </a:r>
            <a:r>
              <a:rPr lang="en-US" altLang="zh-CN" sz="1800" b="1">
                <a:solidFill>
                  <a:srgbClr val="000099"/>
                </a:solidFill>
                <a:latin typeface="Arial" pitchFamily="34" charset="0"/>
                <a:ea typeface="楷体_GB2312"/>
                <a:cs typeface="Arial" pitchFamily="34" charset="0"/>
              </a:rPr>
              <a:t>2014</a:t>
            </a:r>
            <a:r>
              <a:rPr lang="zh-CN" altLang="en-US" sz="1800" b="1">
                <a:solidFill>
                  <a:srgbClr val="000099"/>
                </a:solidFill>
                <a:latin typeface="Arial" pitchFamily="34" charset="0"/>
                <a:ea typeface="楷体_GB2312"/>
                <a:cs typeface="Arial" pitchFamily="34" charset="0"/>
              </a:rPr>
              <a:t>年全国国有企业平均</a:t>
            </a:r>
            <a:r>
              <a:rPr lang="en-US" altLang="zh-CN" sz="1800" b="1">
                <a:solidFill>
                  <a:srgbClr val="000099"/>
                </a:solidFill>
                <a:latin typeface="Arial" pitchFamily="34" charset="0"/>
                <a:ea typeface="楷体_GB2312"/>
                <a:cs typeface="Arial" pitchFamily="34" charset="0"/>
              </a:rPr>
              <a:t>ROE</a:t>
            </a:r>
            <a:r>
              <a:rPr lang="zh-CN" altLang="en-US" sz="1800" b="1">
                <a:solidFill>
                  <a:srgbClr val="000099"/>
                </a:solidFill>
                <a:latin typeface="Arial" pitchFamily="34" charset="0"/>
                <a:ea typeface="楷体_GB2312"/>
                <a:cs typeface="Arial" pitchFamily="34" charset="0"/>
              </a:rPr>
              <a:t>仅</a:t>
            </a:r>
            <a:r>
              <a:rPr lang="en-US" altLang="zh-CN" sz="1800" b="1">
                <a:solidFill>
                  <a:srgbClr val="000099"/>
                </a:solidFill>
                <a:latin typeface="Arial" pitchFamily="34" charset="0"/>
                <a:ea typeface="楷体_GB2312"/>
                <a:cs typeface="Arial" pitchFamily="34" charset="0"/>
              </a:rPr>
              <a:t>5%</a:t>
            </a:r>
            <a:r>
              <a:rPr lang="zh-CN" altLang="en-US" sz="1800" b="1">
                <a:solidFill>
                  <a:srgbClr val="000099"/>
                </a:solidFill>
                <a:latin typeface="Arial" pitchFamily="34" charset="0"/>
                <a:ea typeface="楷体_GB2312"/>
                <a:cs typeface="Arial" pitchFamily="34" charset="0"/>
              </a:rPr>
              <a:t>，地方国企仅</a:t>
            </a:r>
            <a:r>
              <a:rPr lang="en-US" altLang="zh-CN" sz="1800" b="1">
                <a:solidFill>
                  <a:srgbClr val="000099"/>
                </a:solidFill>
                <a:latin typeface="Arial" pitchFamily="34" charset="0"/>
                <a:ea typeface="楷体_GB2312"/>
                <a:cs typeface="Arial" pitchFamily="34" charset="0"/>
              </a:rPr>
              <a:t>3.5%</a:t>
            </a:r>
            <a:r>
              <a:rPr lang="zh-CN" altLang="en-US" sz="1800" b="1">
                <a:solidFill>
                  <a:srgbClr val="000099"/>
                </a:solidFill>
                <a:latin typeface="Arial" pitchFamily="34" charset="0"/>
                <a:ea typeface="楷体_GB2312"/>
                <a:cs typeface="Arial" pitchFamily="34" charset="0"/>
              </a:rPr>
              <a:t>。</a:t>
            </a:r>
            <a:endParaRPr lang="en-US" altLang="zh-CN" sz="1800" b="1">
              <a:solidFill>
                <a:srgbClr val="000099"/>
              </a:solidFill>
              <a:latin typeface="Arial" pitchFamily="34" charset="0"/>
              <a:ea typeface="楷体_GB2312"/>
              <a:cs typeface="Arial" pitchFamily="34" charset="0"/>
            </a:endParaRPr>
          </a:p>
        </p:txBody>
      </p:sp>
      <p:sp>
        <p:nvSpPr>
          <p:cNvPr id="57347" name="灯片编号占位符 4"/>
          <p:cNvSpPr txBox="1">
            <a:spLocks noGrp="1"/>
          </p:cNvSpPr>
          <p:nvPr/>
        </p:nvSpPr>
        <p:spPr bwMode="auto">
          <a:xfrm>
            <a:off x="3192463" y="6375400"/>
            <a:ext cx="2125662" cy="476250"/>
          </a:xfrm>
          <a:prstGeom prst="rect">
            <a:avLst/>
          </a:prstGeom>
          <a:noFill/>
          <a:ln w="9525">
            <a:noFill/>
            <a:miter lim="800000"/>
            <a:headEnd/>
            <a:tailEnd/>
          </a:ln>
        </p:spPr>
        <p:txBody>
          <a:bodyPr lIns="91559" tIns="45779" rIns="91559" bIns="45779"/>
          <a:lstStyle/>
          <a:p>
            <a:pPr algn="ctr"/>
            <a:fld id="{8D8AF63E-A1F7-4626-BF2D-A3BEF9484E22}" type="slidenum">
              <a:rPr lang="en-US" altLang="zh-CN" sz="1200">
                <a:latin typeface="Arial" pitchFamily="34" charset="0"/>
                <a:ea typeface="楷体_GB2312"/>
                <a:cs typeface="Arial" pitchFamily="34" charset="0"/>
              </a:rPr>
              <a:pPr algn="ctr"/>
              <a:t>54</a:t>
            </a:fld>
            <a:endParaRPr lang="en-US" altLang="zh-CN" sz="1200">
              <a:latin typeface="Arial" pitchFamily="34" charset="0"/>
              <a:ea typeface="楷体_GB2312"/>
              <a:cs typeface="Arial" pitchFamily="34" charset="0"/>
            </a:endParaRPr>
          </a:p>
        </p:txBody>
      </p:sp>
      <p:sp>
        <p:nvSpPr>
          <p:cNvPr id="57348" name="Rectangle 2"/>
          <p:cNvSpPr txBox="1">
            <a:spLocks noChangeArrowheads="1"/>
          </p:cNvSpPr>
          <p:nvPr/>
        </p:nvSpPr>
        <p:spPr bwMode="auto">
          <a:xfrm>
            <a:off x="260350" y="333375"/>
            <a:ext cx="7377113" cy="504825"/>
          </a:xfrm>
          <a:prstGeom prst="rect">
            <a:avLst/>
          </a:prstGeom>
          <a:solidFill>
            <a:schemeClr val="bg1">
              <a:alpha val="50195"/>
            </a:schemeClr>
          </a:solidFill>
          <a:ln w="9525">
            <a:noFill/>
            <a:miter lim="800000"/>
            <a:headEnd/>
            <a:tailEnd/>
          </a:ln>
        </p:spPr>
        <p:txBody>
          <a:bodyPr lIns="91559" tIns="45779" rIns="91559" bIns="45779" anchor="ctr"/>
          <a:lstStyle/>
          <a:p>
            <a:r>
              <a:rPr lang="zh-CN" altLang="en-US" b="1">
                <a:solidFill>
                  <a:srgbClr val="2D2D8A"/>
                </a:solidFill>
                <a:latin typeface="Arial" pitchFamily="34" charset="0"/>
                <a:ea typeface="楷体_GB2312"/>
                <a:cs typeface="Arial" pitchFamily="34" charset="0"/>
              </a:rPr>
              <a:t>继续推进混合所有制改革，清理“僵尸企业”</a:t>
            </a:r>
          </a:p>
        </p:txBody>
      </p:sp>
      <p:sp>
        <p:nvSpPr>
          <p:cNvPr id="9" name="矩形 10"/>
          <p:cNvSpPr>
            <a:spLocks noChangeArrowheads="1"/>
          </p:cNvSpPr>
          <p:nvPr/>
        </p:nvSpPr>
        <p:spPr bwMode="auto">
          <a:xfrm>
            <a:off x="366713" y="3214688"/>
            <a:ext cx="4205287" cy="369887"/>
          </a:xfrm>
          <a:prstGeom prst="rect">
            <a:avLst/>
          </a:prstGeom>
          <a:noFill/>
          <a:ln>
            <a:noFill/>
          </a:ln>
          <a:extLst/>
        </p:spPr>
        <p:txBody>
          <a:bodyPr lIns="91241" tIns="45621" rIns="91241" bIns="45621">
            <a:spAutoFit/>
          </a:bodyP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spcBef>
                <a:spcPct val="0"/>
              </a:spcBef>
              <a:spcAft>
                <a:spcPct val="0"/>
              </a:spcAft>
              <a:buFontTx/>
              <a:buNone/>
              <a:defRPr/>
            </a:pPr>
            <a:r>
              <a:rPr lang="zh-CN" altLang="en-US" sz="1800" dirty="0" smtClean="0">
                <a:solidFill>
                  <a:srgbClr val="000099"/>
                </a:solidFill>
                <a:latin typeface="+mj-lt"/>
                <a:cs typeface="Times New Roman" panose="02020603050405020304" pitchFamily="18" charset="0"/>
              </a:rPr>
              <a:t>国企</a:t>
            </a:r>
            <a:r>
              <a:rPr lang="zh-CN" altLang="en-US" sz="1800" dirty="0">
                <a:solidFill>
                  <a:srgbClr val="000099"/>
                </a:solidFill>
                <a:latin typeface="+mj-lt"/>
                <a:cs typeface="Times New Roman" panose="02020603050405020304" pitchFamily="18" charset="0"/>
              </a:rPr>
              <a:t>运行效率底下，近</a:t>
            </a:r>
            <a:r>
              <a:rPr lang="en-US" altLang="zh-CN" sz="1800" dirty="0">
                <a:solidFill>
                  <a:srgbClr val="000099"/>
                </a:solidFill>
                <a:latin typeface="+mj-lt"/>
                <a:cs typeface="Times New Roman" panose="02020603050405020304" pitchFamily="18" charset="0"/>
              </a:rPr>
              <a:t>40%</a:t>
            </a:r>
            <a:r>
              <a:rPr lang="zh-CN" altLang="en-US" sz="1800" dirty="0">
                <a:solidFill>
                  <a:srgbClr val="000099"/>
                </a:solidFill>
                <a:latin typeface="+mj-lt"/>
                <a:cs typeface="Times New Roman" panose="02020603050405020304" pitchFamily="18" charset="0"/>
              </a:rPr>
              <a:t>企业</a:t>
            </a:r>
            <a:r>
              <a:rPr lang="zh-CN" altLang="en-US" sz="1800" dirty="0" smtClean="0">
                <a:solidFill>
                  <a:srgbClr val="000099"/>
                </a:solidFill>
                <a:latin typeface="+mj-lt"/>
                <a:cs typeface="Times New Roman" panose="02020603050405020304" pitchFamily="18" charset="0"/>
              </a:rPr>
              <a:t>亏损</a:t>
            </a:r>
            <a:endParaRPr lang="zh-CN" altLang="en-US" sz="1200" dirty="0">
              <a:solidFill>
                <a:srgbClr val="000099"/>
              </a:solidFill>
              <a:latin typeface="Arial"/>
              <a:ea typeface="宋体" panose="02010600030101010101" pitchFamily="2" charset="-122"/>
              <a:cs typeface="Times New Roman" panose="02020603050405020304" pitchFamily="18" charset="0"/>
            </a:endParaRPr>
          </a:p>
        </p:txBody>
      </p:sp>
      <p:sp>
        <p:nvSpPr>
          <p:cNvPr id="10" name="矩形 11"/>
          <p:cNvSpPr>
            <a:spLocks noChangeArrowheads="1"/>
          </p:cNvSpPr>
          <p:nvPr/>
        </p:nvSpPr>
        <p:spPr bwMode="auto">
          <a:xfrm>
            <a:off x="4556125" y="3244850"/>
            <a:ext cx="4560888" cy="369888"/>
          </a:xfrm>
          <a:prstGeom prst="rect">
            <a:avLst/>
          </a:prstGeom>
          <a:noFill/>
          <a:ln>
            <a:noFill/>
          </a:ln>
          <a:extLst/>
        </p:spPr>
        <p:txBody>
          <a:bodyPr lIns="91241" tIns="45621" rIns="91241" bIns="45621">
            <a:spAutoFit/>
          </a:bodyPr>
          <a:lstStyle>
            <a:lvl1pPr>
              <a:spcBef>
                <a:spcPct val="50000"/>
              </a:spcBef>
              <a:spcAft>
                <a:spcPct val="50000"/>
              </a:spcAft>
              <a:buChar char="•"/>
              <a:defRPr sz="4000" b="1">
                <a:solidFill>
                  <a:schemeClr val="accent2"/>
                </a:solidFill>
                <a:latin typeface="Times New Roman" panose="02020603050405020304" pitchFamily="18" charset="0"/>
                <a:ea typeface="楷体_GB2312" panose="02010609030101010101" pitchFamily="49" charset="-122"/>
              </a:defRPr>
            </a:lvl1pPr>
            <a:lvl2pPr marL="742950" indent="-285750">
              <a:spcBef>
                <a:spcPct val="30000"/>
              </a:spcBef>
              <a:spcAft>
                <a:spcPct val="30000"/>
              </a:spcAft>
              <a:buChar char="•"/>
              <a:defRPr sz="2800" b="1">
                <a:solidFill>
                  <a:schemeClr val="accent2"/>
                </a:solidFill>
                <a:latin typeface="Times New Roman" panose="02020603050405020304" pitchFamily="18" charset="0"/>
                <a:ea typeface="楷体_GB2312" panose="02010609030101010101" pitchFamily="49" charset="-122"/>
              </a:defRPr>
            </a:lvl2pPr>
            <a:lvl3pPr marL="1143000" indent="-228600">
              <a:spcBef>
                <a:spcPct val="30000"/>
              </a:spcBef>
              <a:spcAft>
                <a:spcPct val="30000"/>
              </a:spcAft>
              <a:buChar char="•"/>
              <a:defRPr sz="2400" b="1">
                <a:solidFill>
                  <a:schemeClr val="accent2"/>
                </a:solidFill>
                <a:latin typeface="Times New Roman" panose="02020603050405020304" pitchFamily="18" charset="0"/>
                <a:ea typeface="楷体_GB2312" panose="02010609030101010101" pitchFamily="49" charset="-122"/>
              </a:defRPr>
            </a:lvl3pPr>
            <a:lvl4pPr marL="16002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4pPr>
            <a:lvl5pPr marL="2057400" indent="-22860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5pPr>
            <a:lvl6pPr marL="25146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6pPr>
            <a:lvl7pPr marL="29718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7pPr>
            <a:lvl8pPr marL="34290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8pPr>
            <a:lvl9pPr marL="3886200" indent="-228600" eaLnBrk="0" fontAlgn="base" hangingPunct="0">
              <a:spcBef>
                <a:spcPct val="30000"/>
              </a:spcBef>
              <a:spcAft>
                <a:spcPct val="30000"/>
              </a:spcAft>
              <a:buChar char="»"/>
              <a:defRPr sz="2000" b="1">
                <a:solidFill>
                  <a:schemeClr val="accent2"/>
                </a:solidFill>
                <a:latin typeface="Times New Roman" panose="02020603050405020304" pitchFamily="18" charset="0"/>
                <a:ea typeface="楷体_GB2312" panose="02010609030101010101" pitchFamily="49" charset="-122"/>
              </a:defRPr>
            </a:lvl9pPr>
          </a:lstStyle>
          <a:p>
            <a:pPr algn="ctr">
              <a:spcBef>
                <a:spcPct val="0"/>
              </a:spcBef>
              <a:spcAft>
                <a:spcPct val="0"/>
              </a:spcAft>
              <a:buFontTx/>
              <a:buNone/>
              <a:defRPr/>
            </a:pPr>
            <a:r>
              <a:rPr lang="zh-CN" altLang="en-US" sz="1800" dirty="0" smtClean="0">
                <a:solidFill>
                  <a:srgbClr val="000099"/>
                </a:solidFill>
                <a:latin typeface="+mj-lt"/>
                <a:cs typeface="Times New Roman" panose="02020603050405020304" pitchFamily="18" charset="0"/>
              </a:rPr>
              <a:t>国有</a:t>
            </a:r>
            <a:r>
              <a:rPr lang="zh-CN" altLang="en-US" sz="1800" dirty="0">
                <a:solidFill>
                  <a:srgbClr val="000099"/>
                </a:solidFill>
                <a:latin typeface="+mj-lt"/>
                <a:cs typeface="Times New Roman" panose="02020603050405020304" pitchFamily="18" charset="0"/>
              </a:rPr>
              <a:t>企业平均</a:t>
            </a:r>
            <a:r>
              <a:rPr lang="en-US" altLang="zh-CN" sz="1800" dirty="0">
                <a:solidFill>
                  <a:srgbClr val="000099"/>
                </a:solidFill>
                <a:latin typeface="+mj-lt"/>
                <a:cs typeface="Times New Roman" panose="02020603050405020304" pitchFamily="18" charset="0"/>
              </a:rPr>
              <a:t>ROE</a:t>
            </a:r>
            <a:r>
              <a:rPr lang="zh-CN" altLang="en-US" sz="1800" dirty="0">
                <a:solidFill>
                  <a:srgbClr val="000099"/>
                </a:solidFill>
                <a:latin typeface="+mj-lt"/>
                <a:cs typeface="Times New Roman" panose="02020603050405020304" pitchFamily="18" charset="0"/>
              </a:rPr>
              <a:t>持续回落（</a:t>
            </a:r>
            <a:r>
              <a:rPr lang="en-US" altLang="zh-CN" sz="1800" dirty="0">
                <a:solidFill>
                  <a:srgbClr val="000099"/>
                </a:solidFill>
                <a:latin typeface="+mj-lt"/>
                <a:cs typeface="Times New Roman" panose="02020603050405020304" pitchFamily="18" charset="0"/>
              </a:rPr>
              <a:t>%</a:t>
            </a:r>
            <a:r>
              <a:rPr lang="zh-CN" altLang="en-US" sz="1800" dirty="0" smtClean="0">
                <a:solidFill>
                  <a:srgbClr val="000099"/>
                </a:solidFill>
                <a:latin typeface="+mj-lt"/>
                <a:cs typeface="Times New Roman" panose="02020603050405020304" pitchFamily="18" charset="0"/>
              </a:rPr>
              <a:t>）</a:t>
            </a:r>
            <a:endParaRPr lang="zh-CN" altLang="en-US" sz="1200" dirty="0">
              <a:solidFill>
                <a:srgbClr val="000099"/>
              </a:solidFill>
              <a:latin typeface="Arial"/>
              <a:ea typeface="宋体" panose="02010600030101010101" pitchFamily="2" charset="-122"/>
              <a:cs typeface="Times New Roman" panose="02020603050405020304" pitchFamily="18" charset="0"/>
            </a:endParaRPr>
          </a:p>
        </p:txBody>
      </p:sp>
      <p:pic>
        <p:nvPicPr>
          <p:cNvPr id="57351" name="Picture 2"/>
          <p:cNvPicPr>
            <a:picLocks noChangeAspect="1" noChangeArrowheads="1"/>
          </p:cNvPicPr>
          <p:nvPr/>
        </p:nvPicPr>
        <p:blipFill>
          <a:blip r:embed="rId2"/>
          <a:srcRect/>
          <a:stretch>
            <a:fillRect/>
          </a:stretch>
        </p:blipFill>
        <p:spPr bwMode="auto">
          <a:xfrm>
            <a:off x="-6350" y="3573463"/>
            <a:ext cx="4578350" cy="2773362"/>
          </a:xfrm>
          <a:prstGeom prst="rect">
            <a:avLst/>
          </a:prstGeom>
          <a:noFill/>
          <a:ln w="9525">
            <a:noFill/>
            <a:miter lim="800000"/>
            <a:headEnd/>
            <a:tailEnd/>
          </a:ln>
        </p:spPr>
      </p:pic>
      <p:pic>
        <p:nvPicPr>
          <p:cNvPr id="57352" name="Picture 4"/>
          <p:cNvPicPr>
            <a:picLocks noChangeAspect="1" noChangeArrowheads="1"/>
          </p:cNvPicPr>
          <p:nvPr/>
        </p:nvPicPr>
        <p:blipFill>
          <a:blip r:embed="rId3"/>
          <a:srcRect/>
          <a:stretch>
            <a:fillRect/>
          </a:stretch>
        </p:blipFill>
        <p:spPr bwMode="auto">
          <a:xfrm>
            <a:off x="4572000" y="3646488"/>
            <a:ext cx="4572000" cy="2741612"/>
          </a:xfrm>
          <a:prstGeom prst="rect">
            <a:avLst/>
          </a:prstGeom>
          <a:noFill/>
          <a:ln w="9525">
            <a:noFill/>
            <a:miter lim="800000"/>
            <a:headEnd/>
            <a:tailEnd/>
          </a:ln>
        </p:spPr>
      </p:pic>
      <p:sp>
        <p:nvSpPr>
          <p:cNvPr id="11" name="日期占位符 10"/>
          <p:cNvSpPr>
            <a:spLocks noGrp="1"/>
          </p:cNvSpPr>
          <p:nvPr>
            <p:ph type="dt" sz="half" idx="10"/>
          </p:nvPr>
        </p:nvSpPr>
        <p:spPr/>
        <p:txBody>
          <a:bodyPr/>
          <a:lstStyle/>
          <a:p>
            <a:fld id="{5E455A57-A59A-48A4-9F81-4D298C4A5BFF}" type="datetime1">
              <a:rPr lang="zh-CN" altLang="en-US" smtClean="0"/>
              <a:pPr/>
              <a:t>2018/10/8</a:t>
            </a:fld>
            <a:endParaRPr lang="zh-CN" altLang="en-US"/>
          </a:p>
        </p:txBody>
      </p:sp>
      <p:sp>
        <p:nvSpPr>
          <p:cNvPr id="12" name="页脚占位符 11"/>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0850" y="260350"/>
            <a:ext cx="7835900" cy="490538"/>
          </a:xfrm>
        </p:spPr>
        <p:txBody>
          <a:bodyPr anchor="t">
            <a:normAutofit fontScale="90000"/>
          </a:bodyPr>
          <a:lstStyle/>
          <a:p>
            <a:pPr>
              <a:defRPr/>
            </a:pPr>
            <a:r>
              <a:rPr lang="zh-CN" altLang="en-US" dirty="0" smtClean="0">
                <a:solidFill>
                  <a:srgbClr val="2D2D8A"/>
                </a:solidFill>
                <a:latin typeface="+mj-ea"/>
              </a:rPr>
              <a:t>各个居民部门债务率水平比较</a:t>
            </a:r>
          </a:p>
        </p:txBody>
      </p:sp>
      <p:sp>
        <p:nvSpPr>
          <p:cNvPr id="58371" name="Rectangle 3"/>
          <p:cNvSpPr>
            <a:spLocks noGrp="1" noChangeArrowheads="1"/>
          </p:cNvSpPr>
          <p:nvPr>
            <p:ph type="body" idx="1"/>
          </p:nvPr>
        </p:nvSpPr>
        <p:spPr>
          <a:xfrm>
            <a:off x="450850" y="4221163"/>
            <a:ext cx="8229600" cy="4525962"/>
          </a:xfrm>
        </p:spPr>
        <p:txBody>
          <a:bodyPr/>
          <a:lstStyle/>
          <a:p>
            <a:pPr>
              <a:buFontTx/>
              <a:buNone/>
            </a:pPr>
            <a:endParaRPr lang="en-US" altLang="zh-CN" sz="2000" smtClean="0"/>
          </a:p>
          <a:p>
            <a:endParaRPr lang="en-US" altLang="zh-CN" sz="2000" smtClean="0"/>
          </a:p>
          <a:p>
            <a:endParaRPr lang="en-US" altLang="zh-CN" sz="2000" smtClean="0"/>
          </a:p>
        </p:txBody>
      </p:sp>
      <p:graphicFrame>
        <p:nvGraphicFramePr>
          <p:cNvPr id="5" name="图表 4"/>
          <p:cNvGraphicFramePr>
            <a:graphicFrameLocks/>
          </p:cNvGraphicFramePr>
          <p:nvPr/>
        </p:nvGraphicFramePr>
        <p:xfrm>
          <a:off x="787937" y="1700913"/>
          <a:ext cx="7505028" cy="4320946"/>
        </p:xfrm>
        <a:graphic>
          <a:graphicData uri="http://schemas.openxmlformats.org/drawingml/2006/chart">
            <c:chart xmlns:c="http://schemas.openxmlformats.org/drawingml/2006/chart" xmlns:r="http://schemas.openxmlformats.org/officeDocument/2006/relationships" r:id="rId2"/>
          </a:graphicData>
        </a:graphic>
      </p:graphicFrame>
      <p:sp>
        <p:nvSpPr>
          <p:cNvPr id="6" name="日期占位符 5"/>
          <p:cNvSpPr>
            <a:spLocks noGrp="1"/>
          </p:cNvSpPr>
          <p:nvPr>
            <p:ph type="dt" sz="half" idx="10"/>
          </p:nvPr>
        </p:nvSpPr>
        <p:spPr/>
        <p:txBody>
          <a:bodyPr/>
          <a:lstStyle/>
          <a:p>
            <a:fld id="{5EF6DCA0-5DCA-437C-A525-87D06D8853C3}" type="datetime1">
              <a:rPr lang="zh-CN" altLang="en-US" smtClean="0"/>
              <a:pPr/>
              <a:t>2018/10/8</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p:cNvSpPr>
            <a:spLocks noChangeArrowheads="1"/>
          </p:cNvSpPr>
          <p:nvPr/>
        </p:nvSpPr>
        <p:spPr bwMode="auto">
          <a:xfrm>
            <a:off x="1209675" y="214313"/>
            <a:ext cx="1004888" cy="584200"/>
          </a:xfrm>
          <a:prstGeom prst="rect">
            <a:avLst/>
          </a:prstGeom>
          <a:noFill/>
          <a:ln w="9525">
            <a:noFill/>
            <a:miter lim="800000"/>
            <a:headEnd/>
            <a:tailEnd/>
          </a:ln>
        </p:spPr>
        <p:txBody>
          <a:bodyPr wrap="none">
            <a:spAutoFit/>
          </a:bodyPr>
          <a:lstStyle/>
          <a:p>
            <a:r>
              <a:rPr lang="zh-CN" altLang="en-US" sz="3200">
                <a:solidFill>
                  <a:srgbClr val="002060"/>
                </a:solidFill>
                <a:ea typeface="楷体" pitchFamily="49" charset="-122"/>
              </a:rPr>
              <a:t>反思</a:t>
            </a:r>
            <a:endParaRPr lang="zh-CN" altLang="en-US" sz="3200"/>
          </a:p>
        </p:txBody>
      </p:sp>
      <p:sp>
        <p:nvSpPr>
          <p:cNvPr id="59395" name="Rectangle 3"/>
          <p:cNvSpPr txBox="1">
            <a:spLocks noChangeArrowheads="1"/>
          </p:cNvSpPr>
          <p:nvPr/>
        </p:nvSpPr>
        <p:spPr bwMode="auto">
          <a:xfrm>
            <a:off x="468313" y="765175"/>
            <a:ext cx="8207375" cy="5688013"/>
          </a:xfrm>
          <a:prstGeom prst="rect">
            <a:avLst/>
          </a:prstGeom>
          <a:noFill/>
          <a:ln w="9525">
            <a:noFill/>
            <a:miter lim="800000"/>
            <a:headEnd/>
            <a:tailEnd/>
          </a:ln>
        </p:spPr>
        <p:txBody>
          <a:bodyPr/>
          <a:lstStyle/>
          <a:p>
            <a:pPr marL="342900" indent="-342900" eaLnBrk="0" hangingPunct="0">
              <a:lnSpc>
                <a:spcPct val="80000"/>
              </a:lnSpc>
              <a:spcBef>
                <a:spcPct val="20000"/>
              </a:spcBef>
              <a:buSzPct val="90000"/>
              <a:buFont typeface="Arial" pitchFamily="34" charset="0"/>
              <a:buChar char="•"/>
            </a:pPr>
            <a:r>
              <a:rPr lang="zh-CN" altLang="zh-CN" sz="2000" dirty="0">
                <a:latin typeface="Tahoma" pitchFamily="34" charset="0"/>
                <a:ea typeface="楷体" pitchFamily="49" charset="-122"/>
              </a:rPr>
              <a:t>我国当前控制金融风险要加紧监管，但绝不是片面地“去杠杆化”。认为债务杠杆过高导致金融危机的观点既缺乏理论支撑，也没有经验证据的支持。许多观点认为，我国经济的总债务与</a:t>
            </a:r>
            <a:r>
              <a:rPr lang="en-US" altLang="zh-CN" sz="2000" dirty="0">
                <a:latin typeface="Tahoma" pitchFamily="34" charset="0"/>
                <a:ea typeface="楷体" pitchFamily="49" charset="-122"/>
              </a:rPr>
              <a:t>GDP</a:t>
            </a:r>
            <a:r>
              <a:rPr lang="zh-CN" altLang="zh-CN" sz="2000" dirty="0">
                <a:latin typeface="Tahoma" pitchFamily="34" charset="0"/>
                <a:ea typeface="楷体" pitchFamily="49" charset="-122"/>
              </a:rPr>
              <a:t>之比过高，由此催生了泡沫，有很大可能会引发金融危机。而从西方发达国家的发展经验来看，债务杠杆高低与金融危机是否发生没有必然联系。中国经济的总体债务水平，无论是政府负债，企业负债还是居民负债，以国际标准来看，都是处于稳健水平之内的。目前估计的中国总体债务与</a:t>
            </a:r>
            <a:r>
              <a:rPr lang="en-US" altLang="zh-CN" sz="2000" dirty="0">
                <a:latin typeface="Tahoma" pitchFamily="34" charset="0"/>
                <a:ea typeface="楷体" pitchFamily="49" charset="-122"/>
              </a:rPr>
              <a:t>GDP</a:t>
            </a:r>
            <a:r>
              <a:rPr lang="zh-CN" altLang="zh-CN" sz="2000" dirty="0">
                <a:latin typeface="Tahoma" pitchFamily="34" charset="0"/>
                <a:ea typeface="楷体" pitchFamily="49" charset="-122"/>
              </a:rPr>
              <a:t>之比，约为</a:t>
            </a:r>
            <a:r>
              <a:rPr lang="en-US" altLang="zh-CN" sz="2000" dirty="0">
                <a:latin typeface="Tahoma" pitchFamily="34" charset="0"/>
                <a:ea typeface="楷体" pitchFamily="49" charset="-122"/>
              </a:rPr>
              <a:t>220%</a:t>
            </a:r>
            <a:r>
              <a:rPr lang="zh-CN" altLang="zh-CN" sz="2000" dirty="0">
                <a:latin typeface="Tahoma" pitchFamily="34" charset="0"/>
                <a:ea typeface="楷体" pitchFamily="49" charset="-122"/>
              </a:rPr>
              <a:t>，要比几乎所有西方发达国家都低。从总量上看，我国并不存在债务杠杆过高的问题，我国的债务总量完全是在可控范围内的</a:t>
            </a:r>
            <a:r>
              <a:rPr lang="zh-CN" altLang="zh-CN" sz="2000" dirty="0" smtClean="0">
                <a:latin typeface="Tahoma" pitchFamily="34" charset="0"/>
              </a:rPr>
              <a:t>。</a:t>
            </a:r>
            <a:endParaRPr lang="en-US" altLang="zh-CN" sz="2000" dirty="0" smtClean="0">
              <a:latin typeface="Tahoma" pitchFamily="34" charset="0"/>
            </a:endParaRPr>
          </a:p>
          <a:p>
            <a:pPr marL="342900" indent="-342900" eaLnBrk="0" hangingPunct="0">
              <a:lnSpc>
                <a:spcPct val="80000"/>
              </a:lnSpc>
              <a:spcBef>
                <a:spcPct val="20000"/>
              </a:spcBef>
              <a:buSzPct val="90000"/>
              <a:buFont typeface="Arial" pitchFamily="34" charset="0"/>
              <a:buChar char="•"/>
            </a:pPr>
            <a:endParaRPr lang="en-US" altLang="zh-CN" sz="2000" dirty="0">
              <a:latin typeface="Tahoma" pitchFamily="34" charset="0"/>
            </a:endParaRPr>
          </a:p>
          <a:p>
            <a:pPr marL="342900" indent="-342900" eaLnBrk="0" hangingPunct="0">
              <a:lnSpc>
                <a:spcPct val="80000"/>
              </a:lnSpc>
              <a:spcBef>
                <a:spcPct val="20000"/>
              </a:spcBef>
              <a:buSzPct val="90000"/>
              <a:buFont typeface="Arial" pitchFamily="34" charset="0"/>
              <a:buChar char="•"/>
            </a:pPr>
            <a:r>
              <a:rPr lang="zh-CN" altLang="zh-CN" sz="2000" dirty="0">
                <a:latin typeface="Tahoma" pitchFamily="34" charset="0"/>
                <a:ea typeface="楷体" pitchFamily="49" charset="-122"/>
              </a:rPr>
              <a:t>我国的金融风险急剧恶化的前提是制造业企业的大面积衰败。控制金融风险的着力点不是金融部门本身，而是振兴制造业。主要包括对制造业企业实施必要的减税措施，减轻负担，促进其转型升级；要大力放开行业进入限制，减少行政进入壁垒，充分鼓励制造业的民间投资；构建良好的商业环境，加强对中小企业的产权保护。</a:t>
            </a:r>
            <a:endParaRPr lang="zh-CN" altLang="en-US" sz="2000" dirty="0">
              <a:latin typeface="Tahoma" pitchFamily="34" charset="0"/>
              <a:ea typeface="楷体" pitchFamily="49" charset="-122"/>
            </a:endParaRPr>
          </a:p>
        </p:txBody>
      </p:sp>
      <p:sp>
        <p:nvSpPr>
          <p:cNvPr id="4" name="日期占位符 3"/>
          <p:cNvSpPr>
            <a:spLocks noGrp="1"/>
          </p:cNvSpPr>
          <p:nvPr>
            <p:ph type="dt" sz="half" idx="10"/>
          </p:nvPr>
        </p:nvSpPr>
        <p:spPr/>
        <p:txBody>
          <a:bodyPr/>
          <a:lstStyle/>
          <a:p>
            <a:fld id="{903AEE74-4BB4-4B6A-887A-DA3C903A9A1C}"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p:cNvSpPr>
            <a:spLocks noChangeArrowheads="1"/>
          </p:cNvSpPr>
          <p:nvPr/>
        </p:nvSpPr>
        <p:spPr bwMode="auto">
          <a:xfrm>
            <a:off x="1209675" y="214313"/>
            <a:ext cx="2236788" cy="584200"/>
          </a:xfrm>
          <a:prstGeom prst="rect">
            <a:avLst/>
          </a:prstGeom>
          <a:noFill/>
          <a:ln w="9525">
            <a:noFill/>
            <a:miter lim="800000"/>
            <a:headEnd/>
            <a:tailEnd/>
          </a:ln>
        </p:spPr>
        <p:txBody>
          <a:bodyPr wrap="none">
            <a:spAutoFit/>
          </a:bodyPr>
          <a:lstStyle/>
          <a:p>
            <a:r>
              <a:rPr lang="zh-CN" altLang="en-US" sz="3200">
                <a:solidFill>
                  <a:srgbClr val="002060"/>
                </a:solidFill>
                <a:ea typeface="楷体" pitchFamily="49" charset="-122"/>
              </a:rPr>
              <a:t>反思（续）</a:t>
            </a:r>
            <a:endParaRPr lang="zh-CN" altLang="en-US" sz="3200"/>
          </a:p>
        </p:txBody>
      </p:sp>
      <p:sp>
        <p:nvSpPr>
          <p:cNvPr id="60419" name="Rectangle 3"/>
          <p:cNvSpPr txBox="1">
            <a:spLocks noChangeArrowheads="1"/>
          </p:cNvSpPr>
          <p:nvPr/>
        </p:nvSpPr>
        <p:spPr bwMode="auto">
          <a:xfrm>
            <a:off x="468313" y="765175"/>
            <a:ext cx="8207375" cy="5111750"/>
          </a:xfrm>
          <a:prstGeom prst="rect">
            <a:avLst/>
          </a:prstGeom>
          <a:noFill/>
          <a:ln w="9525">
            <a:noFill/>
            <a:miter lim="800000"/>
            <a:headEnd/>
            <a:tailEnd/>
          </a:ln>
        </p:spPr>
        <p:txBody>
          <a:bodyPr/>
          <a:lstStyle/>
          <a:p>
            <a:pPr marL="342900" indent="-342900" eaLnBrk="0" hangingPunct="0">
              <a:lnSpc>
                <a:spcPct val="80000"/>
              </a:lnSpc>
              <a:spcBef>
                <a:spcPct val="20000"/>
              </a:spcBef>
              <a:buSzPct val="90000"/>
              <a:buFont typeface="Arial" pitchFamily="34" charset="0"/>
              <a:buChar char="•"/>
            </a:pPr>
            <a:r>
              <a:rPr lang="zh-CN" altLang="en-US" sz="2400" dirty="0">
                <a:latin typeface="Tahoma" pitchFamily="34" charset="0"/>
                <a:ea typeface="楷体" pitchFamily="49" charset="-122"/>
              </a:rPr>
              <a:t>中国经济要靠民间加杠杆。中央经济工作会议：以政府自身革命带动重要领域改革，以大众创业、万众创新形成发展的新动力</a:t>
            </a:r>
            <a:r>
              <a:rPr lang="zh-CN" altLang="en-US" sz="2400" dirty="0" smtClean="0">
                <a:latin typeface="Tahoma" pitchFamily="34" charset="0"/>
                <a:ea typeface="楷体" pitchFamily="49" charset="-122"/>
              </a:rPr>
              <a:t>。</a:t>
            </a:r>
            <a:endParaRPr lang="en-US" altLang="zh-CN" sz="2400" dirty="0" smtClean="0">
              <a:latin typeface="Tahoma" pitchFamily="34" charset="0"/>
              <a:ea typeface="楷体" pitchFamily="49" charset="-122"/>
            </a:endParaRPr>
          </a:p>
          <a:p>
            <a:pPr marL="342900" indent="-342900" eaLnBrk="0" hangingPunct="0">
              <a:lnSpc>
                <a:spcPct val="80000"/>
              </a:lnSpc>
              <a:spcBef>
                <a:spcPct val="20000"/>
              </a:spcBef>
              <a:buSzPct val="90000"/>
              <a:buFont typeface="Arial" pitchFamily="34" charset="0"/>
              <a:buChar char="•"/>
            </a:pPr>
            <a:endParaRPr lang="zh-CN" altLang="en-US" sz="2400" dirty="0">
              <a:latin typeface="Tahoma" pitchFamily="34" charset="0"/>
              <a:ea typeface="楷体" pitchFamily="49" charset="-122"/>
            </a:endParaRPr>
          </a:p>
          <a:p>
            <a:pPr marL="342900" indent="-342900" eaLnBrk="0" hangingPunct="0">
              <a:lnSpc>
                <a:spcPct val="80000"/>
              </a:lnSpc>
              <a:spcBef>
                <a:spcPct val="20000"/>
              </a:spcBef>
              <a:buSzPct val="90000"/>
              <a:buFont typeface="Arial" pitchFamily="34" charset="0"/>
              <a:buChar char="•"/>
            </a:pPr>
            <a:r>
              <a:rPr lang="zh-CN" altLang="en-US" sz="2400" dirty="0">
                <a:latin typeface="Tahoma" pitchFamily="34" charset="0"/>
                <a:ea typeface="楷体" pitchFamily="49" charset="-122"/>
              </a:rPr>
              <a:t>民间加杠杆应该加在实体经济，先前大都加在金融领域</a:t>
            </a:r>
            <a:endParaRPr lang="en-US" altLang="zh-CN" sz="2400" dirty="0">
              <a:latin typeface="Tahoma" pitchFamily="34" charset="0"/>
              <a:ea typeface="楷体" pitchFamily="49" charset="-122"/>
            </a:endParaRPr>
          </a:p>
          <a:p>
            <a:pPr marL="342900" indent="-342900" eaLnBrk="0" hangingPunct="0">
              <a:lnSpc>
                <a:spcPct val="80000"/>
              </a:lnSpc>
              <a:spcBef>
                <a:spcPct val="20000"/>
              </a:spcBef>
              <a:buSzPct val="90000"/>
              <a:buFont typeface="Arial" pitchFamily="34" charset="0"/>
              <a:buChar char="•"/>
            </a:pPr>
            <a:endParaRPr lang="zh-CN" altLang="en-US" dirty="0">
              <a:solidFill>
                <a:srgbClr val="002060"/>
              </a:solidFill>
              <a:latin typeface="Tahoma" pitchFamily="34" charset="0"/>
              <a:ea typeface="楷体" pitchFamily="49" charset="-122"/>
            </a:endParaRPr>
          </a:p>
        </p:txBody>
      </p:sp>
      <p:sp>
        <p:nvSpPr>
          <p:cNvPr id="4" name="日期占位符 3"/>
          <p:cNvSpPr>
            <a:spLocks noGrp="1"/>
          </p:cNvSpPr>
          <p:nvPr>
            <p:ph type="dt" sz="half" idx="10"/>
          </p:nvPr>
        </p:nvSpPr>
        <p:spPr/>
        <p:txBody>
          <a:bodyPr/>
          <a:lstStyle/>
          <a:p>
            <a:fld id="{01DF06A3-B05E-4068-8AE5-7E3291F4B7D4}"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1914525" y="2565400"/>
            <a:ext cx="5969000" cy="2808288"/>
          </a:xfrm>
        </p:spPr>
        <p:txBody>
          <a:bodyPr/>
          <a:lstStyle/>
          <a:p>
            <a:pPr>
              <a:buFontTx/>
              <a:buNone/>
            </a:pPr>
            <a:endParaRPr lang="en-US" altLang="zh-CN" sz="4000" b="1" dirty="0" smtClean="0">
              <a:solidFill>
                <a:srgbClr val="FF0000"/>
              </a:solidFill>
              <a:ea typeface="楷体" pitchFamily="49" charset="-122"/>
            </a:endParaRPr>
          </a:p>
          <a:p>
            <a:pPr>
              <a:buFontTx/>
              <a:buNone/>
            </a:pPr>
            <a:r>
              <a:rPr lang="zh-CN" altLang="en-US" sz="4000" b="1" dirty="0" smtClean="0">
                <a:solidFill>
                  <a:srgbClr val="FF0000"/>
                </a:solidFill>
                <a:ea typeface="楷体" pitchFamily="49" charset="-122"/>
              </a:rPr>
              <a:t>居民资产配置转向</a:t>
            </a:r>
            <a:endParaRPr lang="zh-CN" altLang="en-US" sz="2800" b="1" dirty="0" smtClean="0">
              <a:solidFill>
                <a:srgbClr val="000099"/>
              </a:solidFill>
              <a:latin typeface="楷体" pitchFamily="49" charset="-122"/>
              <a:ea typeface="楷体" pitchFamily="49" charset="-122"/>
            </a:endParaRPr>
          </a:p>
        </p:txBody>
      </p:sp>
      <p:sp>
        <p:nvSpPr>
          <p:cNvPr id="3" name="日期占位符 2"/>
          <p:cNvSpPr>
            <a:spLocks noGrp="1"/>
          </p:cNvSpPr>
          <p:nvPr>
            <p:ph type="dt" sz="half" idx="10"/>
          </p:nvPr>
        </p:nvSpPr>
        <p:spPr/>
        <p:txBody>
          <a:bodyPr/>
          <a:lstStyle/>
          <a:p>
            <a:fld id="{AC47BD31-0E27-4C35-80A5-158310698B44}" type="datetime1">
              <a:rPr lang="zh-CN" altLang="en-US" smtClean="0"/>
              <a:pPr/>
              <a:t>2018/10/8</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95263" y="169863"/>
            <a:ext cx="7899400" cy="582612"/>
          </a:xfrm>
          <a:prstGeom prst="rect">
            <a:avLst/>
          </a:prstGeom>
          <a:solidFill>
            <a:schemeClr val="bg1">
              <a:alpha val="50195"/>
            </a:schemeClr>
          </a:solidFill>
          <a:ln w="9525" algn="ctr">
            <a:noFill/>
            <a:miter lim="800000"/>
            <a:headEnd/>
            <a:tailEnd/>
          </a:ln>
        </p:spPr>
        <p:txBody>
          <a:bodyPr anchor="ctr"/>
          <a:lstStyle/>
          <a:p>
            <a:r>
              <a:rPr lang="zh-CN" altLang="en-US">
                <a:solidFill>
                  <a:srgbClr val="000099"/>
                </a:solidFill>
                <a:latin typeface="Arial" pitchFamily="34" charset="0"/>
                <a:ea typeface="楷体_GB2312"/>
                <a:cs typeface="Arial" pitchFamily="34" charset="0"/>
              </a:rPr>
              <a:t>中国居民投资的三个时代</a:t>
            </a:r>
          </a:p>
        </p:txBody>
      </p:sp>
      <p:sp>
        <p:nvSpPr>
          <p:cNvPr id="62467" name="Text Box 19"/>
          <p:cNvSpPr txBox="1">
            <a:spLocks noChangeArrowheads="1"/>
          </p:cNvSpPr>
          <p:nvPr/>
        </p:nvSpPr>
        <p:spPr bwMode="auto">
          <a:xfrm>
            <a:off x="574675" y="1125538"/>
            <a:ext cx="8569325" cy="2554287"/>
          </a:xfrm>
          <a:prstGeom prst="rect">
            <a:avLst/>
          </a:prstGeom>
          <a:noFill/>
          <a:ln w="9525" algn="ctr">
            <a:noFill/>
            <a:miter lim="800000"/>
            <a:headEnd/>
            <a:tailEnd/>
          </a:ln>
        </p:spPr>
        <p:txBody>
          <a:bodyPr>
            <a:spAutoFit/>
          </a:bodyPr>
          <a:lstStyle/>
          <a:p>
            <a:pPr>
              <a:spcBef>
                <a:spcPct val="50000"/>
              </a:spcBef>
              <a:spcAft>
                <a:spcPct val="50000"/>
              </a:spcAft>
            </a:pPr>
            <a:r>
              <a:rPr lang="en-US" altLang="zh-CN" sz="2000">
                <a:solidFill>
                  <a:srgbClr val="FF0000"/>
                </a:solidFill>
                <a:latin typeface="Arial" pitchFamily="34" charset="0"/>
                <a:ea typeface="楷体_GB2312"/>
                <a:cs typeface="Arial" pitchFamily="34" charset="0"/>
              </a:rPr>
              <a:t>1</a:t>
            </a:r>
            <a:r>
              <a:rPr lang="zh-CN" altLang="en-US" sz="2000">
                <a:solidFill>
                  <a:srgbClr val="FF0000"/>
                </a:solidFill>
                <a:latin typeface="Arial" pitchFamily="34" charset="0"/>
                <a:ea typeface="楷体_GB2312"/>
                <a:cs typeface="Arial" pitchFamily="34" charset="0"/>
              </a:rPr>
              <a:t>、存款时代：</a:t>
            </a:r>
            <a:r>
              <a:rPr lang="en-US" altLang="zh-CN" sz="2000">
                <a:solidFill>
                  <a:srgbClr val="000099"/>
                </a:solidFill>
                <a:latin typeface="Arial" pitchFamily="34" charset="0"/>
                <a:ea typeface="楷体_GB2312"/>
                <a:cs typeface="Arial" pitchFamily="34" charset="0"/>
              </a:rPr>
              <a:t>80</a:t>
            </a:r>
            <a:r>
              <a:rPr lang="zh-CN" altLang="en-US" sz="2000">
                <a:solidFill>
                  <a:srgbClr val="000099"/>
                </a:solidFill>
                <a:latin typeface="Arial" pitchFamily="34" charset="0"/>
                <a:ea typeface="楷体_GB2312"/>
                <a:cs typeface="Arial" pitchFamily="34" charset="0"/>
              </a:rPr>
              <a:t>、</a:t>
            </a:r>
            <a:r>
              <a:rPr lang="en-US" altLang="zh-CN" sz="2000">
                <a:solidFill>
                  <a:srgbClr val="000099"/>
                </a:solidFill>
                <a:latin typeface="Arial" pitchFamily="34" charset="0"/>
                <a:ea typeface="楷体_GB2312"/>
                <a:cs typeface="Arial" pitchFamily="34" charset="0"/>
              </a:rPr>
              <a:t>90</a:t>
            </a:r>
            <a:r>
              <a:rPr lang="zh-CN" altLang="en-US" sz="2000">
                <a:solidFill>
                  <a:srgbClr val="000099"/>
                </a:solidFill>
                <a:latin typeface="Arial" pitchFamily="34" charset="0"/>
                <a:ea typeface="楷体_GB2312"/>
                <a:cs typeface="Arial" pitchFamily="34" charset="0"/>
              </a:rPr>
              <a:t>年代的财富增长主要来自于银行存款，当时居民储蓄的年均增速都在</a:t>
            </a:r>
            <a:r>
              <a:rPr lang="en-US" altLang="zh-CN" sz="2000">
                <a:solidFill>
                  <a:srgbClr val="000099"/>
                </a:solidFill>
                <a:latin typeface="Arial" pitchFamily="34" charset="0"/>
                <a:ea typeface="楷体_GB2312"/>
                <a:cs typeface="Arial" pitchFamily="34" charset="0"/>
              </a:rPr>
              <a:t>30%</a:t>
            </a:r>
            <a:r>
              <a:rPr lang="zh-CN" altLang="en-US" sz="2000">
                <a:solidFill>
                  <a:srgbClr val="000099"/>
                </a:solidFill>
                <a:latin typeface="Arial" pitchFamily="34" charset="0"/>
                <a:ea typeface="楷体_GB2312"/>
                <a:cs typeface="Arial" pitchFamily="34" charset="0"/>
              </a:rPr>
              <a:t>左右，因为存款利率特别高，长期稳定在</a:t>
            </a:r>
            <a:r>
              <a:rPr lang="en-US" altLang="zh-CN" sz="2000">
                <a:solidFill>
                  <a:srgbClr val="000099"/>
                </a:solidFill>
                <a:latin typeface="Arial" pitchFamily="34" charset="0"/>
                <a:ea typeface="楷体_GB2312"/>
                <a:cs typeface="Arial" pitchFamily="34" charset="0"/>
              </a:rPr>
              <a:t>10%</a:t>
            </a:r>
            <a:r>
              <a:rPr lang="zh-CN" altLang="en-US" sz="2000">
                <a:solidFill>
                  <a:srgbClr val="000099"/>
                </a:solidFill>
                <a:latin typeface="Arial" pitchFamily="34" charset="0"/>
                <a:ea typeface="楷体_GB2312"/>
                <a:cs typeface="Arial" pitchFamily="34" charset="0"/>
              </a:rPr>
              <a:t>左右。</a:t>
            </a:r>
            <a:endParaRPr lang="en-US" altLang="zh-CN" sz="2000">
              <a:solidFill>
                <a:srgbClr val="000099"/>
              </a:solidFill>
              <a:latin typeface="Arial" pitchFamily="34" charset="0"/>
              <a:ea typeface="楷体_GB2312"/>
              <a:cs typeface="Arial" pitchFamily="34" charset="0"/>
            </a:endParaRPr>
          </a:p>
          <a:p>
            <a:pPr>
              <a:spcBef>
                <a:spcPct val="50000"/>
              </a:spcBef>
              <a:spcAft>
                <a:spcPct val="50000"/>
              </a:spcAft>
            </a:pPr>
            <a:r>
              <a:rPr lang="en-US" altLang="zh-CN" sz="2000">
                <a:solidFill>
                  <a:srgbClr val="FF0000"/>
                </a:solidFill>
                <a:latin typeface="Arial" pitchFamily="34" charset="0"/>
                <a:ea typeface="楷体_GB2312"/>
                <a:cs typeface="Arial" pitchFamily="34" charset="0"/>
              </a:rPr>
              <a:t>2</a:t>
            </a:r>
            <a:r>
              <a:rPr lang="zh-CN" altLang="en-US" sz="2000">
                <a:solidFill>
                  <a:srgbClr val="FF0000"/>
                </a:solidFill>
                <a:latin typeface="Arial" pitchFamily="34" charset="0"/>
                <a:ea typeface="楷体_GB2312"/>
                <a:cs typeface="Arial" pitchFamily="34" charset="0"/>
              </a:rPr>
              <a:t>、</a:t>
            </a:r>
            <a:r>
              <a:rPr lang="en-US" altLang="zh-CN" sz="2000">
                <a:solidFill>
                  <a:srgbClr val="FF0000"/>
                </a:solidFill>
                <a:latin typeface="Arial" pitchFamily="34" charset="0"/>
                <a:ea typeface="楷体_GB2312"/>
                <a:cs typeface="Arial" pitchFamily="34" charset="0"/>
              </a:rPr>
              <a:t>2000-13</a:t>
            </a:r>
            <a:r>
              <a:rPr lang="zh-CN" altLang="en-US" sz="2000">
                <a:solidFill>
                  <a:srgbClr val="FF0000"/>
                </a:solidFill>
                <a:latin typeface="Arial" pitchFamily="34" charset="0"/>
                <a:ea typeface="楷体_GB2312"/>
                <a:cs typeface="Arial" pitchFamily="34" charset="0"/>
              </a:rPr>
              <a:t>年的房地产时代</a:t>
            </a:r>
            <a:endParaRPr lang="en-US" altLang="zh-CN" sz="2000">
              <a:solidFill>
                <a:srgbClr val="FF0000"/>
              </a:solidFill>
              <a:latin typeface="Arial" pitchFamily="34" charset="0"/>
              <a:ea typeface="楷体_GB2312"/>
              <a:cs typeface="Arial" pitchFamily="34" charset="0"/>
            </a:endParaRPr>
          </a:p>
          <a:p>
            <a:pPr>
              <a:spcBef>
                <a:spcPct val="50000"/>
              </a:spcBef>
              <a:spcAft>
                <a:spcPct val="50000"/>
              </a:spcAft>
            </a:pPr>
            <a:r>
              <a:rPr lang="en-US" altLang="zh-CN" sz="2000" b="1">
                <a:solidFill>
                  <a:srgbClr val="FF0000"/>
                </a:solidFill>
                <a:latin typeface="Arial" pitchFamily="34" charset="0"/>
                <a:ea typeface="楷体_GB2312"/>
                <a:cs typeface="Arial" pitchFamily="34" charset="0"/>
              </a:rPr>
              <a:t>3</a:t>
            </a:r>
            <a:r>
              <a:rPr lang="zh-CN" altLang="en-US" sz="2000" b="1">
                <a:solidFill>
                  <a:srgbClr val="FF0000"/>
                </a:solidFill>
                <a:latin typeface="Arial" pitchFamily="34" charset="0"/>
                <a:ea typeface="楷体_GB2312"/>
                <a:cs typeface="Arial" pitchFamily="34" charset="0"/>
              </a:rPr>
              <a:t>、</a:t>
            </a:r>
            <a:r>
              <a:rPr lang="en-US" altLang="zh-CN" sz="2000" b="1">
                <a:solidFill>
                  <a:srgbClr val="FF0000"/>
                </a:solidFill>
                <a:latin typeface="Arial" pitchFamily="34" charset="0"/>
                <a:ea typeface="楷体_GB2312"/>
                <a:cs typeface="Arial" pitchFamily="34" charset="0"/>
              </a:rPr>
              <a:t>2014----</a:t>
            </a:r>
            <a:r>
              <a:rPr lang="zh-CN" altLang="en-US" sz="2000" b="1">
                <a:solidFill>
                  <a:srgbClr val="FF0000"/>
                </a:solidFill>
                <a:latin typeface="Arial" pitchFamily="34" charset="0"/>
                <a:ea typeface="楷体_GB2312"/>
                <a:cs typeface="Arial" pitchFamily="34" charset="0"/>
              </a:rPr>
              <a:t>金融产品时代</a:t>
            </a:r>
            <a:endParaRPr lang="en-US" altLang="zh-CN" sz="2000" b="1">
              <a:solidFill>
                <a:srgbClr val="FF0000"/>
              </a:solidFill>
              <a:latin typeface="Arial" pitchFamily="34" charset="0"/>
              <a:ea typeface="楷体_GB2312"/>
              <a:cs typeface="Arial" pitchFamily="34" charset="0"/>
            </a:endParaRPr>
          </a:p>
          <a:p>
            <a:pPr>
              <a:spcBef>
                <a:spcPct val="50000"/>
              </a:spcBef>
              <a:spcAft>
                <a:spcPct val="50000"/>
              </a:spcAft>
            </a:pPr>
            <a:endParaRPr lang="zh-CN" altLang="en-US" sz="2000">
              <a:solidFill>
                <a:srgbClr val="FF0000"/>
              </a:solidFill>
              <a:latin typeface="Arial" pitchFamily="34" charset="0"/>
              <a:ea typeface="楷体_GB2312"/>
              <a:cs typeface="Arial" pitchFamily="34" charset="0"/>
            </a:endParaRPr>
          </a:p>
        </p:txBody>
      </p:sp>
      <p:graphicFrame>
        <p:nvGraphicFramePr>
          <p:cNvPr id="8" name="图表 7"/>
          <p:cNvGraphicFramePr>
            <a:graphicFrameLocks noGrp="1"/>
          </p:cNvGraphicFramePr>
          <p:nvPr/>
        </p:nvGraphicFramePr>
        <p:xfrm>
          <a:off x="4766897" y="3789040"/>
          <a:ext cx="4253538" cy="24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a:graphicFrameLocks noGrp="1"/>
          </p:cNvGraphicFramePr>
          <p:nvPr/>
        </p:nvGraphicFramePr>
        <p:xfrm>
          <a:off x="158066" y="3501008"/>
          <a:ext cx="4253538" cy="2736032"/>
        </p:xfrm>
        <a:graphic>
          <a:graphicData uri="http://schemas.openxmlformats.org/drawingml/2006/chart">
            <c:chart xmlns:c="http://schemas.openxmlformats.org/drawingml/2006/chart" xmlns:r="http://schemas.openxmlformats.org/officeDocument/2006/relationships" r:id="rId3"/>
          </a:graphicData>
        </a:graphic>
      </p:graphicFrame>
      <p:sp>
        <p:nvSpPr>
          <p:cNvPr id="62470" name="矩形 11"/>
          <p:cNvSpPr>
            <a:spLocks noChangeArrowheads="1"/>
          </p:cNvSpPr>
          <p:nvPr/>
        </p:nvSpPr>
        <p:spPr bwMode="auto">
          <a:xfrm>
            <a:off x="4572000" y="3013075"/>
            <a:ext cx="4572000" cy="368300"/>
          </a:xfrm>
          <a:prstGeom prst="rect">
            <a:avLst/>
          </a:prstGeom>
          <a:noFill/>
          <a:ln w="9525">
            <a:noFill/>
            <a:miter lim="800000"/>
            <a:headEnd/>
            <a:tailEnd/>
          </a:ln>
        </p:spPr>
        <p:txBody>
          <a:bodyPr>
            <a:spAutoFit/>
          </a:bodyPr>
          <a:lstStyle/>
          <a:p>
            <a:pPr algn="ctr"/>
            <a:r>
              <a:rPr lang="zh-CN" altLang="en-US" sz="1800">
                <a:solidFill>
                  <a:srgbClr val="000099"/>
                </a:solidFill>
                <a:latin typeface="Arial" pitchFamily="34" charset="0"/>
                <a:ea typeface="楷体_GB2312"/>
                <a:cs typeface="Arial" pitchFamily="34" charset="0"/>
              </a:rPr>
              <a:t>金融机构存款基准利率</a:t>
            </a:r>
          </a:p>
        </p:txBody>
      </p:sp>
      <p:sp>
        <p:nvSpPr>
          <p:cNvPr id="7" name="日期占位符 6"/>
          <p:cNvSpPr>
            <a:spLocks noGrp="1"/>
          </p:cNvSpPr>
          <p:nvPr>
            <p:ph type="dt" sz="half" idx="10"/>
          </p:nvPr>
        </p:nvSpPr>
        <p:spPr/>
        <p:txBody>
          <a:bodyPr/>
          <a:lstStyle/>
          <a:p>
            <a:fld id="{8CFAF4E4-BA06-4B89-8960-0ABBD6F6094C}" type="datetime1">
              <a:rPr lang="zh-CN" altLang="en-US" smtClean="0"/>
              <a:pPr/>
              <a:t>2018/10/8</a:t>
            </a:fld>
            <a:endParaRPr lang="zh-CN" altLang="en-US"/>
          </a:p>
        </p:txBody>
      </p:sp>
      <p:sp>
        <p:nvSpPr>
          <p:cNvPr id="10" name="页脚占位符 9"/>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7772400" cy="914400"/>
          </a:xfrm>
        </p:spPr>
        <p:txBody>
          <a:bodyPr>
            <a:normAutofit fontScale="90000"/>
          </a:bodyPr>
          <a:lstStyle/>
          <a:p>
            <a:r>
              <a:rPr lang="en-US" altLang="zh-CN" sz="2800" smtClean="0">
                <a:solidFill>
                  <a:schemeClr val="tx1"/>
                </a:solidFill>
              </a:rPr>
              <a:t>There exists no advice on “guaranteed” ways to beat the market</a:t>
            </a:r>
            <a:r>
              <a:rPr lang="zh-CN" altLang="en-US" sz="2800" smtClean="0">
                <a:solidFill>
                  <a:schemeClr val="tx1"/>
                </a:solidFill>
              </a:rPr>
              <a:t> </a:t>
            </a:r>
            <a:r>
              <a:rPr lang="en-US" altLang="zh-CN" sz="2800" smtClean="0">
                <a:solidFill>
                  <a:schemeClr val="tx1"/>
                </a:solidFill>
              </a:rPr>
              <a:t>in this book</a:t>
            </a:r>
            <a:endParaRPr lang="zh-CN" altLang="en-US" smtClean="0"/>
          </a:p>
        </p:txBody>
      </p:sp>
      <p:sp>
        <p:nvSpPr>
          <p:cNvPr id="9219" name="Rectangle 3"/>
          <p:cNvSpPr>
            <a:spLocks noGrp="1" noChangeArrowheads="1"/>
          </p:cNvSpPr>
          <p:nvPr>
            <p:ph type="body" idx="1"/>
          </p:nvPr>
        </p:nvSpPr>
        <p:spPr>
          <a:xfrm>
            <a:off x="871566" y="1266844"/>
            <a:ext cx="7772400" cy="4233858"/>
          </a:xfrm>
        </p:spPr>
        <p:txBody>
          <a:bodyPr/>
          <a:lstStyle/>
          <a:p>
            <a:endParaRPr lang="en-US" altLang="zh-CN" sz="2400" dirty="0" smtClean="0"/>
          </a:p>
          <a:p>
            <a:r>
              <a:rPr lang="en-US" altLang="zh-CN" sz="2400" dirty="0" smtClean="0">
                <a:latin typeface="Times New Roman" pitchFamily="18" charset="0"/>
                <a:cs typeface="Times New Roman" pitchFamily="18" charset="0"/>
              </a:rPr>
              <a:t>Any system designed to beat the market, once known to more than a few people, carries the seeds of its own destruction.</a:t>
            </a:r>
          </a:p>
          <a:p>
            <a:r>
              <a:rPr lang="en-US" altLang="zh-CN" sz="2400" dirty="0" smtClean="0">
                <a:latin typeface="Times New Roman" pitchFamily="18" charset="0"/>
                <a:cs typeface="Times New Roman" pitchFamily="18" charset="0"/>
              </a:rPr>
              <a:t>This does not mean that financial analysis is useless. Although individuals should be skeptical when others tell them how to use financial analysis to beat the market, individuals can try to understand the market with the use of financial analysis.--------W. Sharpe, </a:t>
            </a:r>
            <a:r>
              <a:rPr lang="en-US" altLang="zh-CN" sz="2400" i="1" dirty="0" smtClean="0">
                <a:latin typeface="Times New Roman" pitchFamily="18" charset="0"/>
                <a:cs typeface="Times New Roman" pitchFamily="18" charset="0"/>
              </a:rPr>
              <a:t>etc.</a:t>
            </a:r>
          </a:p>
        </p:txBody>
      </p:sp>
      <p:sp>
        <p:nvSpPr>
          <p:cNvPr id="4" name="日期占位符 3"/>
          <p:cNvSpPr>
            <a:spLocks noGrp="1"/>
          </p:cNvSpPr>
          <p:nvPr>
            <p:ph type="dt" sz="half" idx="10"/>
          </p:nvPr>
        </p:nvSpPr>
        <p:spPr/>
        <p:txBody>
          <a:bodyPr/>
          <a:lstStyle/>
          <a:p>
            <a:fld id="{89C1EFCB-F3E6-432D-BE61-7E3DE2CA0325}"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p:cNvSpPr>
          <p:nvPr/>
        </p:nvSpPr>
        <p:spPr bwMode="auto">
          <a:xfrm>
            <a:off x="184150" y="260350"/>
            <a:ext cx="6980238" cy="504825"/>
          </a:xfrm>
          <a:prstGeom prst="rect">
            <a:avLst/>
          </a:prstGeom>
          <a:noFill/>
          <a:ln w="9525">
            <a:noFill/>
            <a:miter lim="800000"/>
            <a:headEnd/>
            <a:tailEnd/>
          </a:ln>
        </p:spPr>
        <p:txBody>
          <a:bodyPr anchor="ctr"/>
          <a:lstStyle/>
          <a:p>
            <a:pPr eaLnBrk="0" hangingPunct="0">
              <a:lnSpc>
                <a:spcPct val="90000"/>
              </a:lnSpc>
              <a:spcAft>
                <a:spcPct val="35000"/>
              </a:spcAft>
            </a:pPr>
            <a:r>
              <a:rPr lang="zh-CN" altLang="en-US">
                <a:solidFill>
                  <a:srgbClr val="040BA0"/>
                </a:solidFill>
                <a:latin typeface="宋体" pitchFamily="2" charset="-122"/>
                <a:ea typeface="楷体_GB2312"/>
                <a:cs typeface="楷体_GB2312"/>
              </a:rPr>
              <a:t>中国居民资产存在错配，配置重心将转向权益类</a:t>
            </a:r>
            <a:endParaRPr lang="en-US" altLang="zh-CN">
              <a:solidFill>
                <a:srgbClr val="040BA0"/>
              </a:solidFill>
              <a:latin typeface="宋体" pitchFamily="2" charset="-122"/>
              <a:ea typeface="楷体_GB2312"/>
              <a:cs typeface="楷体_GB2312"/>
            </a:endParaRPr>
          </a:p>
        </p:txBody>
      </p:sp>
      <p:sp>
        <p:nvSpPr>
          <p:cNvPr id="63491" name="Text Box 23"/>
          <p:cNvSpPr txBox="1">
            <a:spLocks noChangeArrowheads="1"/>
          </p:cNvSpPr>
          <p:nvPr/>
        </p:nvSpPr>
        <p:spPr bwMode="auto">
          <a:xfrm>
            <a:off x="0" y="1090613"/>
            <a:ext cx="8893175" cy="1509712"/>
          </a:xfrm>
          <a:prstGeom prst="rect">
            <a:avLst/>
          </a:prstGeom>
          <a:noFill/>
          <a:ln w="9525">
            <a:noFill/>
            <a:miter lim="800000"/>
            <a:headEnd/>
            <a:tailEnd/>
          </a:ln>
        </p:spPr>
        <p:txBody>
          <a:bodyPr>
            <a:spAutoFit/>
          </a:bodyPr>
          <a:lstStyle/>
          <a:p>
            <a:pPr marL="742950" lvl="1" indent="-285750">
              <a:lnSpc>
                <a:spcPct val="120000"/>
              </a:lnSpc>
              <a:spcAft>
                <a:spcPct val="35000"/>
              </a:spcAft>
              <a:buFont typeface="Wingdings" pitchFamily="2" charset="2"/>
              <a:buNone/>
            </a:pPr>
            <a:r>
              <a:rPr lang="zh-CN" altLang="en-US" sz="1800">
                <a:solidFill>
                  <a:srgbClr val="000099"/>
                </a:solidFill>
                <a:latin typeface="Arial" pitchFamily="34" charset="0"/>
                <a:ea typeface="楷体_GB2312"/>
                <a:cs typeface="楷体_GB2312"/>
              </a:rPr>
              <a:t>     </a:t>
            </a:r>
            <a:r>
              <a:rPr lang="zh-CN" altLang="en-US" sz="1800">
                <a:solidFill>
                  <a:srgbClr val="000099"/>
                </a:solidFill>
                <a:latin typeface="Arial" pitchFamily="34" charset="0"/>
                <a:ea typeface="黑体" pitchFamily="49" charset="-122"/>
                <a:cs typeface="楷体_GB2312"/>
              </a:rPr>
              <a:t>横向比较，中国大陆居民财富中权益类资产占比太低。虽然近年来理财、信托等产品出现使得居民资产结构向着多元化发展。但房产、存款等，是居民财产中占比最重的部分。人口老龄化将助推资金从实物资产流向金融资产。</a:t>
            </a:r>
          </a:p>
          <a:p>
            <a:pPr marL="742950" lvl="1" indent="-285750">
              <a:lnSpc>
                <a:spcPct val="120000"/>
              </a:lnSpc>
              <a:spcAft>
                <a:spcPct val="35000"/>
              </a:spcAft>
              <a:buFont typeface="Wingdings" pitchFamily="2" charset="2"/>
              <a:buNone/>
            </a:pPr>
            <a:endParaRPr lang="en-US" altLang="zh-CN" sz="1800">
              <a:solidFill>
                <a:srgbClr val="000099"/>
              </a:solidFill>
              <a:latin typeface="Arial" pitchFamily="34" charset="0"/>
              <a:ea typeface="黑体" pitchFamily="49" charset="-122"/>
              <a:cs typeface="楷体_GB2312"/>
            </a:endParaRPr>
          </a:p>
        </p:txBody>
      </p:sp>
      <p:grpSp>
        <p:nvGrpSpPr>
          <p:cNvPr id="2" name="Group 4"/>
          <p:cNvGrpSpPr>
            <a:grpSpLocks noChangeAspect="1"/>
          </p:cNvGrpSpPr>
          <p:nvPr/>
        </p:nvGrpSpPr>
        <p:grpSpPr bwMode="auto">
          <a:xfrm>
            <a:off x="252413" y="2420938"/>
            <a:ext cx="8612187" cy="4073525"/>
            <a:chOff x="403" y="1363"/>
            <a:chExt cx="5538" cy="2418"/>
          </a:xfrm>
        </p:grpSpPr>
        <p:sp>
          <p:nvSpPr>
            <p:cNvPr id="63493" name="AutoShape 3"/>
            <p:cNvSpPr>
              <a:spLocks noChangeAspect="1" noChangeArrowheads="1" noTextEdit="1"/>
            </p:cNvSpPr>
            <p:nvPr/>
          </p:nvSpPr>
          <p:spPr bwMode="auto">
            <a:xfrm>
              <a:off x="403" y="1363"/>
              <a:ext cx="5538" cy="2418"/>
            </a:xfrm>
            <a:prstGeom prst="rect">
              <a:avLst/>
            </a:prstGeom>
            <a:noFill/>
            <a:ln w="9525">
              <a:noFill/>
              <a:miter lim="800000"/>
              <a:headEnd/>
              <a:tailEnd/>
            </a:ln>
          </p:spPr>
          <p:txBody>
            <a:bodyPr/>
            <a:lstStyle/>
            <a:p>
              <a:endParaRPr lang="zh-CN" altLang="en-US"/>
            </a:p>
          </p:txBody>
        </p:sp>
        <p:sp>
          <p:nvSpPr>
            <p:cNvPr id="63494" name="Rectangle 5"/>
            <p:cNvSpPr>
              <a:spLocks noChangeArrowheads="1"/>
            </p:cNvSpPr>
            <p:nvPr/>
          </p:nvSpPr>
          <p:spPr bwMode="auto">
            <a:xfrm>
              <a:off x="405" y="1365"/>
              <a:ext cx="5533" cy="2413"/>
            </a:xfrm>
            <a:prstGeom prst="rect">
              <a:avLst/>
            </a:prstGeom>
            <a:solidFill>
              <a:srgbClr val="FFFFFF"/>
            </a:solidFill>
            <a:ln w="9525">
              <a:noFill/>
              <a:miter lim="800000"/>
              <a:headEnd/>
              <a:tailEnd/>
            </a:ln>
          </p:spPr>
          <p:txBody>
            <a:bodyPr/>
            <a:lstStyle/>
            <a:p>
              <a:endParaRPr lang="zh-HK" altLang="en-US">
                <a:ea typeface="楷体_GB2312"/>
                <a:cs typeface="楷体_GB2312"/>
              </a:endParaRPr>
            </a:p>
          </p:txBody>
        </p:sp>
        <p:sp>
          <p:nvSpPr>
            <p:cNvPr id="63495" name="Rectangle 6"/>
            <p:cNvSpPr>
              <a:spLocks noChangeArrowheads="1"/>
            </p:cNvSpPr>
            <p:nvPr/>
          </p:nvSpPr>
          <p:spPr bwMode="auto">
            <a:xfrm>
              <a:off x="1178" y="1809"/>
              <a:ext cx="4466" cy="1730"/>
            </a:xfrm>
            <a:prstGeom prst="rect">
              <a:avLst/>
            </a:prstGeom>
            <a:solidFill>
              <a:srgbClr val="FFFFFF"/>
            </a:solidFill>
            <a:ln w="9525">
              <a:noFill/>
              <a:miter lim="800000"/>
              <a:headEnd/>
              <a:tailEnd/>
            </a:ln>
          </p:spPr>
          <p:txBody>
            <a:bodyPr/>
            <a:lstStyle/>
            <a:p>
              <a:endParaRPr lang="zh-HK" altLang="en-US">
                <a:ea typeface="楷体_GB2312"/>
                <a:cs typeface="楷体_GB2312"/>
              </a:endParaRPr>
            </a:p>
          </p:txBody>
        </p:sp>
        <p:sp>
          <p:nvSpPr>
            <p:cNvPr id="63496" name="Freeform 7"/>
            <p:cNvSpPr>
              <a:spLocks noEditPoints="1"/>
            </p:cNvSpPr>
            <p:nvPr/>
          </p:nvSpPr>
          <p:spPr bwMode="auto">
            <a:xfrm>
              <a:off x="1175" y="1806"/>
              <a:ext cx="4472" cy="1735"/>
            </a:xfrm>
            <a:custGeom>
              <a:avLst/>
              <a:gdLst>
                <a:gd name="T0" fmla="*/ 0 w 18636"/>
                <a:gd name="T1" fmla="*/ 0 h 7232"/>
                <a:gd name="T2" fmla="*/ 0 w 18636"/>
                <a:gd name="T3" fmla="*/ 0 h 7232"/>
                <a:gd name="T4" fmla="*/ 0 w 18636"/>
                <a:gd name="T5" fmla="*/ 0 h 7232"/>
                <a:gd name="T6" fmla="*/ 0 w 18636"/>
                <a:gd name="T7" fmla="*/ 0 h 7232"/>
                <a:gd name="T8" fmla="*/ 0 w 18636"/>
                <a:gd name="T9" fmla="*/ 0 h 7232"/>
                <a:gd name="T10" fmla="*/ 0 w 18636"/>
                <a:gd name="T11" fmla="*/ 0 h 7232"/>
                <a:gd name="T12" fmla="*/ 0 w 18636"/>
                <a:gd name="T13" fmla="*/ 0 h 7232"/>
                <a:gd name="T14" fmla="*/ 0 w 18636"/>
                <a:gd name="T15" fmla="*/ 0 h 7232"/>
                <a:gd name="T16" fmla="*/ 0 w 18636"/>
                <a:gd name="T17" fmla="*/ 0 h 7232"/>
                <a:gd name="T18" fmla="*/ 0 w 18636"/>
                <a:gd name="T19" fmla="*/ 0 h 7232"/>
                <a:gd name="T20" fmla="*/ 0 w 18636"/>
                <a:gd name="T21" fmla="*/ 0 h 7232"/>
                <a:gd name="T22" fmla="*/ 0 w 18636"/>
                <a:gd name="T23" fmla="*/ 0 h 7232"/>
                <a:gd name="T24" fmla="*/ 0 w 18636"/>
                <a:gd name="T25" fmla="*/ 0 h 7232"/>
                <a:gd name="T26" fmla="*/ 0 w 18636"/>
                <a:gd name="T27" fmla="*/ 0 h 7232"/>
                <a:gd name="T28" fmla="*/ 0 w 18636"/>
                <a:gd name="T29" fmla="*/ 0 h 7232"/>
                <a:gd name="T30" fmla="*/ 0 w 18636"/>
                <a:gd name="T31" fmla="*/ 0 h 7232"/>
                <a:gd name="T32" fmla="*/ 0 w 18636"/>
                <a:gd name="T33" fmla="*/ 0 h 7232"/>
                <a:gd name="T34" fmla="*/ 0 w 18636"/>
                <a:gd name="T35" fmla="*/ 0 h 72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636"/>
                <a:gd name="T55" fmla="*/ 0 h 7232"/>
                <a:gd name="T56" fmla="*/ 18636 w 18636"/>
                <a:gd name="T57" fmla="*/ 7232 h 72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636" h="7232">
                  <a:moveTo>
                    <a:pt x="0" y="12"/>
                  </a:moveTo>
                  <a:cubicBezTo>
                    <a:pt x="0" y="6"/>
                    <a:pt x="6" y="0"/>
                    <a:pt x="12" y="0"/>
                  </a:cubicBezTo>
                  <a:lnTo>
                    <a:pt x="18624" y="0"/>
                  </a:lnTo>
                  <a:cubicBezTo>
                    <a:pt x="18631" y="0"/>
                    <a:pt x="18636" y="6"/>
                    <a:pt x="18636" y="12"/>
                  </a:cubicBezTo>
                  <a:lnTo>
                    <a:pt x="18636" y="7220"/>
                  </a:lnTo>
                  <a:cubicBezTo>
                    <a:pt x="18636" y="7227"/>
                    <a:pt x="18631" y="7232"/>
                    <a:pt x="18624" y="7232"/>
                  </a:cubicBezTo>
                  <a:lnTo>
                    <a:pt x="12" y="7232"/>
                  </a:lnTo>
                  <a:cubicBezTo>
                    <a:pt x="6" y="7232"/>
                    <a:pt x="0" y="7227"/>
                    <a:pt x="0" y="7220"/>
                  </a:cubicBezTo>
                  <a:lnTo>
                    <a:pt x="0" y="12"/>
                  </a:lnTo>
                  <a:close/>
                  <a:moveTo>
                    <a:pt x="24" y="7220"/>
                  </a:moveTo>
                  <a:lnTo>
                    <a:pt x="12" y="7208"/>
                  </a:lnTo>
                  <a:lnTo>
                    <a:pt x="18624" y="7208"/>
                  </a:lnTo>
                  <a:lnTo>
                    <a:pt x="18612" y="7220"/>
                  </a:lnTo>
                  <a:lnTo>
                    <a:pt x="18612" y="12"/>
                  </a:lnTo>
                  <a:lnTo>
                    <a:pt x="18624" y="24"/>
                  </a:lnTo>
                  <a:lnTo>
                    <a:pt x="12" y="24"/>
                  </a:lnTo>
                  <a:lnTo>
                    <a:pt x="24" y="12"/>
                  </a:lnTo>
                  <a:lnTo>
                    <a:pt x="24" y="7220"/>
                  </a:lnTo>
                  <a:close/>
                </a:path>
              </a:pathLst>
            </a:custGeom>
            <a:solidFill>
              <a:srgbClr val="FFFFFF"/>
            </a:solidFill>
            <a:ln w="1">
              <a:solidFill>
                <a:srgbClr val="FFFFFF"/>
              </a:solidFill>
              <a:bevel/>
              <a:headEnd/>
              <a:tailEnd/>
            </a:ln>
          </p:spPr>
          <p:txBody>
            <a:bodyPr/>
            <a:lstStyle/>
            <a:p>
              <a:endParaRPr lang="zh-CN" altLang="en-US"/>
            </a:p>
          </p:txBody>
        </p:sp>
        <p:sp>
          <p:nvSpPr>
            <p:cNvPr id="63497" name="Rectangle 8"/>
            <p:cNvSpPr>
              <a:spLocks noChangeArrowheads="1"/>
            </p:cNvSpPr>
            <p:nvPr/>
          </p:nvSpPr>
          <p:spPr bwMode="auto">
            <a:xfrm>
              <a:off x="1513" y="2432"/>
              <a:ext cx="447" cy="1107"/>
            </a:xfrm>
            <a:prstGeom prst="rect">
              <a:avLst/>
            </a:prstGeom>
            <a:solidFill>
              <a:srgbClr val="000080"/>
            </a:solidFill>
            <a:ln w="9525">
              <a:noFill/>
              <a:miter lim="800000"/>
              <a:headEnd/>
              <a:tailEnd/>
            </a:ln>
          </p:spPr>
          <p:txBody>
            <a:bodyPr/>
            <a:lstStyle/>
            <a:p>
              <a:endParaRPr lang="zh-HK" altLang="en-US">
                <a:ea typeface="楷体_GB2312"/>
                <a:cs typeface="楷体_GB2312"/>
              </a:endParaRPr>
            </a:p>
          </p:txBody>
        </p:sp>
        <p:sp>
          <p:nvSpPr>
            <p:cNvPr id="63498" name="Freeform 9"/>
            <p:cNvSpPr>
              <a:spLocks noEditPoints="1"/>
            </p:cNvSpPr>
            <p:nvPr/>
          </p:nvSpPr>
          <p:spPr bwMode="auto">
            <a:xfrm>
              <a:off x="1510" y="2429"/>
              <a:ext cx="453" cy="1112"/>
            </a:xfrm>
            <a:custGeom>
              <a:avLst/>
              <a:gdLst>
                <a:gd name="T0" fmla="*/ 0 w 3776"/>
                <a:gd name="T1" fmla="*/ 0 h 9272"/>
                <a:gd name="T2" fmla="*/ 0 w 3776"/>
                <a:gd name="T3" fmla="*/ 0 h 9272"/>
                <a:gd name="T4" fmla="*/ 0 w 3776"/>
                <a:gd name="T5" fmla="*/ 0 h 9272"/>
                <a:gd name="T6" fmla="*/ 0 w 3776"/>
                <a:gd name="T7" fmla="*/ 0 h 9272"/>
                <a:gd name="T8" fmla="*/ 0 w 3776"/>
                <a:gd name="T9" fmla="*/ 0 h 9272"/>
                <a:gd name="T10" fmla="*/ 0 w 3776"/>
                <a:gd name="T11" fmla="*/ 0 h 9272"/>
                <a:gd name="T12" fmla="*/ 0 w 3776"/>
                <a:gd name="T13" fmla="*/ 0 h 9272"/>
                <a:gd name="T14" fmla="*/ 0 w 3776"/>
                <a:gd name="T15" fmla="*/ 0 h 9272"/>
                <a:gd name="T16" fmla="*/ 0 w 3776"/>
                <a:gd name="T17" fmla="*/ 0 h 9272"/>
                <a:gd name="T18" fmla="*/ 0 w 3776"/>
                <a:gd name="T19" fmla="*/ 0 h 9272"/>
                <a:gd name="T20" fmla="*/ 0 w 3776"/>
                <a:gd name="T21" fmla="*/ 0 h 9272"/>
                <a:gd name="T22" fmla="*/ 0 w 3776"/>
                <a:gd name="T23" fmla="*/ 0 h 9272"/>
                <a:gd name="T24" fmla="*/ 0 w 3776"/>
                <a:gd name="T25" fmla="*/ 0 h 9272"/>
                <a:gd name="T26" fmla="*/ 0 w 3776"/>
                <a:gd name="T27" fmla="*/ 0 h 9272"/>
                <a:gd name="T28" fmla="*/ 0 w 3776"/>
                <a:gd name="T29" fmla="*/ 0 h 9272"/>
                <a:gd name="T30" fmla="*/ 0 w 3776"/>
                <a:gd name="T31" fmla="*/ 0 h 9272"/>
                <a:gd name="T32" fmla="*/ 0 w 3776"/>
                <a:gd name="T33" fmla="*/ 0 h 9272"/>
                <a:gd name="T34" fmla="*/ 0 w 3776"/>
                <a:gd name="T35" fmla="*/ 0 h 92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76"/>
                <a:gd name="T55" fmla="*/ 0 h 9272"/>
                <a:gd name="T56" fmla="*/ 3776 w 3776"/>
                <a:gd name="T57" fmla="*/ 9272 h 92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76" h="9272">
                  <a:moveTo>
                    <a:pt x="0" y="24"/>
                  </a:moveTo>
                  <a:cubicBezTo>
                    <a:pt x="0" y="11"/>
                    <a:pt x="11" y="0"/>
                    <a:pt x="24" y="0"/>
                  </a:cubicBezTo>
                  <a:lnTo>
                    <a:pt x="3752" y="0"/>
                  </a:lnTo>
                  <a:cubicBezTo>
                    <a:pt x="3766" y="0"/>
                    <a:pt x="3776" y="11"/>
                    <a:pt x="3776" y="24"/>
                  </a:cubicBezTo>
                  <a:lnTo>
                    <a:pt x="3776" y="9248"/>
                  </a:lnTo>
                  <a:cubicBezTo>
                    <a:pt x="3776" y="9262"/>
                    <a:pt x="3766" y="9272"/>
                    <a:pt x="3752" y="9272"/>
                  </a:cubicBezTo>
                  <a:lnTo>
                    <a:pt x="24" y="9272"/>
                  </a:lnTo>
                  <a:cubicBezTo>
                    <a:pt x="11" y="9272"/>
                    <a:pt x="0" y="9262"/>
                    <a:pt x="0" y="9248"/>
                  </a:cubicBezTo>
                  <a:lnTo>
                    <a:pt x="0" y="24"/>
                  </a:lnTo>
                  <a:close/>
                  <a:moveTo>
                    <a:pt x="48" y="9248"/>
                  </a:moveTo>
                  <a:lnTo>
                    <a:pt x="24" y="9224"/>
                  </a:lnTo>
                  <a:lnTo>
                    <a:pt x="3752" y="9224"/>
                  </a:lnTo>
                  <a:lnTo>
                    <a:pt x="3728" y="9248"/>
                  </a:lnTo>
                  <a:lnTo>
                    <a:pt x="3728" y="24"/>
                  </a:lnTo>
                  <a:lnTo>
                    <a:pt x="3752" y="48"/>
                  </a:lnTo>
                  <a:lnTo>
                    <a:pt x="24" y="48"/>
                  </a:lnTo>
                  <a:lnTo>
                    <a:pt x="48" y="24"/>
                  </a:lnTo>
                  <a:lnTo>
                    <a:pt x="48" y="9248"/>
                  </a:lnTo>
                  <a:close/>
                </a:path>
              </a:pathLst>
            </a:custGeom>
            <a:solidFill>
              <a:srgbClr val="000080"/>
            </a:solidFill>
            <a:ln w="1">
              <a:solidFill>
                <a:srgbClr val="000080"/>
              </a:solidFill>
              <a:bevel/>
              <a:headEnd/>
              <a:tailEnd/>
            </a:ln>
          </p:spPr>
          <p:txBody>
            <a:bodyPr/>
            <a:lstStyle/>
            <a:p>
              <a:endParaRPr lang="zh-CN" altLang="en-US"/>
            </a:p>
          </p:txBody>
        </p:sp>
        <p:sp>
          <p:nvSpPr>
            <p:cNvPr id="63499" name="Rectangle 10"/>
            <p:cNvSpPr>
              <a:spLocks noChangeArrowheads="1"/>
            </p:cNvSpPr>
            <p:nvPr/>
          </p:nvSpPr>
          <p:spPr bwMode="auto">
            <a:xfrm>
              <a:off x="2630" y="2818"/>
              <a:ext cx="446" cy="721"/>
            </a:xfrm>
            <a:prstGeom prst="rect">
              <a:avLst/>
            </a:prstGeom>
            <a:solidFill>
              <a:srgbClr val="000080"/>
            </a:solidFill>
            <a:ln w="9525">
              <a:noFill/>
              <a:miter lim="800000"/>
              <a:headEnd/>
              <a:tailEnd/>
            </a:ln>
          </p:spPr>
          <p:txBody>
            <a:bodyPr/>
            <a:lstStyle/>
            <a:p>
              <a:endParaRPr lang="zh-HK" altLang="en-US">
                <a:ea typeface="楷体_GB2312"/>
                <a:cs typeface="楷体_GB2312"/>
              </a:endParaRPr>
            </a:p>
          </p:txBody>
        </p:sp>
        <p:sp>
          <p:nvSpPr>
            <p:cNvPr id="63500" name="Freeform 11"/>
            <p:cNvSpPr>
              <a:spLocks noEditPoints="1"/>
            </p:cNvSpPr>
            <p:nvPr/>
          </p:nvSpPr>
          <p:spPr bwMode="auto">
            <a:xfrm>
              <a:off x="2627" y="2815"/>
              <a:ext cx="452" cy="726"/>
            </a:xfrm>
            <a:custGeom>
              <a:avLst/>
              <a:gdLst>
                <a:gd name="T0" fmla="*/ 0 w 3768"/>
                <a:gd name="T1" fmla="*/ 0 h 6056"/>
                <a:gd name="T2" fmla="*/ 0 w 3768"/>
                <a:gd name="T3" fmla="*/ 0 h 6056"/>
                <a:gd name="T4" fmla="*/ 0 w 3768"/>
                <a:gd name="T5" fmla="*/ 0 h 6056"/>
                <a:gd name="T6" fmla="*/ 0 w 3768"/>
                <a:gd name="T7" fmla="*/ 0 h 6056"/>
                <a:gd name="T8" fmla="*/ 0 w 3768"/>
                <a:gd name="T9" fmla="*/ 0 h 6056"/>
                <a:gd name="T10" fmla="*/ 0 w 3768"/>
                <a:gd name="T11" fmla="*/ 0 h 6056"/>
                <a:gd name="T12" fmla="*/ 0 w 3768"/>
                <a:gd name="T13" fmla="*/ 0 h 6056"/>
                <a:gd name="T14" fmla="*/ 0 w 3768"/>
                <a:gd name="T15" fmla="*/ 0 h 6056"/>
                <a:gd name="T16" fmla="*/ 0 w 3768"/>
                <a:gd name="T17" fmla="*/ 0 h 6056"/>
                <a:gd name="T18" fmla="*/ 0 w 3768"/>
                <a:gd name="T19" fmla="*/ 0 h 6056"/>
                <a:gd name="T20" fmla="*/ 0 w 3768"/>
                <a:gd name="T21" fmla="*/ 0 h 6056"/>
                <a:gd name="T22" fmla="*/ 0 w 3768"/>
                <a:gd name="T23" fmla="*/ 0 h 6056"/>
                <a:gd name="T24" fmla="*/ 0 w 3768"/>
                <a:gd name="T25" fmla="*/ 0 h 6056"/>
                <a:gd name="T26" fmla="*/ 0 w 3768"/>
                <a:gd name="T27" fmla="*/ 0 h 6056"/>
                <a:gd name="T28" fmla="*/ 0 w 3768"/>
                <a:gd name="T29" fmla="*/ 0 h 6056"/>
                <a:gd name="T30" fmla="*/ 0 w 3768"/>
                <a:gd name="T31" fmla="*/ 0 h 6056"/>
                <a:gd name="T32" fmla="*/ 0 w 3768"/>
                <a:gd name="T33" fmla="*/ 0 h 6056"/>
                <a:gd name="T34" fmla="*/ 0 w 3768"/>
                <a:gd name="T35" fmla="*/ 0 h 6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8"/>
                <a:gd name="T55" fmla="*/ 0 h 6056"/>
                <a:gd name="T56" fmla="*/ 3768 w 3768"/>
                <a:gd name="T57" fmla="*/ 6056 h 6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8" h="6056">
                  <a:moveTo>
                    <a:pt x="0" y="24"/>
                  </a:moveTo>
                  <a:cubicBezTo>
                    <a:pt x="0" y="11"/>
                    <a:pt x="11" y="0"/>
                    <a:pt x="24" y="0"/>
                  </a:cubicBezTo>
                  <a:lnTo>
                    <a:pt x="3744" y="0"/>
                  </a:lnTo>
                  <a:cubicBezTo>
                    <a:pt x="3758" y="0"/>
                    <a:pt x="3768" y="11"/>
                    <a:pt x="3768" y="24"/>
                  </a:cubicBezTo>
                  <a:lnTo>
                    <a:pt x="3768" y="6032"/>
                  </a:lnTo>
                  <a:cubicBezTo>
                    <a:pt x="3768" y="6046"/>
                    <a:pt x="3758" y="6056"/>
                    <a:pt x="3744" y="6056"/>
                  </a:cubicBezTo>
                  <a:lnTo>
                    <a:pt x="24" y="6056"/>
                  </a:lnTo>
                  <a:cubicBezTo>
                    <a:pt x="11" y="6056"/>
                    <a:pt x="0" y="6046"/>
                    <a:pt x="0" y="6032"/>
                  </a:cubicBezTo>
                  <a:lnTo>
                    <a:pt x="0" y="24"/>
                  </a:lnTo>
                  <a:close/>
                  <a:moveTo>
                    <a:pt x="48" y="6032"/>
                  </a:moveTo>
                  <a:lnTo>
                    <a:pt x="24" y="6008"/>
                  </a:lnTo>
                  <a:lnTo>
                    <a:pt x="3744" y="6008"/>
                  </a:lnTo>
                  <a:lnTo>
                    <a:pt x="3720" y="6032"/>
                  </a:lnTo>
                  <a:lnTo>
                    <a:pt x="3720" y="24"/>
                  </a:lnTo>
                  <a:lnTo>
                    <a:pt x="3744" y="48"/>
                  </a:lnTo>
                  <a:lnTo>
                    <a:pt x="24" y="48"/>
                  </a:lnTo>
                  <a:lnTo>
                    <a:pt x="48" y="24"/>
                  </a:lnTo>
                  <a:lnTo>
                    <a:pt x="48" y="6032"/>
                  </a:lnTo>
                  <a:close/>
                </a:path>
              </a:pathLst>
            </a:custGeom>
            <a:solidFill>
              <a:srgbClr val="000080"/>
            </a:solidFill>
            <a:ln w="1">
              <a:solidFill>
                <a:srgbClr val="000080"/>
              </a:solidFill>
              <a:bevel/>
              <a:headEnd/>
              <a:tailEnd/>
            </a:ln>
          </p:spPr>
          <p:txBody>
            <a:bodyPr/>
            <a:lstStyle/>
            <a:p>
              <a:endParaRPr lang="zh-CN" altLang="en-US"/>
            </a:p>
          </p:txBody>
        </p:sp>
        <p:sp>
          <p:nvSpPr>
            <p:cNvPr id="63501" name="Rectangle 12"/>
            <p:cNvSpPr>
              <a:spLocks noChangeArrowheads="1"/>
            </p:cNvSpPr>
            <p:nvPr/>
          </p:nvSpPr>
          <p:spPr bwMode="auto">
            <a:xfrm>
              <a:off x="3746" y="3194"/>
              <a:ext cx="447" cy="345"/>
            </a:xfrm>
            <a:prstGeom prst="rect">
              <a:avLst/>
            </a:prstGeom>
            <a:solidFill>
              <a:srgbClr val="000080"/>
            </a:solidFill>
            <a:ln w="9525">
              <a:noFill/>
              <a:miter lim="800000"/>
              <a:headEnd/>
              <a:tailEnd/>
            </a:ln>
          </p:spPr>
          <p:txBody>
            <a:bodyPr/>
            <a:lstStyle/>
            <a:p>
              <a:endParaRPr lang="zh-HK" altLang="en-US">
                <a:ea typeface="楷体_GB2312"/>
                <a:cs typeface="楷体_GB2312"/>
              </a:endParaRPr>
            </a:p>
          </p:txBody>
        </p:sp>
        <p:sp>
          <p:nvSpPr>
            <p:cNvPr id="63502" name="Freeform 13"/>
            <p:cNvSpPr>
              <a:spLocks noEditPoints="1"/>
            </p:cNvSpPr>
            <p:nvPr/>
          </p:nvSpPr>
          <p:spPr bwMode="auto">
            <a:xfrm>
              <a:off x="3744" y="3191"/>
              <a:ext cx="452" cy="350"/>
            </a:xfrm>
            <a:custGeom>
              <a:avLst/>
              <a:gdLst>
                <a:gd name="T0" fmla="*/ 0 w 3768"/>
                <a:gd name="T1" fmla="*/ 0 h 2920"/>
                <a:gd name="T2" fmla="*/ 0 w 3768"/>
                <a:gd name="T3" fmla="*/ 0 h 2920"/>
                <a:gd name="T4" fmla="*/ 0 w 3768"/>
                <a:gd name="T5" fmla="*/ 0 h 2920"/>
                <a:gd name="T6" fmla="*/ 0 w 3768"/>
                <a:gd name="T7" fmla="*/ 0 h 2920"/>
                <a:gd name="T8" fmla="*/ 0 w 3768"/>
                <a:gd name="T9" fmla="*/ 0 h 2920"/>
                <a:gd name="T10" fmla="*/ 0 w 3768"/>
                <a:gd name="T11" fmla="*/ 0 h 2920"/>
                <a:gd name="T12" fmla="*/ 0 w 3768"/>
                <a:gd name="T13" fmla="*/ 0 h 2920"/>
                <a:gd name="T14" fmla="*/ 0 w 3768"/>
                <a:gd name="T15" fmla="*/ 0 h 2920"/>
                <a:gd name="T16" fmla="*/ 0 w 3768"/>
                <a:gd name="T17" fmla="*/ 0 h 2920"/>
                <a:gd name="T18" fmla="*/ 0 w 3768"/>
                <a:gd name="T19" fmla="*/ 0 h 2920"/>
                <a:gd name="T20" fmla="*/ 0 w 3768"/>
                <a:gd name="T21" fmla="*/ 0 h 2920"/>
                <a:gd name="T22" fmla="*/ 0 w 3768"/>
                <a:gd name="T23" fmla="*/ 0 h 2920"/>
                <a:gd name="T24" fmla="*/ 0 w 3768"/>
                <a:gd name="T25" fmla="*/ 0 h 2920"/>
                <a:gd name="T26" fmla="*/ 0 w 3768"/>
                <a:gd name="T27" fmla="*/ 0 h 2920"/>
                <a:gd name="T28" fmla="*/ 0 w 3768"/>
                <a:gd name="T29" fmla="*/ 0 h 2920"/>
                <a:gd name="T30" fmla="*/ 0 w 3768"/>
                <a:gd name="T31" fmla="*/ 0 h 2920"/>
                <a:gd name="T32" fmla="*/ 0 w 3768"/>
                <a:gd name="T33" fmla="*/ 0 h 2920"/>
                <a:gd name="T34" fmla="*/ 0 w 3768"/>
                <a:gd name="T35" fmla="*/ 0 h 29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8"/>
                <a:gd name="T55" fmla="*/ 0 h 2920"/>
                <a:gd name="T56" fmla="*/ 3768 w 3768"/>
                <a:gd name="T57" fmla="*/ 2920 h 29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8" h="2920">
                  <a:moveTo>
                    <a:pt x="0" y="24"/>
                  </a:moveTo>
                  <a:cubicBezTo>
                    <a:pt x="0" y="11"/>
                    <a:pt x="11" y="0"/>
                    <a:pt x="24" y="0"/>
                  </a:cubicBezTo>
                  <a:lnTo>
                    <a:pt x="3744" y="0"/>
                  </a:lnTo>
                  <a:cubicBezTo>
                    <a:pt x="3758" y="0"/>
                    <a:pt x="3768" y="11"/>
                    <a:pt x="3768" y="24"/>
                  </a:cubicBezTo>
                  <a:lnTo>
                    <a:pt x="3768" y="2896"/>
                  </a:lnTo>
                  <a:cubicBezTo>
                    <a:pt x="3768" y="2910"/>
                    <a:pt x="3758" y="2920"/>
                    <a:pt x="3744" y="2920"/>
                  </a:cubicBezTo>
                  <a:lnTo>
                    <a:pt x="24" y="2920"/>
                  </a:lnTo>
                  <a:cubicBezTo>
                    <a:pt x="11" y="2920"/>
                    <a:pt x="0" y="2910"/>
                    <a:pt x="0" y="2896"/>
                  </a:cubicBezTo>
                  <a:lnTo>
                    <a:pt x="0" y="24"/>
                  </a:lnTo>
                  <a:close/>
                  <a:moveTo>
                    <a:pt x="48" y="2896"/>
                  </a:moveTo>
                  <a:lnTo>
                    <a:pt x="24" y="2872"/>
                  </a:lnTo>
                  <a:lnTo>
                    <a:pt x="3744" y="2872"/>
                  </a:lnTo>
                  <a:lnTo>
                    <a:pt x="3720" y="2896"/>
                  </a:lnTo>
                  <a:lnTo>
                    <a:pt x="3720" y="24"/>
                  </a:lnTo>
                  <a:lnTo>
                    <a:pt x="3744" y="48"/>
                  </a:lnTo>
                  <a:lnTo>
                    <a:pt x="24" y="48"/>
                  </a:lnTo>
                  <a:lnTo>
                    <a:pt x="48" y="24"/>
                  </a:lnTo>
                  <a:lnTo>
                    <a:pt x="48" y="2896"/>
                  </a:lnTo>
                  <a:close/>
                </a:path>
              </a:pathLst>
            </a:custGeom>
            <a:solidFill>
              <a:srgbClr val="000080"/>
            </a:solidFill>
            <a:ln w="1">
              <a:solidFill>
                <a:srgbClr val="000080"/>
              </a:solidFill>
              <a:bevel/>
              <a:headEnd/>
              <a:tailEnd/>
            </a:ln>
          </p:spPr>
          <p:txBody>
            <a:bodyPr/>
            <a:lstStyle/>
            <a:p>
              <a:endParaRPr lang="zh-CN" altLang="en-US"/>
            </a:p>
          </p:txBody>
        </p:sp>
        <p:sp>
          <p:nvSpPr>
            <p:cNvPr id="63503" name="Rectangle 14"/>
            <p:cNvSpPr>
              <a:spLocks noChangeArrowheads="1"/>
            </p:cNvSpPr>
            <p:nvPr/>
          </p:nvSpPr>
          <p:spPr bwMode="auto">
            <a:xfrm>
              <a:off x="4863" y="3056"/>
              <a:ext cx="446" cy="483"/>
            </a:xfrm>
            <a:prstGeom prst="rect">
              <a:avLst/>
            </a:prstGeom>
            <a:solidFill>
              <a:srgbClr val="000080"/>
            </a:solidFill>
            <a:ln w="9525">
              <a:noFill/>
              <a:miter lim="800000"/>
              <a:headEnd/>
              <a:tailEnd/>
            </a:ln>
          </p:spPr>
          <p:txBody>
            <a:bodyPr/>
            <a:lstStyle/>
            <a:p>
              <a:endParaRPr lang="zh-HK" altLang="en-US">
                <a:ea typeface="楷体_GB2312"/>
                <a:cs typeface="楷体_GB2312"/>
              </a:endParaRPr>
            </a:p>
          </p:txBody>
        </p:sp>
        <p:sp>
          <p:nvSpPr>
            <p:cNvPr id="63504" name="Freeform 15"/>
            <p:cNvSpPr>
              <a:spLocks noEditPoints="1"/>
            </p:cNvSpPr>
            <p:nvPr/>
          </p:nvSpPr>
          <p:spPr bwMode="auto">
            <a:xfrm>
              <a:off x="4860" y="3053"/>
              <a:ext cx="452" cy="488"/>
            </a:xfrm>
            <a:custGeom>
              <a:avLst/>
              <a:gdLst>
                <a:gd name="T0" fmla="*/ 0 w 1884"/>
                <a:gd name="T1" fmla="*/ 0 h 2036"/>
                <a:gd name="T2" fmla="*/ 0 w 1884"/>
                <a:gd name="T3" fmla="*/ 0 h 2036"/>
                <a:gd name="T4" fmla="*/ 0 w 1884"/>
                <a:gd name="T5" fmla="*/ 0 h 2036"/>
                <a:gd name="T6" fmla="*/ 0 w 1884"/>
                <a:gd name="T7" fmla="*/ 0 h 2036"/>
                <a:gd name="T8" fmla="*/ 0 w 1884"/>
                <a:gd name="T9" fmla="*/ 0 h 2036"/>
                <a:gd name="T10" fmla="*/ 0 w 1884"/>
                <a:gd name="T11" fmla="*/ 0 h 2036"/>
                <a:gd name="T12" fmla="*/ 0 w 1884"/>
                <a:gd name="T13" fmla="*/ 0 h 2036"/>
                <a:gd name="T14" fmla="*/ 0 w 1884"/>
                <a:gd name="T15" fmla="*/ 0 h 2036"/>
                <a:gd name="T16" fmla="*/ 0 w 1884"/>
                <a:gd name="T17" fmla="*/ 0 h 2036"/>
                <a:gd name="T18" fmla="*/ 0 w 1884"/>
                <a:gd name="T19" fmla="*/ 0 h 2036"/>
                <a:gd name="T20" fmla="*/ 0 w 1884"/>
                <a:gd name="T21" fmla="*/ 0 h 2036"/>
                <a:gd name="T22" fmla="*/ 0 w 1884"/>
                <a:gd name="T23" fmla="*/ 0 h 2036"/>
                <a:gd name="T24" fmla="*/ 0 w 1884"/>
                <a:gd name="T25" fmla="*/ 0 h 2036"/>
                <a:gd name="T26" fmla="*/ 0 w 1884"/>
                <a:gd name="T27" fmla="*/ 0 h 2036"/>
                <a:gd name="T28" fmla="*/ 0 w 1884"/>
                <a:gd name="T29" fmla="*/ 0 h 2036"/>
                <a:gd name="T30" fmla="*/ 0 w 1884"/>
                <a:gd name="T31" fmla="*/ 0 h 2036"/>
                <a:gd name="T32" fmla="*/ 0 w 1884"/>
                <a:gd name="T33" fmla="*/ 0 h 2036"/>
                <a:gd name="T34" fmla="*/ 0 w 1884"/>
                <a:gd name="T35" fmla="*/ 0 h 20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84"/>
                <a:gd name="T55" fmla="*/ 0 h 2036"/>
                <a:gd name="T56" fmla="*/ 1884 w 1884"/>
                <a:gd name="T57" fmla="*/ 2036 h 20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84" h="2036">
                  <a:moveTo>
                    <a:pt x="0" y="12"/>
                  </a:moveTo>
                  <a:cubicBezTo>
                    <a:pt x="0" y="6"/>
                    <a:pt x="6" y="0"/>
                    <a:pt x="12" y="0"/>
                  </a:cubicBezTo>
                  <a:lnTo>
                    <a:pt x="1872" y="0"/>
                  </a:lnTo>
                  <a:cubicBezTo>
                    <a:pt x="1879" y="0"/>
                    <a:pt x="1884" y="6"/>
                    <a:pt x="1884" y="12"/>
                  </a:cubicBezTo>
                  <a:lnTo>
                    <a:pt x="1884" y="2024"/>
                  </a:lnTo>
                  <a:cubicBezTo>
                    <a:pt x="1884" y="2031"/>
                    <a:pt x="1879" y="2036"/>
                    <a:pt x="1872" y="2036"/>
                  </a:cubicBezTo>
                  <a:lnTo>
                    <a:pt x="12" y="2036"/>
                  </a:lnTo>
                  <a:cubicBezTo>
                    <a:pt x="6" y="2036"/>
                    <a:pt x="0" y="2031"/>
                    <a:pt x="0" y="2024"/>
                  </a:cubicBezTo>
                  <a:lnTo>
                    <a:pt x="0" y="12"/>
                  </a:lnTo>
                  <a:close/>
                  <a:moveTo>
                    <a:pt x="24" y="2024"/>
                  </a:moveTo>
                  <a:lnTo>
                    <a:pt x="12" y="2012"/>
                  </a:lnTo>
                  <a:lnTo>
                    <a:pt x="1872" y="2012"/>
                  </a:lnTo>
                  <a:lnTo>
                    <a:pt x="1860" y="2024"/>
                  </a:lnTo>
                  <a:lnTo>
                    <a:pt x="1860" y="12"/>
                  </a:lnTo>
                  <a:lnTo>
                    <a:pt x="1872" y="24"/>
                  </a:lnTo>
                  <a:lnTo>
                    <a:pt x="12" y="24"/>
                  </a:lnTo>
                  <a:lnTo>
                    <a:pt x="24" y="12"/>
                  </a:lnTo>
                  <a:lnTo>
                    <a:pt x="24" y="2024"/>
                  </a:lnTo>
                  <a:close/>
                </a:path>
              </a:pathLst>
            </a:custGeom>
            <a:solidFill>
              <a:srgbClr val="000080"/>
            </a:solidFill>
            <a:ln w="1">
              <a:solidFill>
                <a:srgbClr val="000080"/>
              </a:solidFill>
              <a:bevel/>
              <a:headEnd/>
              <a:tailEnd/>
            </a:ln>
          </p:spPr>
          <p:txBody>
            <a:bodyPr/>
            <a:lstStyle/>
            <a:p>
              <a:endParaRPr lang="zh-CN" altLang="en-US"/>
            </a:p>
          </p:txBody>
        </p:sp>
        <p:sp>
          <p:nvSpPr>
            <p:cNvPr id="63505" name="Rectangle 16"/>
            <p:cNvSpPr>
              <a:spLocks noChangeArrowheads="1"/>
            </p:cNvSpPr>
            <p:nvPr/>
          </p:nvSpPr>
          <p:spPr bwMode="auto">
            <a:xfrm>
              <a:off x="1513" y="1934"/>
              <a:ext cx="447" cy="498"/>
            </a:xfrm>
            <a:prstGeom prst="rect">
              <a:avLst/>
            </a:prstGeom>
            <a:solidFill>
              <a:srgbClr val="0033CC"/>
            </a:solidFill>
            <a:ln w="9525">
              <a:noFill/>
              <a:miter lim="800000"/>
              <a:headEnd/>
              <a:tailEnd/>
            </a:ln>
          </p:spPr>
          <p:txBody>
            <a:bodyPr/>
            <a:lstStyle/>
            <a:p>
              <a:endParaRPr lang="zh-HK" altLang="en-US">
                <a:ea typeface="楷体_GB2312"/>
                <a:cs typeface="楷体_GB2312"/>
              </a:endParaRPr>
            </a:p>
          </p:txBody>
        </p:sp>
        <p:sp>
          <p:nvSpPr>
            <p:cNvPr id="63506" name="Freeform 17"/>
            <p:cNvSpPr>
              <a:spLocks noEditPoints="1"/>
            </p:cNvSpPr>
            <p:nvPr/>
          </p:nvSpPr>
          <p:spPr bwMode="auto">
            <a:xfrm>
              <a:off x="1510" y="1931"/>
              <a:ext cx="453" cy="504"/>
            </a:xfrm>
            <a:custGeom>
              <a:avLst/>
              <a:gdLst>
                <a:gd name="T0" fmla="*/ 0 w 7552"/>
                <a:gd name="T1" fmla="*/ 0 h 8400"/>
                <a:gd name="T2" fmla="*/ 0 w 7552"/>
                <a:gd name="T3" fmla="*/ 0 h 8400"/>
                <a:gd name="T4" fmla="*/ 0 w 7552"/>
                <a:gd name="T5" fmla="*/ 0 h 8400"/>
                <a:gd name="T6" fmla="*/ 0 w 7552"/>
                <a:gd name="T7" fmla="*/ 0 h 8400"/>
                <a:gd name="T8" fmla="*/ 0 w 7552"/>
                <a:gd name="T9" fmla="*/ 0 h 8400"/>
                <a:gd name="T10" fmla="*/ 0 w 7552"/>
                <a:gd name="T11" fmla="*/ 0 h 8400"/>
                <a:gd name="T12" fmla="*/ 0 w 7552"/>
                <a:gd name="T13" fmla="*/ 0 h 8400"/>
                <a:gd name="T14" fmla="*/ 0 w 7552"/>
                <a:gd name="T15" fmla="*/ 0 h 8400"/>
                <a:gd name="T16" fmla="*/ 0 w 7552"/>
                <a:gd name="T17" fmla="*/ 0 h 8400"/>
                <a:gd name="T18" fmla="*/ 0 w 7552"/>
                <a:gd name="T19" fmla="*/ 0 h 8400"/>
                <a:gd name="T20" fmla="*/ 0 w 7552"/>
                <a:gd name="T21" fmla="*/ 0 h 8400"/>
                <a:gd name="T22" fmla="*/ 0 w 7552"/>
                <a:gd name="T23" fmla="*/ 0 h 8400"/>
                <a:gd name="T24" fmla="*/ 0 w 7552"/>
                <a:gd name="T25" fmla="*/ 0 h 8400"/>
                <a:gd name="T26" fmla="*/ 0 w 7552"/>
                <a:gd name="T27" fmla="*/ 0 h 8400"/>
                <a:gd name="T28" fmla="*/ 0 w 7552"/>
                <a:gd name="T29" fmla="*/ 0 h 8400"/>
                <a:gd name="T30" fmla="*/ 0 w 7552"/>
                <a:gd name="T31" fmla="*/ 0 h 8400"/>
                <a:gd name="T32" fmla="*/ 0 w 7552"/>
                <a:gd name="T33" fmla="*/ 0 h 8400"/>
                <a:gd name="T34" fmla="*/ 0 w 7552"/>
                <a:gd name="T35" fmla="*/ 0 h 84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2"/>
                <a:gd name="T55" fmla="*/ 0 h 8400"/>
                <a:gd name="T56" fmla="*/ 7552 w 7552"/>
                <a:gd name="T57" fmla="*/ 8400 h 84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2" h="8400">
                  <a:moveTo>
                    <a:pt x="0" y="48"/>
                  </a:moveTo>
                  <a:cubicBezTo>
                    <a:pt x="0" y="22"/>
                    <a:pt x="22" y="0"/>
                    <a:pt x="48" y="0"/>
                  </a:cubicBezTo>
                  <a:lnTo>
                    <a:pt x="7504" y="0"/>
                  </a:lnTo>
                  <a:cubicBezTo>
                    <a:pt x="7531" y="0"/>
                    <a:pt x="7552" y="22"/>
                    <a:pt x="7552" y="48"/>
                  </a:cubicBezTo>
                  <a:lnTo>
                    <a:pt x="7552" y="8352"/>
                  </a:lnTo>
                  <a:cubicBezTo>
                    <a:pt x="7552" y="8379"/>
                    <a:pt x="7531" y="8400"/>
                    <a:pt x="7504" y="8400"/>
                  </a:cubicBezTo>
                  <a:lnTo>
                    <a:pt x="48" y="8400"/>
                  </a:lnTo>
                  <a:cubicBezTo>
                    <a:pt x="22" y="8400"/>
                    <a:pt x="0" y="8379"/>
                    <a:pt x="0" y="8352"/>
                  </a:cubicBezTo>
                  <a:lnTo>
                    <a:pt x="0" y="48"/>
                  </a:lnTo>
                  <a:close/>
                  <a:moveTo>
                    <a:pt x="96" y="8352"/>
                  </a:moveTo>
                  <a:lnTo>
                    <a:pt x="48" y="8304"/>
                  </a:lnTo>
                  <a:lnTo>
                    <a:pt x="7504" y="8304"/>
                  </a:lnTo>
                  <a:lnTo>
                    <a:pt x="7456" y="8352"/>
                  </a:lnTo>
                  <a:lnTo>
                    <a:pt x="7456" y="48"/>
                  </a:lnTo>
                  <a:lnTo>
                    <a:pt x="7504" y="96"/>
                  </a:lnTo>
                  <a:lnTo>
                    <a:pt x="48" y="96"/>
                  </a:lnTo>
                  <a:lnTo>
                    <a:pt x="96" y="48"/>
                  </a:lnTo>
                  <a:lnTo>
                    <a:pt x="96" y="8352"/>
                  </a:lnTo>
                  <a:close/>
                </a:path>
              </a:pathLst>
            </a:custGeom>
            <a:solidFill>
              <a:srgbClr val="0033CC"/>
            </a:solidFill>
            <a:ln w="1">
              <a:solidFill>
                <a:srgbClr val="0033CC"/>
              </a:solidFill>
              <a:bevel/>
              <a:headEnd/>
              <a:tailEnd/>
            </a:ln>
          </p:spPr>
          <p:txBody>
            <a:bodyPr/>
            <a:lstStyle/>
            <a:p>
              <a:endParaRPr lang="zh-CN" altLang="en-US"/>
            </a:p>
          </p:txBody>
        </p:sp>
        <p:sp>
          <p:nvSpPr>
            <p:cNvPr id="63507" name="Rectangle 18"/>
            <p:cNvSpPr>
              <a:spLocks noChangeArrowheads="1"/>
            </p:cNvSpPr>
            <p:nvPr/>
          </p:nvSpPr>
          <p:spPr bwMode="auto">
            <a:xfrm>
              <a:off x="2630" y="2565"/>
              <a:ext cx="446" cy="253"/>
            </a:xfrm>
            <a:prstGeom prst="rect">
              <a:avLst/>
            </a:prstGeom>
            <a:solidFill>
              <a:srgbClr val="0033CC"/>
            </a:solidFill>
            <a:ln w="9525">
              <a:noFill/>
              <a:miter lim="800000"/>
              <a:headEnd/>
              <a:tailEnd/>
            </a:ln>
          </p:spPr>
          <p:txBody>
            <a:bodyPr/>
            <a:lstStyle/>
            <a:p>
              <a:endParaRPr lang="zh-HK" altLang="en-US">
                <a:ea typeface="楷体_GB2312"/>
                <a:cs typeface="楷体_GB2312"/>
              </a:endParaRPr>
            </a:p>
          </p:txBody>
        </p:sp>
        <p:sp>
          <p:nvSpPr>
            <p:cNvPr id="63508" name="Freeform 19"/>
            <p:cNvSpPr>
              <a:spLocks noEditPoints="1"/>
            </p:cNvSpPr>
            <p:nvPr/>
          </p:nvSpPr>
          <p:spPr bwMode="auto">
            <a:xfrm>
              <a:off x="2627" y="2562"/>
              <a:ext cx="452" cy="259"/>
            </a:xfrm>
            <a:custGeom>
              <a:avLst/>
              <a:gdLst>
                <a:gd name="T0" fmla="*/ 0 w 3768"/>
                <a:gd name="T1" fmla="*/ 0 h 2152"/>
                <a:gd name="T2" fmla="*/ 0 w 3768"/>
                <a:gd name="T3" fmla="*/ 0 h 2152"/>
                <a:gd name="T4" fmla="*/ 0 w 3768"/>
                <a:gd name="T5" fmla="*/ 0 h 2152"/>
                <a:gd name="T6" fmla="*/ 0 w 3768"/>
                <a:gd name="T7" fmla="*/ 0 h 2152"/>
                <a:gd name="T8" fmla="*/ 0 w 3768"/>
                <a:gd name="T9" fmla="*/ 0 h 2152"/>
                <a:gd name="T10" fmla="*/ 0 w 3768"/>
                <a:gd name="T11" fmla="*/ 0 h 2152"/>
                <a:gd name="T12" fmla="*/ 0 w 3768"/>
                <a:gd name="T13" fmla="*/ 0 h 2152"/>
                <a:gd name="T14" fmla="*/ 0 w 3768"/>
                <a:gd name="T15" fmla="*/ 0 h 2152"/>
                <a:gd name="T16" fmla="*/ 0 w 3768"/>
                <a:gd name="T17" fmla="*/ 0 h 2152"/>
                <a:gd name="T18" fmla="*/ 0 w 3768"/>
                <a:gd name="T19" fmla="*/ 0 h 2152"/>
                <a:gd name="T20" fmla="*/ 0 w 3768"/>
                <a:gd name="T21" fmla="*/ 0 h 2152"/>
                <a:gd name="T22" fmla="*/ 0 w 3768"/>
                <a:gd name="T23" fmla="*/ 0 h 2152"/>
                <a:gd name="T24" fmla="*/ 0 w 3768"/>
                <a:gd name="T25" fmla="*/ 0 h 2152"/>
                <a:gd name="T26" fmla="*/ 0 w 3768"/>
                <a:gd name="T27" fmla="*/ 0 h 2152"/>
                <a:gd name="T28" fmla="*/ 0 w 3768"/>
                <a:gd name="T29" fmla="*/ 0 h 2152"/>
                <a:gd name="T30" fmla="*/ 0 w 3768"/>
                <a:gd name="T31" fmla="*/ 0 h 2152"/>
                <a:gd name="T32" fmla="*/ 0 w 3768"/>
                <a:gd name="T33" fmla="*/ 0 h 2152"/>
                <a:gd name="T34" fmla="*/ 0 w 3768"/>
                <a:gd name="T35" fmla="*/ 0 h 2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8"/>
                <a:gd name="T55" fmla="*/ 0 h 2152"/>
                <a:gd name="T56" fmla="*/ 3768 w 3768"/>
                <a:gd name="T57" fmla="*/ 2152 h 21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8" h="2152">
                  <a:moveTo>
                    <a:pt x="0" y="24"/>
                  </a:moveTo>
                  <a:cubicBezTo>
                    <a:pt x="0" y="11"/>
                    <a:pt x="11" y="0"/>
                    <a:pt x="24" y="0"/>
                  </a:cubicBezTo>
                  <a:lnTo>
                    <a:pt x="3744" y="0"/>
                  </a:lnTo>
                  <a:cubicBezTo>
                    <a:pt x="3758" y="0"/>
                    <a:pt x="3768" y="11"/>
                    <a:pt x="3768" y="24"/>
                  </a:cubicBezTo>
                  <a:lnTo>
                    <a:pt x="3768" y="2128"/>
                  </a:lnTo>
                  <a:cubicBezTo>
                    <a:pt x="3768" y="2142"/>
                    <a:pt x="3758" y="2152"/>
                    <a:pt x="3744" y="2152"/>
                  </a:cubicBezTo>
                  <a:lnTo>
                    <a:pt x="24" y="2152"/>
                  </a:lnTo>
                  <a:cubicBezTo>
                    <a:pt x="11" y="2152"/>
                    <a:pt x="0" y="2142"/>
                    <a:pt x="0" y="2128"/>
                  </a:cubicBezTo>
                  <a:lnTo>
                    <a:pt x="0" y="24"/>
                  </a:lnTo>
                  <a:close/>
                  <a:moveTo>
                    <a:pt x="48" y="2128"/>
                  </a:moveTo>
                  <a:lnTo>
                    <a:pt x="24" y="2104"/>
                  </a:lnTo>
                  <a:lnTo>
                    <a:pt x="3744" y="2104"/>
                  </a:lnTo>
                  <a:lnTo>
                    <a:pt x="3720" y="2128"/>
                  </a:lnTo>
                  <a:lnTo>
                    <a:pt x="3720" y="24"/>
                  </a:lnTo>
                  <a:lnTo>
                    <a:pt x="3744" y="48"/>
                  </a:lnTo>
                  <a:lnTo>
                    <a:pt x="24" y="48"/>
                  </a:lnTo>
                  <a:lnTo>
                    <a:pt x="48" y="24"/>
                  </a:lnTo>
                  <a:lnTo>
                    <a:pt x="48" y="2128"/>
                  </a:lnTo>
                  <a:close/>
                </a:path>
              </a:pathLst>
            </a:custGeom>
            <a:solidFill>
              <a:srgbClr val="0033CC"/>
            </a:solidFill>
            <a:ln w="1">
              <a:solidFill>
                <a:srgbClr val="0033CC"/>
              </a:solidFill>
              <a:bevel/>
              <a:headEnd/>
              <a:tailEnd/>
            </a:ln>
          </p:spPr>
          <p:txBody>
            <a:bodyPr/>
            <a:lstStyle/>
            <a:p>
              <a:endParaRPr lang="zh-CN" altLang="en-US"/>
            </a:p>
          </p:txBody>
        </p:sp>
        <p:sp>
          <p:nvSpPr>
            <p:cNvPr id="63509" name="Rectangle 20"/>
            <p:cNvSpPr>
              <a:spLocks noChangeArrowheads="1"/>
            </p:cNvSpPr>
            <p:nvPr/>
          </p:nvSpPr>
          <p:spPr bwMode="auto">
            <a:xfrm>
              <a:off x="3746" y="2328"/>
              <a:ext cx="447" cy="866"/>
            </a:xfrm>
            <a:prstGeom prst="rect">
              <a:avLst/>
            </a:prstGeom>
            <a:solidFill>
              <a:srgbClr val="0033CC"/>
            </a:solidFill>
            <a:ln w="9525">
              <a:noFill/>
              <a:miter lim="800000"/>
              <a:headEnd/>
              <a:tailEnd/>
            </a:ln>
          </p:spPr>
          <p:txBody>
            <a:bodyPr/>
            <a:lstStyle/>
            <a:p>
              <a:endParaRPr lang="zh-HK" altLang="en-US">
                <a:ea typeface="楷体_GB2312"/>
                <a:cs typeface="楷体_GB2312"/>
              </a:endParaRPr>
            </a:p>
          </p:txBody>
        </p:sp>
        <p:sp>
          <p:nvSpPr>
            <p:cNvPr id="63510" name="Freeform 21"/>
            <p:cNvSpPr>
              <a:spLocks noEditPoints="1"/>
            </p:cNvSpPr>
            <p:nvPr/>
          </p:nvSpPr>
          <p:spPr bwMode="auto">
            <a:xfrm>
              <a:off x="3744" y="2325"/>
              <a:ext cx="452" cy="872"/>
            </a:xfrm>
            <a:custGeom>
              <a:avLst/>
              <a:gdLst>
                <a:gd name="T0" fmla="*/ 0 w 3768"/>
                <a:gd name="T1" fmla="*/ 0 h 7264"/>
                <a:gd name="T2" fmla="*/ 0 w 3768"/>
                <a:gd name="T3" fmla="*/ 0 h 7264"/>
                <a:gd name="T4" fmla="*/ 0 w 3768"/>
                <a:gd name="T5" fmla="*/ 0 h 7264"/>
                <a:gd name="T6" fmla="*/ 0 w 3768"/>
                <a:gd name="T7" fmla="*/ 0 h 7264"/>
                <a:gd name="T8" fmla="*/ 0 w 3768"/>
                <a:gd name="T9" fmla="*/ 0 h 7264"/>
                <a:gd name="T10" fmla="*/ 0 w 3768"/>
                <a:gd name="T11" fmla="*/ 0 h 7264"/>
                <a:gd name="T12" fmla="*/ 0 w 3768"/>
                <a:gd name="T13" fmla="*/ 0 h 7264"/>
                <a:gd name="T14" fmla="*/ 0 w 3768"/>
                <a:gd name="T15" fmla="*/ 0 h 7264"/>
                <a:gd name="T16" fmla="*/ 0 w 3768"/>
                <a:gd name="T17" fmla="*/ 0 h 7264"/>
                <a:gd name="T18" fmla="*/ 0 w 3768"/>
                <a:gd name="T19" fmla="*/ 0 h 7264"/>
                <a:gd name="T20" fmla="*/ 0 w 3768"/>
                <a:gd name="T21" fmla="*/ 0 h 7264"/>
                <a:gd name="T22" fmla="*/ 0 w 3768"/>
                <a:gd name="T23" fmla="*/ 0 h 7264"/>
                <a:gd name="T24" fmla="*/ 0 w 3768"/>
                <a:gd name="T25" fmla="*/ 0 h 7264"/>
                <a:gd name="T26" fmla="*/ 0 w 3768"/>
                <a:gd name="T27" fmla="*/ 0 h 7264"/>
                <a:gd name="T28" fmla="*/ 0 w 3768"/>
                <a:gd name="T29" fmla="*/ 0 h 7264"/>
                <a:gd name="T30" fmla="*/ 0 w 3768"/>
                <a:gd name="T31" fmla="*/ 0 h 7264"/>
                <a:gd name="T32" fmla="*/ 0 w 3768"/>
                <a:gd name="T33" fmla="*/ 0 h 7264"/>
                <a:gd name="T34" fmla="*/ 0 w 3768"/>
                <a:gd name="T35" fmla="*/ 0 h 7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8"/>
                <a:gd name="T55" fmla="*/ 0 h 7264"/>
                <a:gd name="T56" fmla="*/ 3768 w 3768"/>
                <a:gd name="T57" fmla="*/ 7264 h 7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8" h="7264">
                  <a:moveTo>
                    <a:pt x="0" y="24"/>
                  </a:moveTo>
                  <a:cubicBezTo>
                    <a:pt x="0" y="11"/>
                    <a:pt x="11" y="0"/>
                    <a:pt x="24" y="0"/>
                  </a:cubicBezTo>
                  <a:lnTo>
                    <a:pt x="3744" y="0"/>
                  </a:lnTo>
                  <a:cubicBezTo>
                    <a:pt x="3758" y="0"/>
                    <a:pt x="3768" y="11"/>
                    <a:pt x="3768" y="24"/>
                  </a:cubicBezTo>
                  <a:lnTo>
                    <a:pt x="3768" y="7240"/>
                  </a:lnTo>
                  <a:cubicBezTo>
                    <a:pt x="3768" y="7254"/>
                    <a:pt x="3758" y="7264"/>
                    <a:pt x="3744" y="7264"/>
                  </a:cubicBezTo>
                  <a:lnTo>
                    <a:pt x="24" y="7264"/>
                  </a:lnTo>
                  <a:cubicBezTo>
                    <a:pt x="11" y="7264"/>
                    <a:pt x="0" y="7254"/>
                    <a:pt x="0" y="7240"/>
                  </a:cubicBezTo>
                  <a:lnTo>
                    <a:pt x="0" y="24"/>
                  </a:lnTo>
                  <a:close/>
                  <a:moveTo>
                    <a:pt x="48" y="7240"/>
                  </a:moveTo>
                  <a:lnTo>
                    <a:pt x="24" y="7216"/>
                  </a:lnTo>
                  <a:lnTo>
                    <a:pt x="3744" y="7216"/>
                  </a:lnTo>
                  <a:lnTo>
                    <a:pt x="3720" y="7240"/>
                  </a:lnTo>
                  <a:lnTo>
                    <a:pt x="3720" y="24"/>
                  </a:lnTo>
                  <a:lnTo>
                    <a:pt x="3744" y="48"/>
                  </a:lnTo>
                  <a:lnTo>
                    <a:pt x="24" y="48"/>
                  </a:lnTo>
                  <a:lnTo>
                    <a:pt x="48" y="24"/>
                  </a:lnTo>
                  <a:lnTo>
                    <a:pt x="48" y="7240"/>
                  </a:lnTo>
                  <a:close/>
                </a:path>
              </a:pathLst>
            </a:custGeom>
            <a:solidFill>
              <a:srgbClr val="0033CC"/>
            </a:solidFill>
            <a:ln w="1">
              <a:solidFill>
                <a:srgbClr val="0033CC"/>
              </a:solidFill>
              <a:bevel/>
              <a:headEnd/>
              <a:tailEnd/>
            </a:ln>
          </p:spPr>
          <p:txBody>
            <a:bodyPr/>
            <a:lstStyle/>
            <a:p>
              <a:endParaRPr lang="zh-CN" altLang="en-US"/>
            </a:p>
          </p:txBody>
        </p:sp>
        <p:sp>
          <p:nvSpPr>
            <p:cNvPr id="63511" name="Rectangle 22"/>
            <p:cNvSpPr>
              <a:spLocks noChangeArrowheads="1"/>
            </p:cNvSpPr>
            <p:nvPr/>
          </p:nvSpPr>
          <p:spPr bwMode="auto">
            <a:xfrm>
              <a:off x="4863" y="2763"/>
              <a:ext cx="446" cy="293"/>
            </a:xfrm>
            <a:prstGeom prst="rect">
              <a:avLst/>
            </a:prstGeom>
            <a:solidFill>
              <a:srgbClr val="0033CC"/>
            </a:solidFill>
            <a:ln w="9525">
              <a:noFill/>
              <a:miter lim="800000"/>
              <a:headEnd/>
              <a:tailEnd/>
            </a:ln>
          </p:spPr>
          <p:txBody>
            <a:bodyPr/>
            <a:lstStyle/>
            <a:p>
              <a:endParaRPr lang="zh-HK" altLang="en-US">
                <a:ea typeface="楷体_GB2312"/>
                <a:cs typeface="楷体_GB2312"/>
              </a:endParaRPr>
            </a:p>
          </p:txBody>
        </p:sp>
        <p:sp>
          <p:nvSpPr>
            <p:cNvPr id="63512" name="Freeform 23"/>
            <p:cNvSpPr>
              <a:spLocks noEditPoints="1"/>
            </p:cNvSpPr>
            <p:nvPr/>
          </p:nvSpPr>
          <p:spPr bwMode="auto">
            <a:xfrm>
              <a:off x="4860" y="2522"/>
              <a:ext cx="452" cy="537"/>
            </a:xfrm>
            <a:custGeom>
              <a:avLst/>
              <a:gdLst>
                <a:gd name="T0" fmla="*/ 0 w 1884"/>
                <a:gd name="T1" fmla="*/ 0 h 2236"/>
                <a:gd name="T2" fmla="*/ 0 w 1884"/>
                <a:gd name="T3" fmla="*/ 0 h 2236"/>
                <a:gd name="T4" fmla="*/ 0 w 1884"/>
                <a:gd name="T5" fmla="*/ 0 h 2236"/>
                <a:gd name="T6" fmla="*/ 0 w 1884"/>
                <a:gd name="T7" fmla="*/ 0 h 2236"/>
                <a:gd name="T8" fmla="*/ 0 w 1884"/>
                <a:gd name="T9" fmla="*/ 0 h 2236"/>
                <a:gd name="T10" fmla="*/ 0 w 1884"/>
                <a:gd name="T11" fmla="*/ 0 h 2236"/>
                <a:gd name="T12" fmla="*/ 0 w 1884"/>
                <a:gd name="T13" fmla="*/ 0 h 2236"/>
                <a:gd name="T14" fmla="*/ 0 w 1884"/>
                <a:gd name="T15" fmla="*/ 0 h 2236"/>
                <a:gd name="T16" fmla="*/ 0 w 1884"/>
                <a:gd name="T17" fmla="*/ 0 h 2236"/>
                <a:gd name="T18" fmla="*/ 0 w 1884"/>
                <a:gd name="T19" fmla="*/ 0 h 2236"/>
                <a:gd name="T20" fmla="*/ 0 w 1884"/>
                <a:gd name="T21" fmla="*/ 0 h 2236"/>
                <a:gd name="T22" fmla="*/ 0 w 1884"/>
                <a:gd name="T23" fmla="*/ 0 h 2236"/>
                <a:gd name="T24" fmla="*/ 0 w 1884"/>
                <a:gd name="T25" fmla="*/ 0 h 2236"/>
                <a:gd name="T26" fmla="*/ 0 w 1884"/>
                <a:gd name="T27" fmla="*/ 0 h 2236"/>
                <a:gd name="T28" fmla="*/ 0 w 1884"/>
                <a:gd name="T29" fmla="*/ 0 h 2236"/>
                <a:gd name="T30" fmla="*/ 0 w 1884"/>
                <a:gd name="T31" fmla="*/ 0 h 2236"/>
                <a:gd name="T32" fmla="*/ 0 w 1884"/>
                <a:gd name="T33" fmla="*/ 0 h 2236"/>
                <a:gd name="T34" fmla="*/ 0 w 1884"/>
                <a:gd name="T35" fmla="*/ 0 h 22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84"/>
                <a:gd name="T55" fmla="*/ 0 h 2236"/>
                <a:gd name="T56" fmla="*/ 1884 w 1884"/>
                <a:gd name="T57" fmla="*/ 2236 h 22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84" h="2236">
                  <a:moveTo>
                    <a:pt x="0" y="12"/>
                  </a:moveTo>
                  <a:cubicBezTo>
                    <a:pt x="0" y="6"/>
                    <a:pt x="6" y="0"/>
                    <a:pt x="12" y="0"/>
                  </a:cubicBezTo>
                  <a:lnTo>
                    <a:pt x="1872" y="0"/>
                  </a:lnTo>
                  <a:cubicBezTo>
                    <a:pt x="1879" y="0"/>
                    <a:pt x="1884" y="6"/>
                    <a:pt x="1884" y="12"/>
                  </a:cubicBezTo>
                  <a:lnTo>
                    <a:pt x="1884" y="2224"/>
                  </a:lnTo>
                  <a:cubicBezTo>
                    <a:pt x="1884" y="2231"/>
                    <a:pt x="1879" y="2236"/>
                    <a:pt x="1872" y="2236"/>
                  </a:cubicBezTo>
                  <a:lnTo>
                    <a:pt x="12" y="2236"/>
                  </a:lnTo>
                  <a:cubicBezTo>
                    <a:pt x="6" y="2236"/>
                    <a:pt x="0" y="2231"/>
                    <a:pt x="0" y="2224"/>
                  </a:cubicBezTo>
                  <a:lnTo>
                    <a:pt x="0" y="12"/>
                  </a:lnTo>
                  <a:close/>
                  <a:moveTo>
                    <a:pt x="24" y="2224"/>
                  </a:moveTo>
                  <a:lnTo>
                    <a:pt x="12" y="2212"/>
                  </a:lnTo>
                  <a:lnTo>
                    <a:pt x="1872" y="2212"/>
                  </a:lnTo>
                  <a:lnTo>
                    <a:pt x="1860" y="2224"/>
                  </a:lnTo>
                  <a:lnTo>
                    <a:pt x="1860" y="12"/>
                  </a:lnTo>
                  <a:lnTo>
                    <a:pt x="1872" y="24"/>
                  </a:lnTo>
                  <a:lnTo>
                    <a:pt x="12" y="24"/>
                  </a:lnTo>
                  <a:lnTo>
                    <a:pt x="24" y="12"/>
                  </a:lnTo>
                  <a:lnTo>
                    <a:pt x="24" y="2224"/>
                  </a:lnTo>
                  <a:close/>
                </a:path>
              </a:pathLst>
            </a:custGeom>
            <a:solidFill>
              <a:srgbClr val="0033CC"/>
            </a:solidFill>
            <a:ln w="1">
              <a:solidFill>
                <a:srgbClr val="0033CC"/>
              </a:solidFill>
              <a:bevel/>
              <a:headEnd/>
              <a:tailEnd/>
            </a:ln>
          </p:spPr>
          <p:txBody>
            <a:bodyPr/>
            <a:lstStyle/>
            <a:p>
              <a:endParaRPr lang="zh-CN" altLang="en-US"/>
            </a:p>
          </p:txBody>
        </p:sp>
        <p:sp>
          <p:nvSpPr>
            <p:cNvPr id="63513" name="Rectangle 24"/>
            <p:cNvSpPr>
              <a:spLocks noChangeArrowheads="1"/>
            </p:cNvSpPr>
            <p:nvPr/>
          </p:nvSpPr>
          <p:spPr bwMode="auto">
            <a:xfrm>
              <a:off x="1513" y="1865"/>
              <a:ext cx="447" cy="69"/>
            </a:xfrm>
            <a:prstGeom prst="rect">
              <a:avLst/>
            </a:prstGeom>
            <a:solidFill>
              <a:srgbClr val="99CCFF"/>
            </a:solidFill>
            <a:ln w="9525">
              <a:noFill/>
              <a:miter lim="800000"/>
              <a:headEnd/>
              <a:tailEnd/>
            </a:ln>
          </p:spPr>
          <p:txBody>
            <a:bodyPr/>
            <a:lstStyle/>
            <a:p>
              <a:endParaRPr lang="zh-HK" altLang="en-US">
                <a:ea typeface="楷体_GB2312"/>
                <a:cs typeface="楷体_GB2312"/>
              </a:endParaRPr>
            </a:p>
          </p:txBody>
        </p:sp>
        <p:sp>
          <p:nvSpPr>
            <p:cNvPr id="63514" name="Freeform 25"/>
            <p:cNvSpPr>
              <a:spLocks noEditPoints="1"/>
            </p:cNvSpPr>
            <p:nvPr/>
          </p:nvSpPr>
          <p:spPr bwMode="auto">
            <a:xfrm>
              <a:off x="1510" y="1863"/>
              <a:ext cx="453" cy="74"/>
            </a:xfrm>
            <a:custGeom>
              <a:avLst/>
              <a:gdLst>
                <a:gd name="T0" fmla="*/ 0 w 7552"/>
                <a:gd name="T1" fmla="*/ 0 h 1232"/>
                <a:gd name="T2" fmla="*/ 0 w 7552"/>
                <a:gd name="T3" fmla="*/ 0 h 1232"/>
                <a:gd name="T4" fmla="*/ 0 w 7552"/>
                <a:gd name="T5" fmla="*/ 0 h 1232"/>
                <a:gd name="T6" fmla="*/ 0 w 7552"/>
                <a:gd name="T7" fmla="*/ 0 h 1232"/>
                <a:gd name="T8" fmla="*/ 0 w 7552"/>
                <a:gd name="T9" fmla="*/ 0 h 1232"/>
                <a:gd name="T10" fmla="*/ 0 w 7552"/>
                <a:gd name="T11" fmla="*/ 0 h 1232"/>
                <a:gd name="T12" fmla="*/ 0 w 7552"/>
                <a:gd name="T13" fmla="*/ 0 h 1232"/>
                <a:gd name="T14" fmla="*/ 0 w 7552"/>
                <a:gd name="T15" fmla="*/ 0 h 1232"/>
                <a:gd name="T16" fmla="*/ 0 w 7552"/>
                <a:gd name="T17" fmla="*/ 0 h 1232"/>
                <a:gd name="T18" fmla="*/ 0 w 7552"/>
                <a:gd name="T19" fmla="*/ 0 h 1232"/>
                <a:gd name="T20" fmla="*/ 0 w 7552"/>
                <a:gd name="T21" fmla="*/ 0 h 1232"/>
                <a:gd name="T22" fmla="*/ 0 w 7552"/>
                <a:gd name="T23" fmla="*/ 0 h 1232"/>
                <a:gd name="T24" fmla="*/ 0 w 7552"/>
                <a:gd name="T25" fmla="*/ 0 h 1232"/>
                <a:gd name="T26" fmla="*/ 0 w 7552"/>
                <a:gd name="T27" fmla="*/ 0 h 1232"/>
                <a:gd name="T28" fmla="*/ 0 w 7552"/>
                <a:gd name="T29" fmla="*/ 0 h 1232"/>
                <a:gd name="T30" fmla="*/ 0 w 7552"/>
                <a:gd name="T31" fmla="*/ 0 h 1232"/>
                <a:gd name="T32" fmla="*/ 0 w 7552"/>
                <a:gd name="T33" fmla="*/ 0 h 1232"/>
                <a:gd name="T34" fmla="*/ 0 w 7552"/>
                <a:gd name="T35" fmla="*/ 0 h 12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2"/>
                <a:gd name="T55" fmla="*/ 0 h 1232"/>
                <a:gd name="T56" fmla="*/ 7552 w 7552"/>
                <a:gd name="T57" fmla="*/ 1232 h 12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2" h="1232">
                  <a:moveTo>
                    <a:pt x="0" y="48"/>
                  </a:moveTo>
                  <a:cubicBezTo>
                    <a:pt x="0" y="22"/>
                    <a:pt x="22" y="0"/>
                    <a:pt x="48" y="0"/>
                  </a:cubicBezTo>
                  <a:lnTo>
                    <a:pt x="7504" y="0"/>
                  </a:lnTo>
                  <a:cubicBezTo>
                    <a:pt x="7531" y="0"/>
                    <a:pt x="7552" y="22"/>
                    <a:pt x="7552" y="48"/>
                  </a:cubicBezTo>
                  <a:lnTo>
                    <a:pt x="7552" y="1184"/>
                  </a:lnTo>
                  <a:cubicBezTo>
                    <a:pt x="7552" y="1211"/>
                    <a:pt x="7531" y="1232"/>
                    <a:pt x="7504" y="1232"/>
                  </a:cubicBezTo>
                  <a:lnTo>
                    <a:pt x="48" y="1232"/>
                  </a:lnTo>
                  <a:cubicBezTo>
                    <a:pt x="22" y="1232"/>
                    <a:pt x="0" y="1211"/>
                    <a:pt x="0" y="1184"/>
                  </a:cubicBezTo>
                  <a:lnTo>
                    <a:pt x="0" y="48"/>
                  </a:lnTo>
                  <a:close/>
                  <a:moveTo>
                    <a:pt x="96" y="1184"/>
                  </a:moveTo>
                  <a:lnTo>
                    <a:pt x="48" y="1136"/>
                  </a:lnTo>
                  <a:lnTo>
                    <a:pt x="7504" y="1136"/>
                  </a:lnTo>
                  <a:lnTo>
                    <a:pt x="7456" y="1184"/>
                  </a:lnTo>
                  <a:lnTo>
                    <a:pt x="7456" y="48"/>
                  </a:lnTo>
                  <a:lnTo>
                    <a:pt x="7504" y="96"/>
                  </a:lnTo>
                  <a:lnTo>
                    <a:pt x="48" y="96"/>
                  </a:lnTo>
                  <a:lnTo>
                    <a:pt x="96" y="48"/>
                  </a:lnTo>
                  <a:lnTo>
                    <a:pt x="96" y="1184"/>
                  </a:lnTo>
                  <a:close/>
                </a:path>
              </a:pathLst>
            </a:custGeom>
            <a:solidFill>
              <a:srgbClr val="99CCFF"/>
            </a:solidFill>
            <a:ln w="1">
              <a:solidFill>
                <a:srgbClr val="99CCFF"/>
              </a:solidFill>
              <a:bevel/>
              <a:headEnd/>
              <a:tailEnd/>
            </a:ln>
          </p:spPr>
          <p:txBody>
            <a:bodyPr/>
            <a:lstStyle/>
            <a:p>
              <a:endParaRPr lang="zh-CN" altLang="en-US"/>
            </a:p>
          </p:txBody>
        </p:sp>
        <p:sp>
          <p:nvSpPr>
            <p:cNvPr id="63515" name="Rectangle 26"/>
            <p:cNvSpPr>
              <a:spLocks noChangeArrowheads="1"/>
            </p:cNvSpPr>
            <p:nvPr/>
          </p:nvSpPr>
          <p:spPr bwMode="auto">
            <a:xfrm>
              <a:off x="2630" y="2061"/>
              <a:ext cx="446" cy="504"/>
            </a:xfrm>
            <a:prstGeom prst="rect">
              <a:avLst/>
            </a:prstGeom>
            <a:solidFill>
              <a:srgbClr val="99CCFF"/>
            </a:solidFill>
            <a:ln w="9525">
              <a:noFill/>
              <a:miter lim="800000"/>
              <a:headEnd/>
              <a:tailEnd/>
            </a:ln>
          </p:spPr>
          <p:txBody>
            <a:bodyPr/>
            <a:lstStyle/>
            <a:p>
              <a:endParaRPr lang="zh-HK" altLang="en-US">
                <a:ea typeface="楷体_GB2312"/>
                <a:cs typeface="楷体_GB2312"/>
              </a:endParaRPr>
            </a:p>
          </p:txBody>
        </p:sp>
        <p:sp>
          <p:nvSpPr>
            <p:cNvPr id="63516" name="Freeform 27"/>
            <p:cNvSpPr>
              <a:spLocks noEditPoints="1"/>
            </p:cNvSpPr>
            <p:nvPr/>
          </p:nvSpPr>
          <p:spPr bwMode="auto">
            <a:xfrm>
              <a:off x="2627" y="2058"/>
              <a:ext cx="452" cy="510"/>
            </a:xfrm>
            <a:custGeom>
              <a:avLst/>
              <a:gdLst>
                <a:gd name="T0" fmla="*/ 0 w 3768"/>
                <a:gd name="T1" fmla="*/ 0 h 4248"/>
                <a:gd name="T2" fmla="*/ 0 w 3768"/>
                <a:gd name="T3" fmla="*/ 0 h 4248"/>
                <a:gd name="T4" fmla="*/ 0 w 3768"/>
                <a:gd name="T5" fmla="*/ 0 h 4248"/>
                <a:gd name="T6" fmla="*/ 0 w 3768"/>
                <a:gd name="T7" fmla="*/ 0 h 4248"/>
                <a:gd name="T8" fmla="*/ 0 w 3768"/>
                <a:gd name="T9" fmla="*/ 0 h 4248"/>
                <a:gd name="T10" fmla="*/ 0 w 3768"/>
                <a:gd name="T11" fmla="*/ 0 h 4248"/>
                <a:gd name="T12" fmla="*/ 0 w 3768"/>
                <a:gd name="T13" fmla="*/ 0 h 4248"/>
                <a:gd name="T14" fmla="*/ 0 w 3768"/>
                <a:gd name="T15" fmla="*/ 0 h 4248"/>
                <a:gd name="T16" fmla="*/ 0 w 3768"/>
                <a:gd name="T17" fmla="*/ 0 h 4248"/>
                <a:gd name="T18" fmla="*/ 0 w 3768"/>
                <a:gd name="T19" fmla="*/ 0 h 4248"/>
                <a:gd name="T20" fmla="*/ 0 w 3768"/>
                <a:gd name="T21" fmla="*/ 0 h 4248"/>
                <a:gd name="T22" fmla="*/ 0 w 3768"/>
                <a:gd name="T23" fmla="*/ 0 h 4248"/>
                <a:gd name="T24" fmla="*/ 0 w 3768"/>
                <a:gd name="T25" fmla="*/ 0 h 4248"/>
                <a:gd name="T26" fmla="*/ 0 w 3768"/>
                <a:gd name="T27" fmla="*/ 0 h 4248"/>
                <a:gd name="T28" fmla="*/ 0 w 3768"/>
                <a:gd name="T29" fmla="*/ 0 h 4248"/>
                <a:gd name="T30" fmla="*/ 0 w 3768"/>
                <a:gd name="T31" fmla="*/ 0 h 4248"/>
                <a:gd name="T32" fmla="*/ 0 w 3768"/>
                <a:gd name="T33" fmla="*/ 0 h 4248"/>
                <a:gd name="T34" fmla="*/ 0 w 3768"/>
                <a:gd name="T35" fmla="*/ 0 h 42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8"/>
                <a:gd name="T55" fmla="*/ 0 h 4248"/>
                <a:gd name="T56" fmla="*/ 3768 w 3768"/>
                <a:gd name="T57" fmla="*/ 4248 h 42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8" h="4248">
                  <a:moveTo>
                    <a:pt x="0" y="24"/>
                  </a:moveTo>
                  <a:cubicBezTo>
                    <a:pt x="0" y="11"/>
                    <a:pt x="11" y="0"/>
                    <a:pt x="24" y="0"/>
                  </a:cubicBezTo>
                  <a:lnTo>
                    <a:pt x="3744" y="0"/>
                  </a:lnTo>
                  <a:cubicBezTo>
                    <a:pt x="3758" y="0"/>
                    <a:pt x="3768" y="11"/>
                    <a:pt x="3768" y="24"/>
                  </a:cubicBezTo>
                  <a:lnTo>
                    <a:pt x="3768" y="4224"/>
                  </a:lnTo>
                  <a:cubicBezTo>
                    <a:pt x="3768" y="4238"/>
                    <a:pt x="3758" y="4248"/>
                    <a:pt x="3744" y="4248"/>
                  </a:cubicBezTo>
                  <a:lnTo>
                    <a:pt x="24" y="4248"/>
                  </a:lnTo>
                  <a:cubicBezTo>
                    <a:pt x="11" y="4248"/>
                    <a:pt x="0" y="4238"/>
                    <a:pt x="0" y="4224"/>
                  </a:cubicBezTo>
                  <a:lnTo>
                    <a:pt x="0" y="24"/>
                  </a:lnTo>
                  <a:close/>
                  <a:moveTo>
                    <a:pt x="48" y="4224"/>
                  </a:moveTo>
                  <a:lnTo>
                    <a:pt x="24" y="4200"/>
                  </a:lnTo>
                  <a:lnTo>
                    <a:pt x="3744" y="4200"/>
                  </a:lnTo>
                  <a:lnTo>
                    <a:pt x="3720" y="4224"/>
                  </a:lnTo>
                  <a:lnTo>
                    <a:pt x="3720" y="24"/>
                  </a:lnTo>
                  <a:lnTo>
                    <a:pt x="3744" y="48"/>
                  </a:lnTo>
                  <a:lnTo>
                    <a:pt x="24" y="48"/>
                  </a:lnTo>
                  <a:lnTo>
                    <a:pt x="48" y="24"/>
                  </a:lnTo>
                  <a:lnTo>
                    <a:pt x="48" y="4224"/>
                  </a:lnTo>
                  <a:close/>
                </a:path>
              </a:pathLst>
            </a:custGeom>
            <a:solidFill>
              <a:srgbClr val="99CCFF"/>
            </a:solidFill>
            <a:ln w="1">
              <a:solidFill>
                <a:srgbClr val="99CCFF"/>
              </a:solidFill>
              <a:bevel/>
              <a:headEnd/>
              <a:tailEnd/>
            </a:ln>
          </p:spPr>
          <p:txBody>
            <a:bodyPr/>
            <a:lstStyle/>
            <a:p>
              <a:endParaRPr lang="zh-CN" altLang="en-US"/>
            </a:p>
          </p:txBody>
        </p:sp>
        <p:sp>
          <p:nvSpPr>
            <p:cNvPr id="63517" name="Rectangle 28"/>
            <p:cNvSpPr>
              <a:spLocks noChangeArrowheads="1"/>
            </p:cNvSpPr>
            <p:nvPr/>
          </p:nvSpPr>
          <p:spPr bwMode="auto">
            <a:xfrm>
              <a:off x="3746" y="2075"/>
              <a:ext cx="447" cy="253"/>
            </a:xfrm>
            <a:prstGeom prst="rect">
              <a:avLst/>
            </a:prstGeom>
            <a:solidFill>
              <a:srgbClr val="99CCFF"/>
            </a:solidFill>
            <a:ln w="9525">
              <a:noFill/>
              <a:miter lim="800000"/>
              <a:headEnd/>
              <a:tailEnd/>
            </a:ln>
          </p:spPr>
          <p:txBody>
            <a:bodyPr/>
            <a:lstStyle/>
            <a:p>
              <a:endParaRPr lang="zh-HK" altLang="en-US">
                <a:ea typeface="楷体_GB2312"/>
                <a:cs typeface="楷体_GB2312"/>
              </a:endParaRPr>
            </a:p>
          </p:txBody>
        </p:sp>
        <p:sp>
          <p:nvSpPr>
            <p:cNvPr id="63518" name="Freeform 29"/>
            <p:cNvSpPr>
              <a:spLocks noEditPoints="1"/>
            </p:cNvSpPr>
            <p:nvPr/>
          </p:nvSpPr>
          <p:spPr bwMode="auto">
            <a:xfrm>
              <a:off x="3744" y="2072"/>
              <a:ext cx="452" cy="259"/>
            </a:xfrm>
            <a:custGeom>
              <a:avLst/>
              <a:gdLst>
                <a:gd name="T0" fmla="*/ 0 w 3768"/>
                <a:gd name="T1" fmla="*/ 0 h 2160"/>
                <a:gd name="T2" fmla="*/ 0 w 3768"/>
                <a:gd name="T3" fmla="*/ 0 h 2160"/>
                <a:gd name="T4" fmla="*/ 0 w 3768"/>
                <a:gd name="T5" fmla="*/ 0 h 2160"/>
                <a:gd name="T6" fmla="*/ 0 w 3768"/>
                <a:gd name="T7" fmla="*/ 0 h 2160"/>
                <a:gd name="T8" fmla="*/ 0 w 3768"/>
                <a:gd name="T9" fmla="*/ 0 h 2160"/>
                <a:gd name="T10" fmla="*/ 0 w 3768"/>
                <a:gd name="T11" fmla="*/ 0 h 2160"/>
                <a:gd name="T12" fmla="*/ 0 w 3768"/>
                <a:gd name="T13" fmla="*/ 0 h 2160"/>
                <a:gd name="T14" fmla="*/ 0 w 3768"/>
                <a:gd name="T15" fmla="*/ 0 h 2160"/>
                <a:gd name="T16" fmla="*/ 0 w 3768"/>
                <a:gd name="T17" fmla="*/ 0 h 2160"/>
                <a:gd name="T18" fmla="*/ 0 w 3768"/>
                <a:gd name="T19" fmla="*/ 0 h 2160"/>
                <a:gd name="T20" fmla="*/ 0 w 3768"/>
                <a:gd name="T21" fmla="*/ 0 h 2160"/>
                <a:gd name="T22" fmla="*/ 0 w 3768"/>
                <a:gd name="T23" fmla="*/ 0 h 2160"/>
                <a:gd name="T24" fmla="*/ 0 w 3768"/>
                <a:gd name="T25" fmla="*/ 0 h 2160"/>
                <a:gd name="T26" fmla="*/ 0 w 3768"/>
                <a:gd name="T27" fmla="*/ 0 h 2160"/>
                <a:gd name="T28" fmla="*/ 0 w 3768"/>
                <a:gd name="T29" fmla="*/ 0 h 2160"/>
                <a:gd name="T30" fmla="*/ 0 w 3768"/>
                <a:gd name="T31" fmla="*/ 0 h 2160"/>
                <a:gd name="T32" fmla="*/ 0 w 3768"/>
                <a:gd name="T33" fmla="*/ 0 h 2160"/>
                <a:gd name="T34" fmla="*/ 0 w 3768"/>
                <a:gd name="T35" fmla="*/ 0 h 2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8"/>
                <a:gd name="T55" fmla="*/ 0 h 2160"/>
                <a:gd name="T56" fmla="*/ 3768 w 3768"/>
                <a:gd name="T57" fmla="*/ 2160 h 2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8" h="2160">
                  <a:moveTo>
                    <a:pt x="0" y="24"/>
                  </a:moveTo>
                  <a:cubicBezTo>
                    <a:pt x="0" y="11"/>
                    <a:pt x="11" y="0"/>
                    <a:pt x="24" y="0"/>
                  </a:cubicBezTo>
                  <a:lnTo>
                    <a:pt x="3744" y="0"/>
                  </a:lnTo>
                  <a:cubicBezTo>
                    <a:pt x="3758" y="0"/>
                    <a:pt x="3768" y="11"/>
                    <a:pt x="3768" y="24"/>
                  </a:cubicBezTo>
                  <a:lnTo>
                    <a:pt x="3768" y="2136"/>
                  </a:lnTo>
                  <a:cubicBezTo>
                    <a:pt x="3768" y="2150"/>
                    <a:pt x="3758" y="2160"/>
                    <a:pt x="3744" y="2160"/>
                  </a:cubicBezTo>
                  <a:lnTo>
                    <a:pt x="24" y="2160"/>
                  </a:lnTo>
                  <a:cubicBezTo>
                    <a:pt x="11" y="2160"/>
                    <a:pt x="0" y="2150"/>
                    <a:pt x="0" y="2136"/>
                  </a:cubicBezTo>
                  <a:lnTo>
                    <a:pt x="0" y="24"/>
                  </a:lnTo>
                  <a:close/>
                  <a:moveTo>
                    <a:pt x="48" y="2136"/>
                  </a:moveTo>
                  <a:lnTo>
                    <a:pt x="24" y="2112"/>
                  </a:lnTo>
                  <a:lnTo>
                    <a:pt x="3744" y="2112"/>
                  </a:lnTo>
                  <a:lnTo>
                    <a:pt x="3720" y="2136"/>
                  </a:lnTo>
                  <a:lnTo>
                    <a:pt x="3720" y="24"/>
                  </a:lnTo>
                  <a:lnTo>
                    <a:pt x="3744" y="48"/>
                  </a:lnTo>
                  <a:lnTo>
                    <a:pt x="24" y="48"/>
                  </a:lnTo>
                  <a:lnTo>
                    <a:pt x="48" y="24"/>
                  </a:lnTo>
                  <a:lnTo>
                    <a:pt x="48" y="2136"/>
                  </a:lnTo>
                  <a:close/>
                </a:path>
              </a:pathLst>
            </a:custGeom>
            <a:solidFill>
              <a:srgbClr val="99CCFF"/>
            </a:solidFill>
            <a:ln w="1">
              <a:solidFill>
                <a:srgbClr val="99CCFF"/>
              </a:solidFill>
              <a:bevel/>
              <a:headEnd/>
              <a:tailEnd/>
            </a:ln>
          </p:spPr>
          <p:txBody>
            <a:bodyPr/>
            <a:lstStyle/>
            <a:p>
              <a:endParaRPr lang="zh-CN" altLang="en-US"/>
            </a:p>
          </p:txBody>
        </p:sp>
        <p:sp>
          <p:nvSpPr>
            <p:cNvPr id="63519" name="Rectangle 30"/>
            <p:cNvSpPr>
              <a:spLocks noChangeArrowheads="1"/>
            </p:cNvSpPr>
            <p:nvPr/>
          </p:nvSpPr>
          <p:spPr bwMode="auto">
            <a:xfrm>
              <a:off x="4863" y="2382"/>
              <a:ext cx="446" cy="379"/>
            </a:xfrm>
            <a:prstGeom prst="rect">
              <a:avLst/>
            </a:prstGeom>
            <a:solidFill>
              <a:srgbClr val="99CCFF"/>
            </a:solidFill>
            <a:ln w="9525">
              <a:noFill/>
              <a:miter lim="800000"/>
              <a:headEnd/>
              <a:tailEnd/>
            </a:ln>
          </p:spPr>
          <p:txBody>
            <a:bodyPr/>
            <a:lstStyle/>
            <a:p>
              <a:endParaRPr lang="zh-HK" altLang="en-US">
                <a:ea typeface="楷体_GB2312"/>
                <a:cs typeface="楷体_GB2312"/>
              </a:endParaRPr>
            </a:p>
          </p:txBody>
        </p:sp>
        <p:sp>
          <p:nvSpPr>
            <p:cNvPr id="63520" name="Freeform 31"/>
            <p:cNvSpPr>
              <a:spLocks noEditPoints="1"/>
            </p:cNvSpPr>
            <p:nvPr/>
          </p:nvSpPr>
          <p:spPr bwMode="auto">
            <a:xfrm>
              <a:off x="4860" y="2226"/>
              <a:ext cx="452" cy="302"/>
            </a:xfrm>
            <a:custGeom>
              <a:avLst/>
              <a:gdLst>
                <a:gd name="T0" fmla="*/ 0 w 1884"/>
                <a:gd name="T1" fmla="*/ 0 h 1256"/>
                <a:gd name="T2" fmla="*/ 0 w 1884"/>
                <a:gd name="T3" fmla="*/ 0 h 1256"/>
                <a:gd name="T4" fmla="*/ 0 w 1884"/>
                <a:gd name="T5" fmla="*/ 0 h 1256"/>
                <a:gd name="T6" fmla="*/ 0 w 1884"/>
                <a:gd name="T7" fmla="*/ 0 h 1256"/>
                <a:gd name="T8" fmla="*/ 0 w 1884"/>
                <a:gd name="T9" fmla="*/ 0 h 1256"/>
                <a:gd name="T10" fmla="*/ 0 w 1884"/>
                <a:gd name="T11" fmla="*/ 0 h 1256"/>
                <a:gd name="T12" fmla="*/ 0 w 1884"/>
                <a:gd name="T13" fmla="*/ 0 h 1256"/>
                <a:gd name="T14" fmla="*/ 0 w 1884"/>
                <a:gd name="T15" fmla="*/ 0 h 1256"/>
                <a:gd name="T16" fmla="*/ 0 w 1884"/>
                <a:gd name="T17" fmla="*/ 0 h 1256"/>
                <a:gd name="T18" fmla="*/ 0 w 1884"/>
                <a:gd name="T19" fmla="*/ 0 h 1256"/>
                <a:gd name="T20" fmla="*/ 0 w 1884"/>
                <a:gd name="T21" fmla="*/ 0 h 1256"/>
                <a:gd name="T22" fmla="*/ 0 w 1884"/>
                <a:gd name="T23" fmla="*/ 0 h 1256"/>
                <a:gd name="T24" fmla="*/ 0 w 1884"/>
                <a:gd name="T25" fmla="*/ 0 h 1256"/>
                <a:gd name="T26" fmla="*/ 0 w 1884"/>
                <a:gd name="T27" fmla="*/ 0 h 1256"/>
                <a:gd name="T28" fmla="*/ 0 w 1884"/>
                <a:gd name="T29" fmla="*/ 0 h 1256"/>
                <a:gd name="T30" fmla="*/ 0 w 1884"/>
                <a:gd name="T31" fmla="*/ 0 h 1256"/>
                <a:gd name="T32" fmla="*/ 0 w 1884"/>
                <a:gd name="T33" fmla="*/ 0 h 1256"/>
                <a:gd name="T34" fmla="*/ 0 w 1884"/>
                <a:gd name="T35" fmla="*/ 0 h 1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84"/>
                <a:gd name="T55" fmla="*/ 0 h 1256"/>
                <a:gd name="T56" fmla="*/ 1884 w 1884"/>
                <a:gd name="T57" fmla="*/ 1256 h 1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84" h="1256">
                  <a:moveTo>
                    <a:pt x="0" y="12"/>
                  </a:moveTo>
                  <a:cubicBezTo>
                    <a:pt x="0" y="6"/>
                    <a:pt x="6" y="0"/>
                    <a:pt x="12" y="0"/>
                  </a:cubicBezTo>
                  <a:lnTo>
                    <a:pt x="1872" y="0"/>
                  </a:lnTo>
                  <a:cubicBezTo>
                    <a:pt x="1879" y="0"/>
                    <a:pt x="1884" y="6"/>
                    <a:pt x="1884" y="12"/>
                  </a:cubicBezTo>
                  <a:lnTo>
                    <a:pt x="1884" y="1244"/>
                  </a:lnTo>
                  <a:cubicBezTo>
                    <a:pt x="1884" y="1251"/>
                    <a:pt x="1879" y="1256"/>
                    <a:pt x="1872" y="1256"/>
                  </a:cubicBezTo>
                  <a:lnTo>
                    <a:pt x="12" y="1256"/>
                  </a:lnTo>
                  <a:cubicBezTo>
                    <a:pt x="6" y="1256"/>
                    <a:pt x="0" y="1251"/>
                    <a:pt x="0" y="1244"/>
                  </a:cubicBezTo>
                  <a:lnTo>
                    <a:pt x="0" y="12"/>
                  </a:lnTo>
                  <a:close/>
                  <a:moveTo>
                    <a:pt x="24" y="1244"/>
                  </a:moveTo>
                  <a:lnTo>
                    <a:pt x="12" y="1232"/>
                  </a:lnTo>
                  <a:lnTo>
                    <a:pt x="1872" y="1232"/>
                  </a:lnTo>
                  <a:lnTo>
                    <a:pt x="1860" y="1244"/>
                  </a:lnTo>
                  <a:lnTo>
                    <a:pt x="1860" y="12"/>
                  </a:lnTo>
                  <a:lnTo>
                    <a:pt x="1872" y="24"/>
                  </a:lnTo>
                  <a:lnTo>
                    <a:pt x="12" y="24"/>
                  </a:lnTo>
                  <a:lnTo>
                    <a:pt x="24" y="12"/>
                  </a:lnTo>
                  <a:lnTo>
                    <a:pt x="24" y="1244"/>
                  </a:lnTo>
                  <a:close/>
                </a:path>
              </a:pathLst>
            </a:custGeom>
            <a:solidFill>
              <a:srgbClr val="99CCFF"/>
            </a:solidFill>
            <a:ln w="1">
              <a:solidFill>
                <a:srgbClr val="99CCFF"/>
              </a:solidFill>
              <a:bevel/>
              <a:headEnd/>
              <a:tailEnd/>
            </a:ln>
          </p:spPr>
          <p:txBody>
            <a:bodyPr/>
            <a:lstStyle/>
            <a:p>
              <a:endParaRPr lang="zh-CN" altLang="en-US"/>
            </a:p>
          </p:txBody>
        </p:sp>
        <p:sp>
          <p:nvSpPr>
            <p:cNvPr id="63521" name="Rectangle 32"/>
            <p:cNvSpPr>
              <a:spLocks noChangeArrowheads="1"/>
            </p:cNvSpPr>
            <p:nvPr/>
          </p:nvSpPr>
          <p:spPr bwMode="auto">
            <a:xfrm>
              <a:off x="1513" y="1809"/>
              <a:ext cx="447" cy="56"/>
            </a:xfrm>
            <a:prstGeom prst="rect">
              <a:avLst/>
            </a:prstGeom>
            <a:solidFill>
              <a:srgbClr val="B2B2B2"/>
            </a:solidFill>
            <a:ln w="9525">
              <a:noFill/>
              <a:miter lim="800000"/>
              <a:headEnd/>
              <a:tailEnd/>
            </a:ln>
          </p:spPr>
          <p:txBody>
            <a:bodyPr/>
            <a:lstStyle/>
            <a:p>
              <a:endParaRPr lang="zh-HK" altLang="en-US">
                <a:ea typeface="楷体_GB2312"/>
                <a:cs typeface="楷体_GB2312"/>
              </a:endParaRPr>
            </a:p>
          </p:txBody>
        </p:sp>
        <p:sp>
          <p:nvSpPr>
            <p:cNvPr id="63522" name="Freeform 33"/>
            <p:cNvSpPr>
              <a:spLocks noEditPoints="1"/>
            </p:cNvSpPr>
            <p:nvPr/>
          </p:nvSpPr>
          <p:spPr bwMode="auto">
            <a:xfrm>
              <a:off x="1510" y="1806"/>
              <a:ext cx="453" cy="62"/>
            </a:xfrm>
            <a:custGeom>
              <a:avLst/>
              <a:gdLst>
                <a:gd name="T0" fmla="*/ 0 w 7552"/>
                <a:gd name="T1" fmla="*/ 0 h 1040"/>
                <a:gd name="T2" fmla="*/ 0 w 7552"/>
                <a:gd name="T3" fmla="*/ 0 h 1040"/>
                <a:gd name="T4" fmla="*/ 0 w 7552"/>
                <a:gd name="T5" fmla="*/ 0 h 1040"/>
                <a:gd name="T6" fmla="*/ 0 w 7552"/>
                <a:gd name="T7" fmla="*/ 0 h 1040"/>
                <a:gd name="T8" fmla="*/ 0 w 7552"/>
                <a:gd name="T9" fmla="*/ 0 h 1040"/>
                <a:gd name="T10" fmla="*/ 0 w 7552"/>
                <a:gd name="T11" fmla="*/ 0 h 1040"/>
                <a:gd name="T12" fmla="*/ 0 w 7552"/>
                <a:gd name="T13" fmla="*/ 0 h 1040"/>
                <a:gd name="T14" fmla="*/ 0 w 7552"/>
                <a:gd name="T15" fmla="*/ 0 h 1040"/>
                <a:gd name="T16" fmla="*/ 0 w 7552"/>
                <a:gd name="T17" fmla="*/ 0 h 1040"/>
                <a:gd name="T18" fmla="*/ 0 w 7552"/>
                <a:gd name="T19" fmla="*/ 0 h 1040"/>
                <a:gd name="T20" fmla="*/ 0 w 7552"/>
                <a:gd name="T21" fmla="*/ 0 h 1040"/>
                <a:gd name="T22" fmla="*/ 0 w 7552"/>
                <a:gd name="T23" fmla="*/ 0 h 1040"/>
                <a:gd name="T24" fmla="*/ 0 w 7552"/>
                <a:gd name="T25" fmla="*/ 0 h 1040"/>
                <a:gd name="T26" fmla="*/ 0 w 7552"/>
                <a:gd name="T27" fmla="*/ 0 h 1040"/>
                <a:gd name="T28" fmla="*/ 0 w 7552"/>
                <a:gd name="T29" fmla="*/ 0 h 1040"/>
                <a:gd name="T30" fmla="*/ 0 w 7552"/>
                <a:gd name="T31" fmla="*/ 0 h 1040"/>
                <a:gd name="T32" fmla="*/ 0 w 7552"/>
                <a:gd name="T33" fmla="*/ 0 h 1040"/>
                <a:gd name="T34" fmla="*/ 0 w 7552"/>
                <a:gd name="T35" fmla="*/ 0 h 10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2"/>
                <a:gd name="T55" fmla="*/ 0 h 1040"/>
                <a:gd name="T56" fmla="*/ 7552 w 7552"/>
                <a:gd name="T57" fmla="*/ 1040 h 10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2" h="1040">
                  <a:moveTo>
                    <a:pt x="0" y="48"/>
                  </a:moveTo>
                  <a:cubicBezTo>
                    <a:pt x="0" y="22"/>
                    <a:pt x="22" y="0"/>
                    <a:pt x="48" y="0"/>
                  </a:cubicBezTo>
                  <a:lnTo>
                    <a:pt x="7504" y="0"/>
                  </a:lnTo>
                  <a:cubicBezTo>
                    <a:pt x="7531" y="0"/>
                    <a:pt x="7552" y="22"/>
                    <a:pt x="7552" y="48"/>
                  </a:cubicBezTo>
                  <a:lnTo>
                    <a:pt x="7552" y="992"/>
                  </a:lnTo>
                  <a:cubicBezTo>
                    <a:pt x="7552" y="1019"/>
                    <a:pt x="7531" y="1040"/>
                    <a:pt x="7504" y="1040"/>
                  </a:cubicBezTo>
                  <a:lnTo>
                    <a:pt x="48" y="1040"/>
                  </a:lnTo>
                  <a:cubicBezTo>
                    <a:pt x="22" y="1040"/>
                    <a:pt x="0" y="1019"/>
                    <a:pt x="0" y="992"/>
                  </a:cubicBezTo>
                  <a:lnTo>
                    <a:pt x="0" y="48"/>
                  </a:lnTo>
                  <a:close/>
                  <a:moveTo>
                    <a:pt x="96" y="992"/>
                  </a:moveTo>
                  <a:lnTo>
                    <a:pt x="48" y="944"/>
                  </a:lnTo>
                  <a:lnTo>
                    <a:pt x="7504" y="944"/>
                  </a:lnTo>
                  <a:lnTo>
                    <a:pt x="7456" y="992"/>
                  </a:lnTo>
                  <a:lnTo>
                    <a:pt x="7456" y="48"/>
                  </a:lnTo>
                  <a:lnTo>
                    <a:pt x="7504" y="96"/>
                  </a:lnTo>
                  <a:lnTo>
                    <a:pt x="48" y="96"/>
                  </a:lnTo>
                  <a:lnTo>
                    <a:pt x="96" y="48"/>
                  </a:lnTo>
                  <a:lnTo>
                    <a:pt x="96" y="992"/>
                  </a:lnTo>
                  <a:close/>
                </a:path>
              </a:pathLst>
            </a:custGeom>
            <a:solidFill>
              <a:srgbClr val="B2B2B2"/>
            </a:solidFill>
            <a:ln w="1">
              <a:solidFill>
                <a:srgbClr val="B2B2B2"/>
              </a:solidFill>
              <a:bevel/>
              <a:headEnd/>
              <a:tailEnd/>
            </a:ln>
          </p:spPr>
          <p:txBody>
            <a:bodyPr/>
            <a:lstStyle/>
            <a:p>
              <a:endParaRPr lang="zh-CN" altLang="en-US"/>
            </a:p>
          </p:txBody>
        </p:sp>
        <p:sp>
          <p:nvSpPr>
            <p:cNvPr id="63523" name="Rectangle 34"/>
            <p:cNvSpPr>
              <a:spLocks noChangeArrowheads="1"/>
            </p:cNvSpPr>
            <p:nvPr/>
          </p:nvSpPr>
          <p:spPr bwMode="auto">
            <a:xfrm>
              <a:off x="2630" y="1809"/>
              <a:ext cx="446" cy="252"/>
            </a:xfrm>
            <a:prstGeom prst="rect">
              <a:avLst/>
            </a:prstGeom>
            <a:solidFill>
              <a:srgbClr val="B2B2B2"/>
            </a:solidFill>
            <a:ln w="9525">
              <a:noFill/>
              <a:miter lim="800000"/>
              <a:headEnd/>
              <a:tailEnd/>
            </a:ln>
          </p:spPr>
          <p:txBody>
            <a:bodyPr/>
            <a:lstStyle/>
            <a:p>
              <a:endParaRPr lang="zh-HK" altLang="en-US">
                <a:ea typeface="楷体_GB2312"/>
                <a:cs typeface="楷体_GB2312"/>
              </a:endParaRPr>
            </a:p>
          </p:txBody>
        </p:sp>
        <p:sp>
          <p:nvSpPr>
            <p:cNvPr id="63524" name="Freeform 35"/>
            <p:cNvSpPr>
              <a:spLocks noEditPoints="1"/>
            </p:cNvSpPr>
            <p:nvPr/>
          </p:nvSpPr>
          <p:spPr bwMode="auto">
            <a:xfrm>
              <a:off x="2627" y="1806"/>
              <a:ext cx="452" cy="258"/>
            </a:xfrm>
            <a:custGeom>
              <a:avLst/>
              <a:gdLst>
                <a:gd name="T0" fmla="*/ 0 w 3768"/>
                <a:gd name="T1" fmla="*/ 0 h 2152"/>
                <a:gd name="T2" fmla="*/ 0 w 3768"/>
                <a:gd name="T3" fmla="*/ 0 h 2152"/>
                <a:gd name="T4" fmla="*/ 0 w 3768"/>
                <a:gd name="T5" fmla="*/ 0 h 2152"/>
                <a:gd name="T6" fmla="*/ 0 w 3768"/>
                <a:gd name="T7" fmla="*/ 0 h 2152"/>
                <a:gd name="T8" fmla="*/ 0 w 3768"/>
                <a:gd name="T9" fmla="*/ 0 h 2152"/>
                <a:gd name="T10" fmla="*/ 0 w 3768"/>
                <a:gd name="T11" fmla="*/ 0 h 2152"/>
                <a:gd name="T12" fmla="*/ 0 w 3768"/>
                <a:gd name="T13" fmla="*/ 0 h 2152"/>
                <a:gd name="T14" fmla="*/ 0 w 3768"/>
                <a:gd name="T15" fmla="*/ 0 h 2152"/>
                <a:gd name="T16" fmla="*/ 0 w 3768"/>
                <a:gd name="T17" fmla="*/ 0 h 2152"/>
                <a:gd name="T18" fmla="*/ 0 w 3768"/>
                <a:gd name="T19" fmla="*/ 0 h 2152"/>
                <a:gd name="T20" fmla="*/ 0 w 3768"/>
                <a:gd name="T21" fmla="*/ 0 h 2152"/>
                <a:gd name="T22" fmla="*/ 0 w 3768"/>
                <a:gd name="T23" fmla="*/ 0 h 2152"/>
                <a:gd name="T24" fmla="*/ 0 w 3768"/>
                <a:gd name="T25" fmla="*/ 0 h 2152"/>
                <a:gd name="T26" fmla="*/ 0 w 3768"/>
                <a:gd name="T27" fmla="*/ 0 h 2152"/>
                <a:gd name="T28" fmla="*/ 0 w 3768"/>
                <a:gd name="T29" fmla="*/ 0 h 2152"/>
                <a:gd name="T30" fmla="*/ 0 w 3768"/>
                <a:gd name="T31" fmla="*/ 0 h 2152"/>
                <a:gd name="T32" fmla="*/ 0 w 3768"/>
                <a:gd name="T33" fmla="*/ 0 h 2152"/>
                <a:gd name="T34" fmla="*/ 0 w 3768"/>
                <a:gd name="T35" fmla="*/ 0 h 2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8"/>
                <a:gd name="T55" fmla="*/ 0 h 2152"/>
                <a:gd name="T56" fmla="*/ 3768 w 3768"/>
                <a:gd name="T57" fmla="*/ 2152 h 21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8" h="2152">
                  <a:moveTo>
                    <a:pt x="0" y="24"/>
                  </a:moveTo>
                  <a:cubicBezTo>
                    <a:pt x="0" y="11"/>
                    <a:pt x="11" y="0"/>
                    <a:pt x="24" y="0"/>
                  </a:cubicBezTo>
                  <a:lnTo>
                    <a:pt x="3744" y="0"/>
                  </a:lnTo>
                  <a:cubicBezTo>
                    <a:pt x="3758" y="0"/>
                    <a:pt x="3768" y="11"/>
                    <a:pt x="3768" y="24"/>
                  </a:cubicBezTo>
                  <a:lnTo>
                    <a:pt x="3768" y="2128"/>
                  </a:lnTo>
                  <a:cubicBezTo>
                    <a:pt x="3768" y="2142"/>
                    <a:pt x="3758" y="2152"/>
                    <a:pt x="3744" y="2152"/>
                  </a:cubicBezTo>
                  <a:lnTo>
                    <a:pt x="24" y="2152"/>
                  </a:lnTo>
                  <a:cubicBezTo>
                    <a:pt x="11" y="2152"/>
                    <a:pt x="0" y="2142"/>
                    <a:pt x="0" y="2128"/>
                  </a:cubicBezTo>
                  <a:lnTo>
                    <a:pt x="0" y="24"/>
                  </a:lnTo>
                  <a:close/>
                  <a:moveTo>
                    <a:pt x="48" y="2128"/>
                  </a:moveTo>
                  <a:lnTo>
                    <a:pt x="24" y="2104"/>
                  </a:lnTo>
                  <a:lnTo>
                    <a:pt x="3744" y="2104"/>
                  </a:lnTo>
                  <a:lnTo>
                    <a:pt x="3720" y="2128"/>
                  </a:lnTo>
                  <a:lnTo>
                    <a:pt x="3720" y="24"/>
                  </a:lnTo>
                  <a:lnTo>
                    <a:pt x="3744" y="48"/>
                  </a:lnTo>
                  <a:lnTo>
                    <a:pt x="24" y="48"/>
                  </a:lnTo>
                  <a:lnTo>
                    <a:pt x="48" y="24"/>
                  </a:lnTo>
                  <a:lnTo>
                    <a:pt x="48" y="2128"/>
                  </a:lnTo>
                  <a:close/>
                </a:path>
              </a:pathLst>
            </a:custGeom>
            <a:solidFill>
              <a:srgbClr val="B2B2B2"/>
            </a:solidFill>
            <a:ln w="1">
              <a:solidFill>
                <a:srgbClr val="B2B2B2"/>
              </a:solidFill>
              <a:bevel/>
              <a:headEnd/>
              <a:tailEnd/>
            </a:ln>
          </p:spPr>
          <p:txBody>
            <a:bodyPr/>
            <a:lstStyle/>
            <a:p>
              <a:endParaRPr lang="zh-CN" altLang="en-US"/>
            </a:p>
          </p:txBody>
        </p:sp>
        <p:sp>
          <p:nvSpPr>
            <p:cNvPr id="63525" name="Rectangle 36"/>
            <p:cNvSpPr>
              <a:spLocks noChangeArrowheads="1"/>
            </p:cNvSpPr>
            <p:nvPr/>
          </p:nvSpPr>
          <p:spPr bwMode="auto">
            <a:xfrm>
              <a:off x="3746" y="1809"/>
              <a:ext cx="447" cy="266"/>
            </a:xfrm>
            <a:prstGeom prst="rect">
              <a:avLst/>
            </a:prstGeom>
            <a:solidFill>
              <a:srgbClr val="B2B2B2"/>
            </a:solidFill>
            <a:ln w="9525">
              <a:noFill/>
              <a:miter lim="800000"/>
              <a:headEnd/>
              <a:tailEnd/>
            </a:ln>
          </p:spPr>
          <p:txBody>
            <a:bodyPr/>
            <a:lstStyle/>
            <a:p>
              <a:endParaRPr lang="zh-HK" altLang="en-US">
                <a:ea typeface="楷体_GB2312"/>
                <a:cs typeface="楷体_GB2312"/>
              </a:endParaRPr>
            </a:p>
          </p:txBody>
        </p:sp>
        <p:sp>
          <p:nvSpPr>
            <p:cNvPr id="63526" name="Freeform 37"/>
            <p:cNvSpPr>
              <a:spLocks noEditPoints="1"/>
            </p:cNvSpPr>
            <p:nvPr/>
          </p:nvSpPr>
          <p:spPr bwMode="auto">
            <a:xfrm>
              <a:off x="3744" y="1806"/>
              <a:ext cx="452" cy="272"/>
            </a:xfrm>
            <a:custGeom>
              <a:avLst/>
              <a:gdLst>
                <a:gd name="T0" fmla="*/ 0 w 3768"/>
                <a:gd name="T1" fmla="*/ 0 h 2264"/>
                <a:gd name="T2" fmla="*/ 0 w 3768"/>
                <a:gd name="T3" fmla="*/ 0 h 2264"/>
                <a:gd name="T4" fmla="*/ 0 w 3768"/>
                <a:gd name="T5" fmla="*/ 0 h 2264"/>
                <a:gd name="T6" fmla="*/ 0 w 3768"/>
                <a:gd name="T7" fmla="*/ 0 h 2264"/>
                <a:gd name="T8" fmla="*/ 0 w 3768"/>
                <a:gd name="T9" fmla="*/ 0 h 2264"/>
                <a:gd name="T10" fmla="*/ 0 w 3768"/>
                <a:gd name="T11" fmla="*/ 0 h 2264"/>
                <a:gd name="T12" fmla="*/ 0 w 3768"/>
                <a:gd name="T13" fmla="*/ 0 h 2264"/>
                <a:gd name="T14" fmla="*/ 0 w 3768"/>
                <a:gd name="T15" fmla="*/ 0 h 2264"/>
                <a:gd name="T16" fmla="*/ 0 w 3768"/>
                <a:gd name="T17" fmla="*/ 0 h 2264"/>
                <a:gd name="T18" fmla="*/ 0 w 3768"/>
                <a:gd name="T19" fmla="*/ 0 h 2264"/>
                <a:gd name="T20" fmla="*/ 0 w 3768"/>
                <a:gd name="T21" fmla="*/ 0 h 2264"/>
                <a:gd name="T22" fmla="*/ 0 w 3768"/>
                <a:gd name="T23" fmla="*/ 0 h 2264"/>
                <a:gd name="T24" fmla="*/ 0 w 3768"/>
                <a:gd name="T25" fmla="*/ 0 h 2264"/>
                <a:gd name="T26" fmla="*/ 0 w 3768"/>
                <a:gd name="T27" fmla="*/ 0 h 2264"/>
                <a:gd name="T28" fmla="*/ 0 w 3768"/>
                <a:gd name="T29" fmla="*/ 0 h 2264"/>
                <a:gd name="T30" fmla="*/ 0 w 3768"/>
                <a:gd name="T31" fmla="*/ 0 h 2264"/>
                <a:gd name="T32" fmla="*/ 0 w 3768"/>
                <a:gd name="T33" fmla="*/ 0 h 2264"/>
                <a:gd name="T34" fmla="*/ 0 w 3768"/>
                <a:gd name="T35" fmla="*/ 0 h 2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8"/>
                <a:gd name="T55" fmla="*/ 0 h 2264"/>
                <a:gd name="T56" fmla="*/ 3768 w 3768"/>
                <a:gd name="T57" fmla="*/ 2264 h 2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8" h="2264">
                  <a:moveTo>
                    <a:pt x="0" y="24"/>
                  </a:moveTo>
                  <a:cubicBezTo>
                    <a:pt x="0" y="11"/>
                    <a:pt x="11" y="0"/>
                    <a:pt x="24" y="0"/>
                  </a:cubicBezTo>
                  <a:lnTo>
                    <a:pt x="3744" y="0"/>
                  </a:lnTo>
                  <a:cubicBezTo>
                    <a:pt x="3758" y="0"/>
                    <a:pt x="3768" y="11"/>
                    <a:pt x="3768" y="24"/>
                  </a:cubicBezTo>
                  <a:lnTo>
                    <a:pt x="3768" y="2240"/>
                  </a:lnTo>
                  <a:cubicBezTo>
                    <a:pt x="3768" y="2254"/>
                    <a:pt x="3758" y="2264"/>
                    <a:pt x="3744" y="2264"/>
                  </a:cubicBezTo>
                  <a:lnTo>
                    <a:pt x="24" y="2264"/>
                  </a:lnTo>
                  <a:cubicBezTo>
                    <a:pt x="11" y="2264"/>
                    <a:pt x="0" y="2254"/>
                    <a:pt x="0" y="2240"/>
                  </a:cubicBezTo>
                  <a:lnTo>
                    <a:pt x="0" y="24"/>
                  </a:lnTo>
                  <a:close/>
                  <a:moveTo>
                    <a:pt x="48" y="2240"/>
                  </a:moveTo>
                  <a:lnTo>
                    <a:pt x="24" y="2216"/>
                  </a:lnTo>
                  <a:lnTo>
                    <a:pt x="3744" y="2216"/>
                  </a:lnTo>
                  <a:lnTo>
                    <a:pt x="3720" y="2240"/>
                  </a:lnTo>
                  <a:lnTo>
                    <a:pt x="3720" y="24"/>
                  </a:lnTo>
                  <a:lnTo>
                    <a:pt x="3744" y="48"/>
                  </a:lnTo>
                  <a:lnTo>
                    <a:pt x="24" y="48"/>
                  </a:lnTo>
                  <a:lnTo>
                    <a:pt x="48" y="24"/>
                  </a:lnTo>
                  <a:lnTo>
                    <a:pt x="48" y="2240"/>
                  </a:lnTo>
                  <a:close/>
                </a:path>
              </a:pathLst>
            </a:custGeom>
            <a:solidFill>
              <a:srgbClr val="B2B2B2"/>
            </a:solidFill>
            <a:ln w="1">
              <a:solidFill>
                <a:srgbClr val="B2B2B2"/>
              </a:solidFill>
              <a:bevel/>
              <a:headEnd/>
              <a:tailEnd/>
            </a:ln>
          </p:spPr>
          <p:txBody>
            <a:bodyPr/>
            <a:lstStyle/>
            <a:p>
              <a:endParaRPr lang="zh-CN" altLang="en-US"/>
            </a:p>
          </p:txBody>
        </p:sp>
        <p:sp>
          <p:nvSpPr>
            <p:cNvPr id="63527" name="Rectangle 38"/>
            <p:cNvSpPr>
              <a:spLocks noChangeArrowheads="1"/>
            </p:cNvSpPr>
            <p:nvPr/>
          </p:nvSpPr>
          <p:spPr bwMode="auto">
            <a:xfrm>
              <a:off x="4863" y="1809"/>
              <a:ext cx="446" cy="596"/>
            </a:xfrm>
            <a:prstGeom prst="rect">
              <a:avLst/>
            </a:prstGeom>
            <a:solidFill>
              <a:srgbClr val="B2B2B2"/>
            </a:solidFill>
            <a:ln w="9525">
              <a:noFill/>
              <a:miter lim="800000"/>
              <a:headEnd/>
              <a:tailEnd/>
            </a:ln>
          </p:spPr>
          <p:txBody>
            <a:bodyPr/>
            <a:lstStyle/>
            <a:p>
              <a:endParaRPr lang="zh-HK" altLang="en-US">
                <a:ea typeface="楷体_GB2312"/>
                <a:cs typeface="楷体_GB2312"/>
              </a:endParaRPr>
            </a:p>
          </p:txBody>
        </p:sp>
        <p:sp>
          <p:nvSpPr>
            <p:cNvPr id="63528" name="Freeform 39"/>
            <p:cNvSpPr>
              <a:spLocks noEditPoints="1"/>
            </p:cNvSpPr>
            <p:nvPr/>
          </p:nvSpPr>
          <p:spPr bwMode="auto">
            <a:xfrm>
              <a:off x="4860" y="1806"/>
              <a:ext cx="452" cy="426"/>
            </a:xfrm>
            <a:custGeom>
              <a:avLst/>
              <a:gdLst>
                <a:gd name="T0" fmla="*/ 0 w 1884"/>
                <a:gd name="T1" fmla="*/ 0 h 1776"/>
                <a:gd name="T2" fmla="*/ 0 w 1884"/>
                <a:gd name="T3" fmla="*/ 0 h 1776"/>
                <a:gd name="T4" fmla="*/ 0 w 1884"/>
                <a:gd name="T5" fmla="*/ 0 h 1776"/>
                <a:gd name="T6" fmla="*/ 0 w 1884"/>
                <a:gd name="T7" fmla="*/ 0 h 1776"/>
                <a:gd name="T8" fmla="*/ 0 w 1884"/>
                <a:gd name="T9" fmla="*/ 0 h 1776"/>
                <a:gd name="T10" fmla="*/ 0 w 1884"/>
                <a:gd name="T11" fmla="*/ 0 h 1776"/>
                <a:gd name="T12" fmla="*/ 0 w 1884"/>
                <a:gd name="T13" fmla="*/ 0 h 1776"/>
                <a:gd name="T14" fmla="*/ 0 w 1884"/>
                <a:gd name="T15" fmla="*/ 0 h 1776"/>
                <a:gd name="T16" fmla="*/ 0 w 1884"/>
                <a:gd name="T17" fmla="*/ 0 h 1776"/>
                <a:gd name="T18" fmla="*/ 0 w 1884"/>
                <a:gd name="T19" fmla="*/ 0 h 1776"/>
                <a:gd name="T20" fmla="*/ 0 w 1884"/>
                <a:gd name="T21" fmla="*/ 0 h 1776"/>
                <a:gd name="T22" fmla="*/ 0 w 1884"/>
                <a:gd name="T23" fmla="*/ 0 h 1776"/>
                <a:gd name="T24" fmla="*/ 0 w 1884"/>
                <a:gd name="T25" fmla="*/ 0 h 1776"/>
                <a:gd name="T26" fmla="*/ 0 w 1884"/>
                <a:gd name="T27" fmla="*/ 0 h 1776"/>
                <a:gd name="T28" fmla="*/ 0 w 1884"/>
                <a:gd name="T29" fmla="*/ 0 h 1776"/>
                <a:gd name="T30" fmla="*/ 0 w 1884"/>
                <a:gd name="T31" fmla="*/ 0 h 1776"/>
                <a:gd name="T32" fmla="*/ 0 w 1884"/>
                <a:gd name="T33" fmla="*/ 0 h 1776"/>
                <a:gd name="T34" fmla="*/ 0 w 1884"/>
                <a:gd name="T35" fmla="*/ 0 h 17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84"/>
                <a:gd name="T55" fmla="*/ 0 h 1776"/>
                <a:gd name="T56" fmla="*/ 1884 w 1884"/>
                <a:gd name="T57" fmla="*/ 1776 h 17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84" h="1776">
                  <a:moveTo>
                    <a:pt x="0" y="12"/>
                  </a:moveTo>
                  <a:cubicBezTo>
                    <a:pt x="0" y="6"/>
                    <a:pt x="6" y="0"/>
                    <a:pt x="12" y="0"/>
                  </a:cubicBezTo>
                  <a:lnTo>
                    <a:pt x="1872" y="0"/>
                  </a:lnTo>
                  <a:cubicBezTo>
                    <a:pt x="1879" y="0"/>
                    <a:pt x="1884" y="6"/>
                    <a:pt x="1884" y="12"/>
                  </a:cubicBezTo>
                  <a:lnTo>
                    <a:pt x="1884" y="1764"/>
                  </a:lnTo>
                  <a:cubicBezTo>
                    <a:pt x="1884" y="1771"/>
                    <a:pt x="1879" y="1776"/>
                    <a:pt x="1872" y="1776"/>
                  </a:cubicBezTo>
                  <a:lnTo>
                    <a:pt x="12" y="1776"/>
                  </a:lnTo>
                  <a:cubicBezTo>
                    <a:pt x="6" y="1776"/>
                    <a:pt x="0" y="1771"/>
                    <a:pt x="0" y="1764"/>
                  </a:cubicBezTo>
                  <a:lnTo>
                    <a:pt x="0" y="12"/>
                  </a:lnTo>
                  <a:close/>
                  <a:moveTo>
                    <a:pt x="24" y="1764"/>
                  </a:moveTo>
                  <a:lnTo>
                    <a:pt x="12" y="1752"/>
                  </a:lnTo>
                  <a:lnTo>
                    <a:pt x="1872" y="1752"/>
                  </a:lnTo>
                  <a:lnTo>
                    <a:pt x="1860" y="1764"/>
                  </a:lnTo>
                  <a:lnTo>
                    <a:pt x="1860" y="12"/>
                  </a:lnTo>
                  <a:lnTo>
                    <a:pt x="1872" y="24"/>
                  </a:lnTo>
                  <a:lnTo>
                    <a:pt x="12" y="24"/>
                  </a:lnTo>
                  <a:lnTo>
                    <a:pt x="24" y="12"/>
                  </a:lnTo>
                  <a:lnTo>
                    <a:pt x="24" y="1764"/>
                  </a:lnTo>
                  <a:close/>
                </a:path>
              </a:pathLst>
            </a:custGeom>
            <a:solidFill>
              <a:srgbClr val="B2B2B2"/>
            </a:solidFill>
            <a:ln w="1">
              <a:solidFill>
                <a:srgbClr val="B2B2B2"/>
              </a:solidFill>
              <a:bevel/>
              <a:headEnd/>
              <a:tailEnd/>
            </a:ln>
          </p:spPr>
          <p:txBody>
            <a:bodyPr/>
            <a:lstStyle/>
            <a:p>
              <a:endParaRPr lang="zh-CN" altLang="en-US"/>
            </a:p>
          </p:txBody>
        </p:sp>
        <p:sp>
          <p:nvSpPr>
            <p:cNvPr id="63529" name="Rectangle 40"/>
            <p:cNvSpPr>
              <a:spLocks noChangeArrowheads="1"/>
            </p:cNvSpPr>
            <p:nvPr/>
          </p:nvSpPr>
          <p:spPr bwMode="auto">
            <a:xfrm>
              <a:off x="1175" y="1809"/>
              <a:ext cx="6" cy="1730"/>
            </a:xfrm>
            <a:prstGeom prst="rect">
              <a:avLst/>
            </a:prstGeom>
            <a:solidFill>
              <a:srgbClr val="868686"/>
            </a:solidFill>
            <a:ln w="1">
              <a:solidFill>
                <a:srgbClr val="868686"/>
              </a:solidFill>
              <a:bevel/>
              <a:headEnd/>
              <a:tailEnd/>
            </a:ln>
          </p:spPr>
          <p:txBody>
            <a:bodyPr/>
            <a:lstStyle/>
            <a:p>
              <a:endParaRPr lang="zh-HK" altLang="en-US">
                <a:ea typeface="楷体_GB2312"/>
                <a:cs typeface="楷体_GB2312"/>
              </a:endParaRPr>
            </a:p>
          </p:txBody>
        </p:sp>
        <p:sp>
          <p:nvSpPr>
            <p:cNvPr id="63530" name="Freeform 41"/>
            <p:cNvSpPr>
              <a:spLocks noEditPoints="1"/>
            </p:cNvSpPr>
            <p:nvPr/>
          </p:nvSpPr>
          <p:spPr bwMode="auto">
            <a:xfrm>
              <a:off x="1144" y="1806"/>
              <a:ext cx="34" cy="1735"/>
            </a:xfrm>
            <a:custGeom>
              <a:avLst/>
              <a:gdLst>
                <a:gd name="T0" fmla="*/ 0 w 34"/>
                <a:gd name="T1" fmla="*/ 1730 h 1735"/>
                <a:gd name="T2" fmla="*/ 34 w 34"/>
                <a:gd name="T3" fmla="*/ 1730 h 1735"/>
                <a:gd name="T4" fmla="*/ 34 w 34"/>
                <a:gd name="T5" fmla="*/ 1735 h 1735"/>
                <a:gd name="T6" fmla="*/ 0 w 34"/>
                <a:gd name="T7" fmla="*/ 1735 h 1735"/>
                <a:gd name="T8" fmla="*/ 0 w 34"/>
                <a:gd name="T9" fmla="*/ 1730 h 1735"/>
                <a:gd name="T10" fmla="*/ 0 w 34"/>
                <a:gd name="T11" fmla="*/ 1384 h 1735"/>
                <a:gd name="T12" fmla="*/ 34 w 34"/>
                <a:gd name="T13" fmla="*/ 1384 h 1735"/>
                <a:gd name="T14" fmla="*/ 34 w 34"/>
                <a:gd name="T15" fmla="*/ 1390 h 1735"/>
                <a:gd name="T16" fmla="*/ 0 w 34"/>
                <a:gd name="T17" fmla="*/ 1390 h 1735"/>
                <a:gd name="T18" fmla="*/ 0 w 34"/>
                <a:gd name="T19" fmla="*/ 1384 h 1735"/>
                <a:gd name="T20" fmla="*/ 0 w 34"/>
                <a:gd name="T21" fmla="*/ 1038 h 1735"/>
                <a:gd name="T22" fmla="*/ 34 w 34"/>
                <a:gd name="T23" fmla="*/ 1038 h 1735"/>
                <a:gd name="T24" fmla="*/ 34 w 34"/>
                <a:gd name="T25" fmla="*/ 1043 h 1735"/>
                <a:gd name="T26" fmla="*/ 0 w 34"/>
                <a:gd name="T27" fmla="*/ 1043 h 1735"/>
                <a:gd name="T28" fmla="*/ 0 w 34"/>
                <a:gd name="T29" fmla="*/ 1038 h 1735"/>
                <a:gd name="T30" fmla="*/ 0 w 34"/>
                <a:gd name="T31" fmla="*/ 692 h 1735"/>
                <a:gd name="T32" fmla="*/ 34 w 34"/>
                <a:gd name="T33" fmla="*/ 692 h 1735"/>
                <a:gd name="T34" fmla="*/ 34 w 34"/>
                <a:gd name="T35" fmla="*/ 698 h 1735"/>
                <a:gd name="T36" fmla="*/ 0 w 34"/>
                <a:gd name="T37" fmla="*/ 698 h 1735"/>
                <a:gd name="T38" fmla="*/ 0 w 34"/>
                <a:gd name="T39" fmla="*/ 692 h 1735"/>
                <a:gd name="T40" fmla="*/ 0 w 34"/>
                <a:gd name="T41" fmla="*/ 346 h 1735"/>
                <a:gd name="T42" fmla="*/ 34 w 34"/>
                <a:gd name="T43" fmla="*/ 346 h 1735"/>
                <a:gd name="T44" fmla="*/ 34 w 34"/>
                <a:gd name="T45" fmla="*/ 352 h 1735"/>
                <a:gd name="T46" fmla="*/ 0 w 34"/>
                <a:gd name="T47" fmla="*/ 352 h 1735"/>
                <a:gd name="T48" fmla="*/ 0 w 34"/>
                <a:gd name="T49" fmla="*/ 346 h 1735"/>
                <a:gd name="T50" fmla="*/ 0 w 34"/>
                <a:gd name="T51" fmla="*/ 0 h 1735"/>
                <a:gd name="T52" fmla="*/ 34 w 34"/>
                <a:gd name="T53" fmla="*/ 0 h 1735"/>
                <a:gd name="T54" fmla="*/ 34 w 34"/>
                <a:gd name="T55" fmla="*/ 6 h 1735"/>
                <a:gd name="T56" fmla="*/ 0 w 34"/>
                <a:gd name="T57" fmla="*/ 6 h 1735"/>
                <a:gd name="T58" fmla="*/ 0 w 34"/>
                <a:gd name="T59" fmla="*/ 0 h 17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4"/>
                <a:gd name="T91" fmla="*/ 0 h 1735"/>
                <a:gd name="T92" fmla="*/ 34 w 34"/>
                <a:gd name="T93" fmla="*/ 1735 h 17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4" h="1735">
                  <a:moveTo>
                    <a:pt x="0" y="1730"/>
                  </a:moveTo>
                  <a:lnTo>
                    <a:pt x="34" y="1730"/>
                  </a:lnTo>
                  <a:lnTo>
                    <a:pt x="34" y="1735"/>
                  </a:lnTo>
                  <a:lnTo>
                    <a:pt x="0" y="1735"/>
                  </a:lnTo>
                  <a:lnTo>
                    <a:pt x="0" y="1730"/>
                  </a:lnTo>
                  <a:close/>
                  <a:moveTo>
                    <a:pt x="0" y="1384"/>
                  </a:moveTo>
                  <a:lnTo>
                    <a:pt x="34" y="1384"/>
                  </a:lnTo>
                  <a:lnTo>
                    <a:pt x="34" y="1390"/>
                  </a:lnTo>
                  <a:lnTo>
                    <a:pt x="0" y="1390"/>
                  </a:lnTo>
                  <a:lnTo>
                    <a:pt x="0" y="1384"/>
                  </a:lnTo>
                  <a:close/>
                  <a:moveTo>
                    <a:pt x="0" y="1038"/>
                  </a:moveTo>
                  <a:lnTo>
                    <a:pt x="34" y="1038"/>
                  </a:lnTo>
                  <a:lnTo>
                    <a:pt x="34" y="1043"/>
                  </a:lnTo>
                  <a:lnTo>
                    <a:pt x="0" y="1043"/>
                  </a:lnTo>
                  <a:lnTo>
                    <a:pt x="0" y="1038"/>
                  </a:lnTo>
                  <a:close/>
                  <a:moveTo>
                    <a:pt x="0" y="692"/>
                  </a:moveTo>
                  <a:lnTo>
                    <a:pt x="34" y="692"/>
                  </a:lnTo>
                  <a:lnTo>
                    <a:pt x="34" y="698"/>
                  </a:lnTo>
                  <a:lnTo>
                    <a:pt x="0" y="698"/>
                  </a:lnTo>
                  <a:lnTo>
                    <a:pt x="0" y="692"/>
                  </a:lnTo>
                  <a:close/>
                  <a:moveTo>
                    <a:pt x="0" y="346"/>
                  </a:moveTo>
                  <a:lnTo>
                    <a:pt x="34" y="346"/>
                  </a:lnTo>
                  <a:lnTo>
                    <a:pt x="34" y="352"/>
                  </a:lnTo>
                  <a:lnTo>
                    <a:pt x="0" y="352"/>
                  </a:lnTo>
                  <a:lnTo>
                    <a:pt x="0" y="346"/>
                  </a:lnTo>
                  <a:close/>
                  <a:moveTo>
                    <a:pt x="0" y="0"/>
                  </a:moveTo>
                  <a:lnTo>
                    <a:pt x="34" y="0"/>
                  </a:lnTo>
                  <a:lnTo>
                    <a:pt x="34" y="6"/>
                  </a:lnTo>
                  <a:lnTo>
                    <a:pt x="0" y="6"/>
                  </a:lnTo>
                  <a:lnTo>
                    <a:pt x="0" y="0"/>
                  </a:lnTo>
                  <a:close/>
                </a:path>
              </a:pathLst>
            </a:custGeom>
            <a:solidFill>
              <a:srgbClr val="868686"/>
            </a:solidFill>
            <a:ln w="1">
              <a:solidFill>
                <a:srgbClr val="868686"/>
              </a:solidFill>
              <a:bevel/>
              <a:headEnd/>
              <a:tailEnd/>
            </a:ln>
          </p:spPr>
          <p:txBody>
            <a:bodyPr/>
            <a:lstStyle/>
            <a:p>
              <a:endParaRPr lang="zh-CN" altLang="en-US"/>
            </a:p>
          </p:txBody>
        </p:sp>
        <p:sp>
          <p:nvSpPr>
            <p:cNvPr id="63531" name="Rectangle 42"/>
            <p:cNvSpPr>
              <a:spLocks noChangeArrowheads="1"/>
            </p:cNvSpPr>
            <p:nvPr/>
          </p:nvSpPr>
          <p:spPr bwMode="auto">
            <a:xfrm>
              <a:off x="1178" y="3536"/>
              <a:ext cx="4466" cy="5"/>
            </a:xfrm>
            <a:prstGeom prst="rect">
              <a:avLst/>
            </a:prstGeom>
            <a:solidFill>
              <a:srgbClr val="868686"/>
            </a:solidFill>
            <a:ln w="1">
              <a:solidFill>
                <a:srgbClr val="868686"/>
              </a:solidFill>
              <a:bevel/>
              <a:headEnd/>
              <a:tailEnd/>
            </a:ln>
          </p:spPr>
          <p:txBody>
            <a:bodyPr/>
            <a:lstStyle/>
            <a:p>
              <a:endParaRPr lang="zh-HK" altLang="en-US">
                <a:ea typeface="楷体_GB2312"/>
                <a:cs typeface="楷体_GB2312"/>
              </a:endParaRPr>
            </a:p>
          </p:txBody>
        </p:sp>
        <p:sp>
          <p:nvSpPr>
            <p:cNvPr id="63532" name="Freeform 43"/>
            <p:cNvSpPr>
              <a:spLocks noEditPoints="1"/>
            </p:cNvSpPr>
            <p:nvPr/>
          </p:nvSpPr>
          <p:spPr bwMode="auto">
            <a:xfrm>
              <a:off x="1175" y="3539"/>
              <a:ext cx="4472" cy="33"/>
            </a:xfrm>
            <a:custGeom>
              <a:avLst/>
              <a:gdLst>
                <a:gd name="T0" fmla="*/ 6 w 4472"/>
                <a:gd name="T1" fmla="*/ 0 h 33"/>
                <a:gd name="T2" fmla="*/ 6 w 4472"/>
                <a:gd name="T3" fmla="*/ 33 h 33"/>
                <a:gd name="T4" fmla="*/ 0 w 4472"/>
                <a:gd name="T5" fmla="*/ 33 h 33"/>
                <a:gd name="T6" fmla="*/ 0 w 4472"/>
                <a:gd name="T7" fmla="*/ 0 h 33"/>
                <a:gd name="T8" fmla="*/ 6 w 4472"/>
                <a:gd name="T9" fmla="*/ 0 h 33"/>
                <a:gd name="T10" fmla="*/ 1123 w 4472"/>
                <a:gd name="T11" fmla="*/ 0 h 33"/>
                <a:gd name="T12" fmla="*/ 1123 w 4472"/>
                <a:gd name="T13" fmla="*/ 33 h 33"/>
                <a:gd name="T14" fmla="*/ 1117 w 4472"/>
                <a:gd name="T15" fmla="*/ 33 h 33"/>
                <a:gd name="T16" fmla="*/ 1117 w 4472"/>
                <a:gd name="T17" fmla="*/ 0 h 33"/>
                <a:gd name="T18" fmla="*/ 1123 w 4472"/>
                <a:gd name="T19" fmla="*/ 0 h 33"/>
                <a:gd name="T20" fmla="*/ 2239 w 4472"/>
                <a:gd name="T21" fmla="*/ 0 h 33"/>
                <a:gd name="T22" fmla="*/ 2239 w 4472"/>
                <a:gd name="T23" fmla="*/ 33 h 33"/>
                <a:gd name="T24" fmla="*/ 2234 w 4472"/>
                <a:gd name="T25" fmla="*/ 33 h 33"/>
                <a:gd name="T26" fmla="*/ 2234 w 4472"/>
                <a:gd name="T27" fmla="*/ 0 h 33"/>
                <a:gd name="T28" fmla="*/ 2239 w 4472"/>
                <a:gd name="T29" fmla="*/ 0 h 33"/>
                <a:gd name="T30" fmla="*/ 3356 w 4472"/>
                <a:gd name="T31" fmla="*/ 0 h 33"/>
                <a:gd name="T32" fmla="*/ 3356 w 4472"/>
                <a:gd name="T33" fmla="*/ 33 h 33"/>
                <a:gd name="T34" fmla="*/ 3350 w 4472"/>
                <a:gd name="T35" fmla="*/ 33 h 33"/>
                <a:gd name="T36" fmla="*/ 3350 w 4472"/>
                <a:gd name="T37" fmla="*/ 0 h 33"/>
                <a:gd name="T38" fmla="*/ 3356 w 4472"/>
                <a:gd name="T39" fmla="*/ 0 h 33"/>
                <a:gd name="T40" fmla="*/ 4472 w 4472"/>
                <a:gd name="T41" fmla="*/ 0 h 33"/>
                <a:gd name="T42" fmla="*/ 4472 w 4472"/>
                <a:gd name="T43" fmla="*/ 33 h 33"/>
                <a:gd name="T44" fmla="*/ 4466 w 4472"/>
                <a:gd name="T45" fmla="*/ 33 h 33"/>
                <a:gd name="T46" fmla="*/ 4466 w 4472"/>
                <a:gd name="T47" fmla="*/ 0 h 33"/>
                <a:gd name="T48" fmla="*/ 4472 w 4472"/>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72"/>
                <a:gd name="T76" fmla="*/ 0 h 33"/>
                <a:gd name="T77" fmla="*/ 4472 w 4472"/>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72" h="33">
                  <a:moveTo>
                    <a:pt x="6" y="0"/>
                  </a:moveTo>
                  <a:lnTo>
                    <a:pt x="6" y="33"/>
                  </a:lnTo>
                  <a:lnTo>
                    <a:pt x="0" y="33"/>
                  </a:lnTo>
                  <a:lnTo>
                    <a:pt x="0" y="0"/>
                  </a:lnTo>
                  <a:lnTo>
                    <a:pt x="6" y="0"/>
                  </a:lnTo>
                  <a:close/>
                  <a:moveTo>
                    <a:pt x="1123" y="0"/>
                  </a:moveTo>
                  <a:lnTo>
                    <a:pt x="1123" y="33"/>
                  </a:lnTo>
                  <a:lnTo>
                    <a:pt x="1117" y="33"/>
                  </a:lnTo>
                  <a:lnTo>
                    <a:pt x="1117" y="0"/>
                  </a:lnTo>
                  <a:lnTo>
                    <a:pt x="1123" y="0"/>
                  </a:lnTo>
                  <a:close/>
                  <a:moveTo>
                    <a:pt x="2239" y="0"/>
                  </a:moveTo>
                  <a:lnTo>
                    <a:pt x="2239" y="33"/>
                  </a:lnTo>
                  <a:lnTo>
                    <a:pt x="2234" y="33"/>
                  </a:lnTo>
                  <a:lnTo>
                    <a:pt x="2234" y="0"/>
                  </a:lnTo>
                  <a:lnTo>
                    <a:pt x="2239" y="0"/>
                  </a:lnTo>
                  <a:close/>
                  <a:moveTo>
                    <a:pt x="3356" y="0"/>
                  </a:moveTo>
                  <a:lnTo>
                    <a:pt x="3356" y="33"/>
                  </a:lnTo>
                  <a:lnTo>
                    <a:pt x="3350" y="33"/>
                  </a:lnTo>
                  <a:lnTo>
                    <a:pt x="3350" y="0"/>
                  </a:lnTo>
                  <a:lnTo>
                    <a:pt x="3356" y="0"/>
                  </a:lnTo>
                  <a:close/>
                  <a:moveTo>
                    <a:pt x="4472" y="0"/>
                  </a:moveTo>
                  <a:lnTo>
                    <a:pt x="4472" y="33"/>
                  </a:lnTo>
                  <a:lnTo>
                    <a:pt x="4466" y="33"/>
                  </a:lnTo>
                  <a:lnTo>
                    <a:pt x="4466" y="0"/>
                  </a:lnTo>
                  <a:lnTo>
                    <a:pt x="4472" y="0"/>
                  </a:lnTo>
                  <a:close/>
                </a:path>
              </a:pathLst>
            </a:custGeom>
            <a:solidFill>
              <a:srgbClr val="868686"/>
            </a:solidFill>
            <a:ln w="1">
              <a:solidFill>
                <a:srgbClr val="868686"/>
              </a:solidFill>
              <a:bevel/>
              <a:headEnd/>
              <a:tailEnd/>
            </a:ln>
          </p:spPr>
          <p:txBody>
            <a:bodyPr/>
            <a:lstStyle/>
            <a:p>
              <a:endParaRPr lang="zh-CN" altLang="en-US"/>
            </a:p>
          </p:txBody>
        </p:sp>
        <p:sp>
          <p:nvSpPr>
            <p:cNvPr id="63533" name="Rectangle 44"/>
            <p:cNvSpPr>
              <a:spLocks noChangeArrowheads="1"/>
            </p:cNvSpPr>
            <p:nvPr/>
          </p:nvSpPr>
          <p:spPr bwMode="auto">
            <a:xfrm>
              <a:off x="1628" y="2923"/>
              <a:ext cx="231"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64%</a:t>
              </a:r>
              <a:endParaRPr lang="zh-HK" altLang="zh-HK" sz="1800">
                <a:latin typeface="Arial" pitchFamily="34" charset="0"/>
                <a:ea typeface="PMingLiU" pitchFamily="18" charset="-120"/>
                <a:cs typeface="楷体_GB2312"/>
              </a:endParaRPr>
            </a:p>
          </p:txBody>
        </p:sp>
        <p:sp>
          <p:nvSpPr>
            <p:cNvPr id="63534" name="Rectangle 45"/>
            <p:cNvSpPr>
              <a:spLocks noChangeArrowheads="1"/>
            </p:cNvSpPr>
            <p:nvPr/>
          </p:nvSpPr>
          <p:spPr bwMode="auto">
            <a:xfrm>
              <a:off x="2744" y="3116"/>
              <a:ext cx="128"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42</a:t>
              </a:r>
              <a:endParaRPr lang="zh-HK" altLang="zh-HK" sz="1800">
                <a:latin typeface="Arial" pitchFamily="34" charset="0"/>
                <a:ea typeface="PMingLiU" pitchFamily="18" charset="-120"/>
                <a:cs typeface="楷体_GB2312"/>
              </a:endParaRPr>
            </a:p>
          </p:txBody>
        </p:sp>
        <p:sp>
          <p:nvSpPr>
            <p:cNvPr id="63535" name="Rectangle 46"/>
            <p:cNvSpPr>
              <a:spLocks noChangeArrowheads="1"/>
            </p:cNvSpPr>
            <p:nvPr/>
          </p:nvSpPr>
          <p:spPr bwMode="auto">
            <a:xfrm>
              <a:off x="2869" y="3116"/>
              <a:ext cx="103"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36" name="Rectangle 47"/>
            <p:cNvSpPr>
              <a:spLocks noChangeArrowheads="1"/>
            </p:cNvSpPr>
            <p:nvPr/>
          </p:nvSpPr>
          <p:spPr bwMode="auto">
            <a:xfrm>
              <a:off x="3861" y="3303"/>
              <a:ext cx="231"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23%</a:t>
              </a:r>
              <a:endParaRPr lang="zh-HK" altLang="zh-HK" sz="1800">
                <a:latin typeface="Arial" pitchFamily="34" charset="0"/>
                <a:ea typeface="PMingLiU" pitchFamily="18" charset="-120"/>
                <a:cs typeface="楷体_GB2312"/>
              </a:endParaRPr>
            </a:p>
          </p:txBody>
        </p:sp>
        <p:sp>
          <p:nvSpPr>
            <p:cNvPr id="63537" name="Rectangle 48"/>
            <p:cNvSpPr>
              <a:spLocks noChangeArrowheads="1"/>
            </p:cNvSpPr>
            <p:nvPr/>
          </p:nvSpPr>
          <p:spPr bwMode="auto">
            <a:xfrm>
              <a:off x="4977" y="3235"/>
              <a:ext cx="128"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34</a:t>
              </a:r>
              <a:endParaRPr lang="zh-HK" altLang="zh-HK" sz="1800">
                <a:latin typeface="Arial" pitchFamily="34" charset="0"/>
                <a:ea typeface="PMingLiU" pitchFamily="18" charset="-120"/>
                <a:cs typeface="楷体_GB2312"/>
              </a:endParaRPr>
            </a:p>
          </p:txBody>
        </p:sp>
        <p:sp>
          <p:nvSpPr>
            <p:cNvPr id="63538" name="Rectangle 49"/>
            <p:cNvSpPr>
              <a:spLocks noChangeArrowheads="1"/>
            </p:cNvSpPr>
            <p:nvPr/>
          </p:nvSpPr>
          <p:spPr bwMode="auto">
            <a:xfrm>
              <a:off x="5102" y="3235"/>
              <a:ext cx="103"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39" name="Rectangle 50"/>
            <p:cNvSpPr>
              <a:spLocks noChangeArrowheads="1"/>
            </p:cNvSpPr>
            <p:nvPr/>
          </p:nvSpPr>
          <p:spPr bwMode="auto">
            <a:xfrm>
              <a:off x="1628" y="2120"/>
              <a:ext cx="128"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29</a:t>
              </a:r>
              <a:endParaRPr lang="zh-HK" altLang="zh-HK" sz="1800">
                <a:latin typeface="Arial" pitchFamily="34" charset="0"/>
                <a:ea typeface="PMingLiU" pitchFamily="18" charset="-120"/>
                <a:cs typeface="楷体_GB2312"/>
              </a:endParaRPr>
            </a:p>
          </p:txBody>
        </p:sp>
        <p:sp>
          <p:nvSpPr>
            <p:cNvPr id="63540" name="Rectangle 51"/>
            <p:cNvSpPr>
              <a:spLocks noChangeArrowheads="1"/>
            </p:cNvSpPr>
            <p:nvPr/>
          </p:nvSpPr>
          <p:spPr bwMode="auto">
            <a:xfrm>
              <a:off x="1753" y="2120"/>
              <a:ext cx="103"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41" name="Rectangle 52"/>
            <p:cNvSpPr>
              <a:spLocks noChangeArrowheads="1"/>
            </p:cNvSpPr>
            <p:nvPr/>
          </p:nvSpPr>
          <p:spPr bwMode="auto">
            <a:xfrm>
              <a:off x="2744" y="2629"/>
              <a:ext cx="128"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15</a:t>
              </a:r>
              <a:endParaRPr lang="zh-HK" altLang="zh-HK" sz="1800">
                <a:latin typeface="Arial" pitchFamily="34" charset="0"/>
                <a:ea typeface="PMingLiU" pitchFamily="18" charset="-120"/>
                <a:cs typeface="楷体_GB2312"/>
              </a:endParaRPr>
            </a:p>
          </p:txBody>
        </p:sp>
        <p:sp>
          <p:nvSpPr>
            <p:cNvPr id="63542" name="Rectangle 53"/>
            <p:cNvSpPr>
              <a:spLocks noChangeArrowheads="1"/>
            </p:cNvSpPr>
            <p:nvPr/>
          </p:nvSpPr>
          <p:spPr bwMode="auto">
            <a:xfrm>
              <a:off x="2869" y="2629"/>
              <a:ext cx="103"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43" name="Rectangle 54"/>
            <p:cNvSpPr>
              <a:spLocks noChangeArrowheads="1"/>
            </p:cNvSpPr>
            <p:nvPr/>
          </p:nvSpPr>
          <p:spPr bwMode="auto">
            <a:xfrm>
              <a:off x="3861" y="2699"/>
              <a:ext cx="128" cy="128"/>
            </a:xfrm>
            <a:prstGeom prst="rect">
              <a:avLst/>
            </a:prstGeom>
            <a:noFill/>
            <a:ln w="9525">
              <a:noFill/>
              <a:miter lim="800000"/>
              <a:headEnd/>
              <a:tailEnd/>
            </a:ln>
          </p:spPr>
          <p:txBody>
            <a:bodyPr wrap="none" lIns="0" tIns="0" rIns="0" bIns="0">
              <a:spAutoFit/>
            </a:bodyPr>
            <a:lstStyle/>
            <a:p>
              <a:r>
                <a:rPr lang="en-US" altLang="zh-HK" sz="1400">
                  <a:solidFill>
                    <a:srgbClr val="FFFFFF"/>
                  </a:solidFill>
                  <a:latin typeface="Arial" pitchFamily="34" charset="0"/>
                  <a:ea typeface="PMingLiU" pitchFamily="18" charset="-120"/>
                  <a:cs typeface="楷体_GB2312"/>
                </a:rPr>
                <a:t>42</a:t>
              </a:r>
              <a:endParaRPr lang="zh-HK" altLang="zh-HK" sz="1800">
                <a:latin typeface="Arial" pitchFamily="34" charset="0"/>
                <a:ea typeface="PMingLiU" pitchFamily="18" charset="-120"/>
                <a:cs typeface="楷体_GB2312"/>
              </a:endParaRPr>
            </a:p>
          </p:txBody>
        </p:sp>
        <p:sp>
          <p:nvSpPr>
            <p:cNvPr id="63544" name="Rectangle 55"/>
            <p:cNvSpPr>
              <a:spLocks noChangeArrowheads="1"/>
            </p:cNvSpPr>
            <p:nvPr/>
          </p:nvSpPr>
          <p:spPr bwMode="auto">
            <a:xfrm>
              <a:off x="3985" y="2699"/>
              <a:ext cx="103"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45" name="Rectangle 56"/>
            <p:cNvSpPr>
              <a:spLocks noChangeArrowheads="1"/>
            </p:cNvSpPr>
            <p:nvPr/>
          </p:nvSpPr>
          <p:spPr bwMode="auto">
            <a:xfrm>
              <a:off x="5000" y="2892"/>
              <a:ext cx="128" cy="128"/>
            </a:xfrm>
            <a:prstGeom prst="rect">
              <a:avLst/>
            </a:prstGeom>
            <a:noFill/>
            <a:ln w="9525">
              <a:noFill/>
              <a:miter lim="800000"/>
              <a:headEnd/>
              <a:tailEnd/>
            </a:ln>
          </p:spPr>
          <p:txBody>
            <a:bodyPr wrap="none" lIns="0" tIns="0" rIns="0" bIns="0">
              <a:spAutoFit/>
            </a:bodyPr>
            <a:lstStyle/>
            <a:p>
              <a:r>
                <a:rPr lang="en-US" altLang="zh-HK" sz="1400">
                  <a:solidFill>
                    <a:srgbClr val="FFFFFF"/>
                  </a:solidFill>
                  <a:latin typeface="Arial" pitchFamily="34" charset="0"/>
                  <a:ea typeface="PMingLiU" pitchFamily="18" charset="-120"/>
                  <a:cs typeface="楷体_GB2312"/>
                </a:rPr>
                <a:t>1</a:t>
              </a:r>
              <a:r>
                <a:rPr lang="zh-HK" altLang="zh-HK" sz="1400">
                  <a:solidFill>
                    <a:srgbClr val="FFFFFF"/>
                  </a:solidFill>
                  <a:latin typeface="Arial" pitchFamily="34" charset="0"/>
                  <a:ea typeface="PMingLiU" pitchFamily="18" charset="-120"/>
                  <a:cs typeface="楷体_GB2312"/>
                </a:rPr>
                <a:t>7</a:t>
              </a:r>
              <a:endParaRPr lang="zh-HK" altLang="zh-HK" sz="1800">
                <a:latin typeface="Arial" pitchFamily="34" charset="0"/>
                <a:ea typeface="PMingLiU" pitchFamily="18" charset="-120"/>
                <a:cs typeface="楷体_GB2312"/>
              </a:endParaRPr>
            </a:p>
          </p:txBody>
        </p:sp>
        <p:sp>
          <p:nvSpPr>
            <p:cNvPr id="63546" name="Rectangle 57"/>
            <p:cNvSpPr>
              <a:spLocks noChangeArrowheads="1"/>
            </p:cNvSpPr>
            <p:nvPr/>
          </p:nvSpPr>
          <p:spPr bwMode="auto">
            <a:xfrm>
              <a:off x="5118" y="2892"/>
              <a:ext cx="103" cy="128"/>
            </a:xfrm>
            <a:prstGeom prst="rect">
              <a:avLst/>
            </a:prstGeom>
            <a:noFill/>
            <a:ln w="9525">
              <a:noFill/>
              <a:miter lim="800000"/>
              <a:headEnd/>
              <a:tailEnd/>
            </a:ln>
          </p:spPr>
          <p:txBody>
            <a:bodyPr wrap="none" lIns="0" tIns="0" rIns="0" bIns="0">
              <a:spAutoFit/>
            </a:bodyPr>
            <a:lstStyle/>
            <a:p>
              <a:r>
                <a:rPr lang="zh-HK" altLang="zh-HK" sz="1400">
                  <a:solidFill>
                    <a:srgbClr val="FFFFFF"/>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47" name="Rectangle 58"/>
            <p:cNvSpPr>
              <a:spLocks noChangeArrowheads="1"/>
            </p:cNvSpPr>
            <p:nvPr/>
          </p:nvSpPr>
          <p:spPr bwMode="auto">
            <a:xfrm>
              <a:off x="1658" y="1837"/>
              <a:ext cx="167"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4%</a:t>
              </a:r>
              <a:endParaRPr lang="zh-HK" altLang="zh-HK" sz="1800">
                <a:latin typeface="Arial" pitchFamily="34" charset="0"/>
                <a:ea typeface="PMingLiU" pitchFamily="18" charset="-120"/>
                <a:cs typeface="楷体_GB2312"/>
              </a:endParaRPr>
            </a:p>
          </p:txBody>
        </p:sp>
        <p:sp>
          <p:nvSpPr>
            <p:cNvPr id="63548" name="Rectangle 59"/>
            <p:cNvSpPr>
              <a:spLocks noChangeArrowheads="1"/>
            </p:cNvSpPr>
            <p:nvPr/>
          </p:nvSpPr>
          <p:spPr bwMode="auto">
            <a:xfrm>
              <a:off x="2744" y="2251"/>
              <a:ext cx="128"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29</a:t>
              </a:r>
              <a:endParaRPr lang="zh-HK" altLang="zh-HK" sz="1800">
                <a:latin typeface="Arial" pitchFamily="34" charset="0"/>
                <a:ea typeface="PMingLiU" pitchFamily="18" charset="-120"/>
                <a:cs typeface="楷体_GB2312"/>
              </a:endParaRPr>
            </a:p>
          </p:txBody>
        </p:sp>
        <p:sp>
          <p:nvSpPr>
            <p:cNvPr id="63549" name="Rectangle 60"/>
            <p:cNvSpPr>
              <a:spLocks noChangeArrowheads="1"/>
            </p:cNvSpPr>
            <p:nvPr/>
          </p:nvSpPr>
          <p:spPr bwMode="auto">
            <a:xfrm>
              <a:off x="2869" y="2251"/>
              <a:ext cx="103"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50" name="Rectangle 61"/>
            <p:cNvSpPr>
              <a:spLocks noChangeArrowheads="1"/>
            </p:cNvSpPr>
            <p:nvPr/>
          </p:nvSpPr>
          <p:spPr bwMode="auto">
            <a:xfrm>
              <a:off x="3861" y="2139"/>
              <a:ext cx="231"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17%</a:t>
              </a:r>
              <a:endParaRPr lang="zh-HK" altLang="zh-HK" sz="1800">
                <a:latin typeface="Arial" pitchFamily="34" charset="0"/>
                <a:ea typeface="PMingLiU" pitchFamily="18" charset="-120"/>
                <a:cs typeface="楷体_GB2312"/>
              </a:endParaRPr>
            </a:p>
          </p:txBody>
        </p:sp>
        <p:sp>
          <p:nvSpPr>
            <p:cNvPr id="63551" name="Rectangle 62"/>
            <p:cNvSpPr>
              <a:spLocks noChangeArrowheads="1"/>
            </p:cNvSpPr>
            <p:nvPr/>
          </p:nvSpPr>
          <p:spPr bwMode="auto">
            <a:xfrm>
              <a:off x="4977" y="2495"/>
              <a:ext cx="128"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21</a:t>
              </a:r>
              <a:endParaRPr lang="zh-HK" altLang="zh-HK" sz="1800">
                <a:latin typeface="Arial" pitchFamily="34" charset="0"/>
                <a:ea typeface="PMingLiU" pitchFamily="18" charset="-120"/>
                <a:cs typeface="楷体_GB2312"/>
              </a:endParaRPr>
            </a:p>
          </p:txBody>
        </p:sp>
        <p:sp>
          <p:nvSpPr>
            <p:cNvPr id="63552" name="Rectangle 63"/>
            <p:cNvSpPr>
              <a:spLocks noChangeArrowheads="1"/>
            </p:cNvSpPr>
            <p:nvPr/>
          </p:nvSpPr>
          <p:spPr bwMode="auto">
            <a:xfrm>
              <a:off x="5104" y="2489"/>
              <a:ext cx="103"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53" name="Rectangle 64"/>
            <p:cNvSpPr>
              <a:spLocks noChangeArrowheads="1"/>
            </p:cNvSpPr>
            <p:nvPr/>
          </p:nvSpPr>
          <p:spPr bwMode="auto">
            <a:xfrm>
              <a:off x="1658" y="1710"/>
              <a:ext cx="64"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3</a:t>
              </a:r>
              <a:endParaRPr lang="zh-HK" altLang="zh-HK" sz="1800">
                <a:latin typeface="Arial" pitchFamily="34" charset="0"/>
                <a:ea typeface="PMingLiU" pitchFamily="18" charset="-120"/>
                <a:cs typeface="楷体_GB2312"/>
              </a:endParaRPr>
            </a:p>
          </p:txBody>
        </p:sp>
        <p:sp>
          <p:nvSpPr>
            <p:cNvPr id="63554" name="Rectangle 65"/>
            <p:cNvSpPr>
              <a:spLocks noChangeArrowheads="1"/>
            </p:cNvSpPr>
            <p:nvPr/>
          </p:nvSpPr>
          <p:spPr bwMode="auto">
            <a:xfrm>
              <a:off x="1721" y="1710"/>
              <a:ext cx="103"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55" name="Rectangle 66"/>
            <p:cNvSpPr>
              <a:spLocks noChangeArrowheads="1"/>
            </p:cNvSpPr>
            <p:nvPr/>
          </p:nvSpPr>
          <p:spPr bwMode="auto">
            <a:xfrm>
              <a:off x="2744" y="1872"/>
              <a:ext cx="128"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15</a:t>
              </a:r>
              <a:endParaRPr lang="zh-HK" altLang="zh-HK" sz="1800">
                <a:latin typeface="Arial" pitchFamily="34" charset="0"/>
                <a:ea typeface="PMingLiU" pitchFamily="18" charset="-120"/>
                <a:cs typeface="楷体_GB2312"/>
              </a:endParaRPr>
            </a:p>
          </p:txBody>
        </p:sp>
        <p:sp>
          <p:nvSpPr>
            <p:cNvPr id="63556" name="Rectangle 67"/>
            <p:cNvSpPr>
              <a:spLocks noChangeArrowheads="1"/>
            </p:cNvSpPr>
            <p:nvPr/>
          </p:nvSpPr>
          <p:spPr bwMode="auto">
            <a:xfrm>
              <a:off x="2869" y="1872"/>
              <a:ext cx="103"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57" name="Rectangle 68"/>
            <p:cNvSpPr>
              <a:spLocks noChangeArrowheads="1"/>
            </p:cNvSpPr>
            <p:nvPr/>
          </p:nvSpPr>
          <p:spPr bwMode="auto">
            <a:xfrm>
              <a:off x="3861" y="1880"/>
              <a:ext cx="128"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18</a:t>
              </a:r>
              <a:endParaRPr lang="zh-HK" altLang="zh-HK" sz="1800">
                <a:latin typeface="Arial" pitchFamily="34" charset="0"/>
                <a:ea typeface="PMingLiU" pitchFamily="18" charset="-120"/>
                <a:cs typeface="楷体_GB2312"/>
              </a:endParaRPr>
            </a:p>
          </p:txBody>
        </p:sp>
        <p:sp>
          <p:nvSpPr>
            <p:cNvPr id="63558" name="Rectangle 69"/>
            <p:cNvSpPr>
              <a:spLocks noChangeArrowheads="1"/>
            </p:cNvSpPr>
            <p:nvPr/>
          </p:nvSpPr>
          <p:spPr bwMode="auto">
            <a:xfrm>
              <a:off x="3985" y="1880"/>
              <a:ext cx="103"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59" name="Rectangle 70"/>
            <p:cNvSpPr>
              <a:spLocks noChangeArrowheads="1"/>
            </p:cNvSpPr>
            <p:nvPr/>
          </p:nvSpPr>
          <p:spPr bwMode="auto">
            <a:xfrm>
              <a:off x="4977" y="1957"/>
              <a:ext cx="128"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29</a:t>
              </a:r>
              <a:endParaRPr lang="zh-HK" altLang="zh-HK" sz="1800">
                <a:latin typeface="Arial" pitchFamily="34" charset="0"/>
                <a:ea typeface="PMingLiU" pitchFamily="18" charset="-120"/>
                <a:cs typeface="楷体_GB2312"/>
              </a:endParaRPr>
            </a:p>
          </p:txBody>
        </p:sp>
        <p:sp>
          <p:nvSpPr>
            <p:cNvPr id="63560" name="Rectangle 71"/>
            <p:cNvSpPr>
              <a:spLocks noChangeArrowheads="1"/>
            </p:cNvSpPr>
            <p:nvPr/>
          </p:nvSpPr>
          <p:spPr bwMode="auto">
            <a:xfrm>
              <a:off x="5102" y="1957"/>
              <a:ext cx="103"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a:t>
              </a:r>
              <a:endParaRPr lang="zh-HK" altLang="zh-HK" sz="1800">
                <a:latin typeface="Arial" pitchFamily="34" charset="0"/>
                <a:ea typeface="PMingLiU" pitchFamily="18" charset="-120"/>
                <a:cs typeface="楷体_GB2312"/>
              </a:endParaRPr>
            </a:p>
          </p:txBody>
        </p:sp>
        <p:sp>
          <p:nvSpPr>
            <p:cNvPr id="63561" name="Rectangle 72"/>
            <p:cNvSpPr>
              <a:spLocks noChangeArrowheads="1"/>
            </p:cNvSpPr>
            <p:nvPr/>
          </p:nvSpPr>
          <p:spPr bwMode="auto">
            <a:xfrm>
              <a:off x="921" y="3472"/>
              <a:ext cx="167"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0%</a:t>
              </a:r>
              <a:endParaRPr lang="zh-HK" altLang="zh-HK" sz="1800">
                <a:latin typeface="Arial" pitchFamily="34" charset="0"/>
                <a:ea typeface="PMingLiU" pitchFamily="18" charset="-120"/>
                <a:cs typeface="楷体_GB2312"/>
              </a:endParaRPr>
            </a:p>
          </p:txBody>
        </p:sp>
        <p:sp>
          <p:nvSpPr>
            <p:cNvPr id="63562" name="Rectangle 73"/>
            <p:cNvSpPr>
              <a:spLocks noChangeArrowheads="1"/>
            </p:cNvSpPr>
            <p:nvPr/>
          </p:nvSpPr>
          <p:spPr bwMode="auto">
            <a:xfrm>
              <a:off x="859" y="3126"/>
              <a:ext cx="231"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20%</a:t>
              </a:r>
              <a:endParaRPr lang="zh-HK" altLang="zh-HK" sz="1800">
                <a:latin typeface="Arial" pitchFamily="34" charset="0"/>
                <a:ea typeface="PMingLiU" pitchFamily="18" charset="-120"/>
                <a:cs typeface="楷体_GB2312"/>
              </a:endParaRPr>
            </a:p>
          </p:txBody>
        </p:sp>
        <p:sp>
          <p:nvSpPr>
            <p:cNvPr id="63563" name="Rectangle 74"/>
            <p:cNvSpPr>
              <a:spLocks noChangeArrowheads="1"/>
            </p:cNvSpPr>
            <p:nvPr/>
          </p:nvSpPr>
          <p:spPr bwMode="auto">
            <a:xfrm>
              <a:off x="859" y="2780"/>
              <a:ext cx="231"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40%</a:t>
              </a:r>
              <a:endParaRPr lang="zh-HK" altLang="zh-HK" sz="1800">
                <a:latin typeface="Arial" pitchFamily="34" charset="0"/>
                <a:ea typeface="PMingLiU" pitchFamily="18" charset="-120"/>
                <a:cs typeface="楷体_GB2312"/>
              </a:endParaRPr>
            </a:p>
          </p:txBody>
        </p:sp>
        <p:sp>
          <p:nvSpPr>
            <p:cNvPr id="63564" name="Rectangle 75"/>
            <p:cNvSpPr>
              <a:spLocks noChangeArrowheads="1"/>
            </p:cNvSpPr>
            <p:nvPr/>
          </p:nvSpPr>
          <p:spPr bwMode="auto">
            <a:xfrm>
              <a:off x="859" y="2434"/>
              <a:ext cx="231"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60%</a:t>
              </a:r>
              <a:endParaRPr lang="zh-HK" altLang="zh-HK" sz="1800">
                <a:latin typeface="Arial" pitchFamily="34" charset="0"/>
                <a:ea typeface="PMingLiU" pitchFamily="18" charset="-120"/>
                <a:cs typeface="楷体_GB2312"/>
              </a:endParaRPr>
            </a:p>
          </p:txBody>
        </p:sp>
        <p:sp>
          <p:nvSpPr>
            <p:cNvPr id="63565" name="Rectangle 76"/>
            <p:cNvSpPr>
              <a:spLocks noChangeArrowheads="1"/>
            </p:cNvSpPr>
            <p:nvPr/>
          </p:nvSpPr>
          <p:spPr bwMode="auto">
            <a:xfrm>
              <a:off x="859" y="2088"/>
              <a:ext cx="231"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80%</a:t>
              </a:r>
              <a:endParaRPr lang="zh-HK" altLang="zh-HK" sz="1800">
                <a:latin typeface="Arial" pitchFamily="34" charset="0"/>
                <a:ea typeface="PMingLiU" pitchFamily="18" charset="-120"/>
                <a:cs typeface="楷体_GB2312"/>
              </a:endParaRPr>
            </a:p>
          </p:txBody>
        </p:sp>
        <p:sp>
          <p:nvSpPr>
            <p:cNvPr id="63566" name="Rectangle 77"/>
            <p:cNvSpPr>
              <a:spLocks noChangeArrowheads="1"/>
            </p:cNvSpPr>
            <p:nvPr/>
          </p:nvSpPr>
          <p:spPr bwMode="auto">
            <a:xfrm>
              <a:off x="796" y="1742"/>
              <a:ext cx="295" cy="128"/>
            </a:xfrm>
            <a:prstGeom prst="rect">
              <a:avLst/>
            </a:prstGeom>
            <a:noFill/>
            <a:ln w="9525">
              <a:noFill/>
              <a:miter lim="800000"/>
              <a:headEnd/>
              <a:tailEnd/>
            </a:ln>
          </p:spPr>
          <p:txBody>
            <a:bodyPr wrap="none" lIns="0" tIns="0" rIns="0" bIns="0">
              <a:spAutoFit/>
            </a:bodyPr>
            <a:lstStyle/>
            <a:p>
              <a:r>
                <a:rPr lang="zh-HK" altLang="zh-HK" sz="1400">
                  <a:solidFill>
                    <a:srgbClr val="000099"/>
                  </a:solidFill>
                  <a:latin typeface="Arial" pitchFamily="34" charset="0"/>
                  <a:ea typeface="PMingLiU" pitchFamily="18" charset="-120"/>
                  <a:cs typeface="楷体_GB2312"/>
                </a:rPr>
                <a:t>100%</a:t>
              </a:r>
              <a:endParaRPr lang="zh-HK" altLang="zh-HK" sz="1800">
                <a:latin typeface="Arial" pitchFamily="34" charset="0"/>
                <a:ea typeface="PMingLiU" pitchFamily="18" charset="-120"/>
                <a:cs typeface="楷体_GB2312"/>
              </a:endParaRPr>
            </a:p>
          </p:txBody>
        </p:sp>
        <p:sp>
          <p:nvSpPr>
            <p:cNvPr id="63567" name="Rectangle 78"/>
            <p:cNvSpPr>
              <a:spLocks noChangeArrowheads="1"/>
            </p:cNvSpPr>
            <p:nvPr/>
          </p:nvSpPr>
          <p:spPr bwMode="auto">
            <a:xfrm>
              <a:off x="1527" y="3623"/>
              <a:ext cx="462" cy="128"/>
            </a:xfrm>
            <a:prstGeom prst="rect">
              <a:avLst/>
            </a:prstGeom>
            <a:noFill/>
            <a:ln w="9525">
              <a:noFill/>
              <a:miter lim="800000"/>
              <a:headEnd/>
              <a:tailEnd/>
            </a:ln>
          </p:spPr>
          <p:txBody>
            <a:bodyPr wrap="none" lIns="0" tIns="0" rIns="0" bIns="0">
              <a:spAutoFit/>
            </a:bodyPr>
            <a:lstStyle/>
            <a:p>
              <a:r>
                <a:rPr lang="zh-HK" sz="1400">
                  <a:solidFill>
                    <a:srgbClr val="000099"/>
                  </a:solidFill>
                  <a:latin typeface="楷体_GB2312"/>
                  <a:ea typeface="PMingLiU" pitchFamily="18" charset="-120"/>
                  <a:cs typeface="楷体_GB2312"/>
                </a:rPr>
                <a:t>中国</a:t>
              </a:r>
              <a:r>
                <a:rPr lang="zh-CN" altLang="en-US" sz="1400">
                  <a:solidFill>
                    <a:srgbClr val="000099"/>
                  </a:solidFill>
                  <a:latin typeface="楷体_GB2312"/>
                  <a:ea typeface="PMingLiU" pitchFamily="18" charset="-120"/>
                  <a:cs typeface="楷体_GB2312"/>
                </a:rPr>
                <a:t>大陆</a:t>
              </a:r>
              <a:endParaRPr lang="zh-HK" sz="1800">
                <a:latin typeface="Arial" pitchFamily="34" charset="0"/>
                <a:ea typeface="PMingLiU" pitchFamily="18" charset="-120"/>
                <a:cs typeface="楷体_GB2312"/>
              </a:endParaRPr>
            </a:p>
          </p:txBody>
        </p:sp>
        <p:sp>
          <p:nvSpPr>
            <p:cNvPr id="63568" name="Rectangle 79"/>
            <p:cNvSpPr>
              <a:spLocks noChangeArrowheads="1"/>
            </p:cNvSpPr>
            <p:nvPr/>
          </p:nvSpPr>
          <p:spPr bwMode="auto">
            <a:xfrm>
              <a:off x="2629" y="3623"/>
              <a:ext cx="462" cy="128"/>
            </a:xfrm>
            <a:prstGeom prst="rect">
              <a:avLst/>
            </a:prstGeom>
            <a:noFill/>
            <a:ln w="9525">
              <a:noFill/>
              <a:miter lim="800000"/>
              <a:headEnd/>
              <a:tailEnd/>
            </a:ln>
          </p:spPr>
          <p:txBody>
            <a:bodyPr wrap="none" lIns="0" tIns="0" rIns="0" bIns="0">
              <a:spAutoFit/>
            </a:bodyPr>
            <a:lstStyle/>
            <a:p>
              <a:r>
                <a:rPr lang="zh-HK" sz="1400">
                  <a:solidFill>
                    <a:srgbClr val="000099"/>
                  </a:solidFill>
                  <a:latin typeface="楷体_GB2312"/>
                  <a:ea typeface="PMingLiU" pitchFamily="18" charset="-120"/>
                  <a:cs typeface="楷体_GB2312"/>
                </a:rPr>
                <a:t>澳大利亚</a:t>
              </a:r>
              <a:endParaRPr lang="zh-HK" sz="1800">
                <a:latin typeface="Arial" pitchFamily="34" charset="0"/>
                <a:ea typeface="PMingLiU" pitchFamily="18" charset="-120"/>
                <a:cs typeface="楷体_GB2312"/>
              </a:endParaRPr>
            </a:p>
          </p:txBody>
        </p:sp>
        <p:sp>
          <p:nvSpPr>
            <p:cNvPr id="63569" name="Rectangle 80"/>
            <p:cNvSpPr>
              <a:spLocks noChangeArrowheads="1"/>
            </p:cNvSpPr>
            <p:nvPr/>
          </p:nvSpPr>
          <p:spPr bwMode="auto">
            <a:xfrm>
              <a:off x="3858" y="3623"/>
              <a:ext cx="231" cy="128"/>
            </a:xfrm>
            <a:prstGeom prst="rect">
              <a:avLst/>
            </a:prstGeom>
            <a:noFill/>
            <a:ln w="9525">
              <a:noFill/>
              <a:miter lim="800000"/>
              <a:headEnd/>
              <a:tailEnd/>
            </a:ln>
          </p:spPr>
          <p:txBody>
            <a:bodyPr wrap="none" lIns="0" tIns="0" rIns="0" bIns="0">
              <a:spAutoFit/>
            </a:bodyPr>
            <a:lstStyle/>
            <a:p>
              <a:r>
                <a:rPr lang="zh-HK" sz="1400">
                  <a:solidFill>
                    <a:srgbClr val="000099"/>
                  </a:solidFill>
                  <a:latin typeface="楷体_GB2312"/>
                  <a:ea typeface="PMingLiU" pitchFamily="18" charset="-120"/>
                  <a:cs typeface="楷体_GB2312"/>
                </a:rPr>
                <a:t>台湾</a:t>
              </a:r>
              <a:endParaRPr lang="zh-HK" sz="1800">
                <a:latin typeface="Arial" pitchFamily="34" charset="0"/>
                <a:ea typeface="PMingLiU" pitchFamily="18" charset="-120"/>
                <a:cs typeface="楷体_GB2312"/>
              </a:endParaRPr>
            </a:p>
          </p:txBody>
        </p:sp>
        <p:sp>
          <p:nvSpPr>
            <p:cNvPr id="63570" name="Rectangle 81"/>
            <p:cNvSpPr>
              <a:spLocks noChangeArrowheads="1"/>
            </p:cNvSpPr>
            <p:nvPr/>
          </p:nvSpPr>
          <p:spPr bwMode="auto">
            <a:xfrm>
              <a:off x="4974" y="3623"/>
              <a:ext cx="231" cy="128"/>
            </a:xfrm>
            <a:prstGeom prst="rect">
              <a:avLst/>
            </a:prstGeom>
            <a:noFill/>
            <a:ln w="9525">
              <a:noFill/>
              <a:miter lim="800000"/>
              <a:headEnd/>
              <a:tailEnd/>
            </a:ln>
          </p:spPr>
          <p:txBody>
            <a:bodyPr wrap="none" lIns="0" tIns="0" rIns="0" bIns="0">
              <a:spAutoFit/>
            </a:bodyPr>
            <a:lstStyle/>
            <a:p>
              <a:r>
                <a:rPr lang="zh-HK" sz="1400">
                  <a:solidFill>
                    <a:srgbClr val="000099"/>
                  </a:solidFill>
                  <a:latin typeface="楷体_GB2312"/>
                  <a:ea typeface="PMingLiU" pitchFamily="18" charset="-120"/>
                  <a:cs typeface="楷体_GB2312"/>
                </a:rPr>
                <a:t>美国</a:t>
              </a:r>
              <a:endParaRPr lang="zh-HK" sz="1800">
                <a:latin typeface="Arial" pitchFamily="34" charset="0"/>
                <a:ea typeface="PMingLiU" pitchFamily="18" charset="-120"/>
                <a:cs typeface="楷体_GB2312"/>
              </a:endParaRPr>
            </a:p>
          </p:txBody>
        </p:sp>
        <p:sp>
          <p:nvSpPr>
            <p:cNvPr id="63571" name="Freeform 82"/>
            <p:cNvSpPr>
              <a:spLocks noEditPoints="1"/>
            </p:cNvSpPr>
            <p:nvPr/>
          </p:nvSpPr>
          <p:spPr bwMode="auto">
            <a:xfrm>
              <a:off x="1036" y="1558"/>
              <a:ext cx="4403" cy="146"/>
            </a:xfrm>
            <a:custGeom>
              <a:avLst/>
              <a:gdLst>
                <a:gd name="T0" fmla="*/ 0 w 18352"/>
                <a:gd name="T1" fmla="*/ 0 h 608"/>
                <a:gd name="T2" fmla="*/ 0 w 18352"/>
                <a:gd name="T3" fmla="*/ 0 h 608"/>
                <a:gd name="T4" fmla="*/ 0 w 18352"/>
                <a:gd name="T5" fmla="*/ 0 h 608"/>
                <a:gd name="T6" fmla="*/ 0 w 18352"/>
                <a:gd name="T7" fmla="*/ 0 h 608"/>
                <a:gd name="T8" fmla="*/ 0 w 18352"/>
                <a:gd name="T9" fmla="*/ 0 h 608"/>
                <a:gd name="T10" fmla="*/ 0 w 18352"/>
                <a:gd name="T11" fmla="*/ 0 h 608"/>
                <a:gd name="T12" fmla="*/ 0 w 18352"/>
                <a:gd name="T13" fmla="*/ 0 h 608"/>
                <a:gd name="T14" fmla="*/ 0 w 18352"/>
                <a:gd name="T15" fmla="*/ 0 h 608"/>
                <a:gd name="T16" fmla="*/ 0 w 18352"/>
                <a:gd name="T17" fmla="*/ 0 h 608"/>
                <a:gd name="T18" fmla="*/ 0 w 18352"/>
                <a:gd name="T19" fmla="*/ 0 h 608"/>
                <a:gd name="T20" fmla="*/ 0 w 18352"/>
                <a:gd name="T21" fmla="*/ 0 h 608"/>
                <a:gd name="T22" fmla="*/ 0 w 18352"/>
                <a:gd name="T23" fmla="*/ 0 h 608"/>
                <a:gd name="T24" fmla="*/ 0 w 18352"/>
                <a:gd name="T25" fmla="*/ 0 h 608"/>
                <a:gd name="T26" fmla="*/ 0 w 18352"/>
                <a:gd name="T27" fmla="*/ 0 h 608"/>
                <a:gd name="T28" fmla="*/ 0 w 18352"/>
                <a:gd name="T29" fmla="*/ 0 h 608"/>
                <a:gd name="T30" fmla="*/ 0 w 18352"/>
                <a:gd name="T31" fmla="*/ 0 h 608"/>
                <a:gd name="T32" fmla="*/ 0 w 18352"/>
                <a:gd name="T33" fmla="*/ 0 h 608"/>
                <a:gd name="T34" fmla="*/ 0 w 18352"/>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352"/>
                <a:gd name="T55" fmla="*/ 0 h 608"/>
                <a:gd name="T56" fmla="*/ 18352 w 18352"/>
                <a:gd name="T57" fmla="*/ 608 h 60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352" h="608">
                  <a:moveTo>
                    <a:pt x="0" y="12"/>
                  </a:moveTo>
                  <a:cubicBezTo>
                    <a:pt x="0" y="6"/>
                    <a:pt x="6" y="0"/>
                    <a:pt x="12" y="0"/>
                  </a:cubicBezTo>
                  <a:lnTo>
                    <a:pt x="18340" y="0"/>
                  </a:lnTo>
                  <a:cubicBezTo>
                    <a:pt x="18347" y="0"/>
                    <a:pt x="18352" y="6"/>
                    <a:pt x="18352" y="12"/>
                  </a:cubicBezTo>
                  <a:lnTo>
                    <a:pt x="18352" y="596"/>
                  </a:lnTo>
                  <a:cubicBezTo>
                    <a:pt x="18352" y="603"/>
                    <a:pt x="18347" y="608"/>
                    <a:pt x="18340" y="608"/>
                  </a:cubicBezTo>
                  <a:lnTo>
                    <a:pt x="12" y="608"/>
                  </a:lnTo>
                  <a:cubicBezTo>
                    <a:pt x="6" y="608"/>
                    <a:pt x="0" y="603"/>
                    <a:pt x="0" y="596"/>
                  </a:cubicBezTo>
                  <a:lnTo>
                    <a:pt x="0" y="12"/>
                  </a:lnTo>
                  <a:close/>
                  <a:moveTo>
                    <a:pt x="24" y="596"/>
                  </a:moveTo>
                  <a:lnTo>
                    <a:pt x="12" y="584"/>
                  </a:lnTo>
                  <a:lnTo>
                    <a:pt x="18340" y="584"/>
                  </a:lnTo>
                  <a:lnTo>
                    <a:pt x="18328" y="596"/>
                  </a:lnTo>
                  <a:lnTo>
                    <a:pt x="18328" y="12"/>
                  </a:lnTo>
                  <a:lnTo>
                    <a:pt x="18340" y="24"/>
                  </a:lnTo>
                  <a:lnTo>
                    <a:pt x="12" y="24"/>
                  </a:lnTo>
                  <a:lnTo>
                    <a:pt x="24" y="12"/>
                  </a:lnTo>
                  <a:lnTo>
                    <a:pt x="24" y="596"/>
                  </a:lnTo>
                  <a:close/>
                </a:path>
              </a:pathLst>
            </a:custGeom>
            <a:solidFill>
              <a:srgbClr val="FFFFFF"/>
            </a:solidFill>
            <a:ln w="1">
              <a:solidFill>
                <a:srgbClr val="FFFFFF"/>
              </a:solidFill>
              <a:bevel/>
              <a:headEnd/>
              <a:tailEnd/>
            </a:ln>
          </p:spPr>
          <p:txBody>
            <a:bodyPr/>
            <a:lstStyle/>
            <a:p>
              <a:endParaRPr lang="zh-CN" altLang="en-US"/>
            </a:p>
          </p:txBody>
        </p:sp>
        <p:sp>
          <p:nvSpPr>
            <p:cNvPr id="63572" name="Rectangle 83"/>
            <p:cNvSpPr>
              <a:spLocks noChangeArrowheads="1"/>
            </p:cNvSpPr>
            <p:nvPr/>
          </p:nvSpPr>
          <p:spPr bwMode="auto">
            <a:xfrm>
              <a:off x="1571" y="1603"/>
              <a:ext cx="55" cy="56"/>
            </a:xfrm>
            <a:prstGeom prst="rect">
              <a:avLst/>
            </a:prstGeom>
            <a:solidFill>
              <a:srgbClr val="000080"/>
            </a:solidFill>
            <a:ln w="9525">
              <a:noFill/>
              <a:miter lim="800000"/>
              <a:headEnd/>
              <a:tailEnd/>
            </a:ln>
          </p:spPr>
          <p:txBody>
            <a:bodyPr/>
            <a:lstStyle/>
            <a:p>
              <a:endParaRPr lang="zh-HK" altLang="en-US">
                <a:ea typeface="楷体_GB2312"/>
                <a:cs typeface="楷体_GB2312"/>
              </a:endParaRPr>
            </a:p>
          </p:txBody>
        </p:sp>
        <p:sp>
          <p:nvSpPr>
            <p:cNvPr id="63573" name="Freeform 84"/>
            <p:cNvSpPr>
              <a:spLocks noEditPoints="1"/>
            </p:cNvSpPr>
            <p:nvPr/>
          </p:nvSpPr>
          <p:spPr bwMode="auto">
            <a:xfrm>
              <a:off x="1568" y="1601"/>
              <a:ext cx="61" cy="61"/>
            </a:xfrm>
            <a:custGeom>
              <a:avLst/>
              <a:gdLst>
                <a:gd name="T0" fmla="*/ 0 w 1024"/>
                <a:gd name="T1" fmla="*/ 0 h 1024"/>
                <a:gd name="T2" fmla="*/ 0 w 1024"/>
                <a:gd name="T3" fmla="*/ 0 h 1024"/>
                <a:gd name="T4" fmla="*/ 0 w 1024"/>
                <a:gd name="T5" fmla="*/ 0 h 1024"/>
                <a:gd name="T6" fmla="*/ 0 w 1024"/>
                <a:gd name="T7" fmla="*/ 0 h 1024"/>
                <a:gd name="T8" fmla="*/ 0 w 1024"/>
                <a:gd name="T9" fmla="*/ 0 h 1024"/>
                <a:gd name="T10" fmla="*/ 0 w 1024"/>
                <a:gd name="T11" fmla="*/ 0 h 1024"/>
                <a:gd name="T12" fmla="*/ 0 w 1024"/>
                <a:gd name="T13" fmla="*/ 0 h 1024"/>
                <a:gd name="T14" fmla="*/ 0 w 1024"/>
                <a:gd name="T15" fmla="*/ 0 h 1024"/>
                <a:gd name="T16" fmla="*/ 0 w 1024"/>
                <a:gd name="T17" fmla="*/ 0 h 1024"/>
                <a:gd name="T18" fmla="*/ 0 w 1024"/>
                <a:gd name="T19" fmla="*/ 0 h 1024"/>
                <a:gd name="T20" fmla="*/ 0 w 1024"/>
                <a:gd name="T21" fmla="*/ 0 h 1024"/>
                <a:gd name="T22" fmla="*/ 0 w 1024"/>
                <a:gd name="T23" fmla="*/ 0 h 1024"/>
                <a:gd name="T24" fmla="*/ 0 w 1024"/>
                <a:gd name="T25" fmla="*/ 0 h 1024"/>
                <a:gd name="T26" fmla="*/ 0 w 1024"/>
                <a:gd name="T27" fmla="*/ 0 h 1024"/>
                <a:gd name="T28" fmla="*/ 0 w 1024"/>
                <a:gd name="T29" fmla="*/ 0 h 1024"/>
                <a:gd name="T30" fmla="*/ 0 w 1024"/>
                <a:gd name="T31" fmla="*/ 0 h 1024"/>
                <a:gd name="T32" fmla="*/ 0 w 1024"/>
                <a:gd name="T33" fmla="*/ 0 h 1024"/>
                <a:gd name="T34" fmla="*/ 0 w 1024"/>
                <a:gd name="T35" fmla="*/ 0 h 10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24"/>
                <a:gd name="T55" fmla="*/ 0 h 1024"/>
                <a:gd name="T56" fmla="*/ 1024 w 1024"/>
                <a:gd name="T57" fmla="*/ 1024 h 10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24" h="1024">
                  <a:moveTo>
                    <a:pt x="0" y="48"/>
                  </a:moveTo>
                  <a:cubicBezTo>
                    <a:pt x="0" y="22"/>
                    <a:pt x="22" y="0"/>
                    <a:pt x="48" y="0"/>
                  </a:cubicBezTo>
                  <a:lnTo>
                    <a:pt x="976" y="0"/>
                  </a:lnTo>
                  <a:cubicBezTo>
                    <a:pt x="1003" y="0"/>
                    <a:pt x="1024" y="22"/>
                    <a:pt x="1024" y="48"/>
                  </a:cubicBezTo>
                  <a:lnTo>
                    <a:pt x="1024" y="976"/>
                  </a:lnTo>
                  <a:cubicBezTo>
                    <a:pt x="1024" y="1003"/>
                    <a:pt x="1003" y="1024"/>
                    <a:pt x="976" y="1024"/>
                  </a:cubicBezTo>
                  <a:lnTo>
                    <a:pt x="48" y="1024"/>
                  </a:lnTo>
                  <a:cubicBezTo>
                    <a:pt x="22" y="1024"/>
                    <a:pt x="0" y="1003"/>
                    <a:pt x="0" y="976"/>
                  </a:cubicBezTo>
                  <a:lnTo>
                    <a:pt x="0" y="48"/>
                  </a:lnTo>
                  <a:close/>
                  <a:moveTo>
                    <a:pt x="96" y="976"/>
                  </a:moveTo>
                  <a:lnTo>
                    <a:pt x="48" y="928"/>
                  </a:lnTo>
                  <a:lnTo>
                    <a:pt x="976" y="928"/>
                  </a:lnTo>
                  <a:lnTo>
                    <a:pt x="928" y="976"/>
                  </a:lnTo>
                  <a:lnTo>
                    <a:pt x="928" y="48"/>
                  </a:lnTo>
                  <a:lnTo>
                    <a:pt x="976" y="96"/>
                  </a:lnTo>
                  <a:lnTo>
                    <a:pt x="48" y="96"/>
                  </a:lnTo>
                  <a:lnTo>
                    <a:pt x="96" y="48"/>
                  </a:lnTo>
                  <a:lnTo>
                    <a:pt x="96" y="976"/>
                  </a:lnTo>
                  <a:close/>
                </a:path>
              </a:pathLst>
            </a:custGeom>
            <a:solidFill>
              <a:srgbClr val="000080"/>
            </a:solidFill>
            <a:ln w="1">
              <a:solidFill>
                <a:srgbClr val="000080"/>
              </a:solidFill>
              <a:bevel/>
              <a:headEnd/>
              <a:tailEnd/>
            </a:ln>
          </p:spPr>
          <p:txBody>
            <a:bodyPr/>
            <a:lstStyle/>
            <a:p>
              <a:endParaRPr lang="zh-CN" altLang="en-US"/>
            </a:p>
          </p:txBody>
        </p:sp>
        <p:sp>
          <p:nvSpPr>
            <p:cNvPr id="63574" name="Rectangle 85"/>
            <p:cNvSpPr>
              <a:spLocks noChangeArrowheads="1"/>
            </p:cNvSpPr>
            <p:nvPr/>
          </p:nvSpPr>
          <p:spPr bwMode="auto">
            <a:xfrm>
              <a:off x="1652" y="1575"/>
              <a:ext cx="462" cy="128"/>
            </a:xfrm>
            <a:prstGeom prst="rect">
              <a:avLst/>
            </a:prstGeom>
            <a:noFill/>
            <a:ln w="9525">
              <a:noFill/>
              <a:miter lim="800000"/>
              <a:headEnd/>
              <a:tailEnd/>
            </a:ln>
          </p:spPr>
          <p:txBody>
            <a:bodyPr wrap="none" lIns="0" tIns="0" rIns="0" bIns="0">
              <a:spAutoFit/>
            </a:bodyPr>
            <a:lstStyle/>
            <a:p>
              <a:r>
                <a:rPr lang="zh-HK" sz="1400">
                  <a:solidFill>
                    <a:srgbClr val="000099"/>
                  </a:solidFill>
                  <a:latin typeface="楷体_GB2312"/>
                  <a:ea typeface="PMingLiU" pitchFamily="18" charset="-120"/>
                  <a:cs typeface="楷体_GB2312"/>
                </a:rPr>
                <a:t>房地产等</a:t>
              </a:r>
              <a:endParaRPr lang="zh-HK" sz="1800">
                <a:latin typeface="Arial" pitchFamily="34" charset="0"/>
                <a:ea typeface="PMingLiU" pitchFamily="18" charset="-120"/>
                <a:cs typeface="楷体_GB2312"/>
              </a:endParaRPr>
            </a:p>
          </p:txBody>
        </p:sp>
        <p:sp>
          <p:nvSpPr>
            <p:cNvPr id="63575" name="Rectangle 86"/>
            <p:cNvSpPr>
              <a:spLocks noChangeArrowheads="1"/>
            </p:cNvSpPr>
            <p:nvPr/>
          </p:nvSpPr>
          <p:spPr bwMode="auto">
            <a:xfrm>
              <a:off x="2629" y="1603"/>
              <a:ext cx="57" cy="56"/>
            </a:xfrm>
            <a:prstGeom prst="rect">
              <a:avLst/>
            </a:prstGeom>
            <a:solidFill>
              <a:srgbClr val="0033CC"/>
            </a:solidFill>
            <a:ln w="9525">
              <a:noFill/>
              <a:miter lim="800000"/>
              <a:headEnd/>
              <a:tailEnd/>
            </a:ln>
          </p:spPr>
          <p:txBody>
            <a:bodyPr/>
            <a:lstStyle/>
            <a:p>
              <a:endParaRPr lang="zh-HK" altLang="en-US">
                <a:ea typeface="楷体_GB2312"/>
                <a:cs typeface="楷体_GB2312"/>
              </a:endParaRPr>
            </a:p>
          </p:txBody>
        </p:sp>
        <p:sp>
          <p:nvSpPr>
            <p:cNvPr id="63576" name="Freeform 87"/>
            <p:cNvSpPr>
              <a:spLocks noEditPoints="1"/>
            </p:cNvSpPr>
            <p:nvPr/>
          </p:nvSpPr>
          <p:spPr bwMode="auto">
            <a:xfrm>
              <a:off x="2626" y="1601"/>
              <a:ext cx="63" cy="61"/>
            </a:xfrm>
            <a:custGeom>
              <a:avLst/>
              <a:gdLst>
                <a:gd name="T0" fmla="*/ 0 w 520"/>
                <a:gd name="T1" fmla="*/ 0 h 512"/>
                <a:gd name="T2" fmla="*/ 0 w 520"/>
                <a:gd name="T3" fmla="*/ 0 h 512"/>
                <a:gd name="T4" fmla="*/ 0 w 520"/>
                <a:gd name="T5" fmla="*/ 0 h 512"/>
                <a:gd name="T6" fmla="*/ 0 w 520"/>
                <a:gd name="T7" fmla="*/ 0 h 512"/>
                <a:gd name="T8" fmla="*/ 0 w 520"/>
                <a:gd name="T9" fmla="*/ 0 h 512"/>
                <a:gd name="T10" fmla="*/ 0 w 520"/>
                <a:gd name="T11" fmla="*/ 0 h 512"/>
                <a:gd name="T12" fmla="*/ 0 w 520"/>
                <a:gd name="T13" fmla="*/ 0 h 512"/>
                <a:gd name="T14" fmla="*/ 0 w 520"/>
                <a:gd name="T15" fmla="*/ 0 h 512"/>
                <a:gd name="T16" fmla="*/ 0 w 520"/>
                <a:gd name="T17" fmla="*/ 0 h 512"/>
                <a:gd name="T18" fmla="*/ 0 w 520"/>
                <a:gd name="T19" fmla="*/ 0 h 512"/>
                <a:gd name="T20" fmla="*/ 0 w 520"/>
                <a:gd name="T21" fmla="*/ 0 h 512"/>
                <a:gd name="T22" fmla="*/ 0 w 520"/>
                <a:gd name="T23" fmla="*/ 0 h 512"/>
                <a:gd name="T24" fmla="*/ 0 w 520"/>
                <a:gd name="T25" fmla="*/ 0 h 512"/>
                <a:gd name="T26" fmla="*/ 0 w 520"/>
                <a:gd name="T27" fmla="*/ 0 h 512"/>
                <a:gd name="T28" fmla="*/ 0 w 520"/>
                <a:gd name="T29" fmla="*/ 0 h 512"/>
                <a:gd name="T30" fmla="*/ 0 w 520"/>
                <a:gd name="T31" fmla="*/ 0 h 512"/>
                <a:gd name="T32" fmla="*/ 0 w 520"/>
                <a:gd name="T33" fmla="*/ 0 h 512"/>
                <a:gd name="T34" fmla="*/ 0 w 520"/>
                <a:gd name="T35" fmla="*/ 0 h 5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0"/>
                <a:gd name="T55" fmla="*/ 0 h 512"/>
                <a:gd name="T56" fmla="*/ 520 w 520"/>
                <a:gd name="T57" fmla="*/ 512 h 5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0" h="512">
                  <a:moveTo>
                    <a:pt x="0" y="24"/>
                  </a:moveTo>
                  <a:cubicBezTo>
                    <a:pt x="0" y="11"/>
                    <a:pt x="11" y="0"/>
                    <a:pt x="24" y="0"/>
                  </a:cubicBezTo>
                  <a:lnTo>
                    <a:pt x="496" y="0"/>
                  </a:lnTo>
                  <a:cubicBezTo>
                    <a:pt x="510" y="0"/>
                    <a:pt x="520" y="11"/>
                    <a:pt x="520" y="24"/>
                  </a:cubicBezTo>
                  <a:lnTo>
                    <a:pt x="520" y="488"/>
                  </a:lnTo>
                  <a:cubicBezTo>
                    <a:pt x="520" y="502"/>
                    <a:pt x="510" y="512"/>
                    <a:pt x="496" y="512"/>
                  </a:cubicBezTo>
                  <a:lnTo>
                    <a:pt x="24" y="512"/>
                  </a:lnTo>
                  <a:cubicBezTo>
                    <a:pt x="11" y="512"/>
                    <a:pt x="0" y="502"/>
                    <a:pt x="0" y="488"/>
                  </a:cubicBezTo>
                  <a:lnTo>
                    <a:pt x="0" y="24"/>
                  </a:lnTo>
                  <a:close/>
                  <a:moveTo>
                    <a:pt x="48" y="488"/>
                  </a:moveTo>
                  <a:lnTo>
                    <a:pt x="24" y="464"/>
                  </a:lnTo>
                  <a:lnTo>
                    <a:pt x="496" y="464"/>
                  </a:lnTo>
                  <a:lnTo>
                    <a:pt x="472" y="488"/>
                  </a:lnTo>
                  <a:lnTo>
                    <a:pt x="472" y="24"/>
                  </a:lnTo>
                  <a:lnTo>
                    <a:pt x="496" y="48"/>
                  </a:lnTo>
                  <a:lnTo>
                    <a:pt x="24" y="48"/>
                  </a:lnTo>
                  <a:lnTo>
                    <a:pt x="48" y="24"/>
                  </a:lnTo>
                  <a:lnTo>
                    <a:pt x="48" y="488"/>
                  </a:lnTo>
                  <a:close/>
                </a:path>
              </a:pathLst>
            </a:custGeom>
            <a:solidFill>
              <a:srgbClr val="0033CC"/>
            </a:solidFill>
            <a:ln w="1">
              <a:solidFill>
                <a:srgbClr val="0033CC"/>
              </a:solidFill>
              <a:bevel/>
              <a:headEnd/>
              <a:tailEnd/>
            </a:ln>
          </p:spPr>
          <p:txBody>
            <a:bodyPr/>
            <a:lstStyle/>
            <a:p>
              <a:endParaRPr lang="zh-CN" altLang="en-US"/>
            </a:p>
          </p:txBody>
        </p:sp>
        <p:sp>
          <p:nvSpPr>
            <p:cNvPr id="63577" name="Rectangle 88"/>
            <p:cNvSpPr>
              <a:spLocks noChangeArrowheads="1"/>
            </p:cNvSpPr>
            <p:nvPr/>
          </p:nvSpPr>
          <p:spPr bwMode="auto">
            <a:xfrm>
              <a:off x="2712" y="1575"/>
              <a:ext cx="577" cy="128"/>
            </a:xfrm>
            <a:prstGeom prst="rect">
              <a:avLst/>
            </a:prstGeom>
            <a:noFill/>
            <a:ln w="9525">
              <a:noFill/>
              <a:miter lim="800000"/>
              <a:headEnd/>
              <a:tailEnd/>
            </a:ln>
          </p:spPr>
          <p:txBody>
            <a:bodyPr wrap="none" lIns="0" tIns="0" rIns="0" bIns="0">
              <a:spAutoFit/>
            </a:bodyPr>
            <a:lstStyle/>
            <a:p>
              <a:r>
                <a:rPr lang="zh-HK" sz="1400">
                  <a:solidFill>
                    <a:srgbClr val="000099"/>
                  </a:solidFill>
                  <a:latin typeface="楷体_GB2312"/>
                  <a:ea typeface="PMingLiU" pitchFamily="18" charset="-120"/>
                  <a:cs typeface="楷体_GB2312"/>
                </a:rPr>
                <a:t>现金及存款</a:t>
              </a:r>
              <a:endParaRPr lang="zh-HK" sz="1800">
                <a:latin typeface="Arial" pitchFamily="34" charset="0"/>
                <a:ea typeface="PMingLiU" pitchFamily="18" charset="-120"/>
                <a:cs typeface="楷体_GB2312"/>
              </a:endParaRPr>
            </a:p>
          </p:txBody>
        </p:sp>
        <p:sp>
          <p:nvSpPr>
            <p:cNvPr id="63578" name="Rectangle 89"/>
            <p:cNvSpPr>
              <a:spLocks noChangeArrowheads="1"/>
            </p:cNvSpPr>
            <p:nvPr/>
          </p:nvSpPr>
          <p:spPr bwMode="auto">
            <a:xfrm>
              <a:off x="3801" y="1603"/>
              <a:ext cx="57" cy="56"/>
            </a:xfrm>
            <a:prstGeom prst="rect">
              <a:avLst/>
            </a:prstGeom>
            <a:solidFill>
              <a:srgbClr val="99CCFF"/>
            </a:solidFill>
            <a:ln w="9525">
              <a:noFill/>
              <a:miter lim="800000"/>
              <a:headEnd/>
              <a:tailEnd/>
            </a:ln>
          </p:spPr>
          <p:txBody>
            <a:bodyPr/>
            <a:lstStyle/>
            <a:p>
              <a:endParaRPr lang="zh-HK" altLang="en-US">
                <a:ea typeface="楷体_GB2312"/>
                <a:cs typeface="楷体_GB2312"/>
              </a:endParaRPr>
            </a:p>
          </p:txBody>
        </p:sp>
        <p:sp>
          <p:nvSpPr>
            <p:cNvPr id="63579" name="Freeform 90"/>
            <p:cNvSpPr>
              <a:spLocks noEditPoints="1"/>
            </p:cNvSpPr>
            <p:nvPr/>
          </p:nvSpPr>
          <p:spPr bwMode="auto">
            <a:xfrm>
              <a:off x="3798" y="1601"/>
              <a:ext cx="63" cy="61"/>
            </a:xfrm>
            <a:custGeom>
              <a:avLst/>
              <a:gdLst>
                <a:gd name="T0" fmla="*/ 0 w 520"/>
                <a:gd name="T1" fmla="*/ 0 h 512"/>
                <a:gd name="T2" fmla="*/ 0 w 520"/>
                <a:gd name="T3" fmla="*/ 0 h 512"/>
                <a:gd name="T4" fmla="*/ 0 w 520"/>
                <a:gd name="T5" fmla="*/ 0 h 512"/>
                <a:gd name="T6" fmla="*/ 0 w 520"/>
                <a:gd name="T7" fmla="*/ 0 h 512"/>
                <a:gd name="T8" fmla="*/ 0 w 520"/>
                <a:gd name="T9" fmla="*/ 0 h 512"/>
                <a:gd name="T10" fmla="*/ 0 w 520"/>
                <a:gd name="T11" fmla="*/ 0 h 512"/>
                <a:gd name="T12" fmla="*/ 0 w 520"/>
                <a:gd name="T13" fmla="*/ 0 h 512"/>
                <a:gd name="T14" fmla="*/ 0 w 520"/>
                <a:gd name="T15" fmla="*/ 0 h 512"/>
                <a:gd name="T16" fmla="*/ 0 w 520"/>
                <a:gd name="T17" fmla="*/ 0 h 512"/>
                <a:gd name="T18" fmla="*/ 0 w 520"/>
                <a:gd name="T19" fmla="*/ 0 h 512"/>
                <a:gd name="T20" fmla="*/ 0 w 520"/>
                <a:gd name="T21" fmla="*/ 0 h 512"/>
                <a:gd name="T22" fmla="*/ 0 w 520"/>
                <a:gd name="T23" fmla="*/ 0 h 512"/>
                <a:gd name="T24" fmla="*/ 0 w 520"/>
                <a:gd name="T25" fmla="*/ 0 h 512"/>
                <a:gd name="T26" fmla="*/ 0 w 520"/>
                <a:gd name="T27" fmla="*/ 0 h 512"/>
                <a:gd name="T28" fmla="*/ 0 w 520"/>
                <a:gd name="T29" fmla="*/ 0 h 512"/>
                <a:gd name="T30" fmla="*/ 0 w 520"/>
                <a:gd name="T31" fmla="*/ 0 h 512"/>
                <a:gd name="T32" fmla="*/ 0 w 520"/>
                <a:gd name="T33" fmla="*/ 0 h 512"/>
                <a:gd name="T34" fmla="*/ 0 w 520"/>
                <a:gd name="T35" fmla="*/ 0 h 5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0"/>
                <a:gd name="T55" fmla="*/ 0 h 512"/>
                <a:gd name="T56" fmla="*/ 520 w 520"/>
                <a:gd name="T57" fmla="*/ 512 h 5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0" h="512">
                  <a:moveTo>
                    <a:pt x="0" y="24"/>
                  </a:moveTo>
                  <a:cubicBezTo>
                    <a:pt x="0" y="11"/>
                    <a:pt x="11" y="0"/>
                    <a:pt x="24" y="0"/>
                  </a:cubicBezTo>
                  <a:lnTo>
                    <a:pt x="496" y="0"/>
                  </a:lnTo>
                  <a:cubicBezTo>
                    <a:pt x="510" y="0"/>
                    <a:pt x="520" y="11"/>
                    <a:pt x="520" y="24"/>
                  </a:cubicBezTo>
                  <a:lnTo>
                    <a:pt x="520" y="488"/>
                  </a:lnTo>
                  <a:cubicBezTo>
                    <a:pt x="520" y="502"/>
                    <a:pt x="510" y="512"/>
                    <a:pt x="496" y="512"/>
                  </a:cubicBezTo>
                  <a:lnTo>
                    <a:pt x="24" y="512"/>
                  </a:lnTo>
                  <a:cubicBezTo>
                    <a:pt x="11" y="512"/>
                    <a:pt x="0" y="502"/>
                    <a:pt x="0" y="488"/>
                  </a:cubicBezTo>
                  <a:lnTo>
                    <a:pt x="0" y="24"/>
                  </a:lnTo>
                  <a:close/>
                  <a:moveTo>
                    <a:pt x="48" y="488"/>
                  </a:moveTo>
                  <a:lnTo>
                    <a:pt x="24" y="464"/>
                  </a:lnTo>
                  <a:lnTo>
                    <a:pt x="496" y="464"/>
                  </a:lnTo>
                  <a:lnTo>
                    <a:pt x="472" y="488"/>
                  </a:lnTo>
                  <a:lnTo>
                    <a:pt x="472" y="24"/>
                  </a:lnTo>
                  <a:lnTo>
                    <a:pt x="496" y="48"/>
                  </a:lnTo>
                  <a:lnTo>
                    <a:pt x="24" y="48"/>
                  </a:lnTo>
                  <a:lnTo>
                    <a:pt x="48" y="24"/>
                  </a:lnTo>
                  <a:lnTo>
                    <a:pt x="48" y="488"/>
                  </a:lnTo>
                  <a:close/>
                </a:path>
              </a:pathLst>
            </a:custGeom>
            <a:solidFill>
              <a:srgbClr val="99CCFF"/>
            </a:solidFill>
            <a:ln w="1">
              <a:solidFill>
                <a:srgbClr val="99CCFF"/>
              </a:solidFill>
              <a:bevel/>
              <a:headEnd/>
              <a:tailEnd/>
            </a:ln>
          </p:spPr>
          <p:txBody>
            <a:bodyPr/>
            <a:lstStyle/>
            <a:p>
              <a:endParaRPr lang="zh-CN" altLang="en-US"/>
            </a:p>
          </p:txBody>
        </p:sp>
        <p:sp>
          <p:nvSpPr>
            <p:cNvPr id="63580" name="Rectangle 91"/>
            <p:cNvSpPr>
              <a:spLocks noChangeArrowheads="1"/>
            </p:cNvSpPr>
            <p:nvPr/>
          </p:nvSpPr>
          <p:spPr bwMode="auto">
            <a:xfrm>
              <a:off x="3884" y="1575"/>
              <a:ext cx="231" cy="128"/>
            </a:xfrm>
            <a:prstGeom prst="rect">
              <a:avLst/>
            </a:prstGeom>
            <a:noFill/>
            <a:ln w="9525">
              <a:noFill/>
              <a:miter lim="800000"/>
              <a:headEnd/>
              <a:tailEnd/>
            </a:ln>
          </p:spPr>
          <p:txBody>
            <a:bodyPr wrap="none" lIns="0" tIns="0" rIns="0" bIns="0">
              <a:spAutoFit/>
            </a:bodyPr>
            <a:lstStyle/>
            <a:p>
              <a:r>
                <a:rPr lang="zh-HK" sz="1400">
                  <a:solidFill>
                    <a:srgbClr val="000099"/>
                  </a:solidFill>
                  <a:latin typeface="楷体_GB2312"/>
                  <a:ea typeface="PMingLiU" pitchFamily="18" charset="-120"/>
                  <a:cs typeface="楷体_GB2312"/>
                </a:rPr>
                <a:t>保险</a:t>
              </a:r>
              <a:endParaRPr lang="zh-HK" sz="1800">
                <a:latin typeface="Arial" pitchFamily="34" charset="0"/>
                <a:ea typeface="PMingLiU" pitchFamily="18" charset="-120"/>
                <a:cs typeface="楷体_GB2312"/>
              </a:endParaRPr>
            </a:p>
          </p:txBody>
        </p:sp>
        <p:sp>
          <p:nvSpPr>
            <p:cNvPr id="63581" name="Rectangle 92"/>
            <p:cNvSpPr>
              <a:spLocks noChangeArrowheads="1"/>
            </p:cNvSpPr>
            <p:nvPr/>
          </p:nvSpPr>
          <p:spPr bwMode="auto">
            <a:xfrm>
              <a:off x="4636" y="1603"/>
              <a:ext cx="57" cy="56"/>
            </a:xfrm>
            <a:prstGeom prst="rect">
              <a:avLst/>
            </a:prstGeom>
            <a:solidFill>
              <a:srgbClr val="B2B2B2"/>
            </a:solidFill>
            <a:ln w="9525">
              <a:noFill/>
              <a:miter lim="800000"/>
              <a:headEnd/>
              <a:tailEnd/>
            </a:ln>
          </p:spPr>
          <p:txBody>
            <a:bodyPr/>
            <a:lstStyle/>
            <a:p>
              <a:endParaRPr lang="zh-HK" altLang="en-US">
                <a:ea typeface="楷体_GB2312"/>
                <a:cs typeface="楷体_GB2312"/>
              </a:endParaRPr>
            </a:p>
          </p:txBody>
        </p:sp>
        <p:sp>
          <p:nvSpPr>
            <p:cNvPr id="63582" name="Freeform 93"/>
            <p:cNvSpPr>
              <a:spLocks noEditPoints="1"/>
            </p:cNvSpPr>
            <p:nvPr/>
          </p:nvSpPr>
          <p:spPr bwMode="auto">
            <a:xfrm>
              <a:off x="4633" y="1601"/>
              <a:ext cx="63" cy="61"/>
            </a:xfrm>
            <a:custGeom>
              <a:avLst/>
              <a:gdLst>
                <a:gd name="T0" fmla="*/ 0 w 260"/>
                <a:gd name="T1" fmla="*/ 0 h 256"/>
                <a:gd name="T2" fmla="*/ 0 w 260"/>
                <a:gd name="T3" fmla="*/ 0 h 256"/>
                <a:gd name="T4" fmla="*/ 0 w 260"/>
                <a:gd name="T5" fmla="*/ 0 h 256"/>
                <a:gd name="T6" fmla="*/ 0 w 260"/>
                <a:gd name="T7" fmla="*/ 0 h 256"/>
                <a:gd name="T8" fmla="*/ 0 w 260"/>
                <a:gd name="T9" fmla="*/ 0 h 256"/>
                <a:gd name="T10" fmla="*/ 0 w 260"/>
                <a:gd name="T11" fmla="*/ 0 h 256"/>
                <a:gd name="T12" fmla="*/ 0 w 260"/>
                <a:gd name="T13" fmla="*/ 0 h 256"/>
                <a:gd name="T14" fmla="*/ 0 w 260"/>
                <a:gd name="T15" fmla="*/ 0 h 256"/>
                <a:gd name="T16" fmla="*/ 0 w 260"/>
                <a:gd name="T17" fmla="*/ 0 h 256"/>
                <a:gd name="T18" fmla="*/ 0 w 260"/>
                <a:gd name="T19" fmla="*/ 0 h 256"/>
                <a:gd name="T20" fmla="*/ 0 w 260"/>
                <a:gd name="T21" fmla="*/ 0 h 256"/>
                <a:gd name="T22" fmla="*/ 0 w 260"/>
                <a:gd name="T23" fmla="*/ 0 h 256"/>
                <a:gd name="T24" fmla="*/ 0 w 260"/>
                <a:gd name="T25" fmla="*/ 0 h 256"/>
                <a:gd name="T26" fmla="*/ 0 w 260"/>
                <a:gd name="T27" fmla="*/ 0 h 256"/>
                <a:gd name="T28" fmla="*/ 0 w 260"/>
                <a:gd name="T29" fmla="*/ 0 h 256"/>
                <a:gd name="T30" fmla="*/ 0 w 260"/>
                <a:gd name="T31" fmla="*/ 0 h 256"/>
                <a:gd name="T32" fmla="*/ 0 w 260"/>
                <a:gd name="T33" fmla="*/ 0 h 256"/>
                <a:gd name="T34" fmla="*/ 0 w 260"/>
                <a:gd name="T35" fmla="*/ 0 h 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0"/>
                <a:gd name="T55" fmla="*/ 0 h 256"/>
                <a:gd name="T56" fmla="*/ 260 w 260"/>
                <a:gd name="T57" fmla="*/ 256 h 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0" h="256">
                  <a:moveTo>
                    <a:pt x="0" y="12"/>
                  </a:moveTo>
                  <a:cubicBezTo>
                    <a:pt x="0" y="6"/>
                    <a:pt x="6" y="0"/>
                    <a:pt x="12" y="0"/>
                  </a:cubicBezTo>
                  <a:lnTo>
                    <a:pt x="248" y="0"/>
                  </a:lnTo>
                  <a:cubicBezTo>
                    <a:pt x="255" y="0"/>
                    <a:pt x="260" y="6"/>
                    <a:pt x="260" y="12"/>
                  </a:cubicBezTo>
                  <a:lnTo>
                    <a:pt x="260" y="244"/>
                  </a:lnTo>
                  <a:cubicBezTo>
                    <a:pt x="260" y="251"/>
                    <a:pt x="255" y="256"/>
                    <a:pt x="248" y="256"/>
                  </a:cubicBezTo>
                  <a:lnTo>
                    <a:pt x="12" y="256"/>
                  </a:lnTo>
                  <a:cubicBezTo>
                    <a:pt x="6" y="256"/>
                    <a:pt x="0" y="251"/>
                    <a:pt x="0" y="244"/>
                  </a:cubicBezTo>
                  <a:lnTo>
                    <a:pt x="0" y="12"/>
                  </a:lnTo>
                  <a:close/>
                  <a:moveTo>
                    <a:pt x="24" y="244"/>
                  </a:moveTo>
                  <a:lnTo>
                    <a:pt x="12" y="232"/>
                  </a:lnTo>
                  <a:lnTo>
                    <a:pt x="248" y="232"/>
                  </a:lnTo>
                  <a:lnTo>
                    <a:pt x="236" y="244"/>
                  </a:lnTo>
                  <a:lnTo>
                    <a:pt x="236" y="12"/>
                  </a:lnTo>
                  <a:lnTo>
                    <a:pt x="248" y="24"/>
                  </a:lnTo>
                  <a:lnTo>
                    <a:pt x="12" y="24"/>
                  </a:lnTo>
                  <a:lnTo>
                    <a:pt x="24" y="12"/>
                  </a:lnTo>
                  <a:lnTo>
                    <a:pt x="24" y="244"/>
                  </a:lnTo>
                  <a:close/>
                </a:path>
              </a:pathLst>
            </a:custGeom>
            <a:solidFill>
              <a:srgbClr val="B2B2B2"/>
            </a:solidFill>
            <a:ln w="1">
              <a:solidFill>
                <a:srgbClr val="B2B2B2"/>
              </a:solidFill>
              <a:bevel/>
              <a:headEnd/>
              <a:tailEnd/>
            </a:ln>
          </p:spPr>
          <p:txBody>
            <a:bodyPr/>
            <a:lstStyle/>
            <a:p>
              <a:endParaRPr lang="zh-CN" altLang="en-US"/>
            </a:p>
          </p:txBody>
        </p:sp>
        <p:sp>
          <p:nvSpPr>
            <p:cNvPr id="63583" name="Rectangle 94"/>
            <p:cNvSpPr>
              <a:spLocks noChangeArrowheads="1"/>
            </p:cNvSpPr>
            <p:nvPr/>
          </p:nvSpPr>
          <p:spPr bwMode="auto">
            <a:xfrm>
              <a:off x="4718" y="1575"/>
              <a:ext cx="231" cy="128"/>
            </a:xfrm>
            <a:prstGeom prst="rect">
              <a:avLst/>
            </a:prstGeom>
            <a:noFill/>
            <a:ln w="9525">
              <a:noFill/>
              <a:miter lim="800000"/>
              <a:headEnd/>
              <a:tailEnd/>
            </a:ln>
          </p:spPr>
          <p:txBody>
            <a:bodyPr wrap="none" lIns="0" tIns="0" rIns="0" bIns="0">
              <a:spAutoFit/>
            </a:bodyPr>
            <a:lstStyle/>
            <a:p>
              <a:r>
                <a:rPr lang="zh-HK" sz="1400">
                  <a:solidFill>
                    <a:srgbClr val="000099"/>
                  </a:solidFill>
                  <a:latin typeface="楷体_GB2312"/>
                  <a:ea typeface="PMingLiU" pitchFamily="18" charset="-120"/>
                  <a:cs typeface="楷体_GB2312"/>
                </a:rPr>
                <a:t>股票</a:t>
              </a:r>
              <a:endParaRPr lang="zh-HK" sz="1800">
                <a:latin typeface="Arial" pitchFamily="34" charset="0"/>
                <a:ea typeface="PMingLiU" pitchFamily="18" charset="-120"/>
                <a:cs typeface="楷体_GB2312"/>
              </a:endParaRPr>
            </a:p>
          </p:txBody>
        </p:sp>
        <p:sp>
          <p:nvSpPr>
            <p:cNvPr id="63584" name="Freeform 95"/>
            <p:cNvSpPr>
              <a:spLocks noEditPoints="1"/>
            </p:cNvSpPr>
            <p:nvPr/>
          </p:nvSpPr>
          <p:spPr bwMode="auto">
            <a:xfrm>
              <a:off x="403" y="1363"/>
              <a:ext cx="5538" cy="2418"/>
            </a:xfrm>
            <a:custGeom>
              <a:avLst/>
              <a:gdLst>
                <a:gd name="T0" fmla="*/ 0 w 23084"/>
                <a:gd name="T1" fmla="*/ 0 h 10080"/>
                <a:gd name="T2" fmla="*/ 0 w 23084"/>
                <a:gd name="T3" fmla="*/ 0 h 10080"/>
                <a:gd name="T4" fmla="*/ 0 w 23084"/>
                <a:gd name="T5" fmla="*/ 0 h 10080"/>
                <a:gd name="T6" fmla="*/ 0 w 23084"/>
                <a:gd name="T7" fmla="*/ 0 h 10080"/>
                <a:gd name="T8" fmla="*/ 0 w 23084"/>
                <a:gd name="T9" fmla="*/ 0 h 10080"/>
                <a:gd name="T10" fmla="*/ 0 w 23084"/>
                <a:gd name="T11" fmla="*/ 0 h 10080"/>
                <a:gd name="T12" fmla="*/ 0 w 23084"/>
                <a:gd name="T13" fmla="*/ 0 h 10080"/>
                <a:gd name="T14" fmla="*/ 0 w 23084"/>
                <a:gd name="T15" fmla="*/ 0 h 10080"/>
                <a:gd name="T16" fmla="*/ 0 w 23084"/>
                <a:gd name="T17" fmla="*/ 0 h 10080"/>
                <a:gd name="T18" fmla="*/ 0 w 23084"/>
                <a:gd name="T19" fmla="*/ 0 h 10080"/>
                <a:gd name="T20" fmla="*/ 0 w 23084"/>
                <a:gd name="T21" fmla="*/ 0 h 10080"/>
                <a:gd name="T22" fmla="*/ 0 w 23084"/>
                <a:gd name="T23" fmla="*/ 0 h 10080"/>
                <a:gd name="T24" fmla="*/ 0 w 23084"/>
                <a:gd name="T25" fmla="*/ 0 h 10080"/>
                <a:gd name="T26" fmla="*/ 0 w 23084"/>
                <a:gd name="T27" fmla="*/ 0 h 10080"/>
                <a:gd name="T28" fmla="*/ 0 w 23084"/>
                <a:gd name="T29" fmla="*/ 0 h 10080"/>
                <a:gd name="T30" fmla="*/ 0 w 23084"/>
                <a:gd name="T31" fmla="*/ 0 h 10080"/>
                <a:gd name="T32" fmla="*/ 0 w 23084"/>
                <a:gd name="T33" fmla="*/ 0 h 10080"/>
                <a:gd name="T34" fmla="*/ 0 w 23084"/>
                <a:gd name="T35" fmla="*/ 0 h 100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084"/>
                <a:gd name="T55" fmla="*/ 0 h 10080"/>
                <a:gd name="T56" fmla="*/ 23084 w 23084"/>
                <a:gd name="T57" fmla="*/ 10080 h 100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084" h="10080">
                  <a:moveTo>
                    <a:pt x="0" y="12"/>
                  </a:moveTo>
                  <a:cubicBezTo>
                    <a:pt x="0" y="6"/>
                    <a:pt x="6" y="0"/>
                    <a:pt x="12" y="0"/>
                  </a:cubicBezTo>
                  <a:lnTo>
                    <a:pt x="23072" y="0"/>
                  </a:lnTo>
                  <a:cubicBezTo>
                    <a:pt x="23079" y="0"/>
                    <a:pt x="23084" y="6"/>
                    <a:pt x="23084" y="12"/>
                  </a:cubicBezTo>
                  <a:lnTo>
                    <a:pt x="23084" y="10068"/>
                  </a:lnTo>
                  <a:cubicBezTo>
                    <a:pt x="23084" y="10075"/>
                    <a:pt x="23079" y="10080"/>
                    <a:pt x="23072" y="10080"/>
                  </a:cubicBezTo>
                  <a:lnTo>
                    <a:pt x="12" y="10080"/>
                  </a:lnTo>
                  <a:cubicBezTo>
                    <a:pt x="6" y="10080"/>
                    <a:pt x="0" y="10075"/>
                    <a:pt x="0" y="10068"/>
                  </a:cubicBezTo>
                  <a:lnTo>
                    <a:pt x="0" y="12"/>
                  </a:lnTo>
                  <a:close/>
                  <a:moveTo>
                    <a:pt x="24" y="10068"/>
                  </a:moveTo>
                  <a:lnTo>
                    <a:pt x="12" y="10056"/>
                  </a:lnTo>
                  <a:lnTo>
                    <a:pt x="23072" y="10056"/>
                  </a:lnTo>
                  <a:lnTo>
                    <a:pt x="23060" y="10068"/>
                  </a:lnTo>
                  <a:lnTo>
                    <a:pt x="23060" y="12"/>
                  </a:lnTo>
                  <a:lnTo>
                    <a:pt x="23072" y="24"/>
                  </a:lnTo>
                  <a:lnTo>
                    <a:pt x="12" y="24"/>
                  </a:lnTo>
                  <a:lnTo>
                    <a:pt x="24" y="12"/>
                  </a:lnTo>
                  <a:lnTo>
                    <a:pt x="24" y="10068"/>
                  </a:lnTo>
                  <a:close/>
                </a:path>
              </a:pathLst>
            </a:custGeom>
            <a:solidFill>
              <a:srgbClr val="FFFFFF"/>
            </a:solidFill>
            <a:ln w="0">
              <a:solidFill>
                <a:srgbClr val="FFFFFF"/>
              </a:solidFill>
              <a:round/>
              <a:headEnd/>
              <a:tailEnd/>
            </a:ln>
          </p:spPr>
          <p:txBody>
            <a:bodyPr/>
            <a:lstStyle/>
            <a:p>
              <a:endParaRPr lang="zh-CN" altLang="en-US"/>
            </a:p>
          </p:txBody>
        </p:sp>
        <p:sp>
          <p:nvSpPr>
            <p:cNvPr id="63585" name="Rectangle 96"/>
            <p:cNvSpPr>
              <a:spLocks noChangeArrowheads="1"/>
            </p:cNvSpPr>
            <p:nvPr/>
          </p:nvSpPr>
          <p:spPr bwMode="auto">
            <a:xfrm>
              <a:off x="2488" y="1410"/>
              <a:ext cx="1319" cy="146"/>
            </a:xfrm>
            <a:prstGeom prst="rect">
              <a:avLst/>
            </a:prstGeom>
            <a:noFill/>
            <a:ln w="9525">
              <a:noFill/>
              <a:miter lim="800000"/>
              <a:headEnd/>
              <a:tailEnd/>
            </a:ln>
          </p:spPr>
          <p:txBody>
            <a:bodyPr wrap="none" lIns="0" tIns="0" rIns="0" bIns="0">
              <a:spAutoFit/>
            </a:bodyPr>
            <a:lstStyle/>
            <a:p>
              <a:r>
                <a:rPr lang="zh-HK" sz="1600">
                  <a:solidFill>
                    <a:srgbClr val="000099"/>
                  </a:solidFill>
                  <a:latin typeface="楷体_GB2312"/>
                  <a:ea typeface="PMingLiU" pitchFamily="18" charset="-120"/>
                  <a:cs typeface="楷体_GB2312"/>
                </a:rPr>
                <a:t>中外居民资产结构对比</a:t>
              </a:r>
              <a:endParaRPr lang="zh-HK" sz="1800">
                <a:latin typeface="Arial" pitchFamily="34" charset="0"/>
                <a:ea typeface="PMingLiU" pitchFamily="18" charset="-120"/>
                <a:cs typeface="楷体_GB2312"/>
              </a:endParaRPr>
            </a:p>
          </p:txBody>
        </p:sp>
      </p:grpSp>
      <p:sp>
        <p:nvSpPr>
          <p:cNvPr id="98" name="日期占位符 97"/>
          <p:cNvSpPr>
            <a:spLocks noGrp="1"/>
          </p:cNvSpPr>
          <p:nvPr>
            <p:ph type="dt" sz="half" idx="10"/>
          </p:nvPr>
        </p:nvSpPr>
        <p:spPr/>
        <p:txBody>
          <a:bodyPr/>
          <a:lstStyle/>
          <a:p>
            <a:fld id="{606E63C4-51FE-48CB-B32D-682AF7AC51BC}" type="datetime1">
              <a:rPr lang="zh-CN" altLang="en-US" smtClean="0"/>
              <a:pPr/>
              <a:t>2018/10/8</a:t>
            </a:fld>
            <a:endParaRPr lang="zh-CN" altLang="en-US"/>
          </a:p>
        </p:txBody>
      </p:sp>
      <p:sp>
        <p:nvSpPr>
          <p:cNvPr id="99" name="页脚占位符 98"/>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95263" y="169863"/>
            <a:ext cx="4244975" cy="582612"/>
          </a:xfrm>
          <a:prstGeom prst="rect">
            <a:avLst/>
          </a:prstGeom>
          <a:solidFill>
            <a:schemeClr val="bg1">
              <a:alpha val="50195"/>
            </a:schemeClr>
          </a:solidFill>
          <a:ln w="9525" algn="ctr">
            <a:noFill/>
            <a:miter lim="800000"/>
            <a:headEnd/>
            <a:tailEnd/>
          </a:ln>
        </p:spPr>
        <p:txBody>
          <a:bodyPr anchor="ctr"/>
          <a:lstStyle/>
          <a:p>
            <a:r>
              <a:rPr lang="zh-CN" altLang="en-US">
                <a:solidFill>
                  <a:srgbClr val="000099"/>
                </a:solidFill>
                <a:latin typeface="Arial" pitchFamily="34" charset="0"/>
                <a:ea typeface="楷体_GB2312"/>
                <a:cs typeface="楷体_GB2312"/>
              </a:rPr>
              <a:t>资产配置长期转向</a:t>
            </a:r>
          </a:p>
        </p:txBody>
      </p:sp>
      <p:sp>
        <p:nvSpPr>
          <p:cNvPr id="64515" name="Text Box 19"/>
          <p:cNvSpPr txBox="1">
            <a:spLocks noChangeArrowheads="1"/>
          </p:cNvSpPr>
          <p:nvPr/>
        </p:nvSpPr>
        <p:spPr bwMode="auto">
          <a:xfrm>
            <a:off x="287338" y="1052513"/>
            <a:ext cx="8569325" cy="1938337"/>
          </a:xfrm>
          <a:prstGeom prst="rect">
            <a:avLst/>
          </a:prstGeom>
          <a:noFill/>
          <a:ln w="9525" algn="ctr">
            <a:noFill/>
            <a:miter lim="800000"/>
            <a:headEnd/>
            <a:tailEnd/>
          </a:ln>
        </p:spPr>
        <p:txBody>
          <a:bodyPr>
            <a:spAutoFit/>
          </a:bodyPr>
          <a:lstStyle/>
          <a:p>
            <a:pPr>
              <a:spcBef>
                <a:spcPct val="50000"/>
              </a:spcBef>
              <a:spcAft>
                <a:spcPct val="50000"/>
              </a:spcAft>
            </a:pPr>
            <a:r>
              <a:rPr lang="zh-CN" altLang="en-US" sz="2000">
                <a:solidFill>
                  <a:srgbClr val="000099"/>
                </a:solidFill>
                <a:ea typeface="楷体_GB2312"/>
                <a:cs typeface="楷体_GB2312"/>
              </a:rPr>
              <a:t>总结来说，随着人口老龄化的到来，地产市场出现了长期拐点，而利率也出现了长期下降趋势，这意味着中国居民过去的两大资产配置主体的房地产和存款将逐渐日薄西山，而未来的唯一选择将是金融资产，因为不管是债券还是股票，其价格都受益于利率的长期下降。但问题是中国人口红利的拐点出现在</a:t>
            </a:r>
            <a:r>
              <a:rPr lang="en-US" altLang="zh-CN" sz="2000">
                <a:solidFill>
                  <a:srgbClr val="000099"/>
                </a:solidFill>
                <a:ea typeface="楷体_GB2312"/>
                <a:cs typeface="楷体_GB2312"/>
              </a:rPr>
              <a:t>2012</a:t>
            </a:r>
            <a:r>
              <a:rPr lang="zh-CN" altLang="en-US" sz="2000">
                <a:solidFill>
                  <a:srgbClr val="000099"/>
                </a:solidFill>
                <a:ea typeface="楷体_GB2312"/>
                <a:cs typeface="楷体_GB2312"/>
              </a:rPr>
              <a:t>年，而</a:t>
            </a:r>
            <a:r>
              <a:rPr lang="en-US" altLang="zh-CN" sz="2000">
                <a:solidFill>
                  <a:srgbClr val="000099"/>
                </a:solidFill>
                <a:ea typeface="楷体_GB2312"/>
                <a:cs typeface="楷体_GB2312"/>
              </a:rPr>
              <a:t>2013</a:t>
            </a:r>
            <a:r>
              <a:rPr lang="zh-CN" altLang="en-US" sz="2000">
                <a:solidFill>
                  <a:srgbClr val="000099"/>
                </a:solidFill>
                <a:ea typeface="楷体_GB2312"/>
                <a:cs typeface="楷体_GB2312"/>
              </a:rPr>
              <a:t>年出现了股债双杀的大熊市，说明长期拐点很难解释短期的变化。</a:t>
            </a:r>
          </a:p>
        </p:txBody>
      </p:sp>
      <p:sp>
        <p:nvSpPr>
          <p:cNvPr id="64516" name="矩形 8"/>
          <p:cNvSpPr>
            <a:spLocks noChangeArrowheads="1"/>
          </p:cNvSpPr>
          <p:nvPr/>
        </p:nvSpPr>
        <p:spPr bwMode="auto">
          <a:xfrm>
            <a:off x="0" y="2924175"/>
            <a:ext cx="9144000" cy="366713"/>
          </a:xfrm>
          <a:prstGeom prst="rect">
            <a:avLst/>
          </a:prstGeom>
          <a:noFill/>
          <a:ln w="9525">
            <a:noFill/>
            <a:miter lim="800000"/>
            <a:headEnd/>
            <a:tailEnd/>
          </a:ln>
        </p:spPr>
        <p:txBody>
          <a:bodyPr>
            <a:spAutoFit/>
          </a:bodyPr>
          <a:lstStyle/>
          <a:p>
            <a:pPr algn="ctr"/>
            <a:r>
              <a:rPr lang="zh-CN" altLang="en-US" sz="1800">
                <a:solidFill>
                  <a:srgbClr val="000099"/>
                </a:solidFill>
                <a:ea typeface="楷体_GB2312"/>
                <a:cs typeface="Times New Roman" pitchFamily="18" charset="0"/>
              </a:rPr>
              <a:t>老龄化后资产配置长期转向</a:t>
            </a:r>
          </a:p>
        </p:txBody>
      </p:sp>
      <p:sp>
        <p:nvSpPr>
          <p:cNvPr id="64517" name="TextBox 11"/>
          <p:cNvSpPr txBox="1">
            <a:spLocks noChangeArrowheads="1"/>
          </p:cNvSpPr>
          <p:nvPr/>
        </p:nvSpPr>
        <p:spPr bwMode="auto">
          <a:xfrm>
            <a:off x="815975" y="4360863"/>
            <a:ext cx="1528763" cy="925512"/>
          </a:xfrm>
          <a:prstGeom prst="rect">
            <a:avLst/>
          </a:prstGeom>
          <a:noFill/>
          <a:ln w="9525">
            <a:solidFill>
              <a:srgbClr val="3333FF"/>
            </a:solidFill>
            <a:miter lim="800000"/>
            <a:headEnd/>
            <a:tailEnd/>
          </a:ln>
        </p:spPr>
        <p:txBody>
          <a:bodyPr anchor="ctr"/>
          <a:lstStyle/>
          <a:p>
            <a:pPr algn="ctr"/>
            <a:r>
              <a:rPr lang="zh-CN" altLang="en-US" sz="2000">
                <a:ea typeface="楷体_GB2312"/>
                <a:cs typeface="楷体_GB2312"/>
              </a:rPr>
              <a:t>人口老龄化</a:t>
            </a:r>
          </a:p>
        </p:txBody>
      </p:sp>
      <p:sp>
        <p:nvSpPr>
          <p:cNvPr id="64518" name="TextBox 11"/>
          <p:cNvSpPr txBox="1">
            <a:spLocks noChangeArrowheads="1"/>
          </p:cNvSpPr>
          <p:nvPr/>
        </p:nvSpPr>
        <p:spPr bwMode="auto">
          <a:xfrm>
            <a:off x="3424238" y="3500438"/>
            <a:ext cx="1712912" cy="514350"/>
          </a:xfrm>
          <a:prstGeom prst="rect">
            <a:avLst/>
          </a:prstGeom>
          <a:noFill/>
          <a:ln w="9525">
            <a:solidFill>
              <a:srgbClr val="3333FF"/>
            </a:solidFill>
            <a:miter lim="800000"/>
            <a:headEnd/>
            <a:tailEnd/>
          </a:ln>
        </p:spPr>
        <p:txBody>
          <a:bodyPr anchor="ctr"/>
          <a:lstStyle/>
          <a:p>
            <a:pPr algn="ctr"/>
            <a:r>
              <a:rPr lang="zh-CN" altLang="en-US" sz="2000">
                <a:ea typeface="楷体_GB2312"/>
                <a:cs typeface="楷体_GB2312"/>
              </a:rPr>
              <a:t>地产市场拐点</a:t>
            </a:r>
          </a:p>
        </p:txBody>
      </p:sp>
      <p:sp>
        <p:nvSpPr>
          <p:cNvPr id="64519" name="左大括号 9"/>
          <p:cNvSpPr>
            <a:spLocks/>
          </p:cNvSpPr>
          <p:nvPr/>
        </p:nvSpPr>
        <p:spPr bwMode="auto">
          <a:xfrm>
            <a:off x="2344738" y="3757613"/>
            <a:ext cx="1079500" cy="2132012"/>
          </a:xfrm>
          <a:prstGeom prst="leftBrace">
            <a:avLst>
              <a:gd name="adj1" fmla="val 16038"/>
              <a:gd name="adj2" fmla="val 50000"/>
            </a:avLst>
          </a:prstGeom>
          <a:noFill/>
          <a:ln w="9525" algn="ctr">
            <a:solidFill>
              <a:srgbClr val="3333FF"/>
            </a:solidFill>
            <a:round/>
            <a:headEnd/>
            <a:tailEnd/>
          </a:ln>
        </p:spPr>
        <p:txBody>
          <a:bodyPr/>
          <a:lstStyle/>
          <a:p>
            <a:pPr algn="ctr"/>
            <a:endParaRPr lang="zh-CN" altLang="en-US">
              <a:ea typeface="楷体_GB2312"/>
              <a:cs typeface="楷体_GB2312"/>
            </a:endParaRPr>
          </a:p>
        </p:txBody>
      </p:sp>
      <p:sp>
        <p:nvSpPr>
          <p:cNvPr id="64520" name="TextBox 11"/>
          <p:cNvSpPr txBox="1">
            <a:spLocks noChangeArrowheads="1"/>
          </p:cNvSpPr>
          <p:nvPr/>
        </p:nvSpPr>
        <p:spPr bwMode="auto">
          <a:xfrm>
            <a:off x="3424238" y="5632450"/>
            <a:ext cx="1712912" cy="514350"/>
          </a:xfrm>
          <a:prstGeom prst="rect">
            <a:avLst/>
          </a:prstGeom>
          <a:noFill/>
          <a:ln w="9525">
            <a:solidFill>
              <a:srgbClr val="3333FF"/>
            </a:solidFill>
            <a:miter lim="800000"/>
            <a:headEnd/>
            <a:tailEnd/>
          </a:ln>
        </p:spPr>
        <p:txBody>
          <a:bodyPr anchor="ctr"/>
          <a:lstStyle/>
          <a:p>
            <a:pPr algn="ctr"/>
            <a:r>
              <a:rPr lang="zh-CN" altLang="en-US" sz="2000">
                <a:ea typeface="楷体_GB2312"/>
                <a:cs typeface="楷体_GB2312"/>
              </a:rPr>
              <a:t>利率长期趋降</a:t>
            </a:r>
          </a:p>
        </p:txBody>
      </p:sp>
      <p:sp>
        <p:nvSpPr>
          <p:cNvPr id="64521" name="TextBox 11"/>
          <p:cNvSpPr txBox="1">
            <a:spLocks noChangeArrowheads="1"/>
          </p:cNvSpPr>
          <p:nvPr/>
        </p:nvSpPr>
        <p:spPr bwMode="auto">
          <a:xfrm>
            <a:off x="6330950" y="3500438"/>
            <a:ext cx="1530350" cy="514350"/>
          </a:xfrm>
          <a:prstGeom prst="rect">
            <a:avLst/>
          </a:prstGeom>
          <a:noFill/>
          <a:ln w="9525">
            <a:solidFill>
              <a:srgbClr val="3333FF"/>
            </a:solidFill>
            <a:miter lim="800000"/>
            <a:headEnd/>
            <a:tailEnd/>
          </a:ln>
        </p:spPr>
        <p:txBody>
          <a:bodyPr anchor="ctr"/>
          <a:lstStyle/>
          <a:p>
            <a:pPr algn="ctr"/>
            <a:r>
              <a:rPr lang="zh-CN" altLang="en-US" sz="2000">
                <a:ea typeface="楷体_GB2312"/>
                <a:cs typeface="楷体_GB2312"/>
              </a:rPr>
              <a:t>减配房产</a:t>
            </a:r>
          </a:p>
        </p:txBody>
      </p:sp>
      <p:sp>
        <p:nvSpPr>
          <p:cNvPr id="64522" name="TextBox 11"/>
          <p:cNvSpPr txBox="1">
            <a:spLocks noChangeArrowheads="1"/>
          </p:cNvSpPr>
          <p:nvPr/>
        </p:nvSpPr>
        <p:spPr bwMode="auto">
          <a:xfrm>
            <a:off x="6330950" y="5632450"/>
            <a:ext cx="1530350" cy="514350"/>
          </a:xfrm>
          <a:prstGeom prst="rect">
            <a:avLst/>
          </a:prstGeom>
          <a:noFill/>
          <a:ln w="9525">
            <a:solidFill>
              <a:srgbClr val="3333FF"/>
            </a:solidFill>
            <a:miter lim="800000"/>
            <a:headEnd/>
            <a:tailEnd/>
          </a:ln>
        </p:spPr>
        <p:txBody>
          <a:bodyPr anchor="ctr"/>
          <a:lstStyle/>
          <a:p>
            <a:pPr algn="ctr"/>
            <a:r>
              <a:rPr lang="zh-CN" altLang="en-US" sz="2000">
                <a:ea typeface="楷体_GB2312"/>
                <a:cs typeface="楷体_GB2312"/>
              </a:rPr>
              <a:t>减配存款</a:t>
            </a:r>
          </a:p>
        </p:txBody>
      </p:sp>
      <p:sp>
        <p:nvSpPr>
          <p:cNvPr id="64523" name="TextBox 12"/>
          <p:cNvSpPr txBox="1">
            <a:spLocks noChangeArrowheads="1"/>
          </p:cNvSpPr>
          <p:nvPr/>
        </p:nvSpPr>
        <p:spPr bwMode="auto">
          <a:xfrm>
            <a:off x="6346825" y="4565650"/>
            <a:ext cx="1981200" cy="514350"/>
          </a:xfrm>
          <a:prstGeom prst="rect">
            <a:avLst/>
          </a:prstGeom>
          <a:noFill/>
          <a:ln w="9525">
            <a:solidFill>
              <a:srgbClr val="3333FF"/>
            </a:solidFill>
            <a:miter lim="800000"/>
            <a:headEnd/>
            <a:tailEnd/>
          </a:ln>
        </p:spPr>
        <p:txBody>
          <a:bodyPr anchor="ctr"/>
          <a:lstStyle/>
          <a:p>
            <a:pPr algn="ctr"/>
            <a:r>
              <a:rPr lang="zh-CN" altLang="en-US" sz="2000">
                <a:ea typeface="楷体_GB2312"/>
                <a:cs typeface="楷体_GB2312"/>
              </a:rPr>
              <a:t>增配金融资产</a:t>
            </a:r>
          </a:p>
        </p:txBody>
      </p:sp>
      <p:sp>
        <p:nvSpPr>
          <p:cNvPr id="64524" name="左中括号 15"/>
          <p:cNvSpPr>
            <a:spLocks/>
          </p:cNvSpPr>
          <p:nvPr/>
        </p:nvSpPr>
        <p:spPr bwMode="auto">
          <a:xfrm>
            <a:off x="5891213" y="3757613"/>
            <a:ext cx="439737" cy="2273300"/>
          </a:xfrm>
          <a:prstGeom prst="leftBracket">
            <a:avLst>
              <a:gd name="adj" fmla="val 8305"/>
            </a:avLst>
          </a:prstGeom>
          <a:noFill/>
          <a:ln w="9525" algn="ctr">
            <a:solidFill>
              <a:srgbClr val="0000FF"/>
            </a:solidFill>
            <a:round/>
            <a:headEnd/>
            <a:tailEnd/>
          </a:ln>
        </p:spPr>
        <p:txBody>
          <a:bodyPr/>
          <a:lstStyle/>
          <a:p>
            <a:pPr algn="ctr"/>
            <a:endParaRPr lang="zh-CN" altLang="en-US">
              <a:ea typeface="楷体_GB2312"/>
              <a:cs typeface="楷体_GB2312"/>
            </a:endParaRPr>
          </a:p>
        </p:txBody>
      </p:sp>
      <p:sp>
        <p:nvSpPr>
          <p:cNvPr id="64525" name="右箭头 16"/>
          <p:cNvSpPr>
            <a:spLocks noChangeArrowheads="1"/>
          </p:cNvSpPr>
          <p:nvPr/>
        </p:nvSpPr>
        <p:spPr bwMode="auto">
          <a:xfrm>
            <a:off x="5400675" y="4621213"/>
            <a:ext cx="490538" cy="257175"/>
          </a:xfrm>
          <a:prstGeom prst="rightArrow">
            <a:avLst>
              <a:gd name="adj1" fmla="val 50000"/>
              <a:gd name="adj2" fmla="val 50096"/>
            </a:avLst>
          </a:prstGeom>
          <a:noFill/>
          <a:ln w="9525" algn="ctr">
            <a:solidFill>
              <a:srgbClr val="0000FF"/>
            </a:solidFill>
            <a:round/>
            <a:headEnd/>
            <a:tailEnd/>
          </a:ln>
        </p:spPr>
        <p:txBody>
          <a:bodyPr/>
          <a:lstStyle/>
          <a:p>
            <a:pPr algn="ctr"/>
            <a:endParaRPr lang="zh-CN" altLang="en-US">
              <a:ea typeface="楷体_GB2312"/>
              <a:cs typeface="楷体_GB2312"/>
            </a:endParaRPr>
          </a:p>
        </p:txBody>
      </p:sp>
      <p:sp>
        <p:nvSpPr>
          <p:cNvPr id="64526" name="右中括号 17"/>
          <p:cNvSpPr>
            <a:spLocks/>
          </p:cNvSpPr>
          <p:nvPr/>
        </p:nvSpPr>
        <p:spPr bwMode="auto">
          <a:xfrm>
            <a:off x="5137150" y="3757613"/>
            <a:ext cx="263525" cy="2132012"/>
          </a:xfrm>
          <a:prstGeom prst="rightBracket">
            <a:avLst>
              <a:gd name="adj" fmla="val 8353"/>
            </a:avLst>
          </a:prstGeom>
          <a:noFill/>
          <a:ln w="9525" algn="ctr">
            <a:solidFill>
              <a:srgbClr val="0000FF"/>
            </a:solidFill>
            <a:round/>
            <a:headEnd/>
            <a:tailEnd/>
          </a:ln>
        </p:spPr>
        <p:txBody>
          <a:bodyPr/>
          <a:lstStyle/>
          <a:p>
            <a:pPr algn="ctr"/>
            <a:endParaRPr lang="zh-CN" altLang="en-US">
              <a:ea typeface="楷体_GB2312"/>
              <a:cs typeface="楷体_GB2312"/>
            </a:endParaRPr>
          </a:p>
        </p:txBody>
      </p:sp>
      <p:sp>
        <p:nvSpPr>
          <p:cNvPr id="15" name="日期占位符 14"/>
          <p:cNvSpPr>
            <a:spLocks noGrp="1"/>
          </p:cNvSpPr>
          <p:nvPr>
            <p:ph type="dt" sz="half" idx="10"/>
          </p:nvPr>
        </p:nvSpPr>
        <p:spPr/>
        <p:txBody>
          <a:bodyPr/>
          <a:lstStyle/>
          <a:p>
            <a:fld id="{A78AB975-A490-401D-AD5C-F3B7F645ABA5}" type="datetime1">
              <a:rPr lang="zh-CN" altLang="en-US" smtClean="0"/>
              <a:pPr/>
              <a:t>2018/10/8</a:t>
            </a:fld>
            <a:endParaRPr lang="zh-CN" altLang="en-US"/>
          </a:p>
        </p:txBody>
      </p:sp>
      <p:sp>
        <p:nvSpPr>
          <p:cNvPr id="16" name="页脚占位符 1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z="3200" smtClean="0">
                <a:solidFill>
                  <a:schemeClr val="tx1"/>
                </a:solidFill>
              </a:rPr>
              <a:t>什么是金融学</a:t>
            </a:r>
            <a:r>
              <a:rPr lang="en-US" altLang="zh-CN" sz="3200" smtClean="0">
                <a:solidFill>
                  <a:schemeClr val="tx1"/>
                </a:solidFill>
              </a:rPr>
              <a:t>(Finance)</a:t>
            </a:r>
            <a:endParaRPr lang="en-US" altLang="zh-CN" sz="3200" smtClean="0"/>
          </a:p>
        </p:txBody>
      </p:sp>
      <p:sp>
        <p:nvSpPr>
          <p:cNvPr id="10243" name="Rectangle 3"/>
          <p:cNvSpPr>
            <a:spLocks noGrp="1" noChangeArrowheads="1"/>
          </p:cNvSpPr>
          <p:nvPr>
            <p:ph type="body" idx="1"/>
          </p:nvPr>
        </p:nvSpPr>
        <p:spPr/>
        <p:txBody>
          <a:bodyPr/>
          <a:lstStyle/>
          <a:p>
            <a:r>
              <a:rPr lang="en-US" altLang="zh-CN" sz="2400" smtClean="0">
                <a:latin typeface="Times New Roman" pitchFamily="18" charset="0"/>
                <a:cs typeface="Times New Roman" pitchFamily="18" charset="0"/>
              </a:rPr>
              <a:t>Finance  is a subfield of economics distinguished by both its focus and its methodology. The primary focus of finance is the workings of the capital markets and the supply and the pricing of capital assets. The methodology of finance is the use of close substitutes to price financial contracts and instruments. This methodology is applied to value instruments whose characteristics extend across time and whose payoffs depend upon the resolution of uncertainty. </a:t>
            </a:r>
          </a:p>
        </p:txBody>
      </p:sp>
      <p:sp>
        <p:nvSpPr>
          <p:cNvPr id="4" name="日期占位符 3"/>
          <p:cNvSpPr>
            <a:spLocks noGrp="1"/>
          </p:cNvSpPr>
          <p:nvPr>
            <p:ph type="dt" sz="half" idx="10"/>
          </p:nvPr>
        </p:nvSpPr>
        <p:spPr/>
        <p:txBody>
          <a:bodyPr/>
          <a:lstStyle/>
          <a:p>
            <a:fld id="{B8C3E8F1-9D7B-4732-8FB5-54F895F84420}"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685800" y="609600"/>
            <a:ext cx="7772400" cy="1066800"/>
          </a:xfrm>
        </p:spPr>
        <p:txBody>
          <a:bodyPr/>
          <a:lstStyle/>
          <a:p>
            <a:r>
              <a:rPr lang="zh-CN" altLang="en-US" sz="3600" smtClean="0"/>
              <a:t>    金融学的研究领域</a:t>
            </a:r>
          </a:p>
        </p:txBody>
      </p:sp>
      <p:sp>
        <p:nvSpPr>
          <p:cNvPr id="11267" name="Rectangle 5"/>
          <p:cNvSpPr>
            <a:spLocks noGrp="1" noChangeArrowheads="1"/>
          </p:cNvSpPr>
          <p:nvPr>
            <p:ph type="body" idx="1"/>
          </p:nvPr>
        </p:nvSpPr>
        <p:spPr>
          <a:xfrm>
            <a:off x="785813" y="1928813"/>
            <a:ext cx="7772400" cy="4114800"/>
          </a:xfrm>
        </p:spPr>
        <p:txBody>
          <a:bodyPr/>
          <a:lstStyle/>
          <a:p>
            <a:r>
              <a:rPr lang="zh-CN" altLang="en-US" sz="2800" smtClean="0"/>
              <a:t>宏观金融</a:t>
            </a:r>
            <a:endParaRPr lang="en-US" altLang="zh-CN" sz="2800" smtClean="0"/>
          </a:p>
          <a:p>
            <a:r>
              <a:rPr lang="zh-CN" altLang="en-US" sz="2800" smtClean="0"/>
              <a:t>微观金融</a:t>
            </a:r>
          </a:p>
          <a:p>
            <a:pPr lvl="1"/>
            <a:r>
              <a:rPr lang="en-US" altLang="zh-CN" sz="2400" smtClean="0">
                <a:latin typeface="Times New Roman" pitchFamily="18" charset="0"/>
                <a:cs typeface="Times New Roman" pitchFamily="18" charset="0"/>
              </a:rPr>
              <a:t>Asset Pricing </a:t>
            </a:r>
            <a:endParaRPr lang="zh-CN" altLang="en-US" sz="2400" smtClean="0">
              <a:latin typeface="Times New Roman" pitchFamily="18" charset="0"/>
              <a:cs typeface="Times New Roman" pitchFamily="18" charset="0"/>
            </a:endParaRPr>
          </a:p>
          <a:p>
            <a:pPr lvl="1"/>
            <a:r>
              <a:rPr lang="en-US" altLang="zh-CN" sz="2400" smtClean="0">
                <a:latin typeface="Times New Roman" pitchFamily="18" charset="0"/>
                <a:cs typeface="Times New Roman" pitchFamily="18" charset="0"/>
              </a:rPr>
              <a:t>Corporate Finance</a:t>
            </a:r>
          </a:p>
          <a:p>
            <a:pPr lvl="1"/>
            <a:r>
              <a:rPr lang="en-US" altLang="zh-CN" sz="2400" smtClean="0">
                <a:latin typeface="Times New Roman" pitchFamily="18" charset="0"/>
                <a:cs typeface="Times New Roman" pitchFamily="18" charset="0"/>
              </a:rPr>
              <a:t>Household Finance</a:t>
            </a:r>
            <a:endParaRPr lang="zh-CN" altLang="en-US" sz="2400" smtClean="0">
              <a:latin typeface="Times New Roman" pitchFamily="18" charset="0"/>
              <a:cs typeface="Times New Roman" pitchFamily="18" charset="0"/>
            </a:endParaRPr>
          </a:p>
          <a:p>
            <a:pPr>
              <a:buFont typeface="Wingdings" pitchFamily="2" charset="2"/>
              <a:buNone/>
            </a:pPr>
            <a:endParaRPr lang="zh-CN" altLang="en-US" sz="2800" smtClean="0"/>
          </a:p>
        </p:txBody>
      </p:sp>
      <p:sp>
        <p:nvSpPr>
          <p:cNvPr id="4" name="日期占位符 3"/>
          <p:cNvSpPr>
            <a:spLocks noGrp="1"/>
          </p:cNvSpPr>
          <p:nvPr>
            <p:ph type="dt" sz="half" idx="10"/>
          </p:nvPr>
        </p:nvSpPr>
        <p:spPr/>
        <p:txBody>
          <a:bodyPr/>
          <a:lstStyle/>
          <a:p>
            <a:fld id="{1F0A38A1-18A5-496B-8616-875E401636C0}"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600" smtClean="0"/>
              <a:t>划时代意义的经典理论及文献</a:t>
            </a:r>
          </a:p>
        </p:txBody>
      </p:sp>
      <p:sp>
        <p:nvSpPr>
          <p:cNvPr id="12291" name="Rectangle 3"/>
          <p:cNvSpPr>
            <a:spLocks noGrp="1" noChangeArrowheads="1"/>
          </p:cNvSpPr>
          <p:nvPr>
            <p:ph type="body" idx="1"/>
          </p:nvPr>
        </p:nvSpPr>
        <p:spPr/>
        <p:txBody>
          <a:bodyPr/>
          <a:lstStyle/>
          <a:p>
            <a:r>
              <a:rPr lang="en-US" altLang="zh-CN" sz="2400" smtClean="0">
                <a:latin typeface="Times New Roman" pitchFamily="18" charset="0"/>
                <a:cs typeface="Times New Roman" pitchFamily="18" charset="0"/>
              </a:rPr>
              <a:t>H. M. Markowitz </a:t>
            </a:r>
            <a:r>
              <a:rPr lang="zh-CN" altLang="zh-CN" sz="2400" smtClean="0">
                <a:latin typeface="Times New Roman" pitchFamily="18" charset="0"/>
                <a:cs typeface="Times New Roman" pitchFamily="18" charset="0"/>
              </a:rPr>
              <a:t>均值-方差模型 (</a:t>
            </a:r>
            <a:r>
              <a:rPr lang="en-US" altLang="zh-CN" sz="2400" smtClean="0">
                <a:latin typeface="Times New Roman" pitchFamily="18" charset="0"/>
                <a:cs typeface="Times New Roman" pitchFamily="18" charset="0"/>
              </a:rPr>
              <a:t>Mean-variance model)</a:t>
            </a:r>
          </a:p>
          <a:p>
            <a:pPr lvl="1"/>
            <a:r>
              <a:rPr lang="en-US" altLang="zh-CN" sz="2400" smtClean="0">
                <a:latin typeface="Times New Roman" pitchFamily="18" charset="0"/>
                <a:cs typeface="Times New Roman" pitchFamily="18" charset="0"/>
              </a:rPr>
              <a:t>Harry M. Markowitz, Portfolio Selection, </a:t>
            </a:r>
            <a:r>
              <a:rPr lang="en-US" altLang="zh-CN" sz="2400" i="1" smtClean="0">
                <a:latin typeface="Times New Roman" pitchFamily="18" charset="0"/>
                <a:cs typeface="Times New Roman" pitchFamily="18" charset="0"/>
              </a:rPr>
              <a:t>Journal of Finance</a:t>
            </a:r>
            <a:r>
              <a:rPr lang="en-US" altLang="zh-CN" sz="2400" smtClean="0">
                <a:latin typeface="Times New Roman" pitchFamily="18" charset="0"/>
                <a:cs typeface="Times New Roman" pitchFamily="18" charset="0"/>
              </a:rPr>
              <a:t>, 7(1):77-91, 1952.</a:t>
            </a:r>
          </a:p>
          <a:p>
            <a:r>
              <a:rPr lang="en-US" altLang="zh-CN" sz="2400" smtClean="0">
                <a:latin typeface="Times New Roman" pitchFamily="18" charset="0"/>
                <a:cs typeface="Times New Roman" pitchFamily="18" charset="0"/>
              </a:rPr>
              <a:t>W. F. Sharpe , J. Lintner, J. Mossin </a:t>
            </a:r>
            <a:r>
              <a:rPr lang="zh-CN" altLang="zh-CN" sz="2400" smtClean="0">
                <a:latin typeface="Times New Roman" pitchFamily="18" charset="0"/>
                <a:cs typeface="Times New Roman" pitchFamily="18" charset="0"/>
              </a:rPr>
              <a:t>资本资产定价模型 </a:t>
            </a:r>
            <a:r>
              <a:rPr lang="en-US" altLang="zh-CN" sz="2400" smtClean="0">
                <a:latin typeface="Times New Roman" pitchFamily="18" charset="0"/>
                <a:cs typeface="Times New Roman" pitchFamily="18" charset="0"/>
              </a:rPr>
              <a:t>Capital Asset Pricing Model  (CAPM)</a:t>
            </a:r>
          </a:p>
          <a:p>
            <a:pPr lvl="1"/>
            <a:r>
              <a:rPr lang="en-US" altLang="zh-CN" sz="2400" smtClean="0">
                <a:latin typeface="Times New Roman" pitchFamily="18" charset="0"/>
                <a:cs typeface="Times New Roman" pitchFamily="18" charset="0"/>
              </a:rPr>
              <a:t>W. F. Sharpe, Capital Asset Prices: A Theory od Market Equilibrium Under Conditions of Risk, </a:t>
            </a:r>
            <a:r>
              <a:rPr lang="en-US" altLang="zh-CN" sz="2400" i="1" smtClean="0">
                <a:latin typeface="Times New Roman" pitchFamily="18" charset="0"/>
                <a:cs typeface="Times New Roman" pitchFamily="18" charset="0"/>
              </a:rPr>
              <a:t>Journal of Finance</a:t>
            </a:r>
            <a:r>
              <a:rPr lang="en-US" altLang="zh-CN" sz="2400" smtClean="0">
                <a:latin typeface="Times New Roman" pitchFamily="18" charset="0"/>
                <a:cs typeface="Times New Roman" pitchFamily="18" charset="0"/>
              </a:rPr>
              <a:t>, 20(3):425-442, 1964.</a:t>
            </a:r>
          </a:p>
        </p:txBody>
      </p:sp>
      <p:sp>
        <p:nvSpPr>
          <p:cNvPr id="4" name="日期占位符 3"/>
          <p:cNvSpPr>
            <a:spLocks noGrp="1"/>
          </p:cNvSpPr>
          <p:nvPr>
            <p:ph type="dt" sz="half" idx="10"/>
          </p:nvPr>
        </p:nvSpPr>
        <p:spPr/>
        <p:txBody>
          <a:bodyPr/>
          <a:lstStyle/>
          <a:p>
            <a:fld id="{65511285-453D-41B8-BD48-A8F6AE21C21F}" type="datetime1">
              <a:rPr lang="zh-CN" altLang="en-US" smtClean="0"/>
              <a:pPr/>
              <a:t>2018/10/8</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y24mgzvgUCkG18IL3Mg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y24mgzvgUCkG18IL3Mg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y24mgzvgUCkG18IL3Mg4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y24mgzvgUCkG18IL3Mg4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y24mgzvgUCkG18IL3Mg4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Equity</Template>
  <TotalTime>393</TotalTime>
  <Words>5384</Words>
  <Application>Microsoft Office PowerPoint</Application>
  <PresentationFormat>全屏显示(4:3)</PresentationFormat>
  <Paragraphs>542</Paragraphs>
  <Slides>61</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63" baseType="lpstr">
      <vt:lpstr>平衡</vt:lpstr>
      <vt:lpstr>图表</vt:lpstr>
      <vt:lpstr>引论</vt:lpstr>
      <vt:lpstr> 教师信息</vt:lpstr>
      <vt:lpstr> 教材信息</vt:lpstr>
      <vt:lpstr> 考核信息</vt:lpstr>
      <vt:lpstr>Why do we study the theory？</vt:lpstr>
      <vt:lpstr>There exists no advice on “guaranteed” ways to beat the market in this book</vt:lpstr>
      <vt:lpstr>什么是金融学(Finance)</vt:lpstr>
      <vt:lpstr>    金融学的研究领域</vt:lpstr>
      <vt:lpstr>划时代意义的经典理论及文献</vt:lpstr>
      <vt:lpstr>幻灯片 10</vt:lpstr>
      <vt:lpstr>幻灯片 11</vt:lpstr>
      <vt:lpstr>幻灯片 12</vt:lpstr>
      <vt:lpstr>幻灯片 13</vt:lpstr>
      <vt:lpstr>中国已经成为全球经济的增长引擎 </vt:lpstr>
      <vt:lpstr>幻灯片 15</vt:lpstr>
      <vt:lpstr>中国的经济高增长与儒家文化有关：勤劳 </vt:lpstr>
      <vt:lpstr>地方政府主导的经济发展</vt:lpstr>
      <vt:lpstr>幻灯片 18</vt:lpstr>
      <vt:lpstr>  2008年经济增速下滑</vt:lpstr>
      <vt:lpstr> 中国经济增速持续下滑</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商品房销量乍暖还寒</vt:lpstr>
      <vt:lpstr>幻灯片 43</vt:lpstr>
      <vt:lpstr>日本的经验证据：25-45年龄人口结构变化与新开工住宅高度相关</vt:lpstr>
      <vt:lpstr>幻灯片 45</vt:lpstr>
      <vt:lpstr>幻灯片 46</vt:lpstr>
      <vt:lpstr>怎么去库存？</vt:lpstr>
      <vt:lpstr> 2015中央经济工作会议去库存举措</vt:lpstr>
      <vt:lpstr>幻灯片 49</vt:lpstr>
      <vt:lpstr>幻灯片 50</vt:lpstr>
      <vt:lpstr>幻灯片 51</vt:lpstr>
      <vt:lpstr>幻灯片 52</vt:lpstr>
      <vt:lpstr>幻灯片 53</vt:lpstr>
      <vt:lpstr>幻灯片 54</vt:lpstr>
      <vt:lpstr>各个居民部门债务率水平比较</vt:lpstr>
      <vt:lpstr>幻灯片 56</vt:lpstr>
      <vt:lpstr>幻灯片 57</vt:lpstr>
      <vt:lpstr>幻灯片 58</vt:lpstr>
      <vt:lpstr>幻灯片 59</vt:lpstr>
      <vt:lpstr>幻灯片 60</vt:lpstr>
      <vt:lpstr>幻灯片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资产组合管理</dc:title>
  <dc:creator>lenovo</dc:creator>
  <cp:lastModifiedBy>admin</cp:lastModifiedBy>
  <cp:revision>49</cp:revision>
  <dcterms:created xsi:type="dcterms:W3CDTF">2016-04-05T01:34:13Z</dcterms:created>
  <dcterms:modified xsi:type="dcterms:W3CDTF">2018-10-08T12:07:34Z</dcterms:modified>
</cp:coreProperties>
</file>