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6"/>
  </p:notesMasterIdLst>
  <p:handoutMasterIdLst>
    <p:handoutMasterId r:id="rId37"/>
  </p:handoutMasterIdLst>
  <p:sldIdLst>
    <p:sldId id="256" r:id="rId2"/>
    <p:sldId id="346" r:id="rId3"/>
    <p:sldId id="360" r:id="rId4"/>
    <p:sldId id="347" r:id="rId5"/>
    <p:sldId id="361" r:id="rId6"/>
    <p:sldId id="362" r:id="rId7"/>
    <p:sldId id="363" r:id="rId8"/>
    <p:sldId id="348" r:id="rId9"/>
    <p:sldId id="349" r:id="rId10"/>
    <p:sldId id="350" r:id="rId11"/>
    <p:sldId id="364" r:id="rId12"/>
    <p:sldId id="365" r:id="rId13"/>
    <p:sldId id="366" r:id="rId14"/>
    <p:sldId id="367" r:id="rId15"/>
    <p:sldId id="351" r:id="rId16"/>
    <p:sldId id="369" r:id="rId17"/>
    <p:sldId id="352" r:id="rId18"/>
    <p:sldId id="353" r:id="rId19"/>
    <p:sldId id="371" r:id="rId20"/>
    <p:sldId id="354" r:id="rId21"/>
    <p:sldId id="372" r:id="rId22"/>
    <p:sldId id="373" r:id="rId23"/>
    <p:sldId id="355" r:id="rId24"/>
    <p:sldId id="356" r:id="rId25"/>
    <p:sldId id="357" r:id="rId26"/>
    <p:sldId id="368" r:id="rId27"/>
    <p:sldId id="358" r:id="rId28"/>
    <p:sldId id="380" r:id="rId29"/>
    <p:sldId id="374" r:id="rId30"/>
    <p:sldId id="376" r:id="rId31"/>
    <p:sldId id="377" r:id="rId32"/>
    <p:sldId id="379" r:id="rId33"/>
    <p:sldId id="359" r:id="rId34"/>
    <p:sldId id="381" r:id="rId3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5" d="100"/>
          <a:sy n="75" d="100"/>
        </p:scale>
        <p:origin x="-1014" y="-6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3" d="100"/>
          <a:sy n="53" d="100"/>
        </p:scale>
        <p:origin x="-2952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24A7A3-0B35-4158-83CD-5177F5496581}" type="datetimeFigureOut">
              <a:rPr lang="zh-CN" altLang="en-US" smtClean="0"/>
              <a:pPr/>
              <a:t>2017/9/19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18075B-0CC7-4CFC-93F6-EE3A1484008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C7DCC3-D937-4C5A-9B44-320F91BC84F8}" type="datetimeFigureOut">
              <a:rPr lang="zh-CN" altLang="en-US" smtClean="0"/>
              <a:pPr/>
              <a:t>2017/9/19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873400-D8E6-4FB2-88CC-525E32C8583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圆角矩形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33432-0AB8-4B25-9099-7442723B11C5}" type="datetime1">
              <a:rPr lang="zh-CN" altLang="en-US" smtClean="0"/>
              <a:pPr/>
              <a:t>2017/9/19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宗庆庆（上海财经大学）</a:t>
            </a:r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267D00B4-6410-4099-9AA1-AED5069C5A33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EB7DF-1E3B-4EF7-B83E-E201F9D192B6}" type="datetime1">
              <a:rPr lang="zh-CN" altLang="en-US" smtClean="0"/>
              <a:pPr/>
              <a:t>2017/9/19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宗庆庆（上海财经大学）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D00B4-6410-4099-9AA1-AED5069C5A3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5D5A8-D870-4180-8C25-05A025C9EBC1}" type="datetime1">
              <a:rPr lang="zh-CN" altLang="en-US" smtClean="0"/>
              <a:pPr/>
              <a:t>2017/9/19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宗庆庆（上海财经大学）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D00B4-6410-4099-9AA1-AED5069C5A3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214290"/>
            <a:ext cx="7772400" cy="785818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6CBDD-9E4F-4BC3-B1C4-D512378AA182}" type="datetime1">
              <a:rPr lang="zh-CN" altLang="en-US" smtClean="0"/>
              <a:pPr/>
              <a:t>2017/9/19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宗庆庆（上海财经大学）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D00B4-6410-4099-9AA1-AED5069C5A33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914400" y="1214422"/>
            <a:ext cx="7772400" cy="4805378"/>
          </a:xfrm>
        </p:spPr>
        <p:txBody>
          <a:bodyPr vert="horz"/>
          <a:lstStyle>
            <a:lvl1pPr>
              <a:defRPr>
                <a:latin typeface="华文仿宋" pitchFamily="2" charset="-122"/>
                <a:ea typeface="华文仿宋" pitchFamily="2" charset="-122"/>
              </a:defRPr>
            </a:lvl1pPr>
            <a:lvl2pPr>
              <a:defRPr>
                <a:latin typeface="华文仿宋" pitchFamily="2" charset="-122"/>
                <a:ea typeface="华文仿宋" pitchFamily="2" charset="-122"/>
              </a:defRPr>
            </a:lvl2pPr>
            <a:lvl3pPr>
              <a:defRPr>
                <a:latin typeface="华文仿宋" pitchFamily="2" charset="-122"/>
                <a:ea typeface="华文仿宋" pitchFamily="2" charset="-122"/>
              </a:defRPr>
            </a:lvl3pPr>
            <a:lvl4pPr>
              <a:defRPr>
                <a:latin typeface="华文仿宋" pitchFamily="2" charset="-122"/>
                <a:ea typeface="华文仿宋" pitchFamily="2" charset="-122"/>
              </a:defRPr>
            </a:lvl4pPr>
            <a:lvl5pPr>
              <a:defRPr>
                <a:latin typeface="华文仿宋" pitchFamily="2" charset="-122"/>
                <a:ea typeface="华文仿宋" pitchFamily="2" charset="-122"/>
              </a:defRPr>
            </a:lvl5pPr>
          </a:lstStyle>
          <a:p>
            <a:pPr lvl="0" eaLnBrk="1" latinLnBrk="0" hangingPunct="1"/>
            <a:r>
              <a:rPr lang="zh-CN" altLang="en-US" dirty="0" smtClean="0"/>
              <a:t>单击此处编辑母版文本样式</a:t>
            </a:r>
          </a:p>
          <a:p>
            <a:pPr lvl="1" eaLnBrk="1" latinLnBrk="0" hangingPunct="1"/>
            <a:r>
              <a:rPr lang="zh-CN" altLang="en-US" dirty="0" smtClean="0"/>
              <a:t>第二级</a:t>
            </a:r>
          </a:p>
          <a:p>
            <a:pPr lvl="2" eaLnBrk="1" latinLnBrk="0" hangingPunct="1"/>
            <a:r>
              <a:rPr lang="zh-CN" altLang="en-US" dirty="0" smtClean="0"/>
              <a:t>第三级</a:t>
            </a:r>
          </a:p>
          <a:p>
            <a:pPr lvl="3" eaLnBrk="1" latinLnBrk="0" hangingPunct="1"/>
            <a:r>
              <a:rPr lang="zh-CN" altLang="en-US" dirty="0" smtClean="0"/>
              <a:t>第四级</a:t>
            </a:r>
          </a:p>
          <a:p>
            <a:pPr lvl="4" eaLnBrk="1" latinLnBrk="0" hangingPunct="1"/>
            <a:r>
              <a:rPr lang="zh-CN" altLang="en-US" dirty="0" smtClean="0"/>
              <a:t>第五级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圆角矩形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D9147-1980-4B8D-AE2C-79125F5E270C}" type="datetime1">
              <a:rPr lang="zh-CN" altLang="en-US" smtClean="0"/>
              <a:pPr/>
              <a:t>2017/9/19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r>
              <a:rPr lang="zh-CN" altLang="en-US" smtClean="0"/>
              <a:t>宗庆庆（上海财经大学）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267D00B4-6410-4099-9AA1-AED5069C5A3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5DC55-0782-411D-8924-A528667A5312}" type="datetime1">
              <a:rPr lang="zh-CN" altLang="en-US" smtClean="0"/>
              <a:pPr/>
              <a:t>2017/9/19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宗庆庆（上海财经大学）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D00B4-6410-4099-9AA1-AED5069C5A33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63660-C38F-41E1-B558-F702D410EACD}" type="datetime1">
              <a:rPr lang="zh-CN" altLang="en-US" smtClean="0"/>
              <a:pPr/>
              <a:t>2017/9/19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宗庆庆（上海财经大学）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D00B4-6410-4099-9AA1-AED5069C5A33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1" name="内容占位符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93984-75E2-48D8-8687-93F32A0D5FA8}" type="datetime1">
              <a:rPr lang="zh-CN" altLang="en-US" smtClean="0"/>
              <a:pPr/>
              <a:t>2017/9/19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宗庆庆（上海财经大学）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D00B4-6410-4099-9AA1-AED5069C5A3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8B2BB-C7C6-471B-A512-95A05EC94E67}" type="datetime1">
              <a:rPr lang="zh-CN" altLang="en-US" smtClean="0"/>
              <a:pPr/>
              <a:t>2017/9/19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宗庆庆（上海财经大学）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D00B4-6410-4099-9AA1-AED5069C5A3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圆角矩形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3898F-25A6-4092-9C18-916AC29E77A6}" type="datetime1">
              <a:rPr lang="zh-CN" altLang="en-US" smtClean="0"/>
              <a:pPr/>
              <a:t>2017/9/19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宗庆庆（上海财经大学）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D00B4-6410-4099-9AA1-AED5069C5A33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33455-C288-4676-BF2E-7500D2DDACE3}" type="datetime1">
              <a:rPr lang="zh-CN" altLang="en-US" smtClean="0"/>
              <a:pPr/>
              <a:t>2017/9/19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r>
              <a:rPr lang="zh-CN" altLang="en-US" smtClean="0"/>
              <a:t>宗庆庆（上海财经大学）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267D00B4-6410-4099-9AA1-AED5069C5A33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矩形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圆角矩形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64CF6412-5D7B-45EE-84FB-1816CC60DB0F}" type="datetime1">
              <a:rPr lang="zh-CN" altLang="en-US" smtClean="0"/>
              <a:pPr/>
              <a:t>2017/9/19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宗庆庆（上海财经大学）</a:t>
            </a:r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267D00B4-6410-4099-9AA1-AED5069C5A3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>
                <a:latin typeface="华文仿宋" pitchFamily="2" charset="-122"/>
                <a:ea typeface="华文仿宋" pitchFamily="2" charset="-122"/>
              </a:rPr>
              <a:t>宗庆庆</a:t>
            </a:r>
            <a:endParaRPr lang="en-US" altLang="zh-CN" dirty="0" smtClean="0">
              <a:latin typeface="华文仿宋" pitchFamily="2" charset="-122"/>
              <a:ea typeface="华文仿宋" pitchFamily="2" charset="-122"/>
            </a:endParaRPr>
          </a:p>
          <a:p>
            <a:r>
              <a:rPr lang="zh-CN" altLang="en-US" dirty="0" smtClean="0">
                <a:latin typeface="华文仿宋" pitchFamily="2" charset="-122"/>
                <a:ea typeface="华文仿宋" pitchFamily="2" charset="-122"/>
              </a:rPr>
              <a:t>上海财经大学公共经济与管理学院</a:t>
            </a:r>
            <a:endParaRPr lang="zh-CN" altLang="en-US" dirty="0"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证券投资概述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E8E52-7C43-4028-AAE7-751B81A1BE26}" type="datetime1">
              <a:rPr lang="zh-CN" altLang="en-US" smtClean="0"/>
              <a:pPr/>
              <a:t>2017/9/19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宗庆庆（上海财经大学）</a:t>
            </a:r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旧中国证券市场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Font typeface="Arial" pitchFamily="34" charset="0"/>
              <a:buChar char="•"/>
            </a:pPr>
            <a:r>
              <a:rPr lang="zh-CN" altLang="en-US" sz="2800" dirty="0" smtClean="0"/>
              <a:t>最早的证券交易机构：由上海外商经纪人组织的 “上海股份公所 ”和 “上海众业公所 ”，交易对象为外国企业股票和债券。</a:t>
            </a:r>
            <a:endParaRPr lang="en-US" altLang="zh-CN" sz="2800" dirty="0" smtClean="0"/>
          </a:p>
          <a:p>
            <a:pPr>
              <a:buFont typeface="Arial" pitchFamily="34" charset="0"/>
              <a:buChar char="•"/>
            </a:pPr>
            <a:r>
              <a:rPr lang="zh-CN" altLang="en-US" sz="2800" dirty="0" smtClean="0"/>
              <a:t>最早的股份制企业：</a:t>
            </a:r>
            <a:r>
              <a:rPr lang="en-US" altLang="zh-CN" sz="2800" dirty="0" smtClean="0"/>
              <a:t>1872 </a:t>
            </a:r>
            <a:r>
              <a:rPr lang="zh-CN" altLang="en-US" sz="2800" dirty="0" smtClean="0"/>
              <a:t>年设立的轮船招商局</a:t>
            </a:r>
            <a:endParaRPr lang="en-US" altLang="zh-CN" sz="2800" dirty="0" smtClean="0"/>
          </a:p>
          <a:p>
            <a:pPr>
              <a:buFont typeface="Arial" pitchFamily="34" charset="0"/>
              <a:buChar char="•"/>
            </a:pPr>
            <a:r>
              <a:rPr lang="en-US" altLang="zh-CN" sz="2800" dirty="0" smtClean="0"/>
              <a:t>1914 </a:t>
            </a:r>
            <a:r>
              <a:rPr lang="zh-CN" altLang="en-US" sz="2800" dirty="0" smtClean="0"/>
              <a:t>年北洋政府颁布</a:t>
            </a:r>
            <a:r>
              <a:rPr lang="en-US" altLang="zh-CN" sz="2800" dirty="0" smtClean="0"/>
              <a:t>《</a:t>
            </a:r>
            <a:r>
              <a:rPr lang="zh-CN" altLang="en-US" sz="2800" dirty="0" smtClean="0"/>
              <a:t>证券交易所法</a:t>
            </a:r>
            <a:r>
              <a:rPr lang="en-US" altLang="zh-CN" sz="2800" dirty="0" smtClean="0"/>
              <a:t>》</a:t>
            </a:r>
            <a:r>
              <a:rPr lang="zh-CN" altLang="en-US" sz="2800" dirty="0" smtClean="0"/>
              <a:t>，推动证券交易所的建立。</a:t>
            </a:r>
            <a:endParaRPr lang="en-US" altLang="zh-CN" sz="2800" dirty="0" smtClean="0"/>
          </a:p>
          <a:p>
            <a:pPr>
              <a:buFont typeface="Arial" pitchFamily="34" charset="0"/>
              <a:buChar char="•"/>
            </a:pPr>
            <a:r>
              <a:rPr lang="en-US" altLang="zh-CN" sz="2800" dirty="0" smtClean="0"/>
              <a:t>1917</a:t>
            </a:r>
            <a:r>
              <a:rPr lang="zh-CN" altLang="en-US" sz="2800" dirty="0" smtClean="0"/>
              <a:t>年北洋政府批准上海证券交易所开设证券经营业务。</a:t>
            </a:r>
            <a:endParaRPr lang="en-US" altLang="zh-CN" sz="2800" dirty="0" smtClean="0"/>
          </a:p>
          <a:p>
            <a:pPr>
              <a:buFont typeface="Arial" pitchFamily="34" charset="0"/>
              <a:buChar char="•"/>
            </a:pPr>
            <a:r>
              <a:rPr lang="zh-CN" altLang="en-US" sz="2800" dirty="0" smtClean="0"/>
              <a:t>中国人自己创办的第一家证券交易所：</a:t>
            </a:r>
            <a:r>
              <a:rPr lang="en-US" altLang="zh-CN" sz="2800" dirty="0" smtClean="0"/>
              <a:t>1918</a:t>
            </a:r>
            <a:r>
              <a:rPr lang="zh-CN" altLang="en-US" sz="2800" dirty="0" smtClean="0"/>
              <a:t>年夏天成立的北平证券交易所。</a:t>
            </a:r>
            <a:endParaRPr lang="en-US" altLang="zh-CN" sz="2800" dirty="0" smtClean="0"/>
          </a:p>
          <a:p>
            <a:pPr>
              <a:buFont typeface="Arial" pitchFamily="34" charset="0"/>
              <a:buChar char="•"/>
            </a:pPr>
            <a:r>
              <a:rPr lang="zh-CN" altLang="en-US" sz="2800" dirty="0" smtClean="0"/>
              <a:t>当时规模最大的交易所：</a:t>
            </a:r>
            <a:r>
              <a:rPr lang="en-US" altLang="zh-CN" sz="2800" dirty="0" smtClean="0"/>
              <a:t>1920</a:t>
            </a:r>
            <a:r>
              <a:rPr lang="zh-CN" altLang="en-US" sz="2800" dirty="0" smtClean="0"/>
              <a:t>年上海证券物品交易所。</a:t>
            </a:r>
            <a:endParaRPr lang="en-US" altLang="zh-CN" sz="2800" dirty="0" smtClean="0"/>
          </a:p>
          <a:p>
            <a:pPr>
              <a:buFont typeface="Arial" pitchFamily="34" charset="0"/>
              <a:buChar char="•"/>
            </a:pPr>
            <a:r>
              <a:rPr lang="zh-CN" altLang="en-US" sz="2800" dirty="0" smtClean="0"/>
              <a:t>此后，相继出现上海华商证券交易所、青岛市物品证券交易所、天津市企业交易所等。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78B94-92ED-47DF-B303-9E3BE1CA8F97}" type="datetime1">
              <a:rPr lang="zh-CN" altLang="en-US" smtClean="0"/>
              <a:pPr/>
              <a:t>2017/9/19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宗庆庆（上海财经大学）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新中国证券市场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2910" y="1214422"/>
            <a:ext cx="7772400" cy="4805378"/>
          </a:xfrm>
        </p:spPr>
        <p:txBody>
          <a:bodyPr>
            <a:normAutofit fontScale="92500" lnSpcReduction="20000"/>
          </a:bodyPr>
          <a:lstStyle/>
          <a:p>
            <a:pPr>
              <a:buFont typeface="Arial" pitchFamily="34" charset="0"/>
              <a:buChar char="•"/>
            </a:pPr>
            <a:r>
              <a:rPr lang="zh-CN" altLang="en-US" sz="2800" dirty="0" smtClean="0"/>
              <a:t>第一阶段：新中国资本市场的萌生</a:t>
            </a:r>
            <a:r>
              <a:rPr lang="en-US" altLang="zh-CN" sz="2800" dirty="0" smtClean="0"/>
              <a:t>(1978-1992)</a:t>
            </a:r>
            <a:r>
              <a:rPr lang="zh-CN" altLang="en-US" sz="2800" dirty="0" smtClean="0"/>
              <a:t/>
            </a:r>
            <a:br>
              <a:rPr lang="zh-CN" altLang="en-US" sz="2800" dirty="0" smtClean="0"/>
            </a:br>
            <a:r>
              <a:rPr lang="zh-CN" altLang="en-US" sz="2800" dirty="0" smtClean="0"/>
              <a:t>　　</a:t>
            </a:r>
            <a:r>
              <a:rPr lang="en-US" altLang="zh-CN" sz="2800" dirty="0" smtClean="0"/>
              <a:t>1981</a:t>
            </a:r>
            <a:r>
              <a:rPr lang="zh-CN" altLang="en-US" sz="2800" dirty="0" smtClean="0"/>
              <a:t>年</a:t>
            </a:r>
            <a:r>
              <a:rPr lang="en-US" altLang="zh-CN" sz="2800" dirty="0" smtClean="0"/>
              <a:t>7</a:t>
            </a:r>
            <a:r>
              <a:rPr lang="zh-CN" altLang="en-US" sz="2800" dirty="0" smtClean="0"/>
              <a:t>月，我国改革传统“既无外债，又无内债”的计划经济思想，重启国债发行。</a:t>
            </a:r>
            <a:br>
              <a:rPr lang="zh-CN" altLang="en-US" sz="2800" dirty="0" smtClean="0"/>
            </a:br>
            <a:r>
              <a:rPr lang="zh-CN" altLang="en-US" sz="2800" dirty="0" smtClean="0"/>
              <a:t>　　</a:t>
            </a:r>
            <a:r>
              <a:rPr lang="en-US" altLang="zh-CN" sz="2800" dirty="0" smtClean="0"/>
              <a:t>1987</a:t>
            </a:r>
            <a:r>
              <a:rPr lang="zh-CN" altLang="en-US" sz="2800" dirty="0" smtClean="0"/>
              <a:t>年</a:t>
            </a:r>
            <a:r>
              <a:rPr lang="en-US" altLang="zh-CN" sz="2800" dirty="0" smtClean="0"/>
              <a:t>9</a:t>
            </a:r>
            <a:r>
              <a:rPr lang="zh-CN" altLang="en-US" sz="2800" dirty="0" smtClean="0"/>
              <a:t>月，中国第一家专业证券公司</a:t>
            </a:r>
            <a:r>
              <a:rPr lang="en-US" altLang="zh-CN" sz="2800" dirty="0" smtClean="0"/>
              <a:t>——</a:t>
            </a:r>
            <a:r>
              <a:rPr lang="zh-CN" altLang="en-US" sz="2800" dirty="0" smtClean="0"/>
              <a:t>深圳特区证券公司成立。</a:t>
            </a:r>
            <a:br>
              <a:rPr lang="zh-CN" altLang="en-US" sz="2800" dirty="0" smtClean="0"/>
            </a:br>
            <a:r>
              <a:rPr lang="zh-CN" altLang="en-US" sz="2800" dirty="0" smtClean="0"/>
              <a:t>　　</a:t>
            </a:r>
            <a:r>
              <a:rPr lang="en-US" altLang="zh-CN" sz="2800" dirty="0" smtClean="0"/>
              <a:t>1990</a:t>
            </a:r>
            <a:r>
              <a:rPr lang="zh-CN" altLang="en-US" sz="2800" dirty="0" smtClean="0"/>
              <a:t>年</a:t>
            </a:r>
            <a:r>
              <a:rPr lang="en-US" altLang="zh-CN" sz="2800" dirty="0" smtClean="0"/>
              <a:t>12</a:t>
            </a:r>
            <a:r>
              <a:rPr lang="zh-CN" altLang="en-US" sz="2800" dirty="0" smtClean="0"/>
              <a:t>月</a:t>
            </a:r>
            <a:r>
              <a:rPr lang="en-US" altLang="zh-CN" sz="2800" dirty="0" smtClean="0"/>
              <a:t>19</a:t>
            </a:r>
            <a:r>
              <a:rPr lang="zh-CN" altLang="en-US" sz="2800" dirty="0" smtClean="0"/>
              <a:t>日和</a:t>
            </a:r>
            <a:r>
              <a:rPr lang="en-US" altLang="zh-CN" sz="2800" dirty="0" smtClean="0"/>
              <a:t>1991</a:t>
            </a:r>
            <a:r>
              <a:rPr lang="zh-CN" altLang="en-US" sz="2800" dirty="0" smtClean="0"/>
              <a:t>年</a:t>
            </a:r>
            <a:r>
              <a:rPr lang="en-US" altLang="zh-CN" sz="2800" dirty="0" smtClean="0"/>
              <a:t>7</a:t>
            </a:r>
            <a:r>
              <a:rPr lang="zh-CN" altLang="en-US" sz="2800" dirty="0" smtClean="0"/>
              <a:t>月</a:t>
            </a:r>
            <a:r>
              <a:rPr lang="en-US" altLang="zh-CN" sz="2800" dirty="0" smtClean="0"/>
              <a:t>3</a:t>
            </a:r>
            <a:r>
              <a:rPr lang="zh-CN" altLang="en-US" sz="2800" dirty="0" smtClean="0"/>
              <a:t>日，上海证券交易所、深圳证券交易所先后正式营业。</a:t>
            </a:r>
            <a:br>
              <a:rPr lang="zh-CN" altLang="en-US" sz="2800" dirty="0" smtClean="0"/>
            </a:br>
            <a:r>
              <a:rPr lang="zh-CN" altLang="en-US" sz="2800" dirty="0" smtClean="0"/>
              <a:t>　　</a:t>
            </a:r>
            <a:r>
              <a:rPr lang="en-US" altLang="zh-CN" sz="2800" dirty="0" smtClean="0"/>
              <a:t>1990</a:t>
            </a:r>
            <a:r>
              <a:rPr lang="zh-CN" altLang="en-US" sz="2800" dirty="0" smtClean="0"/>
              <a:t>年</a:t>
            </a:r>
            <a:r>
              <a:rPr lang="en-US" altLang="zh-CN" sz="2800" dirty="0" smtClean="0"/>
              <a:t>10</a:t>
            </a:r>
            <a:r>
              <a:rPr lang="zh-CN" altLang="en-US" sz="2800" dirty="0" smtClean="0"/>
              <a:t>月，郑州粮食批发市场开业并引入期货交易机制，成为新中国期货交易的实质性发端。</a:t>
            </a:r>
            <a:br>
              <a:rPr lang="zh-CN" altLang="en-US" sz="2800" dirty="0" smtClean="0"/>
            </a:br>
            <a:r>
              <a:rPr lang="zh-CN" altLang="en-US" sz="2800" dirty="0" smtClean="0"/>
              <a:t>　　</a:t>
            </a:r>
            <a:r>
              <a:rPr lang="en-US" altLang="zh-CN" sz="2800" dirty="0" smtClean="0"/>
              <a:t>1992</a:t>
            </a:r>
            <a:r>
              <a:rPr lang="zh-CN" altLang="en-US" sz="2800" dirty="0" smtClean="0"/>
              <a:t>年</a:t>
            </a:r>
            <a:r>
              <a:rPr lang="en-US" altLang="zh-CN" sz="2800" dirty="0" smtClean="0"/>
              <a:t>10</a:t>
            </a:r>
            <a:r>
              <a:rPr lang="zh-CN" altLang="en-US" sz="2800" dirty="0" smtClean="0"/>
              <a:t>月，深圳有色金属交易所推出了中国第一个标准化期货合约</a:t>
            </a:r>
            <a:r>
              <a:rPr lang="en-US" altLang="zh-CN" sz="2800" dirty="0" smtClean="0"/>
              <a:t>——</a:t>
            </a:r>
            <a:r>
              <a:rPr lang="zh-CN" altLang="en-US" sz="2800" dirty="0" smtClean="0"/>
              <a:t>特级铝期货标准合同，实现了由远期合同向期货交易的过渡。</a:t>
            </a:r>
            <a:br>
              <a:rPr lang="zh-CN" altLang="en-US" sz="2800" dirty="0" smtClean="0"/>
            </a:br>
            <a:r>
              <a:rPr lang="zh-CN" altLang="en-US" sz="2800" dirty="0" smtClean="0"/>
              <a:t>　　</a:t>
            </a:r>
            <a:r>
              <a:rPr lang="en-US" altLang="zh-CN" sz="2800" dirty="0" smtClean="0"/>
              <a:t>1993</a:t>
            </a:r>
            <a:r>
              <a:rPr lang="zh-CN" altLang="en-US" sz="2800" dirty="0" smtClean="0"/>
              <a:t>年，股票发行试点正式由上海、深圳推广至全国，打开了资本市场进一步发展的空间。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01BF7-9B6E-4C55-9C28-871250632E63}" type="datetime1">
              <a:rPr lang="zh-CN" altLang="en-US" smtClean="0"/>
              <a:pPr/>
              <a:t>2017/9/19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宗庆庆（上海财经大学）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新中国证券市场（续）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2910" y="1214422"/>
            <a:ext cx="7772400" cy="4805378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zh-CN" altLang="en-US" sz="2800" dirty="0" smtClean="0"/>
              <a:t>第二阶段：全国性资本市场的形成和初步发展</a:t>
            </a:r>
            <a:r>
              <a:rPr lang="en-US" altLang="zh-CN" sz="2800" dirty="0" smtClean="0"/>
              <a:t>(1993-1998)</a:t>
            </a:r>
            <a:r>
              <a:rPr lang="zh-CN" altLang="en-US" sz="2800" dirty="0" smtClean="0"/>
              <a:t/>
            </a:r>
            <a:br>
              <a:rPr lang="zh-CN" altLang="en-US" sz="2800" dirty="0" smtClean="0"/>
            </a:br>
            <a:r>
              <a:rPr lang="zh-CN" altLang="en-US" sz="2800" dirty="0" smtClean="0"/>
              <a:t>　　</a:t>
            </a:r>
            <a:r>
              <a:rPr lang="en-US" altLang="zh-CN" sz="2800" dirty="0" smtClean="0"/>
              <a:t>1992</a:t>
            </a:r>
            <a:r>
              <a:rPr lang="zh-CN" altLang="en-US" sz="2800" dirty="0" smtClean="0"/>
              <a:t>年</a:t>
            </a:r>
            <a:r>
              <a:rPr lang="en-US" altLang="zh-CN" sz="2800" dirty="0" smtClean="0"/>
              <a:t>10</a:t>
            </a:r>
            <a:r>
              <a:rPr lang="zh-CN" altLang="en-US" sz="2800" dirty="0" smtClean="0"/>
              <a:t>月，国务院证券管理委员会和中国证券监督管理委员会成立。</a:t>
            </a:r>
            <a:br>
              <a:rPr lang="zh-CN" altLang="en-US" sz="2800" dirty="0" smtClean="0"/>
            </a:br>
            <a:r>
              <a:rPr lang="zh-CN" altLang="en-US" sz="2800" dirty="0" smtClean="0"/>
              <a:t>　　</a:t>
            </a:r>
            <a:r>
              <a:rPr lang="en-US" altLang="zh-CN" sz="2800" dirty="0" smtClean="0"/>
              <a:t>1997</a:t>
            </a:r>
            <a:r>
              <a:rPr lang="zh-CN" altLang="en-US" sz="2800" dirty="0" smtClean="0"/>
              <a:t>年</a:t>
            </a:r>
            <a:r>
              <a:rPr lang="en-US" altLang="zh-CN" sz="2800" dirty="0" smtClean="0"/>
              <a:t>11</a:t>
            </a:r>
            <a:r>
              <a:rPr lang="zh-CN" altLang="en-US" sz="2800" dirty="0" smtClean="0"/>
              <a:t>月，中国金融体系进一步确定了银行业、证券业、保险业分业经营、分业管理的原则。</a:t>
            </a:r>
            <a:br>
              <a:rPr lang="zh-CN" altLang="en-US" sz="2800" dirty="0" smtClean="0"/>
            </a:br>
            <a:r>
              <a:rPr lang="zh-CN" altLang="en-US" sz="2800" dirty="0" smtClean="0"/>
              <a:t>　　</a:t>
            </a:r>
            <a:r>
              <a:rPr lang="en-US" altLang="zh-CN" sz="2800" dirty="0" smtClean="0"/>
              <a:t>1998</a:t>
            </a:r>
            <a:r>
              <a:rPr lang="zh-CN" altLang="en-US" sz="2800" dirty="0" smtClean="0"/>
              <a:t>年</a:t>
            </a:r>
            <a:r>
              <a:rPr lang="en-US" altLang="zh-CN" sz="2800" dirty="0" smtClean="0"/>
              <a:t>4</a:t>
            </a:r>
            <a:r>
              <a:rPr lang="zh-CN" altLang="en-US" sz="2800" dirty="0" smtClean="0"/>
              <a:t>月，国务院证券委撤销，中国证监会成为全国证券期货市场的监管部门，建立了集中统一的证券期货市场监管体制。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45C52-BCD0-4A29-875A-1ECAF4103F72}" type="datetime1">
              <a:rPr lang="zh-CN" altLang="en-US" smtClean="0"/>
              <a:pPr/>
              <a:t>2017/9/19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宗庆庆（上海财经大学）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新中国证券市场（续）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Arial" pitchFamily="34" charset="0"/>
              <a:buChar char="•"/>
            </a:pPr>
            <a:r>
              <a:rPr lang="zh-CN" altLang="en-US" sz="2800" dirty="0" smtClean="0"/>
              <a:t>第三阶段：资本市场的进一步规范和发展</a:t>
            </a:r>
            <a:r>
              <a:rPr lang="en-US" altLang="zh-CN" sz="2800" dirty="0" smtClean="0"/>
              <a:t>(1999</a:t>
            </a:r>
            <a:r>
              <a:rPr lang="zh-CN" altLang="en-US" sz="2800" dirty="0" smtClean="0"/>
              <a:t>至今</a:t>
            </a:r>
            <a:r>
              <a:rPr lang="en-US" altLang="zh-CN" sz="2800" dirty="0" smtClean="0"/>
              <a:t>)</a:t>
            </a:r>
            <a:r>
              <a:rPr lang="zh-CN" altLang="en-US" sz="2800" dirty="0" smtClean="0"/>
              <a:t/>
            </a:r>
            <a:br>
              <a:rPr lang="zh-CN" altLang="en-US" sz="2800" dirty="0" smtClean="0"/>
            </a:br>
            <a:r>
              <a:rPr lang="zh-CN" altLang="en-US" sz="2800" dirty="0" smtClean="0"/>
              <a:t>　　</a:t>
            </a:r>
            <a:r>
              <a:rPr lang="en-US" altLang="zh-CN" sz="2800" dirty="0" smtClean="0"/>
              <a:t>《</a:t>
            </a:r>
            <a:r>
              <a:rPr lang="zh-CN" altLang="en-US" sz="2800" dirty="0" smtClean="0"/>
              <a:t>证券法</a:t>
            </a:r>
            <a:r>
              <a:rPr lang="en-US" altLang="zh-CN" sz="2800" dirty="0" smtClean="0"/>
              <a:t>》</a:t>
            </a:r>
            <a:r>
              <a:rPr lang="zh-CN" altLang="en-US" sz="2800" dirty="0" smtClean="0"/>
              <a:t>于</a:t>
            </a:r>
            <a:r>
              <a:rPr lang="en-US" altLang="zh-CN" sz="2800" dirty="0" smtClean="0"/>
              <a:t>1998</a:t>
            </a:r>
            <a:r>
              <a:rPr lang="zh-CN" altLang="en-US" sz="2800" dirty="0" smtClean="0"/>
              <a:t>年</a:t>
            </a:r>
            <a:r>
              <a:rPr lang="en-US" altLang="zh-CN" sz="2800" dirty="0" smtClean="0"/>
              <a:t>12</a:t>
            </a:r>
            <a:r>
              <a:rPr lang="zh-CN" altLang="en-US" sz="2800" dirty="0" smtClean="0"/>
              <a:t>月颁布并于</a:t>
            </a:r>
            <a:r>
              <a:rPr lang="en-US" altLang="zh-CN" sz="2800" dirty="0" smtClean="0"/>
              <a:t>1999</a:t>
            </a:r>
            <a:r>
              <a:rPr lang="zh-CN" altLang="en-US" sz="2800" dirty="0" smtClean="0"/>
              <a:t>年</a:t>
            </a:r>
            <a:r>
              <a:rPr lang="en-US" altLang="zh-CN" sz="2800" dirty="0" smtClean="0"/>
              <a:t>7</a:t>
            </a:r>
            <a:r>
              <a:rPr lang="zh-CN" altLang="en-US" sz="2800" dirty="0" smtClean="0"/>
              <a:t>月实施，是中国第一部规范证券发行与交易行为的法律，并由此确认了资本市场的法律地位。</a:t>
            </a:r>
            <a:br>
              <a:rPr lang="zh-CN" altLang="en-US" sz="2800" dirty="0" smtClean="0"/>
            </a:br>
            <a:r>
              <a:rPr lang="zh-CN" altLang="en-US" sz="2800" dirty="0" smtClean="0"/>
              <a:t>　　</a:t>
            </a:r>
            <a:r>
              <a:rPr lang="en-US" altLang="zh-CN" sz="2800" dirty="0" smtClean="0"/>
              <a:t>2001</a:t>
            </a:r>
            <a:r>
              <a:rPr lang="zh-CN" altLang="en-US" sz="2800" dirty="0" smtClean="0"/>
              <a:t>年</a:t>
            </a:r>
            <a:r>
              <a:rPr lang="en-US" altLang="zh-CN" sz="2800" dirty="0" smtClean="0"/>
              <a:t>12</a:t>
            </a:r>
            <a:r>
              <a:rPr lang="zh-CN" altLang="en-US" sz="2800" dirty="0" smtClean="0"/>
              <a:t>月，中国加入世界贸易组织，中国经济走向全面开放，金融改革不断深化，资本市场的深度和广度日益扩大。</a:t>
            </a:r>
            <a:br>
              <a:rPr lang="zh-CN" altLang="en-US" sz="2800" dirty="0" smtClean="0"/>
            </a:br>
            <a:r>
              <a:rPr lang="zh-CN" altLang="en-US" sz="2800" dirty="0" smtClean="0"/>
              <a:t>　　从</a:t>
            </a:r>
            <a:r>
              <a:rPr lang="en-US" altLang="zh-CN" sz="2800" dirty="0" smtClean="0"/>
              <a:t>2001</a:t>
            </a:r>
            <a:r>
              <a:rPr lang="zh-CN" altLang="en-US" sz="2800" dirty="0" smtClean="0"/>
              <a:t>年开始，市场步入持续四年的调整阶段：股票指数大幅下挫</a:t>
            </a:r>
            <a:r>
              <a:rPr lang="en-US" altLang="zh-CN" sz="2800" dirty="0" smtClean="0"/>
              <a:t>;</a:t>
            </a:r>
            <a:r>
              <a:rPr lang="zh-CN" altLang="en-US" sz="2800" dirty="0" smtClean="0"/>
              <a:t>新股发行和上市公司再融资难度加大、周期变长</a:t>
            </a:r>
            <a:r>
              <a:rPr lang="en-US" altLang="zh-CN" sz="2800" dirty="0" smtClean="0"/>
              <a:t>;</a:t>
            </a:r>
            <a:r>
              <a:rPr lang="zh-CN" altLang="en-US" sz="2800" dirty="0" smtClean="0"/>
              <a:t>证券公司遇到了严重的经营困难，到</a:t>
            </a:r>
            <a:r>
              <a:rPr lang="en-US" altLang="zh-CN" sz="2800" dirty="0" smtClean="0"/>
              <a:t>2005</a:t>
            </a:r>
            <a:r>
              <a:rPr lang="zh-CN" altLang="en-US" sz="2800" dirty="0" smtClean="0"/>
              <a:t>年全行业连续四年总体亏损。</a:t>
            </a:r>
            <a:endParaRPr lang="en-US" altLang="zh-CN" sz="2800" dirty="0" smtClean="0"/>
          </a:p>
          <a:p>
            <a:pPr>
              <a:buNone/>
            </a:pPr>
            <a:r>
              <a:rPr lang="en-US" altLang="zh-CN" sz="2800" dirty="0" smtClean="0"/>
              <a:t>            2009</a:t>
            </a:r>
            <a:r>
              <a:rPr lang="zh-CN" altLang="en-US" sz="2800" dirty="0" smtClean="0"/>
              <a:t>年</a:t>
            </a:r>
            <a:r>
              <a:rPr lang="en-US" altLang="zh-CN" sz="2800" dirty="0" smtClean="0"/>
              <a:t>10</a:t>
            </a:r>
            <a:r>
              <a:rPr lang="zh-CN" altLang="en-US" sz="2800" dirty="0" smtClean="0"/>
              <a:t>月</a:t>
            </a:r>
            <a:r>
              <a:rPr lang="en-US" altLang="zh-CN" sz="2800" dirty="0" smtClean="0"/>
              <a:t>23</a:t>
            </a:r>
            <a:r>
              <a:rPr lang="zh-CN" altLang="en-US" sz="2800" dirty="0" smtClean="0"/>
              <a:t>日，创业板正式启动。</a:t>
            </a:r>
            <a:r>
              <a:rPr lang="en-US" altLang="zh-CN" sz="2800" dirty="0" smtClean="0"/>
              <a:t>2009</a:t>
            </a:r>
            <a:r>
              <a:rPr lang="zh-CN" altLang="en-US" sz="2800" dirty="0" smtClean="0"/>
              <a:t>年年末，中国证监会又适时启动了以沪、深</a:t>
            </a:r>
            <a:r>
              <a:rPr lang="en-US" altLang="zh-CN" sz="2800" dirty="0" smtClean="0"/>
              <a:t>300</a:t>
            </a:r>
            <a:r>
              <a:rPr lang="zh-CN" altLang="en-US" sz="2800" dirty="0" smtClean="0"/>
              <a:t>股指期货和融资融券制度为代表的重大创新，对中国证券市场的完善和发展具有深远影响。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F383-57F3-4C6F-A5F0-3C07A7D675D2}" type="datetime1">
              <a:rPr lang="zh-CN" altLang="en-US" smtClean="0"/>
              <a:pPr/>
              <a:t>2017/9/19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宗庆庆（上海财经大学）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None/>
            </a:pPr>
            <a:endParaRPr lang="zh-CN" altLang="en-US" dirty="0" smtClean="0"/>
          </a:p>
          <a:p>
            <a:pPr eaLnBrk="1" hangingPunct="1"/>
            <a:endParaRPr lang="zh-CN" altLang="en-US" dirty="0" smtClean="0"/>
          </a:p>
          <a:p>
            <a:pPr algn="ctr" eaLnBrk="1" hangingPunct="1"/>
            <a:r>
              <a:rPr lang="zh-CN" altLang="en-US" sz="4000" dirty="0" smtClean="0"/>
              <a:t>第二节 证券投资的基本概念</a:t>
            </a:r>
            <a:endParaRPr lang="en-US" altLang="zh-CN" sz="4000" dirty="0" smtClean="0"/>
          </a:p>
          <a:p>
            <a:pPr eaLnBrk="1" hangingPunct="1"/>
            <a:endParaRPr lang="zh-CN" altLang="en-US" dirty="0" smtClean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E55FE-21BE-4CAD-B1A0-630E95E7CF1A}" type="datetime1">
              <a:rPr lang="zh-CN" altLang="en-US" smtClean="0"/>
              <a:pPr/>
              <a:t>2017/9/19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宗庆庆（上海财经大学）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什么是投资？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Arial" pitchFamily="34" charset="0"/>
              <a:buChar char="•"/>
            </a:pPr>
            <a:r>
              <a:rPr lang="zh-CN" altLang="en-US" dirty="0" smtClean="0"/>
              <a:t>投资定义：经济主体为了获得预期收益，预先垫付一定数量货币或实物以经营某项事业的经济行为。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zh-CN" altLang="en-US" dirty="0" smtClean="0"/>
              <a:t>投资要素：投资主体、投资客体、投资目的、投资方式</a:t>
            </a:r>
            <a:endParaRPr lang="en-US" altLang="zh-CN" dirty="0" smtClean="0"/>
          </a:p>
          <a:p>
            <a:pPr>
              <a:buFont typeface="Arial" pitchFamily="34" charset="0"/>
              <a:buChar char="•"/>
            </a:pPr>
            <a:r>
              <a:rPr lang="zh-CN" altLang="en-US" dirty="0" smtClean="0"/>
              <a:t>投资一般具有三个特性：</a:t>
            </a:r>
            <a:r>
              <a:rPr lang="zh-CN" altLang="en-US" b="1" dirty="0" smtClean="0">
                <a:solidFill>
                  <a:schemeClr val="accent1"/>
                </a:solidFill>
              </a:rPr>
              <a:t>时间，收益和风险</a:t>
            </a:r>
            <a:endParaRPr lang="zh-CN" altLang="en-US" dirty="0" smtClean="0"/>
          </a:p>
          <a:p>
            <a:pPr eaLnBrk="1" hangingPunct="1">
              <a:buFont typeface="Arial" pitchFamily="34" charset="0"/>
              <a:buChar char="•"/>
            </a:pPr>
            <a:endParaRPr lang="zh-CN" altLang="en-US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B4FC3-D34A-4AA5-A216-4C1405431D8F}" type="datetime1">
              <a:rPr lang="zh-CN" altLang="en-US" smtClean="0"/>
              <a:pPr/>
              <a:t>2017/9/19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宗庆庆（上海财经大学）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00042"/>
            <a:ext cx="7772400" cy="533400"/>
          </a:xfrm>
        </p:spPr>
        <p:txBody>
          <a:bodyPr>
            <a:normAutofit fontScale="90000"/>
          </a:bodyPr>
          <a:lstStyle/>
          <a:p>
            <a:r>
              <a:rPr lang="zh-CN" altLang="en-US" sz="3600" dirty="0" smtClean="0">
                <a:solidFill>
                  <a:schemeClr val="tx1"/>
                </a:solidFill>
              </a:rPr>
              <a:t>投资客体：实物资产</a:t>
            </a:r>
            <a:r>
              <a:rPr lang="zh-CN" altLang="en-US" sz="3600" dirty="0">
                <a:solidFill>
                  <a:schemeClr val="tx1"/>
                </a:solidFill>
              </a:rPr>
              <a:t>和金融资产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71566" y="1214422"/>
            <a:ext cx="7772400" cy="4876800"/>
          </a:xfrm>
        </p:spPr>
        <p:txBody>
          <a:bodyPr>
            <a:normAutofit lnSpcReduction="10000"/>
          </a:bodyPr>
          <a:lstStyle/>
          <a:p>
            <a:r>
              <a:rPr lang="zh-CN" altLang="en-US" sz="2800" dirty="0" smtClean="0"/>
              <a:t>实物资产</a:t>
            </a:r>
            <a:r>
              <a:rPr lang="zh-CN" altLang="en-US" sz="2800" dirty="0"/>
              <a:t>一般包括有形资产，例如土地、机器、厂房等</a:t>
            </a:r>
          </a:p>
          <a:p>
            <a:r>
              <a:rPr lang="zh-CN" altLang="en-US" sz="2800" dirty="0"/>
              <a:t>金融资产包括写在纸上的各种合约，例如股票、债券等</a:t>
            </a:r>
          </a:p>
          <a:p>
            <a:r>
              <a:rPr lang="zh-CN" altLang="en-US" sz="2800" dirty="0"/>
              <a:t>各自的特点</a:t>
            </a:r>
            <a:endParaRPr lang="zh-CN" altLang="en-US" dirty="0"/>
          </a:p>
          <a:p>
            <a:pPr lvl="1"/>
            <a:r>
              <a:rPr lang="zh-CN" altLang="en-US" sz="2400" dirty="0" smtClean="0"/>
              <a:t>实物资产</a:t>
            </a:r>
            <a:r>
              <a:rPr lang="zh-CN" altLang="en-US" sz="2400" dirty="0"/>
              <a:t>代表一个经济的生产能力，决定一个社会的财富</a:t>
            </a:r>
          </a:p>
          <a:p>
            <a:pPr lvl="1"/>
            <a:r>
              <a:rPr lang="zh-CN" altLang="en-US" sz="2400" dirty="0"/>
              <a:t>金融资产不代表一个社会的财富，但对生产能力具有间接的作用</a:t>
            </a:r>
          </a:p>
          <a:p>
            <a:pPr lvl="2"/>
            <a:r>
              <a:rPr lang="zh-CN" altLang="en-US" sz="2400" dirty="0"/>
              <a:t>所有权和经营权的分离</a:t>
            </a:r>
          </a:p>
          <a:p>
            <a:pPr lvl="2"/>
            <a:r>
              <a:rPr lang="zh-CN" altLang="en-US" sz="2400" dirty="0"/>
              <a:t>使得资金流向具有好的投资机会的企业</a:t>
            </a:r>
          </a:p>
          <a:p>
            <a:pPr lvl="2"/>
            <a:r>
              <a:rPr lang="zh-CN" altLang="en-US" sz="2400" dirty="0"/>
              <a:t>代表持有者的财富</a:t>
            </a:r>
          </a:p>
          <a:p>
            <a:pPr lvl="1"/>
            <a:endParaRPr lang="en-US" altLang="zh-CN" sz="24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E6035-1493-42E8-BC0D-C684BEC1AF5D}" type="datetime1">
              <a:rPr lang="zh-CN" altLang="en-US" smtClean="0"/>
              <a:pPr/>
              <a:t>2017/9/19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宗庆庆（上海财经大学）</a:t>
            </a:r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对投资的理解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None/>
            </a:pPr>
            <a:r>
              <a:rPr lang="en-US" altLang="zh-CN" dirty="0" smtClean="0">
                <a:solidFill>
                  <a:srgbClr val="080808"/>
                </a:solidFill>
                <a:latin typeface="楷体_GB2312" pitchFamily="49" charset="-122"/>
              </a:rPr>
              <a:t>  1</a:t>
            </a:r>
            <a:r>
              <a:rPr lang="zh-CN" altLang="en-US" dirty="0" smtClean="0">
                <a:solidFill>
                  <a:srgbClr val="080808"/>
                </a:solidFill>
                <a:latin typeface="楷体_GB2312" pitchFamily="49" charset="-122"/>
              </a:rPr>
              <a:t>、</a:t>
            </a:r>
            <a:r>
              <a:rPr lang="zh-CN" altLang="en-US" dirty="0" smtClean="0">
                <a:latin typeface="楷体_GB2312" pitchFamily="49" charset="-122"/>
              </a:rPr>
              <a:t>预先投入一定价值量的经济活动 </a:t>
            </a:r>
            <a:endParaRPr lang="zh-CN" altLang="en-US" dirty="0" smtClean="0">
              <a:solidFill>
                <a:srgbClr val="080808"/>
              </a:solidFill>
              <a:latin typeface="楷体_GB2312" pitchFamily="49" charset="-122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zh-CN" altLang="en-US" dirty="0" smtClean="0">
                <a:solidFill>
                  <a:srgbClr val="080808"/>
                </a:solidFill>
                <a:latin typeface="楷体_GB2312" pitchFamily="49" charset="-122"/>
              </a:rPr>
              <a:t>  </a:t>
            </a:r>
            <a:r>
              <a:rPr lang="en-US" altLang="zh-CN" dirty="0" smtClean="0">
                <a:solidFill>
                  <a:srgbClr val="080808"/>
                </a:solidFill>
                <a:latin typeface="楷体_GB2312" pitchFamily="49" charset="-122"/>
              </a:rPr>
              <a:t>2</a:t>
            </a:r>
            <a:r>
              <a:rPr lang="zh-CN" altLang="en-US" dirty="0" smtClean="0">
                <a:solidFill>
                  <a:srgbClr val="080808"/>
                </a:solidFill>
                <a:latin typeface="楷体_GB2312" pitchFamily="49" charset="-122"/>
              </a:rPr>
              <a:t>、</a:t>
            </a:r>
            <a:r>
              <a:rPr lang="zh-CN" altLang="en-US" dirty="0" smtClean="0">
                <a:latin typeface="楷体_GB2312" pitchFamily="49" charset="-122"/>
              </a:rPr>
              <a:t>具有时间性</a:t>
            </a:r>
            <a:endParaRPr lang="zh-CN" altLang="en-US" dirty="0" smtClean="0">
              <a:solidFill>
                <a:srgbClr val="080808"/>
              </a:solidFill>
              <a:latin typeface="楷体_GB2312" pitchFamily="49" charset="-122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zh-CN" altLang="en-US" dirty="0" smtClean="0">
                <a:solidFill>
                  <a:srgbClr val="080808"/>
                </a:solidFill>
                <a:latin typeface="楷体_GB2312" pitchFamily="49" charset="-122"/>
              </a:rPr>
              <a:t>  </a:t>
            </a:r>
            <a:r>
              <a:rPr lang="en-US" altLang="zh-CN" dirty="0" smtClean="0">
                <a:solidFill>
                  <a:srgbClr val="080808"/>
                </a:solidFill>
                <a:latin typeface="楷体_GB2312" pitchFamily="49" charset="-122"/>
              </a:rPr>
              <a:t>3</a:t>
            </a:r>
            <a:r>
              <a:rPr lang="zh-CN" altLang="en-US" dirty="0" smtClean="0">
                <a:solidFill>
                  <a:srgbClr val="080808"/>
                </a:solidFill>
                <a:latin typeface="楷体_GB2312" pitchFamily="49" charset="-122"/>
              </a:rPr>
              <a:t>、</a:t>
            </a:r>
            <a:r>
              <a:rPr lang="zh-CN" altLang="en-US" dirty="0" smtClean="0">
                <a:latin typeface="楷体_GB2312" pitchFamily="49" charset="-122"/>
              </a:rPr>
              <a:t>目的在于得到报酬（即收益） </a:t>
            </a:r>
            <a:endParaRPr lang="zh-CN" altLang="en-US" dirty="0" smtClean="0">
              <a:solidFill>
                <a:srgbClr val="080808"/>
              </a:solidFill>
              <a:latin typeface="楷体_GB2312" pitchFamily="49" charset="-122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zh-CN" altLang="en-US" dirty="0" smtClean="0">
                <a:solidFill>
                  <a:srgbClr val="080808"/>
                </a:solidFill>
                <a:latin typeface="楷体_GB2312" pitchFamily="49" charset="-122"/>
              </a:rPr>
              <a:t>  </a:t>
            </a:r>
            <a:r>
              <a:rPr lang="en-US" altLang="zh-CN" dirty="0" smtClean="0">
                <a:solidFill>
                  <a:srgbClr val="080808"/>
                </a:solidFill>
                <a:latin typeface="楷体_GB2312" pitchFamily="49" charset="-122"/>
              </a:rPr>
              <a:t>4</a:t>
            </a:r>
            <a:r>
              <a:rPr lang="zh-CN" altLang="en-US" dirty="0" smtClean="0">
                <a:solidFill>
                  <a:srgbClr val="080808"/>
                </a:solidFill>
                <a:latin typeface="楷体_GB2312" pitchFamily="49" charset="-122"/>
              </a:rPr>
              <a:t>、</a:t>
            </a:r>
            <a:r>
              <a:rPr lang="zh-CN" altLang="en-US" dirty="0" smtClean="0">
                <a:latin typeface="楷体_GB2312" pitchFamily="49" charset="-122"/>
              </a:rPr>
              <a:t>具有风险性，即不确定性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03776-499B-4C16-BD8D-D7CA4B58160F}" type="datetime1">
              <a:rPr lang="zh-CN" altLang="en-US" smtClean="0"/>
              <a:pPr/>
              <a:t>2017/9/19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宗庆庆（上海财经大学）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楷体_GB2312" pitchFamily="49" charset="-122"/>
              </a:rPr>
              <a:t>投资的分类</a:t>
            </a:r>
            <a:endParaRPr lang="zh-CN" altLang="en-US" dirty="0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sz="2800" dirty="0" smtClean="0">
                <a:latin typeface="楷体_GB2312" pitchFamily="49" charset="-122"/>
              </a:rPr>
              <a:t>狭义投资 </a:t>
            </a:r>
            <a:r>
              <a:rPr lang="en-US" altLang="zh-CN" sz="2800" dirty="0" smtClean="0">
                <a:latin typeface="Arial" charset="0"/>
              </a:rPr>
              <a:t>—</a:t>
            </a:r>
            <a:r>
              <a:rPr lang="en-US" altLang="zh-CN" sz="2800" dirty="0" smtClean="0">
                <a:latin typeface="楷体_GB2312" pitchFamily="49" charset="-122"/>
              </a:rPr>
              <a:t> </a:t>
            </a:r>
            <a:r>
              <a:rPr lang="zh-CN" altLang="en-US" sz="2800" dirty="0" smtClean="0">
                <a:latin typeface="楷体_GB2312" pitchFamily="49" charset="-122"/>
              </a:rPr>
              <a:t>金融投资，投资于各类金融资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800" dirty="0" smtClean="0">
                <a:latin typeface="楷体_GB2312" pitchFamily="49" charset="-122"/>
              </a:rPr>
              <a:t>            产以获得未来收益的经济行为。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800" dirty="0" smtClean="0">
                <a:latin typeface="楷体_GB2312" pitchFamily="49" charset="-122"/>
              </a:rPr>
              <a:t>广义投资 </a:t>
            </a:r>
            <a:r>
              <a:rPr lang="en-US" altLang="zh-CN" sz="2800" dirty="0" smtClean="0">
                <a:latin typeface="Arial" charset="0"/>
              </a:rPr>
              <a:t>—</a:t>
            </a:r>
            <a:r>
              <a:rPr lang="en-US" altLang="zh-CN" sz="2800" dirty="0" smtClean="0">
                <a:latin typeface="楷体_GB2312" pitchFamily="49" charset="-122"/>
              </a:rPr>
              <a:t> </a:t>
            </a:r>
            <a:r>
              <a:rPr lang="zh-CN" altLang="en-US" sz="2800" dirty="0" smtClean="0">
                <a:latin typeface="楷体_GB2312" pitchFamily="49" charset="-122"/>
              </a:rPr>
              <a:t>为了获得未来报酬或收益而垫支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800" dirty="0" smtClean="0">
                <a:latin typeface="楷体_GB2312" pitchFamily="49" charset="-122"/>
              </a:rPr>
              <a:t>            一定资本的任何经济行为，包括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800" dirty="0" smtClean="0">
                <a:latin typeface="楷体_GB2312" pitchFamily="49" charset="-122"/>
              </a:rPr>
              <a:t>            实物投资和金融投资</a:t>
            </a:r>
            <a:r>
              <a:rPr lang="zh-CN" altLang="en-US" sz="2800" dirty="0" smtClean="0"/>
              <a:t>。 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15111-B14F-41CD-9F33-175EFBAE377C}" type="datetime1">
              <a:rPr lang="zh-CN" altLang="en-US" smtClean="0"/>
              <a:pPr/>
              <a:t>2017/9/19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宗庆庆（上海财经大学）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证券投资的基本概念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Arial" pitchFamily="34" charset="0"/>
              <a:buChar char="•"/>
            </a:pPr>
            <a:r>
              <a:rPr lang="en-US" altLang="zh-CN" dirty="0" smtClean="0"/>
              <a:t>1</a:t>
            </a:r>
            <a:r>
              <a:rPr lang="zh-CN" altLang="en-US" dirty="0" smtClean="0"/>
              <a:t>、证券投资概念：通过购买或持有有价证券，获取收益的投资行为</a:t>
            </a:r>
            <a:endParaRPr lang="en-US" altLang="zh-CN" dirty="0" smtClean="0"/>
          </a:p>
          <a:p>
            <a:pPr eaLnBrk="1" hangingPunct="1">
              <a:buFont typeface="Arial" pitchFamily="34" charset="0"/>
              <a:buChar char="•"/>
            </a:pPr>
            <a:endParaRPr lang="zh-CN" altLang="en-US" dirty="0" smtClean="0"/>
          </a:p>
          <a:p>
            <a:pPr eaLnBrk="1" hangingPunct="1">
              <a:buFont typeface="Arial" pitchFamily="34" charset="0"/>
              <a:buChar char="•"/>
            </a:pPr>
            <a:r>
              <a:rPr lang="en-US" altLang="zh-CN" dirty="0" smtClean="0"/>
              <a:t>2</a:t>
            </a:r>
            <a:r>
              <a:rPr lang="zh-CN" altLang="en-US" dirty="0" smtClean="0"/>
              <a:t>、证券投资的要素</a:t>
            </a:r>
            <a:endParaRPr lang="en-US" altLang="zh-CN" dirty="0" smtClean="0"/>
          </a:p>
          <a:p>
            <a:pPr eaLnBrk="1" hangingPunct="1">
              <a:buFont typeface="Wingdings" pitchFamily="2" charset="2"/>
              <a:buChar char="ü"/>
            </a:pPr>
            <a:r>
              <a:rPr lang="zh-CN" altLang="en-US" dirty="0" smtClean="0"/>
              <a:t>收益：经常收益以及资本所得</a:t>
            </a:r>
            <a:endParaRPr lang="en-US" altLang="zh-CN" dirty="0" smtClean="0"/>
          </a:p>
          <a:p>
            <a:pPr eaLnBrk="1" hangingPunct="1">
              <a:buFont typeface="Wingdings" pitchFamily="2" charset="2"/>
              <a:buChar char="ü"/>
            </a:pPr>
            <a:r>
              <a:rPr lang="zh-CN" altLang="en-US" dirty="0" smtClean="0"/>
              <a:t>风险：收益与风险一般成正比</a:t>
            </a:r>
            <a:endParaRPr lang="en-US" altLang="zh-CN" dirty="0" smtClean="0"/>
          </a:p>
          <a:p>
            <a:pPr eaLnBrk="1" hangingPunct="1">
              <a:buFont typeface="Wingdings" pitchFamily="2" charset="2"/>
              <a:buChar char="ü"/>
            </a:pPr>
            <a:r>
              <a:rPr lang="zh-CN" altLang="en-US" dirty="0" smtClean="0"/>
              <a:t>时间（期限）：期限与收益一般成正比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1D122-F2AA-4BD4-A2AC-83FD7499EB44}" type="datetime1">
              <a:rPr lang="zh-CN" altLang="en-US" smtClean="0"/>
              <a:pPr/>
              <a:t>2017/9/19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宗庆庆（上海财经大学）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0" dirty="0" smtClean="0"/>
              <a:t>教学目标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dirty="0" smtClean="0"/>
              <a:t>学生能够了解证券投资的产生与发展</a:t>
            </a:r>
          </a:p>
          <a:p>
            <a:pPr eaLnBrk="1" hangingPunct="1"/>
            <a:r>
              <a:rPr lang="zh-CN" altLang="en-US" dirty="0" smtClean="0"/>
              <a:t>学生能够掌握证券投资的基本概念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    </a:t>
            </a:r>
            <a:r>
              <a:rPr lang="zh-CN" altLang="en-US" dirty="0" smtClean="0">
                <a:solidFill>
                  <a:srgbClr val="00B0F0"/>
                </a:solidFill>
              </a:rPr>
              <a:t>本章重点：证券投资的概念、证券投资与投机</a:t>
            </a:r>
          </a:p>
          <a:p>
            <a:pPr eaLnBrk="1" hangingPunct="1"/>
            <a:r>
              <a:rPr lang="zh-CN" altLang="en-US" dirty="0" smtClean="0"/>
              <a:t>学生能够说出证券投资学的基本内容与研究方法</a:t>
            </a:r>
            <a:endParaRPr lang="zh-CN" altLang="en-US" dirty="0" smtClean="0">
              <a:hlinkClick r:id="" action="ppaction://noaction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15427-0AB1-4F3C-B65A-F8A6156C8325}" type="datetime1">
              <a:rPr lang="zh-CN" altLang="en-US" smtClean="0"/>
              <a:pPr/>
              <a:t>2017/9/19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宗庆庆（上海财经大学）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证券投资的分类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Char char="Ø"/>
            </a:pPr>
            <a:r>
              <a:rPr lang="zh-CN" altLang="en-US" dirty="0" smtClean="0"/>
              <a:t>按投资期限分：短期投资和长期投资</a:t>
            </a:r>
            <a:endParaRPr lang="en-US" altLang="zh-CN" dirty="0" smtClean="0"/>
          </a:p>
          <a:p>
            <a:pPr eaLnBrk="1" hangingPunct="1">
              <a:buFont typeface="Wingdings" pitchFamily="2" charset="2"/>
              <a:buChar char="Ø"/>
            </a:pPr>
            <a:endParaRPr lang="en-US" altLang="zh-CN" dirty="0" smtClean="0"/>
          </a:p>
          <a:p>
            <a:pPr eaLnBrk="1" hangingPunct="1">
              <a:buFont typeface="Wingdings" pitchFamily="2" charset="2"/>
              <a:buChar char="Ø"/>
            </a:pPr>
            <a:r>
              <a:rPr lang="zh-CN" altLang="en-US" dirty="0" smtClean="0"/>
              <a:t>按投资方式分：直接投资和间接投资</a:t>
            </a:r>
            <a:endParaRPr lang="en-US" altLang="zh-CN" dirty="0" smtClean="0"/>
          </a:p>
          <a:p>
            <a:pPr eaLnBrk="1" hangingPunct="1">
              <a:buFont typeface="Wingdings" pitchFamily="2" charset="2"/>
              <a:buChar char="Ø"/>
            </a:pPr>
            <a:endParaRPr lang="en-US" altLang="zh-CN" dirty="0" smtClean="0"/>
          </a:p>
          <a:p>
            <a:pPr eaLnBrk="1" hangingPunct="1">
              <a:buFont typeface="Wingdings" pitchFamily="2" charset="2"/>
              <a:buChar char="Ø"/>
            </a:pPr>
            <a:r>
              <a:rPr lang="zh-CN" altLang="en-US" dirty="0" smtClean="0"/>
              <a:t>按收入性质分：固定收入投资和不固定收入投资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62576-F042-49B4-82E2-2AF86B33EAC1}" type="datetime1">
              <a:rPr lang="zh-CN" altLang="en-US" smtClean="0"/>
              <a:pPr/>
              <a:t>2017/9/19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宗庆庆（上海财经大学）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证券投资与实物投资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Arial" pitchFamily="34" charset="0"/>
              <a:buChar char="•"/>
            </a:pPr>
            <a:r>
              <a:rPr lang="en-US" altLang="zh-CN" dirty="0" smtClean="0"/>
              <a:t>1</a:t>
            </a:r>
            <a:r>
              <a:rPr lang="zh-CN" altLang="en-US" dirty="0" smtClean="0"/>
              <a:t>、证券投资与实物投资的区别</a:t>
            </a:r>
            <a:endParaRPr lang="en-US" altLang="zh-CN" dirty="0" smtClean="0"/>
          </a:p>
          <a:p>
            <a:pPr eaLnBrk="1" hangingPunct="1">
              <a:buFont typeface="Wingdings" pitchFamily="2" charset="2"/>
              <a:buChar char="ü"/>
            </a:pPr>
            <a:r>
              <a:rPr lang="zh-CN" altLang="en-US" dirty="0" smtClean="0"/>
              <a:t>投资对象</a:t>
            </a:r>
            <a:endParaRPr lang="en-US" altLang="zh-CN" dirty="0" smtClean="0"/>
          </a:p>
          <a:p>
            <a:pPr eaLnBrk="1" hangingPunct="1">
              <a:buFont typeface="Wingdings" pitchFamily="2" charset="2"/>
              <a:buChar char="ü"/>
            </a:pPr>
            <a:r>
              <a:rPr lang="zh-CN" altLang="en-US" dirty="0" smtClean="0"/>
              <a:t>投资内容</a:t>
            </a:r>
            <a:endParaRPr lang="en-US" altLang="zh-CN" dirty="0" smtClean="0"/>
          </a:p>
          <a:p>
            <a:pPr eaLnBrk="1" hangingPunct="1">
              <a:buFont typeface="Wingdings" pitchFamily="2" charset="2"/>
              <a:buChar char="ü"/>
            </a:pPr>
            <a:r>
              <a:rPr lang="zh-CN" altLang="en-US" dirty="0" smtClean="0"/>
              <a:t>投资制约度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en-US" altLang="zh-CN" dirty="0" smtClean="0"/>
              <a:t>2</a:t>
            </a:r>
            <a:r>
              <a:rPr lang="zh-CN" altLang="en-US" dirty="0" smtClean="0"/>
              <a:t>、证券投资与实物投资的联系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F320E-6CA2-4988-B473-548FD6AA6EA8}" type="datetime1">
              <a:rPr lang="zh-CN" altLang="en-US" smtClean="0"/>
              <a:pPr/>
              <a:t>2017/9/19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宗庆庆（上海财经大学）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800" dirty="0"/>
              <a:t>两者之间是一种互补关系，而不是替代关系</a:t>
            </a:r>
          </a:p>
          <a:p>
            <a:pPr lvl="1"/>
            <a:r>
              <a:rPr lang="zh-CN" altLang="en-US" sz="2400" dirty="0"/>
              <a:t>例子：房地产</a:t>
            </a:r>
          </a:p>
          <a:p>
            <a:r>
              <a:rPr lang="zh-CN" altLang="en-US" sz="2800" dirty="0"/>
              <a:t>金融资产的价值来源并依赖于实资产的价值</a:t>
            </a:r>
          </a:p>
          <a:p>
            <a:r>
              <a:rPr lang="zh-CN" altLang="en-US" sz="2800" dirty="0"/>
              <a:t>金融资产是投资者拥有实资产的方式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2751E-023B-405C-AA00-A08C397A2B77}" type="datetime1">
              <a:rPr lang="zh-CN" altLang="en-US" smtClean="0"/>
              <a:pPr/>
              <a:t>2017/9/19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宗庆庆（上海财经大学）</a:t>
            </a:r>
            <a:endParaRPr lang="zh-CN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证券投机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Arial" pitchFamily="34" charset="0"/>
              <a:buChar char="•"/>
            </a:pPr>
            <a:r>
              <a:rPr lang="zh-CN" altLang="en-US" dirty="0" smtClean="0"/>
              <a:t>证券投机的概念</a:t>
            </a:r>
            <a:endParaRPr lang="en-US" altLang="zh-CN" dirty="0" smtClean="0"/>
          </a:p>
          <a:p>
            <a:pPr eaLnBrk="1" hangingPunct="1">
              <a:buNone/>
            </a:pPr>
            <a:r>
              <a:rPr lang="en-US" altLang="zh-CN" dirty="0" smtClean="0"/>
              <a:t>    </a:t>
            </a:r>
            <a:r>
              <a:rPr lang="zh-CN" altLang="en-US" dirty="0" smtClean="0"/>
              <a:t>证券市场的参与者利用证券价格的波动，</a:t>
            </a:r>
            <a:r>
              <a:rPr lang="zh-CN" altLang="en-US" dirty="0" smtClean="0">
                <a:solidFill>
                  <a:srgbClr val="00B0F0"/>
                </a:solidFill>
              </a:rPr>
              <a:t>短期内频繁地买进卖出证券</a:t>
            </a:r>
            <a:r>
              <a:rPr lang="zh-CN" altLang="en-US" dirty="0" smtClean="0"/>
              <a:t>，赚取价差来获取收入的行为</a:t>
            </a:r>
            <a:endParaRPr lang="en-US" altLang="zh-CN" dirty="0" smtClean="0"/>
          </a:p>
          <a:p>
            <a:pPr eaLnBrk="1" hangingPunct="1">
              <a:buFont typeface="Arial" pitchFamily="34" charset="0"/>
              <a:buChar char="•"/>
            </a:pPr>
            <a:r>
              <a:rPr lang="zh-CN" altLang="en-US" dirty="0" smtClean="0"/>
              <a:t>证券投机的作用</a:t>
            </a:r>
            <a:endParaRPr lang="en-US" altLang="zh-CN" dirty="0" smtClean="0"/>
          </a:p>
          <a:p>
            <a:pPr eaLnBrk="1" hangingPunct="1">
              <a:buFont typeface="Wingdings" pitchFamily="2" charset="2"/>
              <a:buChar char="ü"/>
            </a:pPr>
            <a:r>
              <a:rPr lang="en-US" altLang="zh-CN" dirty="0" smtClean="0"/>
              <a:t>   </a:t>
            </a:r>
            <a:r>
              <a:rPr lang="zh-CN" altLang="en-US" dirty="0" smtClean="0"/>
              <a:t>积极：平衡价格；加强流动性；分担价格变动风险</a:t>
            </a:r>
            <a:endParaRPr lang="en-US" altLang="zh-CN" dirty="0" smtClean="0"/>
          </a:p>
          <a:p>
            <a:pPr eaLnBrk="1" hangingPunct="1">
              <a:buFont typeface="Wingdings" pitchFamily="2" charset="2"/>
              <a:buChar char="ü"/>
            </a:pPr>
            <a:r>
              <a:rPr lang="en-US" altLang="zh-CN" dirty="0" smtClean="0"/>
              <a:t>   </a:t>
            </a:r>
            <a:r>
              <a:rPr lang="zh-CN" altLang="en-US" dirty="0" smtClean="0"/>
              <a:t>消极：扰乱市场秩序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FD2A0-EDAE-4069-9C6C-30B1047D299C}" type="datetime1">
              <a:rPr lang="zh-CN" altLang="en-US" smtClean="0"/>
              <a:pPr/>
              <a:t>2017/9/19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宗庆庆（上海财经大学）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证券投资与证券投机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buFont typeface="Arial" pitchFamily="34" charset="0"/>
              <a:buChar char="•"/>
            </a:pPr>
            <a:r>
              <a:rPr lang="zh-CN" altLang="en-US" sz="2800" dirty="0" smtClean="0"/>
              <a:t>区别：</a:t>
            </a:r>
            <a:endParaRPr lang="en-US" altLang="zh-CN" sz="2800" dirty="0" smtClean="0"/>
          </a:p>
          <a:p>
            <a:pPr eaLnBrk="1" hangingPunct="1">
              <a:buNone/>
            </a:pPr>
            <a:r>
              <a:rPr lang="en-US" altLang="zh-CN" sz="2800" dirty="0" smtClean="0"/>
              <a:t>                       </a:t>
            </a:r>
            <a:r>
              <a:rPr lang="zh-CN" altLang="en-US" sz="2800" dirty="0" smtClean="0"/>
              <a:t>投资者           投机者</a:t>
            </a:r>
          </a:p>
          <a:p>
            <a:pPr eaLnBrk="1" hangingPunct="1">
              <a:buNone/>
            </a:pPr>
            <a:r>
              <a:rPr lang="zh-CN" altLang="en-US" sz="2800" dirty="0" smtClean="0"/>
              <a:t>  对待风险   回避风险       敢于冒险</a:t>
            </a:r>
          </a:p>
          <a:p>
            <a:pPr eaLnBrk="1" hangingPunct="1">
              <a:buNone/>
            </a:pPr>
            <a:r>
              <a:rPr lang="zh-CN" altLang="en-US" sz="2800" dirty="0" smtClean="0"/>
              <a:t>  投资期限   中长期持有   短期持有</a:t>
            </a:r>
          </a:p>
          <a:p>
            <a:pPr eaLnBrk="1" hangingPunct="1">
              <a:buNone/>
            </a:pPr>
            <a:r>
              <a:rPr lang="zh-CN" altLang="en-US" sz="2800" dirty="0" smtClean="0"/>
              <a:t>  目的不同   稳定的收入   获取价差</a:t>
            </a:r>
          </a:p>
          <a:p>
            <a:pPr eaLnBrk="1" hangingPunct="1">
              <a:buNone/>
            </a:pPr>
            <a:r>
              <a:rPr lang="zh-CN" altLang="en-US" sz="2800" dirty="0" smtClean="0"/>
              <a:t>  分析方法   基本分析       技术分析</a:t>
            </a:r>
          </a:p>
          <a:p>
            <a:pPr eaLnBrk="1" hangingPunct="1">
              <a:buFont typeface="Arial" pitchFamily="34" charset="0"/>
              <a:buChar char="•"/>
            </a:pPr>
            <a:endParaRPr lang="en-US" altLang="zh-CN" sz="2800" dirty="0" smtClean="0"/>
          </a:p>
          <a:p>
            <a:pPr eaLnBrk="1" hangingPunct="1">
              <a:buFont typeface="Arial" pitchFamily="34" charset="0"/>
              <a:buChar char="•"/>
            </a:pPr>
            <a:r>
              <a:rPr lang="zh-CN" altLang="en-US" sz="2800" dirty="0" smtClean="0"/>
              <a:t>联系：两种角色会在同一主体体现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zh-CN" altLang="en-US" sz="2800" dirty="0" smtClean="0"/>
              <a:t>转化：两者在一定条件下相互转化</a:t>
            </a:r>
          </a:p>
        </p:txBody>
      </p:sp>
      <p:graphicFrame>
        <p:nvGraphicFramePr>
          <p:cNvPr id="106648" name="Group 152"/>
          <p:cNvGraphicFramePr>
            <a:graphicFrameLocks noGrp="1"/>
          </p:cNvGraphicFramePr>
          <p:nvPr/>
        </p:nvGraphicFramePr>
        <p:xfrm>
          <a:off x="1025541" y="1714488"/>
          <a:ext cx="5832475" cy="2590800"/>
        </p:xfrm>
        <a:graphic>
          <a:graphicData uri="http://schemas.openxmlformats.org/drawingml/2006/table">
            <a:tbl>
              <a:tblPr/>
              <a:tblGrid>
                <a:gridCol w="1655762"/>
                <a:gridCol w="2016125"/>
                <a:gridCol w="2160588"/>
              </a:tblGrid>
              <a:tr h="48958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958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楷体_GB2312" pitchFamily="49" charset="-122"/>
                        </a:rPr>
                        <a:t> </a:t>
                      </a:r>
                      <a:endParaRPr kumimoji="0" lang="zh-CN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958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958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958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A4EF4-46FF-4FC9-9898-45B0549CCD5E}" type="datetime1">
              <a:rPr lang="zh-CN" altLang="en-US" smtClean="0"/>
              <a:pPr/>
              <a:t>2017/9/19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宗庆庆（上海财经大学）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证券投资过程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Arial" pitchFamily="34" charset="0"/>
              <a:buChar char="•"/>
            </a:pPr>
            <a:r>
              <a:rPr lang="en-US" altLang="zh-CN" dirty="0" smtClean="0"/>
              <a:t>1</a:t>
            </a:r>
            <a:r>
              <a:rPr lang="zh-CN" altLang="en-US" dirty="0" smtClean="0"/>
              <a:t>、证券投资准备阶段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en-US" altLang="zh-CN" dirty="0" smtClean="0"/>
              <a:t>2</a:t>
            </a:r>
            <a:r>
              <a:rPr lang="zh-CN" altLang="en-US" dirty="0" smtClean="0"/>
              <a:t>、证券投资了解阶段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en-US" altLang="zh-CN" dirty="0" smtClean="0"/>
              <a:t>3</a:t>
            </a:r>
            <a:r>
              <a:rPr lang="zh-CN" altLang="en-US" dirty="0" smtClean="0"/>
              <a:t>、证券投资分析阶段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en-US" altLang="zh-CN" dirty="0" smtClean="0"/>
              <a:t>4</a:t>
            </a:r>
            <a:r>
              <a:rPr lang="zh-CN" altLang="en-US" dirty="0" smtClean="0"/>
              <a:t>、证券投资与管理阶段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85966-6C11-4B83-BF66-D860D03C0AED}" type="datetime1">
              <a:rPr lang="zh-CN" altLang="en-US" smtClean="0"/>
              <a:pPr/>
              <a:t>2017/9/19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宗庆庆（上海财经大学）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zh-CN" altLang="en-US" dirty="0" smtClean="0"/>
          </a:p>
          <a:p>
            <a:pPr algn="ctr" eaLnBrk="1" hangingPunct="1"/>
            <a:r>
              <a:rPr lang="zh-CN" altLang="en-US" sz="4000" dirty="0" smtClean="0"/>
              <a:t>第三节 证券投资学的基本内容与研究方法</a:t>
            </a:r>
            <a:endParaRPr lang="zh-CN" altLang="en-US" sz="4000" dirty="0" smtClean="0">
              <a:hlinkClick r:id="" action="ppaction://noaction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F6DBE-9776-440D-B150-64E6DE2210FA}" type="datetime1">
              <a:rPr lang="zh-CN" altLang="en-US" smtClean="0"/>
              <a:pPr/>
              <a:t>2017/9/19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宗庆庆（上海财经大学）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证券投资学的基本内容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Arial" pitchFamily="34" charset="0"/>
              <a:buChar char="•"/>
            </a:pPr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r>
              <a:rPr lang="zh-CN" altLang="en-US" dirty="0" smtClean="0">
                <a:solidFill>
                  <a:srgbClr val="FF0000"/>
                </a:solidFill>
              </a:rPr>
              <a:t>、证券投资的基本理论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en-US" altLang="zh-CN" dirty="0" smtClean="0"/>
              <a:t>2</a:t>
            </a:r>
            <a:r>
              <a:rPr lang="zh-CN" altLang="en-US" dirty="0" smtClean="0"/>
              <a:t>、证券投资的主体分析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en-US" altLang="zh-CN" dirty="0" smtClean="0">
                <a:solidFill>
                  <a:srgbClr val="FF0000"/>
                </a:solidFill>
              </a:rPr>
              <a:t>3</a:t>
            </a:r>
            <a:r>
              <a:rPr lang="zh-CN" altLang="en-US" dirty="0" smtClean="0">
                <a:solidFill>
                  <a:srgbClr val="FF0000"/>
                </a:solidFill>
              </a:rPr>
              <a:t>、证券投资的客体研究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en-US" altLang="zh-CN" dirty="0" smtClean="0"/>
              <a:t>4</a:t>
            </a:r>
            <a:r>
              <a:rPr lang="zh-CN" altLang="en-US" dirty="0" smtClean="0"/>
              <a:t>、证券投资市场研究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en-US" altLang="zh-CN" dirty="0" smtClean="0">
                <a:solidFill>
                  <a:srgbClr val="FF0000"/>
                </a:solidFill>
              </a:rPr>
              <a:t>5</a:t>
            </a:r>
            <a:r>
              <a:rPr lang="zh-CN" altLang="en-US" dirty="0" smtClean="0">
                <a:solidFill>
                  <a:srgbClr val="FF0000"/>
                </a:solidFill>
              </a:rPr>
              <a:t>、证券投资管理研究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en-US" altLang="zh-CN" dirty="0" smtClean="0"/>
              <a:t>6</a:t>
            </a:r>
            <a:r>
              <a:rPr lang="zh-CN" altLang="en-US" dirty="0" smtClean="0"/>
              <a:t>、国际证券投资研究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694D8-E927-47A8-93E8-C74BA2C40000}" type="datetime1">
              <a:rPr lang="zh-CN" altLang="en-US" smtClean="0"/>
              <a:pPr/>
              <a:t>2017/9/19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宗庆庆（上海财经大学）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050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smtClean="0">
                <a:solidFill>
                  <a:schemeClr val="tx1"/>
                </a:solidFill>
              </a:rPr>
              <a:t>1. </a:t>
            </a:r>
            <a:r>
              <a:rPr lang="zh-CN" altLang="en-US" sz="3600" dirty="0" smtClean="0">
                <a:solidFill>
                  <a:schemeClr val="tx1"/>
                </a:solidFill>
              </a:rPr>
              <a:t>基本理论</a:t>
            </a:r>
            <a:endParaRPr lang="zh-CN" altLang="en-US" sz="3600" dirty="0">
              <a:solidFill>
                <a:schemeClr val="tx1"/>
              </a:solidFill>
            </a:endParaRPr>
          </a:p>
        </p:txBody>
      </p:sp>
      <p:sp>
        <p:nvSpPr>
          <p:cNvPr id="75779" name="Rectangle 2051"/>
          <p:cNvSpPr>
            <a:spLocks noGrp="1" noChangeArrowheads="1"/>
          </p:cNvSpPr>
          <p:nvPr>
            <p:ph type="body" idx="1"/>
          </p:nvPr>
        </p:nvSpPr>
        <p:spPr>
          <a:xfrm>
            <a:off x="785786" y="1142984"/>
            <a:ext cx="7772400" cy="5105400"/>
          </a:xfrm>
        </p:spPr>
        <p:txBody>
          <a:bodyPr>
            <a:normAutofit/>
          </a:bodyPr>
          <a:lstStyle/>
          <a:p>
            <a:r>
              <a:rPr lang="zh-CN" altLang="en-US" sz="2800" dirty="0" smtClean="0"/>
              <a:t>证券投资风险和收益</a:t>
            </a:r>
            <a:endParaRPr lang="en-US" altLang="en-US" sz="2400" dirty="0"/>
          </a:p>
          <a:p>
            <a:r>
              <a:rPr lang="zh-CN" altLang="en-US" sz="2800" dirty="0" smtClean="0"/>
              <a:t>证券组合理论</a:t>
            </a:r>
            <a:endParaRPr lang="zh-CN" altLang="en-US" sz="2800" dirty="0"/>
          </a:p>
          <a:p>
            <a:r>
              <a:rPr lang="zh-CN" altLang="en-US" sz="2800" dirty="0" smtClean="0"/>
              <a:t>资本资产定价模型</a:t>
            </a:r>
            <a:endParaRPr lang="en-US" altLang="zh-CN" sz="2800" dirty="0" smtClean="0"/>
          </a:p>
          <a:p>
            <a:r>
              <a:rPr lang="zh-CN" altLang="en-US" sz="2800" dirty="0" smtClean="0"/>
              <a:t>有效市场理论</a:t>
            </a:r>
            <a:endParaRPr lang="en-US" altLang="zh-CN" sz="2800" dirty="0" smtClean="0"/>
          </a:p>
          <a:p>
            <a:r>
              <a:rPr lang="zh-CN" altLang="en-US" sz="2800" dirty="0" smtClean="0"/>
              <a:t>行为金融</a:t>
            </a:r>
          </a:p>
          <a:p>
            <a:pPr lvl="3"/>
            <a:endParaRPr lang="en-US" altLang="en-US" sz="18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53A78-082D-4D36-A967-78CFA8D88FEB}" type="datetime1">
              <a:rPr lang="zh-CN" altLang="en-US" smtClean="0"/>
              <a:pPr/>
              <a:t>2017/9/19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宗庆庆（上海财经大学）</a:t>
            </a:r>
            <a:endParaRPr lang="zh-CN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050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>
                <a:solidFill>
                  <a:schemeClr val="tx1"/>
                </a:solidFill>
              </a:rPr>
              <a:t>2. </a:t>
            </a:r>
            <a:r>
              <a:rPr lang="zh-CN" altLang="en-US" sz="3600" dirty="0" smtClean="0">
                <a:solidFill>
                  <a:schemeClr val="tx1"/>
                </a:solidFill>
              </a:rPr>
              <a:t>投资主体</a:t>
            </a:r>
            <a:endParaRPr lang="zh-CN" altLang="en-US" sz="3600" dirty="0">
              <a:solidFill>
                <a:schemeClr val="tx1"/>
              </a:solidFill>
            </a:endParaRPr>
          </a:p>
        </p:txBody>
      </p:sp>
      <p:sp>
        <p:nvSpPr>
          <p:cNvPr id="75779" name="Rectangle 2051"/>
          <p:cNvSpPr>
            <a:spLocks noGrp="1" noChangeArrowheads="1"/>
          </p:cNvSpPr>
          <p:nvPr>
            <p:ph type="body" idx="1"/>
          </p:nvPr>
        </p:nvSpPr>
        <p:spPr>
          <a:xfrm>
            <a:off x="785786" y="1142984"/>
            <a:ext cx="7772400" cy="5105400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个人</a:t>
            </a:r>
          </a:p>
          <a:p>
            <a:pPr lvl="1"/>
            <a:r>
              <a:rPr lang="zh-CN" altLang="en-US" sz="2400" dirty="0"/>
              <a:t>如何投资</a:t>
            </a:r>
            <a:r>
              <a:rPr lang="en-US" altLang="zh-CN" sz="2400" dirty="0"/>
              <a:t>——</a:t>
            </a:r>
            <a:r>
              <a:rPr lang="zh-CN" altLang="en-US" sz="2400" dirty="0"/>
              <a:t>证券、金融中介、金融创新、投资基金、衍生证券</a:t>
            </a:r>
            <a:endParaRPr lang="en-US" altLang="en-US" sz="2400" dirty="0"/>
          </a:p>
          <a:p>
            <a:r>
              <a:rPr lang="zh-CN" altLang="en-US" sz="2800" dirty="0" smtClean="0"/>
              <a:t>公司</a:t>
            </a:r>
            <a:endParaRPr lang="zh-CN" altLang="en-US" sz="2800" dirty="0"/>
          </a:p>
          <a:p>
            <a:pPr lvl="1"/>
            <a:r>
              <a:rPr lang="zh-CN" altLang="en-US" sz="2400" dirty="0"/>
              <a:t>如何融资</a:t>
            </a:r>
            <a:r>
              <a:rPr lang="en-US" altLang="zh-CN" sz="2400" dirty="0"/>
              <a:t>——</a:t>
            </a:r>
            <a:r>
              <a:rPr lang="zh-CN" altLang="en-US" sz="2400" dirty="0"/>
              <a:t>投资银行、衍生产业</a:t>
            </a:r>
          </a:p>
          <a:p>
            <a:r>
              <a:rPr lang="zh-CN" altLang="en-US" sz="2800" dirty="0" smtClean="0"/>
              <a:t>政府</a:t>
            </a:r>
          </a:p>
          <a:p>
            <a:pPr lvl="1"/>
            <a:r>
              <a:rPr lang="zh-CN" altLang="en-US" dirty="0" smtClean="0"/>
              <a:t>如何管制和激发金融创新</a:t>
            </a:r>
          </a:p>
          <a:p>
            <a:pPr lvl="3"/>
            <a:endParaRPr lang="en-US" altLang="en-US" sz="18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672C1-B6D7-48B0-BA94-DB59618F88C0}" type="datetime1">
              <a:rPr lang="zh-CN" altLang="en-US" smtClean="0"/>
              <a:pPr/>
              <a:t>2017/9/19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宗庆庆（上海财经大学）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None/>
            </a:pPr>
            <a:endParaRPr lang="zh-CN" altLang="en-US" dirty="0" smtClean="0"/>
          </a:p>
          <a:p>
            <a:pPr algn="ctr" eaLnBrk="1" hangingPunct="1"/>
            <a:r>
              <a:rPr lang="zh-CN" altLang="en-US" sz="4000" dirty="0" smtClean="0"/>
              <a:t>第一节 证券投资的产生与发展</a:t>
            </a:r>
            <a:endParaRPr lang="en-US" altLang="zh-CN" sz="4000" dirty="0" smtClean="0"/>
          </a:p>
          <a:p>
            <a:pPr eaLnBrk="1" hangingPunct="1"/>
            <a:endParaRPr lang="zh-CN" altLang="en-US" dirty="0" smtClean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CFD6B-EC62-4AA9-9E1B-53B8F01B5A68}" type="datetime1">
              <a:rPr lang="zh-CN" altLang="en-US" smtClean="0"/>
              <a:pPr/>
              <a:t>2017/9/19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宗庆庆（上海财经大学）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>
                <a:solidFill>
                  <a:schemeClr val="tx1"/>
                </a:solidFill>
              </a:rPr>
              <a:t>3.</a:t>
            </a:r>
            <a:r>
              <a:rPr lang="zh-CN" altLang="en-US" sz="3600" dirty="0" smtClean="0">
                <a:solidFill>
                  <a:schemeClr val="tx1"/>
                </a:solidFill>
              </a:rPr>
              <a:t>投资客体</a:t>
            </a:r>
            <a:endParaRPr lang="zh-CN" altLang="en-US" dirty="0"/>
          </a:p>
        </p:txBody>
      </p:sp>
      <p:sp>
        <p:nvSpPr>
          <p:cNvPr id="55299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包括上市证券的种类、在哪里及如何进行证券的</a:t>
            </a:r>
            <a:r>
              <a:rPr lang="zh-CN" altLang="en-US" dirty="0" smtClean="0"/>
              <a:t>买卖、如何定价</a:t>
            </a:r>
            <a:endParaRPr lang="zh-CN" altLang="en-US" dirty="0"/>
          </a:p>
          <a:p>
            <a:pPr lvl="1"/>
            <a:r>
              <a:rPr lang="zh-CN" altLang="en-US" dirty="0" smtClean="0"/>
              <a:t>证券</a:t>
            </a:r>
            <a:r>
              <a:rPr lang="zh-CN" altLang="en-US" dirty="0"/>
              <a:t>种类</a:t>
            </a:r>
            <a:endParaRPr lang="zh-CN" altLang="en-US" sz="1600" dirty="0"/>
          </a:p>
          <a:p>
            <a:pPr lvl="2"/>
            <a:r>
              <a:rPr lang="zh-CN" altLang="en-US" dirty="0"/>
              <a:t>货币市场</a:t>
            </a:r>
          </a:p>
          <a:p>
            <a:pPr lvl="3"/>
            <a:r>
              <a:rPr lang="zh-CN" altLang="en-US" dirty="0"/>
              <a:t>短期、流动性好、风险小的债券</a:t>
            </a:r>
          </a:p>
          <a:p>
            <a:pPr lvl="2"/>
            <a:r>
              <a:rPr lang="zh-CN" altLang="en-US" dirty="0"/>
              <a:t>资本市场</a:t>
            </a:r>
          </a:p>
          <a:p>
            <a:pPr lvl="3"/>
            <a:r>
              <a:rPr lang="zh-CN" altLang="en-US" dirty="0" smtClean="0"/>
              <a:t>股票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基金</a:t>
            </a:r>
            <a:endParaRPr lang="zh-CN" altLang="en-US" dirty="0"/>
          </a:p>
          <a:p>
            <a:pPr lvl="3"/>
            <a:r>
              <a:rPr lang="zh-CN" altLang="en-US" dirty="0"/>
              <a:t>期权、期货及其它衍生证券</a:t>
            </a:r>
          </a:p>
          <a:p>
            <a:pPr lvl="1">
              <a:buFontTx/>
              <a:buNone/>
            </a:pPr>
            <a:endParaRPr lang="en-US" altLang="zh-CN" sz="16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30CC9-1F8E-4AA7-8488-8094353C6A61}" type="datetime1">
              <a:rPr lang="zh-CN" altLang="en-US" smtClean="0"/>
              <a:pPr/>
              <a:t>2017/9/19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宗庆庆（上海财经大学）</a:t>
            </a:r>
            <a:endParaRPr lang="zh-CN" alt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1027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 altLang="zh-CN" dirty="0" smtClean="0"/>
              <a:t>4.</a:t>
            </a:r>
            <a:r>
              <a:rPr lang="zh-CN" altLang="en-US" dirty="0" smtClean="0"/>
              <a:t>投资环境</a:t>
            </a:r>
            <a:endParaRPr lang="zh-CN" altLang="zh-CN" dirty="0"/>
          </a:p>
        </p:txBody>
      </p:sp>
      <p:sp>
        <p:nvSpPr>
          <p:cNvPr id="38916" name="Rectangle 1028"/>
          <p:cNvSpPr>
            <a:spLocks noGrp="1" noChangeArrowheads="1"/>
          </p:cNvSpPr>
          <p:nvPr>
            <p:ph type="body" idx="1"/>
          </p:nvPr>
        </p:nvSpPr>
        <p:spPr>
          <a:xfrm>
            <a:off x="928662" y="1500174"/>
            <a:ext cx="7162800" cy="4419600"/>
          </a:xfrm>
        </p:spPr>
        <p:txBody>
          <a:bodyPr/>
          <a:lstStyle/>
          <a:p>
            <a:pPr lvl="1"/>
            <a:r>
              <a:rPr lang="zh-CN" altLang="en-US" dirty="0" smtClean="0"/>
              <a:t>证券市场</a:t>
            </a:r>
            <a:endParaRPr lang="zh-CN" altLang="en-US" sz="1800" dirty="0"/>
          </a:p>
          <a:p>
            <a:pPr lvl="2"/>
            <a:r>
              <a:rPr lang="zh-CN" altLang="en-US" dirty="0" smtClean="0"/>
              <a:t>一级市场：发行市场</a:t>
            </a:r>
            <a:endParaRPr lang="zh-CN" altLang="en-US" dirty="0"/>
          </a:p>
          <a:p>
            <a:pPr lvl="2"/>
            <a:r>
              <a:rPr lang="zh-CN" altLang="en-US" dirty="0" smtClean="0"/>
              <a:t>二级市场：流通市场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证券中介</a:t>
            </a:r>
          </a:p>
          <a:p>
            <a:pPr lvl="2"/>
            <a:r>
              <a:rPr lang="zh-CN" altLang="en-US" dirty="0" smtClean="0"/>
              <a:t>银行、投资公司、保险公司、信托公司</a:t>
            </a:r>
          </a:p>
          <a:p>
            <a:pPr lvl="2"/>
            <a:r>
              <a:rPr lang="zh-CN" altLang="en-US" dirty="0" smtClean="0"/>
              <a:t>特点：</a:t>
            </a:r>
          </a:p>
          <a:p>
            <a:pPr lvl="3"/>
            <a:r>
              <a:rPr lang="zh-CN" altLang="en-US" dirty="0" smtClean="0"/>
              <a:t>中介</a:t>
            </a:r>
          </a:p>
          <a:p>
            <a:pPr lvl="3"/>
            <a:r>
              <a:rPr lang="zh-CN" altLang="en-US" dirty="0" smtClean="0"/>
              <a:t>集少成多</a:t>
            </a:r>
          </a:p>
          <a:p>
            <a:pPr lvl="3"/>
            <a:r>
              <a:rPr lang="zh-CN" altLang="en-US" dirty="0" smtClean="0"/>
              <a:t>分散风险</a:t>
            </a:r>
          </a:p>
          <a:p>
            <a:pPr lvl="3"/>
            <a:r>
              <a:rPr lang="zh-CN" altLang="en-US" dirty="0" smtClean="0"/>
              <a:t>专业化、规模经济（数量、声誉、搜集信息等）</a:t>
            </a:r>
            <a:endParaRPr lang="zh-CN" altLang="en-US" sz="1200" dirty="0" smtClean="0"/>
          </a:p>
          <a:p>
            <a:pPr lvl="2"/>
            <a:endParaRPr lang="zh-CN" altLang="en-US" dirty="0"/>
          </a:p>
          <a:p>
            <a:endParaRPr lang="zh-CN" altLang="en-US" sz="2000" dirty="0"/>
          </a:p>
          <a:p>
            <a:endParaRPr lang="en-US" altLang="zh-CN" sz="20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22075-3117-4771-8969-CBE388FF73D9}" type="datetime1">
              <a:rPr lang="zh-CN" altLang="en-US" smtClean="0"/>
              <a:pPr/>
              <a:t>2017/9/19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宗庆庆（上海财经大学）</a:t>
            </a:r>
            <a:endParaRPr lang="zh-CN" alt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 smtClean="0">
                <a:solidFill>
                  <a:schemeClr val="tx1"/>
                </a:solidFill>
              </a:rPr>
              <a:t>5. </a:t>
            </a:r>
            <a:r>
              <a:rPr lang="zh-CN" altLang="en-US" sz="3600" dirty="0" smtClean="0">
                <a:solidFill>
                  <a:schemeClr val="tx1"/>
                </a:solidFill>
              </a:rPr>
              <a:t>投资管理</a:t>
            </a:r>
            <a:endParaRPr lang="zh-CN" altLang="en-US" dirty="0"/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600200"/>
            <a:ext cx="7772400" cy="4953000"/>
          </a:xfrm>
        </p:spPr>
        <p:txBody>
          <a:bodyPr/>
          <a:lstStyle/>
          <a:p>
            <a:r>
              <a:rPr lang="zh-CN" altLang="en-US" dirty="0"/>
              <a:t>对投资的证券种类、数量、投资的时间作出决定</a:t>
            </a:r>
            <a:endParaRPr lang="zh-CN" altLang="en-US" sz="2000" dirty="0"/>
          </a:p>
          <a:p>
            <a:pPr lvl="1"/>
            <a:r>
              <a:rPr lang="zh-CN" altLang="en-US" dirty="0"/>
              <a:t>投资政策：决定投资的目标和投资的财富数量</a:t>
            </a:r>
          </a:p>
          <a:p>
            <a:pPr lvl="2"/>
            <a:r>
              <a:rPr lang="zh-CN" altLang="en-US" dirty="0"/>
              <a:t>投资的目标：回报和风险</a:t>
            </a:r>
            <a:endParaRPr lang="zh-CN" altLang="en-US" sz="2800" dirty="0"/>
          </a:p>
          <a:p>
            <a:pPr lvl="1"/>
            <a:r>
              <a:rPr lang="zh-CN" altLang="en-US" dirty="0"/>
              <a:t>证券分析</a:t>
            </a:r>
            <a:r>
              <a:rPr lang="zh-CN" altLang="en-US" dirty="0" smtClean="0"/>
              <a:t>：基本分析；技术分析</a:t>
            </a:r>
            <a:endParaRPr lang="zh-CN" altLang="en-US" dirty="0"/>
          </a:p>
          <a:p>
            <a:pPr lvl="1"/>
            <a:r>
              <a:rPr lang="zh-CN" altLang="en-US" dirty="0"/>
              <a:t>证券组合构造</a:t>
            </a:r>
            <a:r>
              <a:rPr lang="en-US" altLang="zh-CN" dirty="0"/>
              <a:t>:</a:t>
            </a:r>
            <a:r>
              <a:rPr lang="en-US" altLang="zh-CN" sz="2400" dirty="0"/>
              <a:t>selectivity, timing, diversification</a:t>
            </a:r>
          </a:p>
          <a:p>
            <a:pPr lvl="1"/>
            <a:r>
              <a:rPr lang="zh-CN" altLang="en-US" dirty="0"/>
              <a:t>证券组合调整</a:t>
            </a:r>
          </a:p>
          <a:p>
            <a:pPr lvl="1"/>
            <a:r>
              <a:rPr lang="zh-CN" altLang="en-US" dirty="0"/>
              <a:t>证券组合评估：依据回报率和风险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C3C25-17A5-4EEB-8366-D415AA9629B0}" type="datetime1">
              <a:rPr lang="zh-CN" altLang="en-US" smtClean="0"/>
              <a:pPr/>
              <a:t>2017/9/19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宗庆庆（上海财经大学）</a:t>
            </a:r>
            <a:endParaRPr lang="zh-CN" alt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证券投资学的研究方法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Arial" pitchFamily="34" charset="0"/>
              <a:buChar char="•"/>
            </a:pPr>
            <a:r>
              <a:rPr lang="en-US" altLang="zh-CN" dirty="0" smtClean="0"/>
              <a:t>1</a:t>
            </a:r>
            <a:r>
              <a:rPr lang="zh-CN" altLang="en-US" dirty="0" smtClean="0"/>
              <a:t>、定性分析和定量分析相结合</a:t>
            </a:r>
            <a:endParaRPr lang="en-US" altLang="zh-CN" dirty="0" smtClean="0"/>
          </a:p>
          <a:p>
            <a:pPr eaLnBrk="1" hangingPunct="1">
              <a:buFont typeface="Arial" pitchFamily="34" charset="0"/>
              <a:buChar char="•"/>
            </a:pPr>
            <a:endParaRPr lang="zh-CN" altLang="en-US" dirty="0" smtClean="0"/>
          </a:p>
          <a:p>
            <a:pPr eaLnBrk="1" hangingPunct="1">
              <a:buFont typeface="Arial" pitchFamily="34" charset="0"/>
              <a:buChar char="•"/>
            </a:pPr>
            <a:r>
              <a:rPr lang="en-US" altLang="zh-CN" dirty="0" smtClean="0"/>
              <a:t>2</a:t>
            </a:r>
            <a:r>
              <a:rPr lang="zh-CN" altLang="en-US" dirty="0" smtClean="0"/>
              <a:t>、理论总结和实践操作相结合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5271B-37CA-4648-AFEB-05670002C4C5}" type="datetime1">
              <a:rPr lang="zh-CN" altLang="en-US" smtClean="0"/>
              <a:pPr/>
              <a:t>2017/9/19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宗庆庆（上海财经大学）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小结</a:t>
            </a:r>
            <a:endParaRPr lang="zh-CN" altLang="en-US" b="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dirty="0" smtClean="0"/>
              <a:t>证券投资的产生与发展</a:t>
            </a:r>
          </a:p>
          <a:p>
            <a:pPr eaLnBrk="1" hangingPunct="1"/>
            <a:r>
              <a:rPr lang="zh-CN" altLang="en-US" dirty="0" smtClean="0"/>
              <a:t>证券投资的基本概念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证券投资与实物投资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证券投资与证券投机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证券投资学的基本内容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证券投资学研究方法</a:t>
            </a:r>
            <a:endParaRPr lang="zh-CN" altLang="en-US" dirty="0" smtClean="0">
              <a:hlinkClick r:id="" action="ppaction://noaction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A635C-35D8-43D8-A4D1-107C1366261D}" type="datetime1">
              <a:rPr lang="zh-CN" altLang="en-US" smtClean="0"/>
              <a:pPr/>
              <a:t>2017/9/19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宗庆庆（上海财经大学）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什么是证券？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zh-CN" altLang="en-US" sz="2800" dirty="0" smtClean="0"/>
              <a:t>证券也称有价证券，是证明持券人具有商品所有权或财产所有权、收益请求权以及债权，并凭此取得经济权益凭证的统称。</a:t>
            </a:r>
            <a:endParaRPr lang="en-US" altLang="zh-CN" sz="2800" dirty="0" smtClean="0"/>
          </a:p>
          <a:p>
            <a:pPr>
              <a:buFont typeface="Arial" pitchFamily="34" charset="0"/>
              <a:buChar char="•"/>
            </a:pPr>
            <a:r>
              <a:rPr lang="zh-CN" altLang="en-US" sz="2800" dirty="0" smtClean="0"/>
              <a:t>分类</a:t>
            </a:r>
            <a:endParaRPr lang="en-US" altLang="zh-CN" sz="2800" dirty="0" smtClean="0"/>
          </a:p>
          <a:p>
            <a:pPr>
              <a:buFont typeface="Wingdings" pitchFamily="2" charset="2"/>
              <a:buChar char="ü"/>
            </a:pPr>
            <a:r>
              <a:rPr lang="zh-CN" altLang="en-US" sz="2400" dirty="0" smtClean="0"/>
              <a:t>广义： 主要包括资本证券、货币证券和商品证券等。</a:t>
            </a:r>
            <a:endParaRPr lang="en-US" altLang="zh-CN" sz="2400" dirty="0" smtClean="0"/>
          </a:p>
          <a:p>
            <a:pPr>
              <a:buFont typeface="Wingdings" pitchFamily="2" charset="2"/>
              <a:buChar char="ü"/>
            </a:pPr>
            <a:r>
              <a:rPr lang="zh-CN" altLang="en-US" sz="2400" dirty="0" smtClean="0"/>
              <a:t>狭义上的证券主要指的是证券市场中的证券产品，其中包括股票、债券、股票期货、期权、利率期货等。</a:t>
            </a:r>
            <a:endParaRPr lang="en-US" altLang="zh-CN" sz="2400" dirty="0" smtClean="0"/>
          </a:p>
          <a:p>
            <a:pPr>
              <a:buFont typeface="Arial" pitchFamily="34" charset="0"/>
              <a:buChar char="•"/>
            </a:pPr>
            <a:r>
              <a:rPr lang="zh-CN" altLang="en-US" sz="2800" dirty="0" smtClean="0">
                <a:solidFill>
                  <a:srgbClr val="FF0000"/>
                </a:solidFill>
              </a:rPr>
              <a:t>本课程如无特别说明，均指狭义</a:t>
            </a:r>
            <a:endParaRPr lang="en-US" altLang="zh-CN" sz="2800" dirty="0" smtClean="0">
              <a:solidFill>
                <a:srgbClr val="FF0000"/>
              </a:solidFill>
            </a:endParaRPr>
          </a:p>
          <a:p>
            <a:pPr>
              <a:buFont typeface="Arial" pitchFamily="34" charset="0"/>
              <a:buChar char="•"/>
            </a:pPr>
            <a:endParaRPr lang="zh-CN" altLang="en-US" sz="2800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68C18-20F1-4557-A4CA-EBB0E27FAFC5}" type="datetime1">
              <a:rPr lang="zh-CN" altLang="en-US" smtClean="0"/>
              <a:pPr/>
              <a:t>2017/9/19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宗庆庆（上海财经大学）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证券市场的产生原因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800" dirty="0" smtClean="0"/>
              <a:t>社会化大生产和商品经济的发展，客观上需要新的筹集资金手段。自身积累、银行借款不能满足巨额资金需求。</a:t>
            </a:r>
            <a:endParaRPr lang="en-US" altLang="zh-CN" sz="2800" dirty="0" smtClean="0"/>
          </a:p>
          <a:p>
            <a:r>
              <a:rPr lang="zh-CN" altLang="en-US" sz="2800" dirty="0" smtClean="0"/>
              <a:t>股份制的发展：股份公司的建立、公司股票和债券的发行，为证券市场产生和发展提供了现实基础和客观要求。</a:t>
            </a:r>
            <a:endParaRPr lang="en-US" altLang="zh-CN" sz="2800" dirty="0" smtClean="0"/>
          </a:p>
          <a:p>
            <a:r>
              <a:rPr lang="zh-CN" altLang="en-US" sz="2800" dirty="0" smtClean="0"/>
              <a:t>信用制度的发展：证券市场的产生成为必然。信用工具一般有流通变现的要求，要求有流通市场。货币资本和产业资本相分离。</a:t>
            </a:r>
            <a:endParaRPr lang="zh-CN" altLang="en-US" sz="2400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6EEE4-747E-4EEC-82C0-C04B867533A7}" type="datetime1">
              <a:rPr lang="zh-CN" altLang="en-US" smtClean="0"/>
              <a:pPr/>
              <a:t>2017/9/19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宗庆庆（上海财经大学）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证券市场的发展阶段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sz="2800" dirty="0" smtClean="0"/>
              <a:t>(</a:t>
            </a:r>
            <a:r>
              <a:rPr lang="zh-CN" altLang="en-US" sz="2800" dirty="0" smtClean="0"/>
              <a:t>一</a:t>
            </a:r>
            <a:r>
              <a:rPr lang="en-US" altLang="zh-CN" sz="2800" dirty="0" smtClean="0"/>
              <a:t>)</a:t>
            </a:r>
            <a:r>
              <a:rPr lang="zh-CN" altLang="en-US" sz="2800" dirty="0" smtClean="0"/>
              <a:t>萌芽阶段</a:t>
            </a:r>
            <a:br>
              <a:rPr lang="zh-CN" altLang="en-US" sz="2800" dirty="0" smtClean="0"/>
            </a:br>
            <a:r>
              <a:rPr lang="zh-CN" altLang="en-US" sz="2800" dirty="0" smtClean="0"/>
              <a:t>　　</a:t>
            </a:r>
            <a:r>
              <a:rPr lang="en-US" altLang="zh-CN" sz="2800" dirty="0" smtClean="0"/>
              <a:t>1602</a:t>
            </a:r>
            <a:r>
              <a:rPr lang="zh-CN" altLang="en-US" sz="2800" dirty="0" smtClean="0"/>
              <a:t>年，世界上第一个股票交易所在荷兰的阿姆斯特丹成立</a:t>
            </a:r>
            <a:r>
              <a:rPr lang="en-US" altLang="zh-CN" sz="2800" dirty="0" smtClean="0"/>
              <a:t>;</a:t>
            </a:r>
            <a:r>
              <a:rPr lang="zh-CN" altLang="en-US" sz="2800" dirty="0" smtClean="0"/>
              <a:t/>
            </a:r>
            <a:br>
              <a:rPr lang="zh-CN" altLang="en-US" sz="2800" dirty="0" smtClean="0"/>
            </a:br>
            <a:r>
              <a:rPr lang="zh-CN" altLang="en-US" sz="2800" dirty="0" smtClean="0"/>
              <a:t>　　</a:t>
            </a:r>
            <a:r>
              <a:rPr lang="en-US" altLang="zh-CN" sz="2800" dirty="0" smtClean="0"/>
              <a:t>1698</a:t>
            </a:r>
            <a:r>
              <a:rPr lang="zh-CN" altLang="en-US" sz="2800" dirty="0" smtClean="0"/>
              <a:t>年，柴思胡同</a:t>
            </a:r>
            <a:r>
              <a:rPr lang="en-US" altLang="zh-CN" sz="2800" dirty="0" smtClean="0"/>
              <a:t>——</a:t>
            </a:r>
            <a:r>
              <a:rPr lang="zh-CN" altLang="en-US" sz="2800" dirty="0" smtClean="0"/>
              <a:t>乔纳森咖啡馆，因众多经纪人在此交易而闻名</a:t>
            </a:r>
            <a:r>
              <a:rPr lang="en-US" altLang="zh-CN" sz="2800" dirty="0" smtClean="0"/>
              <a:t>;</a:t>
            </a:r>
            <a:r>
              <a:rPr lang="zh-CN" altLang="en-US" sz="2800" dirty="0" smtClean="0"/>
              <a:t/>
            </a:r>
            <a:br>
              <a:rPr lang="zh-CN" altLang="en-US" sz="2800" dirty="0" smtClean="0"/>
            </a:br>
            <a:r>
              <a:rPr lang="zh-CN" altLang="en-US" sz="2800" dirty="0" smtClean="0"/>
              <a:t>　　</a:t>
            </a:r>
            <a:r>
              <a:rPr lang="en-US" altLang="zh-CN" sz="2800" dirty="0" smtClean="0"/>
              <a:t>1773</a:t>
            </a:r>
            <a:r>
              <a:rPr lang="zh-CN" altLang="en-US" sz="2800" dirty="0" smtClean="0"/>
              <a:t>年，英国第一家证券交易所在该咖啡馆</a:t>
            </a:r>
            <a:r>
              <a:rPr lang="en-US" altLang="zh-CN" sz="2800" dirty="0" smtClean="0"/>
              <a:t>(</a:t>
            </a:r>
            <a:r>
              <a:rPr lang="zh-CN" altLang="en-US" sz="2800" dirty="0" smtClean="0"/>
              <a:t>乔纳森咖啡馆</a:t>
            </a:r>
            <a:r>
              <a:rPr lang="en-US" altLang="zh-CN" sz="2800" dirty="0" smtClean="0"/>
              <a:t>)</a:t>
            </a:r>
            <a:r>
              <a:rPr lang="zh-CN" altLang="en-US" sz="2800" dirty="0" smtClean="0"/>
              <a:t>成立</a:t>
            </a:r>
            <a:r>
              <a:rPr lang="en-US" altLang="zh-CN" sz="2800" dirty="0" smtClean="0"/>
              <a:t>;1802</a:t>
            </a:r>
            <a:r>
              <a:rPr lang="zh-CN" altLang="en-US" sz="2800" dirty="0" smtClean="0"/>
              <a:t>年获得英国政府批准</a:t>
            </a:r>
            <a:r>
              <a:rPr lang="en-US" altLang="zh-CN" sz="2800" dirty="0" smtClean="0"/>
              <a:t>;</a:t>
            </a:r>
            <a:r>
              <a:rPr lang="zh-CN" altLang="en-US" sz="2800" dirty="0" smtClean="0"/>
              <a:t/>
            </a:r>
            <a:br>
              <a:rPr lang="zh-CN" altLang="en-US" sz="2800" dirty="0" smtClean="0"/>
            </a:br>
            <a:r>
              <a:rPr lang="zh-CN" altLang="en-US" sz="2800" dirty="0" smtClean="0"/>
              <a:t>　　</a:t>
            </a:r>
            <a:r>
              <a:rPr lang="en-US" altLang="zh-CN" sz="2800" dirty="0" smtClean="0"/>
              <a:t>1790</a:t>
            </a:r>
            <a:r>
              <a:rPr lang="zh-CN" altLang="en-US" sz="2800" dirty="0" smtClean="0"/>
              <a:t>年，美国第一个证券交易所在费城成立</a:t>
            </a:r>
            <a:r>
              <a:rPr lang="en-US" altLang="zh-CN" sz="2800" dirty="0" smtClean="0"/>
              <a:t>;</a:t>
            </a:r>
            <a:r>
              <a:rPr lang="zh-CN" altLang="en-US" sz="2800" dirty="0" smtClean="0"/>
              <a:t/>
            </a:r>
            <a:br>
              <a:rPr lang="zh-CN" altLang="en-US" sz="2800" dirty="0" smtClean="0"/>
            </a:br>
            <a:r>
              <a:rPr lang="zh-CN" altLang="en-US" sz="2800" dirty="0" smtClean="0"/>
              <a:t>　　</a:t>
            </a:r>
            <a:r>
              <a:rPr lang="en-US" altLang="zh-CN" sz="2800" dirty="0" smtClean="0"/>
              <a:t>1792</a:t>
            </a:r>
            <a:r>
              <a:rPr lang="zh-CN" altLang="en-US" sz="2800" dirty="0" smtClean="0"/>
              <a:t>年</a:t>
            </a:r>
            <a:r>
              <a:rPr lang="en-US" altLang="zh-CN" sz="2800" dirty="0" smtClean="0"/>
              <a:t>5</a:t>
            </a:r>
            <a:r>
              <a:rPr lang="zh-CN" altLang="en-US" sz="2800" dirty="0" smtClean="0"/>
              <a:t>月</a:t>
            </a:r>
            <a:r>
              <a:rPr lang="en-US" altLang="zh-CN" sz="2800" dirty="0" smtClean="0"/>
              <a:t>17</a:t>
            </a:r>
            <a:r>
              <a:rPr lang="zh-CN" altLang="en-US" sz="2800" dirty="0" smtClean="0"/>
              <a:t>日，华尔街梧桐树协定，订立最低佣金标准以及其它交易条款</a:t>
            </a:r>
            <a:r>
              <a:rPr lang="en-US" altLang="zh-CN" sz="2800" dirty="0" smtClean="0"/>
              <a:t>;</a:t>
            </a:r>
            <a:r>
              <a:rPr lang="zh-CN" altLang="en-US" sz="2800" dirty="0" smtClean="0"/>
              <a:t/>
            </a:r>
            <a:br>
              <a:rPr lang="zh-CN" altLang="en-US" sz="2800" dirty="0" smtClean="0"/>
            </a:br>
            <a:r>
              <a:rPr lang="zh-CN" altLang="en-US" sz="2800" dirty="0" smtClean="0"/>
              <a:t>　　</a:t>
            </a:r>
            <a:r>
              <a:rPr lang="en-US" altLang="zh-CN" sz="2800" dirty="0" smtClean="0"/>
              <a:t>1793</a:t>
            </a:r>
            <a:r>
              <a:rPr lang="zh-CN" altLang="en-US" sz="2800" dirty="0" smtClean="0"/>
              <a:t>年，汤迪咖啡馆在纽约从事证券交易</a:t>
            </a:r>
            <a:r>
              <a:rPr lang="en-US" altLang="zh-CN" sz="2800" dirty="0" smtClean="0"/>
              <a:t>;1817 </a:t>
            </a:r>
            <a:r>
              <a:rPr lang="zh-CN" altLang="en-US" sz="2800" dirty="0" smtClean="0"/>
              <a:t>年更名为纽约证券交易会， </a:t>
            </a:r>
            <a:r>
              <a:rPr lang="en-US" altLang="zh-CN" sz="2800" dirty="0" smtClean="0"/>
              <a:t>1863</a:t>
            </a:r>
            <a:r>
              <a:rPr lang="zh-CN" altLang="en-US" sz="2800" dirty="0" smtClean="0"/>
              <a:t>年更名为纽约证券交易所</a:t>
            </a:r>
            <a:r>
              <a:rPr lang="en-US" altLang="zh-CN" sz="2800" dirty="0" smtClean="0"/>
              <a:t>;</a:t>
            </a:r>
            <a:r>
              <a:rPr lang="zh-CN" altLang="en-US" sz="2800" dirty="0" smtClean="0"/>
              <a:t>纽约证券交易所在独立战争之前主要从事政府债券交易，之后股票交易盛行。</a:t>
            </a:r>
            <a:br>
              <a:rPr lang="zh-CN" altLang="en-US" sz="2800" dirty="0" smtClean="0"/>
            </a:br>
            <a:r>
              <a:rPr lang="zh-CN" altLang="en-US" sz="2800" dirty="0" smtClean="0"/>
              <a:t>　</a:t>
            </a:r>
            <a:endParaRPr lang="zh-CN" altLang="en-US" sz="2400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3127F-E089-4077-B202-F1F8C78BE717}" type="datetime1">
              <a:rPr lang="zh-CN" altLang="en-US" smtClean="0"/>
              <a:pPr/>
              <a:t>2017/9/19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宗庆庆（上海财经大学）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证券市场的发展阶段（续）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z="2800" dirty="0" smtClean="0"/>
              <a:t>(</a:t>
            </a:r>
            <a:r>
              <a:rPr lang="zh-CN" altLang="en-US" sz="2800" dirty="0" smtClean="0"/>
              <a:t>二</a:t>
            </a:r>
            <a:r>
              <a:rPr lang="en-US" altLang="zh-CN" sz="2800" dirty="0" smtClean="0"/>
              <a:t>)</a:t>
            </a:r>
            <a:r>
              <a:rPr lang="zh-CN" altLang="en-US" sz="2800" dirty="0" smtClean="0"/>
              <a:t>初步发展</a:t>
            </a:r>
            <a:br>
              <a:rPr lang="zh-CN" altLang="en-US" sz="2800" dirty="0" smtClean="0"/>
            </a:br>
            <a:r>
              <a:rPr lang="zh-CN" altLang="en-US" sz="2800" dirty="0" smtClean="0"/>
              <a:t>　　股份公司数量大增</a:t>
            </a:r>
            <a:r>
              <a:rPr lang="en-US" altLang="zh-CN" sz="2800" dirty="0" smtClean="0"/>
              <a:t>(</a:t>
            </a:r>
            <a:r>
              <a:rPr lang="zh-CN" altLang="en-US" sz="2800" dirty="0" smtClean="0"/>
              <a:t>以英国为例，</a:t>
            </a:r>
            <a:r>
              <a:rPr lang="en-US" altLang="zh-CN" sz="2800" dirty="0" smtClean="0"/>
              <a:t>1911-1920</a:t>
            </a:r>
            <a:r>
              <a:rPr lang="zh-CN" altLang="en-US" sz="2800" dirty="0" smtClean="0"/>
              <a:t>年 </a:t>
            </a:r>
            <a:r>
              <a:rPr lang="en-US" altLang="zh-CN" sz="2800" dirty="0" smtClean="0"/>
              <a:t>64 000</a:t>
            </a:r>
            <a:r>
              <a:rPr lang="zh-CN" altLang="en-US" sz="2800" dirty="0" smtClean="0"/>
              <a:t>家，</a:t>
            </a:r>
            <a:r>
              <a:rPr lang="en-US" altLang="zh-CN" sz="2800" dirty="0" smtClean="0"/>
              <a:t>1921-1930</a:t>
            </a:r>
            <a:r>
              <a:rPr lang="zh-CN" altLang="en-US" sz="2800" dirty="0" smtClean="0"/>
              <a:t>年</a:t>
            </a:r>
            <a:r>
              <a:rPr lang="en-US" altLang="zh-CN" sz="2800" dirty="0" smtClean="0"/>
              <a:t>86000</a:t>
            </a:r>
            <a:r>
              <a:rPr lang="zh-CN" altLang="en-US" sz="2800" dirty="0" smtClean="0"/>
              <a:t>家</a:t>
            </a:r>
            <a:r>
              <a:rPr lang="en-US" altLang="zh-CN" sz="2800" dirty="0" smtClean="0"/>
              <a:t>);</a:t>
            </a:r>
            <a:r>
              <a:rPr lang="zh-CN" altLang="en-US" sz="2800" dirty="0" smtClean="0"/>
              <a:t/>
            </a:r>
            <a:br>
              <a:rPr lang="zh-CN" altLang="en-US" sz="2800" dirty="0" smtClean="0"/>
            </a:br>
            <a:r>
              <a:rPr lang="zh-CN" altLang="en-US" sz="2800" dirty="0" smtClean="0"/>
              <a:t>　　至此</a:t>
            </a:r>
            <a:r>
              <a:rPr lang="en-US" altLang="zh-CN" sz="2800" dirty="0" smtClean="0"/>
              <a:t>90%</a:t>
            </a:r>
            <a:r>
              <a:rPr lang="zh-CN" altLang="en-US" sz="2800" dirty="0" smtClean="0"/>
              <a:t>的资本处于股份公司的控制之下</a:t>
            </a:r>
            <a:r>
              <a:rPr lang="en-US" altLang="zh-CN" sz="2800" dirty="0" smtClean="0"/>
              <a:t>;1921-1930</a:t>
            </a:r>
            <a:r>
              <a:rPr lang="zh-CN" altLang="en-US" sz="2800" dirty="0" smtClean="0"/>
              <a:t>年全世界共发行有价证券</a:t>
            </a:r>
            <a:r>
              <a:rPr lang="en-US" altLang="zh-CN" sz="2800" dirty="0" smtClean="0"/>
              <a:t>6 000</a:t>
            </a:r>
            <a:r>
              <a:rPr lang="zh-CN" altLang="en-US" sz="2800" dirty="0" smtClean="0"/>
              <a:t>亿法郎。</a:t>
            </a:r>
            <a:endParaRPr lang="en-US" altLang="zh-CN" sz="2800" dirty="0" smtClean="0"/>
          </a:p>
          <a:p>
            <a:r>
              <a:rPr lang="en-US" altLang="zh-CN" sz="2800" dirty="0" smtClean="0"/>
              <a:t>(</a:t>
            </a:r>
            <a:r>
              <a:rPr lang="zh-CN" altLang="en-US" sz="2800" dirty="0" smtClean="0"/>
              <a:t>三</a:t>
            </a:r>
            <a:r>
              <a:rPr lang="en-US" altLang="zh-CN" sz="2800" dirty="0" smtClean="0"/>
              <a:t>)</a:t>
            </a:r>
            <a:r>
              <a:rPr lang="zh-CN" altLang="en-US" sz="2800" dirty="0" smtClean="0"/>
              <a:t>停滞阶段：</a:t>
            </a:r>
            <a:r>
              <a:rPr lang="en-US" altLang="zh-CN" sz="2800" dirty="0" smtClean="0"/>
              <a:t>1929-1933</a:t>
            </a:r>
            <a:r>
              <a:rPr lang="zh-CN" altLang="en-US" sz="2800" dirty="0" smtClean="0"/>
              <a:t>年经济大危机。</a:t>
            </a:r>
            <a:endParaRPr lang="en-US" altLang="zh-CN" sz="2800" dirty="0" smtClean="0"/>
          </a:p>
          <a:p>
            <a:r>
              <a:rPr lang="en-US" altLang="zh-CN" sz="2800" dirty="0" smtClean="0"/>
              <a:t>(</a:t>
            </a:r>
            <a:r>
              <a:rPr lang="zh-CN" altLang="en-US" sz="2800" dirty="0" smtClean="0"/>
              <a:t>四</a:t>
            </a:r>
            <a:r>
              <a:rPr lang="en-US" altLang="zh-CN" sz="2800" dirty="0" smtClean="0"/>
              <a:t>)</a:t>
            </a:r>
            <a:r>
              <a:rPr lang="zh-CN" altLang="en-US" sz="2800" dirty="0" smtClean="0"/>
              <a:t>恢复阶段：二战以后</a:t>
            </a:r>
            <a:r>
              <a:rPr lang="en-US" altLang="zh-CN" sz="2800" dirty="0" smtClean="0"/>
              <a:t>-20</a:t>
            </a:r>
            <a:r>
              <a:rPr lang="zh-CN" altLang="en-US" sz="2800" dirty="0" smtClean="0"/>
              <a:t>世纪</a:t>
            </a:r>
            <a:r>
              <a:rPr lang="en-US" altLang="zh-CN" sz="2800" dirty="0" smtClean="0"/>
              <a:t>60</a:t>
            </a:r>
            <a:r>
              <a:rPr lang="zh-CN" altLang="en-US" sz="2800" dirty="0" smtClean="0"/>
              <a:t>年代。</a:t>
            </a:r>
            <a:endParaRPr lang="en-US" altLang="zh-CN" sz="2800" dirty="0" smtClean="0"/>
          </a:p>
          <a:p>
            <a:r>
              <a:rPr lang="en-US" altLang="zh-CN" sz="2800" dirty="0" smtClean="0"/>
              <a:t>(</a:t>
            </a:r>
            <a:r>
              <a:rPr lang="zh-CN" altLang="en-US" sz="2800" dirty="0" smtClean="0"/>
              <a:t>五</a:t>
            </a:r>
            <a:r>
              <a:rPr lang="en-US" altLang="zh-CN" sz="2800" dirty="0" smtClean="0"/>
              <a:t>)</a:t>
            </a:r>
            <a:r>
              <a:rPr lang="zh-CN" altLang="en-US" sz="2800" dirty="0" smtClean="0"/>
              <a:t>加速发展阶段：</a:t>
            </a:r>
            <a:r>
              <a:rPr lang="en-US" altLang="zh-CN" sz="2800" dirty="0" smtClean="0"/>
              <a:t>20</a:t>
            </a:r>
            <a:r>
              <a:rPr lang="zh-CN" altLang="en-US" sz="2800" dirty="0" smtClean="0"/>
              <a:t>世纪</a:t>
            </a:r>
            <a:r>
              <a:rPr lang="en-US" altLang="zh-CN" sz="2800" dirty="0" smtClean="0"/>
              <a:t>70</a:t>
            </a:r>
            <a:r>
              <a:rPr lang="zh-CN" altLang="en-US" sz="2800" dirty="0" smtClean="0"/>
              <a:t>年代。重要标志是反映证券市场容量的重要指标</a:t>
            </a:r>
            <a:r>
              <a:rPr lang="en-US" altLang="zh-CN" sz="2800" dirty="0" smtClean="0"/>
              <a:t>——</a:t>
            </a:r>
            <a:r>
              <a:rPr lang="zh-CN" altLang="en-US" sz="2800" dirty="0" smtClean="0"/>
              <a:t>证券化率</a:t>
            </a:r>
            <a:r>
              <a:rPr lang="en-US" altLang="zh-CN" sz="2800" dirty="0" smtClean="0"/>
              <a:t>(</a:t>
            </a:r>
            <a:r>
              <a:rPr lang="zh-CN" altLang="en-US" sz="2800" dirty="0" smtClean="0"/>
              <a:t>证券市值</a:t>
            </a:r>
            <a:r>
              <a:rPr lang="en-US" altLang="zh-CN" sz="2800" dirty="0" smtClean="0"/>
              <a:t>/GDP)</a:t>
            </a:r>
            <a:r>
              <a:rPr lang="zh-CN" altLang="en-US" sz="2800" dirty="0" smtClean="0"/>
              <a:t>的提高。</a:t>
            </a:r>
            <a:endParaRPr lang="zh-CN" altLang="en-US" sz="2400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1F771-CE94-4A60-933A-40607A08F63B}" type="datetime1">
              <a:rPr lang="zh-CN" altLang="en-US" smtClean="0"/>
              <a:pPr/>
              <a:t>2017/9/19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宗庆庆（上海财经大学）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证券市场的发展阶段（续）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Arial" pitchFamily="34" charset="0"/>
              <a:buChar char="•"/>
            </a:pPr>
            <a:r>
              <a:rPr lang="zh-CN" altLang="en-US" sz="2800" dirty="0" smtClean="0"/>
              <a:t>（六）</a:t>
            </a:r>
            <a:r>
              <a:rPr lang="en-US" altLang="zh-CN" sz="2800" dirty="0" smtClean="0"/>
              <a:t>21</a:t>
            </a:r>
            <a:r>
              <a:rPr lang="zh-CN" altLang="en-US" sz="2800" dirty="0" smtClean="0"/>
              <a:t>世纪网上证券投资。</a:t>
            </a:r>
            <a:endParaRPr lang="en-US" altLang="zh-CN" sz="2800" dirty="0" smtClean="0"/>
          </a:p>
          <a:p>
            <a:pPr eaLnBrk="1" hangingPunct="1">
              <a:buFont typeface="Wingdings" pitchFamily="2" charset="2"/>
              <a:buChar char="ü"/>
            </a:pPr>
            <a:r>
              <a:rPr lang="zh-CN" altLang="en-US" sz="2800" dirty="0" smtClean="0"/>
              <a:t>降低券商经营成本</a:t>
            </a:r>
            <a:endParaRPr lang="en-US" altLang="zh-CN" sz="2800" dirty="0" smtClean="0"/>
          </a:p>
          <a:p>
            <a:pPr eaLnBrk="1" hangingPunct="1">
              <a:buFont typeface="Wingdings" pitchFamily="2" charset="2"/>
              <a:buChar char="ü"/>
            </a:pPr>
            <a:endParaRPr lang="en-US" altLang="zh-CN" sz="2800" dirty="0" smtClean="0"/>
          </a:p>
          <a:p>
            <a:pPr eaLnBrk="1" hangingPunct="1">
              <a:buFont typeface="Wingdings" pitchFamily="2" charset="2"/>
              <a:buChar char="ü"/>
            </a:pPr>
            <a:r>
              <a:rPr lang="zh-CN" altLang="en-US" sz="2800" dirty="0" smtClean="0"/>
              <a:t>降低交易风险</a:t>
            </a:r>
            <a:endParaRPr lang="en-US" altLang="zh-CN" sz="2800" dirty="0" smtClean="0"/>
          </a:p>
          <a:p>
            <a:pPr eaLnBrk="1" hangingPunct="1">
              <a:buFont typeface="Wingdings" pitchFamily="2" charset="2"/>
              <a:buChar char="ü"/>
            </a:pPr>
            <a:endParaRPr lang="en-US" altLang="zh-CN" sz="2800" dirty="0" smtClean="0"/>
          </a:p>
          <a:p>
            <a:pPr eaLnBrk="1" hangingPunct="1">
              <a:buFont typeface="Wingdings" pitchFamily="2" charset="2"/>
              <a:buChar char="ü"/>
            </a:pPr>
            <a:r>
              <a:rPr lang="zh-CN" altLang="en-US" sz="2800" dirty="0" smtClean="0"/>
              <a:t>加快信息流动速度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D7A05-94CA-4228-B8CC-447232614F0F}" type="datetime1">
              <a:rPr lang="zh-CN" altLang="en-US" smtClean="0"/>
              <a:pPr/>
              <a:t>2017/9/19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宗庆庆（上海财经大学）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现代证券投资的特点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Arial" pitchFamily="34" charset="0"/>
              <a:buChar char="•"/>
            </a:pPr>
            <a:endParaRPr lang="en-US" altLang="zh-CN" sz="2800" dirty="0" smtClean="0"/>
          </a:p>
          <a:p>
            <a:pPr eaLnBrk="1" hangingPunct="1">
              <a:buFont typeface="Arial" pitchFamily="34" charset="0"/>
              <a:buChar char="•"/>
            </a:pPr>
            <a:r>
              <a:rPr lang="zh-CN" altLang="en-US" sz="2800" dirty="0" smtClean="0"/>
              <a:t>证券投资机构化</a:t>
            </a:r>
            <a:endParaRPr lang="en-US" altLang="zh-CN" sz="2800" dirty="0" smtClean="0"/>
          </a:p>
          <a:p>
            <a:pPr eaLnBrk="1" hangingPunct="1">
              <a:buFont typeface="Arial" pitchFamily="34" charset="0"/>
              <a:buChar char="•"/>
            </a:pPr>
            <a:r>
              <a:rPr lang="zh-CN" altLang="en-US" sz="2800" dirty="0" smtClean="0"/>
              <a:t>证券投资工具多样化</a:t>
            </a:r>
            <a:endParaRPr lang="en-US" altLang="zh-CN" sz="2800" dirty="0" smtClean="0"/>
          </a:p>
          <a:p>
            <a:pPr eaLnBrk="1" hangingPunct="1">
              <a:buFont typeface="Arial" pitchFamily="34" charset="0"/>
              <a:buChar char="•"/>
            </a:pPr>
            <a:r>
              <a:rPr lang="zh-CN" altLang="en-US" sz="2800" dirty="0" smtClean="0"/>
              <a:t>证券投资电子化</a:t>
            </a:r>
            <a:endParaRPr lang="en-US" altLang="zh-CN" sz="2800" dirty="0" smtClean="0"/>
          </a:p>
          <a:p>
            <a:pPr eaLnBrk="1" hangingPunct="1">
              <a:buFont typeface="Arial" pitchFamily="34" charset="0"/>
              <a:buChar char="•"/>
            </a:pPr>
            <a:r>
              <a:rPr lang="zh-CN" altLang="en-US" sz="2800" dirty="0" smtClean="0"/>
              <a:t>证券投资国际化</a:t>
            </a:r>
            <a:endParaRPr lang="en-US" altLang="zh-CN" sz="2800" dirty="0" smtClean="0"/>
          </a:p>
          <a:p>
            <a:pPr eaLnBrk="1" hangingPunct="1">
              <a:buFont typeface="Arial" pitchFamily="34" charset="0"/>
              <a:buChar char="•"/>
            </a:pPr>
            <a:r>
              <a:rPr lang="zh-CN" altLang="en-US" sz="2800" dirty="0" smtClean="0"/>
              <a:t>金融活动证券化</a:t>
            </a:r>
            <a:endParaRPr lang="en-US" altLang="zh-CN" sz="2800" dirty="0" smtClean="0"/>
          </a:p>
          <a:p>
            <a:pPr eaLnBrk="1" hangingPunct="1">
              <a:buFont typeface="Arial" pitchFamily="34" charset="0"/>
              <a:buChar char="•"/>
            </a:pPr>
            <a:r>
              <a:rPr lang="zh-CN" altLang="en-US" sz="2800" dirty="0" smtClean="0"/>
              <a:t>证券投资理论不断完善</a:t>
            </a:r>
            <a:endParaRPr lang="en-US" altLang="zh-CN" sz="2800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B21CE-38FA-44F5-94F0-2E7DD9DFBD42}" type="datetime1">
              <a:rPr lang="zh-CN" altLang="en-US" smtClean="0"/>
              <a:pPr/>
              <a:t>2017/9/19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宗庆庆（上海财经大学）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平衡">
  <a:themeElements>
    <a:clrScheme name="平衡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平衡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平衡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490</TotalTime>
  <Words>1544</Words>
  <Application>Microsoft Office PowerPoint</Application>
  <PresentationFormat>全屏显示(4:3)</PresentationFormat>
  <Paragraphs>259</Paragraphs>
  <Slides>34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35" baseType="lpstr">
      <vt:lpstr>平衡</vt:lpstr>
      <vt:lpstr>证券投资概述</vt:lpstr>
      <vt:lpstr>教学目标</vt:lpstr>
      <vt:lpstr>幻灯片 3</vt:lpstr>
      <vt:lpstr>什么是证券？</vt:lpstr>
      <vt:lpstr>证券市场的产生原因</vt:lpstr>
      <vt:lpstr>证券市场的发展阶段</vt:lpstr>
      <vt:lpstr>证券市场的发展阶段（续）</vt:lpstr>
      <vt:lpstr>证券市场的发展阶段（续）</vt:lpstr>
      <vt:lpstr>现代证券投资的特点</vt:lpstr>
      <vt:lpstr>旧中国证券市场</vt:lpstr>
      <vt:lpstr>新中国证券市场</vt:lpstr>
      <vt:lpstr>新中国证券市场（续）</vt:lpstr>
      <vt:lpstr>新中国证券市场（续）</vt:lpstr>
      <vt:lpstr>幻灯片 14</vt:lpstr>
      <vt:lpstr>什么是投资？</vt:lpstr>
      <vt:lpstr>投资客体：实物资产和金融资产</vt:lpstr>
      <vt:lpstr>对投资的理解</vt:lpstr>
      <vt:lpstr>投资的分类</vt:lpstr>
      <vt:lpstr>证券投资的基本概念</vt:lpstr>
      <vt:lpstr>证券投资的分类</vt:lpstr>
      <vt:lpstr>证券投资与实物投资</vt:lpstr>
      <vt:lpstr>幻灯片 22</vt:lpstr>
      <vt:lpstr>证券投机</vt:lpstr>
      <vt:lpstr>证券投资与证券投机</vt:lpstr>
      <vt:lpstr>证券投资过程</vt:lpstr>
      <vt:lpstr>幻灯片 26</vt:lpstr>
      <vt:lpstr>证券投资学的基本内容</vt:lpstr>
      <vt:lpstr>1. 基本理论</vt:lpstr>
      <vt:lpstr>2. 投资主体</vt:lpstr>
      <vt:lpstr>3.投资客体</vt:lpstr>
      <vt:lpstr>4.投资环境</vt:lpstr>
      <vt:lpstr>5. 投资管理</vt:lpstr>
      <vt:lpstr>证券投资学的研究方法</vt:lpstr>
      <vt:lpstr>小结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资产组合管理</dc:title>
  <dc:creator>lenovo</dc:creator>
  <cp:lastModifiedBy>admin</cp:lastModifiedBy>
  <cp:revision>68</cp:revision>
  <dcterms:created xsi:type="dcterms:W3CDTF">2016-04-05T01:34:13Z</dcterms:created>
  <dcterms:modified xsi:type="dcterms:W3CDTF">2017-09-19T03:02:28Z</dcterms:modified>
</cp:coreProperties>
</file>