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media/audio1.bin" ContentType="audio/unknown"/>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1"/>
  </p:notesMasterIdLst>
  <p:handoutMasterIdLst>
    <p:handoutMasterId r:id="rId132"/>
  </p:handoutMasterIdLst>
  <p:sldIdLst>
    <p:sldId id="256" r:id="rId2"/>
    <p:sldId id="346" r:id="rId3"/>
    <p:sldId id="455" r:id="rId4"/>
    <p:sldId id="382" r:id="rId5"/>
    <p:sldId id="456" r:id="rId6"/>
    <p:sldId id="458" r:id="rId7"/>
    <p:sldId id="457" r:id="rId8"/>
    <p:sldId id="459" r:id="rId9"/>
    <p:sldId id="460" r:id="rId10"/>
    <p:sldId id="548" r:id="rId11"/>
    <p:sldId id="549" r:id="rId12"/>
    <p:sldId id="550" r:id="rId13"/>
    <p:sldId id="551" r:id="rId14"/>
    <p:sldId id="383" r:id="rId15"/>
    <p:sldId id="384" r:id="rId16"/>
    <p:sldId id="385" r:id="rId17"/>
    <p:sldId id="386" r:id="rId18"/>
    <p:sldId id="387" r:id="rId19"/>
    <p:sldId id="393" r:id="rId20"/>
    <p:sldId id="461" r:id="rId21"/>
    <p:sldId id="397" r:id="rId22"/>
    <p:sldId id="412" r:id="rId23"/>
    <p:sldId id="466" r:id="rId24"/>
    <p:sldId id="493" r:id="rId25"/>
    <p:sldId id="413" r:id="rId26"/>
    <p:sldId id="414" r:id="rId27"/>
    <p:sldId id="462" r:id="rId28"/>
    <p:sldId id="468" r:id="rId29"/>
    <p:sldId id="469" r:id="rId30"/>
    <p:sldId id="481" r:id="rId31"/>
    <p:sldId id="471" r:id="rId32"/>
    <p:sldId id="473" r:id="rId33"/>
    <p:sldId id="474" r:id="rId34"/>
    <p:sldId id="479" r:id="rId35"/>
    <p:sldId id="467" r:id="rId36"/>
    <p:sldId id="463" r:id="rId37"/>
    <p:sldId id="482" r:id="rId38"/>
    <p:sldId id="483" r:id="rId39"/>
    <p:sldId id="485" r:id="rId40"/>
    <p:sldId id="487" r:id="rId41"/>
    <p:sldId id="464" r:id="rId42"/>
    <p:sldId id="488" r:id="rId43"/>
    <p:sldId id="489" r:id="rId44"/>
    <p:sldId id="416" r:id="rId45"/>
    <p:sldId id="465" r:id="rId46"/>
    <p:sldId id="418" r:id="rId47"/>
    <p:sldId id="419" r:id="rId48"/>
    <p:sldId id="420" r:id="rId49"/>
    <p:sldId id="421" r:id="rId50"/>
    <p:sldId id="422" r:id="rId51"/>
    <p:sldId id="490" r:id="rId52"/>
    <p:sldId id="423" r:id="rId53"/>
    <p:sldId id="425" r:id="rId54"/>
    <p:sldId id="426" r:id="rId55"/>
    <p:sldId id="427" r:id="rId56"/>
    <p:sldId id="428" r:id="rId57"/>
    <p:sldId id="429" r:id="rId58"/>
    <p:sldId id="430" r:id="rId59"/>
    <p:sldId id="494" r:id="rId60"/>
    <p:sldId id="431" r:id="rId61"/>
    <p:sldId id="432" r:id="rId62"/>
    <p:sldId id="433" r:id="rId63"/>
    <p:sldId id="434" r:id="rId64"/>
    <p:sldId id="435" r:id="rId65"/>
    <p:sldId id="436" r:id="rId66"/>
    <p:sldId id="437"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506" r:id="rId80"/>
    <p:sldId id="511" r:id="rId81"/>
    <p:sldId id="510" r:id="rId82"/>
    <p:sldId id="507" r:id="rId83"/>
    <p:sldId id="508" r:id="rId84"/>
    <p:sldId id="509" r:id="rId85"/>
    <p:sldId id="496" r:id="rId86"/>
    <p:sldId id="497" r:id="rId87"/>
    <p:sldId id="512" r:id="rId88"/>
    <p:sldId id="500" r:id="rId89"/>
    <p:sldId id="501" r:id="rId90"/>
    <p:sldId id="513" r:id="rId91"/>
    <p:sldId id="514" r:id="rId92"/>
    <p:sldId id="515" r:id="rId93"/>
    <p:sldId id="516" r:id="rId94"/>
    <p:sldId id="517" r:id="rId95"/>
    <p:sldId id="502" r:id="rId96"/>
    <p:sldId id="503" r:id="rId97"/>
    <p:sldId id="504" r:id="rId98"/>
    <p:sldId id="505" r:id="rId99"/>
    <p:sldId id="518" r:id="rId100"/>
    <p:sldId id="524" r:id="rId101"/>
    <p:sldId id="519" r:id="rId102"/>
    <p:sldId id="523" r:id="rId103"/>
    <p:sldId id="520" r:id="rId104"/>
    <p:sldId id="521" r:id="rId105"/>
    <p:sldId id="522" r:id="rId106"/>
    <p:sldId id="525" r:id="rId107"/>
    <p:sldId id="526" r:id="rId108"/>
    <p:sldId id="527" r:id="rId109"/>
    <p:sldId id="528" r:id="rId110"/>
    <p:sldId id="529" r:id="rId111"/>
    <p:sldId id="530" r:id="rId112"/>
    <p:sldId id="531" r:id="rId113"/>
    <p:sldId id="532" r:id="rId114"/>
    <p:sldId id="533" r:id="rId115"/>
    <p:sldId id="534" r:id="rId116"/>
    <p:sldId id="547" r:id="rId117"/>
    <p:sldId id="535" r:id="rId118"/>
    <p:sldId id="536" r:id="rId119"/>
    <p:sldId id="537" r:id="rId120"/>
    <p:sldId id="538" r:id="rId121"/>
    <p:sldId id="539" r:id="rId122"/>
    <p:sldId id="540" r:id="rId123"/>
    <p:sldId id="541" r:id="rId124"/>
    <p:sldId id="542" r:id="rId125"/>
    <p:sldId id="543" r:id="rId126"/>
    <p:sldId id="544" r:id="rId127"/>
    <p:sldId id="545" r:id="rId128"/>
    <p:sldId id="546" r:id="rId129"/>
    <p:sldId id="381" r:id="rId1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014" y="-636"/>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48.wmf"/><Relationship Id="rId1" Type="http://schemas.openxmlformats.org/officeDocument/2006/relationships/image" Target="../media/image49.wmf"/><Relationship Id="rId5" Type="http://schemas.openxmlformats.org/officeDocument/2006/relationships/image" Target="../media/image56.wmf"/><Relationship Id="rId4"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21.wmf"/><Relationship Id="rId3" Type="http://schemas.openxmlformats.org/officeDocument/2006/relationships/image" Target="../media/image11.wmf"/><Relationship Id="rId7" Type="http://schemas.openxmlformats.org/officeDocument/2006/relationships/image" Target="../media/image15.wmf"/><Relationship Id="rId12" Type="http://schemas.openxmlformats.org/officeDocument/2006/relationships/image" Target="../media/image20.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24A7A3-0B35-4158-83CD-5177F5496581}" type="datetimeFigureOut">
              <a:rPr lang="zh-CN" altLang="en-US" smtClean="0"/>
              <a:pPr/>
              <a:t>2018/9/24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18075B-0CC7-4CFC-93F6-EE3A1484008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C7DCC3-D937-4C5A-9B44-320F91BC84F8}" type="datetimeFigureOut">
              <a:rPr lang="zh-CN" altLang="en-US" smtClean="0"/>
              <a:pPr/>
              <a:t>2018/9/24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873400-D8E6-4FB2-88CC-525E32C8583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732EA58A-F10B-4078-96CC-421DCD6A50B9}" type="slidenum">
              <a:rPr lang="zh-CN" altLang="en-US" smtClean="0">
                <a:latin typeface="Arial" pitchFamily="34" charset="0"/>
              </a:rPr>
              <a:pPr/>
              <a:t>58</a:t>
            </a:fld>
            <a:endParaRPr lang="zh-CN" altLang="en-US" smtClean="0">
              <a:latin typeface="Arial" pitchFamily="34" charset="0"/>
            </a:endParaRPr>
          </a:p>
        </p:txBody>
      </p:sp>
      <p:sp>
        <p:nvSpPr>
          <p:cNvPr id="49155" name="Rectangle 2"/>
          <p:cNvSpPr>
            <a:spLocks noGrp="1" noChangeArrowheads="1"/>
          </p:cNvSpPr>
          <p:nvPr>
            <p:ph type="body" idx="1"/>
          </p:nvPr>
        </p:nvSpPr>
        <p:spPr>
          <a:noFill/>
          <a:ln/>
        </p:spPr>
        <p:txBody>
          <a:bodyPr lIns="90488" tIns="44450" rIns="90488" bIns="44450"/>
          <a:lstStyle/>
          <a:p>
            <a:pPr eaLnBrk="1" hangingPunct="1"/>
            <a:endParaRPr lang="zh-CN" altLang="en-US" smtClean="0">
              <a:latin typeface="Arial" pitchFamily="34" charset="0"/>
            </a:endParaRPr>
          </a:p>
        </p:txBody>
      </p:sp>
      <p:sp>
        <p:nvSpPr>
          <p:cNvPr id="49156"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4873400-D8E6-4FB2-88CC-525E32C85831}" type="slidenum">
              <a:rPr lang="zh-CN" altLang="en-US" smtClean="0"/>
              <a:pPr/>
              <a:t>101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 xmlns:p14="http://schemas.microsoft.com/office/powerpoint/2010/main" val="30521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1A10966B-A0DE-40ED-B5E0-E5389E9206F0}" type="datetime1">
              <a:rPr lang="zh-CN" altLang="en-US" smtClean="0"/>
              <a:pPr/>
              <a:t>2018/9/24</a:t>
            </a:fld>
            <a:endParaRPr lang="zh-CN" altLang="en-US"/>
          </a:p>
        </p:txBody>
      </p:sp>
      <p:sp>
        <p:nvSpPr>
          <p:cNvPr id="17" name="页脚占位符 16"/>
          <p:cNvSpPr>
            <a:spLocks noGrp="1"/>
          </p:cNvSpPr>
          <p:nvPr>
            <p:ph type="ftr" sz="quarter" idx="11"/>
          </p:nvPr>
        </p:nvSpPr>
        <p:spPr/>
        <p:txBody>
          <a:bodyPr/>
          <a:lstStyle/>
          <a:p>
            <a:r>
              <a:rPr lang="zh-CN" altLang="en-US" smtClean="0"/>
              <a:t>宗庆庆（上海财经大学）</a:t>
            </a:r>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267D00B4-6410-4099-9AA1-AED5069C5A33}"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71ABD3D-451B-43C5-8DC1-22D21B04AA32}" type="datetime1">
              <a:rPr lang="zh-CN" altLang="en-US" smtClean="0"/>
              <a:pPr/>
              <a:t>2018/9/24</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
        <p:nvSpPr>
          <p:cNvPr id="6" name="灯片编号占位符 5"/>
          <p:cNvSpPr>
            <a:spLocks noGrp="1"/>
          </p:cNvSpPr>
          <p:nvPr>
            <p:ph type="sldNum" sz="quarter" idx="12"/>
          </p:nvPr>
        </p:nvSpPr>
        <p:spPr/>
        <p:txBody>
          <a:bodyPr/>
          <a:lstStyle/>
          <a:p>
            <a:fld id="{267D00B4-6410-4099-9AA1-AED5069C5A3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277C0BA-7B6D-4476-8B50-1EE2A98D9D0F}" type="datetime1">
              <a:rPr lang="zh-CN" altLang="en-US" smtClean="0"/>
              <a:pPr/>
              <a:t>2018/9/24</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
        <p:nvSpPr>
          <p:cNvPr id="6" name="灯片编号占位符 5"/>
          <p:cNvSpPr>
            <a:spLocks noGrp="1"/>
          </p:cNvSpPr>
          <p:nvPr>
            <p:ph type="sldNum" sz="quarter" idx="12"/>
          </p:nvPr>
        </p:nvSpPr>
        <p:spPr/>
        <p:txBody>
          <a:bodyPr/>
          <a:lstStyle/>
          <a:p>
            <a:fld id="{267D00B4-6410-4099-9AA1-AED5069C5A3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14290"/>
            <a:ext cx="7772400" cy="785818"/>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3C0BC09B-B324-4460-AA48-C7A560E58425}" type="datetime1">
              <a:rPr lang="zh-CN" altLang="en-US" smtClean="0"/>
              <a:pPr/>
              <a:t>2018/9/24</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
        <p:nvSpPr>
          <p:cNvPr id="6" name="灯片编号占位符 5"/>
          <p:cNvSpPr>
            <a:spLocks noGrp="1"/>
          </p:cNvSpPr>
          <p:nvPr>
            <p:ph type="sldNum" sz="quarter" idx="12"/>
          </p:nvPr>
        </p:nvSpPr>
        <p:spPr/>
        <p:txBody>
          <a:bodyPr/>
          <a:lstStyle/>
          <a:p>
            <a:fld id="{267D00B4-6410-4099-9AA1-AED5069C5A33}" type="slidenum">
              <a:rPr lang="zh-CN" altLang="en-US" smtClean="0"/>
              <a:pPr/>
              <a:t>‹#›</a:t>
            </a:fld>
            <a:endParaRPr lang="zh-CN" altLang="en-US"/>
          </a:p>
        </p:txBody>
      </p:sp>
      <p:sp>
        <p:nvSpPr>
          <p:cNvPr id="8" name="内容占位符 7"/>
          <p:cNvSpPr>
            <a:spLocks noGrp="1"/>
          </p:cNvSpPr>
          <p:nvPr>
            <p:ph sz="quarter" idx="1"/>
          </p:nvPr>
        </p:nvSpPr>
        <p:spPr>
          <a:xfrm>
            <a:off x="914400" y="1214422"/>
            <a:ext cx="7772400" cy="4805378"/>
          </a:xfrm>
        </p:spPr>
        <p:txBody>
          <a:bodyPr vert="horz"/>
          <a:lstStyle>
            <a:lvl1pPr>
              <a:defRPr>
                <a:latin typeface="华文仿宋" pitchFamily="2" charset="-122"/>
                <a:ea typeface="华文仿宋" pitchFamily="2" charset="-122"/>
              </a:defRPr>
            </a:lvl1pPr>
            <a:lvl2pPr>
              <a:defRPr>
                <a:latin typeface="华文仿宋" pitchFamily="2" charset="-122"/>
                <a:ea typeface="华文仿宋" pitchFamily="2" charset="-122"/>
              </a:defRPr>
            </a:lvl2pPr>
            <a:lvl3pPr>
              <a:defRPr>
                <a:latin typeface="华文仿宋" pitchFamily="2" charset="-122"/>
                <a:ea typeface="华文仿宋" pitchFamily="2" charset="-122"/>
              </a:defRPr>
            </a:lvl3pPr>
            <a:lvl4pPr>
              <a:defRPr>
                <a:latin typeface="华文仿宋" pitchFamily="2" charset="-122"/>
                <a:ea typeface="华文仿宋" pitchFamily="2" charset="-122"/>
              </a:defRPr>
            </a:lvl4pPr>
            <a:lvl5pPr>
              <a:defRPr>
                <a:latin typeface="华文仿宋" pitchFamily="2" charset="-122"/>
                <a:ea typeface="华文仿宋" pitchFamily="2"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BA668991-8233-4333-8622-A40D9AC72F2D}" type="datetime1">
              <a:rPr lang="zh-CN" altLang="en-US" smtClean="0"/>
              <a:pPr/>
              <a:t>2018/9/24</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r>
              <a:rPr lang="zh-CN" altLang="en-US" smtClean="0"/>
              <a:t>宗庆庆（上海财经大学）</a:t>
            </a:r>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267D00B4-6410-4099-9AA1-AED5069C5A3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4B2292D-F1D1-47D7-B8EF-CD6CC4542567}"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
        <p:nvSpPr>
          <p:cNvPr id="7" name="灯片编号占位符 6"/>
          <p:cNvSpPr>
            <a:spLocks noGrp="1"/>
          </p:cNvSpPr>
          <p:nvPr>
            <p:ph type="sldNum" sz="quarter" idx="12"/>
          </p:nvPr>
        </p:nvSpPr>
        <p:spPr/>
        <p:txBody>
          <a:bodyPr/>
          <a:lstStyle/>
          <a:p>
            <a:fld id="{267D00B4-6410-4099-9AA1-AED5069C5A33}"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2DDC0555-05E3-477A-A679-E657F0892590}" type="datetime1">
              <a:rPr lang="zh-CN" altLang="en-US" smtClean="0"/>
              <a:pPr/>
              <a:t>2018/9/24</a:t>
            </a:fld>
            <a:endParaRPr lang="zh-CN" altLang="en-US"/>
          </a:p>
        </p:txBody>
      </p:sp>
      <p:sp>
        <p:nvSpPr>
          <p:cNvPr id="8" name="页脚占位符 7"/>
          <p:cNvSpPr>
            <a:spLocks noGrp="1"/>
          </p:cNvSpPr>
          <p:nvPr>
            <p:ph type="ftr" sz="quarter" idx="11"/>
          </p:nvPr>
        </p:nvSpPr>
        <p:spPr/>
        <p:txBody>
          <a:bodyPr/>
          <a:lstStyle/>
          <a:p>
            <a:r>
              <a:rPr lang="zh-CN" altLang="en-US" smtClean="0"/>
              <a:t>宗庆庆（上海财经大学）</a:t>
            </a:r>
            <a:endParaRPr lang="zh-CN" altLang="en-US"/>
          </a:p>
        </p:txBody>
      </p:sp>
      <p:sp>
        <p:nvSpPr>
          <p:cNvPr id="9" name="灯片编号占位符 8"/>
          <p:cNvSpPr>
            <a:spLocks noGrp="1"/>
          </p:cNvSpPr>
          <p:nvPr>
            <p:ph type="sldNum" sz="quarter" idx="12"/>
          </p:nvPr>
        </p:nvSpPr>
        <p:spPr/>
        <p:txBody>
          <a:bodyPr/>
          <a:lstStyle/>
          <a:p>
            <a:fld id="{267D00B4-6410-4099-9AA1-AED5069C5A33}"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DB5145C-063C-4758-820C-AD43BB684D4F}" type="datetime1">
              <a:rPr lang="zh-CN" altLang="en-US" smtClean="0"/>
              <a:pPr/>
              <a:t>2018/9/24</a:t>
            </a:fld>
            <a:endParaRPr lang="zh-CN" altLang="en-US"/>
          </a:p>
        </p:txBody>
      </p:sp>
      <p:sp>
        <p:nvSpPr>
          <p:cNvPr id="4" name="页脚占位符 3"/>
          <p:cNvSpPr>
            <a:spLocks noGrp="1"/>
          </p:cNvSpPr>
          <p:nvPr>
            <p:ph type="ftr" sz="quarter" idx="11"/>
          </p:nvPr>
        </p:nvSpPr>
        <p:spPr/>
        <p:txBody>
          <a:bodyPr/>
          <a:lstStyle/>
          <a:p>
            <a:r>
              <a:rPr lang="zh-CN" altLang="en-US" smtClean="0"/>
              <a:t>宗庆庆（上海财经大学）</a:t>
            </a:r>
            <a:endParaRPr lang="zh-CN" altLang="en-US"/>
          </a:p>
        </p:txBody>
      </p:sp>
      <p:sp>
        <p:nvSpPr>
          <p:cNvPr id="5" name="灯片编号占位符 4"/>
          <p:cNvSpPr>
            <a:spLocks noGrp="1"/>
          </p:cNvSpPr>
          <p:nvPr>
            <p:ph type="sldNum" sz="quarter" idx="12"/>
          </p:nvPr>
        </p:nvSpPr>
        <p:spPr/>
        <p:txBody>
          <a:bodyPr/>
          <a:lstStyle/>
          <a:p>
            <a:fld id="{267D00B4-6410-4099-9AA1-AED5069C5A3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C6798B-601C-4418-8DE2-E4834C476F28}" type="datetime1">
              <a:rPr lang="zh-CN" altLang="en-US" smtClean="0"/>
              <a:pPr/>
              <a:t>2018/9/24</a:t>
            </a:fld>
            <a:endParaRPr lang="zh-CN" altLang="en-US"/>
          </a:p>
        </p:txBody>
      </p:sp>
      <p:sp>
        <p:nvSpPr>
          <p:cNvPr id="3" name="页脚占位符 2"/>
          <p:cNvSpPr>
            <a:spLocks noGrp="1"/>
          </p:cNvSpPr>
          <p:nvPr>
            <p:ph type="ftr" sz="quarter" idx="11"/>
          </p:nvPr>
        </p:nvSpPr>
        <p:spPr/>
        <p:txBody>
          <a:bodyPr/>
          <a:lstStyle/>
          <a:p>
            <a:r>
              <a:rPr lang="zh-CN" altLang="en-US" smtClean="0"/>
              <a:t>宗庆庆（上海财经大学）</a:t>
            </a:r>
            <a:endParaRPr lang="zh-CN" altLang="en-US"/>
          </a:p>
        </p:txBody>
      </p:sp>
      <p:sp>
        <p:nvSpPr>
          <p:cNvPr id="4" name="灯片编号占位符 3"/>
          <p:cNvSpPr>
            <a:spLocks noGrp="1"/>
          </p:cNvSpPr>
          <p:nvPr>
            <p:ph type="sldNum" sz="quarter" idx="12"/>
          </p:nvPr>
        </p:nvSpPr>
        <p:spPr/>
        <p:txBody>
          <a:bodyPr/>
          <a:lstStyle/>
          <a:p>
            <a:fld id="{267D00B4-6410-4099-9AA1-AED5069C5A3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3201B94F-77A2-4C06-8DD3-FF7E18530AAB}"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
        <p:nvSpPr>
          <p:cNvPr id="7" name="灯片编号占位符 6"/>
          <p:cNvSpPr>
            <a:spLocks noGrp="1"/>
          </p:cNvSpPr>
          <p:nvPr>
            <p:ph type="sldNum" sz="quarter" idx="12"/>
          </p:nvPr>
        </p:nvSpPr>
        <p:spPr/>
        <p:txBody>
          <a:bodyPr/>
          <a:lstStyle/>
          <a:p>
            <a:fld id="{267D00B4-6410-4099-9AA1-AED5069C5A33}"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EDA5DB99-AC86-43D5-BD24-B11544CCF859}" type="datetime1">
              <a:rPr lang="zh-CN" altLang="en-US" smtClean="0"/>
              <a:pPr/>
              <a:t>2018/9/24</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r>
              <a:rPr lang="zh-CN" altLang="en-US" smtClean="0"/>
              <a:t>宗庆庆（上海财经大学）</a:t>
            </a:r>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267D00B4-6410-4099-9AA1-AED5069C5A33}"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E19C1FE-4CD8-45C9-89DF-FA6773E94F47}" type="datetime1">
              <a:rPr lang="zh-CN" altLang="en-US" smtClean="0"/>
              <a:pPr/>
              <a:t>2018/9/24</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zh-CN" altLang="en-US" smtClean="0"/>
              <a:t>宗庆庆（上海财经大学）</a:t>
            </a:r>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67D00B4-6410-4099-9AA1-AED5069C5A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oleObject" Target="../embeddings/oleObject18.bin"/><Relationship Id="rId18" Type="http://schemas.openxmlformats.org/officeDocument/2006/relationships/oleObject" Target="../embeddings/oleObject23.bin"/><Relationship Id="rId3" Type="http://schemas.openxmlformats.org/officeDocument/2006/relationships/oleObject" Target="../embeddings/oleObject8.bin"/><Relationship Id="rId7" Type="http://schemas.openxmlformats.org/officeDocument/2006/relationships/oleObject" Target="../embeddings/oleObject12.bin"/><Relationship Id="rId12" Type="http://schemas.openxmlformats.org/officeDocument/2006/relationships/oleObject" Target="../embeddings/oleObject17.bin"/><Relationship Id="rId17" Type="http://schemas.openxmlformats.org/officeDocument/2006/relationships/oleObject" Target="../embeddings/oleObject22.bin"/><Relationship Id="rId2" Type="http://schemas.openxmlformats.org/officeDocument/2006/relationships/slideLayout" Target="../slideLayouts/slideLayout2.xml"/><Relationship Id="rId16" Type="http://schemas.openxmlformats.org/officeDocument/2006/relationships/oleObject" Target="../embeddings/oleObject21.bin"/><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oleObject" Target="../embeddings/oleObject16.bin"/><Relationship Id="rId5" Type="http://schemas.openxmlformats.org/officeDocument/2006/relationships/oleObject" Target="../embeddings/oleObject10.bin"/><Relationship Id="rId15" Type="http://schemas.openxmlformats.org/officeDocument/2006/relationships/oleObject" Target="../embeddings/oleObject2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 Id="rId14"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3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oleObject" Target="../embeddings/oleObject38.bin"/><Relationship Id="rId7" Type="http://schemas.openxmlformats.org/officeDocument/2006/relationships/oleObject" Target="../embeddings/Microsoft_Office_Word_97_-_2003___1.doc"/><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6.bin"/><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5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7.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oleObject" Target="../embeddings/oleObject58.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64.bin"/><Relationship Id="rId4" Type="http://schemas.openxmlformats.org/officeDocument/2006/relationships/oleObject" Target="../embeddings/oleObject63.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66.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68.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70.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75.bin"/><Relationship Id="rId5" Type="http://schemas.openxmlformats.org/officeDocument/2006/relationships/oleObject" Target="../embeddings/oleObject74.bin"/><Relationship Id="rId4" Type="http://schemas.openxmlformats.org/officeDocument/2006/relationships/oleObject" Target="../embeddings/oleObject73.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77.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oleObject" Target="../embeddings/oleObject80.bin"/><Relationship Id="rId4" Type="http://schemas.openxmlformats.org/officeDocument/2006/relationships/oleObject" Target="../embeddings/oleObject79.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6.xml"/><Relationship Id="rId1" Type="http://schemas.openxmlformats.org/officeDocument/2006/relationships/vmlDrawing" Target="../drawings/vmlDrawing26.vml"/><Relationship Id="rId4" Type="http://schemas.openxmlformats.org/officeDocument/2006/relationships/oleObject" Target="../embeddings/oleObject83.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65.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oleObject" Target="../embeddings/oleObject85.bin"/></Relationships>
</file>

<file path=ppt/slides/_rels/slide6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oleObject" Target="../embeddings/oleObject87.bin"/><Relationship Id="rId9" Type="http://schemas.openxmlformats.org/officeDocument/2006/relationships/oleObject" Target="../embeddings/oleObject92.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latin typeface="华文仿宋" pitchFamily="2" charset="-122"/>
                <a:ea typeface="华文仿宋" pitchFamily="2" charset="-122"/>
              </a:rPr>
              <a:t>宗庆庆</a:t>
            </a:r>
            <a:endParaRPr lang="en-US" altLang="zh-CN" dirty="0" smtClean="0">
              <a:latin typeface="华文仿宋" pitchFamily="2" charset="-122"/>
              <a:ea typeface="华文仿宋" pitchFamily="2" charset="-122"/>
            </a:endParaRPr>
          </a:p>
          <a:p>
            <a:r>
              <a:rPr lang="zh-CN" altLang="en-US" dirty="0" smtClean="0">
                <a:latin typeface="华文仿宋" pitchFamily="2" charset="-122"/>
                <a:ea typeface="华文仿宋" pitchFamily="2" charset="-122"/>
              </a:rPr>
              <a:t>上海财经大学公共经济与管理学院</a:t>
            </a:r>
            <a:endParaRPr lang="zh-CN" altLang="en-US" dirty="0">
              <a:latin typeface="华文仿宋" pitchFamily="2" charset="-122"/>
              <a:ea typeface="华文仿宋" pitchFamily="2" charset="-122"/>
            </a:endParaRPr>
          </a:p>
        </p:txBody>
      </p:sp>
      <p:sp>
        <p:nvSpPr>
          <p:cNvPr id="2" name="标题 1"/>
          <p:cNvSpPr>
            <a:spLocks noGrp="1"/>
          </p:cNvSpPr>
          <p:nvPr>
            <p:ph type="ctrTitle"/>
          </p:nvPr>
        </p:nvSpPr>
        <p:spPr/>
        <p:txBody>
          <a:bodyPr/>
          <a:lstStyle/>
          <a:p>
            <a:r>
              <a:rPr lang="zh-CN" altLang="en-US" dirty="0" smtClean="0"/>
              <a:t>证券投资理论</a:t>
            </a:r>
            <a:endParaRPr lang="zh-CN" altLang="en-US" dirty="0"/>
          </a:p>
        </p:txBody>
      </p:sp>
      <p:sp>
        <p:nvSpPr>
          <p:cNvPr id="4" name="日期占位符 3"/>
          <p:cNvSpPr>
            <a:spLocks noGrp="1"/>
          </p:cNvSpPr>
          <p:nvPr>
            <p:ph type="dt" sz="half" idx="10"/>
          </p:nvPr>
        </p:nvSpPr>
        <p:spPr/>
        <p:txBody>
          <a:bodyPr/>
          <a:lstStyle/>
          <a:p>
            <a:fld id="{7E4D6D10-B445-4309-943E-2531CD96DF63}"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1026"/>
          <p:cNvSpPr>
            <a:spLocks noGrp="1" noChangeArrowheads="1"/>
          </p:cNvSpPr>
          <p:nvPr>
            <p:ph type="title"/>
          </p:nvPr>
        </p:nvSpPr>
        <p:spPr/>
        <p:txBody>
          <a:bodyPr/>
          <a:lstStyle/>
          <a:p>
            <a:r>
              <a:rPr lang="zh-CN" altLang="en-US" dirty="0" smtClean="0"/>
              <a:t>另一个例子</a:t>
            </a:r>
            <a:endParaRPr lang="zh-CN" altLang="en-US" dirty="0"/>
          </a:p>
        </p:txBody>
      </p:sp>
      <p:sp>
        <p:nvSpPr>
          <p:cNvPr id="168963" name="Rectangle 1027"/>
          <p:cNvSpPr>
            <a:spLocks noGrp="1" noChangeArrowheads="1"/>
          </p:cNvSpPr>
          <p:nvPr>
            <p:ph type="body" idx="1"/>
          </p:nvPr>
        </p:nvSpPr>
        <p:spPr/>
        <p:txBody>
          <a:bodyPr/>
          <a:lstStyle/>
          <a:p>
            <a:r>
              <a:rPr lang="zh-CN" altLang="en-US" sz="2800" dirty="0"/>
              <a:t>一支股票，现价</a:t>
            </a:r>
            <a:r>
              <a:rPr lang="en-US" altLang="zh-CN" sz="2800" dirty="0"/>
              <a:t>100</a:t>
            </a:r>
            <a:r>
              <a:rPr lang="zh-CN" altLang="en-US" sz="2800" dirty="0"/>
              <a:t>元</a:t>
            </a:r>
            <a:r>
              <a:rPr lang="en-US" altLang="zh-CN" sz="2800" dirty="0"/>
              <a:t>/</a:t>
            </a:r>
            <a:r>
              <a:rPr lang="zh-CN" altLang="en-US" sz="2800" dirty="0"/>
              <a:t>股，预期在接下来的一年中的红利为</a:t>
            </a:r>
            <a:r>
              <a:rPr lang="en-US" altLang="zh-CN" sz="2800" dirty="0"/>
              <a:t>4</a:t>
            </a:r>
            <a:r>
              <a:rPr lang="zh-CN" altLang="en-US" sz="2800" dirty="0"/>
              <a:t>元，一年后的价格预期为下表所示，无风险利率为</a:t>
            </a:r>
            <a:r>
              <a:rPr lang="en-US" altLang="zh-CN" sz="2800" dirty="0"/>
              <a:t>6%</a:t>
            </a:r>
          </a:p>
          <a:p>
            <a:endParaRPr lang="en-US" altLang="zh-CN" sz="2800" dirty="0"/>
          </a:p>
          <a:p>
            <a:r>
              <a:rPr lang="en-US" altLang="zh-CN" sz="1800" dirty="0"/>
              <a:t>state of the economy                  probability             ending price           HPR</a:t>
            </a:r>
          </a:p>
          <a:p>
            <a:endParaRPr lang="en-US" altLang="zh-CN" sz="1800" dirty="0"/>
          </a:p>
          <a:p>
            <a:r>
              <a:rPr lang="en-US" altLang="zh-CN" sz="1800" dirty="0"/>
              <a:t>boom                                            </a:t>
            </a:r>
            <a:r>
              <a:rPr lang="en-US" altLang="zh-CN" sz="1800" dirty="0" smtClean="0"/>
              <a:t>0.25                          </a:t>
            </a:r>
            <a:r>
              <a:rPr lang="en-US" altLang="zh-CN" sz="1800" dirty="0"/>
              <a:t>140</a:t>
            </a:r>
            <a:r>
              <a:rPr lang="zh-CN" altLang="zh-CN" sz="1800" dirty="0"/>
              <a:t>元               44%</a:t>
            </a:r>
            <a:endParaRPr lang="en-US" altLang="zh-CN" sz="1800" dirty="0"/>
          </a:p>
          <a:p>
            <a:r>
              <a:rPr lang="en-US" altLang="zh-CN" sz="1800" dirty="0"/>
              <a:t>normal growth                              0.50                          110</a:t>
            </a:r>
            <a:r>
              <a:rPr lang="zh-CN" altLang="zh-CN" sz="1800" dirty="0"/>
              <a:t>元</a:t>
            </a:r>
            <a:r>
              <a:rPr lang="zh-CN" altLang="en-US" sz="1800" dirty="0"/>
              <a:t>                </a:t>
            </a:r>
            <a:r>
              <a:rPr lang="en-US" altLang="zh-CN" sz="1800" dirty="0"/>
              <a:t>14%</a:t>
            </a:r>
          </a:p>
          <a:p>
            <a:r>
              <a:rPr lang="en-US" altLang="zh-CN" sz="1800" dirty="0"/>
              <a:t>recession                                       0.25                            80</a:t>
            </a:r>
            <a:r>
              <a:rPr lang="zh-CN" altLang="zh-CN" sz="1800" dirty="0"/>
              <a:t>元</a:t>
            </a:r>
            <a:r>
              <a:rPr lang="zh-CN" altLang="en-US" sz="1800" dirty="0"/>
              <a:t>              </a:t>
            </a:r>
            <a:r>
              <a:rPr lang="en-US" altLang="zh-CN" sz="1800" dirty="0"/>
              <a:t>-16%</a:t>
            </a:r>
            <a:endParaRPr lang="en-US" altLang="zh-CN" dirty="0"/>
          </a:p>
        </p:txBody>
      </p:sp>
      <p:sp>
        <p:nvSpPr>
          <p:cNvPr id="168967" name="Line 1031"/>
          <p:cNvSpPr>
            <a:spLocks noChangeShapeType="1"/>
          </p:cNvSpPr>
          <p:nvPr/>
        </p:nvSpPr>
        <p:spPr bwMode="auto">
          <a:xfrm>
            <a:off x="685800" y="3571876"/>
            <a:ext cx="78486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5" name="日期占位符 4"/>
          <p:cNvSpPr>
            <a:spLocks noGrp="1"/>
          </p:cNvSpPr>
          <p:nvPr>
            <p:ph type="dt" sz="half" idx="10"/>
          </p:nvPr>
        </p:nvSpPr>
        <p:spPr/>
        <p:txBody>
          <a:bodyPr/>
          <a:lstStyle/>
          <a:p>
            <a:fld id="{8EC102BD-61B8-49FB-BCB8-9D6FB29C7AC2}" type="datetime1">
              <a:rPr lang="zh-CN" altLang="en-US" smtClean="0"/>
              <a:pPr/>
              <a:t>2018/9/24</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dirty="0" smtClean="0"/>
              <a:t>我国证券市场有效性的实证研究</a:t>
            </a:r>
          </a:p>
        </p:txBody>
      </p:sp>
      <p:sp>
        <p:nvSpPr>
          <p:cNvPr id="45060" name="Rectangle 3"/>
          <p:cNvSpPr>
            <a:spLocks noGrp="1" noChangeArrowheads="1"/>
          </p:cNvSpPr>
          <p:nvPr>
            <p:ph type="body" idx="1"/>
          </p:nvPr>
        </p:nvSpPr>
        <p:spPr/>
        <p:txBody>
          <a:bodyPr/>
          <a:lstStyle/>
          <a:p>
            <a:pPr eaLnBrk="1" hangingPunct="1">
              <a:buFont typeface="Arial" pitchFamily="34" charset="0"/>
              <a:buChar char="•"/>
            </a:pPr>
            <a:r>
              <a:rPr lang="zh-CN" altLang="en-US" dirty="0" smtClean="0"/>
              <a:t>非有效性观点</a:t>
            </a:r>
            <a:endParaRPr lang="en-US" altLang="zh-CN" dirty="0" smtClean="0"/>
          </a:p>
          <a:p>
            <a:pPr eaLnBrk="1" hangingPunct="1">
              <a:buFont typeface="Arial" pitchFamily="34" charset="0"/>
              <a:buChar char="•"/>
            </a:pPr>
            <a:endParaRPr lang="zh-CN" altLang="en-US" dirty="0" smtClean="0"/>
          </a:p>
          <a:p>
            <a:pPr eaLnBrk="1" hangingPunct="1">
              <a:buFont typeface="Arial" pitchFamily="34" charset="0"/>
              <a:buChar char="•"/>
            </a:pPr>
            <a:r>
              <a:rPr lang="zh-CN" altLang="en-US" dirty="0" smtClean="0"/>
              <a:t>弱有效市场观点</a:t>
            </a:r>
          </a:p>
          <a:p>
            <a:pPr eaLnBrk="1" hangingPunct="1">
              <a:buFont typeface="Wingdings" pitchFamily="2" charset="2"/>
              <a:buChar char="Ø"/>
            </a:pPr>
            <a:endParaRPr lang="en-US" altLang="zh-CN" dirty="0" smtClean="0"/>
          </a:p>
        </p:txBody>
      </p:sp>
      <p:sp>
        <p:nvSpPr>
          <p:cNvPr id="5" name="日期占位符 4"/>
          <p:cNvSpPr>
            <a:spLocks noGrp="1"/>
          </p:cNvSpPr>
          <p:nvPr>
            <p:ph type="dt" sz="half" idx="10"/>
          </p:nvPr>
        </p:nvSpPr>
        <p:spPr/>
        <p:txBody>
          <a:bodyPr/>
          <a:lstStyle/>
          <a:p>
            <a:fld id="{8BD8BB6B-D625-4A47-B201-C3701EB551EF}"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Autofit/>
          </a:bodyPr>
          <a:lstStyle/>
          <a:p>
            <a:r>
              <a:rPr lang="zh-CN" altLang="en-US" dirty="0" smtClean="0"/>
              <a:t>异常现象</a:t>
            </a:r>
            <a:endParaRPr lang="zh-CN" altLang="zh-CN" dirty="0"/>
          </a:p>
        </p:txBody>
      </p:sp>
      <p:sp>
        <p:nvSpPr>
          <p:cNvPr id="24579" name="Rectangle 3"/>
          <p:cNvSpPr>
            <a:spLocks noGrp="1" noChangeArrowheads="1"/>
          </p:cNvSpPr>
          <p:nvPr>
            <p:ph type="body" idx="1"/>
          </p:nvPr>
        </p:nvSpPr>
        <p:spPr>
          <a:xfrm>
            <a:off x="728690" y="1123952"/>
            <a:ext cx="7772400" cy="4805378"/>
          </a:xfrm>
        </p:spPr>
        <p:txBody>
          <a:bodyPr>
            <a:normAutofit/>
          </a:bodyPr>
          <a:lstStyle/>
          <a:p>
            <a:pPr lvl="1"/>
            <a:r>
              <a:rPr lang="zh-CN" altLang="en-US" sz="2600" dirty="0" smtClean="0"/>
              <a:t>尽管</a:t>
            </a:r>
            <a:r>
              <a:rPr lang="zh-CN" altLang="en-US" sz="2600" dirty="0"/>
              <a:t>许多实证研究对有效市场假说做出了肯定，但同时也存在着相当一部分实证研究的结果对有效市场假说提出了质疑</a:t>
            </a:r>
            <a:r>
              <a:rPr lang="zh-CN" altLang="en-US" sz="2600" dirty="0" smtClean="0"/>
              <a:t>。几</a:t>
            </a:r>
            <a:r>
              <a:rPr lang="zh-CN" altLang="en-US" sz="2600" dirty="0"/>
              <a:t>个著名的有悖于有效市场假说的市场异常现象（</a:t>
            </a:r>
            <a:r>
              <a:rPr lang="en-US" altLang="zh-CN" sz="2600" dirty="0"/>
              <a:t>anomalies</a:t>
            </a:r>
            <a:r>
              <a:rPr lang="zh-CN" altLang="en-US" sz="2600" dirty="0" smtClean="0"/>
              <a:t>）比如</a:t>
            </a:r>
            <a:r>
              <a:rPr lang="zh-CN" altLang="en-US" sz="2600" b="1" dirty="0" smtClean="0">
                <a:solidFill>
                  <a:srgbClr val="FF0000"/>
                </a:solidFill>
              </a:rPr>
              <a:t>小公司效应或规模效应</a:t>
            </a:r>
            <a:r>
              <a:rPr lang="zh-CN" altLang="en-US" sz="2600" dirty="0" smtClean="0"/>
              <a:t>（</a:t>
            </a:r>
            <a:r>
              <a:rPr lang="en-US" altLang="zh-CN" sz="2600" dirty="0" smtClean="0"/>
              <a:t>small-firm effect or size effect</a:t>
            </a:r>
            <a:r>
              <a:rPr lang="zh-CN" altLang="en-US" sz="2600" dirty="0" smtClean="0"/>
              <a:t>）、</a:t>
            </a:r>
            <a:r>
              <a:rPr lang="zh-CN" altLang="en-US" sz="2600" b="1" dirty="0" smtClean="0">
                <a:solidFill>
                  <a:srgbClr val="FF0000"/>
                </a:solidFill>
              </a:rPr>
              <a:t>日历效应</a:t>
            </a:r>
            <a:r>
              <a:rPr lang="en-US" altLang="zh-CN" sz="2600" dirty="0" smtClean="0"/>
              <a:t>(calendar effect)</a:t>
            </a:r>
            <a:r>
              <a:rPr lang="zh-CN" altLang="en-US" sz="2600" dirty="0" smtClean="0"/>
              <a:t>、</a:t>
            </a:r>
            <a:r>
              <a:rPr lang="zh-CN" altLang="en-US" sz="2600" b="1" dirty="0" smtClean="0">
                <a:solidFill>
                  <a:srgbClr val="FF0000"/>
                </a:solidFill>
              </a:rPr>
              <a:t>赢家</a:t>
            </a:r>
            <a:r>
              <a:rPr lang="en-US" altLang="zh-CN" sz="2600" b="1" dirty="0" smtClean="0">
                <a:solidFill>
                  <a:srgbClr val="FF0000"/>
                </a:solidFill>
              </a:rPr>
              <a:t>—</a:t>
            </a:r>
            <a:r>
              <a:rPr lang="zh-CN" altLang="en-US" sz="2600" b="1" dirty="0" smtClean="0">
                <a:solidFill>
                  <a:srgbClr val="FF0000"/>
                </a:solidFill>
              </a:rPr>
              <a:t>输家效应</a:t>
            </a:r>
            <a:r>
              <a:rPr lang="zh-CN" altLang="en-US" sz="2600" dirty="0" smtClean="0"/>
              <a:t>（</a:t>
            </a:r>
            <a:r>
              <a:rPr lang="en-US" altLang="zh-CN" sz="2600" dirty="0" smtClean="0"/>
              <a:t>winner-loser effect</a:t>
            </a:r>
            <a:r>
              <a:rPr lang="zh-CN" altLang="en-US" sz="2600" dirty="0" smtClean="0"/>
              <a:t>）等。</a:t>
            </a:r>
            <a:endParaRPr lang="zh-CN" altLang="en-US" sz="2600" dirty="0"/>
          </a:p>
          <a:p>
            <a:pPr>
              <a:lnSpc>
                <a:spcPct val="80000"/>
              </a:lnSpc>
              <a:buFontTx/>
              <a:buNone/>
            </a:pPr>
            <a:endParaRPr lang="zh-CN" altLang="en-US" sz="2000" dirty="0">
              <a:latin typeface="隶书" panose="02010509060101010101" pitchFamily="49" charset="-122"/>
              <a:ea typeface="隶书" panose="02010509060101010101" pitchFamily="49" charset="-122"/>
            </a:endParaRPr>
          </a:p>
          <a:p>
            <a:pPr>
              <a:lnSpc>
                <a:spcPct val="80000"/>
              </a:lnSpc>
              <a:buFontTx/>
              <a:buNone/>
            </a:pPr>
            <a:r>
              <a:rPr lang="zh-CN" altLang="en-US" sz="2000" dirty="0">
                <a:latin typeface="隶书" panose="02010509060101010101" pitchFamily="49" charset="-122"/>
                <a:ea typeface="隶书" panose="02010509060101010101" pitchFamily="49" charset="-122"/>
              </a:rPr>
              <a:t>   </a:t>
            </a:r>
            <a:endParaRPr lang="zh-CN" altLang="en-US" sz="2000" dirty="0"/>
          </a:p>
        </p:txBody>
      </p:sp>
      <p:sp>
        <p:nvSpPr>
          <p:cNvPr id="4" name="日期占位符 3"/>
          <p:cNvSpPr>
            <a:spLocks noGrp="1"/>
          </p:cNvSpPr>
          <p:nvPr>
            <p:ph type="dt" sz="half" idx="10"/>
          </p:nvPr>
        </p:nvSpPr>
        <p:spPr/>
        <p:txBody>
          <a:bodyPr/>
          <a:lstStyle/>
          <a:p>
            <a:fld id="{4AE0924A-AF59-45FF-B264-DFA44C57630B}"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8990728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Autofit/>
          </a:bodyPr>
          <a:lstStyle/>
          <a:p>
            <a:r>
              <a:rPr lang="zh-CN" altLang="en-US" dirty="0" smtClean="0"/>
              <a:t>小公司效应或规模效应</a:t>
            </a:r>
            <a:endParaRPr lang="zh-CN" altLang="zh-CN" dirty="0" smtClean="0"/>
          </a:p>
        </p:txBody>
      </p:sp>
      <p:sp>
        <p:nvSpPr>
          <p:cNvPr id="24579" name="Rectangle 3"/>
          <p:cNvSpPr>
            <a:spLocks noGrp="1" noChangeArrowheads="1"/>
          </p:cNvSpPr>
          <p:nvPr>
            <p:ph type="body" idx="1"/>
          </p:nvPr>
        </p:nvSpPr>
        <p:spPr>
          <a:xfrm>
            <a:off x="571472" y="1214422"/>
            <a:ext cx="7772400" cy="4805378"/>
          </a:xfrm>
        </p:spPr>
        <p:txBody>
          <a:bodyPr>
            <a:normAutofit lnSpcReduction="10000"/>
          </a:bodyPr>
          <a:lstStyle/>
          <a:p>
            <a:pPr>
              <a:lnSpc>
                <a:spcPct val="80000"/>
              </a:lnSpc>
              <a:buFontTx/>
              <a:buNone/>
            </a:pPr>
            <a:endParaRPr lang="zh-CN" altLang="en-US" sz="2000" dirty="0">
              <a:latin typeface="隶书" panose="02010509060101010101" pitchFamily="49" charset="-122"/>
              <a:ea typeface="隶书" panose="02010509060101010101" pitchFamily="49" charset="-122"/>
            </a:endParaRPr>
          </a:p>
          <a:p>
            <a:pPr lvl="1">
              <a:lnSpc>
                <a:spcPct val="90000"/>
              </a:lnSpc>
            </a:pPr>
            <a:r>
              <a:rPr lang="zh-CN" altLang="en-US" dirty="0" smtClean="0"/>
              <a:t>自</a:t>
            </a:r>
            <a:r>
              <a:rPr lang="en-US" altLang="zh-CN" dirty="0"/>
              <a:t>80</a:t>
            </a:r>
            <a:r>
              <a:rPr lang="zh-CN" altLang="en-US" dirty="0"/>
              <a:t>年代以来，一些研究结果显示，在排除风险因素之后，未来股票价格的变化与股票所代表的公司的规模有密切的关系，小公司股票的收益率要明显高于大公司股票的收益率。</a:t>
            </a:r>
          </a:p>
          <a:p>
            <a:pPr lvl="1">
              <a:lnSpc>
                <a:spcPct val="90000"/>
              </a:lnSpc>
            </a:pPr>
            <a:r>
              <a:rPr lang="zh-CN" altLang="en-US" dirty="0" smtClean="0"/>
              <a:t>比如</a:t>
            </a:r>
            <a:r>
              <a:rPr lang="zh-CN" altLang="en-US" dirty="0"/>
              <a:t>，最早进行这一研究的结论是：不论是总收益率还是风险调整后的收益率，都存在着随着公司规模</a:t>
            </a:r>
            <a:r>
              <a:rPr lang="en-US" altLang="zh-CN" dirty="0"/>
              <a:t>(</a:t>
            </a:r>
            <a:r>
              <a:rPr lang="zh-CN" altLang="en-US" dirty="0"/>
              <a:t>根据公司普通股票的市值衡量</a:t>
            </a:r>
            <a:r>
              <a:rPr lang="en-US" altLang="zh-CN" dirty="0"/>
              <a:t>)</a:t>
            </a:r>
            <a:r>
              <a:rPr lang="zh-CN" altLang="en-US" dirty="0"/>
              <a:t>的增加而减少的趋势。</a:t>
            </a:r>
          </a:p>
          <a:p>
            <a:pPr lvl="1">
              <a:lnSpc>
                <a:spcPct val="90000"/>
              </a:lnSpc>
            </a:pPr>
            <a:r>
              <a:rPr lang="zh-CN" altLang="en-US" dirty="0"/>
              <a:t>该项研究将纽约股票交易所的全部股票根据公司规模的大小分为 </a:t>
            </a:r>
            <a:r>
              <a:rPr lang="en-US" altLang="zh-CN" dirty="0"/>
              <a:t>5</a:t>
            </a:r>
            <a:r>
              <a:rPr lang="zh-CN" altLang="en-US" dirty="0"/>
              <a:t>组，其发现规模最小的一组的普通股票的平均收益率比规模最大的一组的普通股票的平均收益率高</a:t>
            </a:r>
            <a:r>
              <a:rPr lang="en-US" altLang="zh-CN" dirty="0"/>
              <a:t>19.8</a:t>
            </a:r>
            <a:r>
              <a:rPr lang="zh-CN" altLang="en-US" dirty="0"/>
              <a:t>％。</a:t>
            </a:r>
          </a:p>
          <a:p>
            <a:pPr lvl="1">
              <a:lnSpc>
                <a:spcPct val="90000"/>
              </a:lnSpc>
            </a:pPr>
            <a:r>
              <a:rPr lang="zh-CN" altLang="en-US" dirty="0" smtClean="0"/>
              <a:t>此外</a:t>
            </a:r>
            <a:r>
              <a:rPr lang="zh-CN" altLang="en-US" dirty="0"/>
              <a:t>，还有研究发现公司规模最小的普通股票的平均收益率要比根据 </a:t>
            </a:r>
            <a:r>
              <a:rPr lang="en-US" altLang="zh-CN" dirty="0"/>
              <a:t>CAPM</a:t>
            </a:r>
            <a:r>
              <a:rPr lang="zh-CN" altLang="en-US" dirty="0"/>
              <a:t>模型预测的理论收益率高出</a:t>
            </a:r>
            <a:r>
              <a:rPr lang="en-US" altLang="zh-CN" dirty="0"/>
              <a:t>18</a:t>
            </a:r>
            <a:r>
              <a:rPr lang="zh-CN" altLang="en-US" dirty="0"/>
              <a:t>％。</a:t>
            </a:r>
          </a:p>
          <a:p>
            <a:pPr>
              <a:lnSpc>
                <a:spcPct val="80000"/>
              </a:lnSpc>
              <a:buFontTx/>
              <a:buNone/>
            </a:pPr>
            <a:endParaRPr lang="zh-CN" altLang="en-US" sz="2000" dirty="0"/>
          </a:p>
        </p:txBody>
      </p:sp>
      <p:sp>
        <p:nvSpPr>
          <p:cNvPr id="4" name="日期占位符 3"/>
          <p:cNvSpPr>
            <a:spLocks noGrp="1"/>
          </p:cNvSpPr>
          <p:nvPr>
            <p:ph type="dt" sz="half" idx="10"/>
          </p:nvPr>
        </p:nvSpPr>
        <p:spPr/>
        <p:txBody>
          <a:bodyPr/>
          <a:lstStyle/>
          <a:p>
            <a:fld id="{6CFFA1AB-06A7-4CE3-AD07-E7E9D65F8CB8}"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8990728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zh-CN" altLang="en-US" dirty="0"/>
              <a:t>日历</a:t>
            </a:r>
            <a:r>
              <a:rPr lang="zh-CN" altLang="en-US" dirty="0" smtClean="0"/>
              <a:t>效应</a:t>
            </a:r>
            <a:endParaRPr lang="zh-CN" altLang="zh-CN" dirty="0"/>
          </a:p>
        </p:txBody>
      </p:sp>
      <p:sp>
        <p:nvSpPr>
          <p:cNvPr id="25603" name="Rectangle 3"/>
          <p:cNvSpPr>
            <a:spLocks noGrp="1" noChangeArrowheads="1"/>
          </p:cNvSpPr>
          <p:nvPr>
            <p:ph type="body" idx="1"/>
          </p:nvPr>
        </p:nvSpPr>
        <p:spPr>
          <a:xfrm>
            <a:off x="571472" y="1000108"/>
            <a:ext cx="7772400" cy="5357850"/>
          </a:xfrm>
        </p:spPr>
        <p:txBody>
          <a:bodyPr>
            <a:noAutofit/>
          </a:bodyPr>
          <a:lstStyle/>
          <a:p>
            <a:pPr lvl="1"/>
            <a:r>
              <a:rPr lang="zh-CN" altLang="en-US" dirty="0" smtClean="0"/>
              <a:t>证券市场</a:t>
            </a:r>
            <a:r>
              <a:rPr lang="zh-CN" altLang="en-US" dirty="0"/>
              <a:t>异象的另一个值得注意的问题是“日历效应”，即股票在不同的时间段表现出不同的趋势，包括周末效应、一月效应和假日效应等反常现象</a:t>
            </a:r>
            <a:r>
              <a:rPr lang="zh-CN" altLang="en-US" dirty="0" smtClean="0"/>
              <a:t>。</a:t>
            </a:r>
            <a:endParaRPr lang="en-US" altLang="zh-CN" dirty="0" smtClean="0"/>
          </a:p>
          <a:p>
            <a:pPr lvl="1"/>
            <a:r>
              <a:rPr lang="zh-CN" altLang="en-US" dirty="0" smtClean="0"/>
              <a:t>如</a:t>
            </a:r>
            <a:r>
              <a:rPr lang="zh-CN" altLang="en-US" dirty="0"/>
              <a:t>“周末效应”是指研究结果表明，在纽约证券交易所上市的</a:t>
            </a:r>
            <a:r>
              <a:rPr lang="en-US" altLang="zh-CN" dirty="0"/>
              <a:t>S&amp;P 500</a:t>
            </a:r>
            <a:r>
              <a:rPr lang="zh-CN" altLang="en-US" dirty="0"/>
              <a:t>种股票在</a:t>
            </a:r>
            <a:r>
              <a:rPr lang="en-US" altLang="zh-CN" dirty="0"/>
              <a:t>1953</a:t>
            </a:r>
            <a:r>
              <a:rPr lang="zh-CN" altLang="en-US" dirty="0"/>
              <a:t>年至</a:t>
            </a:r>
            <a:r>
              <a:rPr lang="en-US" altLang="zh-CN" dirty="0"/>
              <a:t>1977</a:t>
            </a:r>
            <a:r>
              <a:rPr lang="zh-CN" altLang="en-US" dirty="0"/>
              <a:t>年间，其星期一的收益率明显为负值，且周一的收益率要比一周的其余各日都低</a:t>
            </a:r>
            <a:r>
              <a:rPr lang="zh-CN" altLang="en-US" dirty="0" smtClean="0"/>
              <a:t>。</a:t>
            </a:r>
            <a:endParaRPr lang="en-US" altLang="zh-CN" dirty="0" smtClean="0"/>
          </a:p>
          <a:p>
            <a:pPr lvl="1"/>
            <a:r>
              <a:rPr lang="zh-CN" altLang="en-US" dirty="0" smtClean="0"/>
              <a:t>“一月效应”</a:t>
            </a:r>
            <a:r>
              <a:rPr lang="zh-CN" altLang="en-US" dirty="0"/>
              <a:t>是指在每年</a:t>
            </a:r>
            <a:r>
              <a:rPr lang="en-US" altLang="zh-CN" dirty="0"/>
              <a:t>12</a:t>
            </a:r>
            <a:r>
              <a:rPr lang="zh-CN" altLang="en-US" dirty="0"/>
              <a:t>月，公司（特别是小公司和那些股票价格在当年已经下跌的公司）股票的收益是呈下降趋势的，而在次年一月价格又重新回升</a:t>
            </a:r>
            <a:r>
              <a:rPr lang="zh-CN" altLang="en-US" dirty="0" smtClean="0"/>
              <a:t>。</a:t>
            </a:r>
            <a:endParaRPr lang="en-US" altLang="zh-CN" dirty="0" smtClean="0"/>
          </a:p>
          <a:p>
            <a:pPr lvl="1"/>
            <a:r>
              <a:rPr lang="zh-CN" altLang="en-US" dirty="0" smtClean="0"/>
              <a:t>一般来讲</a:t>
            </a:r>
            <a:r>
              <a:rPr lang="zh-CN" altLang="en-US" dirty="0"/>
              <a:t>，一月份是全年股票价格最高的月份，而十二月是全年股票价格最低的月份。而“假日效应”则是指股票的平均收益在假日的前一天不正常的高或低的现象。</a:t>
            </a:r>
          </a:p>
        </p:txBody>
      </p:sp>
      <p:sp>
        <p:nvSpPr>
          <p:cNvPr id="4" name="日期占位符 3"/>
          <p:cNvSpPr>
            <a:spLocks noGrp="1"/>
          </p:cNvSpPr>
          <p:nvPr>
            <p:ph type="dt" sz="half" idx="10"/>
          </p:nvPr>
        </p:nvSpPr>
        <p:spPr/>
        <p:txBody>
          <a:bodyPr/>
          <a:lstStyle/>
          <a:p>
            <a:fld id="{ABFB8629-0755-406D-9417-C426E661B805}"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36018922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zh-CN" altLang="en-US" dirty="0"/>
              <a:t>赢家</a:t>
            </a:r>
            <a:r>
              <a:rPr lang="en-US" altLang="zh-CN" dirty="0"/>
              <a:t>—</a:t>
            </a:r>
            <a:r>
              <a:rPr lang="zh-CN" altLang="en-US" dirty="0"/>
              <a:t>输家效应（</a:t>
            </a:r>
            <a:r>
              <a:rPr lang="en-US" altLang="zh-CN" dirty="0"/>
              <a:t>winner-loser effect</a:t>
            </a:r>
            <a:r>
              <a:rPr lang="zh-CN" altLang="en-US" dirty="0" smtClean="0"/>
              <a:t>）</a:t>
            </a:r>
            <a:endParaRPr lang="zh-CN" altLang="zh-CN" dirty="0"/>
          </a:p>
        </p:txBody>
      </p:sp>
      <p:sp>
        <p:nvSpPr>
          <p:cNvPr id="26627" name="Rectangle 3"/>
          <p:cNvSpPr>
            <a:spLocks noGrp="1" noChangeArrowheads="1"/>
          </p:cNvSpPr>
          <p:nvPr>
            <p:ph type="body" idx="1"/>
          </p:nvPr>
        </p:nvSpPr>
        <p:spPr>
          <a:xfrm>
            <a:off x="571472" y="1214422"/>
            <a:ext cx="7772400" cy="5143536"/>
          </a:xfrm>
        </p:spPr>
        <p:txBody>
          <a:bodyPr>
            <a:noAutofit/>
          </a:bodyPr>
          <a:lstStyle/>
          <a:p>
            <a:pPr lvl="1">
              <a:lnSpc>
                <a:spcPct val="90000"/>
              </a:lnSpc>
            </a:pPr>
            <a:r>
              <a:rPr lang="zh-CN" altLang="en-US" dirty="0"/>
              <a:t> </a:t>
            </a:r>
            <a:r>
              <a:rPr lang="zh-CN" altLang="en-US" dirty="0" smtClean="0"/>
              <a:t> 实证</a:t>
            </a:r>
            <a:r>
              <a:rPr lang="zh-CN" altLang="en-US" dirty="0"/>
              <a:t>研究显示，累积收益率较低的股票组合</a:t>
            </a:r>
            <a:r>
              <a:rPr lang="en-US" altLang="zh-CN" dirty="0"/>
              <a:t>(</a:t>
            </a:r>
            <a:r>
              <a:rPr lang="zh-CN" altLang="en-US" dirty="0"/>
              <a:t>输家组合</a:t>
            </a:r>
            <a:r>
              <a:rPr lang="en-US" altLang="zh-CN" dirty="0"/>
              <a:t>)</a:t>
            </a:r>
            <a:r>
              <a:rPr lang="zh-CN" altLang="en-US" dirty="0"/>
              <a:t>在形成期后表现出很高的收益，而累积收益率较高的股票组合</a:t>
            </a:r>
            <a:r>
              <a:rPr lang="en-US" altLang="zh-CN" dirty="0"/>
              <a:t>(</a:t>
            </a:r>
            <a:r>
              <a:rPr lang="zh-CN" altLang="en-US" dirty="0"/>
              <a:t>赢家组合</a:t>
            </a:r>
            <a:r>
              <a:rPr lang="en-US" altLang="zh-CN" dirty="0"/>
              <a:t>)</a:t>
            </a:r>
            <a:r>
              <a:rPr lang="zh-CN" altLang="en-US" dirty="0"/>
              <a:t>则表现出较低的收益</a:t>
            </a:r>
            <a:r>
              <a:rPr lang="zh-CN" altLang="en-US" dirty="0" smtClean="0"/>
              <a:t>。</a:t>
            </a:r>
            <a:endParaRPr lang="en-US" altLang="zh-CN" dirty="0" smtClean="0"/>
          </a:p>
          <a:p>
            <a:pPr lvl="1">
              <a:lnSpc>
                <a:spcPct val="90000"/>
              </a:lnSpc>
            </a:pPr>
            <a:r>
              <a:rPr lang="zh-CN" altLang="en-US" dirty="0" smtClean="0"/>
              <a:t>  比如</a:t>
            </a:r>
            <a:r>
              <a:rPr lang="zh-CN" altLang="en-US" dirty="0"/>
              <a:t>，一项研究发现，如果把股票根据其过去</a:t>
            </a:r>
            <a:r>
              <a:rPr lang="en-US" altLang="zh-CN" dirty="0"/>
              <a:t>5</a:t>
            </a:r>
            <a:r>
              <a:rPr lang="zh-CN" altLang="en-US" dirty="0"/>
              <a:t>年的投资业绩分成不同的组别， 则过去</a:t>
            </a:r>
            <a:r>
              <a:rPr lang="en-US" altLang="zh-CN" dirty="0"/>
              <a:t>5</a:t>
            </a:r>
            <a:r>
              <a:rPr lang="zh-CN" altLang="en-US" dirty="0"/>
              <a:t>年中表现最差的一组在未来</a:t>
            </a:r>
            <a:r>
              <a:rPr lang="en-US" altLang="zh-CN" dirty="0"/>
              <a:t>3</a:t>
            </a:r>
            <a:r>
              <a:rPr lang="zh-CN" altLang="en-US" dirty="0"/>
              <a:t>年的收益率要比表现最好的一组平均高出</a:t>
            </a:r>
            <a:r>
              <a:rPr lang="en-US" altLang="zh-CN" dirty="0"/>
              <a:t>25</a:t>
            </a:r>
            <a:r>
              <a:rPr lang="zh-CN" altLang="en-US" dirty="0"/>
              <a:t>％</a:t>
            </a:r>
            <a:r>
              <a:rPr lang="en-US" altLang="zh-CN" dirty="0"/>
              <a:t>(</a:t>
            </a:r>
            <a:r>
              <a:rPr lang="zh-CN" altLang="en-US" dirty="0"/>
              <a:t>以累积收益衡量</a:t>
            </a:r>
            <a:r>
              <a:rPr lang="en-US" altLang="zh-CN" dirty="0"/>
              <a:t>)</a:t>
            </a:r>
            <a:r>
              <a:rPr lang="zh-CN" altLang="en-US" dirty="0" smtClean="0"/>
              <a:t>。</a:t>
            </a:r>
            <a:endParaRPr lang="en-US" altLang="zh-CN" dirty="0" smtClean="0"/>
          </a:p>
          <a:p>
            <a:pPr lvl="1">
              <a:lnSpc>
                <a:spcPct val="90000"/>
              </a:lnSpc>
            </a:pPr>
            <a:r>
              <a:rPr lang="zh-CN" altLang="en-US" dirty="0" smtClean="0"/>
              <a:t>  这种</a:t>
            </a:r>
            <a:r>
              <a:rPr lang="zh-CN" altLang="en-US" dirty="0"/>
              <a:t>输家重新崛起，赢家走向失败的现象就是“赢家</a:t>
            </a:r>
            <a:r>
              <a:rPr lang="en-US" altLang="zh-CN" dirty="0"/>
              <a:t>—</a:t>
            </a:r>
            <a:r>
              <a:rPr lang="zh-CN" altLang="en-US" dirty="0"/>
              <a:t>输家效应”，它提示人们可以采取“反向投资策略（</a:t>
            </a:r>
            <a:r>
              <a:rPr lang="en-US" altLang="zh-CN" dirty="0"/>
              <a:t>constraint  investment strategy</a:t>
            </a:r>
            <a:r>
              <a:rPr lang="zh-CN" altLang="en-US" dirty="0"/>
              <a:t>）”，即选择那些不被市场看好的股票进行投资，如选择低市盈率（</a:t>
            </a:r>
            <a:r>
              <a:rPr lang="en-US" altLang="zh-CN" dirty="0"/>
              <a:t>P/E</a:t>
            </a:r>
            <a:r>
              <a:rPr lang="zh-CN" altLang="en-US" dirty="0"/>
              <a:t>）的股票或股票市场价值与账面价值比值低、历史收益率低的股票，往往可以获得比市场平均预期收益率高得多的收益。</a:t>
            </a:r>
          </a:p>
        </p:txBody>
      </p:sp>
      <p:sp>
        <p:nvSpPr>
          <p:cNvPr id="4" name="日期占位符 3"/>
          <p:cNvSpPr>
            <a:spLocks noGrp="1"/>
          </p:cNvSpPr>
          <p:nvPr>
            <p:ph type="dt" sz="half" idx="10"/>
          </p:nvPr>
        </p:nvSpPr>
        <p:spPr/>
        <p:txBody>
          <a:bodyPr/>
          <a:lstStyle/>
          <a:p>
            <a:fld id="{51D4463D-D1EC-4CF8-A061-E4BD82E23AA1}"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7911330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smtClean="0"/>
              <a:t>从有效市场到行为金融理论</a:t>
            </a:r>
            <a:endParaRPr lang="zh-CN" altLang="zh-CN" dirty="0"/>
          </a:p>
        </p:txBody>
      </p:sp>
      <p:sp>
        <p:nvSpPr>
          <p:cNvPr id="27651" name="Rectangle 3"/>
          <p:cNvSpPr>
            <a:spLocks noGrp="1" noChangeArrowheads="1"/>
          </p:cNvSpPr>
          <p:nvPr>
            <p:ph type="body" idx="1"/>
          </p:nvPr>
        </p:nvSpPr>
        <p:spPr>
          <a:xfrm>
            <a:off x="428596" y="1000108"/>
            <a:ext cx="8072494" cy="5214974"/>
          </a:xfrm>
        </p:spPr>
        <p:txBody>
          <a:bodyPr>
            <a:noAutofit/>
          </a:bodyPr>
          <a:lstStyle/>
          <a:p>
            <a:pPr lvl="1"/>
            <a:r>
              <a:rPr lang="zh-CN" altLang="en-US" dirty="0"/>
              <a:t>对以上有悖于有效市场假说的实证研究结果，人们给予了不同的解释。一些学者认为有关的异常收益是对额外风险的补偿，因此有效市场假说是成立的</a:t>
            </a:r>
            <a:r>
              <a:rPr lang="zh-CN" altLang="en-US" dirty="0" smtClean="0"/>
              <a:t>。</a:t>
            </a:r>
            <a:endParaRPr lang="en-US" altLang="zh-CN" dirty="0" smtClean="0"/>
          </a:p>
          <a:p>
            <a:pPr lvl="1"/>
            <a:r>
              <a:rPr lang="zh-CN" altLang="en-US" dirty="0" smtClean="0"/>
              <a:t>但</a:t>
            </a:r>
            <a:r>
              <a:rPr lang="zh-CN" altLang="en-US" dirty="0"/>
              <a:t>更多学者认为，上述情况的出现是因为投资者的非理性，如投资者对新信息的“过度反应”和“反应不足”等，故有效市场假说不成立，市场在一定程度上是无效率或低效率的，而这就需要用不同于经典金融理论的新理论来解释。</a:t>
            </a:r>
          </a:p>
          <a:p>
            <a:pPr lvl="1"/>
            <a:r>
              <a:rPr lang="zh-CN" altLang="en-US" dirty="0" smtClean="0"/>
              <a:t> </a:t>
            </a:r>
            <a:r>
              <a:rPr lang="zh-CN" altLang="en-US" dirty="0"/>
              <a:t>投资者对信息的过度反应是指投资者往往过高估计了信息的含量，并过快的对其做出反应。这将导致股票价格的过度反应，即股价会“涨过头”或“跌过头”。投资者对信息的反应不足是指投资者对信息反应滞后，反应过慢。这会导致股价的反应不足，即公司的股票价格变化滞后于相关的公司基本面状况变动。</a:t>
            </a:r>
          </a:p>
        </p:txBody>
      </p:sp>
      <p:sp>
        <p:nvSpPr>
          <p:cNvPr id="4" name="日期占位符 3"/>
          <p:cNvSpPr>
            <a:spLocks noGrp="1"/>
          </p:cNvSpPr>
          <p:nvPr>
            <p:ph type="dt" sz="half" idx="10"/>
          </p:nvPr>
        </p:nvSpPr>
        <p:spPr/>
        <p:txBody>
          <a:bodyPr/>
          <a:lstStyle/>
          <a:p>
            <a:fld id="{36411291-79F0-4D10-A5E8-3043A7FB6C59}"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8741280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14313"/>
            <a:ext cx="8229600" cy="896937"/>
          </a:xfrm>
        </p:spPr>
        <p:txBody>
          <a:bodyPr/>
          <a:lstStyle/>
          <a:p>
            <a:pPr eaLnBrk="1" hangingPunct="1"/>
            <a:r>
              <a:rPr lang="zh-CN" altLang="en-US" dirty="0" smtClean="0"/>
              <a:t>     行为</a:t>
            </a:r>
            <a:r>
              <a:rPr lang="zh-CN" altLang="en-US" dirty="0"/>
              <a:t>金融理论 </a:t>
            </a:r>
            <a:endParaRPr lang="zh-CN" altLang="en-US" b="1" dirty="0" smtClean="0">
              <a:solidFill>
                <a:schemeClr val="bg1"/>
              </a:solidFill>
            </a:endParaRPr>
          </a:p>
        </p:txBody>
      </p:sp>
      <p:sp>
        <p:nvSpPr>
          <p:cNvPr id="38915" name="Rectangle 3"/>
          <p:cNvSpPr>
            <a:spLocks noGrp="1" noChangeArrowheads="1"/>
          </p:cNvSpPr>
          <p:nvPr>
            <p:ph type="body" idx="1"/>
          </p:nvPr>
        </p:nvSpPr>
        <p:spPr>
          <a:xfrm>
            <a:off x="611560" y="1484784"/>
            <a:ext cx="8153400" cy="4373108"/>
          </a:xfrm>
        </p:spPr>
        <p:txBody>
          <a:bodyPr>
            <a:noAutofit/>
          </a:bodyPr>
          <a:lstStyle/>
          <a:p>
            <a:pPr lvl="1"/>
            <a:r>
              <a:rPr lang="zh-CN" altLang="en-US" dirty="0"/>
              <a:t>由于上述有悖于有效市场假说的实证研究结果的不断出现，人们开始对有效市场假说提出了质疑，并试图提出一些新的理论解释。</a:t>
            </a:r>
            <a:r>
              <a:rPr lang="zh-CN" altLang="en-US" b="1" dirty="0">
                <a:solidFill>
                  <a:srgbClr val="FF0000"/>
                </a:solidFill>
              </a:rPr>
              <a:t>行为金融</a:t>
            </a:r>
            <a:r>
              <a:rPr lang="zh-CN" altLang="en-US" dirty="0"/>
              <a:t>（</a:t>
            </a:r>
            <a:r>
              <a:rPr lang="en-US" altLang="zh-CN" dirty="0"/>
              <a:t>behavior finance</a:t>
            </a:r>
            <a:r>
              <a:rPr lang="zh-CN" altLang="en-US" dirty="0"/>
              <a:t>，</a:t>
            </a:r>
            <a:r>
              <a:rPr lang="en-US" altLang="zh-CN" dirty="0"/>
              <a:t>BF</a:t>
            </a:r>
            <a:r>
              <a:rPr lang="zh-CN" altLang="en-US" dirty="0"/>
              <a:t>）理论就是其中一个非常重要的流派</a:t>
            </a:r>
            <a:r>
              <a:rPr lang="zh-CN" altLang="en-US" dirty="0" smtClean="0"/>
              <a:t>。</a:t>
            </a:r>
            <a:endParaRPr lang="zh-CN" altLang="en-US" dirty="0"/>
          </a:p>
          <a:p>
            <a:pPr lvl="1"/>
            <a:endParaRPr lang="en-US" altLang="zh-CN" dirty="0" smtClean="0"/>
          </a:p>
          <a:p>
            <a:pPr lvl="1"/>
            <a:r>
              <a:rPr lang="zh-CN" altLang="en-US" dirty="0" smtClean="0"/>
              <a:t>行为金融：以新的人性模式来研究不确定性环境下投资决策行为的科学。</a:t>
            </a:r>
          </a:p>
          <a:p>
            <a:pPr lvl="1">
              <a:buFont typeface="Wingdings" pitchFamily="2" charset="2"/>
              <a:buChar char="ü"/>
            </a:pPr>
            <a:r>
              <a:rPr lang="zh-CN" altLang="en-US" dirty="0" smtClean="0"/>
              <a:t>从理性范式到心理范式</a:t>
            </a:r>
          </a:p>
          <a:p>
            <a:pPr lvl="1">
              <a:buFont typeface="Wingdings" pitchFamily="2" charset="2"/>
              <a:buChar char="ü"/>
            </a:pPr>
            <a:r>
              <a:rPr lang="zh-CN" altLang="en-US" dirty="0" smtClean="0"/>
              <a:t>心理学与经济学的结合逐渐形成行为经济学，它在投资领域的应用就形成行为金融学。</a:t>
            </a:r>
          </a:p>
        </p:txBody>
      </p:sp>
      <p:sp>
        <p:nvSpPr>
          <p:cNvPr id="4" name="日期占位符 3"/>
          <p:cNvSpPr>
            <a:spLocks noGrp="1"/>
          </p:cNvSpPr>
          <p:nvPr>
            <p:ph type="dt" sz="half" idx="10"/>
          </p:nvPr>
        </p:nvSpPr>
        <p:spPr/>
        <p:txBody>
          <a:bodyPr/>
          <a:lstStyle/>
          <a:p>
            <a:fld id="{BC73C646-4860-462E-B07A-6A9C5BA2AE47}"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1268795397"/>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a:t>行为金融的</a:t>
            </a:r>
            <a:r>
              <a:rPr lang="zh-CN" altLang="en-US" dirty="0" smtClean="0"/>
              <a:t>涵义与内容</a:t>
            </a:r>
            <a:endParaRPr lang="zh-CN" altLang="en-US" dirty="0"/>
          </a:p>
        </p:txBody>
      </p:sp>
      <p:sp>
        <p:nvSpPr>
          <p:cNvPr id="29699" name="Rectangle 3"/>
          <p:cNvSpPr>
            <a:spLocks noGrp="1" noChangeArrowheads="1"/>
          </p:cNvSpPr>
          <p:nvPr>
            <p:ph type="body" idx="1"/>
          </p:nvPr>
        </p:nvSpPr>
        <p:spPr>
          <a:xfrm>
            <a:off x="585814" y="1142984"/>
            <a:ext cx="7772400" cy="4805378"/>
          </a:xfrm>
        </p:spPr>
        <p:txBody>
          <a:bodyPr>
            <a:noAutofit/>
          </a:bodyPr>
          <a:lstStyle/>
          <a:p>
            <a:pPr lvl="1">
              <a:lnSpc>
                <a:spcPct val="80000"/>
              </a:lnSpc>
            </a:pPr>
            <a:r>
              <a:rPr lang="zh-CN" altLang="en-US" dirty="0"/>
              <a:t>行为金融理论主要是将心理学尤其是行为科学的理论融入到金融学中，从微观个体行为以及产生这种行为的更深层次的心理、社会等动因来解释、研究和预测资本市场的现象和问题的一门学科</a:t>
            </a:r>
            <a:r>
              <a:rPr lang="zh-CN" altLang="en-US" dirty="0" smtClean="0"/>
              <a:t>。</a:t>
            </a:r>
            <a:endParaRPr lang="en-US" altLang="zh-CN" dirty="0" smtClean="0"/>
          </a:p>
          <a:p>
            <a:pPr lvl="1">
              <a:lnSpc>
                <a:spcPct val="80000"/>
              </a:lnSpc>
            </a:pPr>
            <a:r>
              <a:rPr lang="zh-CN" altLang="en-US" dirty="0" smtClean="0"/>
              <a:t>行为</a:t>
            </a:r>
            <a:r>
              <a:rPr lang="zh-CN" altLang="en-US" dirty="0"/>
              <a:t>金融学研究的内容主要包括以下</a:t>
            </a:r>
            <a:r>
              <a:rPr lang="en-US" altLang="zh-CN" dirty="0"/>
              <a:t>3</a:t>
            </a:r>
            <a:r>
              <a:rPr lang="zh-CN" altLang="en-US" dirty="0"/>
              <a:t>方面</a:t>
            </a:r>
            <a:r>
              <a:rPr lang="zh-CN" altLang="en-US" dirty="0" smtClean="0"/>
              <a:t>：</a:t>
            </a:r>
            <a:endParaRPr lang="en-US" altLang="zh-CN" dirty="0" smtClean="0"/>
          </a:p>
          <a:p>
            <a:pPr lvl="1">
              <a:lnSpc>
                <a:spcPct val="80000"/>
              </a:lnSpc>
              <a:buFont typeface="Wingdings" pitchFamily="2" charset="2"/>
              <a:buChar char="ü"/>
            </a:pPr>
            <a:r>
              <a:rPr lang="zh-CN" altLang="en-US" dirty="0" smtClean="0"/>
              <a:t>一</a:t>
            </a:r>
            <a:r>
              <a:rPr lang="zh-CN" altLang="en-US" dirty="0"/>
              <a:t>是将心理学、社会学和其他认知科学的成果与传统经济学和金融学相互融合，并应用到金融证券市场的微观过程中</a:t>
            </a:r>
            <a:r>
              <a:rPr lang="zh-CN" altLang="en-US" dirty="0" smtClean="0"/>
              <a:t>；</a:t>
            </a:r>
            <a:endParaRPr lang="en-US" altLang="zh-CN" dirty="0" smtClean="0"/>
          </a:p>
          <a:p>
            <a:pPr lvl="1">
              <a:lnSpc>
                <a:spcPct val="80000"/>
              </a:lnSpc>
              <a:buFont typeface="Wingdings" pitchFamily="2" charset="2"/>
              <a:buChar char="ü"/>
            </a:pPr>
            <a:r>
              <a:rPr lang="zh-CN" altLang="en-US" dirty="0" smtClean="0"/>
              <a:t>二</a:t>
            </a:r>
            <a:r>
              <a:rPr lang="zh-CN" altLang="en-US" dirty="0"/>
              <a:t>是试图解释金融证券市场的各种“异象”及其发生机理</a:t>
            </a:r>
            <a:r>
              <a:rPr lang="zh-CN" altLang="en-US" dirty="0" smtClean="0"/>
              <a:t>；</a:t>
            </a:r>
            <a:endParaRPr lang="en-US" altLang="zh-CN" dirty="0" smtClean="0"/>
          </a:p>
          <a:p>
            <a:pPr lvl="1">
              <a:lnSpc>
                <a:spcPct val="80000"/>
              </a:lnSpc>
              <a:buFont typeface="Wingdings" pitchFamily="2" charset="2"/>
              <a:buChar char="ü"/>
            </a:pPr>
            <a:r>
              <a:rPr lang="zh-CN" altLang="en-US" dirty="0" smtClean="0"/>
              <a:t>三</a:t>
            </a:r>
            <a:r>
              <a:rPr lang="zh-CN" altLang="en-US" dirty="0"/>
              <a:t>是研究投资者的有限理性及各种认知偏差的深层次原因</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54EDF220-67A8-4FC4-A543-0A12C5CAAAB1}"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6960492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smtClean="0"/>
              <a:t>行为金融学历史：早期阶段</a:t>
            </a:r>
            <a:endParaRPr lang="zh-CN" altLang="zh-CN" dirty="0"/>
          </a:p>
        </p:txBody>
      </p:sp>
      <p:sp>
        <p:nvSpPr>
          <p:cNvPr id="30723" name="Rectangle 3"/>
          <p:cNvSpPr>
            <a:spLocks noGrp="1" noChangeArrowheads="1"/>
          </p:cNvSpPr>
          <p:nvPr>
            <p:ph type="body" idx="1"/>
          </p:nvPr>
        </p:nvSpPr>
        <p:spPr>
          <a:xfrm>
            <a:off x="571472" y="1142984"/>
            <a:ext cx="7772400" cy="4805378"/>
          </a:xfrm>
        </p:spPr>
        <p:txBody>
          <a:bodyPr>
            <a:normAutofit/>
          </a:bodyPr>
          <a:lstStyle/>
          <a:p>
            <a:pPr lvl="1">
              <a:lnSpc>
                <a:spcPct val="90000"/>
              </a:lnSpc>
            </a:pPr>
            <a:r>
              <a:rPr lang="en-US" altLang="zh-CN" dirty="0" smtClean="0"/>
              <a:t> 20</a:t>
            </a:r>
            <a:r>
              <a:rPr lang="zh-CN" altLang="en-US" dirty="0"/>
              <a:t>世纪经济学巨匠凯恩斯（</a:t>
            </a:r>
            <a:r>
              <a:rPr lang="en-US" altLang="zh-CN" dirty="0"/>
              <a:t>Keynes</a:t>
            </a:r>
            <a:r>
              <a:rPr lang="zh-CN" altLang="en-US" dirty="0"/>
              <a:t>）是最早强调心理预期在投资决策中作用的经济学家，他基于心理预期最早提出股市的“选美”理论</a:t>
            </a:r>
            <a:r>
              <a:rPr lang="zh-CN" altLang="en-US" dirty="0" smtClean="0"/>
              <a:t>；</a:t>
            </a:r>
            <a:endParaRPr lang="en-US" altLang="zh-CN" dirty="0" smtClean="0"/>
          </a:p>
          <a:p>
            <a:pPr lvl="1">
              <a:lnSpc>
                <a:spcPct val="90000"/>
              </a:lnSpc>
            </a:pPr>
            <a:r>
              <a:rPr lang="zh-CN" altLang="en-US" dirty="0" smtClean="0"/>
              <a:t>  而</a:t>
            </a:r>
            <a:r>
              <a:rPr lang="zh-CN" altLang="en-US" dirty="0"/>
              <a:t>巴伦（</a:t>
            </a:r>
            <a:r>
              <a:rPr lang="en-US" altLang="zh-CN" dirty="0"/>
              <a:t>Burrell</a:t>
            </a:r>
            <a:r>
              <a:rPr lang="zh-CN" altLang="en-US" dirty="0"/>
              <a:t>）则是现代意义上行为金融理论的最早研究者，在其</a:t>
            </a:r>
            <a:r>
              <a:rPr lang="en-US" altLang="zh-CN" dirty="0"/>
              <a:t>1951</a:t>
            </a:r>
            <a:r>
              <a:rPr lang="zh-CN" altLang="en-US" dirty="0"/>
              <a:t>年的</a:t>
            </a:r>
            <a:r>
              <a:rPr lang="en-US" altLang="zh-CN" dirty="0"/>
              <a:t>《</a:t>
            </a:r>
            <a:r>
              <a:rPr lang="zh-CN" altLang="en-US" dirty="0"/>
              <a:t>以实验方法进行投资研究的可能性</a:t>
            </a:r>
            <a:r>
              <a:rPr lang="en-US" altLang="zh-CN" dirty="0"/>
              <a:t>》</a:t>
            </a:r>
            <a:r>
              <a:rPr lang="zh-CN" altLang="en-US" dirty="0"/>
              <a:t>论文中，他开拓了应用实验将投资模型与人的心理行为特征相结合的金融新领域</a:t>
            </a:r>
            <a:r>
              <a:rPr lang="zh-CN" altLang="en-US" dirty="0" smtClean="0"/>
              <a:t>。</a:t>
            </a:r>
            <a:endParaRPr lang="en-US" altLang="zh-CN" dirty="0" smtClean="0"/>
          </a:p>
          <a:p>
            <a:pPr lvl="1">
              <a:lnSpc>
                <a:spcPct val="90000"/>
              </a:lnSpc>
            </a:pPr>
            <a:r>
              <a:rPr lang="zh-CN" altLang="en-US" dirty="0" smtClean="0"/>
              <a:t>  后来</a:t>
            </a:r>
            <a:r>
              <a:rPr lang="zh-CN" altLang="en-US" dirty="0"/>
              <a:t>的巴曼（</a:t>
            </a:r>
            <a:r>
              <a:rPr lang="en-US" altLang="zh-CN" dirty="0"/>
              <a:t>Bauman</a:t>
            </a:r>
            <a:r>
              <a:rPr lang="zh-CN" altLang="en-US" dirty="0"/>
              <a:t>）和斯诺维奇（</a:t>
            </a:r>
            <a:r>
              <a:rPr lang="en-US" altLang="zh-CN" dirty="0" err="1"/>
              <a:t>Slovic</a:t>
            </a:r>
            <a:r>
              <a:rPr lang="zh-CN" altLang="en-US" dirty="0"/>
              <a:t>）等人继续进行了一些人类决策过程的心理学研究。 </a:t>
            </a:r>
          </a:p>
        </p:txBody>
      </p:sp>
      <p:sp>
        <p:nvSpPr>
          <p:cNvPr id="4" name="日期占位符 3"/>
          <p:cNvSpPr>
            <a:spLocks noGrp="1"/>
          </p:cNvSpPr>
          <p:nvPr>
            <p:ph type="dt" sz="half" idx="10"/>
          </p:nvPr>
        </p:nvSpPr>
        <p:spPr/>
        <p:txBody>
          <a:bodyPr/>
          <a:lstStyle/>
          <a:p>
            <a:fld id="{85F8D753-21B9-4A8D-820C-E8B03778B9EE}"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38665509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t>行为金融学</a:t>
            </a:r>
            <a:r>
              <a:rPr lang="zh-CN" altLang="en-US" dirty="0" smtClean="0"/>
              <a:t>历史：心理学</a:t>
            </a:r>
            <a:endParaRPr lang="zh-CN" altLang="zh-CN" dirty="0"/>
          </a:p>
        </p:txBody>
      </p:sp>
      <p:sp>
        <p:nvSpPr>
          <p:cNvPr id="31747" name="Rectangle 3"/>
          <p:cNvSpPr>
            <a:spLocks noGrp="1" noChangeArrowheads="1"/>
          </p:cNvSpPr>
          <p:nvPr>
            <p:ph type="body" idx="1"/>
          </p:nvPr>
        </p:nvSpPr>
        <p:spPr>
          <a:xfrm>
            <a:off x="571472" y="1214422"/>
            <a:ext cx="7772400" cy="4805378"/>
          </a:xfrm>
        </p:spPr>
        <p:txBody>
          <a:bodyPr>
            <a:normAutofit/>
          </a:bodyPr>
          <a:lstStyle/>
          <a:p>
            <a:pPr lvl="1">
              <a:lnSpc>
                <a:spcPct val="90000"/>
              </a:lnSpc>
            </a:pPr>
            <a:r>
              <a:rPr lang="zh-CN" altLang="en-US" dirty="0" smtClean="0"/>
              <a:t>从</a:t>
            </a:r>
            <a:r>
              <a:rPr lang="en-US" altLang="zh-CN" dirty="0"/>
              <a:t>1960</a:t>
            </a:r>
            <a:r>
              <a:rPr lang="zh-CN" altLang="en-US" dirty="0"/>
              <a:t>年至</a:t>
            </a:r>
            <a:r>
              <a:rPr lang="en-US" altLang="zh-CN" dirty="0"/>
              <a:t>80</a:t>
            </a:r>
            <a:r>
              <a:rPr lang="zh-CN" altLang="en-US" dirty="0"/>
              <a:t>年代中期。这一阶段的行为金融研究以特维斯基（</a:t>
            </a:r>
            <a:r>
              <a:rPr lang="en-US" altLang="zh-CN" dirty="0" err="1"/>
              <a:t>Tversky</a:t>
            </a:r>
            <a:r>
              <a:rPr lang="zh-CN" altLang="en-US" dirty="0"/>
              <a:t>）和卡尼曼（</a:t>
            </a:r>
            <a:r>
              <a:rPr lang="en-US" altLang="zh-CN" dirty="0" err="1"/>
              <a:t>Kahneman</a:t>
            </a:r>
            <a:r>
              <a:rPr lang="zh-CN" altLang="en-US" dirty="0"/>
              <a:t>）为代表，他们共同提出了“期望理论（</a:t>
            </a:r>
            <a:r>
              <a:rPr lang="en-US" altLang="zh-CN" dirty="0"/>
              <a:t>prospect theory</a:t>
            </a:r>
            <a:r>
              <a:rPr lang="zh-CN" altLang="en-US" dirty="0"/>
              <a:t>）”，使之成为行为金融研究中的代表学说</a:t>
            </a:r>
            <a:r>
              <a:rPr lang="zh-CN" altLang="en-US" dirty="0" smtClean="0"/>
              <a:t>。</a:t>
            </a:r>
            <a:endParaRPr lang="en-US" altLang="zh-CN" dirty="0" smtClean="0"/>
          </a:p>
          <a:p>
            <a:pPr lvl="1">
              <a:lnSpc>
                <a:spcPct val="90000"/>
              </a:lnSpc>
            </a:pPr>
            <a:r>
              <a:rPr lang="zh-CN" altLang="en-US" dirty="0" smtClean="0"/>
              <a:t>但是</a:t>
            </a:r>
            <a:r>
              <a:rPr lang="zh-CN" altLang="en-US" dirty="0"/>
              <a:t>当时的行为金融的研究还没有引起足够重视，一方面是因为此时</a:t>
            </a:r>
            <a:r>
              <a:rPr lang="en-US" altLang="zh-CN" dirty="0"/>
              <a:t>EMH</a:t>
            </a:r>
            <a:r>
              <a:rPr lang="zh-CN" altLang="en-US" dirty="0"/>
              <a:t>风行一时，另一方面是因为人们普遍认为研究人的心理和情绪对于金融研究来说是不科学的。</a:t>
            </a:r>
          </a:p>
        </p:txBody>
      </p:sp>
      <p:sp>
        <p:nvSpPr>
          <p:cNvPr id="4" name="日期占位符 3"/>
          <p:cNvSpPr>
            <a:spLocks noGrp="1"/>
          </p:cNvSpPr>
          <p:nvPr>
            <p:ph type="dt" sz="half" idx="10"/>
          </p:nvPr>
        </p:nvSpPr>
        <p:spPr/>
        <p:txBody>
          <a:bodyPr/>
          <a:lstStyle/>
          <a:p>
            <a:fld id="{75FC4147-C546-4B62-943E-716252A7442F}"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39588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074"/>
          <p:cNvSpPr>
            <a:spLocks noGrp="1" noChangeArrowheads="1"/>
          </p:cNvSpPr>
          <p:nvPr>
            <p:ph type="title"/>
          </p:nvPr>
        </p:nvSpPr>
        <p:spPr/>
        <p:txBody>
          <a:bodyPr/>
          <a:lstStyle/>
          <a:p>
            <a:r>
              <a:rPr lang="zh-CN" altLang="en-US" dirty="0" smtClean="0"/>
              <a:t>持有期收益率</a:t>
            </a:r>
            <a:r>
              <a:rPr lang="en-US" altLang="zh-CN" dirty="0" smtClean="0"/>
              <a:t>HPR</a:t>
            </a:r>
            <a:endParaRPr lang="zh-CN" altLang="en-US" dirty="0"/>
          </a:p>
        </p:txBody>
      </p:sp>
      <p:sp>
        <p:nvSpPr>
          <p:cNvPr id="126979" name="Rectangle 3075"/>
          <p:cNvSpPr>
            <a:spLocks noGrp="1" noChangeArrowheads="1"/>
          </p:cNvSpPr>
          <p:nvPr>
            <p:ph type="body" idx="1"/>
          </p:nvPr>
        </p:nvSpPr>
        <p:spPr/>
        <p:txBody>
          <a:bodyPr/>
          <a:lstStyle/>
          <a:p>
            <a:r>
              <a:rPr lang="en-US" altLang="zh-CN" dirty="0" smtClean="0"/>
              <a:t>HPR(holding </a:t>
            </a:r>
            <a:r>
              <a:rPr lang="en-US" altLang="zh-CN" dirty="0"/>
              <a:t>period return)</a:t>
            </a:r>
          </a:p>
          <a:p>
            <a:pPr lvl="1"/>
            <a:r>
              <a:rPr lang="en-US" altLang="zh-CN" dirty="0"/>
              <a:t>HPR</a:t>
            </a:r>
          </a:p>
          <a:p>
            <a:pPr lvl="1"/>
            <a:r>
              <a:rPr lang="en-US" altLang="zh-CN" dirty="0"/>
              <a:t>HPR</a:t>
            </a:r>
            <a:r>
              <a:rPr lang="en-US" altLang="zh-CN" sz="2400" dirty="0"/>
              <a:t> </a:t>
            </a:r>
            <a:r>
              <a:rPr lang="en-US" altLang="zh-CN" dirty="0"/>
              <a:t>provides a useful device for simplifying the complex reality of investment analysis. Although no panacea, it allows an analyst to focus on the most relevant horizon in a given situation and offers a good measure of performance over such a period.</a:t>
            </a:r>
          </a:p>
          <a:p>
            <a:pPr lvl="1"/>
            <a:endParaRPr lang="en-US" altLang="zh-CN" dirty="0"/>
          </a:p>
        </p:txBody>
      </p:sp>
      <p:sp>
        <p:nvSpPr>
          <p:cNvPr id="4" name="日期占位符 3"/>
          <p:cNvSpPr>
            <a:spLocks noGrp="1"/>
          </p:cNvSpPr>
          <p:nvPr>
            <p:ph type="dt" sz="half" idx="10"/>
          </p:nvPr>
        </p:nvSpPr>
        <p:spPr/>
        <p:txBody>
          <a:bodyPr/>
          <a:lstStyle/>
          <a:p>
            <a:fld id="{F1CEAAD3-72A4-466A-BFD8-9B68446FBEA4}"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smtClean="0"/>
              <a:t>行为金融学历史：金融学</a:t>
            </a:r>
            <a:endParaRPr lang="zh-CN" altLang="zh-CN" dirty="0"/>
          </a:p>
        </p:txBody>
      </p:sp>
      <p:sp>
        <p:nvSpPr>
          <p:cNvPr id="32771" name="Rectangle 3"/>
          <p:cNvSpPr>
            <a:spLocks noGrp="1" noChangeArrowheads="1"/>
          </p:cNvSpPr>
          <p:nvPr>
            <p:ph type="body" idx="1"/>
          </p:nvPr>
        </p:nvSpPr>
        <p:spPr>
          <a:xfrm>
            <a:off x="642910" y="1214422"/>
            <a:ext cx="7772400" cy="4805378"/>
          </a:xfrm>
        </p:spPr>
        <p:txBody>
          <a:bodyPr>
            <a:normAutofit/>
          </a:bodyPr>
          <a:lstStyle/>
          <a:p>
            <a:pPr lvl="1">
              <a:lnSpc>
                <a:spcPct val="90000"/>
              </a:lnSpc>
            </a:pPr>
            <a:r>
              <a:rPr lang="zh-CN" altLang="en-US" dirty="0" smtClean="0"/>
              <a:t>从</a:t>
            </a:r>
            <a:r>
              <a:rPr lang="en-US" altLang="zh-CN" dirty="0"/>
              <a:t>20</a:t>
            </a:r>
            <a:r>
              <a:rPr lang="zh-CN" altLang="en-US" dirty="0"/>
              <a:t>世纪</a:t>
            </a:r>
            <a:r>
              <a:rPr lang="en-US" altLang="zh-CN" dirty="0"/>
              <a:t>80</a:t>
            </a:r>
            <a:r>
              <a:rPr lang="zh-CN" altLang="en-US" dirty="0"/>
              <a:t>年代中期至今。随着证券市场不断发现的异常现象引起金融学界的注意，大量的证据表明许多金融理论还不完善</a:t>
            </a:r>
            <a:r>
              <a:rPr lang="zh-CN" altLang="en-US" dirty="0" smtClean="0"/>
              <a:t>。</a:t>
            </a:r>
            <a:endParaRPr lang="en-US" altLang="zh-CN" dirty="0" smtClean="0"/>
          </a:p>
          <a:p>
            <a:pPr lvl="1">
              <a:lnSpc>
                <a:spcPct val="90000"/>
              </a:lnSpc>
            </a:pPr>
            <a:r>
              <a:rPr lang="en-US" altLang="zh-CN" dirty="0" smtClean="0"/>
              <a:t>  </a:t>
            </a:r>
            <a:r>
              <a:rPr lang="zh-CN" altLang="en-US" dirty="0" smtClean="0"/>
              <a:t>再</a:t>
            </a:r>
            <a:r>
              <a:rPr lang="zh-CN" altLang="en-US" dirty="0"/>
              <a:t>加上期望理论得到广泛认可和经验求证，所以这个时期的行为金融取得了突破性的进展。与上个时期相比，这个时期的行为金融理论研究主要是对证券市场的异象加以解释，同时注重把心理学的研究成果和投资决策结合起来</a:t>
            </a:r>
            <a:r>
              <a:rPr lang="zh-CN" altLang="en-US" dirty="0" smtClean="0"/>
              <a:t>。</a:t>
            </a:r>
            <a:endParaRPr lang="en-US" altLang="zh-CN" dirty="0" smtClean="0"/>
          </a:p>
          <a:p>
            <a:pPr lvl="1">
              <a:lnSpc>
                <a:spcPct val="90000"/>
              </a:lnSpc>
            </a:pPr>
            <a:r>
              <a:rPr lang="en-US" altLang="zh-CN" dirty="0"/>
              <a:t> </a:t>
            </a:r>
            <a:r>
              <a:rPr lang="en-US" altLang="zh-CN" dirty="0" smtClean="0"/>
              <a:t> </a:t>
            </a:r>
            <a:r>
              <a:rPr lang="zh-CN" altLang="en-US" dirty="0" smtClean="0"/>
              <a:t>此外</a:t>
            </a:r>
            <a:r>
              <a:rPr lang="zh-CN" altLang="en-US" dirty="0"/>
              <a:t>，各种基于行为金融理念的模型也在这一时期大量</a:t>
            </a:r>
            <a:r>
              <a:rPr lang="zh-CN" altLang="en-US" dirty="0" smtClean="0"/>
              <a:t>出现</a:t>
            </a:r>
            <a:r>
              <a:rPr lang="zh-CN" altLang="en-US" dirty="0"/>
              <a:t>。</a:t>
            </a:r>
          </a:p>
        </p:txBody>
      </p:sp>
      <p:sp>
        <p:nvSpPr>
          <p:cNvPr id="4" name="日期占位符 3"/>
          <p:cNvSpPr>
            <a:spLocks noGrp="1"/>
          </p:cNvSpPr>
          <p:nvPr>
            <p:ph type="dt" sz="half" idx="10"/>
          </p:nvPr>
        </p:nvSpPr>
        <p:spPr/>
        <p:txBody>
          <a:bodyPr/>
          <a:lstStyle/>
          <a:p>
            <a:fld id="{1A035EB6-2021-44B6-8886-265902ECC7BE}"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6187366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dirty="0"/>
              <a:t>行为金融</a:t>
            </a:r>
            <a:r>
              <a:rPr lang="zh-CN" altLang="en-US" dirty="0" smtClean="0"/>
              <a:t>对</a:t>
            </a:r>
            <a:r>
              <a:rPr lang="en-US" altLang="zh-CN" dirty="0" smtClean="0"/>
              <a:t>EMH</a:t>
            </a:r>
            <a:r>
              <a:rPr lang="zh-CN" altLang="en-US" dirty="0" smtClean="0"/>
              <a:t>的</a:t>
            </a:r>
            <a:r>
              <a:rPr lang="zh-CN" altLang="en-US" dirty="0"/>
              <a:t>质疑 </a:t>
            </a:r>
            <a:r>
              <a:rPr lang="en-US" altLang="zh-CN" dirty="0" smtClean="0"/>
              <a:t>1</a:t>
            </a:r>
            <a:endParaRPr lang="zh-CN" altLang="en-US" dirty="0"/>
          </a:p>
        </p:txBody>
      </p:sp>
      <p:sp>
        <p:nvSpPr>
          <p:cNvPr id="33795" name="Rectangle 3"/>
          <p:cNvSpPr>
            <a:spLocks noGrp="1" noChangeArrowheads="1"/>
          </p:cNvSpPr>
          <p:nvPr>
            <p:ph type="body" idx="1"/>
          </p:nvPr>
        </p:nvSpPr>
        <p:spPr>
          <a:xfrm>
            <a:off x="714348" y="1214422"/>
            <a:ext cx="7772400" cy="4805378"/>
          </a:xfrm>
        </p:spPr>
        <p:txBody>
          <a:bodyPr>
            <a:normAutofit fontScale="85000" lnSpcReduction="20000"/>
          </a:bodyPr>
          <a:lstStyle/>
          <a:p>
            <a:pPr lvl="1"/>
            <a:r>
              <a:rPr lang="zh-CN" altLang="en-US" sz="2800" dirty="0" smtClean="0"/>
              <a:t>投资者</a:t>
            </a:r>
            <a:r>
              <a:rPr lang="zh-CN" altLang="en-US" sz="2800" dirty="0"/>
              <a:t>的行为并非都是理性的行为 </a:t>
            </a:r>
          </a:p>
          <a:p>
            <a:pPr lvl="1">
              <a:buFont typeface="Wingdings" pitchFamily="2" charset="2"/>
              <a:buChar char="ü"/>
            </a:pPr>
            <a:r>
              <a:rPr lang="zh-CN" altLang="en-US" sz="2800" dirty="0"/>
              <a:t>  </a:t>
            </a:r>
            <a:r>
              <a:rPr lang="zh-CN" altLang="en-US" sz="2800" dirty="0" smtClean="0"/>
              <a:t>有效</a:t>
            </a:r>
            <a:r>
              <a:rPr lang="zh-CN" altLang="en-US" sz="2800" dirty="0"/>
              <a:t>市场假说最先受到争议的地方就是关于投资者“理性”的假设。这一假设认为人们的决策是建立在理性预期</a:t>
            </a:r>
            <a:r>
              <a:rPr lang="en-US" altLang="zh-CN" sz="2800" dirty="0"/>
              <a:t>(rational expectation)</a:t>
            </a:r>
            <a:r>
              <a:rPr lang="zh-CN" altLang="en-US" sz="2800" dirty="0"/>
              <a:t>、风险厌恶（</a:t>
            </a:r>
            <a:r>
              <a:rPr lang="en-US" altLang="zh-CN" sz="2800" dirty="0"/>
              <a:t>risk aversion</a:t>
            </a:r>
            <a:r>
              <a:rPr lang="zh-CN" altLang="en-US" sz="2800" dirty="0"/>
              <a:t>）、效用函数最大化以及不断更新决策知识等假设之上的</a:t>
            </a:r>
            <a:r>
              <a:rPr lang="zh-CN" altLang="en-US" sz="2800" dirty="0" smtClean="0"/>
              <a:t>。</a:t>
            </a:r>
            <a:endParaRPr lang="en-US" altLang="zh-CN" sz="2800" dirty="0" smtClean="0"/>
          </a:p>
          <a:p>
            <a:pPr lvl="1">
              <a:buFont typeface="Wingdings" pitchFamily="2" charset="2"/>
              <a:buChar char="ü"/>
            </a:pPr>
            <a:r>
              <a:rPr lang="zh-CN" altLang="en-US" sz="2800" dirty="0" smtClean="0"/>
              <a:t>但</a:t>
            </a:r>
            <a:r>
              <a:rPr lang="zh-CN" altLang="en-US" sz="2800" dirty="0"/>
              <a:t>大量的心理学研究表明人们的实际投资决策并非如此。例如，人们并非总是风险厌恶的，人们常常过分相信自己的判断，人们常常凭著一些不相关的资讯来买卖证券，等等</a:t>
            </a:r>
            <a:r>
              <a:rPr lang="zh-CN" altLang="en-US" sz="2800" dirty="0" smtClean="0"/>
              <a:t>。</a:t>
            </a:r>
            <a:endParaRPr lang="en-US" altLang="zh-CN" sz="2800" dirty="0" smtClean="0"/>
          </a:p>
          <a:p>
            <a:pPr lvl="1">
              <a:buFont typeface="Wingdings" pitchFamily="2" charset="2"/>
              <a:buChar char="ü"/>
            </a:pPr>
            <a:r>
              <a:rPr lang="zh-CN" altLang="en-US" sz="2800" dirty="0" smtClean="0"/>
              <a:t>基于</a:t>
            </a:r>
            <a:r>
              <a:rPr lang="zh-CN" altLang="en-US" sz="2800" dirty="0"/>
              <a:t>以上实证观察中发现的投资者行为特点，行为金融学认为应该用现实世界中投资者的真实行为模式来取代投资者“理性行为”的假设，即以“有限理性（</a:t>
            </a:r>
            <a:r>
              <a:rPr lang="en-US" altLang="zh-CN" sz="2800" dirty="0"/>
              <a:t>bounded rational</a:t>
            </a:r>
            <a:r>
              <a:rPr lang="zh-CN" altLang="en-US" sz="2800" dirty="0"/>
              <a:t>）”来取代“理性（</a:t>
            </a:r>
            <a:r>
              <a:rPr lang="en-US" altLang="zh-CN" sz="2800" dirty="0"/>
              <a:t>rational</a:t>
            </a:r>
            <a:r>
              <a:rPr lang="zh-CN" altLang="en-US" sz="2800" dirty="0"/>
              <a:t>）”。</a:t>
            </a:r>
          </a:p>
          <a:p>
            <a:pPr>
              <a:lnSpc>
                <a:spcPct val="80000"/>
              </a:lnSpc>
              <a:buFontTx/>
              <a:buNone/>
            </a:pPr>
            <a:r>
              <a:rPr lang="zh-CN" altLang="en-US" sz="2000" dirty="0">
                <a:latin typeface="隶书" panose="02010509060101010101" pitchFamily="49" charset="-122"/>
                <a:ea typeface="隶书" panose="02010509060101010101" pitchFamily="49" charset="-122"/>
              </a:rPr>
              <a:t/>
            </a:r>
            <a:br>
              <a:rPr lang="zh-CN" altLang="en-US" sz="2000" dirty="0">
                <a:latin typeface="隶书" panose="02010509060101010101" pitchFamily="49" charset="-122"/>
                <a:ea typeface="隶书" panose="02010509060101010101" pitchFamily="49" charset="-122"/>
              </a:rPr>
            </a:br>
            <a:endParaRPr lang="zh-CN" altLang="en-US" sz="2000" dirty="0">
              <a:latin typeface="隶书" panose="02010509060101010101" pitchFamily="49" charset="-122"/>
              <a:ea typeface="隶书" panose="02010509060101010101" pitchFamily="49" charset="-122"/>
            </a:endParaRPr>
          </a:p>
        </p:txBody>
      </p:sp>
      <p:sp>
        <p:nvSpPr>
          <p:cNvPr id="4" name="日期占位符 3"/>
          <p:cNvSpPr>
            <a:spLocks noGrp="1"/>
          </p:cNvSpPr>
          <p:nvPr>
            <p:ph type="dt" sz="half" idx="10"/>
          </p:nvPr>
        </p:nvSpPr>
        <p:spPr/>
        <p:txBody>
          <a:bodyPr/>
          <a:lstStyle/>
          <a:p>
            <a:fld id="{EE4EEC8B-BDD1-4D99-9C88-29FD6DDFE106}"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369171912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dirty="0" smtClean="0"/>
              <a:t>行为金融对</a:t>
            </a:r>
            <a:r>
              <a:rPr lang="en-US" altLang="zh-CN" dirty="0" smtClean="0"/>
              <a:t>EMH</a:t>
            </a:r>
            <a:r>
              <a:rPr lang="zh-CN" altLang="en-US" dirty="0" smtClean="0"/>
              <a:t>的质疑 </a:t>
            </a:r>
            <a:r>
              <a:rPr lang="en-US" altLang="zh-CN" dirty="0" smtClean="0"/>
              <a:t>2</a:t>
            </a:r>
            <a:endParaRPr lang="zh-CN" altLang="zh-CN" dirty="0"/>
          </a:p>
        </p:txBody>
      </p:sp>
      <p:sp>
        <p:nvSpPr>
          <p:cNvPr id="34819" name="Rectangle 3"/>
          <p:cNvSpPr>
            <a:spLocks noGrp="1" noChangeArrowheads="1"/>
          </p:cNvSpPr>
          <p:nvPr>
            <p:ph type="body" idx="1"/>
          </p:nvPr>
        </p:nvSpPr>
        <p:spPr>
          <a:xfrm>
            <a:off x="714348" y="1214422"/>
            <a:ext cx="7772400" cy="4805378"/>
          </a:xfrm>
        </p:spPr>
        <p:txBody>
          <a:bodyPr>
            <a:normAutofit/>
          </a:bodyPr>
          <a:lstStyle/>
          <a:p>
            <a:pPr lvl="1">
              <a:lnSpc>
                <a:spcPct val="90000"/>
              </a:lnSpc>
            </a:pPr>
            <a:r>
              <a:rPr lang="zh-CN" altLang="en-US" sz="2200" dirty="0" smtClean="0"/>
              <a:t>投资者</a:t>
            </a:r>
            <a:r>
              <a:rPr lang="zh-CN" altLang="en-US" sz="2200" dirty="0"/>
              <a:t>的非理性行为并非随机发生的 </a:t>
            </a:r>
          </a:p>
          <a:p>
            <a:pPr lvl="1">
              <a:lnSpc>
                <a:spcPct val="90000"/>
              </a:lnSpc>
              <a:buFont typeface="Wingdings" pitchFamily="2" charset="2"/>
              <a:buChar char="ü"/>
            </a:pPr>
            <a:r>
              <a:rPr lang="zh-CN" altLang="en-US" sz="2200" dirty="0"/>
              <a:t>   有效市场假说的第二条假设认为：即使有一些非理性的投资者存在，但由于这些非理性的投资者的交易都是随机的，所以自然而然也就彼此抵消掉</a:t>
            </a:r>
            <a:r>
              <a:rPr lang="zh-CN" altLang="en-US" sz="2200" dirty="0" smtClean="0"/>
              <a:t>。</a:t>
            </a:r>
            <a:endParaRPr lang="en-US" altLang="zh-CN" sz="2200" dirty="0" smtClean="0"/>
          </a:p>
          <a:p>
            <a:pPr lvl="1">
              <a:lnSpc>
                <a:spcPct val="90000"/>
              </a:lnSpc>
              <a:buFont typeface="Wingdings" pitchFamily="2" charset="2"/>
              <a:buChar char="ü"/>
            </a:pPr>
            <a:r>
              <a:rPr lang="zh-CN" altLang="en-US" sz="2200" dirty="0" smtClean="0"/>
              <a:t>但</a:t>
            </a:r>
            <a:r>
              <a:rPr lang="zh-CN" altLang="en-US" sz="2200" dirty="0"/>
              <a:t>行为金融的研究表明，非理性投资者的决策并不完全是随机的，他们常常会朝著同一个方向，所以不见得会彼此抵消。而且，当这些非理性的投资者的行为“社会化”或大家都听信相同的谣言时，相互模仿来进行交易时，这种现象会更加的明显</a:t>
            </a:r>
            <a:r>
              <a:rPr lang="zh-CN" altLang="en-US" sz="2200" dirty="0" smtClean="0"/>
              <a:t>。</a:t>
            </a:r>
            <a:endParaRPr lang="en-US" altLang="zh-CN" sz="2200" dirty="0" smtClean="0"/>
          </a:p>
          <a:p>
            <a:pPr lvl="1">
              <a:lnSpc>
                <a:spcPct val="90000"/>
              </a:lnSpc>
              <a:buFont typeface="Wingdings" pitchFamily="2" charset="2"/>
              <a:buChar char="ü"/>
            </a:pPr>
            <a:r>
              <a:rPr lang="zh-CN" altLang="en-US" sz="2200" dirty="0" smtClean="0"/>
              <a:t>因此</a:t>
            </a:r>
            <a:r>
              <a:rPr lang="zh-CN" altLang="en-US" sz="2200" dirty="0"/>
              <a:t>，在行为金融理论看来，投资者的情绪因素并非是随机产生的错误，相反，其是一种很常见的且在某种意义上是很普遍的认知偏差。因此，由这些认知偏差导致的对理性决策的偏离是系统性的，并不能因为统计平均而消除。</a:t>
            </a:r>
          </a:p>
        </p:txBody>
      </p:sp>
      <p:sp>
        <p:nvSpPr>
          <p:cNvPr id="4" name="日期占位符 3"/>
          <p:cNvSpPr>
            <a:spLocks noGrp="1"/>
          </p:cNvSpPr>
          <p:nvPr>
            <p:ph type="dt" sz="half" idx="10"/>
          </p:nvPr>
        </p:nvSpPr>
        <p:spPr/>
        <p:txBody>
          <a:bodyPr/>
          <a:lstStyle/>
          <a:p>
            <a:fld id="{8E018FE1-E7C1-48FA-83CF-8534E0887FDF}"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18212152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smtClean="0"/>
              <a:t>行为金融对</a:t>
            </a:r>
            <a:r>
              <a:rPr lang="en-US" altLang="zh-CN" dirty="0" smtClean="0"/>
              <a:t>EMH</a:t>
            </a:r>
            <a:r>
              <a:rPr lang="zh-CN" altLang="en-US" dirty="0" smtClean="0"/>
              <a:t>的质疑 </a:t>
            </a:r>
            <a:r>
              <a:rPr lang="en-US" altLang="zh-CN" dirty="0" smtClean="0"/>
              <a:t>3</a:t>
            </a:r>
            <a:endParaRPr lang="zh-CN" altLang="zh-CN" dirty="0"/>
          </a:p>
        </p:txBody>
      </p:sp>
      <p:sp>
        <p:nvSpPr>
          <p:cNvPr id="35843" name="Rectangle 3"/>
          <p:cNvSpPr>
            <a:spLocks noGrp="1" noChangeArrowheads="1"/>
          </p:cNvSpPr>
          <p:nvPr>
            <p:ph type="body" idx="1"/>
          </p:nvPr>
        </p:nvSpPr>
        <p:spPr/>
        <p:txBody>
          <a:bodyPr>
            <a:normAutofit lnSpcReduction="10000"/>
          </a:bodyPr>
          <a:lstStyle/>
          <a:p>
            <a:pPr lvl="1">
              <a:lnSpc>
                <a:spcPct val="90000"/>
              </a:lnSpc>
            </a:pPr>
            <a:r>
              <a:rPr lang="zh-CN" altLang="en-US" sz="2200" dirty="0"/>
              <a:t>套利是受到限制的 </a:t>
            </a:r>
          </a:p>
          <a:p>
            <a:pPr lvl="1">
              <a:lnSpc>
                <a:spcPct val="90000"/>
              </a:lnSpc>
              <a:buFont typeface="Wingdings" pitchFamily="2" charset="2"/>
              <a:buChar char="ü"/>
            </a:pPr>
            <a:r>
              <a:rPr lang="zh-CN" altLang="en-US" sz="2200" dirty="0"/>
              <a:t>    有效市场假说的最为放松的假设认为，即使投资者的非理性行为并非随机而且是具有相关性的，但套利的力量仍可让市场恢复效率，即在套利和市场竞争的作用下，理性交易者（套利者）会很迅速地消除非理性交易者（噪声交易者）引起的价格偏离现象</a:t>
            </a:r>
            <a:r>
              <a:rPr lang="zh-CN" altLang="en-US" sz="2200" dirty="0" smtClean="0"/>
              <a:t>。因此从</a:t>
            </a:r>
            <a:r>
              <a:rPr lang="zh-CN" altLang="en-US" sz="2200" dirty="0"/>
              <a:t>长期来看，价格的偏离只是短期的现象，非理性交易者将成为市场的输家并最终被淘汰出局。市场中将只有理性的投资者能够幸存下来，证券市场的投资行为也将由理性投资者主宰。</a:t>
            </a:r>
          </a:p>
          <a:p>
            <a:pPr lvl="1">
              <a:lnSpc>
                <a:spcPct val="90000"/>
              </a:lnSpc>
              <a:buFont typeface="Wingdings" pitchFamily="2" charset="2"/>
              <a:buChar char="ü"/>
            </a:pPr>
            <a:r>
              <a:rPr lang="zh-CN" altLang="en-US" sz="2200" dirty="0"/>
              <a:t>     与此相对，行为金融理论认为实践中套利的作用并不像有效市场假说认为的那样有效，套利实际上是受到限制的，行为金融学将此称为“套利限制（</a:t>
            </a:r>
            <a:r>
              <a:rPr lang="en-US" altLang="zh-CN" sz="2200" dirty="0"/>
              <a:t>limits of arbitrage</a:t>
            </a:r>
            <a:r>
              <a:rPr lang="zh-CN" altLang="en-US" sz="2200" dirty="0"/>
              <a:t>）”</a:t>
            </a:r>
            <a:r>
              <a:rPr lang="zh-CN" altLang="en-US" sz="2200" dirty="0" smtClean="0"/>
              <a:t>。</a:t>
            </a:r>
            <a:endParaRPr lang="en-US" altLang="zh-CN" sz="2200" dirty="0" smtClean="0"/>
          </a:p>
          <a:p>
            <a:pPr lvl="1">
              <a:lnSpc>
                <a:spcPct val="90000"/>
              </a:lnSpc>
              <a:buFont typeface="Wingdings" pitchFamily="2" charset="2"/>
              <a:buChar char="ü"/>
            </a:pPr>
            <a:r>
              <a:rPr lang="en-US" altLang="zh-CN" sz="2200" dirty="0" smtClean="0"/>
              <a:t>    </a:t>
            </a:r>
            <a:r>
              <a:rPr lang="zh-CN" altLang="en-US" sz="2200" dirty="0" smtClean="0"/>
              <a:t>套利</a:t>
            </a:r>
            <a:r>
              <a:rPr lang="zh-CN" altLang="en-US" sz="2200" dirty="0"/>
              <a:t>之所以会受到限制，一方面是因为实践中套利本身是具有风险的，另一方面是因为进行套利活动会受到实施成本（</a:t>
            </a:r>
            <a:r>
              <a:rPr lang="en-US" altLang="zh-CN" sz="2200" dirty="0"/>
              <a:t>implementation costs</a:t>
            </a:r>
            <a:r>
              <a:rPr lang="zh-CN" altLang="en-US" sz="2200" dirty="0"/>
              <a:t>）的影响。</a:t>
            </a:r>
          </a:p>
        </p:txBody>
      </p:sp>
      <p:sp>
        <p:nvSpPr>
          <p:cNvPr id="4" name="日期占位符 3"/>
          <p:cNvSpPr>
            <a:spLocks noGrp="1"/>
          </p:cNvSpPr>
          <p:nvPr>
            <p:ph type="dt" sz="half" idx="10"/>
          </p:nvPr>
        </p:nvSpPr>
        <p:spPr/>
        <p:txBody>
          <a:bodyPr/>
          <a:lstStyle/>
          <a:p>
            <a:fld id="{DBE597ED-4030-46DC-BCBA-9506DB76534C}"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6597111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smtClean="0"/>
              <a:t>行为金融对</a:t>
            </a:r>
            <a:r>
              <a:rPr lang="en-US" altLang="zh-CN" dirty="0" smtClean="0"/>
              <a:t>EMH</a:t>
            </a:r>
            <a:r>
              <a:rPr lang="zh-CN" altLang="en-US" dirty="0" smtClean="0"/>
              <a:t>的质疑 </a:t>
            </a:r>
            <a:r>
              <a:rPr lang="en-US" altLang="zh-CN" dirty="0" smtClean="0"/>
              <a:t>3</a:t>
            </a:r>
            <a:r>
              <a:rPr lang="zh-CN" altLang="en-US" dirty="0" smtClean="0"/>
              <a:t>（续）</a:t>
            </a:r>
            <a:endParaRPr lang="zh-CN" altLang="zh-CN" dirty="0"/>
          </a:p>
        </p:txBody>
      </p:sp>
      <p:sp>
        <p:nvSpPr>
          <p:cNvPr id="36867" name="Rectangle 3"/>
          <p:cNvSpPr>
            <a:spLocks noGrp="1" noChangeArrowheads="1"/>
          </p:cNvSpPr>
          <p:nvPr>
            <p:ph type="body" idx="1"/>
          </p:nvPr>
        </p:nvSpPr>
        <p:spPr>
          <a:xfrm>
            <a:off x="571472" y="1214422"/>
            <a:ext cx="8115328" cy="4805378"/>
          </a:xfrm>
        </p:spPr>
        <p:txBody>
          <a:bodyPr>
            <a:noAutofit/>
          </a:bodyPr>
          <a:lstStyle/>
          <a:p>
            <a:pPr lvl="1">
              <a:lnSpc>
                <a:spcPct val="90000"/>
              </a:lnSpc>
              <a:buFont typeface="Wingdings" pitchFamily="2" charset="2"/>
              <a:buChar char="ü"/>
            </a:pPr>
            <a:r>
              <a:rPr lang="en-US" altLang="zh-CN" sz="2200" dirty="0"/>
              <a:t>    </a:t>
            </a:r>
            <a:r>
              <a:rPr lang="zh-CN" altLang="en-US" sz="2200" dirty="0"/>
              <a:t>实践中，套利的风险主要来自于两个方面：一是</a:t>
            </a:r>
            <a:r>
              <a:rPr lang="zh-CN" altLang="en-US" sz="2200" b="1" dirty="0"/>
              <a:t>基本面风险</a:t>
            </a:r>
            <a:r>
              <a:rPr lang="zh-CN" altLang="en-US" sz="2200" dirty="0"/>
              <a:t>（</a:t>
            </a:r>
            <a:r>
              <a:rPr lang="en-US" altLang="zh-CN" sz="2200" dirty="0"/>
              <a:t>fundamental risk</a:t>
            </a:r>
            <a:r>
              <a:rPr lang="zh-CN" altLang="en-US" sz="2200" dirty="0"/>
              <a:t>），二是</a:t>
            </a:r>
            <a:r>
              <a:rPr lang="zh-CN" altLang="en-US" sz="2200" b="1" dirty="0"/>
              <a:t>噪声交易者风险</a:t>
            </a:r>
            <a:r>
              <a:rPr lang="en-US" altLang="zh-CN" sz="2200" dirty="0"/>
              <a:t>(noise trader risk)</a:t>
            </a:r>
            <a:r>
              <a:rPr lang="zh-CN" altLang="en-US" sz="2200" dirty="0"/>
              <a:t>。“基本面风险”是指关于某只证券基本价值的一些消息引起该证券价格进一步偏离基础价值的风险</a:t>
            </a:r>
            <a:r>
              <a:rPr lang="zh-CN" altLang="en-US" sz="2200" dirty="0" smtClean="0"/>
              <a:t>。</a:t>
            </a:r>
            <a:endParaRPr lang="en-US" altLang="zh-CN" sz="2200" dirty="0" smtClean="0"/>
          </a:p>
          <a:p>
            <a:pPr lvl="1">
              <a:lnSpc>
                <a:spcPct val="90000"/>
              </a:lnSpc>
              <a:buFont typeface="Wingdings" pitchFamily="2" charset="2"/>
              <a:buChar char="ü"/>
            </a:pPr>
            <a:r>
              <a:rPr lang="zh-CN" altLang="en-US" sz="2200" dirty="0" smtClean="0"/>
              <a:t>    在</a:t>
            </a:r>
            <a:r>
              <a:rPr lang="zh-CN" altLang="en-US" sz="2200" dirty="0"/>
              <a:t>有效市场假说下，由于有完美可替代性资产的存在，使得套利者在对被错误定价的证券实施套利时是不会受到其价格继续偏离基本价值的风险的。如套利者在购买被低估的某只高科技股的同时卖空另一与之类似的高科技股，就能避免由于受行业性消息的影响，被低估的高科技股股价进一步下跌的风险，因为即使其股价下跌了，但被卖空的另一只高科技股的股价也会下跌，从而套利者的损失会被弥补。但实践中，替代性证券很少是完美的，并且经常是高度不完美的，这就使得消除所有基本面的风险成为不可能。同时，即使完美的替代性证券存在，其使得套利者不受基本面风险的影响，但噪声交易者风险仍然会使套利受到限制。</a:t>
            </a:r>
          </a:p>
        </p:txBody>
      </p:sp>
      <p:sp>
        <p:nvSpPr>
          <p:cNvPr id="4" name="日期占位符 3"/>
          <p:cNvSpPr>
            <a:spLocks noGrp="1"/>
          </p:cNvSpPr>
          <p:nvPr>
            <p:ph type="dt" sz="half" idx="10"/>
          </p:nvPr>
        </p:nvSpPr>
        <p:spPr/>
        <p:txBody>
          <a:bodyPr/>
          <a:lstStyle/>
          <a:p>
            <a:fld id="{7D181186-1565-41AE-8F3E-7AA86A9D1C7F}"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38509783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smtClean="0"/>
              <a:t>行为金融对</a:t>
            </a:r>
            <a:r>
              <a:rPr lang="en-US" altLang="zh-CN" dirty="0" smtClean="0"/>
              <a:t>EMH</a:t>
            </a:r>
            <a:r>
              <a:rPr lang="zh-CN" altLang="en-US" dirty="0" smtClean="0"/>
              <a:t>的质疑 </a:t>
            </a:r>
            <a:r>
              <a:rPr lang="en-US" altLang="zh-CN" dirty="0" smtClean="0"/>
              <a:t>3</a:t>
            </a:r>
            <a:r>
              <a:rPr lang="zh-CN" altLang="en-US" dirty="0" smtClean="0"/>
              <a:t>（续）</a:t>
            </a:r>
            <a:endParaRPr lang="zh-CN" altLang="zh-CN" dirty="0"/>
          </a:p>
        </p:txBody>
      </p:sp>
      <p:sp>
        <p:nvSpPr>
          <p:cNvPr id="37891" name="Rectangle 3"/>
          <p:cNvSpPr>
            <a:spLocks noGrp="1" noChangeArrowheads="1"/>
          </p:cNvSpPr>
          <p:nvPr>
            <p:ph type="body" idx="1"/>
          </p:nvPr>
        </p:nvSpPr>
        <p:spPr>
          <a:xfrm>
            <a:off x="600076" y="1214422"/>
            <a:ext cx="8186766" cy="4805378"/>
          </a:xfrm>
        </p:spPr>
        <p:txBody>
          <a:bodyPr>
            <a:noAutofit/>
          </a:bodyPr>
          <a:lstStyle/>
          <a:p>
            <a:pPr lvl="1">
              <a:buFont typeface="Wingdings" pitchFamily="2" charset="2"/>
              <a:buChar char="ü"/>
            </a:pPr>
            <a:r>
              <a:rPr lang="en-US" altLang="zh-CN" sz="2200" dirty="0"/>
              <a:t>    </a:t>
            </a:r>
            <a:r>
              <a:rPr lang="zh-CN" altLang="en-US" sz="2200" dirty="0"/>
              <a:t>所谓“噪声交易者风险”，是指被套利者利用的错误定价在短期内继续恶化的风险</a:t>
            </a:r>
            <a:r>
              <a:rPr lang="zh-CN" altLang="en-US" sz="2200" dirty="0" smtClean="0"/>
              <a:t>。</a:t>
            </a:r>
            <a:endParaRPr lang="en-US" altLang="zh-CN" sz="2200" dirty="0" smtClean="0"/>
          </a:p>
          <a:p>
            <a:pPr lvl="1">
              <a:buFont typeface="Wingdings" pitchFamily="2" charset="2"/>
              <a:buChar char="ü"/>
            </a:pPr>
            <a:r>
              <a:rPr lang="en-US" altLang="zh-CN" sz="2200" dirty="0"/>
              <a:t> </a:t>
            </a:r>
            <a:r>
              <a:rPr lang="en-US" altLang="zh-CN" sz="2200" dirty="0" smtClean="0"/>
              <a:t>   </a:t>
            </a:r>
            <a:r>
              <a:rPr lang="zh-CN" altLang="en-US" sz="2200" dirty="0" smtClean="0"/>
              <a:t>由于</a:t>
            </a:r>
            <a:r>
              <a:rPr lang="zh-CN" altLang="en-US" sz="2200" dirty="0"/>
              <a:t>未来的价格是不可预测的，所以很有可能价格在回复到正确的理性价格之前，会继续偏离理性价格更远。如套利者会面临那些使这只股票低估的消极投资者变得更加消极，进而促使股价进一步下跌的风险。这里要注意的是，噪音交易者风险之所以会对套利产生限制，主要是因为它可能导致套利者的头寸提前了结，从而给他们造成了潜在的高损失威胁</a:t>
            </a:r>
            <a:r>
              <a:rPr lang="zh-CN" altLang="en-US" sz="2200" dirty="0" smtClean="0"/>
              <a:t>。</a:t>
            </a:r>
            <a:endParaRPr lang="en-US" altLang="zh-CN" sz="2200" dirty="0" smtClean="0"/>
          </a:p>
        </p:txBody>
      </p:sp>
      <p:sp>
        <p:nvSpPr>
          <p:cNvPr id="4" name="日期占位符 3"/>
          <p:cNvSpPr>
            <a:spLocks noGrp="1"/>
          </p:cNvSpPr>
          <p:nvPr>
            <p:ph type="dt" sz="half" idx="10"/>
          </p:nvPr>
        </p:nvSpPr>
        <p:spPr/>
        <p:txBody>
          <a:bodyPr/>
          <a:lstStyle/>
          <a:p>
            <a:fld id="{E88E0279-08CD-48CC-8DAC-24980811430C}"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18857013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smtClean="0"/>
              <a:t>行为金融对</a:t>
            </a:r>
            <a:r>
              <a:rPr lang="en-US" altLang="zh-CN" dirty="0" smtClean="0"/>
              <a:t>EMH</a:t>
            </a:r>
            <a:r>
              <a:rPr lang="zh-CN" altLang="en-US" dirty="0" smtClean="0"/>
              <a:t>的质疑 </a:t>
            </a:r>
            <a:r>
              <a:rPr lang="en-US" altLang="zh-CN" dirty="0" smtClean="0"/>
              <a:t>3</a:t>
            </a:r>
            <a:r>
              <a:rPr lang="zh-CN" altLang="en-US" dirty="0" smtClean="0"/>
              <a:t>（续）</a:t>
            </a:r>
            <a:endParaRPr lang="zh-CN" altLang="zh-CN" dirty="0"/>
          </a:p>
        </p:txBody>
      </p:sp>
      <p:sp>
        <p:nvSpPr>
          <p:cNvPr id="37891" name="Rectangle 3"/>
          <p:cNvSpPr>
            <a:spLocks noGrp="1" noChangeArrowheads="1"/>
          </p:cNvSpPr>
          <p:nvPr>
            <p:ph type="body" idx="1"/>
          </p:nvPr>
        </p:nvSpPr>
        <p:spPr>
          <a:xfrm>
            <a:off x="500034" y="1214422"/>
            <a:ext cx="8186766" cy="4805378"/>
          </a:xfrm>
        </p:spPr>
        <p:txBody>
          <a:bodyPr>
            <a:noAutofit/>
          </a:bodyPr>
          <a:lstStyle/>
          <a:p>
            <a:pPr lvl="1">
              <a:buFont typeface="Wingdings" pitchFamily="2" charset="2"/>
              <a:buChar char="ü"/>
            </a:pPr>
            <a:r>
              <a:rPr lang="zh-CN" altLang="en-US" sz="2200" dirty="0" smtClean="0"/>
              <a:t>为</a:t>
            </a:r>
            <a:r>
              <a:rPr lang="zh-CN" altLang="en-US" sz="2200" dirty="0"/>
              <a:t>理解这一点，我们应当知道，实践中大多数的套利者</a:t>
            </a:r>
            <a:r>
              <a:rPr lang="en-US" altLang="zh-CN" sz="2200" dirty="0"/>
              <a:t>——</a:t>
            </a:r>
            <a:r>
              <a:rPr lang="zh-CN" altLang="en-US" sz="2200" dirty="0"/>
              <a:t>即专业基金的经理</a:t>
            </a:r>
            <a:r>
              <a:rPr lang="en-US" altLang="zh-CN" sz="2200" dirty="0"/>
              <a:t>——</a:t>
            </a:r>
            <a:r>
              <a:rPr lang="zh-CN" altLang="en-US" sz="2200" dirty="0"/>
              <a:t>管理的并非自己的资金，而是别人的钱。这种“智力和资本分离”的委托</a:t>
            </a:r>
            <a:r>
              <a:rPr lang="en-US" altLang="zh-CN" sz="2200" dirty="0"/>
              <a:t>—</a:t>
            </a:r>
            <a:r>
              <a:rPr lang="zh-CN" altLang="en-US" sz="2200" dirty="0"/>
              <a:t>代理特征会带来一种后果，即缺乏评价套利者策略</a:t>
            </a:r>
            <a:r>
              <a:rPr lang="zh-CN" altLang="en-US" sz="2200" dirty="0" smtClean="0"/>
              <a:t>专业知识</a:t>
            </a:r>
            <a:r>
              <a:rPr lang="zh-CN" altLang="en-US" sz="2200" dirty="0"/>
              <a:t>的投资者，可能会简单地以套利者的投资绩效来评价套利者</a:t>
            </a:r>
            <a:r>
              <a:rPr lang="zh-CN" altLang="en-US" sz="2200" dirty="0" smtClean="0"/>
              <a:t>。</a:t>
            </a:r>
            <a:endParaRPr lang="en-US" altLang="zh-CN" sz="2200" dirty="0" smtClean="0"/>
          </a:p>
          <a:p>
            <a:pPr lvl="1">
              <a:buFont typeface="Wingdings" pitchFamily="2" charset="2"/>
              <a:buChar char="ü"/>
            </a:pPr>
            <a:r>
              <a:rPr lang="en-US" altLang="zh-CN" sz="2200" dirty="0"/>
              <a:t> </a:t>
            </a:r>
            <a:r>
              <a:rPr lang="en-US" altLang="zh-CN" sz="2200" dirty="0" smtClean="0"/>
              <a:t>   </a:t>
            </a:r>
            <a:r>
              <a:rPr lang="zh-CN" altLang="en-US" sz="2200" dirty="0" smtClean="0"/>
              <a:t>假如</a:t>
            </a:r>
            <a:r>
              <a:rPr lang="zh-CN" altLang="en-US" sz="2200" dirty="0"/>
              <a:t>被套利者利用的错误定价机会在短期内恶化，产生了负的收益，那么投资者可能就会认为该套利者是不能胜任的，进而抽回他们的资金，这种资金撤离的压力会使得套利者过早地结清其头寸，从而不能有效地实施套利来纠正错误定价。此外，对于这种过早结清头寸的恐惧也会使得套利者在利用错误定价的机会时变得不那么积极。</a:t>
            </a:r>
          </a:p>
        </p:txBody>
      </p:sp>
      <p:sp>
        <p:nvSpPr>
          <p:cNvPr id="4" name="日期占位符 3"/>
          <p:cNvSpPr>
            <a:spLocks noGrp="1"/>
          </p:cNvSpPr>
          <p:nvPr>
            <p:ph type="dt" sz="half" idx="10"/>
          </p:nvPr>
        </p:nvSpPr>
        <p:spPr/>
        <p:txBody>
          <a:bodyPr/>
          <a:lstStyle/>
          <a:p>
            <a:fld id="{E88E0279-08CD-48CC-8DAC-24980811430C}"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18857013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smtClean="0"/>
              <a:t>行为金融对</a:t>
            </a:r>
            <a:r>
              <a:rPr lang="en-US" altLang="zh-CN" dirty="0" smtClean="0"/>
              <a:t>EMH</a:t>
            </a:r>
            <a:r>
              <a:rPr lang="zh-CN" altLang="en-US" dirty="0" smtClean="0"/>
              <a:t>的质疑 </a:t>
            </a:r>
            <a:r>
              <a:rPr lang="en-US" altLang="zh-CN" dirty="0" smtClean="0"/>
              <a:t>3</a:t>
            </a:r>
            <a:r>
              <a:rPr lang="zh-CN" altLang="en-US" dirty="0" smtClean="0"/>
              <a:t>（续）</a:t>
            </a:r>
            <a:endParaRPr lang="zh-CN" altLang="zh-CN" dirty="0"/>
          </a:p>
        </p:txBody>
      </p:sp>
      <p:sp>
        <p:nvSpPr>
          <p:cNvPr id="38915" name="Rectangle 3"/>
          <p:cNvSpPr>
            <a:spLocks noGrp="1" noChangeArrowheads="1"/>
          </p:cNvSpPr>
          <p:nvPr>
            <p:ph type="body" idx="1"/>
          </p:nvPr>
        </p:nvSpPr>
        <p:spPr>
          <a:xfrm>
            <a:off x="571472" y="1214422"/>
            <a:ext cx="7772400" cy="4805378"/>
          </a:xfrm>
        </p:spPr>
        <p:txBody>
          <a:bodyPr>
            <a:normAutofit lnSpcReduction="10000"/>
          </a:bodyPr>
          <a:lstStyle/>
          <a:p>
            <a:pPr lvl="1">
              <a:lnSpc>
                <a:spcPct val="90000"/>
              </a:lnSpc>
              <a:buFont typeface="Wingdings" pitchFamily="2" charset="2"/>
              <a:buChar char="ü"/>
            </a:pPr>
            <a:r>
              <a:rPr lang="en-US" altLang="zh-CN" sz="2200" dirty="0"/>
              <a:t>    </a:t>
            </a:r>
            <a:r>
              <a:rPr lang="zh-CN" altLang="en-US" sz="2200" dirty="0"/>
              <a:t>除了套利本身具有一定的风险外，进行套利活动还会受到实施成本的影响，而这又主要与卖空证券有关</a:t>
            </a:r>
            <a:r>
              <a:rPr lang="zh-CN" altLang="en-US" sz="2200" dirty="0" smtClean="0"/>
              <a:t>。</a:t>
            </a:r>
            <a:endParaRPr lang="en-US" altLang="zh-CN" sz="2200" dirty="0" smtClean="0"/>
          </a:p>
          <a:p>
            <a:pPr lvl="1">
              <a:lnSpc>
                <a:spcPct val="90000"/>
              </a:lnSpc>
              <a:buFont typeface="Wingdings" pitchFamily="2" charset="2"/>
              <a:buChar char="ü"/>
            </a:pPr>
            <a:r>
              <a:rPr lang="zh-CN" altLang="en-US" sz="2200" dirty="0" smtClean="0"/>
              <a:t>我们</a:t>
            </a:r>
            <a:r>
              <a:rPr lang="zh-CN" altLang="en-US" sz="2200" dirty="0"/>
              <a:t>知道，套利者为了避免基本面风险，必须进行卖空。但对大多数的机构投资者来说，卖空是不允许的。而就算被允许卖空，但如果卖空供给不能满足套利者的需求，套利者仍旧受到卖空限制。因为，即使能卖空，套利者却不能确保他能在足够长的时间内借到证券直到错误定价被纠正，从而使他获利</a:t>
            </a:r>
            <a:r>
              <a:rPr lang="zh-CN" altLang="en-US" sz="2200" dirty="0" smtClean="0"/>
              <a:t>。</a:t>
            </a:r>
            <a:endParaRPr lang="en-US" altLang="zh-CN" sz="2200" dirty="0" smtClean="0"/>
          </a:p>
          <a:p>
            <a:pPr lvl="1">
              <a:lnSpc>
                <a:spcPct val="90000"/>
              </a:lnSpc>
              <a:buFont typeface="Wingdings" pitchFamily="2" charset="2"/>
              <a:buChar char="ü"/>
            </a:pPr>
            <a:r>
              <a:rPr lang="en-US" altLang="zh-CN" sz="2200" dirty="0"/>
              <a:t> </a:t>
            </a:r>
            <a:r>
              <a:rPr lang="en-US" altLang="zh-CN" sz="2200" dirty="0" smtClean="0"/>
              <a:t>  </a:t>
            </a:r>
            <a:r>
              <a:rPr lang="zh-CN" altLang="en-US" sz="2200" dirty="0" smtClean="0"/>
              <a:t>如果</a:t>
            </a:r>
            <a:r>
              <a:rPr lang="zh-CN" altLang="en-US" sz="2200" dirty="0"/>
              <a:t>证券的原先拥有者要收回，套利者将不得不在可能不利的情况下，通过在公开市场上买入证券以补进他的卖空头寸。此外，实施成本还包括执行套利策略时面临的一般交易成本，例如佣金和买卖差价等。</a:t>
            </a:r>
          </a:p>
          <a:p>
            <a:pPr lvl="1">
              <a:lnSpc>
                <a:spcPct val="90000"/>
              </a:lnSpc>
              <a:buFont typeface="Wingdings" pitchFamily="2" charset="2"/>
              <a:buChar char="ü"/>
            </a:pPr>
            <a:r>
              <a:rPr lang="zh-CN" altLang="en-US" sz="2200" dirty="0"/>
              <a:t>    可以说，上述套利所面临的风险和成本限制了套利的有效性，从而使“套利限制”成为行为金融学赖以发展的一大基石，因为如果套利是有效的话，那么研究投资者的有限理性行为就没有多大意义了。 </a:t>
            </a:r>
          </a:p>
          <a:p>
            <a:pPr>
              <a:lnSpc>
                <a:spcPct val="90000"/>
              </a:lnSpc>
              <a:buFontTx/>
              <a:buNone/>
            </a:pPr>
            <a:endParaRPr lang="en-US" altLang="zh-CN" sz="2000" dirty="0">
              <a:latin typeface="隶书" panose="02010509060101010101" pitchFamily="49" charset="-122"/>
              <a:ea typeface="隶书" panose="02010509060101010101" pitchFamily="49" charset="-122"/>
            </a:endParaRPr>
          </a:p>
        </p:txBody>
      </p:sp>
      <p:sp>
        <p:nvSpPr>
          <p:cNvPr id="4" name="日期占位符 3"/>
          <p:cNvSpPr>
            <a:spLocks noGrp="1"/>
          </p:cNvSpPr>
          <p:nvPr>
            <p:ph type="dt" sz="half" idx="10"/>
          </p:nvPr>
        </p:nvSpPr>
        <p:spPr/>
        <p:txBody>
          <a:bodyPr/>
          <a:lstStyle/>
          <a:p>
            <a:fld id="{AF0830E9-ACE6-425B-AE54-0A14FF43C0AA}"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10837555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43608" y="357166"/>
            <a:ext cx="7391400" cy="678877"/>
          </a:xfrm>
        </p:spPr>
        <p:txBody>
          <a:bodyPr>
            <a:normAutofit fontScale="90000"/>
          </a:bodyPr>
          <a:lstStyle/>
          <a:p>
            <a:r>
              <a:rPr lang="zh-CN" altLang="en-US" dirty="0"/>
              <a:t>行为金融</a:t>
            </a:r>
            <a:r>
              <a:rPr lang="zh-CN" altLang="en-US" dirty="0" smtClean="0"/>
              <a:t>理论与有限理性</a:t>
            </a:r>
            <a:endParaRPr lang="zh-CN" altLang="en-US" dirty="0"/>
          </a:p>
        </p:txBody>
      </p:sp>
      <p:sp>
        <p:nvSpPr>
          <p:cNvPr id="39939" name="Rectangle 3"/>
          <p:cNvSpPr>
            <a:spLocks noGrp="1" noChangeArrowheads="1"/>
          </p:cNvSpPr>
          <p:nvPr>
            <p:ph type="body" idx="1"/>
          </p:nvPr>
        </p:nvSpPr>
        <p:spPr>
          <a:xfrm>
            <a:off x="642910" y="1123952"/>
            <a:ext cx="7772400" cy="4805378"/>
          </a:xfrm>
        </p:spPr>
        <p:txBody>
          <a:bodyPr>
            <a:normAutofit lnSpcReduction="10000"/>
          </a:bodyPr>
          <a:lstStyle/>
          <a:p>
            <a:pPr lvl="1"/>
            <a:r>
              <a:rPr lang="zh-CN" altLang="en-US" dirty="0" smtClean="0"/>
              <a:t>研究</a:t>
            </a:r>
            <a:r>
              <a:rPr lang="zh-CN" altLang="en-US" dirty="0"/>
              <a:t>投资者的有限理性行为及其对证券价格的</a:t>
            </a:r>
            <a:r>
              <a:rPr lang="zh-CN" altLang="en-US" dirty="0" smtClean="0"/>
              <a:t>影响成为</a:t>
            </a:r>
            <a:r>
              <a:rPr lang="zh-CN" altLang="en-US" dirty="0"/>
              <a:t>行为金融理论研究的重点</a:t>
            </a:r>
            <a:r>
              <a:rPr lang="zh-CN" altLang="en-US" dirty="0" smtClean="0"/>
              <a:t>内容，而</a:t>
            </a:r>
            <a:r>
              <a:rPr lang="zh-CN" altLang="en-US" dirty="0"/>
              <a:t>这一领域的主要成果来源于行为金融学的另一大基石</a:t>
            </a:r>
            <a:r>
              <a:rPr lang="en-US" altLang="zh-CN" dirty="0"/>
              <a:t>——</a:t>
            </a:r>
            <a:r>
              <a:rPr lang="zh-CN" altLang="en-US" dirty="0"/>
              <a:t>心理社会科学。</a:t>
            </a:r>
          </a:p>
          <a:p>
            <a:pPr lvl="1"/>
            <a:r>
              <a:rPr lang="zh-CN" altLang="en-US" dirty="0"/>
              <a:t>   在传统经典金融学的范式中，“理性”意味着两个方面：首先，人的信念是正确的，换句话说，人们不存在认知上的偏差；其次，给定人们的信念，他们会做出正常可接受的选择，即其偏好（</a:t>
            </a:r>
            <a:r>
              <a:rPr lang="en-US" altLang="zh-CN" dirty="0"/>
              <a:t>preference</a:t>
            </a:r>
            <a:r>
              <a:rPr lang="zh-CN" altLang="en-US" dirty="0"/>
              <a:t>）服从预期效用</a:t>
            </a:r>
            <a:r>
              <a:rPr lang="en-US" altLang="zh-CN" dirty="0"/>
              <a:t>(expected utility</a:t>
            </a:r>
            <a:r>
              <a:rPr lang="zh-CN" altLang="en-US" dirty="0"/>
              <a:t>，</a:t>
            </a:r>
            <a:r>
              <a:rPr lang="en-US" altLang="zh-CN" dirty="0"/>
              <a:t>EU)</a:t>
            </a:r>
            <a:r>
              <a:rPr lang="zh-CN" altLang="en-US" dirty="0"/>
              <a:t>理论</a:t>
            </a:r>
            <a:r>
              <a:rPr lang="zh-CN" altLang="en-US" dirty="0" smtClean="0"/>
              <a:t>。</a:t>
            </a:r>
            <a:endParaRPr lang="en-US" altLang="zh-CN" dirty="0" smtClean="0"/>
          </a:p>
          <a:p>
            <a:pPr lvl="1"/>
            <a:r>
              <a:rPr lang="en-US" altLang="zh-CN" dirty="0"/>
              <a:t> </a:t>
            </a:r>
            <a:r>
              <a:rPr lang="en-US" altLang="zh-CN" dirty="0" smtClean="0"/>
              <a:t>  </a:t>
            </a:r>
            <a:r>
              <a:rPr lang="zh-CN" altLang="en-US" b="1" dirty="0" smtClean="0"/>
              <a:t>借助</a:t>
            </a:r>
            <a:r>
              <a:rPr lang="zh-CN" altLang="en-US" b="1" dirty="0"/>
              <a:t>认知心理学家的大量实证结论，行为金融学家认为人们在形成信念时是</a:t>
            </a:r>
            <a:r>
              <a:rPr lang="zh-CN" altLang="en-US" b="1" dirty="0">
                <a:solidFill>
                  <a:srgbClr val="FF0000"/>
                </a:solidFill>
              </a:rPr>
              <a:t>会产生系统性的认知偏差（</a:t>
            </a:r>
            <a:r>
              <a:rPr lang="en-US" altLang="zh-CN" b="1" dirty="0">
                <a:solidFill>
                  <a:srgbClr val="FF0000"/>
                </a:solidFill>
              </a:rPr>
              <a:t>cognitive biases</a:t>
            </a:r>
            <a:r>
              <a:rPr lang="zh-CN" altLang="en-US" b="1" dirty="0">
                <a:solidFill>
                  <a:srgbClr val="FF0000"/>
                </a:solidFill>
              </a:rPr>
              <a:t>）</a:t>
            </a:r>
            <a:r>
              <a:rPr lang="zh-CN" altLang="en-US" b="1" dirty="0"/>
              <a:t>的，并且他们的</a:t>
            </a:r>
            <a:r>
              <a:rPr lang="zh-CN" altLang="en-US" b="1" dirty="0">
                <a:solidFill>
                  <a:srgbClr val="FF0000"/>
                </a:solidFill>
              </a:rPr>
              <a:t>偏好选择也不服从传统的预期效用理论</a:t>
            </a:r>
            <a:r>
              <a:rPr lang="zh-CN" altLang="en-US" b="1" dirty="0"/>
              <a:t>。目前，行为金融学对于人们有限理性的考察，主要就从这两方面展开。</a:t>
            </a:r>
          </a:p>
        </p:txBody>
      </p:sp>
      <p:sp>
        <p:nvSpPr>
          <p:cNvPr id="4" name="日期占位符 3"/>
          <p:cNvSpPr>
            <a:spLocks noGrp="1"/>
          </p:cNvSpPr>
          <p:nvPr>
            <p:ph type="dt" sz="half" idx="10"/>
          </p:nvPr>
        </p:nvSpPr>
        <p:spPr/>
        <p:txBody>
          <a:bodyPr/>
          <a:lstStyle/>
          <a:p>
            <a:fld id="{C38738A2-E72E-47CD-A3E5-BC7486731612}"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304536929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smtClean="0"/>
              <a:t>直觉驱动偏差</a:t>
            </a:r>
            <a:endParaRPr lang="zh-CN" altLang="zh-CN" dirty="0"/>
          </a:p>
        </p:txBody>
      </p:sp>
      <p:sp>
        <p:nvSpPr>
          <p:cNvPr id="40963" name="Rectangle 3"/>
          <p:cNvSpPr>
            <a:spLocks noGrp="1" noChangeArrowheads="1"/>
          </p:cNvSpPr>
          <p:nvPr>
            <p:ph type="body" idx="1"/>
          </p:nvPr>
        </p:nvSpPr>
        <p:spPr>
          <a:xfrm>
            <a:off x="500034" y="1142984"/>
            <a:ext cx="7772400" cy="4805378"/>
          </a:xfrm>
        </p:spPr>
        <p:txBody>
          <a:bodyPr>
            <a:normAutofit/>
          </a:bodyPr>
          <a:lstStyle/>
          <a:p>
            <a:pPr lvl="1">
              <a:lnSpc>
                <a:spcPct val="80000"/>
              </a:lnSpc>
            </a:pPr>
            <a:r>
              <a:rPr lang="zh-CN" altLang="en-US" dirty="0" smtClean="0"/>
              <a:t>   </a:t>
            </a:r>
            <a:r>
              <a:rPr lang="en-US" altLang="zh-CN" dirty="0" smtClean="0"/>
              <a:t>1.</a:t>
            </a:r>
            <a:r>
              <a:rPr lang="zh-CN" altLang="en-US" dirty="0" smtClean="0"/>
              <a:t>“直觉驱动偏差” （</a:t>
            </a:r>
            <a:r>
              <a:rPr lang="en-US" altLang="zh-CN" dirty="0" smtClean="0"/>
              <a:t>heuristic bias</a:t>
            </a:r>
            <a:r>
              <a:rPr lang="zh-CN" altLang="en-US" dirty="0" smtClean="0"/>
              <a:t>）</a:t>
            </a:r>
            <a:endParaRPr lang="en-US" altLang="zh-CN" dirty="0" smtClean="0"/>
          </a:p>
          <a:p>
            <a:pPr lvl="1">
              <a:lnSpc>
                <a:spcPct val="80000"/>
              </a:lnSpc>
            </a:pPr>
            <a:r>
              <a:rPr lang="zh-CN" altLang="en-US" dirty="0" smtClean="0"/>
              <a:t>指</a:t>
            </a:r>
            <a:r>
              <a:rPr lang="zh-CN" altLang="en-US" dirty="0"/>
              <a:t>由于不可能收集和综合所有的因素和现象，投资者通常使用简单的或有限的启发法（</a:t>
            </a:r>
            <a:r>
              <a:rPr lang="en-US" altLang="zh-CN" dirty="0"/>
              <a:t>heuristic</a:t>
            </a:r>
            <a:r>
              <a:rPr lang="zh-CN" altLang="en-US" dirty="0"/>
              <a:t>）来做出决定，换句话说，投资者往往依据“经验法则”来进行投资决策。依赖“启发法”做出的投资决策有可能是正确的结论，但如果所遗漏的因素和现象很重要，那么信息的缺损就会导致产生判断与估计上的严重偏差。具体来说，</a:t>
            </a:r>
            <a:r>
              <a:rPr lang="zh-CN" altLang="en-US" b="1" dirty="0"/>
              <a:t>启发式偏差包括可得性偏差、代表性偏差、锚定与调整偏差。</a:t>
            </a:r>
          </a:p>
        </p:txBody>
      </p:sp>
      <p:sp>
        <p:nvSpPr>
          <p:cNvPr id="4" name="日期占位符 3"/>
          <p:cNvSpPr>
            <a:spLocks noGrp="1"/>
          </p:cNvSpPr>
          <p:nvPr>
            <p:ph type="dt" sz="half" idx="10"/>
          </p:nvPr>
        </p:nvSpPr>
        <p:spPr/>
        <p:txBody>
          <a:bodyPr/>
          <a:lstStyle/>
          <a:p>
            <a:fld id="{C1F9D109-1F33-46B0-BEDD-2E2896D75651}"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45021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en-US" dirty="0" smtClean="0"/>
              <a:t>概率</a:t>
            </a:r>
            <a:endParaRPr lang="zh-CN" altLang="en-US" dirty="0"/>
          </a:p>
        </p:txBody>
      </p:sp>
      <p:sp>
        <p:nvSpPr>
          <p:cNvPr id="169987" name="Rectangle 3"/>
          <p:cNvSpPr>
            <a:spLocks noGrp="1" noChangeArrowheads="1"/>
          </p:cNvSpPr>
          <p:nvPr>
            <p:ph type="body" idx="1"/>
          </p:nvPr>
        </p:nvSpPr>
        <p:spPr>
          <a:xfrm>
            <a:off x="990600" y="1828800"/>
            <a:ext cx="7772400" cy="4495800"/>
          </a:xfrm>
        </p:spPr>
        <p:txBody>
          <a:bodyPr/>
          <a:lstStyle/>
          <a:p>
            <a:r>
              <a:rPr lang="zh-CN" altLang="en-US" dirty="0"/>
              <a:t>概率估计</a:t>
            </a:r>
          </a:p>
          <a:p>
            <a:pPr lvl="1"/>
            <a:r>
              <a:rPr lang="zh-CN" altLang="en-US" dirty="0"/>
              <a:t>估计概率：估计可能影响投资的每种主要事件的可能性。</a:t>
            </a:r>
          </a:p>
          <a:p>
            <a:pPr lvl="2"/>
            <a:r>
              <a:rPr lang="zh-CN" altLang="en-US" dirty="0" smtClean="0"/>
              <a:t>概率</a:t>
            </a:r>
            <a:r>
              <a:rPr lang="zh-CN" altLang="en-US" dirty="0"/>
              <a:t>是一个带有主观色彩的概念。</a:t>
            </a:r>
          </a:p>
          <a:p>
            <a:pPr lvl="1"/>
            <a:r>
              <a:rPr lang="zh-CN" altLang="en-US" dirty="0"/>
              <a:t>概率分布</a:t>
            </a:r>
          </a:p>
          <a:p>
            <a:pPr lvl="1"/>
            <a:r>
              <a:rPr lang="zh-CN" altLang="en-US" dirty="0" smtClean="0"/>
              <a:t>事件树</a:t>
            </a:r>
          </a:p>
          <a:p>
            <a:pPr lvl="2"/>
            <a:r>
              <a:rPr lang="zh-CN" altLang="en-US" dirty="0" smtClean="0"/>
              <a:t>当事件随着时间的推移而一个接着一个发生，或者一个事件的发生依赖于另外一个事件的发生时，利用事件树来描述各种不同的结果。</a:t>
            </a:r>
          </a:p>
          <a:p>
            <a:pPr lvl="1"/>
            <a:endParaRPr lang="en-US" altLang="zh-CN" dirty="0"/>
          </a:p>
        </p:txBody>
      </p:sp>
      <p:sp>
        <p:nvSpPr>
          <p:cNvPr id="4" name="日期占位符 3"/>
          <p:cNvSpPr>
            <a:spLocks noGrp="1"/>
          </p:cNvSpPr>
          <p:nvPr>
            <p:ph type="dt" sz="half" idx="10"/>
          </p:nvPr>
        </p:nvSpPr>
        <p:spPr/>
        <p:txBody>
          <a:bodyPr/>
          <a:lstStyle/>
          <a:p>
            <a:fld id="{A114A1EC-5117-4279-8C76-50B75C6955FE}"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t>可得性偏差</a:t>
            </a:r>
            <a:endParaRPr lang="zh-CN" altLang="zh-CN" dirty="0"/>
          </a:p>
        </p:txBody>
      </p:sp>
      <p:sp>
        <p:nvSpPr>
          <p:cNvPr id="41987" name="Rectangle 3"/>
          <p:cNvSpPr>
            <a:spLocks noGrp="1" noChangeArrowheads="1"/>
          </p:cNvSpPr>
          <p:nvPr>
            <p:ph type="body" idx="1"/>
          </p:nvPr>
        </p:nvSpPr>
        <p:spPr>
          <a:xfrm>
            <a:off x="571472" y="1214422"/>
            <a:ext cx="7772400" cy="4805378"/>
          </a:xfrm>
        </p:spPr>
        <p:txBody>
          <a:bodyPr>
            <a:normAutofit/>
          </a:bodyPr>
          <a:lstStyle/>
          <a:p>
            <a:pPr lvl="1">
              <a:lnSpc>
                <a:spcPct val="90000"/>
              </a:lnSpc>
            </a:pPr>
            <a:r>
              <a:rPr lang="en-US" altLang="zh-CN" dirty="0"/>
              <a:t>   </a:t>
            </a:r>
            <a:r>
              <a:rPr lang="zh-CN" altLang="en-US" dirty="0"/>
              <a:t>可得性偏差（</a:t>
            </a:r>
            <a:r>
              <a:rPr lang="en-US" altLang="zh-CN" dirty="0"/>
              <a:t>availability bias</a:t>
            </a:r>
            <a:r>
              <a:rPr lang="zh-CN" altLang="en-US" dirty="0"/>
              <a:t>）是指人们往往根据一个客体或事件在知觉或记忆中的可得性程度来评估其出现概率，容易被知觉到或回想起的被认为更容易出现，其主观概率就会被夸大</a:t>
            </a:r>
            <a:r>
              <a:rPr lang="zh-CN" altLang="en-US" dirty="0" smtClean="0"/>
              <a:t>。</a:t>
            </a:r>
            <a:r>
              <a:rPr lang="en-US" altLang="zh-CN" dirty="0" smtClean="0"/>
              <a:t> </a:t>
            </a:r>
          </a:p>
          <a:p>
            <a:pPr lvl="1">
              <a:lnSpc>
                <a:spcPct val="90000"/>
              </a:lnSpc>
            </a:pPr>
            <a:r>
              <a:rPr lang="en-US" altLang="zh-CN" dirty="0"/>
              <a:t> </a:t>
            </a:r>
            <a:r>
              <a:rPr lang="en-US" altLang="zh-CN" dirty="0" smtClean="0"/>
              <a:t>  </a:t>
            </a:r>
            <a:r>
              <a:rPr lang="zh-CN" altLang="en-US" dirty="0" smtClean="0"/>
              <a:t>而</a:t>
            </a:r>
            <a:r>
              <a:rPr lang="zh-CN" altLang="en-US" dirty="0"/>
              <a:t>事件刺激的频率、新异性、生动性也会影响到其可获得性程度，进而影响到其在个体心目中的主观概率。例如，</a:t>
            </a:r>
            <a:r>
              <a:rPr lang="zh-CN" altLang="en-US" dirty="0" smtClean="0"/>
              <a:t>有实证研究</a:t>
            </a:r>
            <a:r>
              <a:rPr lang="zh-CN" altLang="en-US" dirty="0"/>
              <a:t>发现，由于</a:t>
            </a:r>
            <a:r>
              <a:rPr lang="en-US" altLang="zh-CN" dirty="0"/>
              <a:t>1929</a:t>
            </a:r>
            <a:r>
              <a:rPr lang="zh-CN" altLang="en-US" dirty="0"/>
              <a:t>年股市大崩盘的痛苦记忆，美国的许多投资者一直担心再次蒙受巨大损失，从而高估股价下跌的概率，一直不敢人市，结果指数却一涨再涨，等到股价涨到很高时，人们才发现自己已经失去了很好的投资机会。 </a:t>
            </a:r>
          </a:p>
        </p:txBody>
      </p:sp>
      <p:sp>
        <p:nvSpPr>
          <p:cNvPr id="4" name="日期占位符 3"/>
          <p:cNvSpPr>
            <a:spLocks noGrp="1"/>
          </p:cNvSpPr>
          <p:nvPr>
            <p:ph type="dt" sz="half" idx="10"/>
          </p:nvPr>
        </p:nvSpPr>
        <p:spPr/>
        <p:txBody>
          <a:bodyPr/>
          <a:lstStyle/>
          <a:p>
            <a:fld id="{DA3F389D-8E7F-414E-9FD2-CE7F6EF94D19}"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15236105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a:t>代表性偏差</a:t>
            </a:r>
            <a:endParaRPr lang="zh-CN" altLang="zh-CN" dirty="0"/>
          </a:p>
        </p:txBody>
      </p:sp>
      <p:sp>
        <p:nvSpPr>
          <p:cNvPr id="43011" name="Rectangle 3"/>
          <p:cNvSpPr>
            <a:spLocks noGrp="1" noChangeArrowheads="1"/>
          </p:cNvSpPr>
          <p:nvPr>
            <p:ph type="body" idx="1"/>
          </p:nvPr>
        </p:nvSpPr>
        <p:spPr>
          <a:xfrm>
            <a:off x="428596" y="1214422"/>
            <a:ext cx="7772400" cy="4805378"/>
          </a:xfrm>
        </p:spPr>
        <p:txBody>
          <a:bodyPr>
            <a:normAutofit/>
          </a:bodyPr>
          <a:lstStyle/>
          <a:p>
            <a:pPr lvl="1">
              <a:lnSpc>
                <a:spcPct val="90000"/>
              </a:lnSpc>
            </a:pPr>
            <a:r>
              <a:rPr lang="en-US" altLang="zh-CN" dirty="0"/>
              <a:t>   </a:t>
            </a:r>
            <a:r>
              <a:rPr lang="zh-CN" altLang="en-US" dirty="0"/>
              <a:t>代表性偏差</a:t>
            </a:r>
            <a:r>
              <a:rPr lang="en-US" altLang="zh-CN" dirty="0"/>
              <a:t>(representativeness bias)</a:t>
            </a:r>
            <a:r>
              <a:rPr lang="zh-CN" altLang="en-US" dirty="0"/>
              <a:t>是指人们在对不确定事件进行判断时，往往根据该事物与一个典型事物的相似程度而对它归类，如果其愈有代表性，则被判断为出现的概率也就愈高</a:t>
            </a:r>
            <a:r>
              <a:rPr lang="zh-CN" altLang="en-US" dirty="0" smtClean="0"/>
              <a:t>。</a:t>
            </a:r>
            <a:endParaRPr lang="en-US" altLang="zh-CN" dirty="0" smtClean="0"/>
          </a:p>
          <a:p>
            <a:pPr lvl="1">
              <a:lnSpc>
                <a:spcPct val="90000"/>
              </a:lnSpc>
            </a:pPr>
            <a:r>
              <a:rPr lang="en-US" altLang="zh-CN" dirty="0"/>
              <a:t> </a:t>
            </a:r>
            <a:r>
              <a:rPr lang="en-US" altLang="zh-CN" dirty="0" smtClean="0"/>
              <a:t>  </a:t>
            </a:r>
            <a:r>
              <a:rPr lang="zh-CN" altLang="en-US" dirty="0" smtClean="0"/>
              <a:t>例如</a:t>
            </a:r>
            <a:r>
              <a:rPr lang="zh-CN" altLang="en-US" dirty="0"/>
              <a:t>，对于一个成功的选择了四只好股票的证券分析师，人们会认为他是有才干的，因为四项成功不是一个平庸分析师的代表特征。代表性偏差还表明人们往往信奉“小数规则”，即不管样本容量多小，人们总认为它能反映总体。这种“小数法则”往往造成高估未发生事件出现的概率。例如，虽然人们都知道投掷硬币正反面出现的概率均为</a:t>
            </a:r>
            <a:r>
              <a:rPr lang="en-US" altLang="zh-CN" dirty="0"/>
              <a:t>50</a:t>
            </a:r>
            <a:r>
              <a:rPr lang="zh-CN" altLang="en-US" dirty="0"/>
              <a:t>％，但如果连续出现多次正面时，人们总是认为接下来出现反面的概率会很大。</a:t>
            </a:r>
          </a:p>
        </p:txBody>
      </p:sp>
      <p:sp>
        <p:nvSpPr>
          <p:cNvPr id="4" name="日期占位符 3"/>
          <p:cNvSpPr>
            <a:spLocks noGrp="1"/>
          </p:cNvSpPr>
          <p:nvPr>
            <p:ph type="dt" sz="half" idx="10"/>
          </p:nvPr>
        </p:nvSpPr>
        <p:spPr/>
        <p:txBody>
          <a:bodyPr/>
          <a:lstStyle/>
          <a:p>
            <a:fld id="{00214E22-D356-4755-8586-1BE3966B4B9B}"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348196833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dirty="0"/>
              <a:t>锚定与调整偏差</a:t>
            </a:r>
            <a:endParaRPr lang="zh-CN" altLang="zh-CN" dirty="0"/>
          </a:p>
        </p:txBody>
      </p:sp>
      <p:sp>
        <p:nvSpPr>
          <p:cNvPr id="44035" name="Rectangle 3"/>
          <p:cNvSpPr>
            <a:spLocks noGrp="1" noChangeArrowheads="1"/>
          </p:cNvSpPr>
          <p:nvPr>
            <p:ph type="body" idx="1"/>
          </p:nvPr>
        </p:nvSpPr>
        <p:spPr>
          <a:xfrm>
            <a:off x="571472" y="1214422"/>
            <a:ext cx="7772400" cy="4805378"/>
          </a:xfrm>
        </p:spPr>
        <p:txBody>
          <a:bodyPr>
            <a:normAutofit/>
          </a:bodyPr>
          <a:lstStyle/>
          <a:p>
            <a:pPr lvl="1"/>
            <a:r>
              <a:rPr lang="en-US" altLang="zh-CN" dirty="0"/>
              <a:t>   </a:t>
            </a:r>
            <a:r>
              <a:rPr lang="zh-CN" altLang="en-US" dirty="0"/>
              <a:t>锚定与调整偏差</a:t>
            </a:r>
            <a:r>
              <a:rPr lang="en-US" altLang="zh-CN" dirty="0"/>
              <a:t>(anchoring and adjustment bias</a:t>
            </a:r>
            <a:r>
              <a:rPr lang="en-US" altLang="zh-CN" dirty="0" smtClean="0"/>
              <a:t>)</a:t>
            </a:r>
          </a:p>
          <a:p>
            <a:pPr lvl="1">
              <a:buNone/>
            </a:pPr>
            <a:r>
              <a:rPr lang="en-US" altLang="zh-CN" dirty="0" smtClean="0"/>
              <a:t>   </a:t>
            </a:r>
            <a:r>
              <a:rPr lang="en-US" altLang="zh-CN" dirty="0"/>
              <a:t>“</a:t>
            </a:r>
            <a:r>
              <a:rPr lang="zh-CN" altLang="en-US" dirty="0"/>
              <a:t>锚定”是指人们趋向于把对将来的估计和过去已有的估计相联系，即人们形成估计时，经常先始于某值（可能是任意的），然而相对于此值做出“调整”。例如投资者在预测股价时，往往会先对股票的价格做出一个粗略的估计，亦即锚定值（锚定值可能是心理价位，也可能是市场的普遍看法或投资专家的意见），然后再根据进一步的信息对其进行调整，形成比较理想的判断</a:t>
            </a:r>
            <a:r>
              <a:rPr lang="zh-CN" altLang="en-US" dirty="0" smtClean="0"/>
              <a:t>。</a:t>
            </a:r>
            <a:endParaRPr lang="en-US" altLang="zh-CN" dirty="0" smtClean="0"/>
          </a:p>
          <a:p>
            <a:pPr lvl="1"/>
            <a:r>
              <a:rPr lang="en-US" altLang="zh-CN" dirty="0"/>
              <a:t> </a:t>
            </a:r>
            <a:r>
              <a:rPr lang="en-US" altLang="zh-CN" dirty="0" smtClean="0"/>
              <a:t> </a:t>
            </a:r>
            <a:r>
              <a:rPr lang="zh-CN" altLang="en-US" dirty="0" smtClean="0"/>
              <a:t>心理学</a:t>
            </a:r>
            <a:r>
              <a:rPr lang="zh-CN" altLang="en-US" dirty="0"/>
              <a:t>的实验证据表明，人们对于“锚定”的调整往往是不够的，即人们过于锚定于初始值。</a:t>
            </a:r>
          </a:p>
        </p:txBody>
      </p:sp>
      <p:sp>
        <p:nvSpPr>
          <p:cNvPr id="4" name="日期占位符 3"/>
          <p:cNvSpPr>
            <a:spLocks noGrp="1"/>
          </p:cNvSpPr>
          <p:nvPr>
            <p:ph type="dt" sz="half" idx="10"/>
          </p:nvPr>
        </p:nvSpPr>
        <p:spPr/>
        <p:txBody>
          <a:bodyPr/>
          <a:lstStyle/>
          <a:p>
            <a:fld id="{78E1EC80-489F-492C-96F5-95CE79C62B6F}"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22270829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dirty="0"/>
              <a:t>过度自信</a:t>
            </a:r>
            <a:endParaRPr lang="zh-CN" altLang="zh-CN" dirty="0"/>
          </a:p>
        </p:txBody>
      </p:sp>
      <p:sp>
        <p:nvSpPr>
          <p:cNvPr id="45059" name="Rectangle 3"/>
          <p:cNvSpPr>
            <a:spLocks noGrp="1" noChangeArrowheads="1"/>
          </p:cNvSpPr>
          <p:nvPr>
            <p:ph type="body" idx="1"/>
          </p:nvPr>
        </p:nvSpPr>
        <p:spPr>
          <a:xfrm>
            <a:off x="642910" y="1071546"/>
            <a:ext cx="7772400" cy="4805378"/>
          </a:xfrm>
        </p:spPr>
        <p:txBody>
          <a:bodyPr/>
          <a:lstStyle/>
          <a:p>
            <a:pPr lvl="1">
              <a:lnSpc>
                <a:spcPct val="90000"/>
              </a:lnSpc>
            </a:pPr>
            <a:r>
              <a:rPr lang="en-US" altLang="zh-CN" sz="2400" dirty="0">
                <a:latin typeface="隶书" panose="02010509060101010101" pitchFamily="49" charset="-122"/>
                <a:ea typeface="隶书" panose="02010509060101010101" pitchFamily="49" charset="-122"/>
              </a:rPr>
              <a:t>2</a:t>
            </a:r>
            <a:r>
              <a:rPr lang="en-US" altLang="zh-CN" dirty="0"/>
              <a:t>. </a:t>
            </a:r>
            <a:r>
              <a:rPr lang="zh-CN" altLang="en-US" dirty="0"/>
              <a:t>过度自信（</a:t>
            </a:r>
            <a:r>
              <a:rPr lang="en-US" altLang="zh-CN" dirty="0"/>
              <a:t>overconfidence</a:t>
            </a:r>
            <a:r>
              <a:rPr lang="zh-CN" altLang="en-US" dirty="0"/>
              <a:t>）和乐观主义 </a:t>
            </a:r>
            <a:r>
              <a:rPr lang="en-US" altLang="zh-CN" dirty="0"/>
              <a:t>(optimism)</a:t>
            </a:r>
          </a:p>
          <a:p>
            <a:pPr lvl="1">
              <a:lnSpc>
                <a:spcPct val="90000"/>
              </a:lnSpc>
              <a:buNone/>
            </a:pPr>
            <a:r>
              <a:rPr lang="en-US" altLang="zh-CN" dirty="0" smtClean="0"/>
              <a:t> “</a:t>
            </a:r>
            <a:r>
              <a:rPr lang="zh-CN" altLang="en-US" dirty="0"/>
              <a:t>过度自信”是指人们在决策中总是倾向于过高估计自己的判断力和决策力，进而容易忽视客观情况变化造成决策失误的可能性。心理学研究表明，如果人们称对某事抱有</a:t>
            </a:r>
            <a:r>
              <a:rPr lang="en-US" altLang="zh-CN" dirty="0"/>
              <a:t>90</a:t>
            </a:r>
            <a:r>
              <a:rPr lang="zh-CN" altLang="en-US" dirty="0"/>
              <a:t>％的把握时，那么成功的概率大约只有</a:t>
            </a:r>
            <a:r>
              <a:rPr lang="en-US" altLang="zh-CN" dirty="0"/>
              <a:t>70</a:t>
            </a:r>
            <a:r>
              <a:rPr lang="zh-CN" altLang="en-US" dirty="0"/>
              <a:t>％。人们的这种过度自信的倾向可以部分地归结为其他两种认知偏差：自我归因（</a:t>
            </a:r>
            <a:r>
              <a:rPr lang="en-US" altLang="zh-CN" dirty="0"/>
              <a:t>self-attribution</a:t>
            </a:r>
            <a:r>
              <a:rPr lang="zh-CN" altLang="en-US" dirty="0"/>
              <a:t>）和后见之明</a:t>
            </a:r>
            <a:r>
              <a:rPr lang="en-US" altLang="zh-CN" dirty="0"/>
              <a:t>(hindsight)</a:t>
            </a:r>
            <a:r>
              <a:rPr lang="zh-CN" altLang="en-US" dirty="0"/>
              <a:t>。前者是指人们倾向于将其在决策活动中的成功归结于自身的才能，而将失败归因于坏运气而非他们自己的失职。这样，投资者在投资连续获利之后将可能会变得过度自信。后者是指人们倾向于在某一事件发生之后，相信他们在这一事件发生之前就已经预计到了。</a:t>
            </a:r>
          </a:p>
        </p:txBody>
      </p:sp>
      <p:sp>
        <p:nvSpPr>
          <p:cNvPr id="4" name="日期占位符 3"/>
          <p:cNvSpPr>
            <a:spLocks noGrp="1"/>
          </p:cNvSpPr>
          <p:nvPr>
            <p:ph type="dt" sz="half" idx="10"/>
          </p:nvPr>
        </p:nvSpPr>
        <p:spPr/>
        <p:txBody>
          <a:bodyPr/>
          <a:lstStyle/>
          <a:p>
            <a:fld id="{1E680DD1-7107-4613-BFDA-C63D03A5DA07}"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3667415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smtClean="0"/>
              <a:t>过度自信（续）</a:t>
            </a:r>
            <a:endParaRPr lang="zh-CN" altLang="zh-CN" dirty="0"/>
          </a:p>
        </p:txBody>
      </p:sp>
      <p:sp>
        <p:nvSpPr>
          <p:cNvPr id="46083" name="Rectangle 3"/>
          <p:cNvSpPr>
            <a:spLocks noGrp="1" noChangeArrowheads="1"/>
          </p:cNvSpPr>
          <p:nvPr>
            <p:ph type="body" idx="1"/>
          </p:nvPr>
        </p:nvSpPr>
        <p:spPr>
          <a:xfrm>
            <a:off x="642910" y="1214422"/>
            <a:ext cx="7772400" cy="4805378"/>
          </a:xfrm>
        </p:spPr>
        <p:txBody>
          <a:bodyPr>
            <a:normAutofit/>
          </a:bodyPr>
          <a:lstStyle/>
          <a:p>
            <a:pPr lvl="1">
              <a:lnSpc>
                <a:spcPct val="90000"/>
              </a:lnSpc>
            </a:pPr>
            <a:r>
              <a:rPr lang="en-US" altLang="zh-CN" dirty="0"/>
              <a:t>   </a:t>
            </a:r>
            <a:r>
              <a:rPr lang="zh-CN" altLang="en-US" dirty="0"/>
              <a:t>心理实验证明，在事过之后，大多数人不能够准确地记清楚事发之前所做出的判断，在把结果同判断进行比较时，人们往往夸大自己事前判断的准确性，声称自己在事发之前就已经做出了正确的判断。由于存在后见之明这种偏差，会使人们对于他们预计未来的能力过于自信。</a:t>
            </a:r>
          </a:p>
          <a:p>
            <a:pPr lvl="1">
              <a:lnSpc>
                <a:spcPct val="90000"/>
              </a:lnSpc>
            </a:pPr>
            <a:r>
              <a:rPr lang="zh-CN" altLang="en-US" dirty="0"/>
              <a:t>   此外，心理实验还证实了人们普遍有“乐观主义”的倾向，即大多数人对他们的能力和前途抱不切实际的乐观看法。抱有乐观主义的人经常自视过高，认为自己的才能高过别人。由于抱有乐观主义的情绪，投资者就会经常低估风险，相信坏的结果不会发生在自己身上，同时还会夸大自己对局面的控制能力。  </a:t>
            </a:r>
          </a:p>
        </p:txBody>
      </p:sp>
      <p:sp>
        <p:nvSpPr>
          <p:cNvPr id="4" name="日期占位符 3"/>
          <p:cNvSpPr>
            <a:spLocks noGrp="1"/>
          </p:cNvSpPr>
          <p:nvPr>
            <p:ph type="dt" sz="half" idx="10"/>
          </p:nvPr>
        </p:nvSpPr>
        <p:spPr/>
        <p:txBody>
          <a:bodyPr/>
          <a:lstStyle/>
          <a:p>
            <a:fld id="{5C2D274B-1D7A-45FF-817D-66674342BC31}"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7090092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a:t>保守主义</a:t>
            </a:r>
            <a:endParaRPr lang="zh-CN" altLang="zh-CN" dirty="0"/>
          </a:p>
        </p:txBody>
      </p:sp>
      <p:sp>
        <p:nvSpPr>
          <p:cNvPr id="47107" name="Rectangle 3"/>
          <p:cNvSpPr>
            <a:spLocks noGrp="1" noChangeArrowheads="1"/>
          </p:cNvSpPr>
          <p:nvPr>
            <p:ph type="body" idx="1"/>
          </p:nvPr>
        </p:nvSpPr>
        <p:spPr>
          <a:xfrm>
            <a:off x="585814" y="1142984"/>
            <a:ext cx="7772400" cy="4805378"/>
          </a:xfrm>
        </p:spPr>
        <p:txBody>
          <a:bodyPr>
            <a:normAutofit/>
          </a:bodyPr>
          <a:lstStyle/>
          <a:p>
            <a:pPr lvl="1">
              <a:lnSpc>
                <a:spcPct val="90000"/>
              </a:lnSpc>
            </a:pPr>
            <a:r>
              <a:rPr lang="en-US" altLang="zh-CN" dirty="0"/>
              <a:t>3. </a:t>
            </a:r>
            <a:r>
              <a:rPr lang="zh-CN" altLang="en-US" dirty="0"/>
              <a:t>保守主义（</a:t>
            </a:r>
            <a:r>
              <a:rPr lang="en-US" altLang="zh-CN" dirty="0"/>
              <a:t>conservatism</a:t>
            </a:r>
            <a:r>
              <a:rPr lang="zh-CN" altLang="en-US" dirty="0"/>
              <a:t>）和证实偏差</a:t>
            </a:r>
            <a:r>
              <a:rPr lang="en-US" altLang="zh-CN" dirty="0"/>
              <a:t>(confirmation bias)</a:t>
            </a:r>
          </a:p>
          <a:p>
            <a:pPr lvl="1">
              <a:lnSpc>
                <a:spcPct val="90000"/>
              </a:lnSpc>
            </a:pPr>
            <a:r>
              <a:rPr lang="en-US" altLang="zh-CN" dirty="0"/>
              <a:t>   “</a:t>
            </a:r>
            <a:r>
              <a:rPr lang="zh-CN" altLang="en-US" dirty="0"/>
              <a:t>保守主义”是指在一定的环境下人们在面临新的信息时，不愿意理性地更改他们的现有观念或信念。“保守主义”似乎与“代表性偏差”矛盾，其实两者实际上是统一的，它们分别对应于人们对信息的过度反应和反应不足。如果人们认为新信息具备典型性，他们就会高估新信息所包含的内容，出现“代表性偏差”；反之，如果人们认为新信息不具备代表性，则他们会忽略新信息，出现“保守主义”。</a:t>
            </a:r>
          </a:p>
        </p:txBody>
      </p:sp>
      <p:sp>
        <p:nvSpPr>
          <p:cNvPr id="4" name="日期占位符 3"/>
          <p:cNvSpPr>
            <a:spLocks noGrp="1"/>
          </p:cNvSpPr>
          <p:nvPr>
            <p:ph type="dt" sz="half" idx="10"/>
          </p:nvPr>
        </p:nvSpPr>
        <p:spPr/>
        <p:txBody>
          <a:bodyPr/>
          <a:lstStyle/>
          <a:p>
            <a:fld id="{EB82FE80-926A-4DD4-91F8-9FB90BD734B0}"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1875652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smtClean="0"/>
              <a:t>保守主义（续）</a:t>
            </a:r>
            <a:endParaRPr lang="zh-CN" altLang="zh-CN" dirty="0"/>
          </a:p>
        </p:txBody>
      </p:sp>
      <p:sp>
        <p:nvSpPr>
          <p:cNvPr id="48131" name="Rectangle 3"/>
          <p:cNvSpPr>
            <a:spLocks noGrp="1" noChangeArrowheads="1"/>
          </p:cNvSpPr>
          <p:nvPr>
            <p:ph type="body" idx="1"/>
          </p:nvPr>
        </p:nvSpPr>
        <p:spPr>
          <a:xfrm>
            <a:off x="642910" y="1214422"/>
            <a:ext cx="7772400" cy="4805378"/>
          </a:xfrm>
        </p:spPr>
        <p:txBody>
          <a:bodyPr>
            <a:normAutofit/>
          </a:bodyPr>
          <a:lstStyle/>
          <a:p>
            <a:pPr lvl="1">
              <a:lnSpc>
                <a:spcPct val="90000"/>
              </a:lnSpc>
            </a:pPr>
            <a:r>
              <a:rPr lang="en-US" altLang="zh-CN" dirty="0"/>
              <a:t>  “</a:t>
            </a:r>
            <a:r>
              <a:rPr lang="zh-CN" altLang="en-US" dirty="0"/>
              <a:t>证实偏差”则比“保守主义”更进一步，它是指一旦人们已经形成一个信念，他们就会以一种偏见的态度来看待随后的证据，并尽可能证明这个信念是正确的，有时甚至将另外的不利证据也看作是对该信念的支持。证实偏差会导致有效幻觉</a:t>
            </a:r>
            <a:r>
              <a:rPr lang="en-US" altLang="zh-CN" dirty="0"/>
              <a:t>(Illusion of Validity)</a:t>
            </a:r>
            <a:r>
              <a:rPr lang="zh-CN" altLang="en-US" dirty="0"/>
              <a:t>的心理倾向，即个人做决策时，会倾向于寻找对他们的决策有利的经验和证据，而不会去找不利的部份。例如，投资者在购买了某只股票之后，就会避免去看与该股有关的不好消息，而喜欢去搜寻与该股有关的正面消息。</a:t>
            </a:r>
          </a:p>
        </p:txBody>
      </p:sp>
      <p:sp>
        <p:nvSpPr>
          <p:cNvPr id="4" name="日期占位符 3"/>
          <p:cNvSpPr>
            <a:spLocks noGrp="1"/>
          </p:cNvSpPr>
          <p:nvPr>
            <p:ph type="dt" sz="half" idx="10"/>
          </p:nvPr>
        </p:nvSpPr>
        <p:spPr/>
        <p:txBody>
          <a:bodyPr/>
          <a:lstStyle/>
          <a:p>
            <a:fld id="{C32CE1AD-8579-4303-A543-E92CC2911DBD}"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7424391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a:t>神奇式的思考</a:t>
            </a:r>
            <a:endParaRPr lang="zh-CN" altLang="zh-CN" dirty="0"/>
          </a:p>
        </p:txBody>
      </p:sp>
      <p:sp>
        <p:nvSpPr>
          <p:cNvPr id="49155" name="Rectangle 3"/>
          <p:cNvSpPr>
            <a:spLocks noGrp="1" noChangeArrowheads="1"/>
          </p:cNvSpPr>
          <p:nvPr>
            <p:ph type="body" idx="1"/>
          </p:nvPr>
        </p:nvSpPr>
        <p:spPr>
          <a:xfrm>
            <a:off x="642910" y="1214422"/>
            <a:ext cx="7772400" cy="4805378"/>
          </a:xfrm>
        </p:spPr>
        <p:txBody>
          <a:bodyPr>
            <a:normAutofit/>
          </a:bodyPr>
          <a:lstStyle/>
          <a:p>
            <a:pPr lvl="1">
              <a:lnSpc>
                <a:spcPct val="90000"/>
              </a:lnSpc>
            </a:pPr>
            <a:r>
              <a:rPr lang="en-US" altLang="zh-CN" dirty="0"/>
              <a:t>4. </a:t>
            </a:r>
            <a:r>
              <a:rPr lang="zh-CN" altLang="en-US" dirty="0"/>
              <a:t>神奇式的思考</a:t>
            </a:r>
            <a:r>
              <a:rPr lang="en-US" altLang="zh-CN" dirty="0"/>
              <a:t>(magical thinking)</a:t>
            </a:r>
            <a:r>
              <a:rPr lang="zh-CN" altLang="en-US" dirty="0"/>
              <a:t>和准神奇式的思考</a:t>
            </a:r>
            <a:r>
              <a:rPr lang="en-US" altLang="zh-CN" dirty="0"/>
              <a:t>(quasi-magical thinking)</a:t>
            </a:r>
          </a:p>
          <a:p>
            <a:pPr lvl="1">
              <a:lnSpc>
                <a:spcPct val="90000"/>
              </a:lnSpc>
              <a:buNone/>
            </a:pPr>
            <a:r>
              <a:rPr lang="en-US" altLang="zh-CN" dirty="0" smtClean="0"/>
              <a:t>“</a:t>
            </a:r>
            <a:r>
              <a:rPr lang="zh-CN" altLang="en-US" dirty="0"/>
              <a:t>神奇式的思考”是指人们将不相关的行为或事件误以为是有关联的，结果把不相关的事情当作是成功或失败的原因，进而强化了自己对不相关事件的信念。例如投资者在使用一种新的投资分析方法买入股票后，正好赶上牛市的来临，获利大增，他们就会把投资的获利归功于使用了这种方法，进而对这种方法深信不疑，倾向于下次再次使用这种方法。</a:t>
            </a:r>
          </a:p>
        </p:txBody>
      </p:sp>
      <p:sp>
        <p:nvSpPr>
          <p:cNvPr id="4" name="日期占位符 3"/>
          <p:cNvSpPr>
            <a:spLocks noGrp="1"/>
          </p:cNvSpPr>
          <p:nvPr>
            <p:ph type="dt" sz="half" idx="10"/>
          </p:nvPr>
        </p:nvSpPr>
        <p:spPr/>
        <p:txBody>
          <a:bodyPr/>
          <a:lstStyle/>
          <a:p>
            <a:fld id="{EDCB44F0-0170-4539-B865-2A62D1DFBE68}"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1715717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smtClean="0"/>
              <a:t>神奇式的思考（续）</a:t>
            </a:r>
            <a:endParaRPr lang="zh-CN" altLang="zh-CN" dirty="0"/>
          </a:p>
        </p:txBody>
      </p:sp>
      <p:sp>
        <p:nvSpPr>
          <p:cNvPr id="50179" name="Rectangle 3"/>
          <p:cNvSpPr>
            <a:spLocks noGrp="1" noChangeArrowheads="1"/>
          </p:cNvSpPr>
          <p:nvPr>
            <p:ph type="body" idx="1"/>
          </p:nvPr>
        </p:nvSpPr>
        <p:spPr>
          <a:xfrm>
            <a:off x="642910" y="1071546"/>
            <a:ext cx="7772400" cy="4805378"/>
          </a:xfrm>
        </p:spPr>
        <p:txBody>
          <a:bodyPr>
            <a:normAutofit/>
          </a:bodyPr>
          <a:lstStyle/>
          <a:p>
            <a:pPr lvl="1">
              <a:lnSpc>
                <a:spcPct val="90000"/>
              </a:lnSpc>
            </a:pPr>
            <a:r>
              <a:rPr lang="en-US" altLang="zh-CN" dirty="0"/>
              <a:t>  “</a:t>
            </a:r>
            <a:r>
              <a:rPr lang="zh-CN" altLang="en-US" dirty="0"/>
              <a:t>准神奇式的思考”是用来描述这样一种情形，即个人认为他可以做出某些实际行为来改变既定的事实或者说改变历史。如个人觉得在某种程度上保留损失的东西可以扭转他们已经损失的事实。再如当股票已被明显的高估时，投资者会认为如果自己继续持有，则股票还会继续上涨。</a:t>
            </a:r>
          </a:p>
          <a:p>
            <a:pPr lvl="1">
              <a:lnSpc>
                <a:spcPct val="90000"/>
              </a:lnSpc>
            </a:pPr>
            <a:r>
              <a:rPr lang="zh-CN" altLang="en-US" dirty="0"/>
              <a:t>   此外，投资者的认知偏差还有隔离效应（</a:t>
            </a:r>
            <a:r>
              <a:rPr lang="en-US" altLang="zh-CN" dirty="0"/>
              <a:t>disjunction effect</a:t>
            </a:r>
            <a:r>
              <a:rPr lang="zh-CN" altLang="en-US" dirty="0"/>
              <a:t>）、历史无关性（</a:t>
            </a:r>
            <a:r>
              <a:rPr lang="en-US" altLang="zh-CN" dirty="0"/>
              <a:t>irrelevance of history</a:t>
            </a:r>
            <a:r>
              <a:rPr lang="zh-CN" altLang="en-US" dirty="0"/>
              <a:t>）、注意力偏差</a:t>
            </a:r>
            <a:r>
              <a:rPr lang="en-US" altLang="zh-CN" dirty="0"/>
              <a:t>(attention bias)</a:t>
            </a:r>
            <a:r>
              <a:rPr lang="zh-CN" altLang="en-US" dirty="0" smtClean="0"/>
              <a:t>等</a:t>
            </a:r>
            <a:endParaRPr lang="zh-CN" altLang="en-US" dirty="0"/>
          </a:p>
        </p:txBody>
      </p:sp>
      <p:sp>
        <p:nvSpPr>
          <p:cNvPr id="4" name="日期占位符 3"/>
          <p:cNvSpPr>
            <a:spLocks noGrp="1"/>
          </p:cNvSpPr>
          <p:nvPr>
            <p:ph type="dt" sz="half" idx="10"/>
          </p:nvPr>
        </p:nvSpPr>
        <p:spPr/>
        <p:txBody>
          <a:bodyPr/>
          <a:lstStyle/>
          <a:p>
            <a:fld id="{34930BD1-A23F-4CF0-9513-6BDE4DA94F4F}"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103523835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zh-CN" altLang="en-US" dirty="0" smtClean="0"/>
              <a:t>小结</a:t>
            </a:r>
            <a:endParaRPr lang="zh-CN" altLang="en-US" b="0" dirty="0" smtClean="0"/>
          </a:p>
        </p:txBody>
      </p:sp>
      <p:sp>
        <p:nvSpPr>
          <p:cNvPr id="3075" name="Rectangle 3"/>
          <p:cNvSpPr>
            <a:spLocks noGrp="1" noChangeArrowheads="1"/>
          </p:cNvSpPr>
          <p:nvPr>
            <p:ph type="body" idx="1"/>
          </p:nvPr>
        </p:nvSpPr>
        <p:spPr/>
        <p:txBody>
          <a:bodyPr>
            <a:normAutofit/>
          </a:bodyPr>
          <a:lstStyle/>
          <a:p>
            <a:pPr eaLnBrk="1" hangingPunct="1"/>
            <a:r>
              <a:rPr lang="zh-CN" altLang="en-US" dirty="0" smtClean="0"/>
              <a:t>证券投资的收益和风险</a:t>
            </a:r>
            <a:endParaRPr lang="en-US" altLang="zh-CN" dirty="0" smtClean="0"/>
          </a:p>
          <a:p>
            <a:pPr lvl="2"/>
            <a:r>
              <a:rPr lang="zh-CN" altLang="en-US" dirty="0" smtClean="0"/>
              <a:t>资产组合理论</a:t>
            </a:r>
            <a:endParaRPr lang="en-US" altLang="zh-CN" dirty="0" smtClean="0"/>
          </a:p>
          <a:p>
            <a:pPr lvl="2"/>
            <a:r>
              <a:rPr lang="zh-CN" altLang="en-US" dirty="0" smtClean="0"/>
              <a:t>因子模型</a:t>
            </a:r>
            <a:endParaRPr lang="en-US" altLang="zh-CN" dirty="0" smtClean="0"/>
          </a:p>
          <a:p>
            <a:pPr eaLnBrk="1" hangingPunct="1"/>
            <a:r>
              <a:rPr lang="zh-CN" altLang="en-US" dirty="0" smtClean="0"/>
              <a:t>资本资产定价模型</a:t>
            </a:r>
            <a:endParaRPr lang="en-US" altLang="zh-CN" dirty="0" smtClean="0"/>
          </a:p>
          <a:p>
            <a:pPr lvl="2"/>
            <a:r>
              <a:rPr lang="zh-CN" altLang="en-US" dirty="0" smtClean="0"/>
              <a:t>资本市场线含义</a:t>
            </a:r>
            <a:endParaRPr lang="en-US" altLang="zh-CN" dirty="0" smtClean="0"/>
          </a:p>
          <a:p>
            <a:pPr lvl="2"/>
            <a:r>
              <a:rPr lang="zh-CN" altLang="en-US" dirty="0" smtClean="0"/>
              <a:t>证券市场线含义</a:t>
            </a:r>
            <a:endParaRPr lang="en-US" altLang="zh-CN" dirty="0" smtClean="0"/>
          </a:p>
          <a:p>
            <a:pPr eaLnBrk="1" hangingPunct="1"/>
            <a:r>
              <a:rPr lang="zh-CN" altLang="en-US" dirty="0" smtClean="0"/>
              <a:t>有效市场类型及表达</a:t>
            </a:r>
            <a:endParaRPr lang="en-US" altLang="zh-CN" dirty="0" smtClean="0"/>
          </a:p>
          <a:p>
            <a:pPr eaLnBrk="1" hangingPunct="1"/>
            <a:r>
              <a:rPr lang="zh-CN" altLang="en-US" dirty="0" smtClean="0"/>
              <a:t>行为金融</a:t>
            </a:r>
            <a:endParaRPr lang="en-US" altLang="zh-CN" dirty="0" smtClean="0"/>
          </a:p>
        </p:txBody>
      </p:sp>
      <p:sp>
        <p:nvSpPr>
          <p:cNvPr id="4" name="日期占位符 3"/>
          <p:cNvSpPr>
            <a:spLocks noGrp="1"/>
          </p:cNvSpPr>
          <p:nvPr>
            <p:ph type="dt" sz="half" idx="10"/>
          </p:nvPr>
        </p:nvSpPr>
        <p:spPr/>
        <p:txBody>
          <a:bodyPr/>
          <a:lstStyle/>
          <a:p>
            <a:fld id="{D7CA3E57-0E0B-4CE3-B269-46D58688946D}"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sz="3600"/>
              <a:t>事件树</a:t>
            </a:r>
            <a:endParaRPr lang="zh-CN" altLang="en-US"/>
          </a:p>
        </p:txBody>
      </p:sp>
      <p:sp>
        <p:nvSpPr>
          <p:cNvPr id="171011" name="Rectangle 3"/>
          <p:cNvSpPr>
            <a:spLocks noGrp="1" noChangeArrowheads="1"/>
          </p:cNvSpPr>
          <p:nvPr>
            <p:ph type="body" idx="1"/>
          </p:nvPr>
        </p:nvSpPr>
        <p:spPr/>
        <p:txBody>
          <a:bodyPr/>
          <a:lstStyle/>
          <a:p>
            <a:pPr lvl="1"/>
            <a:r>
              <a:rPr lang="zh-CN" altLang="en-US" sz="2400"/>
              <a:t>现在                  一年后               两年后          概率</a:t>
            </a:r>
          </a:p>
          <a:p>
            <a:pPr lvl="1"/>
            <a:endParaRPr lang="zh-CN" altLang="en-US" sz="2400"/>
          </a:p>
          <a:p>
            <a:pPr lvl="1"/>
            <a:endParaRPr lang="zh-CN" altLang="en-US" sz="2400"/>
          </a:p>
          <a:p>
            <a:pPr lvl="1"/>
            <a:endParaRPr lang="zh-CN" altLang="en-US" sz="2400"/>
          </a:p>
          <a:p>
            <a:pPr lvl="1"/>
            <a:endParaRPr lang="zh-CN" altLang="en-US" sz="2400"/>
          </a:p>
          <a:p>
            <a:pPr lvl="1"/>
            <a:endParaRPr lang="zh-CN" altLang="en-US" sz="2400"/>
          </a:p>
          <a:p>
            <a:pPr lvl="1"/>
            <a:endParaRPr lang="zh-CN" altLang="en-US" sz="2400"/>
          </a:p>
          <a:p>
            <a:pPr lvl="1"/>
            <a:endParaRPr lang="zh-CN" altLang="en-US"/>
          </a:p>
          <a:p>
            <a:endParaRPr lang="en-US" altLang="zh-CN"/>
          </a:p>
        </p:txBody>
      </p:sp>
      <p:sp>
        <p:nvSpPr>
          <p:cNvPr id="171012" name="Line 4"/>
          <p:cNvSpPr>
            <a:spLocks noChangeShapeType="1"/>
          </p:cNvSpPr>
          <p:nvPr/>
        </p:nvSpPr>
        <p:spPr bwMode="auto">
          <a:xfrm>
            <a:off x="1219200" y="4038600"/>
            <a:ext cx="3048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71013" name="Line 5"/>
          <p:cNvSpPr>
            <a:spLocks noChangeShapeType="1"/>
          </p:cNvSpPr>
          <p:nvPr/>
        </p:nvSpPr>
        <p:spPr bwMode="auto">
          <a:xfrm>
            <a:off x="1524000" y="3429000"/>
            <a:ext cx="0" cy="129540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71014" name="Line 6"/>
          <p:cNvSpPr>
            <a:spLocks noChangeShapeType="1"/>
          </p:cNvSpPr>
          <p:nvPr/>
        </p:nvSpPr>
        <p:spPr bwMode="auto">
          <a:xfrm>
            <a:off x="1524000" y="3429000"/>
            <a:ext cx="22860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71015" name="Line 7"/>
          <p:cNvSpPr>
            <a:spLocks noChangeShapeType="1"/>
          </p:cNvSpPr>
          <p:nvPr/>
        </p:nvSpPr>
        <p:spPr bwMode="auto">
          <a:xfrm>
            <a:off x="1524000" y="4648200"/>
            <a:ext cx="22098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71016" name="Line 8"/>
          <p:cNvSpPr>
            <a:spLocks noChangeShapeType="1"/>
          </p:cNvSpPr>
          <p:nvPr/>
        </p:nvSpPr>
        <p:spPr bwMode="auto">
          <a:xfrm>
            <a:off x="4648200" y="3429000"/>
            <a:ext cx="2286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71017" name="Line 9"/>
          <p:cNvSpPr>
            <a:spLocks noChangeShapeType="1"/>
          </p:cNvSpPr>
          <p:nvPr/>
        </p:nvSpPr>
        <p:spPr bwMode="auto">
          <a:xfrm>
            <a:off x="4953000" y="2895600"/>
            <a:ext cx="0" cy="114300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71018" name="Line 10"/>
          <p:cNvSpPr>
            <a:spLocks noChangeShapeType="1"/>
          </p:cNvSpPr>
          <p:nvPr/>
        </p:nvSpPr>
        <p:spPr bwMode="auto">
          <a:xfrm>
            <a:off x="4876800" y="2895600"/>
            <a:ext cx="9144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71019" name="Line 11"/>
          <p:cNvSpPr>
            <a:spLocks noChangeShapeType="1"/>
          </p:cNvSpPr>
          <p:nvPr/>
        </p:nvSpPr>
        <p:spPr bwMode="auto">
          <a:xfrm>
            <a:off x="4953000" y="3962400"/>
            <a:ext cx="8382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71020" name="Line 12"/>
          <p:cNvSpPr>
            <a:spLocks noChangeShapeType="1"/>
          </p:cNvSpPr>
          <p:nvPr/>
        </p:nvSpPr>
        <p:spPr bwMode="auto">
          <a:xfrm>
            <a:off x="4953000" y="4267200"/>
            <a:ext cx="0" cy="114300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71021" name="Line 13"/>
          <p:cNvSpPr>
            <a:spLocks noChangeShapeType="1"/>
          </p:cNvSpPr>
          <p:nvPr/>
        </p:nvSpPr>
        <p:spPr bwMode="auto">
          <a:xfrm>
            <a:off x="5029200" y="4267200"/>
            <a:ext cx="8382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71022" name="Line 14"/>
          <p:cNvSpPr>
            <a:spLocks noChangeShapeType="1"/>
          </p:cNvSpPr>
          <p:nvPr/>
        </p:nvSpPr>
        <p:spPr bwMode="auto">
          <a:xfrm>
            <a:off x="4953000" y="5410200"/>
            <a:ext cx="7620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71023" name="Line 15"/>
          <p:cNvSpPr>
            <a:spLocks noChangeShapeType="1"/>
          </p:cNvSpPr>
          <p:nvPr/>
        </p:nvSpPr>
        <p:spPr bwMode="auto">
          <a:xfrm>
            <a:off x="4495800" y="4648200"/>
            <a:ext cx="4572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graphicFrame>
        <p:nvGraphicFramePr>
          <p:cNvPr id="194560" name="Object 1024"/>
          <p:cNvGraphicFramePr>
            <a:graphicFrameLocks noChangeAspect="1"/>
          </p:cNvGraphicFramePr>
          <p:nvPr/>
        </p:nvGraphicFramePr>
        <p:xfrm>
          <a:off x="2362200" y="3049588"/>
          <a:ext cx="914400" cy="327025"/>
        </p:xfrm>
        <a:graphic>
          <a:graphicData uri="http://schemas.openxmlformats.org/presentationml/2006/ole">
            <p:oleObj spid="_x0000_s202754" name="公式" r:id="rId3" imgW="495000" imgH="177480" progId="Equation.3">
              <p:embed/>
            </p:oleObj>
          </a:graphicData>
        </a:graphic>
      </p:graphicFrame>
      <p:graphicFrame>
        <p:nvGraphicFramePr>
          <p:cNvPr id="194561" name="Object 1025"/>
          <p:cNvGraphicFramePr>
            <a:graphicFrameLocks noChangeAspect="1"/>
          </p:cNvGraphicFramePr>
          <p:nvPr/>
        </p:nvGraphicFramePr>
        <p:xfrm>
          <a:off x="2438400" y="4343400"/>
          <a:ext cx="914400" cy="327025"/>
        </p:xfrm>
        <a:graphic>
          <a:graphicData uri="http://schemas.openxmlformats.org/presentationml/2006/ole">
            <p:oleObj spid="_x0000_s202755" name="公式" r:id="rId4" imgW="495000" imgH="177480" progId="Equation.3">
              <p:embed/>
            </p:oleObj>
          </a:graphicData>
        </a:graphic>
      </p:graphicFrame>
      <p:graphicFrame>
        <p:nvGraphicFramePr>
          <p:cNvPr id="194562" name="Object 1026"/>
          <p:cNvGraphicFramePr>
            <a:graphicFrameLocks noChangeAspect="1"/>
          </p:cNvGraphicFramePr>
          <p:nvPr/>
        </p:nvGraphicFramePr>
        <p:xfrm>
          <a:off x="3962400" y="3200400"/>
          <a:ext cx="325438" cy="327025"/>
        </p:xfrm>
        <a:graphic>
          <a:graphicData uri="http://schemas.openxmlformats.org/presentationml/2006/ole">
            <p:oleObj spid="_x0000_s202756" name="公式" r:id="rId5" imgW="177480" imgH="177480" progId="Equation.3">
              <p:embed/>
            </p:oleObj>
          </a:graphicData>
        </a:graphic>
      </p:graphicFrame>
      <p:graphicFrame>
        <p:nvGraphicFramePr>
          <p:cNvPr id="194563" name="Object 1027"/>
          <p:cNvGraphicFramePr>
            <a:graphicFrameLocks noChangeAspect="1"/>
          </p:cNvGraphicFramePr>
          <p:nvPr/>
        </p:nvGraphicFramePr>
        <p:xfrm>
          <a:off x="3962400" y="4495800"/>
          <a:ext cx="325438" cy="327025"/>
        </p:xfrm>
        <a:graphic>
          <a:graphicData uri="http://schemas.openxmlformats.org/presentationml/2006/ole">
            <p:oleObj spid="_x0000_s202757" name="公式" r:id="rId6" imgW="177480" imgH="177480" progId="Equation.3">
              <p:embed/>
            </p:oleObj>
          </a:graphicData>
        </a:graphic>
      </p:graphicFrame>
      <p:graphicFrame>
        <p:nvGraphicFramePr>
          <p:cNvPr id="194564" name="Object 1028"/>
          <p:cNvGraphicFramePr>
            <a:graphicFrameLocks noChangeAspect="1"/>
          </p:cNvGraphicFramePr>
          <p:nvPr/>
        </p:nvGraphicFramePr>
        <p:xfrm>
          <a:off x="4953000" y="3657600"/>
          <a:ext cx="762000" cy="273050"/>
        </p:xfrm>
        <a:graphic>
          <a:graphicData uri="http://schemas.openxmlformats.org/presentationml/2006/ole">
            <p:oleObj spid="_x0000_s202758" name="公式" r:id="rId7" imgW="495000" imgH="177480" progId="Equation.3">
              <p:embed/>
            </p:oleObj>
          </a:graphicData>
        </a:graphic>
      </p:graphicFrame>
      <p:graphicFrame>
        <p:nvGraphicFramePr>
          <p:cNvPr id="194566" name="Object 1030"/>
          <p:cNvGraphicFramePr>
            <a:graphicFrameLocks noChangeAspect="1"/>
          </p:cNvGraphicFramePr>
          <p:nvPr/>
        </p:nvGraphicFramePr>
        <p:xfrm>
          <a:off x="5114925" y="4343400"/>
          <a:ext cx="742950" cy="273050"/>
        </p:xfrm>
        <a:graphic>
          <a:graphicData uri="http://schemas.openxmlformats.org/presentationml/2006/ole">
            <p:oleObj spid="_x0000_s202759" name="公式" r:id="rId8" imgW="482400" imgH="177480" progId="Equation.3">
              <p:embed/>
            </p:oleObj>
          </a:graphicData>
        </a:graphic>
      </p:graphicFrame>
      <p:graphicFrame>
        <p:nvGraphicFramePr>
          <p:cNvPr id="194567" name="Object 1031"/>
          <p:cNvGraphicFramePr>
            <a:graphicFrameLocks noChangeAspect="1"/>
          </p:cNvGraphicFramePr>
          <p:nvPr/>
        </p:nvGraphicFramePr>
        <p:xfrm>
          <a:off x="5191125" y="5486400"/>
          <a:ext cx="742950" cy="273050"/>
        </p:xfrm>
        <a:graphic>
          <a:graphicData uri="http://schemas.openxmlformats.org/presentationml/2006/ole">
            <p:oleObj spid="_x0000_s202760" name="公式" r:id="rId9" imgW="482400" imgH="177480" progId="Equation.3">
              <p:embed/>
            </p:oleObj>
          </a:graphicData>
        </a:graphic>
      </p:graphicFrame>
      <p:graphicFrame>
        <p:nvGraphicFramePr>
          <p:cNvPr id="194568" name="Object 1032"/>
          <p:cNvGraphicFramePr>
            <a:graphicFrameLocks noChangeAspect="1"/>
          </p:cNvGraphicFramePr>
          <p:nvPr/>
        </p:nvGraphicFramePr>
        <p:xfrm>
          <a:off x="6002338" y="2743200"/>
          <a:ext cx="207962" cy="327025"/>
        </p:xfrm>
        <a:graphic>
          <a:graphicData uri="http://schemas.openxmlformats.org/presentationml/2006/ole">
            <p:oleObj spid="_x0000_s202761" name="公式" r:id="rId10" imgW="114120" imgH="177480" progId="Equation.3">
              <p:embed/>
            </p:oleObj>
          </a:graphicData>
        </a:graphic>
      </p:graphicFrame>
      <p:graphicFrame>
        <p:nvGraphicFramePr>
          <p:cNvPr id="194569" name="Object 1033"/>
          <p:cNvGraphicFramePr>
            <a:graphicFrameLocks noChangeAspect="1"/>
          </p:cNvGraphicFramePr>
          <p:nvPr/>
        </p:nvGraphicFramePr>
        <p:xfrm>
          <a:off x="6019800" y="3733800"/>
          <a:ext cx="231775" cy="327025"/>
        </p:xfrm>
        <a:graphic>
          <a:graphicData uri="http://schemas.openxmlformats.org/presentationml/2006/ole">
            <p:oleObj spid="_x0000_s202762" name="公式" r:id="rId11" imgW="126720" imgH="177480" progId="Equation.3">
              <p:embed/>
            </p:oleObj>
          </a:graphicData>
        </a:graphic>
      </p:graphicFrame>
      <p:graphicFrame>
        <p:nvGraphicFramePr>
          <p:cNvPr id="194570" name="Object 1034"/>
          <p:cNvGraphicFramePr>
            <a:graphicFrameLocks noChangeAspect="1"/>
          </p:cNvGraphicFramePr>
          <p:nvPr/>
        </p:nvGraphicFramePr>
        <p:xfrm>
          <a:off x="6019800" y="4114800"/>
          <a:ext cx="207963" cy="327025"/>
        </p:xfrm>
        <a:graphic>
          <a:graphicData uri="http://schemas.openxmlformats.org/presentationml/2006/ole">
            <p:oleObj spid="_x0000_s202763" name="公式" r:id="rId12" imgW="114120" imgH="177480" progId="Equation.3">
              <p:embed/>
            </p:oleObj>
          </a:graphicData>
        </a:graphic>
      </p:graphicFrame>
      <p:graphicFrame>
        <p:nvGraphicFramePr>
          <p:cNvPr id="194571" name="Object 1035"/>
          <p:cNvGraphicFramePr>
            <a:graphicFrameLocks noChangeAspect="1"/>
          </p:cNvGraphicFramePr>
          <p:nvPr/>
        </p:nvGraphicFramePr>
        <p:xfrm>
          <a:off x="6008688" y="5268913"/>
          <a:ext cx="231775" cy="303212"/>
        </p:xfrm>
        <a:graphic>
          <a:graphicData uri="http://schemas.openxmlformats.org/presentationml/2006/ole">
            <p:oleObj spid="_x0000_s202764" name="公式" r:id="rId13" imgW="126720" imgH="164880" progId="Equation.3">
              <p:embed/>
            </p:oleObj>
          </a:graphicData>
        </a:graphic>
      </p:graphicFrame>
      <p:graphicFrame>
        <p:nvGraphicFramePr>
          <p:cNvPr id="194572" name="Object 1036"/>
          <p:cNvGraphicFramePr>
            <a:graphicFrameLocks noChangeAspect="1"/>
          </p:cNvGraphicFramePr>
          <p:nvPr/>
        </p:nvGraphicFramePr>
        <p:xfrm>
          <a:off x="7162800" y="2819400"/>
          <a:ext cx="1758950" cy="327025"/>
        </p:xfrm>
        <a:graphic>
          <a:graphicData uri="http://schemas.openxmlformats.org/presentationml/2006/ole">
            <p:oleObj spid="_x0000_s202765" name="公式" r:id="rId14" imgW="952200" imgH="177480" progId="Equation.3">
              <p:embed/>
            </p:oleObj>
          </a:graphicData>
        </a:graphic>
      </p:graphicFrame>
      <p:graphicFrame>
        <p:nvGraphicFramePr>
          <p:cNvPr id="194573" name="Object 1037"/>
          <p:cNvGraphicFramePr>
            <a:graphicFrameLocks noChangeAspect="1"/>
          </p:cNvGraphicFramePr>
          <p:nvPr/>
        </p:nvGraphicFramePr>
        <p:xfrm>
          <a:off x="6934200" y="3733800"/>
          <a:ext cx="1782763" cy="327025"/>
        </p:xfrm>
        <a:graphic>
          <a:graphicData uri="http://schemas.openxmlformats.org/presentationml/2006/ole">
            <p:oleObj spid="_x0000_s202766" name="公式" r:id="rId15" imgW="965160" imgH="177480" progId="Equation.3">
              <p:embed/>
            </p:oleObj>
          </a:graphicData>
        </a:graphic>
      </p:graphicFrame>
      <p:graphicFrame>
        <p:nvGraphicFramePr>
          <p:cNvPr id="194574" name="Object 1038"/>
          <p:cNvGraphicFramePr>
            <a:graphicFrameLocks noChangeAspect="1"/>
          </p:cNvGraphicFramePr>
          <p:nvPr/>
        </p:nvGraphicFramePr>
        <p:xfrm>
          <a:off x="7156450" y="4267200"/>
          <a:ext cx="1617663" cy="327025"/>
        </p:xfrm>
        <a:graphic>
          <a:graphicData uri="http://schemas.openxmlformats.org/presentationml/2006/ole">
            <p:oleObj spid="_x0000_s202767" name="公式" r:id="rId16" imgW="876240" imgH="177480" progId="Equation.3">
              <p:embed/>
            </p:oleObj>
          </a:graphicData>
        </a:graphic>
      </p:graphicFrame>
      <p:graphicFrame>
        <p:nvGraphicFramePr>
          <p:cNvPr id="194575" name="Object 1039"/>
          <p:cNvGraphicFramePr>
            <a:graphicFrameLocks noChangeAspect="1"/>
          </p:cNvGraphicFramePr>
          <p:nvPr/>
        </p:nvGraphicFramePr>
        <p:xfrm>
          <a:off x="7080250" y="5334000"/>
          <a:ext cx="1617663" cy="327025"/>
        </p:xfrm>
        <a:graphic>
          <a:graphicData uri="http://schemas.openxmlformats.org/presentationml/2006/ole">
            <p:oleObj spid="_x0000_s202768" name="公式" r:id="rId17" imgW="876240" imgH="177480" progId="Equation.3">
              <p:embed/>
            </p:oleObj>
          </a:graphicData>
        </a:graphic>
      </p:graphicFrame>
      <p:graphicFrame>
        <p:nvGraphicFramePr>
          <p:cNvPr id="1042" name="Object 18"/>
          <p:cNvGraphicFramePr>
            <a:graphicFrameLocks noChangeAspect="1"/>
          </p:cNvGraphicFramePr>
          <p:nvPr/>
        </p:nvGraphicFramePr>
        <p:xfrm>
          <a:off x="5081588" y="2500313"/>
          <a:ext cx="742950" cy="273050"/>
        </p:xfrm>
        <a:graphic>
          <a:graphicData uri="http://schemas.openxmlformats.org/presentationml/2006/ole">
            <p:oleObj spid="_x0000_s202769" name="Equation" r:id="rId18" imgW="482400" imgH="177480" progId="Equation.DSMT4">
              <p:embed/>
            </p:oleObj>
          </a:graphicData>
        </a:graphic>
      </p:graphicFrame>
      <p:sp>
        <p:nvSpPr>
          <p:cNvPr id="32" name="日期占位符 31"/>
          <p:cNvSpPr>
            <a:spLocks noGrp="1"/>
          </p:cNvSpPr>
          <p:nvPr>
            <p:ph type="dt" sz="half" idx="10"/>
          </p:nvPr>
        </p:nvSpPr>
        <p:spPr/>
        <p:txBody>
          <a:bodyPr/>
          <a:lstStyle/>
          <a:p>
            <a:fld id="{D021ABE9-1BBF-4849-92A2-806862133C06}" type="datetime1">
              <a:rPr lang="zh-CN" altLang="en-US" smtClean="0"/>
              <a:pPr/>
              <a:t>2018/9/24</a:t>
            </a:fld>
            <a:endParaRPr lang="zh-CN" altLang="en-US"/>
          </a:p>
        </p:txBody>
      </p:sp>
      <p:sp>
        <p:nvSpPr>
          <p:cNvPr id="34" name="页脚占位符 33"/>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p:cNvSpPr>
            <a:spLocks noGrp="1" noChangeArrowheads="1"/>
          </p:cNvSpPr>
          <p:nvPr>
            <p:ph type="title"/>
          </p:nvPr>
        </p:nvSpPr>
        <p:spPr/>
        <p:txBody>
          <a:bodyPr/>
          <a:lstStyle/>
          <a:p>
            <a:r>
              <a:rPr lang="zh-CN" altLang="en-US" dirty="0" smtClean="0"/>
              <a:t>证券投资的风险</a:t>
            </a:r>
            <a:endParaRPr lang="zh-CN" altLang="en-US" dirty="0"/>
          </a:p>
        </p:txBody>
      </p:sp>
      <p:sp>
        <p:nvSpPr>
          <p:cNvPr id="122883" name="Rectangle 1027"/>
          <p:cNvSpPr>
            <a:spLocks noGrp="1" noChangeArrowheads="1"/>
          </p:cNvSpPr>
          <p:nvPr>
            <p:ph type="body" idx="1"/>
          </p:nvPr>
        </p:nvSpPr>
        <p:spPr/>
        <p:txBody>
          <a:bodyPr/>
          <a:lstStyle/>
          <a:p>
            <a:r>
              <a:rPr lang="zh-CN" altLang="en-US" dirty="0"/>
              <a:t>没有风险就没有股市</a:t>
            </a:r>
          </a:p>
          <a:p>
            <a:pPr lvl="1"/>
            <a:r>
              <a:rPr lang="en-US" altLang="zh-CN" dirty="0"/>
              <a:t>2001</a:t>
            </a:r>
            <a:r>
              <a:rPr lang="zh-CN" altLang="en-US" dirty="0"/>
              <a:t>年下半年以来的中国股市</a:t>
            </a:r>
          </a:p>
          <a:p>
            <a:pPr lvl="1"/>
            <a:r>
              <a:rPr lang="en-US" altLang="zh-CN" dirty="0"/>
              <a:t>2001</a:t>
            </a:r>
            <a:r>
              <a:rPr lang="zh-CN" altLang="en-US" dirty="0"/>
              <a:t>年</a:t>
            </a:r>
            <a:r>
              <a:rPr lang="en-US" altLang="zh-CN" dirty="0"/>
              <a:t>9.11</a:t>
            </a:r>
          </a:p>
          <a:p>
            <a:pPr lvl="1"/>
            <a:r>
              <a:rPr lang="en-US" altLang="zh-CN" dirty="0"/>
              <a:t>1987</a:t>
            </a:r>
            <a:r>
              <a:rPr lang="zh-CN" altLang="en-US" dirty="0"/>
              <a:t>年</a:t>
            </a:r>
            <a:r>
              <a:rPr lang="en-US" altLang="zh-CN" dirty="0"/>
              <a:t>10</a:t>
            </a:r>
            <a:r>
              <a:rPr lang="zh-CN" altLang="en-US" dirty="0"/>
              <a:t>月</a:t>
            </a:r>
            <a:r>
              <a:rPr lang="en-US" altLang="zh-CN" dirty="0"/>
              <a:t>19</a:t>
            </a:r>
            <a:r>
              <a:rPr lang="zh-CN" altLang="en-US" dirty="0"/>
              <a:t>日，被称为“黑色星期一” </a:t>
            </a:r>
            <a:r>
              <a:rPr lang="en-US" altLang="zh-CN" dirty="0"/>
              <a:t>DJIA </a:t>
            </a:r>
            <a:r>
              <a:rPr lang="zh-CN" altLang="zh-CN" dirty="0"/>
              <a:t>下跌了22</a:t>
            </a:r>
            <a:r>
              <a:rPr lang="en-US" altLang="zh-CN" dirty="0"/>
              <a:t>.6%(508</a:t>
            </a:r>
            <a:r>
              <a:rPr lang="zh-CN" altLang="en-US" dirty="0"/>
              <a:t>点） </a:t>
            </a:r>
          </a:p>
          <a:p>
            <a:endParaRPr lang="en-US" altLang="zh-CN" dirty="0"/>
          </a:p>
        </p:txBody>
      </p:sp>
      <p:sp>
        <p:nvSpPr>
          <p:cNvPr id="4" name="日期占位符 3"/>
          <p:cNvSpPr>
            <a:spLocks noGrp="1"/>
          </p:cNvSpPr>
          <p:nvPr>
            <p:ph type="dt" sz="half" idx="10"/>
          </p:nvPr>
        </p:nvSpPr>
        <p:spPr/>
        <p:txBody>
          <a:bodyPr/>
          <a:lstStyle/>
          <a:p>
            <a:fld id="{C9233587-D563-4F77-BD70-DE1213A41F7C}"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11" name="Picture 1031"/>
          <p:cNvPicPr>
            <a:picLocks noGrp="1" noChangeAspect="1" noChangeArrowheads="1"/>
          </p:cNvPicPr>
          <p:nvPr>
            <p:ph type="body" idx="1"/>
          </p:nvPr>
        </p:nvPicPr>
        <p:blipFill>
          <a:blip r:embed="rId2"/>
          <a:srcRect/>
          <a:stretch>
            <a:fillRect/>
          </a:stretch>
        </p:blipFill>
        <p:spPr/>
      </p:pic>
      <p:sp>
        <p:nvSpPr>
          <p:cNvPr id="3" name="日期占位符 2"/>
          <p:cNvSpPr>
            <a:spLocks noGrp="1"/>
          </p:cNvSpPr>
          <p:nvPr>
            <p:ph type="dt" sz="half" idx="10"/>
          </p:nvPr>
        </p:nvSpPr>
        <p:spPr/>
        <p:txBody>
          <a:bodyPr/>
          <a:lstStyle/>
          <a:p>
            <a:fld id="{DE3EA690-9882-410B-91AC-AD834575473F}" type="datetime1">
              <a:rPr lang="zh-CN" altLang="en-US" smtClean="0"/>
              <a:pPr/>
              <a:t>2018/9/24</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dirty="0" smtClean="0"/>
              <a:t>一个例子</a:t>
            </a:r>
            <a:endParaRPr lang="zh-CN" altLang="en-US" dirty="0"/>
          </a:p>
        </p:txBody>
      </p:sp>
      <p:sp>
        <p:nvSpPr>
          <p:cNvPr id="88067" name="Rectangle 3"/>
          <p:cNvSpPr>
            <a:spLocks noGrp="1" noChangeArrowheads="1"/>
          </p:cNvSpPr>
          <p:nvPr>
            <p:ph type="body" idx="1"/>
          </p:nvPr>
        </p:nvSpPr>
        <p:spPr>
          <a:xfrm>
            <a:off x="685800" y="1752600"/>
            <a:ext cx="7772400" cy="4876800"/>
          </a:xfrm>
        </p:spPr>
        <p:txBody>
          <a:bodyPr/>
          <a:lstStyle/>
          <a:p>
            <a:r>
              <a:rPr lang="zh-CN" altLang="en-US" dirty="0" smtClean="0"/>
              <a:t>下一年</a:t>
            </a:r>
            <a:r>
              <a:rPr lang="zh-CN" altLang="en-US" dirty="0"/>
              <a:t>你有</a:t>
            </a:r>
            <a:r>
              <a:rPr lang="en-US" altLang="zh-CN" dirty="0"/>
              <a:t>5000</a:t>
            </a:r>
            <a:r>
              <a:rPr lang="zh-CN" altLang="en-US" dirty="0"/>
              <a:t>块钱用于投资，投资一年，有六种投资机会供选择：</a:t>
            </a:r>
          </a:p>
          <a:p>
            <a:pPr lvl="1"/>
            <a:r>
              <a:rPr lang="zh-CN" altLang="en-US" dirty="0"/>
              <a:t>（</a:t>
            </a:r>
            <a:r>
              <a:rPr lang="en-US" altLang="zh-CN" dirty="0"/>
              <a:t>1</a:t>
            </a:r>
            <a:r>
              <a:rPr lang="zh-CN" altLang="en-US" dirty="0"/>
              <a:t>）</a:t>
            </a:r>
            <a:r>
              <a:rPr lang="en-US" altLang="zh-CN" dirty="0"/>
              <a:t>30</a:t>
            </a:r>
            <a:r>
              <a:rPr lang="zh-CN" altLang="en-US" dirty="0"/>
              <a:t>天到期、现在年收益率为</a:t>
            </a:r>
            <a:r>
              <a:rPr lang="en-US" altLang="zh-CN" dirty="0"/>
              <a:t>6%</a:t>
            </a:r>
            <a:r>
              <a:rPr lang="zh-CN" altLang="en-US" dirty="0"/>
              <a:t>的货币市场基金</a:t>
            </a:r>
          </a:p>
          <a:p>
            <a:pPr lvl="1"/>
            <a:r>
              <a:rPr lang="zh-CN" altLang="en-US" dirty="0"/>
              <a:t>（</a:t>
            </a:r>
            <a:r>
              <a:rPr lang="en-US" altLang="zh-CN" dirty="0"/>
              <a:t>2</a:t>
            </a:r>
            <a:r>
              <a:rPr lang="zh-CN" altLang="en-US" dirty="0"/>
              <a:t>）一年定期存款，利率为</a:t>
            </a:r>
            <a:r>
              <a:rPr lang="en-US" altLang="zh-CN" dirty="0"/>
              <a:t>7.5%</a:t>
            </a:r>
          </a:p>
          <a:p>
            <a:pPr lvl="1"/>
            <a:r>
              <a:rPr lang="zh-CN" altLang="en-US" dirty="0"/>
              <a:t>（</a:t>
            </a:r>
            <a:r>
              <a:rPr lang="en-US" altLang="zh-CN" dirty="0"/>
              <a:t>3</a:t>
            </a:r>
            <a:r>
              <a:rPr lang="zh-CN" altLang="en-US" dirty="0"/>
              <a:t>）</a:t>
            </a:r>
            <a:r>
              <a:rPr lang="en-US" altLang="zh-CN" dirty="0"/>
              <a:t>10</a:t>
            </a:r>
            <a:r>
              <a:rPr lang="zh-CN" altLang="en-US" dirty="0"/>
              <a:t>年期长期国债，每年收益为</a:t>
            </a:r>
            <a:r>
              <a:rPr lang="en-US" altLang="zh-CN" dirty="0"/>
              <a:t>9%</a:t>
            </a:r>
          </a:p>
          <a:p>
            <a:pPr lvl="1"/>
            <a:r>
              <a:rPr lang="zh-CN" altLang="en-US" dirty="0"/>
              <a:t>（</a:t>
            </a:r>
            <a:r>
              <a:rPr lang="en-US" altLang="zh-CN" dirty="0"/>
              <a:t>4</a:t>
            </a:r>
            <a:r>
              <a:rPr lang="zh-CN" altLang="en-US" dirty="0"/>
              <a:t>）一种股票，现价</a:t>
            </a:r>
            <a:r>
              <a:rPr lang="en-US" altLang="zh-CN" dirty="0"/>
              <a:t>10</a:t>
            </a:r>
            <a:r>
              <a:rPr lang="zh-CN" altLang="en-US" dirty="0"/>
              <a:t>元</a:t>
            </a:r>
            <a:r>
              <a:rPr lang="en-US" altLang="zh-CN" dirty="0"/>
              <a:t>/</a:t>
            </a:r>
            <a:r>
              <a:rPr lang="zh-CN" altLang="en-US" dirty="0"/>
              <a:t>股，下一年的预期股价为</a:t>
            </a:r>
            <a:r>
              <a:rPr lang="en-US" altLang="zh-CN" dirty="0"/>
              <a:t>11.2</a:t>
            </a:r>
            <a:r>
              <a:rPr lang="zh-CN" altLang="en-US" dirty="0"/>
              <a:t>元</a:t>
            </a:r>
            <a:r>
              <a:rPr lang="en-US" altLang="zh-CN" dirty="0"/>
              <a:t>/</a:t>
            </a:r>
            <a:r>
              <a:rPr lang="zh-CN" altLang="en-US" dirty="0"/>
              <a:t>股，且估计红利为</a:t>
            </a:r>
            <a:r>
              <a:rPr lang="en-US" altLang="zh-CN" dirty="0"/>
              <a:t>0.2</a:t>
            </a:r>
            <a:r>
              <a:rPr lang="zh-CN" altLang="en-US" dirty="0"/>
              <a:t>元</a:t>
            </a:r>
          </a:p>
          <a:p>
            <a:pPr lvl="1"/>
            <a:r>
              <a:rPr lang="zh-CN" altLang="en-US" dirty="0"/>
              <a:t>（</a:t>
            </a:r>
            <a:r>
              <a:rPr lang="en-US" altLang="zh-CN" dirty="0"/>
              <a:t>5</a:t>
            </a:r>
            <a:r>
              <a:rPr lang="zh-CN" altLang="en-US" dirty="0"/>
              <a:t>）一人向你借钱，期限一年，利率</a:t>
            </a:r>
            <a:r>
              <a:rPr lang="en-US" altLang="zh-CN" dirty="0"/>
              <a:t>15%</a:t>
            </a:r>
          </a:p>
          <a:p>
            <a:pPr lvl="1"/>
            <a:r>
              <a:rPr lang="en-US" altLang="zh-CN" dirty="0"/>
              <a:t>   (6</a:t>
            </a:r>
            <a:r>
              <a:rPr lang="zh-CN" altLang="en-US" dirty="0"/>
              <a:t>）以</a:t>
            </a:r>
            <a:r>
              <a:rPr lang="en-US" altLang="zh-CN" dirty="0"/>
              <a:t>8.4</a:t>
            </a:r>
            <a:r>
              <a:rPr lang="zh-CN" altLang="en-US" dirty="0"/>
              <a:t>元人民币兑</a:t>
            </a:r>
            <a:r>
              <a:rPr lang="en-US" altLang="zh-CN" dirty="0"/>
              <a:t>1</a:t>
            </a:r>
            <a:r>
              <a:rPr lang="zh-CN" altLang="en-US" dirty="0"/>
              <a:t>美元买外汇</a:t>
            </a:r>
          </a:p>
        </p:txBody>
      </p:sp>
      <p:sp>
        <p:nvSpPr>
          <p:cNvPr id="4" name="日期占位符 3"/>
          <p:cNvSpPr>
            <a:spLocks noGrp="1"/>
          </p:cNvSpPr>
          <p:nvPr>
            <p:ph type="dt" sz="half" idx="10"/>
          </p:nvPr>
        </p:nvSpPr>
        <p:spPr/>
        <p:txBody>
          <a:bodyPr/>
          <a:lstStyle/>
          <a:p>
            <a:fld id="{CCF75FAC-AE3A-4290-A54A-25AC9AE23B6C}"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a:xfrm>
            <a:off x="685800" y="1981200"/>
            <a:ext cx="7772400" cy="4191000"/>
          </a:xfrm>
        </p:spPr>
        <p:txBody>
          <a:bodyPr/>
          <a:lstStyle/>
          <a:p>
            <a:r>
              <a:rPr lang="zh-CN" altLang="en-US"/>
              <a:t>问题</a:t>
            </a:r>
          </a:p>
          <a:p>
            <a:pPr lvl="1"/>
            <a:r>
              <a:rPr lang="zh-CN" altLang="en-US"/>
              <a:t>你投资在哪种证券</a:t>
            </a:r>
          </a:p>
          <a:p>
            <a:pPr lvl="1"/>
            <a:r>
              <a:rPr lang="zh-CN" altLang="en-US"/>
              <a:t>有哪些风险</a:t>
            </a:r>
          </a:p>
          <a:p>
            <a:pPr lvl="1"/>
            <a:r>
              <a:rPr lang="zh-CN" altLang="en-US"/>
              <a:t>如何度量风险</a:t>
            </a:r>
          </a:p>
          <a:p>
            <a:pPr lvl="1"/>
            <a:r>
              <a:rPr lang="zh-CN" altLang="en-US"/>
              <a:t>如果该股票下一年的预期价格为</a:t>
            </a:r>
            <a:r>
              <a:rPr lang="en-US" altLang="zh-CN"/>
              <a:t>10</a:t>
            </a:r>
            <a:r>
              <a:rPr lang="zh-CN" altLang="en-US"/>
              <a:t>元，你是否会投资该股票</a:t>
            </a:r>
          </a:p>
          <a:p>
            <a:pPr lvl="1"/>
            <a:r>
              <a:rPr lang="zh-CN" altLang="en-US"/>
              <a:t>投资者如何决策</a:t>
            </a:r>
          </a:p>
        </p:txBody>
      </p:sp>
      <p:sp>
        <p:nvSpPr>
          <p:cNvPr id="3" name="日期占位符 2"/>
          <p:cNvSpPr>
            <a:spLocks noGrp="1"/>
          </p:cNvSpPr>
          <p:nvPr>
            <p:ph type="dt" sz="half" idx="10"/>
          </p:nvPr>
        </p:nvSpPr>
        <p:spPr/>
        <p:txBody>
          <a:bodyPr/>
          <a:lstStyle/>
          <a:p>
            <a:fld id="{75D7848B-D4C9-4062-87C9-E7117DEDF6A1}" type="datetime1">
              <a:rPr lang="zh-CN" altLang="en-US" smtClean="0"/>
              <a:pPr/>
              <a:t>2018/9/24</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t>风险来源和分类</a:t>
            </a:r>
            <a:endParaRPr lang="zh-CN" altLang="en-US" dirty="0"/>
          </a:p>
        </p:txBody>
      </p:sp>
      <p:sp>
        <p:nvSpPr>
          <p:cNvPr id="89091" name="Rectangle 3"/>
          <p:cNvSpPr>
            <a:spLocks noGrp="1" noChangeArrowheads="1"/>
          </p:cNvSpPr>
          <p:nvPr>
            <p:ph type="body" idx="1"/>
          </p:nvPr>
        </p:nvSpPr>
        <p:spPr/>
        <p:txBody>
          <a:bodyPr/>
          <a:lstStyle/>
          <a:p>
            <a:r>
              <a:rPr lang="zh-CN" altLang="en-US"/>
              <a:t>风险的来源</a:t>
            </a:r>
          </a:p>
          <a:p>
            <a:pPr lvl="1"/>
            <a:r>
              <a:rPr lang="zh-CN" altLang="en-US" sz="2400"/>
              <a:t>经营风险</a:t>
            </a:r>
            <a:r>
              <a:rPr lang="en-US" altLang="zh-CN" sz="2400"/>
              <a:t>(Business risk)</a:t>
            </a:r>
          </a:p>
          <a:p>
            <a:pPr lvl="1"/>
            <a:r>
              <a:rPr lang="zh-CN" altLang="en-US" sz="2400"/>
              <a:t>财务风险</a:t>
            </a:r>
            <a:r>
              <a:rPr lang="en-US" altLang="zh-CN" sz="2400"/>
              <a:t>(Financial risk) </a:t>
            </a:r>
          </a:p>
          <a:p>
            <a:pPr lvl="1"/>
            <a:r>
              <a:rPr lang="zh-CN" altLang="en-US" sz="2400"/>
              <a:t>流动风险</a:t>
            </a:r>
            <a:r>
              <a:rPr lang="en-US" altLang="zh-CN" sz="2400"/>
              <a:t>(Liquidity risk)</a:t>
            </a:r>
          </a:p>
          <a:p>
            <a:pPr lvl="1"/>
            <a:r>
              <a:rPr lang="zh-CN" altLang="en-US" sz="2400"/>
              <a:t>违约风险</a:t>
            </a:r>
            <a:r>
              <a:rPr lang="en-US" altLang="zh-CN" sz="2400"/>
              <a:t>(Default risk)</a:t>
            </a:r>
          </a:p>
          <a:p>
            <a:pPr lvl="1"/>
            <a:r>
              <a:rPr lang="zh-CN" altLang="en-US" sz="2400"/>
              <a:t>利率风险</a:t>
            </a:r>
          </a:p>
          <a:p>
            <a:pPr lvl="1"/>
            <a:r>
              <a:rPr lang="zh-CN" altLang="en-US" sz="2400"/>
              <a:t>通货膨胀风险</a:t>
            </a:r>
          </a:p>
          <a:p>
            <a:pPr lvl="1"/>
            <a:r>
              <a:rPr lang="zh-CN" altLang="en-US" sz="2400"/>
              <a:t>国家经济状况</a:t>
            </a:r>
            <a:endParaRPr lang="zh-CN" altLang="en-US"/>
          </a:p>
          <a:p>
            <a:r>
              <a:rPr lang="zh-CN" altLang="en-US"/>
              <a:t>系统风险与非系统风险</a:t>
            </a:r>
          </a:p>
        </p:txBody>
      </p:sp>
      <p:sp>
        <p:nvSpPr>
          <p:cNvPr id="4" name="日期占位符 3"/>
          <p:cNvSpPr>
            <a:spLocks noGrp="1"/>
          </p:cNvSpPr>
          <p:nvPr>
            <p:ph type="dt" sz="half" idx="10"/>
          </p:nvPr>
        </p:nvSpPr>
        <p:spPr/>
        <p:txBody>
          <a:bodyPr/>
          <a:lstStyle/>
          <a:p>
            <a:fld id="{76E37B7D-A2F1-4BFE-B3D3-62A661A58292}"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p:txBody>
          <a:bodyPr/>
          <a:lstStyle/>
          <a:p>
            <a:r>
              <a:rPr lang="zh-CN" altLang="en-US" dirty="0" smtClean="0"/>
              <a:t>风险的一般度量</a:t>
            </a:r>
            <a:endParaRPr lang="zh-CN" altLang="zh-CN" dirty="0"/>
          </a:p>
        </p:txBody>
      </p:sp>
      <p:sp>
        <p:nvSpPr>
          <p:cNvPr id="173059" name="Rectangle 1027"/>
          <p:cNvSpPr>
            <a:spLocks noGrp="1" noChangeArrowheads="1"/>
          </p:cNvSpPr>
          <p:nvPr>
            <p:ph type="body" idx="1"/>
          </p:nvPr>
        </p:nvSpPr>
        <p:spPr/>
        <p:txBody>
          <a:bodyPr/>
          <a:lstStyle/>
          <a:p>
            <a:r>
              <a:rPr lang="zh-CN" altLang="en-US" dirty="0" smtClean="0"/>
              <a:t>方差</a:t>
            </a:r>
            <a:endParaRPr lang="en-US" altLang="zh-CN" dirty="0" smtClean="0"/>
          </a:p>
          <a:p>
            <a:endParaRPr lang="en-US" altLang="zh-CN" dirty="0" smtClean="0"/>
          </a:p>
          <a:p>
            <a:endParaRPr lang="zh-CN" altLang="en-US" dirty="0"/>
          </a:p>
          <a:p>
            <a:r>
              <a:rPr lang="zh-CN" altLang="en-US" dirty="0"/>
              <a:t>标准差</a:t>
            </a:r>
          </a:p>
          <a:p>
            <a:r>
              <a:rPr lang="en-US" altLang="zh-CN" dirty="0" err="1"/>
              <a:t>VaR</a:t>
            </a:r>
            <a:r>
              <a:rPr lang="en-US" altLang="zh-CN" dirty="0"/>
              <a:t> (Value at Risk)</a:t>
            </a:r>
          </a:p>
          <a:p>
            <a:pPr lvl="1"/>
            <a:r>
              <a:rPr lang="en-US" altLang="zh-CN" dirty="0"/>
              <a:t>the expected maximum loss (or worst loss) over a target horizon within a given confidence interval</a:t>
            </a:r>
          </a:p>
        </p:txBody>
      </p:sp>
      <p:graphicFrame>
        <p:nvGraphicFramePr>
          <p:cNvPr id="195584" name="Object 1024"/>
          <p:cNvGraphicFramePr>
            <a:graphicFrameLocks noChangeAspect="1"/>
          </p:cNvGraphicFramePr>
          <p:nvPr/>
        </p:nvGraphicFramePr>
        <p:xfrm>
          <a:off x="1571604" y="4543436"/>
          <a:ext cx="5486400" cy="528638"/>
        </p:xfrm>
        <a:graphic>
          <a:graphicData uri="http://schemas.openxmlformats.org/presentationml/2006/ole">
            <p:oleObj spid="_x0000_s2050" name="公式" r:id="rId3" imgW="2095200" imgH="203040" progId="Equation.3">
              <p:embed/>
            </p:oleObj>
          </a:graphicData>
        </a:graphic>
      </p:graphicFrame>
      <p:graphicFrame>
        <p:nvGraphicFramePr>
          <p:cNvPr id="195585" name="Object 1025"/>
          <p:cNvGraphicFramePr>
            <a:graphicFrameLocks noChangeAspect="1"/>
          </p:cNvGraphicFramePr>
          <p:nvPr/>
        </p:nvGraphicFramePr>
        <p:xfrm>
          <a:off x="4514850" y="3321050"/>
          <a:ext cx="112713" cy="214313"/>
        </p:xfrm>
        <a:graphic>
          <a:graphicData uri="http://schemas.openxmlformats.org/presentationml/2006/ole">
            <p:oleObj spid="_x0000_s2051" name="公式" r:id="rId4" imgW="114120" imgH="215640" progId="Equation.3">
              <p:embed/>
            </p:oleObj>
          </a:graphicData>
        </a:graphic>
      </p:graphicFrame>
      <p:graphicFrame>
        <p:nvGraphicFramePr>
          <p:cNvPr id="2052" name="Object 4"/>
          <p:cNvGraphicFramePr>
            <a:graphicFrameLocks noChangeAspect="1"/>
          </p:cNvGraphicFramePr>
          <p:nvPr/>
        </p:nvGraphicFramePr>
        <p:xfrm>
          <a:off x="2525713" y="1808163"/>
          <a:ext cx="3292475" cy="628650"/>
        </p:xfrm>
        <a:graphic>
          <a:graphicData uri="http://schemas.openxmlformats.org/presentationml/2006/ole">
            <p:oleObj spid="_x0000_s2052" name="Equation" r:id="rId5" imgW="1257120" imgH="241200" progId="Equation.DSMT4">
              <p:embed/>
            </p:oleObj>
          </a:graphicData>
        </a:graphic>
      </p:graphicFrame>
      <p:sp>
        <p:nvSpPr>
          <p:cNvPr id="7" name="日期占位符 6"/>
          <p:cNvSpPr>
            <a:spLocks noGrp="1"/>
          </p:cNvSpPr>
          <p:nvPr>
            <p:ph type="dt" sz="half" idx="10"/>
          </p:nvPr>
        </p:nvSpPr>
        <p:spPr/>
        <p:txBody>
          <a:bodyPr/>
          <a:lstStyle/>
          <a:p>
            <a:fld id="{B4AC4854-13B4-4B58-8EC8-156770A44672}" type="datetime1">
              <a:rPr lang="zh-CN" altLang="en-US" smtClean="0"/>
              <a:pPr/>
              <a:t>2018/9/24</a:t>
            </a:fld>
            <a:endParaRPr lang="zh-CN" altLang="en-US"/>
          </a:p>
        </p:txBody>
      </p:sp>
      <p:sp>
        <p:nvSpPr>
          <p:cNvPr id="9" name="页脚占位符 8"/>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zh-CN" altLang="en-US" b="0" dirty="0" smtClean="0"/>
              <a:t>教学目标</a:t>
            </a:r>
          </a:p>
        </p:txBody>
      </p:sp>
      <p:sp>
        <p:nvSpPr>
          <p:cNvPr id="3075" name="Rectangle 3"/>
          <p:cNvSpPr>
            <a:spLocks noGrp="1" noChangeArrowheads="1"/>
          </p:cNvSpPr>
          <p:nvPr>
            <p:ph type="body" idx="1"/>
          </p:nvPr>
        </p:nvSpPr>
        <p:spPr/>
        <p:txBody>
          <a:bodyPr>
            <a:normAutofit/>
          </a:bodyPr>
          <a:lstStyle/>
          <a:p>
            <a:pPr eaLnBrk="1" hangingPunct="1"/>
            <a:r>
              <a:rPr lang="zh-CN" altLang="en-US" dirty="0" smtClean="0"/>
              <a:t>学生能够了解证券投资理论的发展脉络</a:t>
            </a:r>
            <a:endParaRPr lang="en-US" altLang="zh-CN" dirty="0" smtClean="0"/>
          </a:p>
          <a:p>
            <a:pPr eaLnBrk="1" hangingPunct="1"/>
            <a:r>
              <a:rPr lang="zh-CN" altLang="en-US" dirty="0" smtClean="0"/>
              <a:t>学生能够掌握证券风险及收益</a:t>
            </a:r>
            <a:endParaRPr lang="en-US" altLang="zh-CN" dirty="0" smtClean="0"/>
          </a:p>
          <a:p>
            <a:pPr eaLnBrk="1" hangingPunct="1">
              <a:buNone/>
            </a:pPr>
            <a:r>
              <a:rPr lang="en-US" altLang="zh-CN" dirty="0" smtClean="0"/>
              <a:t>   </a:t>
            </a:r>
            <a:r>
              <a:rPr lang="zh-CN" altLang="en-US" dirty="0" smtClean="0">
                <a:solidFill>
                  <a:srgbClr val="00B0F0"/>
                </a:solidFill>
              </a:rPr>
              <a:t>本章重点：证券收益与风险的度量</a:t>
            </a:r>
            <a:endParaRPr lang="en-US" altLang="zh-CN" dirty="0" smtClean="0">
              <a:solidFill>
                <a:srgbClr val="00B0F0"/>
              </a:solidFill>
            </a:endParaRPr>
          </a:p>
          <a:p>
            <a:pPr eaLnBrk="1" hangingPunct="1"/>
            <a:r>
              <a:rPr lang="zh-CN" altLang="en-US" dirty="0" smtClean="0"/>
              <a:t>学生能够掌握资本资产定价模型</a:t>
            </a:r>
            <a:endParaRPr lang="en-US" altLang="zh-CN" dirty="0" smtClean="0"/>
          </a:p>
          <a:p>
            <a:pPr eaLnBrk="1" hangingPunct="1">
              <a:buNone/>
            </a:pPr>
            <a:r>
              <a:rPr lang="en-US" altLang="zh-CN" dirty="0" smtClean="0"/>
              <a:t>   </a:t>
            </a:r>
            <a:r>
              <a:rPr lang="zh-CN" altLang="en-US" dirty="0" smtClean="0">
                <a:solidFill>
                  <a:srgbClr val="00B0F0"/>
                </a:solidFill>
              </a:rPr>
              <a:t>本章重点：资本市场线和证券市场线的推导及含义</a:t>
            </a:r>
          </a:p>
          <a:p>
            <a:pPr eaLnBrk="1" hangingPunct="1"/>
            <a:r>
              <a:rPr lang="zh-CN" altLang="en-US" dirty="0" smtClean="0"/>
              <a:t>学生能够掌握有效市场理论</a:t>
            </a:r>
            <a:endParaRPr lang="en-US" altLang="zh-CN" dirty="0" smtClean="0"/>
          </a:p>
          <a:p>
            <a:pPr>
              <a:buNone/>
            </a:pPr>
            <a:r>
              <a:rPr lang="zh-CN" altLang="en-US" dirty="0" smtClean="0"/>
              <a:t>   </a:t>
            </a:r>
            <a:r>
              <a:rPr lang="zh-CN" altLang="en-US" dirty="0" smtClean="0">
                <a:solidFill>
                  <a:srgbClr val="00B0F0"/>
                </a:solidFill>
              </a:rPr>
              <a:t>本章重点：有效市场理论的定义及不同类型表达</a:t>
            </a:r>
          </a:p>
        </p:txBody>
      </p:sp>
      <p:sp>
        <p:nvSpPr>
          <p:cNvPr id="4" name="日期占位符 3"/>
          <p:cNvSpPr>
            <a:spLocks noGrp="1"/>
          </p:cNvSpPr>
          <p:nvPr>
            <p:ph type="dt" sz="half" idx="10"/>
          </p:nvPr>
        </p:nvSpPr>
        <p:spPr/>
        <p:txBody>
          <a:bodyPr/>
          <a:lstStyle/>
          <a:p>
            <a:fld id="{6874EC1B-93EE-4C54-9832-2961C73670FA}"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p:txBody>
          <a:bodyPr/>
          <a:lstStyle/>
          <a:p>
            <a:r>
              <a:rPr lang="zh-CN" altLang="en-US" dirty="0" smtClean="0"/>
              <a:t>例子</a:t>
            </a:r>
            <a:endParaRPr lang="zh-CN" altLang="zh-CN" dirty="0"/>
          </a:p>
        </p:txBody>
      </p:sp>
      <p:sp>
        <p:nvSpPr>
          <p:cNvPr id="173059" name="Rectangle 1027"/>
          <p:cNvSpPr>
            <a:spLocks noGrp="1" noChangeArrowheads="1"/>
          </p:cNvSpPr>
          <p:nvPr>
            <p:ph type="body" idx="1"/>
          </p:nvPr>
        </p:nvSpPr>
        <p:spPr/>
        <p:txBody>
          <a:bodyPr/>
          <a:lstStyle/>
          <a:p>
            <a:r>
              <a:rPr lang="zh-CN" altLang="en-US" dirty="0" smtClean="0"/>
              <a:t>问题：假定给你另一种选择，直接得到</a:t>
            </a:r>
            <a:r>
              <a:rPr lang="en-US" altLang="zh-CN" dirty="0" smtClean="0"/>
              <a:t>2000</a:t>
            </a:r>
            <a:r>
              <a:rPr lang="zh-CN" altLang="en-US" dirty="0" smtClean="0"/>
              <a:t>元。你如何做决定？</a:t>
            </a:r>
            <a:endParaRPr lang="en-US" altLang="zh-CN" dirty="0" smtClean="0"/>
          </a:p>
          <a:p>
            <a:pPr>
              <a:buNone/>
            </a:pPr>
            <a:endParaRPr lang="zh-CN" altLang="en-US" dirty="0"/>
          </a:p>
        </p:txBody>
      </p:sp>
      <p:graphicFrame>
        <p:nvGraphicFramePr>
          <p:cNvPr id="195585" name="Object 1025"/>
          <p:cNvGraphicFramePr>
            <a:graphicFrameLocks noChangeAspect="1"/>
          </p:cNvGraphicFramePr>
          <p:nvPr/>
        </p:nvGraphicFramePr>
        <p:xfrm>
          <a:off x="4514850" y="3321050"/>
          <a:ext cx="112713" cy="214313"/>
        </p:xfrm>
        <a:graphic>
          <a:graphicData uri="http://schemas.openxmlformats.org/presentationml/2006/ole">
            <p:oleObj spid="_x0000_s80899" name="公式" r:id="rId3" imgW="114120" imgH="215640" progId="Equation.3">
              <p:embed/>
            </p:oleObj>
          </a:graphicData>
        </a:graphic>
      </p:graphicFrame>
      <p:sp>
        <p:nvSpPr>
          <p:cNvPr id="5" name="日期占位符 4"/>
          <p:cNvSpPr>
            <a:spLocks noGrp="1"/>
          </p:cNvSpPr>
          <p:nvPr>
            <p:ph type="dt" sz="half" idx="10"/>
          </p:nvPr>
        </p:nvSpPr>
        <p:spPr/>
        <p:txBody>
          <a:bodyPr/>
          <a:lstStyle/>
          <a:p>
            <a:fld id="{92883A8D-A8AF-4F68-B311-9AA7142673AD}" type="datetime1">
              <a:rPr lang="zh-CN" altLang="en-US" smtClean="0"/>
              <a:pPr/>
              <a:t>2018/9/24</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026"/>
          <p:cNvSpPr>
            <a:spLocks noGrp="1" noChangeArrowheads="1"/>
          </p:cNvSpPr>
          <p:nvPr>
            <p:ph type="title"/>
          </p:nvPr>
        </p:nvSpPr>
        <p:spPr/>
        <p:txBody>
          <a:bodyPr>
            <a:normAutofit fontScale="90000"/>
          </a:bodyPr>
          <a:lstStyle/>
          <a:p>
            <a:r>
              <a:rPr lang="en-US" altLang="zh-CN"/>
              <a:t>The trade-off between risk  and return</a:t>
            </a:r>
          </a:p>
        </p:txBody>
      </p:sp>
      <p:sp>
        <p:nvSpPr>
          <p:cNvPr id="167939" name="Rectangle 1027"/>
          <p:cNvSpPr>
            <a:spLocks noGrp="1" noChangeArrowheads="1"/>
          </p:cNvSpPr>
          <p:nvPr>
            <p:ph type="body" idx="1"/>
          </p:nvPr>
        </p:nvSpPr>
        <p:spPr/>
        <p:txBody>
          <a:bodyPr/>
          <a:lstStyle/>
          <a:p>
            <a:r>
              <a:rPr lang="zh-CN" altLang="en-US" dirty="0"/>
              <a:t>一般来说，高收益伴随着高</a:t>
            </a:r>
            <a:r>
              <a:rPr lang="zh-CN" altLang="en-US" dirty="0" smtClean="0"/>
              <a:t>风险</a:t>
            </a:r>
            <a:endParaRPr lang="en-US" altLang="zh-CN" dirty="0" smtClean="0"/>
          </a:p>
          <a:p>
            <a:r>
              <a:rPr lang="en-US" altLang="zh-CN" dirty="0" smtClean="0"/>
              <a:t>One of central concerns of finance theory is the measurement of risk and the determination of the risk premiums that investors can expect of risky assets in well-function capital markets.</a:t>
            </a:r>
          </a:p>
          <a:p>
            <a:r>
              <a:rPr lang="zh-CN" altLang="en-US" dirty="0" smtClean="0"/>
              <a:t>多个证券如何选择？</a:t>
            </a:r>
            <a:endParaRPr lang="zh-CN" altLang="en-US" dirty="0"/>
          </a:p>
          <a:p>
            <a:pPr lvl="1"/>
            <a:endParaRPr lang="zh-CN" altLang="en-US" dirty="0"/>
          </a:p>
          <a:p>
            <a:endParaRPr lang="en-US" altLang="zh-CN" dirty="0"/>
          </a:p>
        </p:txBody>
      </p:sp>
      <p:sp>
        <p:nvSpPr>
          <p:cNvPr id="4" name="日期占位符 3"/>
          <p:cNvSpPr>
            <a:spLocks noGrp="1"/>
          </p:cNvSpPr>
          <p:nvPr>
            <p:ph type="dt" sz="half" idx="10"/>
          </p:nvPr>
        </p:nvSpPr>
        <p:spPr/>
        <p:txBody>
          <a:bodyPr/>
          <a:lstStyle/>
          <a:p>
            <a:fld id="{55487C37-9B8E-4784-9192-BEA444CC1808}"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dirty="0" smtClean="0"/>
              <a:t>证券组合理论</a:t>
            </a:r>
          </a:p>
        </p:txBody>
      </p:sp>
      <p:sp>
        <p:nvSpPr>
          <p:cNvPr id="13316" name="Rectangle 3"/>
          <p:cNvSpPr>
            <a:spLocks noGrp="1" noChangeArrowheads="1"/>
          </p:cNvSpPr>
          <p:nvPr>
            <p:ph type="body" idx="1"/>
          </p:nvPr>
        </p:nvSpPr>
        <p:spPr/>
        <p:txBody>
          <a:bodyPr/>
          <a:lstStyle/>
          <a:p>
            <a:pPr eaLnBrk="1" hangingPunct="1">
              <a:buFont typeface="Arial" pitchFamily="34" charset="0"/>
              <a:buChar char="•"/>
            </a:pPr>
            <a:r>
              <a:rPr lang="en-US" altLang="zh-CN" dirty="0" smtClean="0"/>
              <a:t>1</a:t>
            </a:r>
            <a:r>
              <a:rPr lang="zh-CN" altLang="en-US" dirty="0" smtClean="0"/>
              <a:t>、证券组合理论的假设</a:t>
            </a:r>
          </a:p>
          <a:p>
            <a:pPr eaLnBrk="1" hangingPunct="1">
              <a:buFont typeface="Arial" pitchFamily="34" charset="0"/>
              <a:buChar char="•"/>
            </a:pPr>
            <a:r>
              <a:rPr lang="en-US" altLang="zh-CN" dirty="0" smtClean="0"/>
              <a:t>2</a:t>
            </a:r>
            <a:r>
              <a:rPr lang="zh-CN" altLang="en-US" dirty="0" smtClean="0"/>
              <a:t>、证券组合的收益和风险</a:t>
            </a:r>
          </a:p>
          <a:p>
            <a:pPr eaLnBrk="1" hangingPunct="1">
              <a:buFont typeface="Arial" pitchFamily="34" charset="0"/>
              <a:buChar char="•"/>
            </a:pPr>
            <a:r>
              <a:rPr lang="en-US" altLang="zh-CN" dirty="0" smtClean="0"/>
              <a:t>3</a:t>
            </a:r>
            <a:r>
              <a:rPr lang="zh-CN" altLang="en-US" dirty="0" smtClean="0"/>
              <a:t>、有效证券组合</a:t>
            </a:r>
          </a:p>
          <a:p>
            <a:pPr eaLnBrk="1" hangingPunct="1">
              <a:buFont typeface="Arial" pitchFamily="34" charset="0"/>
              <a:buChar char="•"/>
            </a:pPr>
            <a:r>
              <a:rPr lang="en-US" altLang="zh-CN" dirty="0" smtClean="0"/>
              <a:t>4</a:t>
            </a:r>
            <a:r>
              <a:rPr lang="zh-CN" altLang="en-US" dirty="0" smtClean="0"/>
              <a:t>、最优证券组合</a:t>
            </a:r>
          </a:p>
        </p:txBody>
      </p:sp>
      <p:sp>
        <p:nvSpPr>
          <p:cNvPr id="5" name="日期占位符 4"/>
          <p:cNvSpPr>
            <a:spLocks noGrp="1"/>
          </p:cNvSpPr>
          <p:nvPr>
            <p:ph type="dt" sz="half" idx="10"/>
          </p:nvPr>
        </p:nvSpPr>
        <p:spPr/>
        <p:txBody>
          <a:bodyPr/>
          <a:lstStyle/>
          <a:p>
            <a:fld id="{FD412DE5-0FC7-446F-9FFE-BF65A1884407}"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dirty="0" smtClean="0"/>
              <a:t>概述</a:t>
            </a:r>
          </a:p>
        </p:txBody>
      </p:sp>
      <p:sp>
        <p:nvSpPr>
          <p:cNvPr id="13316" name="Rectangle 3"/>
          <p:cNvSpPr>
            <a:spLocks noGrp="1" noChangeArrowheads="1"/>
          </p:cNvSpPr>
          <p:nvPr>
            <p:ph type="body" idx="1"/>
          </p:nvPr>
        </p:nvSpPr>
        <p:spPr/>
        <p:txBody>
          <a:bodyPr/>
          <a:lstStyle/>
          <a:p>
            <a:pPr eaLnBrk="1" hangingPunct="1">
              <a:buFont typeface="Arial" pitchFamily="34" charset="0"/>
              <a:buChar char="•"/>
            </a:pPr>
            <a:r>
              <a:rPr lang="zh-CN" altLang="en-US" dirty="0" smtClean="0"/>
              <a:t>马克维茨（</a:t>
            </a:r>
            <a:r>
              <a:rPr lang="en-US" altLang="zh-CN" dirty="0" smtClean="0"/>
              <a:t>1952</a:t>
            </a:r>
            <a:r>
              <a:rPr lang="zh-CN" altLang="en-US" dirty="0" smtClean="0"/>
              <a:t>）提出</a:t>
            </a:r>
            <a:endParaRPr lang="en-US" altLang="zh-CN" dirty="0" smtClean="0"/>
          </a:p>
          <a:p>
            <a:pPr eaLnBrk="1" hangingPunct="1">
              <a:buFont typeface="Arial" pitchFamily="34" charset="0"/>
              <a:buChar char="•"/>
            </a:pPr>
            <a:r>
              <a:rPr lang="zh-CN" altLang="en-US" dirty="0" smtClean="0"/>
              <a:t>使用方差和组合收益度量投资组合的风险和预期收益，并在此基础上进行组合选择，以实现投资组合收益最大化</a:t>
            </a:r>
            <a:endParaRPr lang="en-US" altLang="zh-CN" dirty="0" smtClean="0"/>
          </a:p>
          <a:p>
            <a:pPr>
              <a:buFont typeface="Arial" pitchFamily="34" charset="0"/>
              <a:buChar char="•"/>
            </a:pPr>
            <a:r>
              <a:rPr lang="zh-CN" altLang="en-US" dirty="0" smtClean="0"/>
              <a:t>投资组合理论从客观上涉及到两个量：</a:t>
            </a:r>
            <a:r>
              <a:rPr lang="zh-CN" altLang="en-US" dirty="0" smtClean="0">
                <a:solidFill>
                  <a:srgbClr val="FF0000"/>
                </a:solidFill>
              </a:rPr>
              <a:t>收益和风险</a:t>
            </a:r>
            <a:r>
              <a:rPr lang="zh-CN" altLang="en-US" dirty="0" smtClean="0"/>
              <a:t>；从主观上涉及到一个量：</a:t>
            </a:r>
            <a:r>
              <a:rPr lang="zh-CN" altLang="en-US" dirty="0" smtClean="0">
                <a:solidFill>
                  <a:srgbClr val="FF0000"/>
                </a:solidFill>
              </a:rPr>
              <a:t>投资者效用</a:t>
            </a:r>
            <a:r>
              <a:rPr lang="zh-CN" altLang="en-US" dirty="0" smtClean="0"/>
              <a:t>（或者效用函数）。</a:t>
            </a:r>
          </a:p>
        </p:txBody>
      </p:sp>
      <p:sp>
        <p:nvSpPr>
          <p:cNvPr id="5" name="日期占位符 4"/>
          <p:cNvSpPr>
            <a:spLocks noGrp="1"/>
          </p:cNvSpPr>
          <p:nvPr>
            <p:ph type="dt" sz="half" idx="10"/>
          </p:nvPr>
        </p:nvSpPr>
        <p:spPr/>
        <p:txBody>
          <a:bodyPr/>
          <a:lstStyle/>
          <a:p>
            <a:fld id="{8199450E-8186-498A-A597-BCA2EB80ECBA}"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zh-CN" altLang="en-US" b="0" dirty="0" smtClean="0"/>
              <a:t>马克维茨</a:t>
            </a:r>
          </a:p>
        </p:txBody>
      </p:sp>
      <p:pic>
        <p:nvPicPr>
          <p:cNvPr id="171010" name="Picture 2"/>
          <p:cNvPicPr>
            <a:picLocks noChangeAspect="1" noChangeArrowheads="1"/>
          </p:cNvPicPr>
          <p:nvPr/>
        </p:nvPicPr>
        <p:blipFill>
          <a:blip r:embed="rId2"/>
          <a:srcRect/>
          <a:stretch>
            <a:fillRect/>
          </a:stretch>
        </p:blipFill>
        <p:spPr bwMode="auto">
          <a:xfrm>
            <a:off x="1071538" y="1000108"/>
            <a:ext cx="6286543" cy="5214973"/>
          </a:xfrm>
          <a:prstGeom prst="rect">
            <a:avLst/>
          </a:prstGeom>
          <a:noFill/>
          <a:ln w="9525">
            <a:noFill/>
            <a:miter lim="800000"/>
            <a:headEnd/>
            <a:tailEnd/>
          </a:ln>
          <a:effectLst/>
        </p:spPr>
      </p:pic>
      <p:sp>
        <p:nvSpPr>
          <p:cNvPr id="4" name="日期占位符 3"/>
          <p:cNvSpPr>
            <a:spLocks noGrp="1"/>
          </p:cNvSpPr>
          <p:nvPr>
            <p:ph type="dt" sz="half" idx="10"/>
          </p:nvPr>
        </p:nvSpPr>
        <p:spPr/>
        <p:txBody>
          <a:bodyPr/>
          <a:lstStyle/>
          <a:p>
            <a:fld id="{BD757D46-DC66-4262-8510-B947B072B9A2}"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smtClean="0"/>
              <a:t>证券组合理论的假设</a:t>
            </a:r>
          </a:p>
        </p:txBody>
      </p:sp>
      <p:sp>
        <p:nvSpPr>
          <p:cNvPr id="14340" name="Rectangle 3"/>
          <p:cNvSpPr>
            <a:spLocks noGrp="1" noChangeArrowheads="1"/>
          </p:cNvSpPr>
          <p:nvPr>
            <p:ph type="body" idx="1"/>
          </p:nvPr>
        </p:nvSpPr>
        <p:spPr/>
        <p:txBody>
          <a:bodyPr/>
          <a:lstStyle/>
          <a:p>
            <a:pPr eaLnBrk="1" hangingPunct="1">
              <a:buFont typeface="Arial" pitchFamily="34" charset="0"/>
              <a:buChar char="•"/>
            </a:pPr>
            <a:r>
              <a:rPr lang="zh-CN" altLang="en-US" dirty="0" smtClean="0"/>
              <a:t>有效市场假设：证券市场能及时充分地反映各种证券的特性及其价格变动</a:t>
            </a:r>
            <a:endParaRPr lang="en-US" altLang="zh-CN" dirty="0" smtClean="0"/>
          </a:p>
          <a:p>
            <a:pPr eaLnBrk="1" hangingPunct="1">
              <a:buFont typeface="Arial" pitchFamily="34" charset="0"/>
              <a:buChar char="•"/>
            </a:pPr>
            <a:r>
              <a:rPr lang="zh-CN" altLang="en-US" dirty="0" smtClean="0"/>
              <a:t>理性投资假设：收益</a:t>
            </a:r>
            <a:r>
              <a:rPr lang="en-US" altLang="zh-CN" dirty="0" smtClean="0"/>
              <a:t>-</a:t>
            </a:r>
            <a:r>
              <a:rPr lang="zh-CN" altLang="en-US" dirty="0" smtClean="0"/>
              <a:t>风险最优</a:t>
            </a:r>
            <a:endParaRPr lang="en-US" altLang="zh-CN" dirty="0" smtClean="0"/>
          </a:p>
          <a:p>
            <a:pPr eaLnBrk="1" hangingPunct="1">
              <a:buFont typeface="Arial" pitchFamily="34" charset="0"/>
              <a:buChar char="•"/>
            </a:pPr>
            <a:r>
              <a:rPr lang="zh-CN" altLang="en-US" dirty="0" smtClean="0"/>
              <a:t>收益相关性假设：各种证券之间的收益是相关的</a:t>
            </a:r>
          </a:p>
        </p:txBody>
      </p:sp>
      <p:sp>
        <p:nvSpPr>
          <p:cNvPr id="5" name="日期占位符 4"/>
          <p:cNvSpPr>
            <a:spLocks noGrp="1"/>
          </p:cNvSpPr>
          <p:nvPr>
            <p:ph type="dt" sz="half" idx="10"/>
          </p:nvPr>
        </p:nvSpPr>
        <p:spPr/>
        <p:txBody>
          <a:bodyPr/>
          <a:lstStyle/>
          <a:p>
            <a:fld id="{2323D22D-FF59-4ECC-B1EC-DEAD90D6E0A5}"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证券组合的收益和风险</a:t>
            </a:r>
          </a:p>
        </p:txBody>
      </p:sp>
      <p:sp>
        <p:nvSpPr>
          <p:cNvPr id="15364" name="Rectangle 3"/>
          <p:cNvSpPr>
            <a:spLocks noGrp="1" noChangeArrowheads="1"/>
          </p:cNvSpPr>
          <p:nvPr>
            <p:ph type="body" idx="1"/>
          </p:nvPr>
        </p:nvSpPr>
        <p:spPr/>
        <p:txBody>
          <a:bodyPr>
            <a:normAutofit/>
          </a:bodyPr>
          <a:lstStyle/>
          <a:p>
            <a:pPr>
              <a:buFont typeface="Arial" pitchFamily="34" charset="0"/>
              <a:buChar char="•"/>
            </a:pPr>
            <a:r>
              <a:rPr lang="zh-CN" altLang="en-US" dirty="0" smtClean="0"/>
              <a:t>假设市场上有</a:t>
            </a:r>
            <a:r>
              <a:rPr lang="en-US" altLang="zh-CN" dirty="0" smtClean="0"/>
              <a:t>n</a:t>
            </a:r>
            <a:r>
              <a:rPr lang="zh-CN" altLang="en-US" dirty="0" smtClean="0"/>
              <a:t>种可供投资的资产，各种资产在一个投资周期的收益分别为随机变量                 。这些随机变量形成一个收益向量                              ，       并且收益向量的数学期望（预期收益）和方差</a:t>
            </a:r>
            <a:r>
              <a:rPr lang="en-US" altLang="zh-CN" dirty="0" smtClean="0"/>
              <a:t>—</a:t>
            </a:r>
            <a:r>
              <a:rPr lang="zh-CN" altLang="en-US" dirty="0" smtClean="0"/>
              <a:t>协方差矩阵（投资收益风险）已知，分别为</a:t>
            </a: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p:txBody>
      </p:sp>
      <p:graphicFrame>
        <p:nvGraphicFramePr>
          <p:cNvPr id="8" name="对象 7"/>
          <p:cNvGraphicFramePr>
            <a:graphicFrameLocks noChangeAspect="1"/>
          </p:cNvGraphicFramePr>
          <p:nvPr/>
        </p:nvGraphicFramePr>
        <p:xfrm>
          <a:off x="5689623" y="2071678"/>
          <a:ext cx="2239963" cy="428628"/>
        </p:xfrm>
        <a:graphic>
          <a:graphicData uri="http://schemas.openxmlformats.org/presentationml/2006/ole">
            <p:oleObj spid="_x0000_s108548" name="Equation" r:id="rId3" imgW="965160" imgH="241200" progId="Equation.DSMT4">
              <p:embed/>
            </p:oleObj>
          </a:graphicData>
        </a:graphic>
      </p:graphicFrame>
      <p:graphicFrame>
        <p:nvGraphicFramePr>
          <p:cNvPr id="108550" name="Object 6"/>
          <p:cNvGraphicFramePr>
            <a:graphicFrameLocks noChangeAspect="1"/>
          </p:cNvGraphicFramePr>
          <p:nvPr/>
        </p:nvGraphicFramePr>
        <p:xfrm>
          <a:off x="6248416" y="1643050"/>
          <a:ext cx="1252542" cy="500066"/>
        </p:xfrm>
        <a:graphic>
          <a:graphicData uri="http://schemas.openxmlformats.org/presentationml/2006/ole">
            <p:oleObj spid="_x0000_s108550" name="Equation" r:id="rId4" imgW="609480" imgH="228600" progId="Equation.DSMT4">
              <p:embed/>
            </p:oleObj>
          </a:graphicData>
        </a:graphic>
      </p:graphicFrame>
      <p:graphicFrame>
        <p:nvGraphicFramePr>
          <p:cNvPr id="108551" name="Object 7"/>
          <p:cNvGraphicFramePr>
            <a:graphicFrameLocks noChangeAspect="1"/>
          </p:cNvGraphicFramePr>
          <p:nvPr/>
        </p:nvGraphicFramePr>
        <p:xfrm>
          <a:off x="2187575" y="3667125"/>
          <a:ext cx="4191000" cy="1190625"/>
        </p:xfrm>
        <a:graphic>
          <a:graphicData uri="http://schemas.openxmlformats.org/presentationml/2006/ole">
            <p:oleObj spid="_x0000_s108551" name="Equation" r:id="rId5" imgW="1600200" imgH="457200" progId="Equation.DSMT4">
              <p:embed/>
            </p:oleObj>
          </a:graphicData>
        </a:graphic>
      </p:graphicFrame>
      <p:sp>
        <p:nvSpPr>
          <p:cNvPr id="9" name="日期占位符 8"/>
          <p:cNvSpPr>
            <a:spLocks noGrp="1"/>
          </p:cNvSpPr>
          <p:nvPr>
            <p:ph type="dt" sz="half" idx="10"/>
          </p:nvPr>
        </p:nvSpPr>
        <p:spPr/>
        <p:txBody>
          <a:bodyPr/>
          <a:lstStyle/>
          <a:p>
            <a:fld id="{F8561C44-91F3-4000-A89F-125CA1D78624}" type="datetime1">
              <a:rPr lang="zh-CN" altLang="en-US" smtClean="0"/>
              <a:pPr/>
              <a:t>2018/9/24</a:t>
            </a:fld>
            <a:endParaRPr lang="zh-CN" altLang="en-US"/>
          </a:p>
        </p:txBody>
      </p:sp>
      <p:sp>
        <p:nvSpPr>
          <p:cNvPr id="10" name="页脚占位符 9"/>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投资组合</a:t>
            </a:r>
          </a:p>
        </p:txBody>
      </p:sp>
      <p:sp>
        <p:nvSpPr>
          <p:cNvPr id="15364" name="Rectangle 3"/>
          <p:cNvSpPr>
            <a:spLocks noGrp="1" noChangeArrowheads="1"/>
          </p:cNvSpPr>
          <p:nvPr>
            <p:ph type="body" idx="1"/>
          </p:nvPr>
        </p:nvSpPr>
        <p:spPr>
          <a:xfrm>
            <a:off x="428596" y="1214422"/>
            <a:ext cx="7943880" cy="5286412"/>
          </a:xfrm>
        </p:spPr>
        <p:txBody>
          <a:bodyPr>
            <a:normAutofit/>
          </a:bodyPr>
          <a:lstStyle/>
          <a:p>
            <a:r>
              <a:rPr lang="zh-CN" altLang="en-US" dirty="0" smtClean="0"/>
              <a:t>投资组合就是将单位资金（比如</a:t>
            </a:r>
            <a:r>
              <a:rPr lang="en-US" altLang="zh-CN" dirty="0" smtClean="0"/>
              <a:t>1</a:t>
            </a:r>
            <a:r>
              <a:rPr lang="zh-CN" altLang="en-US" dirty="0" smtClean="0"/>
              <a:t>元钱）投资到不同的资产上。设分配在各资产的投资额为                    ，则称                               为一个投资组合。显然，投资组合满足</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投资组合数学表达</a:t>
            </a:r>
            <a:endParaRPr lang="en-US" altLang="zh-CN" dirty="0" smtClean="0"/>
          </a:p>
          <a:p>
            <a:endParaRPr lang="en-US" altLang="zh-CN" dirty="0" smtClean="0"/>
          </a:p>
          <a:p>
            <a:endParaRPr lang="zh-CN" altLang="en-US" dirty="0" smtClean="0"/>
          </a:p>
          <a:p>
            <a:pPr eaLnBrk="1" hangingPunct="1">
              <a:buFont typeface="Arial" pitchFamily="34" charset="0"/>
              <a:buChar char="•"/>
            </a:pPr>
            <a:endParaRPr lang="en-US" altLang="zh-CN" dirty="0" smtClean="0"/>
          </a:p>
          <a:p>
            <a:pPr eaLnBrk="1" hangingPunct="1">
              <a:buFont typeface="Arial" pitchFamily="34" charset="0"/>
              <a:buChar char="•"/>
            </a:pPr>
            <a:endParaRPr lang="en-US" altLang="zh-CN" dirty="0" smtClean="0"/>
          </a:p>
        </p:txBody>
      </p:sp>
      <p:graphicFrame>
        <p:nvGraphicFramePr>
          <p:cNvPr id="107521" name="Object 1"/>
          <p:cNvGraphicFramePr>
            <a:graphicFrameLocks noChangeAspect="1"/>
          </p:cNvGraphicFramePr>
          <p:nvPr/>
        </p:nvGraphicFramePr>
        <p:xfrm>
          <a:off x="6429388" y="1571612"/>
          <a:ext cx="1644650" cy="500062"/>
        </p:xfrm>
        <a:graphic>
          <a:graphicData uri="http://schemas.openxmlformats.org/presentationml/2006/ole">
            <p:oleObj spid="_x0000_s107521" name="Equation" r:id="rId3" imgW="799920" imgH="228600" progId="Equation.DSMT4">
              <p:embed/>
            </p:oleObj>
          </a:graphicData>
        </a:graphic>
      </p:graphicFrame>
      <p:graphicFrame>
        <p:nvGraphicFramePr>
          <p:cNvPr id="107522" name="Object 2"/>
          <p:cNvGraphicFramePr>
            <a:graphicFrameLocks noChangeAspect="1"/>
          </p:cNvGraphicFramePr>
          <p:nvPr/>
        </p:nvGraphicFramePr>
        <p:xfrm>
          <a:off x="1500166" y="1971669"/>
          <a:ext cx="2479675" cy="528637"/>
        </p:xfrm>
        <a:graphic>
          <a:graphicData uri="http://schemas.openxmlformats.org/presentationml/2006/ole">
            <p:oleObj spid="_x0000_s107522" name="Equation" r:id="rId4" imgW="1206360" imgH="241200" progId="Equation.DSMT4">
              <p:embed/>
            </p:oleObj>
          </a:graphicData>
        </a:graphic>
      </p:graphicFrame>
      <p:graphicFrame>
        <p:nvGraphicFramePr>
          <p:cNvPr id="107523" name="Object 3"/>
          <p:cNvGraphicFramePr>
            <a:graphicFrameLocks noChangeAspect="1"/>
          </p:cNvGraphicFramePr>
          <p:nvPr/>
        </p:nvGraphicFramePr>
        <p:xfrm>
          <a:off x="3141663" y="3186113"/>
          <a:ext cx="1362075" cy="985837"/>
        </p:xfrm>
        <a:graphic>
          <a:graphicData uri="http://schemas.openxmlformats.org/presentationml/2006/ole">
            <p:oleObj spid="_x0000_s107523" name="Equation" r:id="rId5" imgW="583920" imgH="431640" progId="Equation.DSMT4">
              <p:embed/>
            </p:oleObj>
          </a:graphicData>
        </a:graphic>
      </p:graphicFrame>
      <p:graphicFrame>
        <p:nvGraphicFramePr>
          <p:cNvPr id="107524" name="Object 4"/>
          <p:cNvGraphicFramePr>
            <a:graphicFrameLocks noChangeAspect="1"/>
          </p:cNvGraphicFramePr>
          <p:nvPr/>
        </p:nvGraphicFramePr>
        <p:xfrm>
          <a:off x="2093926" y="4532313"/>
          <a:ext cx="4406900" cy="522287"/>
        </p:xfrm>
        <a:graphic>
          <a:graphicData uri="http://schemas.openxmlformats.org/presentationml/2006/ole">
            <p:oleObj spid="_x0000_s107524" name="Equation" r:id="rId6" imgW="1892160" imgH="228600" progId="Equation.DSMT4">
              <p:embed/>
            </p:oleObj>
          </a:graphicData>
        </a:graphic>
      </p:graphicFrame>
      <p:graphicFrame>
        <p:nvGraphicFramePr>
          <p:cNvPr id="107525" name="Object 5"/>
          <p:cNvGraphicFramePr>
            <a:graphicFrameLocks noChangeAspect="1"/>
          </p:cNvGraphicFramePr>
          <p:nvPr/>
        </p:nvGraphicFramePr>
        <p:xfrm>
          <a:off x="2168525" y="5786438"/>
          <a:ext cx="4157663" cy="857250"/>
        </p:xfrm>
        <a:graphic>
          <a:graphicData uri="http://schemas.openxmlformats.org/presentationml/2006/ole">
            <p:oleObj spid="_x0000_s107525" name="Equation" r:id="rId7" imgW="1587240" imgH="406080" progId="Equation.DSMT4">
              <p:embed/>
            </p:oleObj>
          </a:graphicData>
        </a:graphic>
      </p:graphicFrame>
      <p:sp>
        <p:nvSpPr>
          <p:cNvPr id="10" name="日期占位符 9"/>
          <p:cNvSpPr>
            <a:spLocks noGrp="1"/>
          </p:cNvSpPr>
          <p:nvPr>
            <p:ph type="dt" sz="half" idx="10"/>
          </p:nvPr>
        </p:nvSpPr>
        <p:spPr/>
        <p:txBody>
          <a:bodyPr/>
          <a:lstStyle/>
          <a:p>
            <a:fld id="{CA37B090-5AD9-4FA2-A32D-BDCBC35054E2}" type="datetime1">
              <a:rPr lang="zh-CN" altLang="en-US" smtClean="0"/>
              <a:pPr/>
              <a:t>2018/9/24</a:t>
            </a:fld>
            <a:endParaRPr lang="zh-CN" altLang="en-US"/>
          </a:p>
        </p:txBody>
      </p:sp>
      <p:sp>
        <p:nvSpPr>
          <p:cNvPr id="11" name="页脚占位符 10"/>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证券组合的收益和风险（续）</a:t>
            </a:r>
          </a:p>
        </p:txBody>
      </p:sp>
      <p:sp>
        <p:nvSpPr>
          <p:cNvPr id="15364" name="Rectangle 3"/>
          <p:cNvSpPr>
            <a:spLocks noGrp="1" noChangeArrowheads="1"/>
          </p:cNvSpPr>
          <p:nvPr>
            <p:ph type="body" idx="1"/>
          </p:nvPr>
        </p:nvSpPr>
        <p:spPr/>
        <p:txBody>
          <a:bodyPr>
            <a:normAutofit/>
          </a:bodyPr>
          <a:lstStyle/>
          <a:p>
            <a:pPr eaLnBrk="1" hangingPunct="1">
              <a:buNone/>
            </a:pPr>
            <a:endParaRPr lang="en-US" altLang="zh-CN" dirty="0" smtClean="0"/>
          </a:p>
          <a:p>
            <a:pPr eaLnBrk="1" hangingPunct="1">
              <a:buFont typeface="Arial" pitchFamily="34" charset="0"/>
              <a:buChar char="•"/>
            </a:pPr>
            <a:endParaRPr lang="en-US" altLang="zh-CN" dirty="0" smtClean="0"/>
          </a:p>
        </p:txBody>
      </p:sp>
      <p:graphicFrame>
        <p:nvGraphicFramePr>
          <p:cNvPr id="131075" name="Object 3"/>
          <p:cNvGraphicFramePr>
            <a:graphicFrameLocks noChangeAspect="1"/>
          </p:cNvGraphicFramePr>
          <p:nvPr/>
        </p:nvGraphicFramePr>
        <p:xfrm>
          <a:off x="1020763" y="1806575"/>
          <a:ext cx="6451600" cy="1550987"/>
        </p:xfrm>
        <a:graphic>
          <a:graphicData uri="http://schemas.openxmlformats.org/presentationml/2006/ole">
            <p:oleObj spid="_x0000_s131075" name="Equation" r:id="rId3" imgW="2463480" imgH="660240" progId="Equation.DSMT4">
              <p:embed/>
            </p:oleObj>
          </a:graphicData>
        </a:graphic>
      </p:graphicFrame>
      <p:graphicFrame>
        <p:nvGraphicFramePr>
          <p:cNvPr id="131076" name="Object 4"/>
          <p:cNvGraphicFramePr>
            <a:graphicFrameLocks noChangeAspect="1"/>
          </p:cNvGraphicFramePr>
          <p:nvPr/>
        </p:nvGraphicFramePr>
        <p:xfrm>
          <a:off x="1071538" y="3544888"/>
          <a:ext cx="4556125" cy="1073150"/>
        </p:xfrm>
        <a:graphic>
          <a:graphicData uri="http://schemas.openxmlformats.org/presentationml/2006/ole">
            <p:oleObj spid="_x0000_s131076" name="Equation" r:id="rId4" imgW="1739880" imgH="457200" progId="Equation.DSMT4">
              <p:embed/>
            </p:oleObj>
          </a:graphicData>
        </a:graphic>
      </p:graphicFrame>
      <p:sp>
        <p:nvSpPr>
          <p:cNvPr id="7" name="日期占位符 6"/>
          <p:cNvSpPr>
            <a:spLocks noGrp="1"/>
          </p:cNvSpPr>
          <p:nvPr>
            <p:ph type="dt" sz="half" idx="10"/>
          </p:nvPr>
        </p:nvSpPr>
        <p:spPr/>
        <p:txBody>
          <a:bodyPr/>
          <a:lstStyle/>
          <a:p>
            <a:fld id="{989FDBD0-AF0F-4341-9C90-733A5F8A8870}" type="datetime1">
              <a:rPr lang="zh-CN" altLang="en-US" smtClean="0"/>
              <a:pPr/>
              <a:t>2018/9/24</a:t>
            </a:fld>
            <a:endParaRPr lang="zh-CN" altLang="en-US"/>
          </a:p>
        </p:txBody>
      </p:sp>
      <p:sp>
        <p:nvSpPr>
          <p:cNvPr id="8" name="页脚占位符 7"/>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80" name="Rectangle 4"/>
          <p:cNvSpPr>
            <a:spLocks noGrp="1" noChangeArrowheads="1"/>
          </p:cNvSpPr>
          <p:nvPr>
            <p:ph type="title"/>
          </p:nvPr>
        </p:nvSpPr>
        <p:spPr/>
        <p:txBody>
          <a:bodyPr/>
          <a:lstStyle/>
          <a:p>
            <a:r>
              <a:rPr lang="zh-CN" altLang="en-US" dirty="0" smtClean="0"/>
              <a:t>可行</a:t>
            </a:r>
            <a:r>
              <a:rPr lang="zh-CN" altLang="en-US" dirty="0"/>
              <a:t>集</a:t>
            </a:r>
          </a:p>
        </p:txBody>
      </p:sp>
      <p:sp>
        <p:nvSpPr>
          <p:cNvPr id="126981" name="Rectangle 5"/>
          <p:cNvSpPr>
            <a:spLocks noGrp="1" noChangeArrowheads="1"/>
          </p:cNvSpPr>
          <p:nvPr>
            <p:ph type="body" idx="1"/>
          </p:nvPr>
        </p:nvSpPr>
        <p:spPr/>
        <p:txBody>
          <a:bodyPr/>
          <a:lstStyle/>
          <a:p>
            <a:pPr lvl="1"/>
            <a:r>
              <a:rPr lang="zh-CN" altLang="en-US" dirty="0"/>
              <a:t>可行</a:t>
            </a:r>
            <a:r>
              <a:rPr lang="zh-CN" altLang="en-US" dirty="0" smtClean="0"/>
              <a:t>集：可</a:t>
            </a:r>
            <a:r>
              <a:rPr lang="zh-CN" altLang="en-US" dirty="0"/>
              <a:t>交易风险</a:t>
            </a:r>
            <a:r>
              <a:rPr lang="zh-CN" altLang="en-US" dirty="0" smtClean="0"/>
              <a:t>证券</a:t>
            </a:r>
            <a:r>
              <a:rPr lang="zh-CN" altLang="zh-CN" dirty="0" smtClean="0"/>
              <a:t>组合</a:t>
            </a:r>
            <a:r>
              <a:rPr lang="zh-CN" altLang="zh-CN" dirty="0"/>
              <a:t>构成的集合称为可行</a:t>
            </a:r>
            <a:r>
              <a:rPr lang="zh-CN" altLang="zh-CN" dirty="0" smtClean="0"/>
              <a:t>集</a:t>
            </a:r>
            <a:endParaRPr lang="zh-CN" altLang="zh-CN" dirty="0"/>
          </a:p>
          <a:p>
            <a:pPr lvl="1"/>
            <a:r>
              <a:rPr lang="zh-CN" altLang="en-US" dirty="0" smtClean="0"/>
              <a:t>一般在</a:t>
            </a:r>
            <a:r>
              <a:rPr lang="zh-CN" altLang="zh-CN" dirty="0" smtClean="0">
                <a:solidFill>
                  <a:srgbClr val="FF0000"/>
                </a:solidFill>
              </a:rPr>
              <a:t>均值</a:t>
            </a:r>
            <a:r>
              <a:rPr lang="zh-CN" altLang="zh-CN" dirty="0">
                <a:solidFill>
                  <a:srgbClr val="FF0000"/>
                </a:solidFill>
              </a:rPr>
              <a:t>-标准差</a:t>
            </a:r>
            <a:r>
              <a:rPr lang="zh-CN" altLang="zh-CN" dirty="0" smtClean="0">
                <a:solidFill>
                  <a:srgbClr val="FF0000"/>
                </a:solidFill>
              </a:rPr>
              <a:t>平面</a:t>
            </a:r>
            <a:r>
              <a:rPr lang="zh-CN" altLang="zh-CN" dirty="0" smtClean="0"/>
              <a:t>来</a:t>
            </a:r>
            <a:r>
              <a:rPr lang="zh-CN" altLang="zh-CN" dirty="0"/>
              <a:t>刻画可行</a:t>
            </a:r>
            <a:r>
              <a:rPr lang="zh-CN" altLang="zh-CN" dirty="0" smtClean="0"/>
              <a:t>集</a:t>
            </a:r>
            <a:endParaRPr lang="zh-CN" altLang="zh-CN" dirty="0"/>
          </a:p>
        </p:txBody>
      </p:sp>
      <p:sp>
        <p:nvSpPr>
          <p:cNvPr id="4" name="日期占位符 3"/>
          <p:cNvSpPr>
            <a:spLocks noGrp="1"/>
          </p:cNvSpPr>
          <p:nvPr>
            <p:ph type="dt" sz="half" idx="10"/>
          </p:nvPr>
        </p:nvSpPr>
        <p:spPr/>
        <p:txBody>
          <a:bodyPr/>
          <a:lstStyle/>
          <a:p>
            <a:fld id="{C88BA03B-1CE7-41E4-9E05-9056596E84FE}"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81">
                                            <p:txEl>
                                              <p:pRg st="0" end="0"/>
                                            </p:txEl>
                                          </p:spTgt>
                                        </p:tgtEl>
                                        <p:attrNameLst>
                                          <p:attrName>style.visibility</p:attrName>
                                        </p:attrNameLst>
                                      </p:cBhvr>
                                      <p:to>
                                        <p:strVal val="visible"/>
                                      </p:to>
                                    </p:set>
                                    <p:anim calcmode="lin" valueType="num">
                                      <p:cBhvr additive="base">
                                        <p:cTn id="7" dur="500" fill="hold"/>
                                        <p:tgtEl>
                                          <p:spTgt spid="12698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69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81">
                                            <p:txEl>
                                              <p:pRg st="1" end="1"/>
                                            </p:txEl>
                                          </p:spTgt>
                                        </p:tgtEl>
                                        <p:attrNameLst>
                                          <p:attrName>style.visibility</p:attrName>
                                        </p:attrNameLst>
                                      </p:cBhvr>
                                      <p:to>
                                        <p:strVal val="visible"/>
                                      </p:to>
                                    </p:set>
                                    <p:anim calcmode="lin" valueType="num">
                                      <p:cBhvr additive="base">
                                        <p:cTn id="13" dur="500" fill="hold"/>
                                        <p:tgtEl>
                                          <p:spTgt spid="12698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698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zh-CN" altLang="en-US" dirty="0" smtClean="0"/>
              <a:t>证券投资理论的发展脉络</a:t>
            </a:r>
            <a:endParaRPr lang="zh-CN" altLang="en-US" b="0" dirty="0" smtClean="0"/>
          </a:p>
        </p:txBody>
      </p:sp>
      <p:sp>
        <p:nvSpPr>
          <p:cNvPr id="3075" name="Rectangle 3"/>
          <p:cNvSpPr>
            <a:spLocks noGrp="1" noChangeArrowheads="1"/>
          </p:cNvSpPr>
          <p:nvPr>
            <p:ph type="body" idx="1"/>
          </p:nvPr>
        </p:nvSpPr>
        <p:spPr/>
        <p:txBody>
          <a:bodyPr>
            <a:normAutofit/>
          </a:bodyPr>
          <a:lstStyle/>
          <a:p>
            <a:r>
              <a:rPr lang="zh-CN" altLang="en-US" u="sng" dirty="0" smtClean="0"/>
              <a:t>古典证券投资理论</a:t>
            </a:r>
            <a:endParaRPr lang="en-US" altLang="zh-CN" u="sng" dirty="0" smtClean="0"/>
          </a:p>
          <a:p>
            <a:pPr>
              <a:buFont typeface="Wingdings" pitchFamily="2" charset="2"/>
              <a:buChar char="ü"/>
            </a:pPr>
            <a:r>
              <a:rPr lang="en-US" sz="2200" dirty="0" smtClean="0"/>
              <a:t>20</a:t>
            </a:r>
            <a:r>
              <a:rPr lang="zh-CN" altLang="en-US" sz="2200" dirty="0" smtClean="0"/>
              <a:t>世纪</a:t>
            </a:r>
            <a:r>
              <a:rPr lang="en-US" sz="2200" dirty="0" smtClean="0"/>
              <a:t>50</a:t>
            </a:r>
            <a:r>
              <a:rPr lang="zh-CN" altLang="en-US" sz="2200" dirty="0" smtClean="0"/>
              <a:t>年代以前，以公司的财务分析和财务报表为研究对象的证券投资理论，格雷厄姆创立的股票价值的基本分析法属于古典的证券投资理论的范畴</a:t>
            </a:r>
          </a:p>
          <a:p>
            <a:r>
              <a:rPr lang="zh-CN" altLang="en-US" b="1" u="sng" dirty="0" smtClean="0"/>
              <a:t>现代证券投资理论（本课程重点）</a:t>
            </a:r>
            <a:endParaRPr lang="en-US" altLang="zh-CN" b="1" u="sng" dirty="0" smtClean="0"/>
          </a:p>
          <a:p>
            <a:pPr>
              <a:buFont typeface="Wingdings" pitchFamily="2" charset="2"/>
              <a:buChar char="ü"/>
            </a:pPr>
            <a:r>
              <a:rPr lang="zh-CN" altLang="en-US" sz="2200" dirty="0" smtClean="0"/>
              <a:t>在</a:t>
            </a:r>
            <a:r>
              <a:rPr lang="en-US" sz="2200" dirty="0" smtClean="0"/>
              <a:t>20</a:t>
            </a:r>
            <a:r>
              <a:rPr lang="zh-CN" altLang="en-US" sz="2200" dirty="0" smtClean="0"/>
              <a:t>世纪</a:t>
            </a:r>
            <a:r>
              <a:rPr lang="en-US" sz="2200" dirty="0" smtClean="0"/>
              <a:t>50</a:t>
            </a:r>
            <a:r>
              <a:rPr lang="zh-CN" altLang="en-US" sz="2200" dirty="0" smtClean="0"/>
              <a:t>年代诞生，其标志是马克维兹现代资产组合理论的提出，现代证券投资理论也是我们通常所说的主流的证券投资理论，也叫标准的证券投资理论。</a:t>
            </a:r>
          </a:p>
          <a:p>
            <a:r>
              <a:rPr lang="zh-CN" altLang="en-US" u="sng" dirty="0" smtClean="0"/>
              <a:t>当代证券投资理论</a:t>
            </a:r>
            <a:endParaRPr lang="en-US" altLang="zh-CN" u="sng" dirty="0" smtClean="0"/>
          </a:p>
          <a:p>
            <a:pPr>
              <a:buFont typeface="Wingdings" pitchFamily="2" charset="2"/>
              <a:buChar char="ü"/>
            </a:pPr>
            <a:r>
              <a:rPr lang="en-US" sz="2200" dirty="0" smtClean="0"/>
              <a:t>20</a:t>
            </a:r>
            <a:r>
              <a:rPr lang="zh-CN" altLang="en-US" sz="2200" dirty="0" smtClean="0"/>
              <a:t>世纪</a:t>
            </a:r>
            <a:r>
              <a:rPr lang="en-US" sz="2200" dirty="0" smtClean="0"/>
              <a:t>80</a:t>
            </a:r>
            <a:r>
              <a:rPr lang="zh-CN" altLang="en-US" sz="2200" dirty="0" smtClean="0"/>
              <a:t>年代以后逐渐兴起，该理论是在批判现代证券投资理论的过程中发展起来的，行为金融理论、金融市场微观结构、金融工程理论等均属于当代的证券投资理论体系的范畴</a:t>
            </a:r>
          </a:p>
        </p:txBody>
      </p:sp>
      <p:sp>
        <p:nvSpPr>
          <p:cNvPr id="4" name="日期占位符 3"/>
          <p:cNvSpPr>
            <a:spLocks noGrp="1"/>
          </p:cNvSpPr>
          <p:nvPr>
            <p:ph type="dt" sz="half" idx="10"/>
          </p:nvPr>
        </p:nvSpPr>
        <p:spPr/>
        <p:txBody>
          <a:bodyPr/>
          <a:lstStyle/>
          <a:p>
            <a:fld id="{B32FC256-9086-4719-B177-48DF967469AD}"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normAutofit/>
          </a:bodyPr>
          <a:lstStyle/>
          <a:p>
            <a:r>
              <a:rPr lang="zh-CN" altLang="en-US" dirty="0"/>
              <a:t>例子：两种证券形成的可行集</a:t>
            </a:r>
          </a:p>
        </p:txBody>
      </p:sp>
      <p:sp>
        <p:nvSpPr>
          <p:cNvPr id="211971" name="Rectangle 3"/>
          <p:cNvSpPr>
            <a:spLocks noGrp="1" noChangeArrowheads="1"/>
          </p:cNvSpPr>
          <p:nvPr>
            <p:ph type="body" idx="1"/>
          </p:nvPr>
        </p:nvSpPr>
        <p:spPr/>
        <p:txBody>
          <a:bodyPr/>
          <a:lstStyle/>
          <a:p>
            <a:pPr lvl="1"/>
            <a:r>
              <a:rPr lang="zh-CN" altLang="en-US" dirty="0"/>
              <a:t>假设证券</a:t>
            </a:r>
            <a:r>
              <a:rPr lang="en-US" altLang="zh-CN" dirty="0"/>
              <a:t>1</a:t>
            </a:r>
            <a:r>
              <a:rPr lang="zh-CN" altLang="en-US" dirty="0"/>
              <a:t>的期望回报率         </a:t>
            </a:r>
            <a:r>
              <a:rPr lang="zh-CN" altLang="en-US" dirty="0" smtClean="0"/>
              <a:t>    </a:t>
            </a:r>
            <a:r>
              <a:rPr lang="zh-CN" altLang="en-US" dirty="0"/>
              <a:t>，标准差为</a:t>
            </a:r>
          </a:p>
          <a:p>
            <a:pPr lvl="1"/>
            <a:r>
              <a:rPr lang="zh-CN" altLang="en-US" dirty="0"/>
              <a:t>                ；证券</a:t>
            </a:r>
            <a:r>
              <a:rPr lang="en-US" altLang="zh-CN" dirty="0"/>
              <a:t>2</a:t>
            </a:r>
            <a:r>
              <a:rPr lang="zh-CN" altLang="en-US" dirty="0"/>
              <a:t>的的期望回报率            </a:t>
            </a:r>
            <a:r>
              <a:rPr lang="zh-CN" altLang="en-US" dirty="0" smtClean="0"/>
              <a:t>    ，</a:t>
            </a:r>
            <a:r>
              <a:rPr lang="zh-CN" altLang="en-US" dirty="0"/>
              <a:t>标准差为              。设由证券</a:t>
            </a:r>
            <a:r>
              <a:rPr lang="en-US" altLang="zh-CN" dirty="0"/>
              <a:t>1</a:t>
            </a:r>
            <a:r>
              <a:rPr lang="zh-CN" altLang="en-US" dirty="0"/>
              <a:t>、</a:t>
            </a:r>
            <a:r>
              <a:rPr lang="en-US" altLang="zh-CN" dirty="0"/>
              <a:t>2</a:t>
            </a:r>
            <a:r>
              <a:rPr lang="zh-CN" altLang="en-US" dirty="0"/>
              <a:t>形成的证券组合            分别有</a:t>
            </a:r>
          </a:p>
        </p:txBody>
      </p:sp>
      <p:graphicFrame>
        <p:nvGraphicFramePr>
          <p:cNvPr id="348160" name="Object 1024"/>
          <p:cNvGraphicFramePr>
            <a:graphicFrameLocks noChangeAspect="1"/>
          </p:cNvGraphicFramePr>
          <p:nvPr/>
        </p:nvGraphicFramePr>
        <p:xfrm>
          <a:off x="4705358" y="1204900"/>
          <a:ext cx="1009650" cy="438150"/>
        </p:xfrm>
        <a:graphic>
          <a:graphicData uri="http://schemas.openxmlformats.org/presentationml/2006/ole">
            <p:oleObj spid="_x0000_s143362" name="公式" r:id="rId3" imgW="495000" imgH="215640" progId="Equation.3">
              <p:embed/>
            </p:oleObj>
          </a:graphicData>
        </a:graphic>
      </p:graphicFrame>
      <p:graphicFrame>
        <p:nvGraphicFramePr>
          <p:cNvPr id="348161" name="Object 1025"/>
          <p:cNvGraphicFramePr>
            <a:graphicFrameLocks noChangeAspect="1"/>
          </p:cNvGraphicFramePr>
          <p:nvPr/>
        </p:nvGraphicFramePr>
        <p:xfrm>
          <a:off x="1857356" y="2058980"/>
          <a:ext cx="1120775" cy="369888"/>
        </p:xfrm>
        <a:graphic>
          <a:graphicData uri="http://schemas.openxmlformats.org/presentationml/2006/ole">
            <p:oleObj spid="_x0000_s143363" name="公式" r:id="rId4" imgW="647640" imgH="215640" progId="Equation.3">
              <p:embed/>
            </p:oleObj>
          </a:graphicData>
        </a:graphic>
      </p:graphicFrame>
      <p:graphicFrame>
        <p:nvGraphicFramePr>
          <p:cNvPr id="348162" name="Object 1026"/>
          <p:cNvGraphicFramePr>
            <a:graphicFrameLocks noChangeAspect="1"/>
          </p:cNvGraphicFramePr>
          <p:nvPr/>
        </p:nvGraphicFramePr>
        <p:xfrm>
          <a:off x="6000760" y="1643050"/>
          <a:ext cx="1169988" cy="438150"/>
        </p:xfrm>
        <a:graphic>
          <a:graphicData uri="http://schemas.openxmlformats.org/presentationml/2006/ole">
            <p:oleObj spid="_x0000_s143364" name="公式" r:id="rId5" imgW="571320" imgH="215640" progId="Equation.3">
              <p:embed/>
            </p:oleObj>
          </a:graphicData>
        </a:graphic>
      </p:graphicFrame>
      <p:graphicFrame>
        <p:nvGraphicFramePr>
          <p:cNvPr id="348163" name="Object 1027"/>
          <p:cNvGraphicFramePr>
            <a:graphicFrameLocks noChangeAspect="1"/>
          </p:cNvGraphicFramePr>
          <p:nvPr/>
        </p:nvGraphicFramePr>
        <p:xfrm>
          <a:off x="7137424" y="2063743"/>
          <a:ext cx="863600" cy="365125"/>
        </p:xfrm>
        <a:graphic>
          <a:graphicData uri="http://schemas.openxmlformats.org/presentationml/2006/ole">
            <p:oleObj spid="_x0000_s143365" name="公式" r:id="rId6" imgW="507960" imgH="215640" progId="Equation.3">
              <p:embed/>
            </p:oleObj>
          </a:graphicData>
        </a:graphic>
      </p:graphicFrame>
      <p:graphicFrame>
        <p:nvGraphicFramePr>
          <p:cNvPr id="348164" name="Object 1028"/>
          <p:cNvGraphicFramePr>
            <a:graphicFrameLocks noChangeAspect="1"/>
          </p:cNvGraphicFramePr>
          <p:nvPr/>
        </p:nvGraphicFramePr>
        <p:xfrm>
          <a:off x="1524000" y="3000372"/>
          <a:ext cx="6343650" cy="2514600"/>
        </p:xfrm>
        <a:graphic>
          <a:graphicData uri="http://schemas.openxmlformats.org/presentationml/2006/ole">
            <p:oleObj spid="_x0000_s143366" name="文档" r:id="rId7" imgW="6344280" imgH="2665080" progId="Word.Document.8">
              <p:embed/>
            </p:oleObj>
          </a:graphicData>
        </a:graphic>
      </p:graphicFrame>
      <p:graphicFrame>
        <p:nvGraphicFramePr>
          <p:cNvPr id="348165" name="Object 1029"/>
          <p:cNvGraphicFramePr>
            <a:graphicFrameLocks noChangeAspect="1"/>
          </p:cNvGraphicFramePr>
          <p:nvPr/>
        </p:nvGraphicFramePr>
        <p:xfrm>
          <a:off x="1639874" y="1701790"/>
          <a:ext cx="1074738" cy="369888"/>
        </p:xfrm>
        <a:graphic>
          <a:graphicData uri="http://schemas.openxmlformats.org/presentationml/2006/ole">
            <p:oleObj spid="_x0000_s143367" name="公式" r:id="rId8" imgW="622080" imgH="215640" progId="Equation.3">
              <p:embed/>
            </p:oleObj>
          </a:graphicData>
        </a:graphic>
      </p:graphicFrame>
      <p:sp>
        <p:nvSpPr>
          <p:cNvPr id="10" name="日期占位符 9"/>
          <p:cNvSpPr>
            <a:spLocks noGrp="1"/>
          </p:cNvSpPr>
          <p:nvPr>
            <p:ph type="dt" sz="half" idx="10"/>
          </p:nvPr>
        </p:nvSpPr>
        <p:spPr/>
        <p:txBody>
          <a:bodyPr/>
          <a:lstStyle/>
          <a:p>
            <a:fld id="{9F4DDC17-5B0E-4D1A-8330-CE08762B6AC8}" type="datetime1">
              <a:rPr lang="zh-CN" altLang="en-US" smtClean="0"/>
              <a:pPr/>
              <a:t>2018/9/24</a:t>
            </a:fld>
            <a:endParaRPr lang="zh-CN" altLang="en-US"/>
          </a:p>
        </p:txBody>
      </p:sp>
      <p:sp>
        <p:nvSpPr>
          <p:cNvPr id="12" name="页脚占位符 11"/>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1027"/>
          <p:cNvSpPr>
            <a:spLocks noGrp="1" noChangeArrowheads="1"/>
          </p:cNvSpPr>
          <p:nvPr>
            <p:ph type="body" idx="1"/>
          </p:nvPr>
        </p:nvSpPr>
        <p:spPr/>
        <p:txBody>
          <a:bodyPr/>
          <a:lstStyle/>
          <a:p>
            <a:pPr lvl="2"/>
            <a:r>
              <a:rPr lang="zh-CN" altLang="en-US" dirty="0"/>
              <a:t>证券组合的期望</a:t>
            </a:r>
            <a:r>
              <a:rPr lang="zh-CN" altLang="en-US" dirty="0" smtClean="0"/>
              <a:t>回报率</a:t>
            </a:r>
            <a:endParaRPr lang="en-US" altLang="zh-CN" dirty="0" smtClean="0"/>
          </a:p>
          <a:p>
            <a:pPr lvl="2"/>
            <a:endParaRPr lang="en-US" altLang="zh-CN" dirty="0" smtClean="0"/>
          </a:p>
          <a:p>
            <a:pPr lvl="2"/>
            <a:endParaRPr lang="en-US" altLang="zh-CN" dirty="0" smtClean="0"/>
          </a:p>
          <a:p>
            <a:pPr lvl="2"/>
            <a:endParaRPr lang="en-US" altLang="zh-CN" dirty="0" smtClean="0"/>
          </a:p>
          <a:p>
            <a:pPr lvl="2"/>
            <a:r>
              <a:rPr lang="zh-CN" altLang="en-US" dirty="0" smtClean="0"/>
              <a:t>假设证券</a:t>
            </a:r>
            <a:r>
              <a:rPr lang="en-US" altLang="zh-CN" dirty="0" smtClean="0"/>
              <a:t>1</a:t>
            </a:r>
            <a:r>
              <a:rPr lang="zh-CN" altLang="en-US" dirty="0" smtClean="0"/>
              <a:t>、</a:t>
            </a:r>
            <a:r>
              <a:rPr lang="en-US" altLang="zh-CN" dirty="0" smtClean="0"/>
              <a:t>2</a:t>
            </a:r>
            <a:r>
              <a:rPr lang="zh-CN" altLang="en-US" dirty="0" smtClean="0"/>
              <a:t>收益率的相关系数为     ，则证券组合回报率的标准差为</a:t>
            </a:r>
          </a:p>
          <a:p>
            <a:pPr lvl="2"/>
            <a:r>
              <a:rPr lang="zh-CN" altLang="en-US" dirty="0" smtClean="0"/>
              <a:t> </a:t>
            </a:r>
          </a:p>
          <a:p>
            <a:pPr lvl="2"/>
            <a:r>
              <a:rPr lang="zh-CN" altLang="en-US" dirty="0" smtClean="0"/>
              <a:t>每个证券组合回报率的标准差的上、下界</a:t>
            </a:r>
          </a:p>
          <a:p>
            <a:pPr lvl="3"/>
            <a:r>
              <a:rPr lang="zh-CN" altLang="en-US" dirty="0" smtClean="0"/>
              <a:t>证券组合</a:t>
            </a:r>
            <a:r>
              <a:rPr lang="en-US" altLang="zh-CN" dirty="0" smtClean="0"/>
              <a:t>D</a:t>
            </a:r>
            <a:r>
              <a:rPr lang="zh-CN" altLang="en-US" dirty="0" smtClean="0"/>
              <a:t>：</a:t>
            </a:r>
          </a:p>
          <a:p>
            <a:pPr lvl="3"/>
            <a:r>
              <a:rPr lang="zh-CN" altLang="en-US" dirty="0" smtClean="0"/>
              <a:t>上界在       </a:t>
            </a:r>
            <a:r>
              <a:rPr lang="en-US" altLang="zh-CN" dirty="0" smtClean="0"/>
              <a:t>=1</a:t>
            </a:r>
            <a:r>
              <a:rPr lang="zh-CN" altLang="en-US" dirty="0" smtClean="0"/>
              <a:t>时达到，下界在       </a:t>
            </a:r>
            <a:r>
              <a:rPr lang="en-US" altLang="zh-CN" dirty="0" smtClean="0"/>
              <a:t>=-1</a:t>
            </a:r>
            <a:r>
              <a:rPr lang="zh-CN" altLang="en-US" dirty="0" smtClean="0"/>
              <a:t>时达到</a:t>
            </a:r>
          </a:p>
          <a:p>
            <a:pPr lvl="2"/>
            <a:endParaRPr lang="zh-CN" altLang="en-US" dirty="0"/>
          </a:p>
        </p:txBody>
      </p:sp>
      <p:graphicFrame>
        <p:nvGraphicFramePr>
          <p:cNvPr id="349184" name="Object 2048"/>
          <p:cNvGraphicFramePr>
            <a:graphicFrameLocks noChangeAspect="1"/>
          </p:cNvGraphicFramePr>
          <p:nvPr/>
        </p:nvGraphicFramePr>
        <p:xfrm>
          <a:off x="3657600" y="1714488"/>
          <a:ext cx="2146300" cy="547688"/>
        </p:xfrm>
        <a:graphic>
          <a:graphicData uri="http://schemas.openxmlformats.org/presentationml/2006/ole">
            <p:oleObj spid="_x0000_s133122" name="公式" r:id="rId3" imgW="939600" imgH="241200" progId="Equation.3">
              <p:embed/>
            </p:oleObj>
          </a:graphicData>
        </a:graphic>
      </p:graphicFrame>
      <p:graphicFrame>
        <p:nvGraphicFramePr>
          <p:cNvPr id="133123" name="Object 3"/>
          <p:cNvGraphicFramePr>
            <a:graphicFrameLocks noChangeAspect="1"/>
          </p:cNvGraphicFramePr>
          <p:nvPr/>
        </p:nvGraphicFramePr>
        <p:xfrm>
          <a:off x="2714644" y="3143248"/>
          <a:ext cx="4572000" cy="468313"/>
        </p:xfrm>
        <a:graphic>
          <a:graphicData uri="http://schemas.openxmlformats.org/presentationml/2006/ole">
            <p:oleObj spid="_x0000_s133123" name="公式" r:id="rId4" imgW="2336760" imgH="241200" progId="Equation.3">
              <p:embed/>
            </p:oleObj>
          </a:graphicData>
        </a:graphic>
      </p:graphicFrame>
      <p:graphicFrame>
        <p:nvGraphicFramePr>
          <p:cNvPr id="133124" name="Object 4"/>
          <p:cNvGraphicFramePr>
            <a:graphicFrameLocks noChangeAspect="1"/>
          </p:cNvGraphicFramePr>
          <p:nvPr/>
        </p:nvGraphicFramePr>
        <p:xfrm>
          <a:off x="3500438" y="3959232"/>
          <a:ext cx="1905000" cy="398462"/>
        </p:xfrm>
        <a:graphic>
          <a:graphicData uri="http://schemas.openxmlformats.org/presentationml/2006/ole">
            <p:oleObj spid="_x0000_s133124" name="公式" r:id="rId5" imgW="1206360" imgH="253800" progId="Equation.3">
              <p:embed/>
            </p:oleObj>
          </a:graphicData>
        </a:graphic>
      </p:graphicFrame>
      <p:graphicFrame>
        <p:nvGraphicFramePr>
          <p:cNvPr id="133125" name="Object 5"/>
          <p:cNvGraphicFramePr>
            <a:graphicFrameLocks noChangeAspect="1"/>
          </p:cNvGraphicFramePr>
          <p:nvPr/>
        </p:nvGraphicFramePr>
        <p:xfrm>
          <a:off x="5467358" y="4445009"/>
          <a:ext cx="247650" cy="269875"/>
        </p:xfrm>
        <a:graphic>
          <a:graphicData uri="http://schemas.openxmlformats.org/presentationml/2006/ole">
            <p:oleObj spid="_x0000_s133125" name="公式" r:id="rId6" imgW="152280" imgH="164880" progId="Equation.3">
              <p:embed/>
            </p:oleObj>
          </a:graphicData>
        </a:graphic>
      </p:graphicFrame>
      <p:graphicFrame>
        <p:nvGraphicFramePr>
          <p:cNvPr id="133126" name="Object 6"/>
          <p:cNvGraphicFramePr>
            <a:graphicFrameLocks noChangeAspect="1"/>
          </p:cNvGraphicFramePr>
          <p:nvPr/>
        </p:nvGraphicFramePr>
        <p:xfrm>
          <a:off x="2928926" y="4445009"/>
          <a:ext cx="247650" cy="269875"/>
        </p:xfrm>
        <a:graphic>
          <a:graphicData uri="http://schemas.openxmlformats.org/presentationml/2006/ole">
            <p:oleObj spid="_x0000_s133126" name="公式" r:id="rId7" imgW="152280" imgH="164880" progId="Equation.3">
              <p:embed/>
            </p:oleObj>
          </a:graphicData>
        </a:graphic>
      </p:graphicFrame>
      <p:graphicFrame>
        <p:nvGraphicFramePr>
          <p:cNvPr id="133127" name="Object 7"/>
          <p:cNvGraphicFramePr>
            <a:graphicFrameLocks noChangeAspect="1"/>
          </p:cNvGraphicFramePr>
          <p:nvPr/>
        </p:nvGraphicFramePr>
        <p:xfrm>
          <a:off x="5643570" y="2714620"/>
          <a:ext cx="247650" cy="269875"/>
        </p:xfrm>
        <a:graphic>
          <a:graphicData uri="http://schemas.openxmlformats.org/presentationml/2006/ole">
            <p:oleObj spid="_x0000_s133127" name="公式" r:id="rId8" imgW="152280" imgH="164880" progId="Equation.3">
              <p:embed/>
            </p:oleObj>
          </a:graphicData>
        </a:graphic>
      </p:graphicFrame>
      <p:sp>
        <p:nvSpPr>
          <p:cNvPr id="9" name="日期占位符 8"/>
          <p:cNvSpPr>
            <a:spLocks noGrp="1"/>
          </p:cNvSpPr>
          <p:nvPr>
            <p:ph type="dt" sz="half" idx="10"/>
          </p:nvPr>
        </p:nvSpPr>
        <p:spPr/>
        <p:txBody>
          <a:bodyPr/>
          <a:lstStyle/>
          <a:p>
            <a:fld id="{9329DE16-C4E9-4459-83B7-DC7A4C830107}" type="datetime1">
              <a:rPr lang="zh-CN" altLang="en-US" smtClean="0"/>
              <a:pPr/>
              <a:t>2018/9/24</a:t>
            </a:fld>
            <a:endParaRPr lang="zh-CN" altLang="en-US"/>
          </a:p>
        </p:txBody>
      </p:sp>
      <p:sp>
        <p:nvSpPr>
          <p:cNvPr id="11" name="页脚占位符 10"/>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zh-CN" altLang="en-US" sz="2400" dirty="0"/>
              <a:t>证券组合收益率的标准差的上下界</a:t>
            </a:r>
            <a:endParaRPr lang="zh-CN" altLang="en-US" dirty="0"/>
          </a:p>
        </p:txBody>
      </p:sp>
      <p:graphicFrame>
        <p:nvGraphicFramePr>
          <p:cNvPr id="351232" name="Object 1024"/>
          <p:cNvGraphicFramePr>
            <a:graphicFrameLocks noChangeAspect="1"/>
          </p:cNvGraphicFramePr>
          <p:nvPr/>
        </p:nvGraphicFramePr>
        <p:xfrm>
          <a:off x="1524000" y="1752600"/>
          <a:ext cx="6335713" cy="4333875"/>
        </p:xfrm>
        <a:graphic>
          <a:graphicData uri="http://schemas.openxmlformats.org/presentationml/2006/ole">
            <p:oleObj spid="_x0000_s135170" name="文档" r:id="rId3" imgW="6335280" imgH="4332600" progId="Word.Document.8">
              <p:embed/>
            </p:oleObj>
          </a:graphicData>
        </a:graphic>
      </p:graphicFrame>
      <p:sp>
        <p:nvSpPr>
          <p:cNvPr id="4" name="日期占位符 3"/>
          <p:cNvSpPr>
            <a:spLocks noGrp="1"/>
          </p:cNvSpPr>
          <p:nvPr>
            <p:ph type="dt" sz="half" idx="10"/>
          </p:nvPr>
        </p:nvSpPr>
        <p:spPr/>
        <p:txBody>
          <a:bodyPr/>
          <a:lstStyle/>
          <a:p>
            <a:fld id="{97C13674-A000-4E9F-8870-96DF0EE72CF0}"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026"/>
          <p:cNvSpPr>
            <a:spLocks noGrp="1" noChangeArrowheads="1"/>
          </p:cNvSpPr>
          <p:nvPr>
            <p:ph type="title"/>
          </p:nvPr>
        </p:nvSpPr>
        <p:spPr/>
        <p:txBody>
          <a:bodyPr/>
          <a:lstStyle/>
          <a:p>
            <a:r>
              <a:rPr lang="zh-CN" altLang="en-US" sz="2400" dirty="0" smtClean="0"/>
              <a:t>证券组合收益率的标准差的上下界</a:t>
            </a:r>
            <a:endParaRPr lang="zh-CN" altLang="en-US" sz="2400" dirty="0"/>
          </a:p>
        </p:txBody>
      </p:sp>
      <p:sp>
        <p:nvSpPr>
          <p:cNvPr id="215044" name="Line 1028"/>
          <p:cNvSpPr>
            <a:spLocks noChangeShapeType="1"/>
          </p:cNvSpPr>
          <p:nvPr/>
        </p:nvSpPr>
        <p:spPr bwMode="auto">
          <a:xfrm>
            <a:off x="1752600" y="6172200"/>
            <a:ext cx="5715000" cy="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215045" name="Line 1029"/>
          <p:cNvSpPr>
            <a:spLocks noChangeShapeType="1"/>
          </p:cNvSpPr>
          <p:nvPr/>
        </p:nvSpPr>
        <p:spPr bwMode="auto">
          <a:xfrm flipV="1">
            <a:off x="1752600" y="2209800"/>
            <a:ext cx="0" cy="396240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215047" name="Line 1031"/>
          <p:cNvSpPr>
            <a:spLocks noChangeShapeType="1"/>
          </p:cNvSpPr>
          <p:nvPr/>
        </p:nvSpPr>
        <p:spPr bwMode="auto">
          <a:xfrm>
            <a:off x="1752600" y="4038600"/>
            <a:ext cx="2133600" cy="99060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graphicFrame>
        <p:nvGraphicFramePr>
          <p:cNvPr id="352256" name="Object 1024"/>
          <p:cNvGraphicFramePr>
            <a:graphicFrameLocks noChangeAspect="1"/>
          </p:cNvGraphicFramePr>
          <p:nvPr/>
        </p:nvGraphicFramePr>
        <p:xfrm>
          <a:off x="7543800" y="5943600"/>
          <a:ext cx="336550" cy="336550"/>
        </p:xfrm>
        <a:graphic>
          <a:graphicData uri="http://schemas.openxmlformats.org/presentationml/2006/ole">
            <p:oleObj spid="_x0000_s136194" name="公式" r:id="rId3" imgW="215640" imgH="215640" progId="Equation.3">
              <p:embed/>
            </p:oleObj>
          </a:graphicData>
        </a:graphic>
      </p:graphicFrame>
      <p:graphicFrame>
        <p:nvGraphicFramePr>
          <p:cNvPr id="352257" name="Object 1025"/>
          <p:cNvGraphicFramePr>
            <a:graphicFrameLocks noChangeAspect="1"/>
          </p:cNvGraphicFramePr>
          <p:nvPr/>
        </p:nvGraphicFramePr>
        <p:xfrm>
          <a:off x="1828800" y="1981200"/>
          <a:ext cx="290513" cy="412750"/>
        </p:xfrm>
        <a:graphic>
          <a:graphicData uri="http://schemas.openxmlformats.org/presentationml/2006/ole">
            <p:oleObj spid="_x0000_s136195" name="公式" r:id="rId4" imgW="152280" imgH="215640" progId="Equation.3">
              <p:embed/>
            </p:oleObj>
          </a:graphicData>
        </a:graphic>
      </p:graphicFrame>
      <p:sp>
        <p:nvSpPr>
          <p:cNvPr id="215051" name="Line 1035"/>
          <p:cNvSpPr>
            <a:spLocks noChangeShapeType="1"/>
          </p:cNvSpPr>
          <p:nvPr/>
        </p:nvSpPr>
        <p:spPr bwMode="auto">
          <a:xfrm>
            <a:off x="3886200" y="5029200"/>
            <a:ext cx="0" cy="114300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215053" name="Line 1037"/>
          <p:cNvSpPr>
            <a:spLocks noChangeShapeType="1"/>
          </p:cNvSpPr>
          <p:nvPr/>
        </p:nvSpPr>
        <p:spPr bwMode="auto">
          <a:xfrm>
            <a:off x="1752600" y="5029200"/>
            <a:ext cx="2133600" cy="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graphicFrame>
        <p:nvGraphicFramePr>
          <p:cNvPr id="352258" name="Object 1026"/>
          <p:cNvGraphicFramePr>
            <a:graphicFrameLocks noChangeAspect="1"/>
          </p:cNvGraphicFramePr>
          <p:nvPr/>
        </p:nvGraphicFramePr>
        <p:xfrm>
          <a:off x="3962400" y="4876800"/>
          <a:ext cx="350838" cy="381000"/>
        </p:xfrm>
        <a:graphic>
          <a:graphicData uri="http://schemas.openxmlformats.org/presentationml/2006/ole">
            <p:oleObj spid="_x0000_s136196" name="公式" r:id="rId5" imgW="152280" imgH="164880" progId="Equation.3">
              <p:embed/>
            </p:oleObj>
          </a:graphicData>
        </a:graphic>
      </p:graphicFrame>
      <p:graphicFrame>
        <p:nvGraphicFramePr>
          <p:cNvPr id="352259" name="Object 1027"/>
          <p:cNvGraphicFramePr>
            <a:graphicFrameLocks noChangeAspect="1"/>
          </p:cNvGraphicFramePr>
          <p:nvPr/>
        </p:nvGraphicFramePr>
        <p:xfrm>
          <a:off x="7162800" y="2209800"/>
          <a:ext cx="365125" cy="393700"/>
        </p:xfrm>
        <a:graphic>
          <a:graphicData uri="http://schemas.openxmlformats.org/presentationml/2006/ole">
            <p:oleObj spid="_x0000_s136197" name="公式" r:id="rId6" imgW="164880" imgH="177480" progId="Equation.3">
              <p:embed/>
            </p:oleObj>
          </a:graphicData>
        </a:graphic>
      </p:graphicFrame>
      <p:sp>
        <p:nvSpPr>
          <p:cNvPr id="215057" name="AutoShape 1041"/>
          <p:cNvSpPr>
            <a:spLocks noChangeArrowheads="1"/>
          </p:cNvSpPr>
          <p:nvPr/>
        </p:nvSpPr>
        <p:spPr bwMode="auto">
          <a:xfrm>
            <a:off x="2514600" y="3962400"/>
            <a:ext cx="762000" cy="381000"/>
          </a:xfrm>
          <a:prstGeom prst="wedgeRoundRectCallout">
            <a:avLst>
              <a:gd name="adj1" fmla="val -43750"/>
              <a:gd name="adj2" fmla="val 70000"/>
              <a:gd name="adj3" fmla="val 16667"/>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zh-CN" altLang="en-US"/>
              <a:t>下界</a:t>
            </a:r>
          </a:p>
        </p:txBody>
      </p:sp>
      <p:sp>
        <p:nvSpPr>
          <p:cNvPr id="215058" name="AutoShape 1042"/>
          <p:cNvSpPr>
            <a:spLocks noChangeArrowheads="1"/>
          </p:cNvSpPr>
          <p:nvPr/>
        </p:nvSpPr>
        <p:spPr bwMode="auto">
          <a:xfrm>
            <a:off x="5715000" y="3657600"/>
            <a:ext cx="838200" cy="457200"/>
          </a:xfrm>
          <a:prstGeom prst="wedgeRoundRectCallout">
            <a:avLst>
              <a:gd name="adj1" fmla="val -83713"/>
              <a:gd name="adj2" fmla="val -7292"/>
              <a:gd name="adj3" fmla="val 16667"/>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zh-CN" altLang="en-US"/>
              <a:t>上界</a:t>
            </a:r>
          </a:p>
        </p:txBody>
      </p:sp>
      <p:sp>
        <p:nvSpPr>
          <p:cNvPr id="215059" name="AutoShape 1043"/>
          <p:cNvSpPr>
            <a:spLocks noChangeArrowheads="1"/>
          </p:cNvSpPr>
          <p:nvPr/>
        </p:nvSpPr>
        <p:spPr bwMode="auto">
          <a:xfrm>
            <a:off x="3276600" y="3657600"/>
            <a:ext cx="533400" cy="381000"/>
          </a:xfrm>
          <a:prstGeom prst="wedgeRoundRectCallout">
            <a:avLst>
              <a:gd name="adj1" fmla="val -109819"/>
              <a:gd name="adj2" fmla="val -22917"/>
              <a:gd name="adj3" fmla="val 16667"/>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zh-CN" altLang="en-US"/>
              <a:t>下界</a:t>
            </a:r>
          </a:p>
        </p:txBody>
      </p:sp>
      <p:sp>
        <p:nvSpPr>
          <p:cNvPr id="215060" name="Line 1044"/>
          <p:cNvSpPr>
            <a:spLocks noChangeShapeType="1"/>
          </p:cNvSpPr>
          <p:nvPr/>
        </p:nvSpPr>
        <p:spPr bwMode="auto">
          <a:xfrm>
            <a:off x="1752600" y="4038600"/>
            <a:ext cx="3505200" cy="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215062" name="Line 1046"/>
          <p:cNvSpPr>
            <a:spLocks noChangeShapeType="1"/>
          </p:cNvSpPr>
          <p:nvPr/>
        </p:nvSpPr>
        <p:spPr bwMode="auto">
          <a:xfrm flipH="1">
            <a:off x="1752600" y="3657600"/>
            <a:ext cx="3962400" cy="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215063" name="Line 1047"/>
          <p:cNvSpPr>
            <a:spLocks noChangeShapeType="1"/>
          </p:cNvSpPr>
          <p:nvPr/>
        </p:nvSpPr>
        <p:spPr bwMode="auto">
          <a:xfrm flipH="1">
            <a:off x="1752600" y="3276600"/>
            <a:ext cx="4343400" cy="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215064" name="Line 1048"/>
          <p:cNvSpPr>
            <a:spLocks noChangeShapeType="1"/>
          </p:cNvSpPr>
          <p:nvPr/>
        </p:nvSpPr>
        <p:spPr bwMode="auto">
          <a:xfrm flipH="1">
            <a:off x="1752600" y="2895600"/>
            <a:ext cx="4800600" cy="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215066" name="Line 1050"/>
          <p:cNvSpPr>
            <a:spLocks noChangeShapeType="1"/>
          </p:cNvSpPr>
          <p:nvPr/>
        </p:nvSpPr>
        <p:spPr bwMode="auto">
          <a:xfrm flipV="1">
            <a:off x="3886200" y="2514600"/>
            <a:ext cx="3200400" cy="2514600"/>
          </a:xfrm>
          <a:prstGeom prst="line">
            <a:avLst/>
          </a:prstGeom>
          <a:noFill/>
          <a:ln w="12700" cap="sq">
            <a:solidFill>
              <a:schemeClr val="accent1"/>
            </a:solidFill>
            <a:round/>
            <a:headEnd type="none" w="sm" len="sm"/>
            <a:tailEnd type="none" w="sm" len="sm"/>
          </a:ln>
          <a:effectLst/>
        </p:spPr>
        <p:txBody>
          <a:bodyPr wrap="none" anchor="ctr"/>
          <a:lstStyle/>
          <a:p>
            <a:endParaRPr lang="zh-CN" altLang="en-US"/>
          </a:p>
        </p:txBody>
      </p:sp>
      <p:sp>
        <p:nvSpPr>
          <p:cNvPr id="215067" name="Line 1051"/>
          <p:cNvSpPr>
            <a:spLocks noChangeShapeType="1"/>
          </p:cNvSpPr>
          <p:nvPr/>
        </p:nvSpPr>
        <p:spPr bwMode="auto">
          <a:xfrm>
            <a:off x="7086600" y="2438400"/>
            <a:ext cx="0" cy="373380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215068" name="Line 1052"/>
          <p:cNvSpPr>
            <a:spLocks noChangeShapeType="1"/>
          </p:cNvSpPr>
          <p:nvPr/>
        </p:nvSpPr>
        <p:spPr bwMode="auto">
          <a:xfrm flipH="1">
            <a:off x="1752600" y="2438400"/>
            <a:ext cx="5334000" cy="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215069" name="Line 1053"/>
          <p:cNvSpPr>
            <a:spLocks noChangeShapeType="1"/>
          </p:cNvSpPr>
          <p:nvPr/>
        </p:nvSpPr>
        <p:spPr bwMode="auto">
          <a:xfrm flipV="1">
            <a:off x="1752600" y="2438400"/>
            <a:ext cx="5410200" cy="1600200"/>
          </a:xfrm>
          <a:prstGeom prst="line">
            <a:avLst/>
          </a:prstGeom>
          <a:noFill/>
          <a:ln w="12700" cap="sq">
            <a:solidFill>
              <a:schemeClr val="tx2"/>
            </a:solidFill>
            <a:round/>
            <a:headEnd type="none" w="sm" len="sm"/>
            <a:tailEnd type="none" w="sm" len="sm"/>
          </a:ln>
          <a:effectLst/>
        </p:spPr>
        <p:txBody>
          <a:bodyPr wrap="none" anchor="ctr"/>
          <a:lstStyle/>
          <a:p>
            <a:endParaRPr lang="zh-CN" altLang="en-US"/>
          </a:p>
        </p:txBody>
      </p:sp>
      <p:sp>
        <p:nvSpPr>
          <p:cNvPr id="215070" name="Line 1054"/>
          <p:cNvSpPr>
            <a:spLocks noChangeShapeType="1"/>
          </p:cNvSpPr>
          <p:nvPr/>
        </p:nvSpPr>
        <p:spPr bwMode="auto">
          <a:xfrm flipH="1">
            <a:off x="1752600" y="4572000"/>
            <a:ext cx="2743200" cy="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graphicFrame>
        <p:nvGraphicFramePr>
          <p:cNvPr id="352260" name="Object 1028"/>
          <p:cNvGraphicFramePr>
            <a:graphicFrameLocks noChangeAspect="1"/>
          </p:cNvGraphicFramePr>
          <p:nvPr/>
        </p:nvGraphicFramePr>
        <p:xfrm>
          <a:off x="1143000" y="4876800"/>
          <a:ext cx="457200" cy="336550"/>
        </p:xfrm>
        <a:graphic>
          <a:graphicData uri="http://schemas.openxmlformats.org/presentationml/2006/ole">
            <p:oleObj spid="_x0000_s136198" name="公式" r:id="rId7" imgW="241200" imgH="177480" progId="Equation.3">
              <p:embed/>
            </p:oleObj>
          </a:graphicData>
        </a:graphic>
      </p:graphicFrame>
      <p:graphicFrame>
        <p:nvGraphicFramePr>
          <p:cNvPr id="352261" name="Object 1029"/>
          <p:cNvGraphicFramePr>
            <a:graphicFrameLocks noChangeAspect="1"/>
          </p:cNvGraphicFramePr>
          <p:nvPr/>
        </p:nvGraphicFramePr>
        <p:xfrm>
          <a:off x="1143000" y="3886200"/>
          <a:ext cx="609600" cy="303213"/>
        </p:xfrm>
        <a:graphic>
          <a:graphicData uri="http://schemas.openxmlformats.org/presentationml/2006/ole">
            <p:oleObj spid="_x0000_s136199" name="公式" r:id="rId8" imgW="355320" imgH="177480" progId="Equation.3">
              <p:embed/>
            </p:oleObj>
          </a:graphicData>
        </a:graphic>
      </p:graphicFrame>
      <p:sp>
        <p:nvSpPr>
          <p:cNvPr id="215073" name="Oval 1057"/>
          <p:cNvSpPr>
            <a:spLocks noChangeArrowheads="1"/>
          </p:cNvSpPr>
          <p:nvPr/>
        </p:nvSpPr>
        <p:spPr bwMode="auto">
          <a:xfrm>
            <a:off x="4419600" y="4495800"/>
            <a:ext cx="76200" cy="762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zh-CN" altLang="en-US"/>
          </a:p>
        </p:txBody>
      </p:sp>
      <p:sp>
        <p:nvSpPr>
          <p:cNvPr id="215074" name="Oval 1058"/>
          <p:cNvSpPr>
            <a:spLocks noChangeArrowheads="1"/>
          </p:cNvSpPr>
          <p:nvPr/>
        </p:nvSpPr>
        <p:spPr bwMode="auto">
          <a:xfrm>
            <a:off x="2895600" y="4495800"/>
            <a:ext cx="76200" cy="762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zh-CN" altLang="en-US"/>
          </a:p>
        </p:txBody>
      </p:sp>
      <p:sp>
        <p:nvSpPr>
          <p:cNvPr id="28" name="日期占位符 27"/>
          <p:cNvSpPr>
            <a:spLocks noGrp="1"/>
          </p:cNvSpPr>
          <p:nvPr>
            <p:ph type="dt" sz="half" idx="10"/>
          </p:nvPr>
        </p:nvSpPr>
        <p:spPr/>
        <p:txBody>
          <a:bodyPr/>
          <a:lstStyle/>
          <a:p>
            <a:fld id="{499EA30D-C755-46BD-9021-969B7AD029C6}" type="datetime1">
              <a:rPr lang="zh-CN" altLang="en-US" smtClean="0"/>
              <a:pPr/>
              <a:t>2018/9/24</a:t>
            </a:fld>
            <a:endParaRPr lang="zh-CN" altLang="en-US"/>
          </a:p>
        </p:txBody>
      </p:sp>
      <p:sp>
        <p:nvSpPr>
          <p:cNvPr id="30" name="页脚占位符 29"/>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Line 4"/>
          <p:cNvSpPr>
            <a:spLocks noChangeShapeType="1"/>
          </p:cNvSpPr>
          <p:nvPr/>
        </p:nvSpPr>
        <p:spPr bwMode="auto">
          <a:xfrm flipV="1">
            <a:off x="2133600" y="3429000"/>
            <a:ext cx="0" cy="320040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128005" name="Line 5"/>
          <p:cNvSpPr>
            <a:spLocks noChangeShapeType="1"/>
          </p:cNvSpPr>
          <p:nvPr/>
        </p:nvSpPr>
        <p:spPr bwMode="auto">
          <a:xfrm>
            <a:off x="2133600" y="6553200"/>
            <a:ext cx="4800600" cy="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128006" name="Freeform 6"/>
          <p:cNvSpPr>
            <a:spLocks/>
          </p:cNvSpPr>
          <p:nvPr/>
        </p:nvSpPr>
        <p:spPr bwMode="auto">
          <a:xfrm>
            <a:off x="2895600" y="3505200"/>
            <a:ext cx="1790700" cy="2692400"/>
          </a:xfrm>
          <a:custGeom>
            <a:avLst/>
            <a:gdLst/>
            <a:ahLst/>
            <a:cxnLst>
              <a:cxn ang="0">
                <a:pos x="1128" y="0"/>
              </a:cxn>
              <a:cxn ang="0">
                <a:pos x="360" y="336"/>
              </a:cxn>
              <a:cxn ang="0">
                <a:pos x="72" y="960"/>
              </a:cxn>
              <a:cxn ang="0">
                <a:pos x="792" y="1584"/>
              </a:cxn>
              <a:cxn ang="0">
                <a:pos x="1032" y="1632"/>
              </a:cxn>
            </a:cxnLst>
            <a:rect l="0" t="0" r="r" b="b"/>
            <a:pathLst>
              <a:path w="1128" h="1696">
                <a:moveTo>
                  <a:pt x="1128" y="0"/>
                </a:moveTo>
                <a:cubicBezTo>
                  <a:pt x="832" y="88"/>
                  <a:pt x="536" y="176"/>
                  <a:pt x="360" y="336"/>
                </a:cubicBezTo>
                <a:cubicBezTo>
                  <a:pt x="184" y="496"/>
                  <a:pt x="0" y="752"/>
                  <a:pt x="72" y="960"/>
                </a:cubicBezTo>
                <a:cubicBezTo>
                  <a:pt x="144" y="1168"/>
                  <a:pt x="632" y="1472"/>
                  <a:pt x="792" y="1584"/>
                </a:cubicBezTo>
                <a:cubicBezTo>
                  <a:pt x="952" y="1696"/>
                  <a:pt x="992" y="1664"/>
                  <a:pt x="1032" y="1632"/>
                </a:cubicBezTo>
              </a:path>
            </a:pathLst>
          </a:custGeom>
          <a:solidFill>
            <a:schemeClr val="accent1"/>
          </a:solidFill>
          <a:ln w="12700" cap="sq" cmpd="sng">
            <a:solidFill>
              <a:schemeClr val="tx1"/>
            </a:solidFill>
            <a:prstDash val="solid"/>
            <a:round/>
            <a:headEnd type="none" w="sm" len="sm"/>
            <a:tailEnd type="none" w="sm" len="sm"/>
          </a:ln>
          <a:effectLst/>
        </p:spPr>
        <p:txBody>
          <a:bodyPr wrap="none" anchor="ctr"/>
          <a:lstStyle/>
          <a:p>
            <a:endParaRPr lang="zh-CN" altLang="en-US"/>
          </a:p>
        </p:txBody>
      </p:sp>
      <p:sp>
        <p:nvSpPr>
          <p:cNvPr id="128008" name="Rectangle 8"/>
          <p:cNvSpPr>
            <a:spLocks noGrp="1" noChangeArrowheads="1"/>
          </p:cNvSpPr>
          <p:nvPr>
            <p:ph type="title"/>
          </p:nvPr>
        </p:nvSpPr>
        <p:spPr/>
        <p:txBody>
          <a:bodyPr/>
          <a:lstStyle/>
          <a:p>
            <a:r>
              <a:rPr lang="zh-CN" altLang="en-US" dirty="0" smtClean="0"/>
              <a:t>例：三</a:t>
            </a:r>
            <a:r>
              <a:rPr lang="zh-CN" altLang="en-US" dirty="0"/>
              <a:t>种以上证券形成的可行集</a:t>
            </a:r>
          </a:p>
        </p:txBody>
      </p:sp>
      <p:sp>
        <p:nvSpPr>
          <p:cNvPr id="128009" name="Rectangle 9"/>
          <p:cNvSpPr>
            <a:spLocks noGrp="1" noChangeArrowheads="1"/>
          </p:cNvSpPr>
          <p:nvPr>
            <p:ph type="body" idx="1"/>
          </p:nvPr>
        </p:nvSpPr>
        <p:spPr>
          <a:xfrm>
            <a:off x="762000" y="1643050"/>
            <a:ext cx="7772400" cy="5000660"/>
          </a:xfrm>
        </p:spPr>
        <p:txBody>
          <a:bodyPr>
            <a:normAutofit fontScale="92500" lnSpcReduction="10000"/>
          </a:bodyPr>
          <a:lstStyle/>
          <a:p>
            <a:pPr lvl="1"/>
            <a:r>
              <a:rPr lang="zh-CN" altLang="zh-CN" dirty="0"/>
              <a:t>可行集的两个重要性质</a:t>
            </a:r>
          </a:p>
          <a:p>
            <a:pPr lvl="2"/>
            <a:r>
              <a:rPr lang="zh-CN" altLang="en-US" dirty="0"/>
              <a:t>（</a:t>
            </a:r>
            <a:r>
              <a:rPr lang="en-US" altLang="zh-CN" dirty="0"/>
              <a:t>1</a:t>
            </a:r>
            <a:r>
              <a:rPr lang="zh-CN" altLang="en-US" dirty="0"/>
              <a:t>）只要</a:t>
            </a:r>
            <a:r>
              <a:rPr lang="en-US" altLang="zh-CN" dirty="0"/>
              <a:t>N </a:t>
            </a:r>
            <a:r>
              <a:rPr lang="zh-CN" altLang="en-US" dirty="0"/>
              <a:t>不小于</a:t>
            </a:r>
            <a:r>
              <a:rPr lang="en-US" altLang="zh-CN" dirty="0"/>
              <a:t>3</a:t>
            </a:r>
            <a:r>
              <a:rPr lang="zh-CN" altLang="en-US" dirty="0"/>
              <a:t>，可行集对应 于均值</a:t>
            </a:r>
            <a:r>
              <a:rPr lang="en-US" altLang="zh-CN" dirty="0"/>
              <a:t>-</a:t>
            </a:r>
            <a:r>
              <a:rPr lang="zh-CN" altLang="en-US" dirty="0"/>
              <a:t>标方差平面上的区域为二维的。</a:t>
            </a:r>
          </a:p>
          <a:p>
            <a:pPr lvl="2"/>
            <a:r>
              <a:rPr lang="zh-CN" altLang="en-US" dirty="0"/>
              <a:t>（</a:t>
            </a:r>
            <a:r>
              <a:rPr lang="en-US" altLang="zh-CN" dirty="0"/>
              <a:t>2</a:t>
            </a:r>
            <a:r>
              <a:rPr lang="zh-CN" altLang="en-US" dirty="0"/>
              <a:t>）可行集的左边向左凸。</a:t>
            </a:r>
          </a:p>
          <a:p>
            <a:pPr lvl="3"/>
            <a:endParaRPr lang="zh-CN" altLang="en-US" dirty="0"/>
          </a:p>
          <a:p>
            <a:pPr lvl="3"/>
            <a:endParaRPr lang="zh-CN" altLang="en-US" dirty="0"/>
          </a:p>
          <a:p>
            <a:pPr lvl="3"/>
            <a:endParaRPr lang="zh-CN" altLang="en-US" dirty="0"/>
          </a:p>
          <a:p>
            <a:pPr lvl="3"/>
            <a:endParaRPr lang="zh-CN" altLang="en-US" dirty="0"/>
          </a:p>
          <a:p>
            <a:pPr lvl="3"/>
            <a:endParaRPr lang="zh-CN" altLang="en-US" dirty="0"/>
          </a:p>
          <a:p>
            <a:pPr lvl="3"/>
            <a:endParaRPr lang="zh-CN" altLang="en-US" dirty="0"/>
          </a:p>
          <a:p>
            <a:pPr lvl="3"/>
            <a:endParaRPr lang="zh-CN" altLang="en-US" dirty="0"/>
          </a:p>
          <a:p>
            <a:pPr lvl="3"/>
            <a:endParaRPr lang="zh-CN" altLang="en-US" dirty="0"/>
          </a:p>
          <a:p>
            <a:pPr lvl="3"/>
            <a:endParaRPr lang="zh-CN" altLang="en-US" dirty="0"/>
          </a:p>
          <a:p>
            <a:pPr lvl="3"/>
            <a:endParaRPr lang="zh-CN" altLang="en-US" dirty="0"/>
          </a:p>
          <a:p>
            <a:pPr lvl="3"/>
            <a:r>
              <a:rPr lang="zh-CN" altLang="en-US" dirty="0"/>
              <a:t>                         可行集</a:t>
            </a:r>
          </a:p>
        </p:txBody>
      </p:sp>
      <p:graphicFrame>
        <p:nvGraphicFramePr>
          <p:cNvPr id="357376" name="Object 1024"/>
          <p:cNvGraphicFramePr>
            <a:graphicFrameLocks noChangeAspect="1"/>
          </p:cNvGraphicFramePr>
          <p:nvPr/>
        </p:nvGraphicFramePr>
        <p:xfrm>
          <a:off x="1676400" y="3429000"/>
          <a:ext cx="268288" cy="381000"/>
        </p:xfrm>
        <a:graphic>
          <a:graphicData uri="http://schemas.openxmlformats.org/presentationml/2006/ole">
            <p:oleObj spid="_x0000_s141314" name="公式" r:id="rId3" imgW="152280" imgH="215640" progId="Equation.3">
              <p:embed/>
            </p:oleObj>
          </a:graphicData>
        </a:graphic>
      </p:graphicFrame>
      <p:graphicFrame>
        <p:nvGraphicFramePr>
          <p:cNvPr id="357377" name="Object 1025"/>
          <p:cNvGraphicFramePr>
            <a:graphicFrameLocks noChangeAspect="1"/>
          </p:cNvGraphicFramePr>
          <p:nvPr/>
        </p:nvGraphicFramePr>
        <p:xfrm>
          <a:off x="7010400" y="6248400"/>
          <a:ext cx="381000" cy="381000"/>
        </p:xfrm>
        <a:graphic>
          <a:graphicData uri="http://schemas.openxmlformats.org/presentationml/2006/ole">
            <p:oleObj spid="_x0000_s141315" name="公式" r:id="rId4" imgW="215640" imgH="215640" progId="Equation.3">
              <p:embed/>
            </p:oleObj>
          </a:graphicData>
        </a:graphic>
      </p:graphicFrame>
      <p:sp>
        <p:nvSpPr>
          <p:cNvPr id="9" name="日期占位符 8"/>
          <p:cNvSpPr>
            <a:spLocks noGrp="1"/>
          </p:cNvSpPr>
          <p:nvPr>
            <p:ph type="dt" sz="half" idx="10"/>
          </p:nvPr>
        </p:nvSpPr>
        <p:spPr/>
        <p:txBody>
          <a:bodyPr/>
          <a:lstStyle/>
          <a:p>
            <a:fld id="{710EB816-E16D-4764-B51C-834690845368}" type="datetime1">
              <a:rPr lang="zh-CN" altLang="en-US" smtClean="0"/>
              <a:pPr/>
              <a:t>2018/9/24</a:t>
            </a:fld>
            <a:endParaRPr lang="zh-CN" altLang="en-US"/>
          </a:p>
        </p:txBody>
      </p:sp>
      <p:sp>
        <p:nvSpPr>
          <p:cNvPr id="11" name="页脚占位符 10"/>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有效证券组合</a:t>
            </a:r>
          </a:p>
        </p:txBody>
      </p:sp>
      <p:sp>
        <p:nvSpPr>
          <p:cNvPr id="15364" name="Rectangle 3"/>
          <p:cNvSpPr>
            <a:spLocks noGrp="1" noChangeArrowheads="1"/>
          </p:cNvSpPr>
          <p:nvPr>
            <p:ph type="body" idx="1"/>
          </p:nvPr>
        </p:nvSpPr>
        <p:spPr/>
        <p:txBody>
          <a:bodyPr>
            <a:normAutofit/>
          </a:bodyPr>
          <a:lstStyle/>
          <a:p>
            <a:pPr eaLnBrk="1" hangingPunct="1">
              <a:buFont typeface="Arial" pitchFamily="34" charset="0"/>
              <a:buChar char="•"/>
            </a:pPr>
            <a:r>
              <a:rPr lang="zh-CN" altLang="en-US" dirty="0" smtClean="0"/>
              <a:t>有效证券组合：最小方差集合</a:t>
            </a:r>
            <a:endParaRPr lang="en-US" altLang="zh-CN" dirty="0" smtClean="0"/>
          </a:p>
          <a:p>
            <a:pPr>
              <a:buNone/>
            </a:pPr>
            <a:r>
              <a:rPr lang="zh-CN" altLang="en-US" dirty="0" smtClean="0"/>
              <a:t>   定义：一个证券组合称为有效证券组合，如果它在所有具有相同期望回报率的证券组合中具有最小方差。</a:t>
            </a:r>
          </a:p>
          <a:p>
            <a:pPr marL="274320" lvl="1" indent="-274320">
              <a:spcBef>
                <a:spcPts val="580"/>
              </a:spcBef>
              <a:buClr>
                <a:schemeClr val="accent1"/>
              </a:buClr>
              <a:buFont typeface="Arial" pitchFamily="34" charset="0"/>
              <a:buChar char="•"/>
            </a:pPr>
            <a:r>
              <a:rPr lang="zh-CN" altLang="en-US" sz="2600" dirty="0" smtClean="0"/>
              <a:t>有效集定理</a:t>
            </a:r>
          </a:p>
          <a:p>
            <a:pPr lvl="2"/>
            <a:r>
              <a:rPr lang="zh-CN" altLang="en-US" dirty="0" smtClean="0"/>
              <a:t>投资者从满足如下条件的证券组合可行集中选择他的最优证券组合：（</a:t>
            </a:r>
            <a:r>
              <a:rPr lang="en-US" altLang="zh-CN" dirty="0" smtClean="0"/>
              <a:t>1</a:t>
            </a:r>
            <a:r>
              <a:rPr lang="zh-CN" altLang="en-US" dirty="0" smtClean="0"/>
              <a:t>）对给定的回报，风险水平最小；（</a:t>
            </a:r>
            <a:r>
              <a:rPr lang="en-US" altLang="zh-CN" dirty="0" smtClean="0"/>
              <a:t>2</a:t>
            </a:r>
            <a:r>
              <a:rPr lang="zh-CN" altLang="en-US" dirty="0" smtClean="0"/>
              <a:t>）对给定的风险水平，回报最大；</a:t>
            </a:r>
          </a:p>
          <a:p>
            <a:pPr lvl="2"/>
            <a:r>
              <a:rPr lang="zh-CN" altLang="en-US" dirty="0" smtClean="0"/>
              <a:t>满足上面两个条件的证券组合集称为有效集。</a:t>
            </a:r>
          </a:p>
          <a:p>
            <a:pPr eaLnBrk="1" hangingPunct="1">
              <a:buFont typeface="Arial" pitchFamily="34" charset="0"/>
              <a:buChar char="•"/>
            </a:pPr>
            <a:endParaRPr lang="en-US" altLang="zh-CN" dirty="0" smtClean="0"/>
          </a:p>
          <a:p>
            <a:pPr eaLnBrk="1" hangingPunct="1">
              <a:buFont typeface="Arial" pitchFamily="34" charset="0"/>
              <a:buChar char="•"/>
            </a:pPr>
            <a:endParaRPr lang="en-US" altLang="zh-CN" dirty="0" smtClean="0"/>
          </a:p>
        </p:txBody>
      </p:sp>
      <p:sp>
        <p:nvSpPr>
          <p:cNvPr id="5" name="日期占位符 4"/>
          <p:cNvSpPr>
            <a:spLocks noGrp="1"/>
          </p:cNvSpPr>
          <p:nvPr>
            <p:ph type="dt" sz="half" idx="10"/>
          </p:nvPr>
        </p:nvSpPr>
        <p:spPr/>
        <p:txBody>
          <a:bodyPr/>
          <a:lstStyle/>
          <a:p>
            <a:fld id="{950F189A-6596-430A-B258-F5D9E16101B9}"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1026"/>
          <p:cNvSpPr>
            <a:spLocks noGrp="1" noChangeArrowheads="1"/>
          </p:cNvSpPr>
          <p:nvPr>
            <p:ph type="title"/>
          </p:nvPr>
        </p:nvSpPr>
        <p:spPr/>
        <p:txBody>
          <a:bodyPr>
            <a:normAutofit/>
          </a:bodyPr>
          <a:lstStyle/>
          <a:p>
            <a:r>
              <a:rPr lang="zh-CN" altLang="en-US" dirty="0" smtClean="0"/>
              <a:t>有效集</a:t>
            </a:r>
            <a:endParaRPr lang="zh-CN" altLang="en-US" dirty="0"/>
          </a:p>
        </p:txBody>
      </p:sp>
      <p:sp>
        <p:nvSpPr>
          <p:cNvPr id="219139" name="Rectangle 1027"/>
          <p:cNvSpPr>
            <a:spLocks noGrp="1" noChangeArrowheads="1"/>
          </p:cNvSpPr>
          <p:nvPr>
            <p:ph type="body" idx="1"/>
          </p:nvPr>
        </p:nvSpPr>
        <p:spPr>
          <a:xfrm>
            <a:off x="857224" y="1147778"/>
            <a:ext cx="7772400" cy="4495800"/>
          </a:xfrm>
        </p:spPr>
        <p:txBody>
          <a:bodyPr/>
          <a:lstStyle/>
          <a:p>
            <a:pPr lvl="2"/>
            <a:r>
              <a:rPr lang="zh-CN" altLang="en-US" dirty="0"/>
              <a:t>给定期望回报率，找方差最小的证券组合</a:t>
            </a:r>
            <a:br>
              <a:rPr lang="zh-CN" altLang="en-US" dirty="0"/>
            </a:br>
            <a:endParaRPr lang="zh-CN" altLang="en-US" dirty="0"/>
          </a:p>
        </p:txBody>
      </p:sp>
      <p:sp>
        <p:nvSpPr>
          <p:cNvPr id="219141" name="Line 1029"/>
          <p:cNvSpPr>
            <a:spLocks noChangeShapeType="1"/>
          </p:cNvSpPr>
          <p:nvPr/>
        </p:nvSpPr>
        <p:spPr bwMode="auto">
          <a:xfrm>
            <a:off x="2133600" y="5943600"/>
            <a:ext cx="5791200" cy="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219142" name="Line 1030"/>
          <p:cNvSpPr>
            <a:spLocks noChangeShapeType="1"/>
          </p:cNvSpPr>
          <p:nvPr/>
        </p:nvSpPr>
        <p:spPr bwMode="auto">
          <a:xfrm flipV="1">
            <a:off x="2133600" y="2286000"/>
            <a:ext cx="0" cy="373380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219144" name="Freeform 1032"/>
          <p:cNvSpPr>
            <a:spLocks/>
          </p:cNvSpPr>
          <p:nvPr/>
        </p:nvSpPr>
        <p:spPr bwMode="auto">
          <a:xfrm>
            <a:off x="3886200" y="2819400"/>
            <a:ext cx="1536700" cy="2667000"/>
          </a:xfrm>
          <a:custGeom>
            <a:avLst/>
            <a:gdLst/>
            <a:ahLst/>
            <a:cxnLst>
              <a:cxn ang="0">
                <a:pos x="920" y="0"/>
              </a:cxn>
              <a:cxn ang="0">
                <a:pos x="152" y="384"/>
              </a:cxn>
              <a:cxn ang="0">
                <a:pos x="8" y="768"/>
              </a:cxn>
              <a:cxn ang="0">
                <a:pos x="200" y="1152"/>
              </a:cxn>
              <a:cxn ang="0">
                <a:pos x="968" y="1680"/>
              </a:cxn>
            </a:cxnLst>
            <a:rect l="0" t="0" r="r" b="b"/>
            <a:pathLst>
              <a:path w="968" h="1680">
                <a:moveTo>
                  <a:pt x="920" y="0"/>
                </a:moveTo>
                <a:cubicBezTo>
                  <a:pt x="612" y="128"/>
                  <a:pt x="304" y="256"/>
                  <a:pt x="152" y="384"/>
                </a:cubicBezTo>
                <a:cubicBezTo>
                  <a:pt x="0" y="512"/>
                  <a:pt x="0" y="640"/>
                  <a:pt x="8" y="768"/>
                </a:cubicBezTo>
                <a:cubicBezTo>
                  <a:pt x="16" y="896"/>
                  <a:pt x="40" y="1000"/>
                  <a:pt x="200" y="1152"/>
                </a:cubicBezTo>
                <a:cubicBezTo>
                  <a:pt x="360" y="1304"/>
                  <a:pt x="664" y="1492"/>
                  <a:pt x="968" y="1680"/>
                </a:cubicBezTo>
              </a:path>
            </a:pathLst>
          </a:custGeom>
          <a:solidFill>
            <a:schemeClr val="folHlink"/>
          </a:solidFill>
          <a:ln w="12700" cap="sq" cmpd="sng">
            <a:solidFill>
              <a:schemeClr val="tx1"/>
            </a:solidFill>
            <a:prstDash val="solid"/>
            <a:round/>
            <a:headEnd type="none" w="sm" len="sm"/>
            <a:tailEnd type="none" w="sm" len="sm"/>
          </a:ln>
          <a:effectLst/>
        </p:spPr>
        <p:txBody>
          <a:bodyPr wrap="none" anchor="ctr"/>
          <a:lstStyle/>
          <a:p>
            <a:endParaRPr lang="zh-CN" altLang="en-US"/>
          </a:p>
        </p:txBody>
      </p:sp>
      <p:sp>
        <p:nvSpPr>
          <p:cNvPr id="219148" name="Line 1036"/>
          <p:cNvSpPr>
            <a:spLocks noChangeShapeType="1"/>
          </p:cNvSpPr>
          <p:nvPr/>
        </p:nvSpPr>
        <p:spPr bwMode="auto">
          <a:xfrm>
            <a:off x="2133600" y="3929066"/>
            <a:ext cx="3124200" cy="0"/>
          </a:xfrm>
          <a:prstGeom prst="line">
            <a:avLst/>
          </a:prstGeom>
          <a:noFill/>
          <a:ln w="12700" cap="rnd">
            <a:solidFill>
              <a:schemeClr val="accent1"/>
            </a:solidFill>
            <a:prstDash val="sysDot"/>
            <a:round/>
            <a:headEnd type="none" w="sm" len="sm"/>
            <a:tailEnd type="none" w="sm" len="sm"/>
          </a:ln>
          <a:effectLst/>
        </p:spPr>
        <p:txBody>
          <a:bodyPr wrap="none" anchor="ctr"/>
          <a:lstStyle/>
          <a:p>
            <a:endParaRPr lang="zh-CN" altLang="en-US"/>
          </a:p>
        </p:txBody>
      </p:sp>
      <p:sp>
        <p:nvSpPr>
          <p:cNvPr id="219149" name="Line 1037"/>
          <p:cNvSpPr>
            <a:spLocks noChangeShapeType="1"/>
          </p:cNvSpPr>
          <p:nvPr/>
        </p:nvSpPr>
        <p:spPr bwMode="auto">
          <a:xfrm>
            <a:off x="2133600" y="3276600"/>
            <a:ext cx="3124200" cy="0"/>
          </a:xfrm>
          <a:prstGeom prst="line">
            <a:avLst/>
          </a:prstGeom>
          <a:noFill/>
          <a:ln w="12700" cap="rnd">
            <a:solidFill>
              <a:schemeClr val="hlink"/>
            </a:solidFill>
            <a:prstDash val="sysDot"/>
            <a:round/>
            <a:headEnd type="none" w="sm" len="sm"/>
            <a:tailEnd type="none" w="sm" len="sm"/>
          </a:ln>
          <a:effectLst/>
        </p:spPr>
        <p:txBody>
          <a:bodyPr wrap="none" anchor="ctr"/>
          <a:lstStyle/>
          <a:p>
            <a:endParaRPr lang="zh-CN" altLang="en-US"/>
          </a:p>
        </p:txBody>
      </p:sp>
      <p:graphicFrame>
        <p:nvGraphicFramePr>
          <p:cNvPr id="359424" name="Object 2048"/>
          <p:cNvGraphicFramePr>
            <a:graphicFrameLocks noChangeAspect="1"/>
          </p:cNvGraphicFramePr>
          <p:nvPr/>
        </p:nvGraphicFramePr>
        <p:xfrm>
          <a:off x="1714480" y="2357430"/>
          <a:ext cx="268288" cy="381000"/>
        </p:xfrm>
        <a:graphic>
          <a:graphicData uri="http://schemas.openxmlformats.org/presentationml/2006/ole">
            <p:oleObj spid="_x0000_s81922" name="公式" r:id="rId3" imgW="152280" imgH="215640" progId="Equation.3">
              <p:embed/>
            </p:oleObj>
          </a:graphicData>
        </a:graphic>
      </p:graphicFrame>
      <p:sp>
        <p:nvSpPr>
          <p:cNvPr id="219151" name="Line 1039"/>
          <p:cNvSpPr>
            <a:spLocks noChangeShapeType="1"/>
          </p:cNvSpPr>
          <p:nvPr/>
        </p:nvSpPr>
        <p:spPr bwMode="auto">
          <a:xfrm>
            <a:off x="3883339" y="4000504"/>
            <a:ext cx="45719" cy="1943096"/>
          </a:xfrm>
          <a:prstGeom prst="line">
            <a:avLst/>
          </a:prstGeom>
          <a:noFill/>
          <a:ln w="12700" cap="rnd">
            <a:solidFill>
              <a:schemeClr val="accent1"/>
            </a:solidFill>
            <a:prstDash val="sysDot"/>
            <a:round/>
            <a:headEnd type="none" w="sm" len="sm"/>
            <a:tailEnd type="none" w="sm" len="sm"/>
          </a:ln>
          <a:effectLst/>
        </p:spPr>
        <p:txBody>
          <a:bodyPr wrap="none" anchor="ctr"/>
          <a:lstStyle/>
          <a:p>
            <a:endParaRPr lang="zh-CN" altLang="en-US"/>
          </a:p>
        </p:txBody>
      </p:sp>
      <p:graphicFrame>
        <p:nvGraphicFramePr>
          <p:cNvPr id="359425" name="Object 2049"/>
          <p:cNvGraphicFramePr>
            <a:graphicFrameLocks noChangeAspect="1"/>
          </p:cNvGraphicFramePr>
          <p:nvPr/>
        </p:nvGraphicFramePr>
        <p:xfrm>
          <a:off x="7500958" y="6048396"/>
          <a:ext cx="381000" cy="381000"/>
        </p:xfrm>
        <a:graphic>
          <a:graphicData uri="http://schemas.openxmlformats.org/presentationml/2006/ole">
            <p:oleObj spid="_x0000_s81923" name="公式" r:id="rId4" imgW="215640" imgH="215640" progId="Equation.3">
              <p:embed/>
            </p:oleObj>
          </a:graphicData>
        </a:graphic>
      </p:graphicFrame>
      <p:sp>
        <p:nvSpPr>
          <p:cNvPr id="219153" name="Line 1041"/>
          <p:cNvSpPr>
            <a:spLocks noChangeShapeType="1"/>
          </p:cNvSpPr>
          <p:nvPr/>
        </p:nvSpPr>
        <p:spPr bwMode="auto">
          <a:xfrm>
            <a:off x="4343400" y="3276600"/>
            <a:ext cx="0" cy="2667000"/>
          </a:xfrm>
          <a:prstGeom prst="line">
            <a:avLst/>
          </a:prstGeom>
          <a:noFill/>
          <a:ln w="12700" cap="rnd">
            <a:solidFill>
              <a:schemeClr val="hlink"/>
            </a:solidFill>
            <a:prstDash val="sysDot"/>
            <a:round/>
            <a:headEnd type="none" w="sm" len="sm"/>
            <a:tailEnd type="none" w="sm" len="sm"/>
          </a:ln>
          <a:effectLst/>
        </p:spPr>
        <p:txBody>
          <a:bodyPr wrap="none" anchor="ctr"/>
          <a:lstStyle/>
          <a:p>
            <a:endParaRPr lang="zh-CN" altLang="en-US"/>
          </a:p>
        </p:txBody>
      </p:sp>
      <p:sp>
        <p:nvSpPr>
          <p:cNvPr id="219154" name="Oval 1042"/>
          <p:cNvSpPr>
            <a:spLocks noChangeArrowheads="1"/>
          </p:cNvSpPr>
          <p:nvPr/>
        </p:nvSpPr>
        <p:spPr bwMode="auto">
          <a:xfrm flipH="1">
            <a:off x="2133600" y="3929066"/>
            <a:ext cx="76200" cy="762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zh-CN" altLang="en-US"/>
          </a:p>
        </p:txBody>
      </p:sp>
      <p:sp>
        <p:nvSpPr>
          <p:cNvPr id="219155" name="Oval 1043"/>
          <p:cNvSpPr>
            <a:spLocks noChangeArrowheads="1"/>
          </p:cNvSpPr>
          <p:nvPr/>
        </p:nvSpPr>
        <p:spPr bwMode="auto">
          <a:xfrm>
            <a:off x="3857620" y="3924304"/>
            <a:ext cx="76200" cy="762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zh-CN" altLang="en-US"/>
          </a:p>
        </p:txBody>
      </p:sp>
      <p:sp>
        <p:nvSpPr>
          <p:cNvPr id="219156" name="Oval 1044"/>
          <p:cNvSpPr>
            <a:spLocks noChangeArrowheads="1"/>
          </p:cNvSpPr>
          <p:nvPr/>
        </p:nvSpPr>
        <p:spPr bwMode="auto">
          <a:xfrm>
            <a:off x="2133600" y="3200400"/>
            <a:ext cx="76200" cy="762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zh-CN" altLang="en-US"/>
          </a:p>
        </p:txBody>
      </p:sp>
      <p:sp>
        <p:nvSpPr>
          <p:cNvPr id="219157" name="Oval 1045"/>
          <p:cNvSpPr>
            <a:spLocks noChangeArrowheads="1"/>
          </p:cNvSpPr>
          <p:nvPr/>
        </p:nvSpPr>
        <p:spPr bwMode="auto">
          <a:xfrm>
            <a:off x="4343400" y="3276600"/>
            <a:ext cx="76200" cy="76200"/>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zh-CN" altLang="en-US"/>
          </a:p>
        </p:txBody>
      </p:sp>
      <p:graphicFrame>
        <p:nvGraphicFramePr>
          <p:cNvPr id="81924" name="Object 4"/>
          <p:cNvGraphicFramePr>
            <a:graphicFrameLocks noChangeAspect="1"/>
          </p:cNvGraphicFramePr>
          <p:nvPr/>
        </p:nvGraphicFramePr>
        <p:xfrm>
          <a:off x="3660771" y="3638553"/>
          <a:ext cx="268287" cy="290513"/>
        </p:xfrm>
        <a:graphic>
          <a:graphicData uri="http://schemas.openxmlformats.org/presentationml/2006/ole">
            <p:oleObj spid="_x0000_s81924" name="Equation" r:id="rId5" imgW="152280" imgH="164880" progId="Equation.DSMT4">
              <p:embed/>
            </p:oleObj>
          </a:graphicData>
        </a:graphic>
      </p:graphicFrame>
      <p:graphicFrame>
        <p:nvGraphicFramePr>
          <p:cNvPr id="81925" name="Object 5"/>
          <p:cNvGraphicFramePr>
            <a:graphicFrameLocks noChangeAspect="1"/>
          </p:cNvGraphicFramePr>
          <p:nvPr/>
        </p:nvGraphicFramePr>
        <p:xfrm>
          <a:off x="5160968" y="2500306"/>
          <a:ext cx="268288" cy="290513"/>
        </p:xfrm>
        <a:graphic>
          <a:graphicData uri="http://schemas.openxmlformats.org/presentationml/2006/ole">
            <p:oleObj spid="_x0000_s81925" name="Equation" r:id="rId6" imgW="152280" imgH="164880" progId="Equation.DSMT4">
              <p:embed/>
            </p:oleObj>
          </a:graphicData>
        </a:graphic>
      </p:graphicFrame>
      <p:graphicFrame>
        <p:nvGraphicFramePr>
          <p:cNvPr id="81926" name="Object 6"/>
          <p:cNvGraphicFramePr>
            <a:graphicFrameLocks noChangeAspect="1"/>
          </p:cNvGraphicFramePr>
          <p:nvPr/>
        </p:nvGraphicFramePr>
        <p:xfrm>
          <a:off x="5232400" y="5489575"/>
          <a:ext cx="268288" cy="312738"/>
        </p:xfrm>
        <a:graphic>
          <a:graphicData uri="http://schemas.openxmlformats.org/presentationml/2006/ole">
            <p:oleObj spid="_x0000_s81926" name="Equation" r:id="rId7" imgW="152280" imgH="177480" progId="Equation.DSMT4">
              <p:embed/>
            </p:oleObj>
          </a:graphicData>
        </a:graphic>
      </p:graphicFrame>
      <p:sp>
        <p:nvSpPr>
          <p:cNvPr id="20" name="日期占位符 19"/>
          <p:cNvSpPr>
            <a:spLocks noGrp="1"/>
          </p:cNvSpPr>
          <p:nvPr>
            <p:ph type="dt" sz="half" idx="10"/>
          </p:nvPr>
        </p:nvSpPr>
        <p:spPr/>
        <p:txBody>
          <a:bodyPr/>
          <a:lstStyle/>
          <a:p>
            <a:fld id="{02842B34-8AC0-4EB2-BF91-BDF94088A0D5}" type="datetime1">
              <a:rPr lang="zh-CN" altLang="en-US" smtClean="0"/>
              <a:pPr/>
              <a:t>2018/9/24</a:t>
            </a:fld>
            <a:endParaRPr lang="zh-CN" altLang="en-US"/>
          </a:p>
        </p:txBody>
      </p:sp>
      <p:sp>
        <p:nvSpPr>
          <p:cNvPr id="22" name="页脚占位符 21"/>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91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91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19141"/>
                                        </p:tgtEl>
                                        <p:attrNameLst>
                                          <p:attrName>style.visibility</p:attrName>
                                        </p:attrNameLst>
                                      </p:cBhvr>
                                      <p:to>
                                        <p:strVal val="visible"/>
                                      </p:to>
                                    </p:set>
                                    <p:anim calcmode="lin" valueType="num">
                                      <p:cBhvr additive="base">
                                        <p:cTn id="15" dur="500" fill="hold"/>
                                        <p:tgtEl>
                                          <p:spTgt spid="219141"/>
                                        </p:tgtEl>
                                        <p:attrNameLst>
                                          <p:attrName>ppt_x</p:attrName>
                                        </p:attrNameLst>
                                      </p:cBhvr>
                                      <p:tavLst>
                                        <p:tav tm="0">
                                          <p:val>
                                            <p:strVal val="#ppt_x"/>
                                          </p:val>
                                        </p:tav>
                                        <p:tav tm="100000">
                                          <p:val>
                                            <p:strVal val="#ppt_x"/>
                                          </p:val>
                                        </p:tav>
                                      </p:tavLst>
                                    </p:anim>
                                    <p:anim calcmode="lin" valueType="num">
                                      <p:cBhvr additive="base">
                                        <p:cTn id="16" dur="500" fill="hold"/>
                                        <p:tgtEl>
                                          <p:spTgt spid="2191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19142"/>
                                        </p:tgtEl>
                                        <p:attrNameLst>
                                          <p:attrName>style.visibility</p:attrName>
                                        </p:attrNameLst>
                                      </p:cBhvr>
                                      <p:to>
                                        <p:strVal val="visible"/>
                                      </p:to>
                                    </p:set>
                                    <p:anim calcmode="lin" valueType="num">
                                      <p:cBhvr additive="base">
                                        <p:cTn id="21" dur="500" fill="hold"/>
                                        <p:tgtEl>
                                          <p:spTgt spid="219142"/>
                                        </p:tgtEl>
                                        <p:attrNameLst>
                                          <p:attrName>ppt_x</p:attrName>
                                        </p:attrNameLst>
                                      </p:cBhvr>
                                      <p:tavLst>
                                        <p:tav tm="0">
                                          <p:val>
                                            <p:strVal val="0-#ppt_w/2"/>
                                          </p:val>
                                        </p:tav>
                                        <p:tav tm="100000">
                                          <p:val>
                                            <p:strVal val="#ppt_x"/>
                                          </p:val>
                                        </p:tav>
                                      </p:tavLst>
                                    </p:anim>
                                    <p:anim calcmode="lin" valueType="num">
                                      <p:cBhvr additive="base">
                                        <p:cTn id="22" dur="500" fill="hold"/>
                                        <p:tgtEl>
                                          <p:spTgt spid="21914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219144"/>
                                        </p:tgtEl>
                                        <p:attrNameLst>
                                          <p:attrName>style.visibility</p:attrName>
                                        </p:attrNameLst>
                                      </p:cBhvr>
                                      <p:to>
                                        <p:strVal val="visible"/>
                                      </p:to>
                                    </p:set>
                                    <p:anim to="" calcmode="lin" valueType="num">
                                      <p:cBhvr>
                                        <p:cTn id="27" dur="1" fill="hold"/>
                                        <p:tgtEl>
                                          <p:spTgt spid="219144"/>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3" presetClass="entr" presetSubtype="272" fill="hold" grpId="0" nodeType="clickEffect">
                                  <p:stCondLst>
                                    <p:cond delay="0"/>
                                  </p:stCondLst>
                                  <p:childTnLst>
                                    <p:set>
                                      <p:cBhvr>
                                        <p:cTn id="31" dur="1" fill="hold">
                                          <p:stCondLst>
                                            <p:cond delay="0"/>
                                          </p:stCondLst>
                                        </p:cTn>
                                        <p:tgtEl>
                                          <p:spTgt spid="219154"/>
                                        </p:tgtEl>
                                        <p:attrNameLst>
                                          <p:attrName>style.visibility</p:attrName>
                                        </p:attrNameLst>
                                      </p:cBhvr>
                                      <p:to>
                                        <p:strVal val="visible"/>
                                      </p:to>
                                    </p:set>
                                    <p:anim calcmode="lin" valueType="num">
                                      <p:cBhvr>
                                        <p:cTn id="32" dur="500" fill="hold"/>
                                        <p:tgtEl>
                                          <p:spTgt spid="219154"/>
                                        </p:tgtEl>
                                        <p:attrNameLst>
                                          <p:attrName>ppt_w</p:attrName>
                                        </p:attrNameLst>
                                      </p:cBhvr>
                                      <p:tavLst>
                                        <p:tav tm="0">
                                          <p:val>
                                            <p:strVal val="2/3*#ppt_w"/>
                                          </p:val>
                                        </p:tav>
                                        <p:tav tm="100000">
                                          <p:val>
                                            <p:strVal val="#ppt_w"/>
                                          </p:val>
                                        </p:tav>
                                      </p:tavLst>
                                    </p:anim>
                                    <p:anim calcmode="lin" valueType="num">
                                      <p:cBhvr>
                                        <p:cTn id="33" dur="500" fill="hold"/>
                                        <p:tgtEl>
                                          <p:spTgt spid="219154"/>
                                        </p:tgtEl>
                                        <p:attrNameLst>
                                          <p:attrName>ppt_h</p:attrName>
                                        </p:attrNameLst>
                                      </p:cBhvr>
                                      <p:tavLst>
                                        <p:tav tm="0">
                                          <p:val>
                                            <p:strVal val="2/3*#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359424"/>
                                        </p:tgtEl>
                                        <p:attrNameLst>
                                          <p:attrName>style.visibility</p:attrName>
                                        </p:attrNameLst>
                                      </p:cBhvr>
                                      <p:to>
                                        <p:strVal val="visible"/>
                                      </p:to>
                                    </p:set>
                                    <p:anim calcmode="lin" valueType="num">
                                      <p:cBhvr additive="base">
                                        <p:cTn id="38" dur="500" fill="hold"/>
                                        <p:tgtEl>
                                          <p:spTgt spid="359424"/>
                                        </p:tgtEl>
                                        <p:attrNameLst>
                                          <p:attrName>ppt_x</p:attrName>
                                        </p:attrNameLst>
                                      </p:cBhvr>
                                      <p:tavLst>
                                        <p:tav tm="0">
                                          <p:val>
                                            <p:strVal val="0-#ppt_w/2"/>
                                          </p:val>
                                        </p:tav>
                                        <p:tav tm="100000">
                                          <p:val>
                                            <p:strVal val="#ppt_x"/>
                                          </p:val>
                                        </p:tav>
                                      </p:tavLst>
                                    </p:anim>
                                    <p:anim calcmode="lin" valueType="num">
                                      <p:cBhvr additive="base">
                                        <p:cTn id="39" dur="500" fill="hold"/>
                                        <p:tgtEl>
                                          <p:spTgt spid="359424"/>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19148"/>
                                        </p:tgtEl>
                                        <p:attrNameLst>
                                          <p:attrName>style.visibility</p:attrName>
                                        </p:attrNameLst>
                                      </p:cBhvr>
                                      <p:to>
                                        <p:strVal val="visible"/>
                                      </p:to>
                                    </p:set>
                                    <p:anim calcmode="lin" valueType="num">
                                      <p:cBhvr additive="base">
                                        <p:cTn id="44" dur="500" fill="hold"/>
                                        <p:tgtEl>
                                          <p:spTgt spid="219148"/>
                                        </p:tgtEl>
                                        <p:attrNameLst>
                                          <p:attrName>ppt_x</p:attrName>
                                        </p:attrNameLst>
                                      </p:cBhvr>
                                      <p:tavLst>
                                        <p:tav tm="0">
                                          <p:val>
                                            <p:strVal val="0-#ppt_w/2"/>
                                          </p:val>
                                        </p:tav>
                                        <p:tav tm="100000">
                                          <p:val>
                                            <p:strVal val="#ppt_x"/>
                                          </p:val>
                                        </p:tav>
                                      </p:tavLst>
                                    </p:anim>
                                    <p:anim calcmode="lin" valueType="num">
                                      <p:cBhvr additive="base">
                                        <p:cTn id="45" dur="500" fill="hold"/>
                                        <p:tgtEl>
                                          <p:spTgt spid="219148"/>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272" fill="hold" grpId="0" nodeType="clickEffect">
                                  <p:stCondLst>
                                    <p:cond delay="0"/>
                                  </p:stCondLst>
                                  <p:childTnLst>
                                    <p:set>
                                      <p:cBhvr>
                                        <p:cTn id="49" dur="1" fill="hold">
                                          <p:stCondLst>
                                            <p:cond delay="0"/>
                                          </p:stCondLst>
                                        </p:cTn>
                                        <p:tgtEl>
                                          <p:spTgt spid="219155"/>
                                        </p:tgtEl>
                                        <p:attrNameLst>
                                          <p:attrName>style.visibility</p:attrName>
                                        </p:attrNameLst>
                                      </p:cBhvr>
                                      <p:to>
                                        <p:strVal val="visible"/>
                                      </p:to>
                                    </p:set>
                                    <p:anim calcmode="lin" valueType="num">
                                      <p:cBhvr>
                                        <p:cTn id="50" dur="500" fill="hold"/>
                                        <p:tgtEl>
                                          <p:spTgt spid="219155"/>
                                        </p:tgtEl>
                                        <p:attrNameLst>
                                          <p:attrName>ppt_w</p:attrName>
                                        </p:attrNameLst>
                                      </p:cBhvr>
                                      <p:tavLst>
                                        <p:tav tm="0">
                                          <p:val>
                                            <p:strVal val="2/3*#ppt_w"/>
                                          </p:val>
                                        </p:tav>
                                        <p:tav tm="100000">
                                          <p:val>
                                            <p:strVal val="#ppt_w"/>
                                          </p:val>
                                        </p:tav>
                                      </p:tavLst>
                                    </p:anim>
                                    <p:anim calcmode="lin" valueType="num">
                                      <p:cBhvr>
                                        <p:cTn id="51" dur="500" fill="hold"/>
                                        <p:tgtEl>
                                          <p:spTgt spid="219155"/>
                                        </p:tgtEl>
                                        <p:attrNameLst>
                                          <p:attrName>ppt_h</p:attrName>
                                        </p:attrNameLst>
                                      </p:cBhvr>
                                      <p:tavLst>
                                        <p:tav tm="0">
                                          <p:val>
                                            <p:strVal val="2/3*#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219151"/>
                                        </p:tgtEl>
                                        <p:attrNameLst>
                                          <p:attrName>style.visibility</p:attrName>
                                        </p:attrNameLst>
                                      </p:cBhvr>
                                      <p:to>
                                        <p:strVal val="visible"/>
                                      </p:to>
                                    </p:set>
                                    <p:anim calcmode="lin" valueType="num">
                                      <p:cBhvr additive="base">
                                        <p:cTn id="56" dur="500" fill="hold"/>
                                        <p:tgtEl>
                                          <p:spTgt spid="219151"/>
                                        </p:tgtEl>
                                        <p:attrNameLst>
                                          <p:attrName>ppt_x</p:attrName>
                                        </p:attrNameLst>
                                      </p:cBhvr>
                                      <p:tavLst>
                                        <p:tav tm="0">
                                          <p:val>
                                            <p:strVal val="0-#ppt_w/2"/>
                                          </p:val>
                                        </p:tav>
                                        <p:tav tm="100000">
                                          <p:val>
                                            <p:strVal val="#ppt_x"/>
                                          </p:val>
                                        </p:tav>
                                      </p:tavLst>
                                    </p:anim>
                                    <p:anim calcmode="lin" valueType="num">
                                      <p:cBhvr additive="base">
                                        <p:cTn id="57" dur="500" fill="hold"/>
                                        <p:tgtEl>
                                          <p:spTgt spid="219151"/>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499"/>
                                          </p:stCondLst>
                                        </p:cTn>
                                        <p:tgtEl>
                                          <p:spTgt spid="35942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3" presetClass="entr" presetSubtype="272" fill="hold" grpId="0" nodeType="clickEffect">
                                  <p:stCondLst>
                                    <p:cond delay="0"/>
                                  </p:stCondLst>
                                  <p:childTnLst>
                                    <p:set>
                                      <p:cBhvr>
                                        <p:cTn id="65" dur="1" fill="hold">
                                          <p:stCondLst>
                                            <p:cond delay="0"/>
                                          </p:stCondLst>
                                        </p:cTn>
                                        <p:tgtEl>
                                          <p:spTgt spid="219156"/>
                                        </p:tgtEl>
                                        <p:attrNameLst>
                                          <p:attrName>style.visibility</p:attrName>
                                        </p:attrNameLst>
                                      </p:cBhvr>
                                      <p:to>
                                        <p:strVal val="visible"/>
                                      </p:to>
                                    </p:set>
                                    <p:anim calcmode="lin" valueType="num">
                                      <p:cBhvr>
                                        <p:cTn id="66" dur="500" fill="hold"/>
                                        <p:tgtEl>
                                          <p:spTgt spid="219156"/>
                                        </p:tgtEl>
                                        <p:attrNameLst>
                                          <p:attrName>ppt_w</p:attrName>
                                        </p:attrNameLst>
                                      </p:cBhvr>
                                      <p:tavLst>
                                        <p:tav tm="0">
                                          <p:val>
                                            <p:strVal val="2/3*#ppt_w"/>
                                          </p:val>
                                        </p:tav>
                                        <p:tav tm="100000">
                                          <p:val>
                                            <p:strVal val="#ppt_w"/>
                                          </p:val>
                                        </p:tav>
                                      </p:tavLst>
                                    </p:anim>
                                    <p:anim calcmode="lin" valueType="num">
                                      <p:cBhvr>
                                        <p:cTn id="67" dur="500" fill="hold"/>
                                        <p:tgtEl>
                                          <p:spTgt spid="219156"/>
                                        </p:tgtEl>
                                        <p:attrNameLst>
                                          <p:attrName>ppt_h</p:attrName>
                                        </p:attrNameLst>
                                      </p:cBhvr>
                                      <p:tavLst>
                                        <p:tav tm="0">
                                          <p:val>
                                            <p:strVal val="2/3*#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219149"/>
                                        </p:tgtEl>
                                        <p:attrNameLst>
                                          <p:attrName>style.visibility</p:attrName>
                                        </p:attrNameLst>
                                      </p:cBhvr>
                                      <p:to>
                                        <p:strVal val="visible"/>
                                      </p:to>
                                    </p:set>
                                    <p:anim calcmode="lin" valueType="num">
                                      <p:cBhvr additive="base">
                                        <p:cTn id="72" dur="500" fill="hold"/>
                                        <p:tgtEl>
                                          <p:spTgt spid="219149"/>
                                        </p:tgtEl>
                                        <p:attrNameLst>
                                          <p:attrName>ppt_x</p:attrName>
                                        </p:attrNameLst>
                                      </p:cBhvr>
                                      <p:tavLst>
                                        <p:tav tm="0">
                                          <p:val>
                                            <p:strVal val="0-#ppt_w/2"/>
                                          </p:val>
                                        </p:tav>
                                        <p:tav tm="100000">
                                          <p:val>
                                            <p:strVal val="#ppt_x"/>
                                          </p:val>
                                        </p:tav>
                                      </p:tavLst>
                                    </p:anim>
                                    <p:anim calcmode="lin" valueType="num">
                                      <p:cBhvr additive="base">
                                        <p:cTn id="73" dur="500" fill="hold"/>
                                        <p:tgtEl>
                                          <p:spTgt spid="219149"/>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3" presetClass="entr" presetSubtype="272" fill="hold" grpId="0" nodeType="clickEffect">
                                  <p:stCondLst>
                                    <p:cond delay="0"/>
                                  </p:stCondLst>
                                  <p:childTnLst>
                                    <p:set>
                                      <p:cBhvr>
                                        <p:cTn id="77" dur="1" fill="hold">
                                          <p:stCondLst>
                                            <p:cond delay="0"/>
                                          </p:stCondLst>
                                        </p:cTn>
                                        <p:tgtEl>
                                          <p:spTgt spid="219157"/>
                                        </p:tgtEl>
                                        <p:attrNameLst>
                                          <p:attrName>style.visibility</p:attrName>
                                        </p:attrNameLst>
                                      </p:cBhvr>
                                      <p:to>
                                        <p:strVal val="visible"/>
                                      </p:to>
                                    </p:set>
                                    <p:anim calcmode="lin" valueType="num">
                                      <p:cBhvr>
                                        <p:cTn id="78" dur="500" fill="hold"/>
                                        <p:tgtEl>
                                          <p:spTgt spid="219157"/>
                                        </p:tgtEl>
                                        <p:attrNameLst>
                                          <p:attrName>ppt_w</p:attrName>
                                        </p:attrNameLst>
                                      </p:cBhvr>
                                      <p:tavLst>
                                        <p:tav tm="0">
                                          <p:val>
                                            <p:strVal val="2/3*#ppt_w"/>
                                          </p:val>
                                        </p:tav>
                                        <p:tav tm="100000">
                                          <p:val>
                                            <p:strVal val="#ppt_w"/>
                                          </p:val>
                                        </p:tav>
                                      </p:tavLst>
                                    </p:anim>
                                    <p:anim calcmode="lin" valueType="num">
                                      <p:cBhvr>
                                        <p:cTn id="79" dur="500" fill="hold"/>
                                        <p:tgtEl>
                                          <p:spTgt spid="219157"/>
                                        </p:tgtEl>
                                        <p:attrNameLst>
                                          <p:attrName>ppt_h</p:attrName>
                                        </p:attrNameLst>
                                      </p:cBhvr>
                                      <p:tavLst>
                                        <p:tav tm="0">
                                          <p:val>
                                            <p:strVal val="2/3*#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21915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nodeType="clickEffect">
                                  <p:stCondLst>
                                    <p:cond delay="0"/>
                                  </p:stCondLst>
                                  <p:childTnLst>
                                    <p:set>
                                      <p:cBhvr>
                                        <p:cTn id="87" dur="1" fill="hold">
                                          <p:stCondLst>
                                            <p:cond delay="0"/>
                                          </p:stCondLst>
                                        </p:cTn>
                                        <p:tgtEl>
                                          <p:spTgt spid="81924"/>
                                        </p:tgtEl>
                                        <p:attrNameLst>
                                          <p:attrName>style.visibility</p:attrName>
                                        </p:attrNameLst>
                                      </p:cBhvr>
                                      <p:to>
                                        <p:strVal val="visible"/>
                                      </p:to>
                                    </p:set>
                                    <p:anim calcmode="lin" valueType="num">
                                      <p:cBhvr additive="base">
                                        <p:cTn id="88" dur="500" fill="hold"/>
                                        <p:tgtEl>
                                          <p:spTgt spid="81924"/>
                                        </p:tgtEl>
                                        <p:attrNameLst>
                                          <p:attrName>ppt_x</p:attrName>
                                        </p:attrNameLst>
                                      </p:cBhvr>
                                      <p:tavLst>
                                        <p:tav tm="0">
                                          <p:val>
                                            <p:strVal val="0-#ppt_w/2"/>
                                          </p:val>
                                        </p:tav>
                                        <p:tav tm="100000">
                                          <p:val>
                                            <p:strVal val="#ppt_x"/>
                                          </p:val>
                                        </p:tav>
                                      </p:tavLst>
                                    </p:anim>
                                    <p:anim calcmode="lin" valueType="num">
                                      <p:cBhvr additive="base">
                                        <p:cTn id="89" dur="500" fill="hold"/>
                                        <p:tgtEl>
                                          <p:spTgt spid="81924"/>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8" fill="hold" nodeType="clickEffect">
                                  <p:stCondLst>
                                    <p:cond delay="0"/>
                                  </p:stCondLst>
                                  <p:childTnLst>
                                    <p:set>
                                      <p:cBhvr>
                                        <p:cTn id="93" dur="1" fill="hold">
                                          <p:stCondLst>
                                            <p:cond delay="0"/>
                                          </p:stCondLst>
                                        </p:cTn>
                                        <p:tgtEl>
                                          <p:spTgt spid="81925"/>
                                        </p:tgtEl>
                                        <p:attrNameLst>
                                          <p:attrName>style.visibility</p:attrName>
                                        </p:attrNameLst>
                                      </p:cBhvr>
                                      <p:to>
                                        <p:strVal val="visible"/>
                                      </p:to>
                                    </p:set>
                                    <p:anim calcmode="lin" valueType="num">
                                      <p:cBhvr additive="base">
                                        <p:cTn id="94" dur="500" fill="hold"/>
                                        <p:tgtEl>
                                          <p:spTgt spid="81925"/>
                                        </p:tgtEl>
                                        <p:attrNameLst>
                                          <p:attrName>ppt_x</p:attrName>
                                        </p:attrNameLst>
                                      </p:cBhvr>
                                      <p:tavLst>
                                        <p:tav tm="0">
                                          <p:val>
                                            <p:strVal val="0-#ppt_w/2"/>
                                          </p:val>
                                        </p:tav>
                                        <p:tav tm="100000">
                                          <p:val>
                                            <p:strVal val="#ppt_x"/>
                                          </p:val>
                                        </p:tav>
                                      </p:tavLst>
                                    </p:anim>
                                    <p:anim calcmode="lin" valueType="num">
                                      <p:cBhvr additive="base">
                                        <p:cTn id="95" dur="500" fill="hold"/>
                                        <p:tgtEl>
                                          <p:spTgt spid="81925"/>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nodeType="clickEffect">
                                  <p:stCondLst>
                                    <p:cond delay="0"/>
                                  </p:stCondLst>
                                  <p:childTnLst>
                                    <p:set>
                                      <p:cBhvr>
                                        <p:cTn id="99" dur="1" fill="hold">
                                          <p:stCondLst>
                                            <p:cond delay="0"/>
                                          </p:stCondLst>
                                        </p:cTn>
                                        <p:tgtEl>
                                          <p:spTgt spid="81926"/>
                                        </p:tgtEl>
                                        <p:attrNameLst>
                                          <p:attrName>style.visibility</p:attrName>
                                        </p:attrNameLst>
                                      </p:cBhvr>
                                      <p:to>
                                        <p:strVal val="visible"/>
                                      </p:to>
                                    </p:set>
                                    <p:anim calcmode="lin" valueType="num">
                                      <p:cBhvr additive="base">
                                        <p:cTn id="100" dur="500" fill="hold"/>
                                        <p:tgtEl>
                                          <p:spTgt spid="81926"/>
                                        </p:tgtEl>
                                        <p:attrNameLst>
                                          <p:attrName>ppt_x</p:attrName>
                                        </p:attrNameLst>
                                      </p:cBhvr>
                                      <p:tavLst>
                                        <p:tav tm="0">
                                          <p:val>
                                            <p:strVal val="0-#ppt_w/2"/>
                                          </p:val>
                                        </p:tav>
                                        <p:tav tm="100000">
                                          <p:val>
                                            <p:strVal val="#ppt_x"/>
                                          </p:val>
                                        </p:tav>
                                      </p:tavLst>
                                    </p:anim>
                                    <p:anim calcmode="lin" valueType="num">
                                      <p:cBhvr additive="base">
                                        <p:cTn id="101" dur="500" fill="hold"/>
                                        <p:tgtEl>
                                          <p:spTgt spid="819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autoUpdateAnimBg="0"/>
      <p:bldP spid="219139" grpId="0" build="p" autoUpdateAnimBg="0"/>
      <p:bldP spid="219141" grpId="0" animBg="1"/>
      <p:bldP spid="219142" grpId="0" animBg="1"/>
      <p:bldP spid="219144" grpId="0" animBg="1"/>
      <p:bldP spid="219148" grpId="0" animBg="1"/>
      <p:bldP spid="219149" grpId="0" animBg="1"/>
      <p:bldP spid="219151" grpId="0" animBg="1"/>
      <p:bldP spid="219153" grpId="0" animBg="1"/>
      <p:bldP spid="219154" grpId="0" animBg="1"/>
      <p:bldP spid="219155" grpId="0" animBg="1"/>
      <p:bldP spid="219156" grpId="0" animBg="1"/>
      <p:bldP spid="21915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zh-CN" altLang="en-US" dirty="0" smtClean="0"/>
              <a:t>投资者</a:t>
            </a:r>
            <a:r>
              <a:rPr lang="zh-CN" altLang="en-US" dirty="0"/>
              <a:t>的选择方式</a:t>
            </a:r>
          </a:p>
        </p:txBody>
      </p:sp>
      <p:sp>
        <p:nvSpPr>
          <p:cNvPr id="155651" name="Rectangle 3"/>
          <p:cNvSpPr>
            <a:spLocks noGrp="1" noChangeArrowheads="1"/>
          </p:cNvSpPr>
          <p:nvPr>
            <p:ph type="body" idx="1"/>
          </p:nvPr>
        </p:nvSpPr>
        <p:spPr>
          <a:xfrm>
            <a:off x="714348" y="928670"/>
            <a:ext cx="7772400" cy="5214974"/>
          </a:xfrm>
        </p:spPr>
        <p:txBody>
          <a:bodyPr>
            <a:normAutofit/>
          </a:bodyPr>
          <a:lstStyle/>
          <a:p>
            <a:pPr marL="274320" lvl="1" indent="-274320">
              <a:spcBef>
                <a:spcPts val="580"/>
              </a:spcBef>
              <a:buClr>
                <a:schemeClr val="accent1"/>
              </a:buClr>
            </a:pPr>
            <a:r>
              <a:rPr lang="zh-CN" altLang="en-US" dirty="0" smtClean="0"/>
              <a:t>仅仅由投资组合回报率的期望值和方差无法完全刻画投资者的选择规则 </a:t>
            </a:r>
          </a:p>
          <a:p>
            <a:r>
              <a:rPr lang="zh-CN" altLang="en-US" dirty="0" smtClean="0"/>
              <a:t>投资者</a:t>
            </a:r>
            <a:r>
              <a:rPr lang="zh-CN" altLang="en-US" dirty="0"/>
              <a:t>的效用函数</a:t>
            </a:r>
          </a:p>
          <a:p>
            <a:r>
              <a:rPr lang="zh-CN" altLang="en-US" dirty="0" smtClean="0"/>
              <a:t>风险厌恶</a:t>
            </a:r>
            <a:endParaRPr lang="en-US" altLang="zh-CN" dirty="0" smtClean="0"/>
          </a:p>
          <a:p>
            <a:endParaRPr lang="en-US" altLang="zh-CN" dirty="0" smtClean="0"/>
          </a:p>
          <a:p>
            <a:endParaRPr lang="en-US" altLang="zh-CN" dirty="0" smtClean="0"/>
          </a:p>
          <a:p>
            <a:r>
              <a:rPr lang="zh-CN" altLang="en-US" dirty="0" smtClean="0"/>
              <a:t>风险偏好</a:t>
            </a:r>
            <a:endParaRPr lang="en-US" altLang="zh-CN" dirty="0" smtClean="0"/>
          </a:p>
          <a:p>
            <a:endParaRPr lang="en-US" altLang="zh-CN" dirty="0" smtClean="0"/>
          </a:p>
          <a:p>
            <a:endParaRPr lang="en-US" altLang="zh-CN" dirty="0" smtClean="0"/>
          </a:p>
          <a:p>
            <a:r>
              <a:rPr lang="zh-CN" altLang="en-US" dirty="0" smtClean="0"/>
              <a:t>风险中性</a:t>
            </a:r>
            <a:endParaRPr lang="en-US" altLang="zh-CN" dirty="0" smtClean="0"/>
          </a:p>
          <a:p>
            <a:endParaRPr lang="en-US" altLang="zh-CN" dirty="0" smtClean="0"/>
          </a:p>
        </p:txBody>
      </p:sp>
      <p:graphicFrame>
        <p:nvGraphicFramePr>
          <p:cNvPr id="197632" name="Object 0"/>
          <p:cNvGraphicFramePr>
            <a:graphicFrameLocks noChangeAspect="1"/>
          </p:cNvGraphicFramePr>
          <p:nvPr/>
        </p:nvGraphicFramePr>
        <p:xfrm>
          <a:off x="1600200" y="2714620"/>
          <a:ext cx="6781800" cy="685800"/>
        </p:xfrm>
        <a:graphic>
          <a:graphicData uri="http://schemas.openxmlformats.org/presentationml/2006/ole">
            <p:oleObj spid="_x0000_s144386" name="公式" r:id="rId3" imgW="2743200" imgH="215640" progId="Equation.3">
              <p:embed/>
            </p:oleObj>
          </a:graphicData>
        </a:graphic>
      </p:graphicFrame>
      <p:graphicFrame>
        <p:nvGraphicFramePr>
          <p:cNvPr id="144387" name="Object 3"/>
          <p:cNvGraphicFramePr>
            <a:graphicFrameLocks noChangeAspect="1"/>
          </p:cNvGraphicFramePr>
          <p:nvPr/>
        </p:nvGraphicFramePr>
        <p:xfrm>
          <a:off x="1600200" y="4143380"/>
          <a:ext cx="6781800" cy="685800"/>
        </p:xfrm>
        <a:graphic>
          <a:graphicData uri="http://schemas.openxmlformats.org/presentationml/2006/ole">
            <p:oleObj spid="_x0000_s144387" name="公式" r:id="rId4" imgW="2743200" imgH="215640" progId="Equation.3">
              <p:embed/>
            </p:oleObj>
          </a:graphicData>
        </a:graphic>
      </p:graphicFrame>
      <p:graphicFrame>
        <p:nvGraphicFramePr>
          <p:cNvPr id="144388" name="Object 4"/>
          <p:cNvGraphicFramePr>
            <a:graphicFrameLocks noChangeAspect="1"/>
          </p:cNvGraphicFramePr>
          <p:nvPr/>
        </p:nvGraphicFramePr>
        <p:xfrm>
          <a:off x="1576414" y="5457844"/>
          <a:ext cx="6781800" cy="685800"/>
        </p:xfrm>
        <a:graphic>
          <a:graphicData uri="http://schemas.openxmlformats.org/presentationml/2006/ole">
            <p:oleObj spid="_x0000_s144388" name="公式" r:id="rId5" imgW="2743200" imgH="215640" progId="Equation.3">
              <p:embed/>
            </p:oleObj>
          </a:graphicData>
        </a:graphic>
      </p:graphicFrame>
      <p:sp>
        <p:nvSpPr>
          <p:cNvPr id="7" name="日期占位符 6"/>
          <p:cNvSpPr>
            <a:spLocks noGrp="1"/>
          </p:cNvSpPr>
          <p:nvPr>
            <p:ph type="dt" sz="half" idx="10"/>
          </p:nvPr>
        </p:nvSpPr>
        <p:spPr/>
        <p:txBody>
          <a:bodyPr/>
          <a:lstStyle/>
          <a:p>
            <a:fld id="{D96C7F29-2762-4743-9B3B-75EDECE920BD}" type="datetime1">
              <a:rPr lang="zh-CN" altLang="en-US" smtClean="0"/>
              <a:pPr/>
              <a:t>2018/9/24</a:t>
            </a:fld>
            <a:endParaRPr lang="zh-CN" altLang="en-US"/>
          </a:p>
        </p:txBody>
      </p:sp>
      <p:sp>
        <p:nvSpPr>
          <p:cNvPr id="9" name="页脚占位符 8"/>
          <p:cNvSpPr>
            <a:spLocks noGrp="1"/>
          </p:cNvSpPr>
          <p:nvPr>
            <p:ph type="ftr" sz="quarter" idx="11"/>
          </p:nvPr>
        </p:nvSpPr>
        <p:spPr/>
        <p:txBody>
          <a:bodyPr/>
          <a:lstStyle/>
          <a:p>
            <a:r>
              <a:rPr lang="zh-CN" altLang="en-US" dirty="0" smtClean="0"/>
              <a:t>宗庆庆（上海财经大学）</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zh-CN" altLang="en-US" dirty="0" smtClean="0"/>
              <a:t>风险厌恶</a:t>
            </a:r>
            <a:endParaRPr lang="zh-CN" altLang="zh-CN" dirty="0"/>
          </a:p>
        </p:txBody>
      </p:sp>
      <p:sp>
        <p:nvSpPr>
          <p:cNvPr id="156675" name="Rectangle 3"/>
          <p:cNvSpPr>
            <a:spLocks noGrp="1" noChangeArrowheads="1"/>
          </p:cNvSpPr>
          <p:nvPr>
            <p:ph type="body" idx="1"/>
          </p:nvPr>
        </p:nvSpPr>
        <p:spPr/>
        <p:txBody>
          <a:bodyPr/>
          <a:lstStyle/>
          <a:p>
            <a:r>
              <a:rPr lang="zh-CN" altLang="en-US" dirty="0"/>
              <a:t>效用</a:t>
            </a:r>
          </a:p>
          <a:p>
            <a:endParaRPr lang="zh-CN" altLang="en-US" dirty="0"/>
          </a:p>
          <a:p>
            <a:endParaRPr lang="zh-CN" altLang="en-US" dirty="0"/>
          </a:p>
          <a:p>
            <a:endParaRPr lang="zh-CN" altLang="en-US" dirty="0"/>
          </a:p>
          <a:p>
            <a:endParaRPr lang="zh-CN" altLang="en-US" dirty="0"/>
          </a:p>
          <a:p>
            <a:endParaRPr lang="zh-CN" altLang="en-US" dirty="0"/>
          </a:p>
          <a:p>
            <a:endParaRPr lang="en-US" altLang="zh-CN" dirty="0" smtClean="0"/>
          </a:p>
          <a:p>
            <a:endParaRPr lang="en-US" altLang="zh-CN" dirty="0" smtClean="0"/>
          </a:p>
          <a:p>
            <a:endParaRPr lang="en-US" altLang="zh-CN" dirty="0" smtClean="0"/>
          </a:p>
          <a:p>
            <a:r>
              <a:rPr lang="zh-CN" altLang="en-US" dirty="0" smtClean="0"/>
              <a:t>                                              </a:t>
            </a:r>
            <a:r>
              <a:rPr lang="zh-CN" altLang="en-US" dirty="0"/>
              <a:t>财富</a:t>
            </a:r>
          </a:p>
          <a:p>
            <a:endParaRPr lang="en-US" altLang="zh-CN" dirty="0"/>
          </a:p>
        </p:txBody>
      </p:sp>
      <p:sp>
        <p:nvSpPr>
          <p:cNvPr id="156676" name="Line 4"/>
          <p:cNvSpPr>
            <a:spLocks noChangeShapeType="1"/>
          </p:cNvSpPr>
          <p:nvPr/>
        </p:nvSpPr>
        <p:spPr bwMode="auto">
          <a:xfrm>
            <a:off x="2133600" y="5486400"/>
            <a:ext cx="4800600" cy="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156677" name="Line 5"/>
          <p:cNvSpPr>
            <a:spLocks noChangeShapeType="1"/>
          </p:cNvSpPr>
          <p:nvPr/>
        </p:nvSpPr>
        <p:spPr bwMode="auto">
          <a:xfrm flipV="1">
            <a:off x="2133600" y="1752600"/>
            <a:ext cx="0" cy="373380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156678" name="Freeform 6"/>
          <p:cNvSpPr>
            <a:spLocks/>
          </p:cNvSpPr>
          <p:nvPr/>
        </p:nvSpPr>
        <p:spPr bwMode="auto">
          <a:xfrm>
            <a:off x="2133600" y="2743200"/>
            <a:ext cx="2286000" cy="2743200"/>
          </a:xfrm>
          <a:custGeom>
            <a:avLst/>
            <a:gdLst/>
            <a:ahLst/>
            <a:cxnLst>
              <a:cxn ang="0">
                <a:pos x="0" y="1728"/>
              </a:cxn>
              <a:cxn ang="0">
                <a:pos x="288" y="624"/>
              </a:cxn>
              <a:cxn ang="0">
                <a:pos x="1440" y="0"/>
              </a:cxn>
            </a:cxnLst>
            <a:rect l="0" t="0" r="r" b="b"/>
            <a:pathLst>
              <a:path w="1440" h="1728">
                <a:moveTo>
                  <a:pt x="0" y="1728"/>
                </a:moveTo>
                <a:cubicBezTo>
                  <a:pt x="24" y="1320"/>
                  <a:pt x="48" y="912"/>
                  <a:pt x="288" y="624"/>
                </a:cubicBezTo>
                <a:cubicBezTo>
                  <a:pt x="528" y="336"/>
                  <a:pt x="984" y="168"/>
                  <a:pt x="1440" y="0"/>
                </a:cubicBezTo>
              </a:path>
            </a:pathLst>
          </a:custGeom>
          <a:noFill/>
          <a:ln w="12700" cap="sq" cmpd="sng">
            <a:solidFill>
              <a:schemeClr val="tx1"/>
            </a:solidFill>
            <a:prstDash val="solid"/>
            <a:round/>
            <a:headEnd type="none" w="sm" len="sm"/>
            <a:tailEnd type="none" w="sm" len="sm"/>
          </a:ln>
          <a:effectLst/>
        </p:spPr>
        <p:txBody>
          <a:bodyPr wrap="none" anchor="ctr"/>
          <a:lstStyle/>
          <a:p>
            <a:endParaRPr lang="zh-CN" altLang="en-US"/>
          </a:p>
        </p:txBody>
      </p:sp>
      <p:sp>
        <p:nvSpPr>
          <p:cNvPr id="156679" name="Line 7"/>
          <p:cNvSpPr>
            <a:spLocks noChangeShapeType="1"/>
          </p:cNvSpPr>
          <p:nvPr/>
        </p:nvSpPr>
        <p:spPr bwMode="auto">
          <a:xfrm flipV="1">
            <a:off x="2362200" y="3048000"/>
            <a:ext cx="1371600" cy="99060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56680" name="Line 8"/>
          <p:cNvSpPr>
            <a:spLocks noChangeShapeType="1"/>
          </p:cNvSpPr>
          <p:nvPr/>
        </p:nvSpPr>
        <p:spPr bwMode="auto">
          <a:xfrm>
            <a:off x="2438400" y="3962400"/>
            <a:ext cx="0" cy="152400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156681" name="Line 9"/>
          <p:cNvSpPr>
            <a:spLocks noChangeShapeType="1"/>
          </p:cNvSpPr>
          <p:nvPr/>
        </p:nvSpPr>
        <p:spPr bwMode="auto">
          <a:xfrm>
            <a:off x="3733800" y="3048000"/>
            <a:ext cx="0" cy="243840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156682" name="Line 10"/>
          <p:cNvSpPr>
            <a:spLocks noChangeShapeType="1"/>
          </p:cNvSpPr>
          <p:nvPr/>
        </p:nvSpPr>
        <p:spPr bwMode="auto">
          <a:xfrm flipV="1">
            <a:off x="3048000" y="3276600"/>
            <a:ext cx="0" cy="220980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156683" name="Line 11"/>
          <p:cNvSpPr>
            <a:spLocks noChangeShapeType="1"/>
          </p:cNvSpPr>
          <p:nvPr/>
        </p:nvSpPr>
        <p:spPr bwMode="auto">
          <a:xfrm flipH="1">
            <a:off x="2209800" y="3352800"/>
            <a:ext cx="838200" cy="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156684" name="Line 12"/>
          <p:cNvSpPr>
            <a:spLocks noChangeShapeType="1"/>
          </p:cNvSpPr>
          <p:nvPr/>
        </p:nvSpPr>
        <p:spPr bwMode="auto">
          <a:xfrm flipH="1">
            <a:off x="2133600" y="3505200"/>
            <a:ext cx="914400" cy="0"/>
          </a:xfrm>
          <a:prstGeom prst="line">
            <a:avLst/>
          </a:prstGeom>
          <a:noFill/>
          <a:ln w="12700" cap="sq">
            <a:solidFill>
              <a:schemeClr val="hlink"/>
            </a:solidFill>
            <a:round/>
            <a:headEnd type="none" w="sm" len="sm"/>
            <a:tailEnd type="none" w="sm" len="sm"/>
          </a:ln>
          <a:effectLst/>
        </p:spPr>
        <p:txBody>
          <a:bodyPr wrap="none" anchor="ctr"/>
          <a:lstStyle/>
          <a:p>
            <a:endParaRPr lang="zh-CN" altLang="en-US"/>
          </a:p>
        </p:txBody>
      </p:sp>
      <p:sp>
        <p:nvSpPr>
          <p:cNvPr id="156685" name="Line 13"/>
          <p:cNvSpPr>
            <a:spLocks noChangeShapeType="1"/>
          </p:cNvSpPr>
          <p:nvPr/>
        </p:nvSpPr>
        <p:spPr bwMode="auto">
          <a:xfrm>
            <a:off x="2819400" y="3505200"/>
            <a:ext cx="0" cy="1981200"/>
          </a:xfrm>
          <a:prstGeom prst="line">
            <a:avLst/>
          </a:prstGeom>
          <a:noFill/>
          <a:ln w="12700" cap="sq">
            <a:solidFill>
              <a:schemeClr val="hlink"/>
            </a:solidFill>
            <a:round/>
            <a:headEnd type="none" w="sm" len="sm"/>
            <a:tailEnd type="none" w="sm" len="sm"/>
          </a:ln>
          <a:effectLst/>
        </p:spPr>
        <p:txBody>
          <a:bodyPr wrap="none" anchor="ctr"/>
          <a:lstStyle/>
          <a:p>
            <a:endParaRPr lang="zh-CN" altLang="en-US"/>
          </a:p>
        </p:txBody>
      </p:sp>
      <p:sp>
        <p:nvSpPr>
          <p:cNvPr id="14" name="日期占位符 13"/>
          <p:cNvSpPr>
            <a:spLocks noGrp="1"/>
          </p:cNvSpPr>
          <p:nvPr>
            <p:ph type="dt" sz="half" idx="10"/>
          </p:nvPr>
        </p:nvSpPr>
        <p:spPr/>
        <p:txBody>
          <a:bodyPr/>
          <a:lstStyle/>
          <a:p>
            <a:fld id="{CB48F06A-5BEB-4CE9-8532-CD4727622B04}" type="datetime1">
              <a:rPr lang="zh-CN" altLang="en-US" smtClean="0"/>
              <a:pPr/>
              <a:t>2018/9/24</a:t>
            </a:fld>
            <a:endParaRPr lang="zh-CN" altLang="en-US"/>
          </a:p>
        </p:txBody>
      </p:sp>
      <p:sp>
        <p:nvSpPr>
          <p:cNvPr id="16" name="页脚占位符 1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zh-CN" altLang="en-US" dirty="0" smtClean="0"/>
              <a:t>风险偏好</a:t>
            </a:r>
            <a:endParaRPr lang="zh-CN" altLang="zh-CN" dirty="0"/>
          </a:p>
        </p:txBody>
      </p:sp>
      <p:sp>
        <p:nvSpPr>
          <p:cNvPr id="158724" name="Line 4"/>
          <p:cNvSpPr>
            <a:spLocks noChangeShapeType="1"/>
          </p:cNvSpPr>
          <p:nvPr/>
        </p:nvSpPr>
        <p:spPr bwMode="auto">
          <a:xfrm>
            <a:off x="1676400" y="5638800"/>
            <a:ext cx="4724400" cy="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158725" name="Line 5"/>
          <p:cNvSpPr>
            <a:spLocks noChangeShapeType="1"/>
          </p:cNvSpPr>
          <p:nvPr/>
        </p:nvSpPr>
        <p:spPr bwMode="auto">
          <a:xfrm flipV="1">
            <a:off x="1676400" y="2209800"/>
            <a:ext cx="0" cy="342900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158726" name="Freeform 6"/>
          <p:cNvSpPr>
            <a:spLocks/>
          </p:cNvSpPr>
          <p:nvPr/>
        </p:nvSpPr>
        <p:spPr bwMode="auto">
          <a:xfrm>
            <a:off x="1676400" y="3124200"/>
            <a:ext cx="2209800" cy="2514600"/>
          </a:xfrm>
          <a:custGeom>
            <a:avLst/>
            <a:gdLst/>
            <a:ahLst/>
            <a:cxnLst>
              <a:cxn ang="0">
                <a:pos x="0" y="1584"/>
              </a:cxn>
              <a:cxn ang="0">
                <a:pos x="720" y="1200"/>
              </a:cxn>
              <a:cxn ang="0">
                <a:pos x="1392" y="0"/>
              </a:cxn>
            </a:cxnLst>
            <a:rect l="0" t="0" r="r" b="b"/>
            <a:pathLst>
              <a:path w="1392" h="1584">
                <a:moveTo>
                  <a:pt x="0" y="1584"/>
                </a:moveTo>
                <a:cubicBezTo>
                  <a:pt x="244" y="1524"/>
                  <a:pt x="488" y="1464"/>
                  <a:pt x="720" y="1200"/>
                </a:cubicBezTo>
                <a:cubicBezTo>
                  <a:pt x="952" y="936"/>
                  <a:pt x="1172" y="468"/>
                  <a:pt x="1392" y="0"/>
                </a:cubicBezTo>
              </a:path>
            </a:pathLst>
          </a:custGeom>
          <a:noFill/>
          <a:ln w="12700" cap="sq" cmpd="sng">
            <a:solidFill>
              <a:schemeClr val="tx1"/>
            </a:solidFill>
            <a:prstDash val="solid"/>
            <a:round/>
            <a:headEnd type="none" w="sm" len="sm"/>
            <a:tailEnd type="none" w="sm" len="sm"/>
          </a:ln>
          <a:effectLst/>
        </p:spPr>
        <p:txBody>
          <a:bodyPr wrap="none" anchor="ctr"/>
          <a:lstStyle/>
          <a:p>
            <a:endParaRPr lang="zh-CN" altLang="en-US"/>
          </a:p>
        </p:txBody>
      </p:sp>
      <p:sp>
        <p:nvSpPr>
          <p:cNvPr id="158727" name="Line 7"/>
          <p:cNvSpPr>
            <a:spLocks noChangeShapeType="1"/>
          </p:cNvSpPr>
          <p:nvPr/>
        </p:nvSpPr>
        <p:spPr bwMode="auto">
          <a:xfrm flipV="1">
            <a:off x="2438400" y="3810000"/>
            <a:ext cx="1066800" cy="152400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58728" name="Line 8"/>
          <p:cNvSpPr>
            <a:spLocks noChangeShapeType="1"/>
          </p:cNvSpPr>
          <p:nvPr/>
        </p:nvSpPr>
        <p:spPr bwMode="auto">
          <a:xfrm>
            <a:off x="2438400" y="5334000"/>
            <a:ext cx="0" cy="30480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158729" name="Line 9"/>
          <p:cNvSpPr>
            <a:spLocks noChangeShapeType="1"/>
          </p:cNvSpPr>
          <p:nvPr/>
        </p:nvSpPr>
        <p:spPr bwMode="auto">
          <a:xfrm>
            <a:off x="3581400" y="3810000"/>
            <a:ext cx="0" cy="182880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158730" name="Line 10"/>
          <p:cNvSpPr>
            <a:spLocks noChangeShapeType="1"/>
          </p:cNvSpPr>
          <p:nvPr/>
        </p:nvSpPr>
        <p:spPr bwMode="auto">
          <a:xfrm flipV="1">
            <a:off x="2971800" y="4572000"/>
            <a:ext cx="0" cy="1066800"/>
          </a:xfrm>
          <a:prstGeom prst="line">
            <a:avLst/>
          </a:prstGeom>
          <a:noFill/>
          <a:ln w="12700" cap="rnd">
            <a:solidFill>
              <a:schemeClr val="accent2"/>
            </a:solidFill>
            <a:prstDash val="sysDot"/>
            <a:round/>
            <a:headEnd type="none" w="sm" len="sm"/>
            <a:tailEnd type="none" w="sm" len="sm"/>
          </a:ln>
          <a:effectLst/>
        </p:spPr>
        <p:txBody>
          <a:bodyPr wrap="none" anchor="ctr"/>
          <a:lstStyle/>
          <a:p>
            <a:endParaRPr lang="zh-CN" altLang="en-US"/>
          </a:p>
        </p:txBody>
      </p:sp>
      <p:sp>
        <p:nvSpPr>
          <p:cNvPr id="158731" name="Line 11"/>
          <p:cNvSpPr>
            <a:spLocks noChangeShapeType="1"/>
          </p:cNvSpPr>
          <p:nvPr/>
        </p:nvSpPr>
        <p:spPr bwMode="auto">
          <a:xfrm flipH="1">
            <a:off x="1676400" y="4800600"/>
            <a:ext cx="1295400" cy="0"/>
          </a:xfrm>
          <a:prstGeom prst="line">
            <a:avLst/>
          </a:prstGeom>
          <a:noFill/>
          <a:ln w="12700" cap="rnd">
            <a:solidFill>
              <a:schemeClr val="accent2"/>
            </a:solidFill>
            <a:prstDash val="sysDot"/>
            <a:round/>
            <a:headEnd type="none" w="sm" len="sm"/>
            <a:tailEnd type="none" w="sm" len="sm"/>
          </a:ln>
          <a:effectLst/>
        </p:spPr>
        <p:txBody>
          <a:bodyPr wrap="none" anchor="ctr"/>
          <a:lstStyle/>
          <a:p>
            <a:endParaRPr lang="zh-CN" altLang="en-US"/>
          </a:p>
        </p:txBody>
      </p:sp>
      <p:sp>
        <p:nvSpPr>
          <p:cNvPr id="158732" name="Line 12"/>
          <p:cNvSpPr>
            <a:spLocks noChangeShapeType="1"/>
          </p:cNvSpPr>
          <p:nvPr/>
        </p:nvSpPr>
        <p:spPr bwMode="auto">
          <a:xfrm>
            <a:off x="1676400" y="4648200"/>
            <a:ext cx="1371600" cy="0"/>
          </a:xfrm>
          <a:prstGeom prst="line">
            <a:avLst/>
          </a:prstGeom>
          <a:noFill/>
          <a:ln w="12700" cap="sq">
            <a:solidFill>
              <a:schemeClr val="hlink"/>
            </a:solidFill>
            <a:round/>
            <a:headEnd type="none" w="sm" len="sm"/>
            <a:tailEnd type="none" w="sm" len="sm"/>
          </a:ln>
          <a:effectLst/>
        </p:spPr>
        <p:txBody>
          <a:bodyPr wrap="none" anchor="ctr"/>
          <a:lstStyle/>
          <a:p>
            <a:endParaRPr lang="zh-CN" altLang="en-US"/>
          </a:p>
        </p:txBody>
      </p:sp>
      <p:sp>
        <p:nvSpPr>
          <p:cNvPr id="158733" name="Line 13"/>
          <p:cNvSpPr>
            <a:spLocks noChangeShapeType="1"/>
          </p:cNvSpPr>
          <p:nvPr/>
        </p:nvSpPr>
        <p:spPr bwMode="auto">
          <a:xfrm>
            <a:off x="3124200" y="4648200"/>
            <a:ext cx="0" cy="990600"/>
          </a:xfrm>
          <a:prstGeom prst="line">
            <a:avLst/>
          </a:prstGeom>
          <a:noFill/>
          <a:ln w="12700" cap="sq">
            <a:solidFill>
              <a:schemeClr val="hlink"/>
            </a:solidFill>
            <a:round/>
            <a:headEnd type="none" w="sm" len="sm"/>
            <a:tailEnd type="none" w="sm" len="sm"/>
          </a:ln>
          <a:effectLst/>
        </p:spPr>
        <p:txBody>
          <a:bodyPr wrap="none" anchor="ctr"/>
          <a:lstStyle/>
          <a:p>
            <a:endParaRPr lang="zh-CN" altLang="en-US"/>
          </a:p>
        </p:txBody>
      </p:sp>
      <p:sp>
        <p:nvSpPr>
          <p:cNvPr id="13" name="日期占位符 12"/>
          <p:cNvSpPr>
            <a:spLocks noGrp="1"/>
          </p:cNvSpPr>
          <p:nvPr>
            <p:ph type="dt" sz="half" idx="10"/>
          </p:nvPr>
        </p:nvSpPr>
        <p:spPr/>
        <p:txBody>
          <a:bodyPr/>
          <a:lstStyle/>
          <a:p>
            <a:fld id="{1042EFD3-0CEF-4F62-99E9-7A5FC28FC202}" type="datetime1">
              <a:rPr lang="zh-CN" altLang="en-US" smtClean="0"/>
              <a:pPr/>
              <a:t>2018/9/24</a:t>
            </a:fld>
            <a:endParaRPr lang="zh-CN" altLang="en-US"/>
          </a:p>
        </p:txBody>
      </p:sp>
      <p:sp>
        <p:nvSpPr>
          <p:cNvPr id="15" name="页脚占位符 1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smtClean="0"/>
              <a:t>证券投资主要要素：收益和风险</a:t>
            </a:r>
            <a:endParaRPr lang="zh-CN" altLang="zh-CN" dirty="0"/>
          </a:p>
        </p:txBody>
      </p:sp>
      <p:sp>
        <p:nvSpPr>
          <p:cNvPr id="87043" name="Rectangle 3"/>
          <p:cNvSpPr>
            <a:spLocks noGrp="1" noChangeArrowheads="1"/>
          </p:cNvSpPr>
          <p:nvPr>
            <p:ph type="body" idx="1"/>
          </p:nvPr>
        </p:nvSpPr>
        <p:spPr/>
        <p:txBody>
          <a:bodyPr/>
          <a:lstStyle/>
          <a:p>
            <a:r>
              <a:rPr lang="zh-CN" altLang="en-US"/>
              <a:t>投资者制定投资目标应考虑回报和风险</a:t>
            </a:r>
          </a:p>
          <a:p>
            <a:pPr lvl="1"/>
            <a:r>
              <a:rPr lang="zh-CN" altLang="en-US"/>
              <a:t>投资者厌恶风险，承担风险需要补偿</a:t>
            </a:r>
          </a:p>
          <a:p>
            <a:pPr lvl="1"/>
            <a:r>
              <a:rPr lang="zh-CN" altLang="en-US"/>
              <a:t>不同的投资者对风险厌恶程度不一样，怎样刻画不同投资者对收益</a:t>
            </a:r>
            <a:r>
              <a:rPr lang="en-US" altLang="zh-CN"/>
              <a:t>-</a:t>
            </a:r>
            <a:r>
              <a:rPr lang="zh-CN" altLang="en-US"/>
              <a:t>风险之间的权衡关系</a:t>
            </a:r>
          </a:p>
          <a:p>
            <a:r>
              <a:rPr lang="zh-CN" altLang="en-US"/>
              <a:t>回报和风险的度量</a:t>
            </a:r>
          </a:p>
          <a:p>
            <a:r>
              <a:rPr lang="zh-CN" altLang="en-US"/>
              <a:t>市场给出收益</a:t>
            </a:r>
            <a:r>
              <a:rPr lang="en-US" altLang="zh-CN"/>
              <a:t>-</a:t>
            </a:r>
            <a:r>
              <a:rPr lang="zh-CN" altLang="en-US"/>
              <a:t>风险之间的公平关系</a:t>
            </a:r>
          </a:p>
        </p:txBody>
      </p:sp>
      <p:sp>
        <p:nvSpPr>
          <p:cNvPr id="4" name="日期占位符 3"/>
          <p:cNvSpPr>
            <a:spLocks noGrp="1"/>
          </p:cNvSpPr>
          <p:nvPr>
            <p:ph type="dt" sz="half" idx="10"/>
          </p:nvPr>
        </p:nvSpPr>
        <p:spPr/>
        <p:txBody>
          <a:bodyPr/>
          <a:lstStyle/>
          <a:p>
            <a:fld id="{5F3C3134-CCE1-41DC-93FF-E04EF53353DA}"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1026"/>
          <p:cNvSpPr>
            <a:spLocks noGrp="1" noChangeArrowheads="1"/>
          </p:cNvSpPr>
          <p:nvPr>
            <p:ph type="title"/>
          </p:nvPr>
        </p:nvSpPr>
        <p:spPr/>
        <p:txBody>
          <a:bodyPr/>
          <a:lstStyle/>
          <a:p>
            <a:r>
              <a:rPr lang="zh-CN" altLang="en-US" dirty="0" smtClean="0"/>
              <a:t>风险中性</a:t>
            </a:r>
            <a:endParaRPr lang="zh-CN" altLang="zh-CN" dirty="0"/>
          </a:p>
        </p:txBody>
      </p:sp>
      <p:sp>
        <p:nvSpPr>
          <p:cNvPr id="160772" name="Line 1028"/>
          <p:cNvSpPr>
            <a:spLocks noChangeShapeType="1"/>
          </p:cNvSpPr>
          <p:nvPr/>
        </p:nvSpPr>
        <p:spPr bwMode="auto">
          <a:xfrm>
            <a:off x="2209800" y="5562600"/>
            <a:ext cx="3962400" cy="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160773" name="Line 1029"/>
          <p:cNvSpPr>
            <a:spLocks noChangeShapeType="1"/>
          </p:cNvSpPr>
          <p:nvPr/>
        </p:nvSpPr>
        <p:spPr bwMode="auto">
          <a:xfrm flipV="1">
            <a:off x="2209800" y="1905000"/>
            <a:ext cx="0" cy="365760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160774" name="Line 1030"/>
          <p:cNvSpPr>
            <a:spLocks noChangeShapeType="1"/>
          </p:cNvSpPr>
          <p:nvPr/>
        </p:nvSpPr>
        <p:spPr bwMode="auto">
          <a:xfrm flipV="1">
            <a:off x="2209800" y="3048000"/>
            <a:ext cx="2819400" cy="251460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60775" name="Line 1031"/>
          <p:cNvSpPr>
            <a:spLocks noChangeShapeType="1"/>
          </p:cNvSpPr>
          <p:nvPr/>
        </p:nvSpPr>
        <p:spPr bwMode="auto">
          <a:xfrm>
            <a:off x="3429000" y="4495800"/>
            <a:ext cx="0" cy="106680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160776" name="Line 1032"/>
          <p:cNvSpPr>
            <a:spLocks noChangeShapeType="1"/>
          </p:cNvSpPr>
          <p:nvPr/>
        </p:nvSpPr>
        <p:spPr bwMode="auto">
          <a:xfrm>
            <a:off x="4267200" y="3733800"/>
            <a:ext cx="0" cy="182880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160777" name="Line 1033"/>
          <p:cNvSpPr>
            <a:spLocks noChangeShapeType="1"/>
          </p:cNvSpPr>
          <p:nvPr/>
        </p:nvSpPr>
        <p:spPr bwMode="auto">
          <a:xfrm flipH="1">
            <a:off x="2209800" y="4495800"/>
            <a:ext cx="1219200" cy="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160778" name="Line 1034"/>
          <p:cNvSpPr>
            <a:spLocks noChangeShapeType="1"/>
          </p:cNvSpPr>
          <p:nvPr/>
        </p:nvSpPr>
        <p:spPr bwMode="auto">
          <a:xfrm flipH="1">
            <a:off x="2209800" y="3733800"/>
            <a:ext cx="2057400" cy="0"/>
          </a:xfrm>
          <a:prstGeom prst="line">
            <a:avLst/>
          </a:prstGeom>
          <a:noFill/>
          <a:ln w="12700" cap="rnd">
            <a:solidFill>
              <a:schemeClr val="tx1"/>
            </a:solidFill>
            <a:prstDash val="sysDot"/>
            <a:round/>
            <a:headEnd type="none" w="sm" len="sm"/>
            <a:tailEnd type="none" w="sm" len="sm"/>
          </a:ln>
          <a:effectLst/>
        </p:spPr>
        <p:txBody>
          <a:bodyPr wrap="none" anchor="ctr"/>
          <a:lstStyle/>
          <a:p>
            <a:endParaRPr lang="zh-CN" altLang="en-US"/>
          </a:p>
        </p:txBody>
      </p:sp>
      <p:sp>
        <p:nvSpPr>
          <p:cNvPr id="10" name="日期占位符 9"/>
          <p:cNvSpPr>
            <a:spLocks noGrp="1"/>
          </p:cNvSpPr>
          <p:nvPr>
            <p:ph type="dt" sz="half" idx="10"/>
          </p:nvPr>
        </p:nvSpPr>
        <p:spPr/>
        <p:txBody>
          <a:bodyPr/>
          <a:lstStyle/>
          <a:p>
            <a:fld id="{F56AF09D-8EA6-4AAD-B581-50D4BCA1F038}" type="datetime1">
              <a:rPr lang="zh-CN" altLang="en-US" smtClean="0"/>
              <a:pPr/>
              <a:t>2018/9/24</a:t>
            </a:fld>
            <a:endParaRPr lang="zh-CN" altLang="en-US"/>
          </a:p>
        </p:txBody>
      </p:sp>
      <p:sp>
        <p:nvSpPr>
          <p:cNvPr id="12" name="页脚占位符 11"/>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smtClean="0"/>
              <a:t>最优证券组合</a:t>
            </a:r>
          </a:p>
        </p:txBody>
      </p:sp>
      <p:sp>
        <p:nvSpPr>
          <p:cNvPr id="15364" name="Rectangle 3"/>
          <p:cNvSpPr>
            <a:spLocks noGrp="1" noChangeArrowheads="1"/>
          </p:cNvSpPr>
          <p:nvPr>
            <p:ph type="body" idx="1"/>
          </p:nvPr>
        </p:nvSpPr>
        <p:spPr/>
        <p:txBody>
          <a:bodyPr>
            <a:normAutofit/>
          </a:bodyPr>
          <a:lstStyle/>
          <a:p>
            <a:pPr eaLnBrk="1" hangingPunct="1">
              <a:buNone/>
            </a:pPr>
            <a:endParaRPr lang="en-US" altLang="zh-CN" dirty="0" smtClean="0"/>
          </a:p>
          <a:p>
            <a:pPr eaLnBrk="1" hangingPunct="1">
              <a:buFont typeface="Arial" pitchFamily="34" charset="0"/>
              <a:buChar char="•"/>
            </a:pPr>
            <a:endParaRPr lang="en-US" altLang="zh-CN" dirty="0" smtClean="0"/>
          </a:p>
          <a:p>
            <a:pPr eaLnBrk="1" hangingPunct="1">
              <a:buFont typeface="Arial" pitchFamily="34" charset="0"/>
              <a:buChar char="•"/>
            </a:pPr>
            <a:r>
              <a:rPr lang="zh-CN" altLang="en-US" dirty="0" smtClean="0"/>
              <a:t>最优证券组合：无差异曲线与有效集相切</a:t>
            </a:r>
          </a:p>
        </p:txBody>
      </p:sp>
      <p:sp>
        <p:nvSpPr>
          <p:cNvPr id="5" name="日期占位符 4"/>
          <p:cNvSpPr>
            <a:spLocks noGrp="1"/>
          </p:cNvSpPr>
          <p:nvPr>
            <p:ph type="dt" sz="half" idx="10"/>
          </p:nvPr>
        </p:nvSpPr>
        <p:spPr/>
        <p:txBody>
          <a:bodyPr/>
          <a:lstStyle/>
          <a:p>
            <a:fld id="{2D92E3C8-114E-45C6-909C-178759FBD2E8}"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body" idx="1"/>
          </p:nvPr>
        </p:nvSpPr>
        <p:spPr>
          <a:xfrm>
            <a:off x="685800" y="304800"/>
            <a:ext cx="7772400" cy="5867400"/>
          </a:xfrm>
        </p:spPr>
        <p:txBody>
          <a:bodyPr/>
          <a:lstStyle/>
          <a:p>
            <a:pPr lvl="1"/>
            <a:r>
              <a:rPr lang="zh-CN" altLang="en-US" dirty="0">
                <a:solidFill>
                  <a:srgbClr val="FF0000"/>
                </a:solidFill>
              </a:rPr>
              <a:t>不存在无风险证券时的风险厌恶者的最优投资策略</a:t>
            </a:r>
          </a:p>
        </p:txBody>
      </p:sp>
      <p:sp>
        <p:nvSpPr>
          <p:cNvPr id="302083" name="Line 3"/>
          <p:cNvSpPr>
            <a:spLocks noChangeShapeType="1"/>
          </p:cNvSpPr>
          <p:nvPr/>
        </p:nvSpPr>
        <p:spPr bwMode="auto">
          <a:xfrm>
            <a:off x="1676400" y="5715000"/>
            <a:ext cx="5562600" cy="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302084" name="Line 4"/>
          <p:cNvSpPr>
            <a:spLocks noChangeShapeType="1"/>
          </p:cNvSpPr>
          <p:nvPr/>
        </p:nvSpPr>
        <p:spPr bwMode="auto">
          <a:xfrm flipV="1">
            <a:off x="1676400" y="1447800"/>
            <a:ext cx="0" cy="426720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302085" name="Freeform 5"/>
          <p:cNvSpPr>
            <a:spLocks/>
          </p:cNvSpPr>
          <p:nvPr/>
        </p:nvSpPr>
        <p:spPr bwMode="auto">
          <a:xfrm>
            <a:off x="1676400" y="1447800"/>
            <a:ext cx="2895600" cy="1917700"/>
          </a:xfrm>
          <a:custGeom>
            <a:avLst/>
            <a:gdLst/>
            <a:ahLst/>
            <a:cxnLst>
              <a:cxn ang="0">
                <a:pos x="0" y="1200"/>
              </a:cxn>
              <a:cxn ang="0">
                <a:pos x="720" y="1008"/>
              </a:cxn>
              <a:cxn ang="0">
                <a:pos x="1824" y="0"/>
              </a:cxn>
            </a:cxnLst>
            <a:rect l="0" t="0" r="r" b="b"/>
            <a:pathLst>
              <a:path w="1824" h="1208">
                <a:moveTo>
                  <a:pt x="0" y="1200"/>
                </a:moveTo>
                <a:cubicBezTo>
                  <a:pt x="208" y="1204"/>
                  <a:pt x="416" y="1208"/>
                  <a:pt x="720" y="1008"/>
                </a:cubicBezTo>
                <a:cubicBezTo>
                  <a:pt x="1024" y="808"/>
                  <a:pt x="1424" y="404"/>
                  <a:pt x="1824" y="0"/>
                </a:cubicBezTo>
              </a:path>
            </a:pathLst>
          </a:custGeom>
          <a:noFill/>
          <a:ln w="12700" cap="sq" cmpd="sng">
            <a:solidFill>
              <a:schemeClr val="tx1"/>
            </a:solidFill>
            <a:prstDash val="solid"/>
            <a:round/>
            <a:headEnd type="none" w="sm" len="sm"/>
            <a:tailEnd type="none" w="sm" len="sm"/>
          </a:ln>
          <a:effectLst/>
        </p:spPr>
        <p:txBody>
          <a:bodyPr wrap="none" anchor="ctr"/>
          <a:lstStyle/>
          <a:p>
            <a:endParaRPr lang="zh-CN" altLang="en-US"/>
          </a:p>
        </p:txBody>
      </p:sp>
      <p:sp>
        <p:nvSpPr>
          <p:cNvPr id="302086" name="Freeform 6"/>
          <p:cNvSpPr>
            <a:spLocks/>
          </p:cNvSpPr>
          <p:nvPr/>
        </p:nvSpPr>
        <p:spPr bwMode="auto">
          <a:xfrm>
            <a:off x="1981200" y="1828800"/>
            <a:ext cx="2895600" cy="1917700"/>
          </a:xfrm>
          <a:custGeom>
            <a:avLst/>
            <a:gdLst/>
            <a:ahLst/>
            <a:cxnLst>
              <a:cxn ang="0">
                <a:pos x="0" y="1200"/>
              </a:cxn>
              <a:cxn ang="0">
                <a:pos x="720" y="1008"/>
              </a:cxn>
              <a:cxn ang="0">
                <a:pos x="1824" y="0"/>
              </a:cxn>
            </a:cxnLst>
            <a:rect l="0" t="0" r="r" b="b"/>
            <a:pathLst>
              <a:path w="1824" h="1208">
                <a:moveTo>
                  <a:pt x="0" y="1200"/>
                </a:moveTo>
                <a:cubicBezTo>
                  <a:pt x="208" y="1204"/>
                  <a:pt x="416" y="1208"/>
                  <a:pt x="720" y="1008"/>
                </a:cubicBezTo>
                <a:cubicBezTo>
                  <a:pt x="1024" y="808"/>
                  <a:pt x="1424" y="404"/>
                  <a:pt x="1824" y="0"/>
                </a:cubicBezTo>
              </a:path>
            </a:pathLst>
          </a:custGeom>
          <a:noFill/>
          <a:ln w="12700" cap="sq" cmpd="sng">
            <a:solidFill>
              <a:schemeClr val="tx1"/>
            </a:solidFill>
            <a:prstDash val="solid"/>
            <a:round/>
            <a:headEnd type="none" w="sm" len="sm"/>
            <a:tailEnd type="none" w="sm" len="sm"/>
          </a:ln>
          <a:effectLst/>
        </p:spPr>
        <p:txBody>
          <a:bodyPr wrap="none" anchor="ctr"/>
          <a:lstStyle/>
          <a:p>
            <a:endParaRPr lang="zh-CN" altLang="en-US"/>
          </a:p>
        </p:txBody>
      </p:sp>
      <p:sp>
        <p:nvSpPr>
          <p:cNvPr id="302087" name="Freeform 7"/>
          <p:cNvSpPr>
            <a:spLocks/>
          </p:cNvSpPr>
          <p:nvPr/>
        </p:nvSpPr>
        <p:spPr bwMode="auto">
          <a:xfrm>
            <a:off x="2209800" y="2133600"/>
            <a:ext cx="2895600" cy="1917700"/>
          </a:xfrm>
          <a:custGeom>
            <a:avLst/>
            <a:gdLst/>
            <a:ahLst/>
            <a:cxnLst>
              <a:cxn ang="0">
                <a:pos x="0" y="1200"/>
              </a:cxn>
              <a:cxn ang="0">
                <a:pos x="720" y="1008"/>
              </a:cxn>
              <a:cxn ang="0">
                <a:pos x="1824" y="0"/>
              </a:cxn>
            </a:cxnLst>
            <a:rect l="0" t="0" r="r" b="b"/>
            <a:pathLst>
              <a:path w="1824" h="1208">
                <a:moveTo>
                  <a:pt x="0" y="1200"/>
                </a:moveTo>
                <a:cubicBezTo>
                  <a:pt x="208" y="1204"/>
                  <a:pt x="416" y="1208"/>
                  <a:pt x="720" y="1008"/>
                </a:cubicBezTo>
                <a:cubicBezTo>
                  <a:pt x="1024" y="808"/>
                  <a:pt x="1424" y="404"/>
                  <a:pt x="1824" y="0"/>
                </a:cubicBezTo>
              </a:path>
            </a:pathLst>
          </a:custGeom>
          <a:noFill/>
          <a:ln w="12700" cap="sq" cmpd="sng">
            <a:solidFill>
              <a:schemeClr val="tx1"/>
            </a:solidFill>
            <a:prstDash val="solid"/>
            <a:round/>
            <a:headEnd type="none" w="sm" len="sm"/>
            <a:tailEnd type="none" w="sm" len="sm"/>
          </a:ln>
          <a:effectLst/>
        </p:spPr>
        <p:txBody>
          <a:bodyPr wrap="none" anchor="ctr"/>
          <a:lstStyle/>
          <a:p>
            <a:endParaRPr lang="zh-CN" altLang="en-US"/>
          </a:p>
        </p:txBody>
      </p:sp>
      <p:sp>
        <p:nvSpPr>
          <p:cNvPr id="302088" name="Freeform 8"/>
          <p:cNvSpPr>
            <a:spLocks/>
          </p:cNvSpPr>
          <p:nvPr/>
        </p:nvSpPr>
        <p:spPr bwMode="auto">
          <a:xfrm>
            <a:off x="2133600" y="2362200"/>
            <a:ext cx="3657600" cy="2438400"/>
          </a:xfrm>
          <a:custGeom>
            <a:avLst/>
            <a:gdLst/>
            <a:ahLst/>
            <a:cxnLst>
              <a:cxn ang="0">
                <a:pos x="2304" y="0"/>
              </a:cxn>
              <a:cxn ang="0">
                <a:pos x="816" y="528"/>
              </a:cxn>
              <a:cxn ang="0">
                <a:pos x="0" y="1536"/>
              </a:cxn>
            </a:cxnLst>
            <a:rect l="0" t="0" r="r" b="b"/>
            <a:pathLst>
              <a:path w="2304" h="1536">
                <a:moveTo>
                  <a:pt x="2304" y="0"/>
                </a:moveTo>
                <a:cubicBezTo>
                  <a:pt x="1752" y="136"/>
                  <a:pt x="1200" y="272"/>
                  <a:pt x="816" y="528"/>
                </a:cubicBezTo>
                <a:cubicBezTo>
                  <a:pt x="432" y="784"/>
                  <a:pt x="216" y="1160"/>
                  <a:pt x="0" y="1536"/>
                </a:cubicBezTo>
              </a:path>
            </a:pathLst>
          </a:custGeom>
          <a:noFill/>
          <a:ln w="12700" cap="sq" cmpd="sng">
            <a:solidFill>
              <a:schemeClr val="accent1"/>
            </a:solidFill>
            <a:prstDash val="solid"/>
            <a:round/>
            <a:headEnd type="none" w="sm" len="sm"/>
            <a:tailEnd type="none" w="sm" len="sm"/>
          </a:ln>
          <a:effectLst/>
        </p:spPr>
        <p:txBody>
          <a:bodyPr wrap="none" anchor="ctr"/>
          <a:lstStyle/>
          <a:p>
            <a:endParaRPr lang="zh-CN" altLang="en-US"/>
          </a:p>
        </p:txBody>
      </p:sp>
      <p:graphicFrame>
        <p:nvGraphicFramePr>
          <p:cNvPr id="368640" name="Object 0"/>
          <p:cNvGraphicFramePr>
            <a:graphicFrameLocks noChangeAspect="1"/>
          </p:cNvGraphicFramePr>
          <p:nvPr/>
        </p:nvGraphicFramePr>
        <p:xfrm>
          <a:off x="6934200" y="5791200"/>
          <a:ext cx="485775" cy="577850"/>
        </p:xfrm>
        <a:graphic>
          <a:graphicData uri="http://schemas.openxmlformats.org/presentationml/2006/ole">
            <p:oleObj spid="_x0000_s147458" name="公式" r:id="rId3" imgW="203040" imgH="241200" progId="Equation.3">
              <p:embed/>
            </p:oleObj>
          </a:graphicData>
        </a:graphic>
      </p:graphicFrame>
      <p:graphicFrame>
        <p:nvGraphicFramePr>
          <p:cNvPr id="368641" name="Object 1"/>
          <p:cNvGraphicFramePr>
            <a:graphicFrameLocks noChangeAspect="1"/>
          </p:cNvGraphicFramePr>
          <p:nvPr/>
        </p:nvGraphicFramePr>
        <p:xfrm>
          <a:off x="1066800" y="1371600"/>
          <a:ext cx="508000" cy="806450"/>
        </p:xfrm>
        <a:graphic>
          <a:graphicData uri="http://schemas.openxmlformats.org/presentationml/2006/ole">
            <p:oleObj spid="_x0000_s147459" name="公式" r:id="rId4" imgW="152280" imgH="241200" progId="Equation.3">
              <p:embed/>
            </p:oleObj>
          </a:graphicData>
        </a:graphic>
      </p:graphicFrame>
      <p:sp>
        <p:nvSpPr>
          <p:cNvPr id="11" name="日期占位符 10"/>
          <p:cNvSpPr>
            <a:spLocks noGrp="1"/>
          </p:cNvSpPr>
          <p:nvPr>
            <p:ph type="dt" sz="half" idx="10"/>
          </p:nvPr>
        </p:nvSpPr>
        <p:spPr/>
        <p:txBody>
          <a:bodyPr/>
          <a:lstStyle/>
          <a:p>
            <a:fld id="{AA24947C-3386-4740-A22F-F60918BCCC33}" type="datetime1">
              <a:rPr lang="zh-CN" altLang="en-US" smtClean="0"/>
              <a:pPr/>
              <a:t>2018/9/24</a:t>
            </a:fld>
            <a:endParaRPr lang="zh-CN" altLang="en-US"/>
          </a:p>
        </p:txBody>
      </p:sp>
      <p:sp>
        <p:nvSpPr>
          <p:cNvPr id="13" name="页脚占位符 12"/>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1026"/>
          <p:cNvSpPr>
            <a:spLocks noGrp="1" noChangeArrowheads="1"/>
          </p:cNvSpPr>
          <p:nvPr>
            <p:ph type="body" idx="1"/>
          </p:nvPr>
        </p:nvSpPr>
        <p:spPr>
          <a:xfrm>
            <a:off x="685800" y="381000"/>
            <a:ext cx="7772400" cy="5791200"/>
          </a:xfrm>
        </p:spPr>
        <p:txBody>
          <a:bodyPr/>
          <a:lstStyle/>
          <a:p>
            <a:pPr lvl="1"/>
            <a:r>
              <a:rPr lang="zh-CN" altLang="en-US"/>
              <a:t>不同风险厌恶程度的投资者的最优投资策略</a:t>
            </a:r>
          </a:p>
        </p:txBody>
      </p:sp>
      <p:sp>
        <p:nvSpPr>
          <p:cNvPr id="303107" name="Line 1027"/>
          <p:cNvSpPr>
            <a:spLocks noChangeShapeType="1"/>
          </p:cNvSpPr>
          <p:nvPr/>
        </p:nvSpPr>
        <p:spPr bwMode="auto">
          <a:xfrm>
            <a:off x="1447800" y="5638800"/>
            <a:ext cx="6477000" cy="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303108" name="Line 1028"/>
          <p:cNvSpPr>
            <a:spLocks noChangeShapeType="1"/>
          </p:cNvSpPr>
          <p:nvPr/>
        </p:nvSpPr>
        <p:spPr bwMode="auto">
          <a:xfrm flipV="1">
            <a:off x="1447800" y="1143000"/>
            <a:ext cx="0" cy="4495800"/>
          </a:xfrm>
          <a:prstGeom prst="line">
            <a:avLst/>
          </a:prstGeom>
          <a:noFill/>
          <a:ln w="12700" cap="sq">
            <a:solidFill>
              <a:schemeClr val="tx1"/>
            </a:solidFill>
            <a:round/>
            <a:headEnd type="none" w="sm" len="sm"/>
            <a:tailEnd type="triangle" w="sm" len="sm"/>
          </a:ln>
          <a:effectLst/>
        </p:spPr>
        <p:txBody>
          <a:bodyPr wrap="none" anchor="ctr"/>
          <a:lstStyle/>
          <a:p>
            <a:endParaRPr lang="zh-CN" altLang="en-US"/>
          </a:p>
        </p:txBody>
      </p:sp>
      <p:sp>
        <p:nvSpPr>
          <p:cNvPr id="303109" name="Freeform 1029"/>
          <p:cNvSpPr>
            <a:spLocks/>
          </p:cNvSpPr>
          <p:nvPr/>
        </p:nvSpPr>
        <p:spPr bwMode="auto">
          <a:xfrm>
            <a:off x="3048000" y="2362200"/>
            <a:ext cx="2819400" cy="2286000"/>
          </a:xfrm>
          <a:custGeom>
            <a:avLst/>
            <a:gdLst/>
            <a:ahLst/>
            <a:cxnLst>
              <a:cxn ang="0">
                <a:pos x="1776" y="0"/>
              </a:cxn>
              <a:cxn ang="0">
                <a:pos x="624" y="480"/>
              </a:cxn>
              <a:cxn ang="0">
                <a:pos x="0" y="1440"/>
              </a:cxn>
            </a:cxnLst>
            <a:rect l="0" t="0" r="r" b="b"/>
            <a:pathLst>
              <a:path w="1776" h="1440">
                <a:moveTo>
                  <a:pt x="1776" y="0"/>
                </a:moveTo>
                <a:cubicBezTo>
                  <a:pt x="1348" y="120"/>
                  <a:pt x="920" y="240"/>
                  <a:pt x="624" y="480"/>
                </a:cubicBezTo>
                <a:cubicBezTo>
                  <a:pt x="328" y="720"/>
                  <a:pt x="164" y="1080"/>
                  <a:pt x="0" y="1440"/>
                </a:cubicBezTo>
              </a:path>
            </a:pathLst>
          </a:custGeom>
          <a:noFill/>
          <a:ln w="12700" cap="sq" cmpd="sng">
            <a:solidFill>
              <a:srgbClr val="FF0000"/>
            </a:solidFill>
            <a:prstDash val="solid"/>
            <a:round/>
            <a:headEnd type="none" w="sm" len="sm"/>
            <a:tailEnd type="none" w="sm" len="sm"/>
          </a:ln>
          <a:effectLst/>
        </p:spPr>
        <p:txBody>
          <a:bodyPr wrap="none" anchor="ctr"/>
          <a:lstStyle/>
          <a:p>
            <a:endParaRPr lang="zh-CN" altLang="en-US"/>
          </a:p>
        </p:txBody>
      </p:sp>
      <p:sp>
        <p:nvSpPr>
          <p:cNvPr id="303110" name="Freeform 1030"/>
          <p:cNvSpPr>
            <a:spLocks/>
          </p:cNvSpPr>
          <p:nvPr/>
        </p:nvSpPr>
        <p:spPr bwMode="auto">
          <a:xfrm>
            <a:off x="2819400" y="3200400"/>
            <a:ext cx="609600" cy="1447800"/>
          </a:xfrm>
          <a:custGeom>
            <a:avLst/>
            <a:gdLst/>
            <a:ahLst/>
            <a:cxnLst>
              <a:cxn ang="0">
                <a:pos x="384" y="0"/>
              </a:cxn>
              <a:cxn ang="0">
                <a:pos x="288" y="576"/>
              </a:cxn>
              <a:cxn ang="0">
                <a:pos x="0" y="912"/>
              </a:cxn>
            </a:cxnLst>
            <a:rect l="0" t="0" r="r" b="b"/>
            <a:pathLst>
              <a:path w="384" h="912">
                <a:moveTo>
                  <a:pt x="384" y="0"/>
                </a:moveTo>
                <a:cubicBezTo>
                  <a:pt x="368" y="212"/>
                  <a:pt x="352" y="424"/>
                  <a:pt x="288" y="576"/>
                </a:cubicBezTo>
                <a:cubicBezTo>
                  <a:pt x="224" y="728"/>
                  <a:pt x="112" y="820"/>
                  <a:pt x="0" y="912"/>
                </a:cubicBezTo>
              </a:path>
            </a:pathLst>
          </a:custGeom>
          <a:noFill/>
          <a:ln w="12700" cap="sq" cmpd="sng">
            <a:solidFill>
              <a:schemeClr val="tx1"/>
            </a:solidFill>
            <a:prstDash val="solid"/>
            <a:round/>
            <a:headEnd type="none" w="sm" len="sm"/>
            <a:tailEnd type="none" w="sm" len="sm"/>
          </a:ln>
          <a:effectLst/>
        </p:spPr>
        <p:txBody>
          <a:bodyPr wrap="none" anchor="ctr"/>
          <a:lstStyle/>
          <a:p>
            <a:endParaRPr lang="zh-CN" altLang="en-US"/>
          </a:p>
        </p:txBody>
      </p:sp>
      <p:sp>
        <p:nvSpPr>
          <p:cNvPr id="303111" name="Freeform 1031"/>
          <p:cNvSpPr>
            <a:spLocks/>
          </p:cNvSpPr>
          <p:nvPr/>
        </p:nvSpPr>
        <p:spPr bwMode="auto">
          <a:xfrm>
            <a:off x="3505200" y="2133600"/>
            <a:ext cx="990600" cy="1219200"/>
          </a:xfrm>
          <a:custGeom>
            <a:avLst/>
            <a:gdLst/>
            <a:ahLst/>
            <a:cxnLst>
              <a:cxn ang="0">
                <a:pos x="624" y="0"/>
              </a:cxn>
              <a:cxn ang="0">
                <a:pos x="384" y="576"/>
              </a:cxn>
              <a:cxn ang="0">
                <a:pos x="0" y="768"/>
              </a:cxn>
            </a:cxnLst>
            <a:rect l="0" t="0" r="r" b="b"/>
            <a:pathLst>
              <a:path w="624" h="768">
                <a:moveTo>
                  <a:pt x="624" y="0"/>
                </a:moveTo>
                <a:cubicBezTo>
                  <a:pt x="556" y="224"/>
                  <a:pt x="488" y="448"/>
                  <a:pt x="384" y="576"/>
                </a:cubicBezTo>
                <a:cubicBezTo>
                  <a:pt x="280" y="704"/>
                  <a:pt x="140" y="736"/>
                  <a:pt x="0" y="768"/>
                </a:cubicBezTo>
              </a:path>
            </a:pathLst>
          </a:custGeom>
          <a:noFill/>
          <a:ln w="12700" cap="sq" cmpd="sng">
            <a:solidFill>
              <a:schemeClr val="tx1"/>
            </a:solidFill>
            <a:prstDash val="solid"/>
            <a:round/>
            <a:headEnd type="none" w="sm" len="sm"/>
            <a:tailEnd type="none" w="sm" len="sm"/>
          </a:ln>
          <a:effectLst/>
        </p:spPr>
        <p:txBody>
          <a:bodyPr wrap="none" anchor="ctr"/>
          <a:lstStyle/>
          <a:p>
            <a:endParaRPr lang="zh-CN" altLang="en-US"/>
          </a:p>
        </p:txBody>
      </p:sp>
      <p:sp>
        <p:nvSpPr>
          <p:cNvPr id="303112" name="Freeform 1032"/>
          <p:cNvSpPr>
            <a:spLocks/>
          </p:cNvSpPr>
          <p:nvPr/>
        </p:nvSpPr>
        <p:spPr bwMode="auto">
          <a:xfrm>
            <a:off x="4419600" y="1905000"/>
            <a:ext cx="1371600" cy="838200"/>
          </a:xfrm>
          <a:custGeom>
            <a:avLst/>
            <a:gdLst/>
            <a:ahLst/>
            <a:cxnLst>
              <a:cxn ang="0">
                <a:pos x="864" y="0"/>
              </a:cxn>
              <a:cxn ang="0">
                <a:pos x="384" y="432"/>
              </a:cxn>
              <a:cxn ang="0">
                <a:pos x="0" y="528"/>
              </a:cxn>
            </a:cxnLst>
            <a:rect l="0" t="0" r="r" b="b"/>
            <a:pathLst>
              <a:path w="864" h="528">
                <a:moveTo>
                  <a:pt x="864" y="0"/>
                </a:moveTo>
                <a:cubicBezTo>
                  <a:pt x="696" y="172"/>
                  <a:pt x="528" y="344"/>
                  <a:pt x="384" y="432"/>
                </a:cubicBezTo>
                <a:cubicBezTo>
                  <a:pt x="240" y="520"/>
                  <a:pt x="120" y="524"/>
                  <a:pt x="0" y="528"/>
                </a:cubicBezTo>
              </a:path>
            </a:pathLst>
          </a:custGeom>
          <a:noFill/>
          <a:ln w="12700" cap="sq" cmpd="sng">
            <a:solidFill>
              <a:schemeClr val="tx1"/>
            </a:solidFill>
            <a:prstDash val="solid"/>
            <a:round/>
            <a:headEnd type="none" w="sm" len="sm"/>
            <a:tailEnd type="none" w="sm" len="sm"/>
          </a:ln>
          <a:effectLst/>
        </p:spPr>
        <p:txBody>
          <a:bodyPr wrap="none" anchor="ctr"/>
          <a:lstStyle/>
          <a:p>
            <a:endParaRPr lang="zh-CN" altLang="en-US"/>
          </a:p>
        </p:txBody>
      </p:sp>
      <p:graphicFrame>
        <p:nvGraphicFramePr>
          <p:cNvPr id="369664" name="Object 1024"/>
          <p:cNvGraphicFramePr>
            <a:graphicFrameLocks noChangeAspect="1"/>
          </p:cNvGraphicFramePr>
          <p:nvPr/>
        </p:nvGraphicFramePr>
        <p:xfrm>
          <a:off x="7696200" y="5791200"/>
          <a:ext cx="485775" cy="577850"/>
        </p:xfrm>
        <a:graphic>
          <a:graphicData uri="http://schemas.openxmlformats.org/presentationml/2006/ole">
            <p:oleObj spid="_x0000_s148482" name="公式" r:id="rId3" imgW="203040" imgH="241200" progId="Equation.3">
              <p:embed/>
            </p:oleObj>
          </a:graphicData>
        </a:graphic>
      </p:graphicFrame>
      <p:graphicFrame>
        <p:nvGraphicFramePr>
          <p:cNvPr id="369665" name="Object 1025"/>
          <p:cNvGraphicFramePr>
            <a:graphicFrameLocks noChangeAspect="1"/>
          </p:cNvGraphicFramePr>
          <p:nvPr/>
        </p:nvGraphicFramePr>
        <p:xfrm>
          <a:off x="914400" y="990600"/>
          <a:ext cx="508000" cy="806450"/>
        </p:xfrm>
        <a:graphic>
          <a:graphicData uri="http://schemas.openxmlformats.org/presentationml/2006/ole">
            <p:oleObj spid="_x0000_s148483" name="公式" r:id="rId4" imgW="152280" imgH="241200" progId="Equation.3">
              <p:embed/>
            </p:oleObj>
          </a:graphicData>
        </a:graphic>
      </p:graphicFrame>
      <p:sp>
        <p:nvSpPr>
          <p:cNvPr id="11" name="日期占位符 10"/>
          <p:cNvSpPr>
            <a:spLocks noGrp="1"/>
          </p:cNvSpPr>
          <p:nvPr>
            <p:ph type="dt" sz="half" idx="10"/>
          </p:nvPr>
        </p:nvSpPr>
        <p:spPr/>
        <p:txBody>
          <a:bodyPr/>
          <a:lstStyle/>
          <a:p>
            <a:fld id="{15E9DD07-D858-4CDE-AF83-64FBD7178785}" type="datetime1">
              <a:rPr lang="zh-CN" altLang="en-US" smtClean="0"/>
              <a:pPr/>
              <a:t>2018/9/24</a:t>
            </a:fld>
            <a:endParaRPr lang="zh-CN" altLang="en-US"/>
          </a:p>
        </p:txBody>
      </p:sp>
      <p:sp>
        <p:nvSpPr>
          <p:cNvPr id="13" name="页脚占位符 12"/>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dirty="0" smtClean="0"/>
              <a:t>资产组合理论选择所需数据</a:t>
            </a:r>
          </a:p>
        </p:txBody>
      </p:sp>
      <p:sp>
        <p:nvSpPr>
          <p:cNvPr id="17412" name="Rectangle 3"/>
          <p:cNvSpPr>
            <a:spLocks noGrp="1" noChangeArrowheads="1"/>
          </p:cNvSpPr>
          <p:nvPr>
            <p:ph type="body" idx="1"/>
          </p:nvPr>
        </p:nvSpPr>
        <p:spPr/>
        <p:txBody>
          <a:bodyPr/>
          <a:lstStyle/>
          <a:p>
            <a:r>
              <a:rPr lang="zh-CN" altLang="en-US" dirty="0" smtClean="0"/>
              <a:t>如果</a:t>
            </a:r>
            <a:r>
              <a:rPr lang="en-US" altLang="zh-CN" dirty="0" smtClean="0"/>
              <a:t>n=100，</a:t>
            </a:r>
            <a:r>
              <a:rPr lang="zh-CN" altLang="en-US" dirty="0" smtClean="0"/>
              <a:t>则需要</a:t>
            </a:r>
          </a:p>
          <a:p>
            <a:pPr>
              <a:buFont typeface="Wingdings" pitchFamily="2" charset="2"/>
              <a:buNone/>
            </a:pPr>
            <a:r>
              <a:rPr lang="zh-CN" altLang="en-US" dirty="0" smtClean="0"/>
              <a:t>           100个期望收益的估计值</a:t>
            </a:r>
          </a:p>
          <a:p>
            <a:pPr>
              <a:buFont typeface="Wingdings" pitchFamily="2" charset="2"/>
              <a:buNone/>
            </a:pPr>
            <a:r>
              <a:rPr lang="zh-CN" altLang="en-US" dirty="0" smtClean="0"/>
              <a:t>           100个方差的估计值</a:t>
            </a:r>
          </a:p>
          <a:p>
            <a:pPr>
              <a:buFont typeface="Wingdings" pitchFamily="2" charset="2"/>
              <a:buNone/>
            </a:pPr>
            <a:r>
              <a:rPr lang="zh-CN" altLang="en-US" dirty="0" smtClean="0"/>
              <a:t>           4950个协方差估计值</a:t>
            </a:r>
          </a:p>
          <a:p>
            <a:pPr>
              <a:buFont typeface="Wingdings" pitchFamily="2" charset="2"/>
              <a:buNone/>
            </a:pPr>
            <a:r>
              <a:rPr lang="zh-CN" altLang="en-US" dirty="0" smtClean="0"/>
              <a:t>           5150个估计值</a:t>
            </a:r>
          </a:p>
        </p:txBody>
      </p:sp>
      <p:sp>
        <p:nvSpPr>
          <p:cNvPr id="17413" name="Line 4"/>
          <p:cNvSpPr>
            <a:spLocks noChangeShapeType="1"/>
          </p:cNvSpPr>
          <p:nvPr/>
        </p:nvSpPr>
        <p:spPr bwMode="auto">
          <a:xfrm>
            <a:off x="1857356" y="3143248"/>
            <a:ext cx="3886200" cy="0"/>
          </a:xfrm>
          <a:prstGeom prst="line">
            <a:avLst/>
          </a:prstGeom>
          <a:noFill/>
          <a:ln w="38100">
            <a:solidFill>
              <a:schemeClr val="tx1"/>
            </a:solidFill>
            <a:round/>
            <a:headEnd/>
            <a:tailEnd/>
          </a:ln>
        </p:spPr>
        <p:txBody>
          <a:bodyPr/>
          <a:lstStyle/>
          <a:p>
            <a:endParaRPr lang="zh-CN" altLang="en-US"/>
          </a:p>
        </p:txBody>
      </p:sp>
      <p:sp>
        <p:nvSpPr>
          <p:cNvPr id="6" name="日期占位符 5"/>
          <p:cNvSpPr>
            <a:spLocks noGrp="1"/>
          </p:cNvSpPr>
          <p:nvPr>
            <p:ph type="dt" sz="half" idx="10"/>
          </p:nvPr>
        </p:nvSpPr>
        <p:spPr/>
        <p:txBody>
          <a:bodyPr/>
          <a:lstStyle/>
          <a:p>
            <a:fld id="{F8FA6E53-4F27-4B49-9E94-B6DFA0239BBA}" type="datetime1">
              <a:rPr lang="zh-CN" altLang="en-US" smtClean="0"/>
              <a:pPr/>
              <a:t>2018/9/24</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zh-CN" altLang="en-US" dirty="0" smtClean="0"/>
              <a:t>指数模型</a:t>
            </a:r>
          </a:p>
        </p:txBody>
      </p:sp>
      <p:sp>
        <p:nvSpPr>
          <p:cNvPr id="16388" name="Rectangle 3"/>
          <p:cNvSpPr>
            <a:spLocks noGrp="1" noChangeArrowheads="1"/>
          </p:cNvSpPr>
          <p:nvPr>
            <p:ph type="body" idx="1"/>
          </p:nvPr>
        </p:nvSpPr>
        <p:spPr/>
        <p:txBody>
          <a:bodyPr/>
          <a:lstStyle/>
          <a:p>
            <a:pPr eaLnBrk="1" hangingPunct="1">
              <a:buFont typeface="Arial" pitchFamily="34" charset="0"/>
              <a:buChar char="•"/>
            </a:pPr>
            <a:r>
              <a:rPr lang="zh-CN" altLang="en-US" dirty="0" smtClean="0"/>
              <a:t>单指数模型与多指数模型</a:t>
            </a:r>
            <a:endParaRPr lang="en-US" altLang="zh-CN" dirty="0" smtClean="0"/>
          </a:p>
          <a:p>
            <a:pPr eaLnBrk="1" hangingPunct="1">
              <a:buFont typeface="Arial" pitchFamily="34" charset="0"/>
              <a:buChar char="•"/>
            </a:pPr>
            <a:r>
              <a:rPr lang="zh-CN" altLang="en-US" dirty="0" smtClean="0"/>
              <a:t>也称因子模型</a:t>
            </a:r>
            <a:endParaRPr lang="en-US" altLang="zh-CN" dirty="0" smtClean="0"/>
          </a:p>
          <a:p>
            <a:pPr>
              <a:buFont typeface="Arial" pitchFamily="34" charset="0"/>
              <a:buChar char="•"/>
            </a:pPr>
            <a:r>
              <a:rPr lang="zh-CN" altLang="en-US" dirty="0" smtClean="0"/>
              <a:t>优点</a:t>
            </a:r>
            <a:endParaRPr lang="en-US" altLang="zh-CN" dirty="0" smtClean="0"/>
          </a:p>
          <a:p>
            <a:pPr>
              <a:buFont typeface="Wingdings" pitchFamily="2" charset="2"/>
              <a:buChar char="ü"/>
            </a:pPr>
            <a:r>
              <a:rPr lang="zh-CN" altLang="en-US" sz="2000" dirty="0" smtClean="0"/>
              <a:t>引入可以大大简化计算量。由于因子模型的引入，使得估计</a:t>
            </a:r>
            <a:r>
              <a:rPr lang="en-US" altLang="zh-CN" sz="2000" dirty="0" smtClean="0"/>
              <a:t>Markowitz</a:t>
            </a:r>
            <a:r>
              <a:rPr lang="zh-CN" altLang="en-US" sz="2000" dirty="0" smtClean="0"/>
              <a:t>有效集的艰巨而烦琐的任务得到大大的简化。</a:t>
            </a:r>
          </a:p>
          <a:p>
            <a:pPr>
              <a:buFont typeface="Wingdings" pitchFamily="2" charset="2"/>
              <a:buChar char="ü"/>
            </a:pPr>
            <a:r>
              <a:rPr lang="zh-CN" altLang="en-US" sz="2000" dirty="0" smtClean="0"/>
              <a:t>因子模型还给我们提供关于证券回报率生成过程的一种新视点。更准确</a:t>
            </a:r>
          </a:p>
          <a:p>
            <a:pPr>
              <a:buFont typeface="Arial" pitchFamily="34" charset="0"/>
              <a:buChar char="•"/>
            </a:pPr>
            <a:endParaRPr lang="zh-CN" altLang="en-US" dirty="0" smtClean="0"/>
          </a:p>
          <a:p>
            <a:pPr eaLnBrk="1" hangingPunct="1">
              <a:buFont typeface="Arial" pitchFamily="34" charset="0"/>
              <a:buChar char="•"/>
            </a:pPr>
            <a:endParaRPr lang="zh-CN" altLang="en-US" dirty="0" smtClean="0"/>
          </a:p>
        </p:txBody>
      </p:sp>
      <p:sp>
        <p:nvSpPr>
          <p:cNvPr id="5" name="日期占位符 4"/>
          <p:cNvSpPr>
            <a:spLocks noGrp="1"/>
          </p:cNvSpPr>
          <p:nvPr>
            <p:ph type="dt" sz="half" idx="10"/>
          </p:nvPr>
        </p:nvSpPr>
        <p:spPr/>
        <p:txBody>
          <a:bodyPr/>
          <a:lstStyle/>
          <a:p>
            <a:fld id="{899E264D-211D-4226-8580-C3C934CC2310}"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Grp="1" noChangeArrowheads="1"/>
          </p:cNvSpPr>
          <p:nvPr>
            <p:ph type="body" idx="1"/>
          </p:nvPr>
        </p:nvSpPr>
        <p:spPr/>
        <p:txBody>
          <a:bodyPr/>
          <a:lstStyle/>
          <a:p>
            <a:endParaRPr lang="zh-CN" altLang="en-US" dirty="0" smtClean="0"/>
          </a:p>
          <a:p>
            <a:endParaRPr lang="zh-CN" altLang="en-US" dirty="0" smtClean="0"/>
          </a:p>
        </p:txBody>
      </p:sp>
      <p:sp>
        <p:nvSpPr>
          <p:cNvPr id="1040" name="Rectangle 5"/>
          <p:cNvSpPr>
            <a:spLocks noChangeArrowheads="1"/>
          </p:cNvSpPr>
          <p:nvPr/>
        </p:nvSpPr>
        <p:spPr bwMode="auto">
          <a:xfrm>
            <a:off x="1703388" y="1871663"/>
            <a:ext cx="5754687" cy="1131888"/>
          </a:xfrm>
          <a:prstGeom prst="rect">
            <a:avLst/>
          </a:prstGeom>
          <a:noFill/>
          <a:ln w="12700">
            <a:noFill/>
            <a:miter lim="800000"/>
            <a:headEnd/>
            <a:tailEnd/>
          </a:ln>
        </p:spPr>
        <p:txBody>
          <a:bodyPr wrap="none" lIns="90488" tIns="44450" rIns="90488" bIns="44450">
            <a:spAutoFit/>
          </a:bodyPr>
          <a:lstStyle/>
          <a:p>
            <a:pPr eaLnBrk="0" hangingPunct="0">
              <a:lnSpc>
                <a:spcPct val="90000"/>
              </a:lnSpc>
              <a:spcBef>
                <a:spcPct val="30000"/>
              </a:spcBef>
            </a:pPr>
            <a:r>
              <a:rPr lang="zh-CN" altLang="en-US" sz="3600" b="1" dirty="0"/>
              <a:t>(</a:t>
            </a:r>
            <a:r>
              <a:rPr lang="en-US" altLang="zh-CN" sz="3600" b="1" dirty="0" err="1"/>
              <a:t>r</a:t>
            </a:r>
            <a:r>
              <a:rPr lang="en-US" altLang="zh-CN" sz="3600" b="1" baseline="-25000" dirty="0" err="1"/>
              <a:t>i</a:t>
            </a:r>
            <a:r>
              <a:rPr lang="en-US" altLang="zh-CN" sz="3600" b="1" dirty="0"/>
              <a:t> - </a:t>
            </a:r>
            <a:r>
              <a:rPr lang="en-US" altLang="zh-CN" sz="3600" b="1" dirty="0" err="1"/>
              <a:t>r</a:t>
            </a:r>
            <a:r>
              <a:rPr lang="en-US" altLang="zh-CN" sz="3600" b="1" baseline="-25000" dirty="0" err="1"/>
              <a:t>f</a:t>
            </a:r>
            <a:r>
              <a:rPr lang="en-US" altLang="zh-CN" sz="3600" b="1" dirty="0"/>
              <a:t>)</a:t>
            </a:r>
            <a:r>
              <a:rPr lang="en-US" altLang="zh-CN" sz="3600" b="1" baseline="-25000" dirty="0"/>
              <a:t>  </a:t>
            </a:r>
            <a:r>
              <a:rPr lang="en-US" altLang="zh-CN" sz="3600" b="1" dirty="0"/>
              <a:t>= 	     </a:t>
            </a:r>
            <a:r>
              <a:rPr lang="en-US" altLang="zh-CN" sz="3600" b="1" dirty="0" smtClean="0"/>
              <a:t>+ </a:t>
            </a:r>
            <a:r>
              <a:rPr lang="en-US" altLang="zh-CN" sz="3600" b="1" dirty="0" err="1"/>
              <a:t>ß</a:t>
            </a:r>
            <a:r>
              <a:rPr lang="en-US" altLang="zh-CN" sz="3600" b="1" baseline="-25000" dirty="0" err="1"/>
              <a:t>i</a:t>
            </a:r>
            <a:r>
              <a:rPr lang="en-US" altLang="zh-CN" sz="3600" b="1" dirty="0"/>
              <a:t>(</a:t>
            </a:r>
            <a:r>
              <a:rPr lang="en-US" altLang="zh-CN" sz="3600" b="1" dirty="0" err="1"/>
              <a:t>r</a:t>
            </a:r>
            <a:r>
              <a:rPr lang="en-US" altLang="zh-CN" sz="3600" b="1" baseline="-25000" dirty="0" err="1"/>
              <a:t>m</a:t>
            </a:r>
            <a:r>
              <a:rPr lang="en-US" altLang="zh-CN" sz="3600" b="1" dirty="0"/>
              <a:t> - </a:t>
            </a:r>
            <a:r>
              <a:rPr lang="en-US" altLang="zh-CN" sz="3600" b="1" dirty="0" err="1"/>
              <a:t>r</a:t>
            </a:r>
            <a:r>
              <a:rPr lang="en-US" altLang="zh-CN" sz="3600" b="1" baseline="-25000" dirty="0" err="1"/>
              <a:t>f</a:t>
            </a:r>
            <a:r>
              <a:rPr lang="en-US" altLang="zh-CN" sz="3600" b="1" dirty="0"/>
              <a:t>)</a:t>
            </a:r>
            <a:r>
              <a:rPr lang="en-US" altLang="zh-CN" sz="3600" b="1" baseline="-25000" dirty="0"/>
              <a:t>  </a:t>
            </a:r>
            <a:r>
              <a:rPr lang="en-US" altLang="zh-CN" sz="3600" b="1" dirty="0"/>
              <a:t>+ </a:t>
            </a:r>
            <a:r>
              <a:rPr lang="en-US" altLang="zh-CN" sz="3600" b="1" dirty="0" err="1"/>
              <a:t>e</a:t>
            </a:r>
            <a:r>
              <a:rPr lang="en-US" altLang="zh-CN" sz="3600" b="1" baseline="-25000" dirty="0" err="1"/>
              <a:t>i</a:t>
            </a:r>
            <a:endParaRPr lang="en-US" altLang="zh-CN" sz="3600" b="1" dirty="0"/>
          </a:p>
          <a:p>
            <a:pPr eaLnBrk="0" latinLnBrk="1" hangingPunct="0"/>
            <a:endParaRPr lang="zh-CN" altLang="en-US" sz="3600" b="1" dirty="0"/>
          </a:p>
        </p:txBody>
      </p:sp>
      <p:sp>
        <p:nvSpPr>
          <p:cNvPr id="1031" name="Rectangle 7"/>
          <p:cNvSpPr>
            <a:spLocks noChangeArrowheads="1"/>
          </p:cNvSpPr>
          <p:nvPr/>
        </p:nvSpPr>
        <p:spPr bwMode="auto">
          <a:xfrm>
            <a:off x="1627188" y="3033713"/>
            <a:ext cx="1412875" cy="454025"/>
          </a:xfrm>
          <a:prstGeom prst="rect">
            <a:avLst/>
          </a:prstGeom>
          <a:noFill/>
          <a:ln w="127000">
            <a:noFill/>
            <a:miter lim="800000"/>
            <a:headEnd/>
            <a:tailEnd/>
          </a:ln>
        </p:spPr>
        <p:txBody>
          <a:bodyPr wrap="none" lIns="90488" tIns="44450" rIns="90488" bIns="44450">
            <a:spAutoFit/>
          </a:bodyPr>
          <a:lstStyle/>
          <a:p>
            <a:pPr eaLnBrk="0" hangingPunct="0"/>
            <a:r>
              <a:rPr lang="zh-CN" altLang="en-US" b="1"/>
              <a:t>风险溢价</a:t>
            </a:r>
            <a:endParaRPr lang="zh-CN" altLang="en-US" b="1">
              <a:solidFill>
                <a:schemeClr val="hlink"/>
              </a:solidFill>
            </a:endParaRPr>
          </a:p>
        </p:txBody>
      </p:sp>
      <p:sp>
        <p:nvSpPr>
          <p:cNvPr id="1032" name="Rectangle 9"/>
          <p:cNvSpPr>
            <a:spLocks noChangeArrowheads="1"/>
          </p:cNvSpPr>
          <p:nvPr/>
        </p:nvSpPr>
        <p:spPr bwMode="auto">
          <a:xfrm>
            <a:off x="4572000" y="3048000"/>
            <a:ext cx="2336800" cy="819150"/>
          </a:xfrm>
          <a:prstGeom prst="rect">
            <a:avLst/>
          </a:prstGeom>
          <a:noFill/>
          <a:ln w="127000">
            <a:noFill/>
            <a:miter lim="800000"/>
            <a:headEnd/>
            <a:tailEnd/>
          </a:ln>
        </p:spPr>
        <p:txBody>
          <a:bodyPr wrap="none" lIns="90488" tIns="44450" rIns="90488" bIns="44450">
            <a:spAutoFit/>
          </a:bodyPr>
          <a:lstStyle/>
          <a:p>
            <a:pPr eaLnBrk="0" hangingPunct="0"/>
            <a:r>
              <a:rPr lang="zh-CN" altLang="en-US" b="1">
                <a:solidFill>
                  <a:schemeClr val="accent1"/>
                </a:solidFill>
              </a:rPr>
              <a:t> </a:t>
            </a:r>
            <a:r>
              <a:rPr lang="zh-CN" altLang="en-US" b="1"/>
              <a:t>市场风险溢价</a:t>
            </a:r>
          </a:p>
          <a:p>
            <a:pPr eaLnBrk="0" hangingPunct="0"/>
            <a:r>
              <a:rPr lang="zh-CN" altLang="en-US" b="1"/>
              <a:t>或指数风险溢价</a:t>
            </a:r>
            <a:endParaRPr lang="zh-CN" altLang="en-US" b="1">
              <a:solidFill>
                <a:schemeClr val="hlink"/>
              </a:solidFill>
            </a:endParaRPr>
          </a:p>
        </p:txBody>
      </p:sp>
      <p:sp>
        <p:nvSpPr>
          <p:cNvPr id="1033" name="Rectangle 10"/>
          <p:cNvSpPr>
            <a:spLocks noChangeArrowheads="1"/>
          </p:cNvSpPr>
          <p:nvPr/>
        </p:nvSpPr>
        <p:spPr bwMode="auto">
          <a:xfrm>
            <a:off x="1246188" y="4057650"/>
            <a:ext cx="238125" cy="309563"/>
          </a:xfrm>
          <a:prstGeom prst="rect">
            <a:avLst/>
          </a:prstGeom>
          <a:noFill/>
          <a:ln w="127000">
            <a:noFill/>
            <a:miter lim="800000"/>
            <a:headEnd/>
            <a:tailEnd/>
          </a:ln>
        </p:spPr>
        <p:txBody>
          <a:bodyPr wrap="none" lIns="90488" tIns="44450" rIns="90488" bIns="44450">
            <a:spAutoFit/>
          </a:bodyPr>
          <a:lstStyle/>
          <a:p>
            <a:pPr eaLnBrk="0" hangingPunct="0">
              <a:lnSpc>
                <a:spcPct val="90000"/>
              </a:lnSpc>
              <a:spcBef>
                <a:spcPct val="30000"/>
              </a:spcBef>
            </a:pPr>
            <a:r>
              <a:rPr lang="en-US" altLang="zh-CN" b="1" baseline="-25000"/>
              <a:t>i</a:t>
            </a:r>
            <a:endParaRPr lang="en-US" altLang="zh-CN" b="1" baseline="-25000">
              <a:solidFill>
                <a:schemeClr val="hlink"/>
              </a:solidFill>
            </a:endParaRPr>
          </a:p>
        </p:txBody>
      </p:sp>
      <p:sp>
        <p:nvSpPr>
          <p:cNvPr id="1034" name="Rectangle 11"/>
          <p:cNvSpPr>
            <a:spLocks noChangeArrowheads="1"/>
          </p:cNvSpPr>
          <p:nvPr/>
        </p:nvSpPr>
        <p:spPr bwMode="auto">
          <a:xfrm>
            <a:off x="1474788" y="3948113"/>
            <a:ext cx="5973762" cy="454025"/>
          </a:xfrm>
          <a:prstGeom prst="rect">
            <a:avLst/>
          </a:prstGeom>
          <a:noFill/>
          <a:ln w="127000">
            <a:noFill/>
            <a:miter lim="800000"/>
            <a:headEnd/>
            <a:tailEnd/>
          </a:ln>
        </p:spPr>
        <p:txBody>
          <a:bodyPr wrap="none" lIns="90488" tIns="44450" rIns="90488" bIns="44450">
            <a:spAutoFit/>
          </a:bodyPr>
          <a:lstStyle/>
          <a:p>
            <a:pPr eaLnBrk="0" hangingPunct="0"/>
            <a:r>
              <a:rPr lang="zh-CN" altLang="en-US" b="1" dirty="0"/>
              <a:t>= 当市场风险溢价为零时，证券的风险溢价</a:t>
            </a:r>
          </a:p>
        </p:txBody>
      </p:sp>
      <p:sp>
        <p:nvSpPr>
          <p:cNvPr id="1035" name="Rectangle 12"/>
          <p:cNvSpPr>
            <a:spLocks noChangeArrowheads="1"/>
          </p:cNvSpPr>
          <p:nvPr/>
        </p:nvSpPr>
        <p:spPr bwMode="auto">
          <a:xfrm>
            <a:off x="1017588" y="4814888"/>
            <a:ext cx="5419725" cy="417512"/>
          </a:xfrm>
          <a:prstGeom prst="rect">
            <a:avLst/>
          </a:prstGeom>
          <a:noFill/>
          <a:ln w="127000">
            <a:noFill/>
            <a:miter lim="800000"/>
            <a:headEnd/>
            <a:tailEnd/>
          </a:ln>
        </p:spPr>
        <p:txBody>
          <a:bodyPr wrap="none" lIns="90488" tIns="44450" rIns="90488" bIns="44450">
            <a:spAutoFit/>
          </a:bodyPr>
          <a:lstStyle/>
          <a:p>
            <a:pPr eaLnBrk="0" hangingPunct="0">
              <a:lnSpc>
                <a:spcPct val="90000"/>
              </a:lnSpc>
              <a:spcBef>
                <a:spcPct val="30000"/>
              </a:spcBef>
            </a:pPr>
            <a:r>
              <a:rPr lang="en-US" altLang="zh-CN" b="1"/>
              <a:t>ß</a:t>
            </a:r>
            <a:r>
              <a:rPr lang="en-US" altLang="zh-CN" b="1" baseline="-25000"/>
              <a:t>i</a:t>
            </a:r>
            <a:r>
              <a:rPr lang="en-US" altLang="zh-CN" b="1"/>
              <a:t>(r</a:t>
            </a:r>
            <a:r>
              <a:rPr lang="en-US" altLang="zh-CN" b="1" baseline="-25000"/>
              <a:t>m</a:t>
            </a:r>
            <a:r>
              <a:rPr lang="en-US" altLang="zh-CN" b="1"/>
              <a:t> - r</a:t>
            </a:r>
            <a:r>
              <a:rPr lang="en-US" altLang="zh-CN" b="1" baseline="-25000"/>
              <a:t>f</a:t>
            </a:r>
            <a:r>
              <a:rPr lang="en-US" altLang="zh-CN" b="1"/>
              <a:t>)</a:t>
            </a:r>
            <a:r>
              <a:rPr lang="en-US" altLang="zh-CN" b="1" baseline="-25000"/>
              <a:t>  </a:t>
            </a:r>
            <a:r>
              <a:rPr lang="en-US" altLang="zh-CN" b="1"/>
              <a:t>= </a:t>
            </a:r>
            <a:r>
              <a:rPr lang="zh-CN" altLang="en-US" b="1"/>
              <a:t>随整个市场运动的收益成分</a:t>
            </a:r>
            <a:endParaRPr lang="zh-CN" altLang="en-US" b="1">
              <a:solidFill>
                <a:schemeClr val="hlink"/>
              </a:solidFill>
            </a:endParaRPr>
          </a:p>
        </p:txBody>
      </p:sp>
      <p:sp>
        <p:nvSpPr>
          <p:cNvPr id="1036" name="Rectangle 14"/>
          <p:cNvSpPr>
            <a:spLocks noChangeArrowheads="1"/>
          </p:cNvSpPr>
          <p:nvPr/>
        </p:nvSpPr>
        <p:spPr bwMode="auto">
          <a:xfrm>
            <a:off x="941388" y="5653088"/>
            <a:ext cx="5959475" cy="417512"/>
          </a:xfrm>
          <a:prstGeom prst="rect">
            <a:avLst/>
          </a:prstGeom>
          <a:noFill/>
          <a:ln w="127000">
            <a:noFill/>
            <a:miter lim="800000"/>
            <a:headEnd/>
            <a:tailEnd/>
          </a:ln>
        </p:spPr>
        <p:txBody>
          <a:bodyPr wrap="none" lIns="90488" tIns="44450" rIns="90488" bIns="44450">
            <a:spAutoFit/>
          </a:bodyPr>
          <a:lstStyle/>
          <a:p>
            <a:pPr eaLnBrk="0" hangingPunct="0">
              <a:lnSpc>
                <a:spcPct val="90000"/>
              </a:lnSpc>
              <a:spcBef>
                <a:spcPct val="30000"/>
              </a:spcBef>
            </a:pPr>
            <a:r>
              <a:rPr lang="en-US" altLang="zh-CN" b="1"/>
              <a:t>e</a:t>
            </a:r>
            <a:r>
              <a:rPr lang="en-US" altLang="zh-CN" b="1" baseline="-25000"/>
              <a:t>i  </a:t>
            </a:r>
            <a:r>
              <a:rPr lang="en-US" altLang="zh-CN" b="1"/>
              <a:t>= </a:t>
            </a:r>
            <a:r>
              <a:rPr lang="zh-CN" altLang="en-US" b="1"/>
              <a:t>由个别因素的非预期变动所引起的成分</a:t>
            </a:r>
          </a:p>
        </p:txBody>
      </p:sp>
      <p:sp>
        <p:nvSpPr>
          <p:cNvPr id="1037" name="Line 16"/>
          <p:cNvSpPr>
            <a:spLocks noChangeShapeType="1"/>
          </p:cNvSpPr>
          <p:nvPr/>
        </p:nvSpPr>
        <p:spPr bwMode="auto">
          <a:xfrm>
            <a:off x="2479675" y="2387600"/>
            <a:ext cx="0" cy="635000"/>
          </a:xfrm>
          <a:prstGeom prst="line">
            <a:avLst/>
          </a:prstGeom>
          <a:noFill/>
          <a:ln w="50800">
            <a:solidFill>
              <a:schemeClr val="tx1"/>
            </a:solidFill>
            <a:round/>
            <a:headEnd/>
            <a:tailEnd type="triangle" w="med" len="med"/>
          </a:ln>
        </p:spPr>
        <p:txBody>
          <a:bodyPr wrap="none" anchor="ctr"/>
          <a:lstStyle/>
          <a:p>
            <a:endParaRPr lang="zh-CN" altLang="en-US"/>
          </a:p>
        </p:txBody>
      </p:sp>
      <p:sp>
        <p:nvSpPr>
          <p:cNvPr id="1038" name="Line 17"/>
          <p:cNvSpPr>
            <a:spLocks noChangeShapeType="1"/>
          </p:cNvSpPr>
          <p:nvPr/>
        </p:nvSpPr>
        <p:spPr bwMode="auto">
          <a:xfrm>
            <a:off x="5908675" y="2463800"/>
            <a:ext cx="0" cy="558800"/>
          </a:xfrm>
          <a:prstGeom prst="line">
            <a:avLst/>
          </a:prstGeom>
          <a:noFill/>
          <a:ln w="50800">
            <a:solidFill>
              <a:schemeClr val="tx1"/>
            </a:solidFill>
            <a:round/>
            <a:headEnd/>
            <a:tailEnd type="triangle" w="med" len="med"/>
          </a:ln>
        </p:spPr>
        <p:txBody>
          <a:bodyPr wrap="none" anchor="ctr"/>
          <a:lstStyle/>
          <a:p>
            <a:endParaRPr lang="zh-CN" altLang="en-US"/>
          </a:p>
        </p:txBody>
      </p:sp>
      <p:graphicFrame>
        <p:nvGraphicFramePr>
          <p:cNvPr id="1027" name="Object 3"/>
          <p:cNvGraphicFramePr>
            <a:graphicFrameLocks noChangeAspect="1"/>
          </p:cNvGraphicFramePr>
          <p:nvPr/>
        </p:nvGraphicFramePr>
        <p:xfrm>
          <a:off x="873125" y="3741738"/>
          <a:ext cx="539750" cy="747712"/>
        </p:xfrm>
        <a:graphic>
          <a:graphicData uri="http://schemas.openxmlformats.org/presentationml/2006/ole">
            <p:oleObj spid="_x0000_s10243" name="Equation" r:id="rId3" imgW="164880" imgH="228600" progId="Equation.DSMT4">
              <p:embed/>
            </p:oleObj>
          </a:graphicData>
        </a:graphic>
      </p:graphicFrame>
      <p:sp>
        <p:nvSpPr>
          <p:cNvPr id="18" name="Rectangle 2"/>
          <p:cNvSpPr>
            <a:spLocks noGrp="1" noChangeArrowheads="1"/>
          </p:cNvSpPr>
          <p:nvPr>
            <p:ph type="title"/>
          </p:nvPr>
        </p:nvSpPr>
        <p:spPr>
          <a:xfrm>
            <a:off x="500034" y="428604"/>
            <a:ext cx="7772400" cy="785818"/>
          </a:xfrm>
        </p:spPr>
        <p:txBody>
          <a:bodyPr/>
          <a:lstStyle/>
          <a:p>
            <a:pPr>
              <a:lnSpc>
                <a:spcPct val="70000"/>
              </a:lnSpc>
              <a:defRPr/>
            </a:pPr>
            <a:r>
              <a:rPr lang="zh-CN" altLang="en-US" dirty="0" smtClean="0"/>
              <a:t>单指数模型（</a:t>
            </a:r>
            <a:r>
              <a:rPr lang="en-US" altLang="zh-CN" dirty="0" smtClean="0"/>
              <a:t>SHARPE）</a:t>
            </a:r>
            <a:endParaRPr lang="en-US" altLang="zh-CN" dirty="0"/>
          </a:p>
        </p:txBody>
      </p:sp>
      <p:graphicFrame>
        <p:nvGraphicFramePr>
          <p:cNvPr id="10244" name="Object 3"/>
          <p:cNvGraphicFramePr>
            <a:graphicFrameLocks noChangeAspect="1"/>
          </p:cNvGraphicFramePr>
          <p:nvPr/>
        </p:nvGraphicFramePr>
        <p:xfrm>
          <a:off x="3602038" y="1825625"/>
          <a:ext cx="541337" cy="749300"/>
        </p:xfrm>
        <a:graphic>
          <a:graphicData uri="http://schemas.openxmlformats.org/presentationml/2006/ole">
            <p:oleObj spid="_x0000_s10244" name="Equation" r:id="rId4" imgW="164880" imgH="228600" progId="Equation.DSMT4">
              <p:embed/>
            </p:oleObj>
          </a:graphicData>
        </a:graphic>
      </p:graphicFrame>
      <p:sp>
        <p:nvSpPr>
          <p:cNvPr id="16" name="日期占位符 15"/>
          <p:cNvSpPr>
            <a:spLocks noGrp="1"/>
          </p:cNvSpPr>
          <p:nvPr>
            <p:ph type="dt" sz="half" idx="10"/>
          </p:nvPr>
        </p:nvSpPr>
        <p:spPr/>
        <p:txBody>
          <a:bodyPr/>
          <a:lstStyle/>
          <a:p>
            <a:fld id="{5D79C518-F503-4530-B115-1E5627E210FE}" type="datetime1">
              <a:rPr lang="zh-CN" altLang="en-US" smtClean="0"/>
              <a:pPr/>
              <a:t>2018/9/24</a:t>
            </a:fld>
            <a:endParaRPr lang="zh-CN" altLang="en-US"/>
          </a:p>
        </p:txBody>
      </p:sp>
      <p:sp>
        <p:nvSpPr>
          <p:cNvPr id="17" name="页脚占位符 1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body" idx="1"/>
          </p:nvPr>
        </p:nvSpPr>
        <p:spPr/>
        <p:txBody>
          <a:bodyPr/>
          <a:lstStyle/>
          <a:p>
            <a:endParaRPr lang="zh-CN" altLang="en-US" smtClean="0"/>
          </a:p>
          <a:p>
            <a:endParaRPr lang="zh-CN" altLang="en-US" smtClean="0"/>
          </a:p>
        </p:txBody>
      </p:sp>
      <p:grpSp>
        <p:nvGrpSpPr>
          <p:cNvPr id="2" name="Group 4"/>
          <p:cNvGrpSpPr>
            <a:grpSpLocks/>
          </p:cNvGrpSpPr>
          <p:nvPr/>
        </p:nvGrpSpPr>
        <p:grpSpPr bwMode="auto">
          <a:xfrm>
            <a:off x="609600" y="2286000"/>
            <a:ext cx="6823075" cy="3962401"/>
            <a:chOff x="375" y="1131"/>
            <a:chExt cx="4298" cy="2496"/>
          </a:xfrm>
        </p:grpSpPr>
        <p:sp>
          <p:nvSpPr>
            <p:cNvPr id="2056" name="Rectangle 5"/>
            <p:cNvSpPr>
              <a:spLocks noChangeArrowheads="1"/>
            </p:cNvSpPr>
            <p:nvPr/>
          </p:nvSpPr>
          <p:spPr bwMode="auto">
            <a:xfrm>
              <a:off x="375" y="1131"/>
              <a:ext cx="2210" cy="367"/>
            </a:xfrm>
            <a:prstGeom prst="rect">
              <a:avLst/>
            </a:prstGeom>
            <a:noFill/>
            <a:ln w="12700">
              <a:noFill/>
              <a:miter lim="800000"/>
              <a:headEnd/>
              <a:tailEnd/>
            </a:ln>
          </p:spPr>
          <p:txBody>
            <a:bodyPr wrap="none" lIns="90488" tIns="44450" rIns="90488" bIns="44450">
              <a:spAutoFit/>
            </a:bodyPr>
            <a:lstStyle/>
            <a:p>
              <a:pPr eaLnBrk="0" hangingPunct="0">
                <a:lnSpc>
                  <a:spcPct val="90000"/>
                </a:lnSpc>
                <a:spcBef>
                  <a:spcPct val="30000"/>
                </a:spcBef>
              </a:pPr>
              <a:r>
                <a:rPr lang="zh-CN" altLang="en-US" sz="3600" b="1"/>
                <a:t>令:     </a:t>
              </a:r>
              <a:r>
                <a:rPr lang="en-US" altLang="zh-CN" sz="3600" b="1"/>
                <a:t>R</a:t>
              </a:r>
              <a:r>
                <a:rPr lang="en-US" altLang="zh-CN" sz="3600" b="1" baseline="-25000"/>
                <a:t>i </a:t>
              </a:r>
              <a:r>
                <a:rPr lang="en-US" altLang="zh-CN" sz="3600" b="1"/>
                <a:t>= (r</a:t>
              </a:r>
              <a:r>
                <a:rPr lang="en-US" altLang="zh-CN" sz="3600" b="1" baseline="-25000"/>
                <a:t>i</a:t>
              </a:r>
              <a:r>
                <a:rPr lang="en-US" altLang="zh-CN" sz="3600" b="1"/>
                <a:t> - r</a:t>
              </a:r>
              <a:r>
                <a:rPr lang="en-US" altLang="zh-CN" sz="3600" b="1" baseline="-25000"/>
                <a:t>f</a:t>
              </a:r>
              <a:r>
                <a:rPr lang="en-US" altLang="zh-CN" sz="3600" b="1"/>
                <a:t>)</a:t>
              </a:r>
            </a:p>
          </p:txBody>
        </p:sp>
        <p:sp>
          <p:nvSpPr>
            <p:cNvPr id="2057" name="Rectangle 6"/>
            <p:cNvSpPr>
              <a:spLocks noChangeArrowheads="1"/>
            </p:cNvSpPr>
            <p:nvPr/>
          </p:nvSpPr>
          <p:spPr bwMode="auto">
            <a:xfrm>
              <a:off x="375" y="1611"/>
              <a:ext cx="2398" cy="367"/>
            </a:xfrm>
            <a:prstGeom prst="rect">
              <a:avLst/>
            </a:prstGeom>
            <a:noFill/>
            <a:ln w="12700">
              <a:noFill/>
              <a:miter lim="800000"/>
              <a:headEnd/>
              <a:tailEnd/>
            </a:ln>
          </p:spPr>
          <p:txBody>
            <a:bodyPr wrap="none" lIns="90488" tIns="44450" rIns="90488" bIns="44450">
              <a:spAutoFit/>
            </a:bodyPr>
            <a:lstStyle/>
            <a:p>
              <a:pPr eaLnBrk="0" hangingPunct="0">
                <a:lnSpc>
                  <a:spcPct val="90000"/>
                </a:lnSpc>
                <a:spcBef>
                  <a:spcPct val="30000"/>
                </a:spcBef>
              </a:pPr>
              <a:r>
                <a:rPr lang="zh-CN" altLang="en-US" sz="3600" b="1">
                  <a:solidFill>
                    <a:schemeClr val="accent1"/>
                  </a:solidFill>
                </a:rPr>
                <a:t>          </a:t>
              </a:r>
              <a:r>
                <a:rPr lang="en-US" altLang="zh-CN" sz="3600" b="1"/>
                <a:t>R</a:t>
              </a:r>
              <a:r>
                <a:rPr lang="en-US" altLang="zh-CN" sz="3600" b="1" baseline="-25000"/>
                <a:t>m </a:t>
              </a:r>
              <a:r>
                <a:rPr lang="en-US" altLang="zh-CN" sz="3600" b="1"/>
                <a:t>= (r</a:t>
              </a:r>
              <a:r>
                <a:rPr lang="en-US" altLang="zh-CN" sz="3600" b="1" baseline="-25000"/>
                <a:t>m</a:t>
              </a:r>
              <a:r>
                <a:rPr lang="en-US" altLang="zh-CN" sz="3600" b="1"/>
                <a:t> - r</a:t>
              </a:r>
              <a:r>
                <a:rPr lang="en-US" altLang="zh-CN" sz="3600" b="1" baseline="-25000"/>
                <a:t>f</a:t>
              </a:r>
              <a:r>
                <a:rPr lang="en-US" altLang="zh-CN" sz="3600" b="1"/>
                <a:t>)</a:t>
              </a:r>
              <a:endParaRPr lang="en-US" altLang="zh-CN" sz="3600" b="1">
                <a:solidFill>
                  <a:schemeClr val="hlink"/>
                </a:solidFill>
              </a:endParaRPr>
            </a:p>
          </p:txBody>
        </p:sp>
        <p:sp>
          <p:nvSpPr>
            <p:cNvPr id="2058" name="Rectangle 7"/>
            <p:cNvSpPr>
              <a:spLocks noChangeArrowheads="1"/>
            </p:cNvSpPr>
            <p:nvPr/>
          </p:nvSpPr>
          <p:spPr bwMode="auto">
            <a:xfrm>
              <a:off x="3399" y="1200"/>
              <a:ext cx="1274" cy="402"/>
            </a:xfrm>
            <a:prstGeom prst="rect">
              <a:avLst/>
            </a:prstGeom>
            <a:noFill/>
            <a:ln w="12700">
              <a:noFill/>
              <a:miter lim="800000"/>
              <a:headEnd/>
              <a:tailEnd/>
            </a:ln>
          </p:spPr>
          <p:txBody>
            <a:bodyPr wrap="none" lIns="90488" tIns="44450" rIns="90488" bIns="44450">
              <a:spAutoFit/>
            </a:bodyPr>
            <a:lstStyle/>
            <a:p>
              <a:pPr eaLnBrk="0" hangingPunct="0"/>
              <a:r>
                <a:rPr lang="zh-CN" altLang="en-US" sz="3600" b="1"/>
                <a:t>风险溢价</a:t>
              </a:r>
            </a:p>
          </p:txBody>
        </p:sp>
        <p:sp>
          <p:nvSpPr>
            <p:cNvPr id="179208" name="Line 8"/>
            <p:cNvSpPr>
              <a:spLocks noChangeShapeType="1"/>
            </p:cNvSpPr>
            <p:nvPr/>
          </p:nvSpPr>
          <p:spPr bwMode="auto">
            <a:xfrm>
              <a:off x="2928" y="1200"/>
              <a:ext cx="384" cy="384"/>
            </a:xfrm>
            <a:prstGeom prst="line">
              <a:avLst/>
            </a:prstGeom>
            <a:noFill/>
            <a:ln w="50800">
              <a:no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179209" name="Line 9"/>
            <p:cNvSpPr>
              <a:spLocks noChangeShapeType="1"/>
            </p:cNvSpPr>
            <p:nvPr/>
          </p:nvSpPr>
          <p:spPr bwMode="auto">
            <a:xfrm flipH="1">
              <a:off x="2928" y="1584"/>
              <a:ext cx="384" cy="384"/>
            </a:xfrm>
            <a:prstGeom prst="line">
              <a:avLst/>
            </a:prstGeom>
            <a:noFill/>
            <a:ln w="50800">
              <a:no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2061" name="Rectangle 10"/>
            <p:cNvSpPr>
              <a:spLocks noChangeArrowheads="1"/>
            </p:cNvSpPr>
            <p:nvPr/>
          </p:nvSpPr>
          <p:spPr bwMode="auto">
            <a:xfrm>
              <a:off x="1383" y="2907"/>
              <a:ext cx="2643" cy="720"/>
            </a:xfrm>
            <a:prstGeom prst="rect">
              <a:avLst/>
            </a:prstGeom>
            <a:noFill/>
            <a:ln w="12700">
              <a:noFill/>
              <a:miter lim="800000"/>
              <a:headEnd/>
              <a:tailEnd/>
            </a:ln>
          </p:spPr>
          <p:txBody>
            <a:bodyPr wrap="none" lIns="90488" tIns="44450" rIns="90488" bIns="44450">
              <a:spAutoFit/>
            </a:bodyPr>
            <a:lstStyle/>
            <a:p>
              <a:pPr eaLnBrk="0" hangingPunct="0">
                <a:lnSpc>
                  <a:spcPct val="90000"/>
                </a:lnSpc>
                <a:spcBef>
                  <a:spcPct val="30000"/>
                </a:spcBef>
              </a:pPr>
              <a:r>
                <a:rPr lang="en-US" altLang="zh-CN" sz="3600" b="1" dirty="0" err="1"/>
                <a:t>R</a:t>
              </a:r>
              <a:r>
                <a:rPr lang="en-US" altLang="zh-CN" sz="3600" b="1" baseline="-25000" dirty="0" err="1"/>
                <a:t>i</a:t>
              </a:r>
              <a:r>
                <a:rPr lang="en-US" altLang="zh-CN" sz="3600" b="1" baseline="-25000" dirty="0"/>
                <a:t>  </a:t>
              </a:r>
              <a:r>
                <a:rPr lang="en-US" altLang="zh-CN" sz="3600" b="1" dirty="0"/>
                <a:t>= </a:t>
              </a:r>
              <a:r>
                <a:rPr lang="en-US" altLang="zh-CN" sz="3600" b="1" dirty="0" smtClean="0"/>
                <a:t> </a:t>
              </a:r>
              <a:r>
                <a:rPr lang="en-US" altLang="zh-CN" sz="3600" b="1" dirty="0"/>
                <a:t>+ </a:t>
              </a:r>
              <a:r>
                <a:rPr lang="en-US" altLang="zh-CN" sz="3600" b="1" dirty="0" err="1"/>
                <a:t>ß</a:t>
              </a:r>
              <a:r>
                <a:rPr lang="en-US" altLang="zh-CN" sz="3600" b="1" baseline="-25000" dirty="0" err="1"/>
                <a:t>i</a:t>
              </a:r>
              <a:r>
                <a:rPr lang="en-US" altLang="zh-CN" sz="3600" b="1" dirty="0"/>
                <a:t>(</a:t>
              </a:r>
              <a:r>
                <a:rPr lang="en-US" altLang="zh-CN" sz="3600" b="1" dirty="0" err="1"/>
                <a:t>R</a:t>
              </a:r>
              <a:r>
                <a:rPr lang="en-US" altLang="zh-CN" sz="3600" b="1" baseline="-25000" dirty="0" err="1"/>
                <a:t>m</a:t>
              </a:r>
              <a:r>
                <a:rPr lang="en-US" altLang="zh-CN" sz="3600" b="1" dirty="0"/>
                <a:t>)</a:t>
              </a:r>
              <a:r>
                <a:rPr lang="en-US" altLang="zh-CN" sz="3600" b="1" baseline="-25000" dirty="0"/>
                <a:t>  </a:t>
              </a:r>
              <a:r>
                <a:rPr lang="en-US" altLang="zh-CN" sz="3600" b="1" dirty="0"/>
                <a:t>+ </a:t>
              </a:r>
              <a:r>
                <a:rPr lang="en-US" altLang="zh-CN" sz="3600" b="1" dirty="0" err="1"/>
                <a:t>e</a:t>
              </a:r>
              <a:r>
                <a:rPr lang="en-US" altLang="zh-CN" sz="3600" b="1" baseline="-25000" dirty="0" err="1"/>
                <a:t>i</a:t>
              </a:r>
              <a:endParaRPr lang="en-US" altLang="zh-CN" sz="3600" b="1" dirty="0"/>
            </a:p>
            <a:p>
              <a:endParaRPr lang="zh-CN" altLang="en-US" sz="3600" b="1" dirty="0">
                <a:solidFill>
                  <a:schemeClr val="hlink"/>
                </a:solidFill>
              </a:endParaRPr>
            </a:p>
          </p:txBody>
        </p:sp>
      </p:grpSp>
      <p:sp>
        <p:nvSpPr>
          <p:cNvPr id="2054" name="Line 11"/>
          <p:cNvSpPr>
            <a:spLocks noChangeShapeType="1"/>
          </p:cNvSpPr>
          <p:nvPr/>
        </p:nvSpPr>
        <p:spPr bwMode="auto">
          <a:xfrm>
            <a:off x="4419600" y="2559050"/>
            <a:ext cx="711200" cy="406400"/>
          </a:xfrm>
          <a:prstGeom prst="line">
            <a:avLst/>
          </a:prstGeom>
          <a:noFill/>
          <a:ln w="50800">
            <a:solidFill>
              <a:schemeClr val="tx1"/>
            </a:solidFill>
            <a:round/>
            <a:headEnd/>
            <a:tailEnd/>
          </a:ln>
        </p:spPr>
        <p:txBody>
          <a:bodyPr wrap="none" anchor="ctr"/>
          <a:lstStyle/>
          <a:p>
            <a:endParaRPr lang="zh-CN" altLang="en-US"/>
          </a:p>
        </p:txBody>
      </p:sp>
      <p:sp>
        <p:nvSpPr>
          <p:cNvPr id="2055" name="Line 12"/>
          <p:cNvSpPr>
            <a:spLocks noChangeShapeType="1"/>
          </p:cNvSpPr>
          <p:nvPr/>
        </p:nvSpPr>
        <p:spPr bwMode="auto">
          <a:xfrm flipH="1">
            <a:off x="4470400" y="2965450"/>
            <a:ext cx="660400" cy="406400"/>
          </a:xfrm>
          <a:prstGeom prst="line">
            <a:avLst/>
          </a:prstGeom>
          <a:noFill/>
          <a:ln w="50800">
            <a:solidFill>
              <a:schemeClr val="tx1"/>
            </a:solidFill>
            <a:round/>
            <a:headEnd/>
            <a:tailEnd/>
          </a:ln>
        </p:spPr>
        <p:txBody>
          <a:bodyPr wrap="none" anchor="ctr"/>
          <a:lstStyle/>
          <a:p>
            <a:endParaRPr lang="zh-CN" altLang="en-US"/>
          </a:p>
        </p:txBody>
      </p:sp>
      <p:graphicFrame>
        <p:nvGraphicFramePr>
          <p:cNvPr id="11267" name="Object 3"/>
          <p:cNvGraphicFramePr>
            <a:graphicFrameLocks noChangeAspect="1"/>
          </p:cNvGraphicFramePr>
          <p:nvPr/>
        </p:nvGraphicFramePr>
        <p:xfrm>
          <a:off x="3246432" y="4967304"/>
          <a:ext cx="539750" cy="747712"/>
        </p:xfrm>
        <a:graphic>
          <a:graphicData uri="http://schemas.openxmlformats.org/presentationml/2006/ole">
            <p:oleObj spid="_x0000_s11267" name="Equation" r:id="rId3" imgW="164880" imgH="228600" progId="Equation.DSMT4">
              <p:embed/>
            </p:oleObj>
          </a:graphicData>
        </a:graphic>
      </p:graphicFrame>
      <p:sp>
        <p:nvSpPr>
          <p:cNvPr id="14" name="日期占位符 13"/>
          <p:cNvSpPr>
            <a:spLocks noGrp="1"/>
          </p:cNvSpPr>
          <p:nvPr>
            <p:ph type="dt" sz="half" idx="10"/>
          </p:nvPr>
        </p:nvSpPr>
        <p:spPr/>
        <p:txBody>
          <a:bodyPr/>
          <a:lstStyle/>
          <a:p>
            <a:fld id="{6B33A03D-450E-43CD-A78A-C904A6D5DCCF}" type="datetime1">
              <a:rPr lang="zh-CN" altLang="en-US" smtClean="0"/>
              <a:pPr/>
              <a:t>2018/9/24</a:t>
            </a:fld>
            <a:endParaRPr lang="zh-CN" altLang="en-US"/>
          </a:p>
        </p:txBody>
      </p:sp>
      <p:sp>
        <p:nvSpPr>
          <p:cNvPr id="15" name="页脚占位符 1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dirty="0" smtClean="0"/>
              <a:t>风险的构成</a:t>
            </a:r>
          </a:p>
        </p:txBody>
      </p:sp>
      <p:sp>
        <p:nvSpPr>
          <p:cNvPr id="19460" name="Rectangle 3"/>
          <p:cNvSpPr>
            <a:spLocks noGrp="1" noChangeArrowheads="1"/>
          </p:cNvSpPr>
          <p:nvPr>
            <p:ph type="body" idx="1"/>
          </p:nvPr>
        </p:nvSpPr>
        <p:spPr/>
        <p:txBody>
          <a:bodyPr/>
          <a:lstStyle/>
          <a:p>
            <a:endParaRPr lang="zh-CN" altLang="en-US" dirty="0" smtClean="0"/>
          </a:p>
          <a:p>
            <a:r>
              <a:rPr lang="zh-CN" altLang="en-US" sz="2400" dirty="0" smtClean="0"/>
              <a:t>市场风险或系统风险（</a:t>
            </a:r>
            <a:r>
              <a:rPr lang="en-US" altLang="zh-CN" sz="2400" dirty="0" smtClean="0"/>
              <a:t>systematic risk</a:t>
            </a:r>
            <a:r>
              <a:rPr lang="zh-CN" altLang="en-US" sz="2400" dirty="0" smtClean="0"/>
              <a:t>）</a:t>
            </a:r>
          </a:p>
          <a:p>
            <a:r>
              <a:rPr lang="zh-CN" altLang="en-US" sz="2400" dirty="0" smtClean="0"/>
              <a:t>个别风险或非系统风险（</a:t>
            </a:r>
            <a:r>
              <a:rPr lang="en-US" altLang="zh-CN" sz="2400" dirty="0" smtClean="0"/>
              <a:t>unsystematic risk</a:t>
            </a:r>
            <a:r>
              <a:rPr lang="zh-CN" altLang="en-US" sz="2400" dirty="0" smtClean="0"/>
              <a:t>）</a:t>
            </a:r>
          </a:p>
          <a:p>
            <a:r>
              <a:rPr lang="zh-CN" altLang="en-US" sz="2400" dirty="0" smtClean="0"/>
              <a:t>总风险 = 系统风险 + 非系统风险</a:t>
            </a:r>
          </a:p>
          <a:p>
            <a:endParaRPr lang="zh-CN" altLang="en-US" dirty="0" smtClean="0"/>
          </a:p>
        </p:txBody>
      </p:sp>
      <p:sp>
        <p:nvSpPr>
          <p:cNvPr id="5" name="日期占位符 4"/>
          <p:cNvSpPr>
            <a:spLocks noGrp="1"/>
          </p:cNvSpPr>
          <p:nvPr>
            <p:ph type="dt" sz="half" idx="10"/>
          </p:nvPr>
        </p:nvSpPr>
        <p:spPr/>
        <p:txBody>
          <a:bodyPr/>
          <a:lstStyle/>
          <a:p>
            <a:fld id="{E78D172D-0F48-4BF7-97B1-C2F01CBA21BB}"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p:txBody>
          <a:bodyPr/>
          <a:lstStyle/>
          <a:p>
            <a:endParaRPr lang="zh-CN" altLang="en-US" smtClean="0"/>
          </a:p>
          <a:p>
            <a:endParaRPr lang="zh-CN" altLang="en-US" smtClean="0"/>
          </a:p>
        </p:txBody>
      </p:sp>
      <p:sp>
        <p:nvSpPr>
          <p:cNvPr id="20484" name="Rectangle 4"/>
          <p:cNvSpPr>
            <a:spLocks noChangeArrowheads="1"/>
          </p:cNvSpPr>
          <p:nvPr/>
        </p:nvSpPr>
        <p:spPr bwMode="auto">
          <a:xfrm>
            <a:off x="914400" y="2133600"/>
            <a:ext cx="7772400" cy="4114800"/>
          </a:xfrm>
          <a:prstGeom prst="rect">
            <a:avLst/>
          </a:prstGeom>
          <a:noFill/>
          <a:ln w="12700">
            <a:noFill/>
            <a:miter lim="800000"/>
            <a:headEnd/>
            <a:tailEnd/>
          </a:ln>
        </p:spPr>
        <p:txBody>
          <a:bodyPr lIns="90488" tIns="44450" rIns="90488" bIns="44450"/>
          <a:lstStyle/>
          <a:p>
            <a:pPr marL="342900" indent="-342900" eaLnBrk="0" hangingPunct="0">
              <a:spcBef>
                <a:spcPct val="20000"/>
              </a:spcBef>
              <a:buClr>
                <a:srgbClr val="006600"/>
              </a:buClr>
              <a:buSzPct val="75000"/>
              <a:buFont typeface="Wingdings" pitchFamily="2" charset="2"/>
              <a:buNone/>
            </a:pPr>
            <a:r>
              <a:rPr lang="zh-CN" altLang="en-US" sz="4000">
                <a:latin typeface="Symbol" pitchFamily="18" charset="2"/>
              </a:rPr>
              <a:t></a:t>
            </a:r>
            <a:r>
              <a:rPr lang="en-US" altLang="zh-CN" sz="4000" baseline="-25000"/>
              <a:t>i</a:t>
            </a:r>
            <a:r>
              <a:rPr lang="en-US" altLang="zh-CN" sz="4000" baseline="30000"/>
              <a:t>2 </a:t>
            </a:r>
            <a:r>
              <a:rPr lang="en-US" altLang="zh-CN" sz="4000"/>
              <a:t>= </a:t>
            </a:r>
            <a:r>
              <a:rPr lang="en-US" altLang="zh-CN" sz="4000">
                <a:latin typeface="Symbol" pitchFamily="18" charset="2"/>
              </a:rPr>
              <a:t></a:t>
            </a:r>
            <a:r>
              <a:rPr lang="en-US" altLang="zh-CN" sz="4000" baseline="-25000"/>
              <a:t>i</a:t>
            </a:r>
            <a:r>
              <a:rPr lang="en-US" altLang="zh-CN" sz="4000" baseline="30000"/>
              <a:t>2</a:t>
            </a:r>
            <a:r>
              <a:rPr lang="en-US" altLang="zh-CN" sz="4000"/>
              <a:t> </a:t>
            </a:r>
            <a:r>
              <a:rPr lang="en-US" altLang="zh-CN" sz="4000">
                <a:latin typeface="Symbol" pitchFamily="18" charset="2"/>
              </a:rPr>
              <a:t></a:t>
            </a:r>
            <a:r>
              <a:rPr lang="en-US" altLang="zh-CN" sz="4000" baseline="-25000"/>
              <a:t>m</a:t>
            </a:r>
            <a:r>
              <a:rPr lang="en-US" altLang="zh-CN" sz="4000" baseline="30000"/>
              <a:t>2 </a:t>
            </a:r>
            <a:r>
              <a:rPr lang="en-US" altLang="zh-CN" sz="4000"/>
              <a:t>+ </a:t>
            </a:r>
            <a:r>
              <a:rPr lang="en-US" altLang="zh-CN" sz="4000">
                <a:latin typeface="Symbol" pitchFamily="18" charset="2"/>
              </a:rPr>
              <a:t></a:t>
            </a:r>
            <a:r>
              <a:rPr lang="en-US" altLang="zh-CN" sz="4000" baseline="30000"/>
              <a:t>2</a:t>
            </a:r>
            <a:r>
              <a:rPr lang="en-US" altLang="zh-CN" sz="4000"/>
              <a:t>(</a:t>
            </a:r>
            <a:r>
              <a:rPr lang="en-US" altLang="zh-CN" sz="4000" b="1"/>
              <a:t>e</a:t>
            </a:r>
            <a:r>
              <a:rPr lang="en-US" altLang="zh-CN" sz="4000" b="1" baseline="-25000"/>
              <a:t>i</a:t>
            </a:r>
            <a:r>
              <a:rPr lang="en-US" altLang="zh-CN" sz="4000"/>
              <a:t>)</a:t>
            </a:r>
          </a:p>
          <a:p>
            <a:pPr marL="342900" indent="-342900" eaLnBrk="0" hangingPunct="0">
              <a:spcBef>
                <a:spcPct val="20000"/>
              </a:spcBef>
              <a:buClr>
                <a:srgbClr val="006600"/>
              </a:buClr>
              <a:buSzPct val="75000"/>
              <a:buFont typeface="Wingdings" pitchFamily="2" charset="2"/>
              <a:buNone/>
            </a:pPr>
            <a:r>
              <a:rPr lang="en-US" altLang="zh-CN" sz="3200"/>
              <a:t>	</a:t>
            </a:r>
            <a:r>
              <a:rPr lang="zh-CN" altLang="en-US" sz="3200"/>
              <a:t>其中</a:t>
            </a:r>
          </a:p>
          <a:p>
            <a:pPr marL="342900" indent="-342900" eaLnBrk="0" hangingPunct="0">
              <a:spcBef>
                <a:spcPct val="20000"/>
              </a:spcBef>
              <a:buClr>
                <a:srgbClr val="006600"/>
              </a:buClr>
              <a:buSzPct val="75000"/>
              <a:buFont typeface="Wingdings" pitchFamily="2" charset="2"/>
              <a:buNone/>
            </a:pPr>
            <a:r>
              <a:rPr lang="en-US" altLang="zh-CN" sz="4000">
                <a:latin typeface="Symbol" pitchFamily="18" charset="2"/>
              </a:rPr>
              <a:t></a:t>
            </a:r>
            <a:r>
              <a:rPr lang="en-US" altLang="zh-CN" sz="4000" baseline="-25000"/>
              <a:t>i</a:t>
            </a:r>
            <a:r>
              <a:rPr lang="en-US" altLang="zh-CN" sz="4000" baseline="30000"/>
              <a:t>2 </a:t>
            </a:r>
            <a:r>
              <a:rPr lang="en-US" altLang="zh-CN" sz="4000"/>
              <a:t>= </a:t>
            </a:r>
            <a:r>
              <a:rPr lang="zh-CN" altLang="en-US" sz="3200"/>
              <a:t>总风险</a:t>
            </a:r>
          </a:p>
          <a:p>
            <a:pPr marL="342900" indent="-342900" eaLnBrk="0" hangingPunct="0">
              <a:spcBef>
                <a:spcPct val="20000"/>
              </a:spcBef>
              <a:buClr>
                <a:srgbClr val="006600"/>
              </a:buClr>
              <a:buSzPct val="75000"/>
              <a:buFont typeface="Wingdings" pitchFamily="2" charset="2"/>
              <a:buNone/>
            </a:pPr>
            <a:r>
              <a:rPr lang="en-US" altLang="zh-CN" sz="4000">
                <a:latin typeface="Symbol" pitchFamily="18" charset="2"/>
              </a:rPr>
              <a:t></a:t>
            </a:r>
            <a:r>
              <a:rPr lang="en-US" altLang="zh-CN" sz="4000" baseline="-25000"/>
              <a:t>i</a:t>
            </a:r>
            <a:r>
              <a:rPr lang="en-US" altLang="zh-CN" sz="4000" baseline="30000"/>
              <a:t>2</a:t>
            </a:r>
            <a:r>
              <a:rPr lang="en-US" altLang="zh-CN" sz="4000"/>
              <a:t> </a:t>
            </a:r>
            <a:r>
              <a:rPr lang="en-US" altLang="zh-CN" sz="4000">
                <a:latin typeface="Symbol" pitchFamily="18" charset="2"/>
              </a:rPr>
              <a:t></a:t>
            </a:r>
            <a:r>
              <a:rPr lang="en-US" altLang="zh-CN" sz="4000" baseline="-25000"/>
              <a:t>m</a:t>
            </a:r>
            <a:r>
              <a:rPr lang="en-US" altLang="zh-CN" sz="4000" baseline="30000"/>
              <a:t>2 </a:t>
            </a:r>
            <a:r>
              <a:rPr lang="en-US" altLang="zh-CN" sz="4000"/>
              <a:t>= </a:t>
            </a:r>
            <a:r>
              <a:rPr lang="zh-CN" altLang="en-US" sz="3200"/>
              <a:t>系统风险</a:t>
            </a:r>
            <a:endParaRPr lang="zh-CN" altLang="en-US" sz="4000"/>
          </a:p>
          <a:p>
            <a:pPr marL="342900" indent="-342900" eaLnBrk="0" hangingPunct="0">
              <a:spcBef>
                <a:spcPct val="20000"/>
              </a:spcBef>
              <a:buClr>
                <a:srgbClr val="006600"/>
              </a:buClr>
              <a:buSzPct val="75000"/>
              <a:buFont typeface="Wingdings" pitchFamily="2" charset="2"/>
              <a:buNone/>
            </a:pPr>
            <a:r>
              <a:rPr lang="en-US" altLang="zh-CN" sz="4000">
                <a:latin typeface="Symbol" pitchFamily="18" charset="2"/>
              </a:rPr>
              <a:t></a:t>
            </a:r>
            <a:r>
              <a:rPr lang="en-US" altLang="zh-CN" sz="4000" baseline="30000"/>
              <a:t>2</a:t>
            </a:r>
            <a:r>
              <a:rPr lang="en-US" altLang="zh-CN" sz="4000"/>
              <a:t>(</a:t>
            </a:r>
            <a:r>
              <a:rPr lang="en-US" altLang="zh-CN" sz="4000" b="1"/>
              <a:t>e</a:t>
            </a:r>
            <a:r>
              <a:rPr lang="en-US" altLang="zh-CN" sz="4000" b="1" baseline="-25000"/>
              <a:t>i</a:t>
            </a:r>
            <a:r>
              <a:rPr lang="en-US" altLang="zh-CN" sz="4000"/>
              <a:t>) = </a:t>
            </a:r>
            <a:r>
              <a:rPr lang="zh-CN" altLang="en-US" sz="3200"/>
              <a:t>非系统风险</a:t>
            </a:r>
          </a:p>
          <a:p>
            <a:pPr marL="342900" indent="-342900" eaLnBrk="0" hangingPunct="0">
              <a:spcBef>
                <a:spcPct val="20000"/>
              </a:spcBef>
              <a:buClr>
                <a:srgbClr val="006600"/>
              </a:buClr>
              <a:buSzPct val="75000"/>
              <a:buFont typeface="Wingdings" pitchFamily="2" charset="2"/>
              <a:buNone/>
            </a:pPr>
            <a:endParaRPr lang="zh-CN" altLang="en-US" sz="3200"/>
          </a:p>
        </p:txBody>
      </p:sp>
      <p:sp>
        <p:nvSpPr>
          <p:cNvPr id="6" name="标题 5"/>
          <p:cNvSpPr>
            <a:spLocks noGrp="1"/>
          </p:cNvSpPr>
          <p:nvPr>
            <p:ph type="title"/>
          </p:nvPr>
        </p:nvSpPr>
        <p:spPr/>
        <p:txBody>
          <a:bodyPr/>
          <a:lstStyle/>
          <a:p>
            <a:r>
              <a:rPr lang="zh-CN" altLang="en-US" dirty="0" smtClean="0"/>
              <a:t>风险测度</a:t>
            </a:r>
            <a:endParaRPr lang="zh-CN" altLang="en-US" dirty="0"/>
          </a:p>
        </p:txBody>
      </p:sp>
      <p:sp>
        <p:nvSpPr>
          <p:cNvPr id="7" name="日期占位符 6"/>
          <p:cNvSpPr>
            <a:spLocks noGrp="1"/>
          </p:cNvSpPr>
          <p:nvPr>
            <p:ph type="dt" sz="half" idx="10"/>
          </p:nvPr>
        </p:nvSpPr>
        <p:spPr/>
        <p:txBody>
          <a:bodyPr/>
          <a:lstStyle/>
          <a:p>
            <a:fld id="{58A34E68-4512-4400-ABEC-BB0EFC49332C}" type="datetime1">
              <a:rPr lang="zh-CN" altLang="en-US" smtClean="0"/>
              <a:pPr/>
              <a:t>2018/9/24</a:t>
            </a:fld>
            <a:endParaRPr lang="zh-CN" altLang="en-US"/>
          </a:p>
        </p:txBody>
      </p:sp>
      <p:sp>
        <p:nvSpPr>
          <p:cNvPr id="8" name="页脚占位符 7"/>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altLang="en-US" dirty="0" smtClean="0"/>
              <a:t>收益</a:t>
            </a:r>
            <a:r>
              <a:rPr lang="zh-CN" altLang="en-US" dirty="0"/>
              <a:t>的度量</a:t>
            </a:r>
          </a:p>
        </p:txBody>
      </p:sp>
      <p:sp>
        <p:nvSpPr>
          <p:cNvPr id="172035" name="Rectangle 3"/>
          <p:cNvSpPr>
            <a:spLocks noGrp="1" noChangeArrowheads="1"/>
          </p:cNvSpPr>
          <p:nvPr>
            <p:ph type="body" idx="1"/>
          </p:nvPr>
        </p:nvSpPr>
        <p:spPr>
          <a:xfrm>
            <a:off x="642910" y="1266828"/>
            <a:ext cx="7772400" cy="4805378"/>
          </a:xfrm>
        </p:spPr>
        <p:txBody>
          <a:bodyPr>
            <a:normAutofit/>
          </a:bodyPr>
          <a:lstStyle/>
          <a:p>
            <a:r>
              <a:rPr lang="zh-CN" altLang="en-US" dirty="0" smtClean="0"/>
              <a:t>收益和收益率</a:t>
            </a:r>
            <a:endParaRPr lang="en-US" altLang="zh-CN" dirty="0" smtClean="0"/>
          </a:p>
          <a:p>
            <a:pPr lvl="1"/>
            <a:r>
              <a:rPr lang="zh-CN" altLang="en-US" dirty="0" smtClean="0"/>
              <a:t>证券投资收益是指从初始投资开始的一段时间内证券的价值增量。分为两部分：利润或利息收益（</a:t>
            </a:r>
            <a:r>
              <a:rPr lang="en-US" altLang="zh-CN" dirty="0" smtClean="0"/>
              <a:t>return</a:t>
            </a:r>
            <a:r>
              <a:rPr lang="zh-CN" altLang="en-US" dirty="0" smtClean="0"/>
              <a:t>）和资本利得（</a:t>
            </a:r>
            <a:r>
              <a:rPr lang="en-US" altLang="zh-CN" dirty="0" smtClean="0"/>
              <a:t>capital gains</a:t>
            </a:r>
            <a:r>
              <a:rPr lang="zh-CN" altLang="en-US" dirty="0" smtClean="0"/>
              <a:t>）。利润是权益证券的红利或债权证券的利息收入，而资本利得就是价差所得，指证券的期末市场价格和期初价格的差。如果在证券持有期内没有分红或利息派发，则收益等于期初和期末的价格差。</a:t>
            </a:r>
            <a:endParaRPr lang="en-US" altLang="zh-CN" dirty="0" smtClean="0"/>
          </a:p>
          <a:p>
            <a:pPr lvl="1"/>
            <a:r>
              <a:rPr lang="zh-CN" altLang="en-US" dirty="0" smtClean="0"/>
              <a:t>由于收益率的可比性，收益一般都用收益率来计量。</a:t>
            </a:r>
            <a:endParaRPr lang="en-US" altLang="zh-CN" dirty="0" smtClean="0"/>
          </a:p>
          <a:p>
            <a:r>
              <a:rPr lang="zh-CN" altLang="en-US" dirty="0" smtClean="0"/>
              <a:t> 计算公式</a:t>
            </a:r>
          </a:p>
          <a:p>
            <a:endParaRPr lang="en-US" altLang="zh-CN" dirty="0" smtClean="0"/>
          </a:p>
        </p:txBody>
      </p:sp>
      <p:graphicFrame>
        <p:nvGraphicFramePr>
          <p:cNvPr id="75778" name="Object 2"/>
          <p:cNvGraphicFramePr>
            <a:graphicFrameLocks noChangeAspect="1"/>
          </p:cNvGraphicFramePr>
          <p:nvPr/>
        </p:nvGraphicFramePr>
        <p:xfrm>
          <a:off x="1308100" y="5103813"/>
          <a:ext cx="6184900" cy="1123950"/>
        </p:xfrm>
        <a:graphic>
          <a:graphicData uri="http://schemas.openxmlformats.org/presentationml/2006/ole">
            <p:oleObj spid="_x0000_s75778" name="Equation" r:id="rId3" imgW="2361960" imgH="431640" progId="Equation.DSMT4">
              <p:embed/>
            </p:oleObj>
          </a:graphicData>
        </a:graphic>
      </p:graphicFrame>
      <p:sp>
        <p:nvSpPr>
          <p:cNvPr id="5" name="日期占位符 4"/>
          <p:cNvSpPr>
            <a:spLocks noGrp="1"/>
          </p:cNvSpPr>
          <p:nvPr>
            <p:ph type="dt" sz="half" idx="10"/>
          </p:nvPr>
        </p:nvSpPr>
        <p:spPr/>
        <p:txBody>
          <a:bodyPr/>
          <a:lstStyle/>
          <a:p>
            <a:fld id="{A786A4EB-B6D6-4A11-B513-5AD7F78CEE1C}" type="datetime1">
              <a:rPr lang="zh-CN" altLang="en-US" smtClean="0"/>
              <a:pPr/>
              <a:t>2018/9/24</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p:txBody>
          <a:bodyPr/>
          <a:lstStyle/>
          <a:p>
            <a:r>
              <a:rPr lang="zh-CN" altLang="en-US" dirty="0" smtClean="0"/>
              <a:t>单指数模型与分散化</a:t>
            </a:r>
          </a:p>
        </p:txBody>
      </p:sp>
      <p:sp>
        <p:nvSpPr>
          <p:cNvPr id="3080" name="Rectangle 3"/>
          <p:cNvSpPr>
            <a:spLocks noGrp="1" noChangeArrowheads="1"/>
          </p:cNvSpPr>
          <p:nvPr>
            <p:ph type="body" idx="1"/>
          </p:nvPr>
        </p:nvSpPr>
        <p:spPr/>
        <p:txBody>
          <a:bodyPr/>
          <a:lstStyle/>
          <a:p>
            <a:r>
              <a:rPr lang="zh-CN" altLang="en-US" smtClean="0"/>
              <a:t>假设某组合含有</a:t>
            </a:r>
            <a:r>
              <a:rPr lang="en-US" altLang="zh-CN" smtClean="0"/>
              <a:t>n</a:t>
            </a:r>
            <a:r>
              <a:rPr lang="zh-CN" altLang="en-US" smtClean="0"/>
              <a:t>种风险资产，每种资产等权重，则</a:t>
            </a:r>
          </a:p>
          <a:p>
            <a:endParaRPr lang="zh-CN" altLang="en-US" smtClean="0"/>
          </a:p>
        </p:txBody>
      </p:sp>
      <p:graphicFrame>
        <p:nvGraphicFramePr>
          <p:cNvPr id="3074" name="Object 2"/>
          <p:cNvGraphicFramePr>
            <a:graphicFrameLocks noChangeAspect="1"/>
          </p:cNvGraphicFramePr>
          <p:nvPr/>
        </p:nvGraphicFramePr>
        <p:xfrm>
          <a:off x="1752600" y="2214554"/>
          <a:ext cx="4953000" cy="1420813"/>
        </p:xfrm>
        <a:graphic>
          <a:graphicData uri="http://schemas.openxmlformats.org/presentationml/2006/ole">
            <p:oleObj spid="_x0000_s12290" name="Equation" r:id="rId3" imgW="2831760" imgH="812520" progId="Equation.3">
              <p:embed/>
            </p:oleObj>
          </a:graphicData>
        </a:graphic>
      </p:graphicFrame>
      <p:graphicFrame>
        <p:nvGraphicFramePr>
          <p:cNvPr id="3075" name="Object 3"/>
          <p:cNvGraphicFramePr>
            <a:graphicFrameLocks noChangeAspect="1"/>
          </p:cNvGraphicFramePr>
          <p:nvPr/>
        </p:nvGraphicFramePr>
        <p:xfrm>
          <a:off x="1828800" y="4648200"/>
          <a:ext cx="1676400" cy="800100"/>
        </p:xfrm>
        <a:graphic>
          <a:graphicData uri="http://schemas.openxmlformats.org/presentationml/2006/ole">
            <p:oleObj spid="_x0000_s12291" name="Equation" r:id="rId4" imgW="825480" imgH="393480" progId="Equation.3">
              <p:embed/>
            </p:oleObj>
          </a:graphicData>
        </a:graphic>
      </p:graphicFrame>
      <p:graphicFrame>
        <p:nvGraphicFramePr>
          <p:cNvPr id="3076" name="Object 4"/>
          <p:cNvGraphicFramePr>
            <a:graphicFrameLocks noChangeAspect="1"/>
          </p:cNvGraphicFramePr>
          <p:nvPr/>
        </p:nvGraphicFramePr>
        <p:xfrm>
          <a:off x="3810000" y="4648200"/>
          <a:ext cx="1524000" cy="738188"/>
        </p:xfrm>
        <a:graphic>
          <a:graphicData uri="http://schemas.openxmlformats.org/presentationml/2006/ole">
            <p:oleObj spid="_x0000_s12292" name="Equation" r:id="rId5" imgW="812520" imgH="393480" progId="Equation.3">
              <p:embed/>
            </p:oleObj>
          </a:graphicData>
        </a:graphic>
      </p:graphicFrame>
      <p:graphicFrame>
        <p:nvGraphicFramePr>
          <p:cNvPr id="3077" name="Object 5"/>
          <p:cNvGraphicFramePr>
            <a:graphicFrameLocks noChangeAspect="1"/>
          </p:cNvGraphicFramePr>
          <p:nvPr/>
        </p:nvGraphicFramePr>
        <p:xfrm>
          <a:off x="5486400" y="4648200"/>
          <a:ext cx="1447800" cy="760413"/>
        </p:xfrm>
        <a:graphic>
          <a:graphicData uri="http://schemas.openxmlformats.org/presentationml/2006/ole">
            <p:oleObj spid="_x0000_s12293" name="Equation" r:id="rId6" imgW="749160" imgH="393480" progId="Equation.3">
              <p:embed/>
            </p:oleObj>
          </a:graphicData>
        </a:graphic>
      </p:graphicFrame>
      <p:sp>
        <p:nvSpPr>
          <p:cNvPr id="9" name="日期占位符 8"/>
          <p:cNvSpPr>
            <a:spLocks noGrp="1"/>
          </p:cNvSpPr>
          <p:nvPr>
            <p:ph type="dt" sz="half" idx="10"/>
          </p:nvPr>
        </p:nvSpPr>
        <p:spPr/>
        <p:txBody>
          <a:bodyPr/>
          <a:lstStyle/>
          <a:p>
            <a:fld id="{0AD18CB2-50CC-4A1D-B87F-A65BCB8B5DA6}" type="datetime1">
              <a:rPr lang="zh-CN" altLang="en-US" smtClean="0"/>
              <a:pPr/>
              <a:t>2018/9/24</a:t>
            </a:fld>
            <a:endParaRPr lang="zh-CN" altLang="en-US"/>
          </a:p>
        </p:txBody>
      </p:sp>
      <p:sp>
        <p:nvSpPr>
          <p:cNvPr id="10" name="页脚占位符 9"/>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r>
              <a:rPr lang="zh-CN" altLang="en-US" dirty="0" smtClean="0"/>
              <a:t>风险表达式</a:t>
            </a:r>
          </a:p>
        </p:txBody>
      </p:sp>
      <p:sp>
        <p:nvSpPr>
          <p:cNvPr id="4102" name="Rectangle 3"/>
          <p:cNvSpPr>
            <a:spLocks noGrp="1" noChangeArrowheads="1"/>
          </p:cNvSpPr>
          <p:nvPr>
            <p:ph type="body" idx="1"/>
          </p:nvPr>
        </p:nvSpPr>
        <p:spPr/>
        <p:txBody>
          <a:bodyPr/>
          <a:lstStyle/>
          <a:p>
            <a:endParaRPr lang="zh-CN" altLang="en-US" smtClean="0"/>
          </a:p>
          <a:p>
            <a:endParaRPr lang="zh-CN" altLang="en-US" smtClean="0"/>
          </a:p>
          <a:p>
            <a:endParaRPr lang="zh-CN" altLang="en-US" smtClean="0"/>
          </a:p>
        </p:txBody>
      </p:sp>
      <p:graphicFrame>
        <p:nvGraphicFramePr>
          <p:cNvPr id="4098" name="Object 2"/>
          <p:cNvGraphicFramePr>
            <a:graphicFrameLocks noChangeAspect="1"/>
          </p:cNvGraphicFramePr>
          <p:nvPr/>
        </p:nvGraphicFramePr>
        <p:xfrm>
          <a:off x="1524000" y="1905000"/>
          <a:ext cx="4267200" cy="661988"/>
        </p:xfrm>
        <a:graphic>
          <a:graphicData uri="http://schemas.openxmlformats.org/presentationml/2006/ole">
            <p:oleObj spid="_x0000_s149506" name="Equation" r:id="rId3" imgW="1307880" imgH="253800" progId="Equation.3">
              <p:embed/>
            </p:oleObj>
          </a:graphicData>
        </a:graphic>
      </p:graphicFrame>
      <p:graphicFrame>
        <p:nvGraphicFramePr>
          <p:cNvPr id="4099" name="Object 3"/>
          <p:cNvGraphicFramePr>
            <a:graphicFrameLocks noChangeAspect="1"/>
          </p:cNvGraphicFramePr>
          <p:nvPr/>
        </p:nvGraphicFramePr>
        <p:xfrm>
          <a:off x="1600200" y="3352800"/>
          <a:ext cx="4114800" cy="828675"/>
        </p:xfrm>
        <a:graphic>
          <a:graphicData uri="http://schemas.openxmlformats.org/presentationml/2006/ole">
            <p:oleObj spid="_x0000_s149507" name="Equation" r:id="rId4" imgW="2082600" imgH="419040" progId="Equation.3">
              <p:embed/>
            </p:oleObj>
          </a:graphicData>
        </a:graphic>
      </p:graphicFrame>
      <p:sp>
        <p:nvSpPr>
          <p:cNvPr id="7" name="日期占位符 6"/>
          <p:cNvSpPr>
            <a:spLocks noGrp="1"/>
          </p:cNvSpPr>
          <p:nvPr>
            <p:ph type="dt" sz="half" idx="10"/>
          </p:nvPr>
        </p:nvSpPr>
        <p:spPr/>
        <p:txBody>
          <a:bodyPr/>
          <a:lstStyle/>
          <a:p>
            <a:fld id="{01735774-D285-4FDE-9576-5DFD7B48104B}" type="datetime1">
              <a:rPr lang="zh-CN" altLang="en-US" smtClean="0"/>
              <a:pPr/>
              <a:t>2018/9/24</a:t>
            </a:fld>
            <a:endParaRPr lang="zh-CN" altLang="en-US"/>
          </a:p>
        </p:txBody>
      </p:sp>
      <p:sp>
        <p:nvSpPr>
          <p:cNvPr id="8" name="页脚占位符 7"/>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Rectangle 1028"/>
          <p:cNvSpPr>
            <a:spLocks noChangeArrowheads="1"/>
          </p:cNvSpPr>
          <p:nvPr/>
        </p:nvSpPr>
        <p:spPr bwMode="auto">
          <a:xfrm>
            <a:off x="838200" y="1793875"/>
            <a:ext cx="7772400" cy="4454525"/>
          </a:xfrm>
          <a:prstGeom prst="rect">
            <a:avLst/>
          </a:prstGeom>
          <a:noFill/>
          <a:ln w="12700" cap="sq">
            <a:noFill/>
            <a:miter lim="800000"/>
            <a:headEnd type="none" w="sm" len="sm"/>
            <a:tailEnd type="none" w="sm" len="sm"/>
          </a:ln>
          <a:effectLst/>
        </p:spPr>
        <p:txBody>
          <a:bodyPr/>
          <a:lstStyle/>
          <a:p>
            <a:pPr marL="342900" indent="-342900">
              <a:spcBef>
                <a:spcPct val="20000"/>
              </a:spcBef>
              <a:buClr>
                <a:schemeClr val="tx2"/>
              </a:buClr>
              <a:buSzPct val="75000"/>
              <a:buFont typeface="Wingdings" pitchFamily="2" charset="2"/>
              <a:buChar char="n"/>
              <a:defRPr/>
            </a:pPr>
            <a:endParaRPr lang="zh-CN" altLang="en-US" sz="3200">
              <a:effectLst>
                <a:outerShdw blurRad="38100" dist="38100" dir="2700000" algn="tl">
                  <a:srgbClr val="000000"/>
                </a:outerShdw>
              </a:effectLst>
            </a:endParaRPr>
          </a:p>
          <a:p>
            <a:pPr marL="342900" indent="-342900">
              <a:spcBef>
                <a:spcPct val="20000"/>
              </a:spcBef>
              <a:buClr>
                <a:schemeClr val="tx2"/>
              </a:buClr>
              <a:buSzPct val="75000"/>
              <a:buFont typeface="Wingdings" pitchFamily="2" charset="2"/>
              <a:buChar char="n"/>
              <a:defRPr/>
            </a:pPr>
            <a:endParaRPr lang="zh-CN" altLang="en-US" sz="3200">
              <a:effectLst>
                <a:outerShdw blurRad="38100" dist="38100" dir="2700000" algn="tl">
                  <a:srgbClr val="000000"/>
                </a:outerShdw>
              </a:effectLst>
            </a:endParaRPr>
          </a:p>
          <a:p>
            <a:pPr marL="342900" indent="-342900">
              <a:spcBef>
                <a:spcPct val="20000"/>
              </a:spcBef>
              <a:buClr>
                <a:schemeClr val="tx2"/>
              </a:buClr>
              <a:buSzPct val="75000"/>
              <a:buFont typeface="Wingdings" pitchFamily="2" charset="2"/>
              <a:buChar char="n"/>
              <a:defRPr/>
            </a:pPr>
            <a:endParaRPr lang="zh-CN" altLang="en-US" sz="3200">
              <a:effectLst>
                <a:outerShdw blurRad="38100" dist="38100" dir="2700000" algn="tl">
                  <a:srgbClr val="000000"/>
                </a:outerShdw>
              </a:effectLst>
            </a:endParaRPr>
          </a:p>
          <a:p>
            <a:pPr marL="342900" indent="-342900">
              <a:spcBef>
                <a:spcPct val="20000"/>
              </a:spcBef>
              <a:buClr>
                <a:schemeClr val="tx2"/>
              </a:buClr>
              <a:buSzPct val="75000"/>
              <a:buFont typeface="Wingdings" pitchFamily="2" charset="2"/>
              <a:buChar char="n"/>
              <a:defRPr/>
            </a:pPr>
            <a:endParaRPr lang="zh-CN" altLang="en-US" sz="3200">
              <a:effectLst>
                <a:outerShdw blurRad="38100" dist="38100" dir="2700000" algn="tl">
                  <a:srgbClr val="000000"/>
                </a:outerShdw>
              </a:effectLst>
            </a:endParaRPr>
          </a:p>
        </p:txBody>
      </p:sp>
      <p:sp>
        <p:nvSpPr>
          <p:cNvPr id="21508" name="Line 1029"/>
          <p:cNvSpPr>
            <a:spLocks noChangeShapeType="1"/>
          </p:cNvSpPr>
          <p:nvPr/>
        </p:nvSpPr>
        <p:spPr bwMode="auto">
          <a:xfrm>
            <a:off x="2286000" y="2667000"/>
            <a:ext cx="0" cy="3124200"/>
          </a:xfrm>
          <a:prstGeom prst="line">
            <a:avLst/>
          </a:prstGeom>
          <a:noFill/>
          <a:ln w="57150">
            <a:solidFill>
              <a:srgbClr val="B2B2B2"/>
            </a:solidFill>
            <a:round/>
            <a:headEnd/>
            <a:tailEnd/>
          </a:ln>
        </p:spPr>
        <p:txBody>
          <a:bodyPr wrap="none" anchor="ctr"/>
          <a:lstStyle/>
          <a:p>
            <a:endParaRPr lang="zh-CN" altLang="en-US"/>
          </a:p>
        </p:txBody>
      </p:sp>
      <p:sp>
        <p:nvSpPr>
          <p:cNvPr id="21509" name="Line 1030"/>
          <p:cNvSpPr>
            <a:spLocks noChangeShapeType="1"/>
          </p:cNvSpPr>
          <p:nvPr/>
        </p:nvSpPr>
        <p:spPr bwMode="auto">
          <a:xfrm>
            <a:off x="2286000" y="5791200"/>
            <a:ext cx="4953000" cy="0"/>
          </a:xfrm>
          <a:prstGeom prst="line">
            <a:avLst/>
          </a:prstGeom>
          <a:noFill/>
          <a:ln w="57150">
            <a:solidFill>
              <a:srgbClr val="B2B2B2"/>
            </a:solidFill>
            <a:round/>
            <a:headEnd/>
            <a:tailEnd/>
          </a:ln>
        </p:spPr>
        <p:txBody>
          <a:bodyPr wrap="none" anchor="ctr"/>
          <a:lstStyle/>
          <a:p>
            <a:endParaRPr lang="zh-CN" altLang="en-US"/>
          </a:p>
        </p:txBody>
      </p:sp>
      <p:sp>
        <p:nvSpPr>
          <p:cNvPr id="21510" name="Text Box 1031"/>
          <p:cNvSpPr txBox="1">
            <a:spLocks noChangeArrowheads="1"/>
          </p:cNvSpPr>
          <p:nvPr/>
        </p:nvSpPr>
        <p:spPr bwMode="auto">
          <a:xfrm>
            <a:off x="7239000" y="5410200"/>
            <a:ext cx="1905000" cy="946150"/>
          </a:xfrm>
          <a:prstGeom prst="rect">
            <a:avLst/>
          </a:prstGeom>
          <a:noFill/>
          <a:ln w="9525">
            <a:noFill/>
            <a:miter lim="800000"/>
            <a:headEnd/>
            <a:tailEnd/>
          </a:ln>
        </p:spPr>
        <p:txBody>
          <a:bodyPr>
            <a:spAutoFit/>
          </a:bodyPr>
          <a:lstStyle/>
          <a:p>
            <a:pPr eaLnBrk="0" hangingPunct="0">
              <a:spcBef>
                <a:spcPct val="50000"/>
              </a:spcBef>
            </a:pPr>
            <a:r>
              <a:rPr lang="zh-CN" altLang="en-US" sz="2800" b="1"/>
              <a:t>证券的个数</a:t>
            </a:r>
            <a:endParaRPr lang="zh-CN" altLang="en-US" sz="2800"/>
          </a:p>
        </p:txBody>
      </p:sp>
      <p:sp>
        <p:nvSpPr>
          <p:cNvPr id="21511" name="Text Box 1032"/>
          <p:cNvSpPr txBox="1">
            <a:spLocks noChangeArrowheads="1"/>
          </p:cNvSpPr>
          <p:nvPr/>
        </p:nvSpPr>
        <p:spPr bwMode="auto">
          <a:xfrm>
            <a:off x="381000" y="2133600"/>
            <a:ext cx="2895600" cy="519113"/>
          </a:xfrm>
          <a:prstGeom prst="rect">
            <a:avLst/>
          </a:prstGeom>
          <a:noFill/>
          <a:ln w="9525">
            <a:noFill/>
            <a:miter lim="800000"/>
            <a:headEnd/>
            <a:tailEnd/>
          </a:ln>
        </p:spPr>
        <p:txBody>
          <a:bodyPr>
            <a:spAutoFit/>
          </a:bodyPr>
          <a:lstStyle/>
          <a:p>
            <a:pPr eaLnBrk="0" hangingPunct="0">
              <a:spcBef>
                <a:spcPct val="50000"/>
              </a:spcBef>
            </a:pPr>
            <a:r>
              <a:rPr lang="zh-CN" altLang="en-US" sz="2800" b="1"/>
              <a:t>           标准差</a:t>
            </a:r>
            <a:endParaRPr lang="zh-CN" altLang="en-US" sz="4400"/>
          </a:p>
        </p:txBody>
      </p:sp>
      <p:sp>
        <p:nvSpPr>
          <p:cNvPr id="21512" name="Line 1033"/>
          <p:cNvSpPr>
            <a:spLocks noChangeShapeType="1"/>
          </p:cNvSpPr>
          <p:nvPr/>
        </p:nvSpPr>
        <p:spPr bwMode="auto">
          <a:xfrm>
            <a:off x="2362200" y="4495800"/>
            <a:ext cx="4724400" cy="0"/>
          </a:xfrm>
          <a:prstGeom prst="line">
            <a:avLst/>
          </a:prstGeom>
          <a:noFill/>
          <a:ln w="57150">
            <a:solidFill>
              <a:schemeClr val="tx1"/>
            </a:solidFill>
            <a:round/>
            <a:headEnd/>
            <a:tailEnd/>
          </a:ln>
        </p:spPr>
        <p:txBody>
          <a:bodyPr wrap="none" anchor="ctr"/>
          <a:lstStyle/>
          <a:p>
            <a:endParaRPr lang="zh-CN" altLang="en-US"/>
          </a:p>
        </p:txBody>
      </p:sp>
      <p:sp>
        <p:nvSpPr>
          <p:cNvPr id="21513" name="Arc 1034"/>
          <p:cNvSpPr>
            <a:spLocks/>
          </p:cNvSpPr>
          <p:nvPr/>
        </p:nvSpPr>
        <p:spPr bwMode="auto">
          <a:xfrm rot="10471076">
            <a:off x="2438400" y="2743200"/>
            <a:ext cx="3668713" cy="1752600"/>
          </a:xfrm>
          <a:custGeom>
            <a:avLst/>
            <a:gdLst>
              <a:gd name="T0" fmla="*/ 0 w 21659"/>
              <a:gd name="T1" fmla="*/ 0 h 21600"/>
              <a:gd name="T2" fmla="*/ 2147483647 w 21659"/>
              <a:gd name="T3" fmla="*/ 2147483647 h 21600"/>
              <a:gd name="T4" fmla="*/ 2147483647 w 21659"/>
              <a:gd name="T5" fmla="*/ 2147483647 h 21600"/>
              <a:gd name="T6" fmla="*/ 0 60000 65536"/>
              <a:gd name="T7" fmla="*/ 0 60000 65536"/>
              <a:gd name="T8" fmla="*/ 0 60000 65536"/>
              <a:gd name="T9" fmla="*/ 0 w 21659"/>
              <a:gd name="T10" fmla="*/ 0 h 21600"/>
              <a:gd name="T11" fmla="*/ 21659 w 21659"/>
              <a:gd name="T12" fmla="*/ 21600 h 21600"/>
            </a:gdLst>
            <a:ahLst/>
            <a:cxnLst>
              <a:cxn ang="T6">
                <a:pos x="T0" y="T1"/>
              </a:cxn>
              <a:cxn ang="T7">
                <a:pos x="T2" y="T3"/>
              </a:cxn>
              <a:cxn ang="T8">
                <a:pos x="T4" y="T5"/>
              </a:cxn>
            </a:cxnLst>
            <a:rect l="T9" t="T10" r="T11" b="T12"/>
            <a:pathLst>
              <a:path w="21659" h="21600" fill="none" extrusionOk="0">
                <a:moveTo>
                  <a:pt x="0" y="0"/>
                </a:moveTo>
                <a:cubicBezTo>
                  <a:pt x="20" y="0"/>
                  <a:pt x="40" y="-1"/>
                  <a:pt x="61" y="0"/>
                </a:cubicBezTo>
                <a:cubicBezTo>
                  <a:pt x="11862" y="0"/>
                  <a:pt x="21479" y="9472"/>
                  <a:pt x="21658" y="21273"/>
                </a:cubicBezTo>
              </a:path>
              <a:path w="21659" h="21600" stroke="0" extrusionOk="0">
                <a:moveTo>
                  <a:pt x="0" y="0"/>
                </a:moveTo>
                <a:cubicBezTo>
                  <a:pt x="20" y="0"/>
                  <a:pt x="40" y="-1"/>
                  <a:pt x="61" y="0"/>
                </a:cubicBezTo>
                <a:cubicBezTo>
                  <a:pt x="11862" y="0"/>
                  <a:pt x="21479" y="9472"/>
                  <a:pt x="21658" y="21273"/>
                </a:cubicBezTo>
                <a:lnTo>
                  <a:pt x="61" y="21600"/>
                </a:lnTo>
                <a:close/>
              </a:path>
            </a:pathLst>
          </a:custGeom>
          <a:noFill/>
          <a:ln w="38100">
            <a:solidFill>
              <a:schemeClr val="accent1"/>
            </a:solidFill>
            <a:round/>
            <a:headEnd/>
            <a:tailEnd/>
          </a:ln>
        </p:spPr>
        <p:txBody>
          <a:bodyPr wrap="none" anchor="ctr"/>
          <a:lstStyle/>
          <a:p>
            <a:endParaRPr lang="zh-CN" altLang="en-US"/>
          </a:p>
        </p:txBody>
      </p:sp>
      <p:sp>
        <p:nvSpPr>
          <p:cNvPr id="21514" name="Line 1035"/>
          <p:cNvSpPr>
            <a:spLocks noChangeShapeType="1"/>
          </p:cNvSpPr>
          <p:nvPr/>
        </p:nvSpPr>
        <p:spPr bwMode="auto">
          <a:xfrm>
            <a:off x="3505200" y="4648200"/>
            <a:ext cx="0" cy="990600"/>
          </a:xfrm>
          <a:prstGeom prst="line">
            <a:avLst/>
          </a:prstGeom>
          <a:noFill/>
          <a:ln w="28575">
            <a:solidFill>
              <a:schemeClr val="tx1"/>
            </a:solidFill>
            <a:round/>
            <a:headEnd type="triangle" w="med" len="med"/>
            <a:tailEnd type="triangle" w="med" len="med"/>
          </a:ln>
        </p:spPr>
        <p:txBody>
          <a:bodyPr wrap="none" anchor="ctr"/>
          <a:lstStyle/>
          <a:p>
            <a:endParaRPr lang="zh-CN" altLang="en-US"/>
          </a:p>
        </p:txBody>
      </p:sp>
      <p:sp>
        <p:nvSpPr>
          <p:cNvPr id="21515" name="Text Box 1036"/>
          <p:cNvSpPr txBox="1">
            <a:spLocks noChangeArrowheads="1"/>
          </p:cNvSpPr>
          <p:nvPr/>
        </p:nvSpPr>
        <p:spPr bwMode="auto">
          <a:xfrm>
            <a:off x="3886200" y="4876800"/>
            <a:ext cx="2209800" cy="519113"/>
          </a:xfrm>
          <a:prstGeom prst="rect">
            <a:avLst/>
          </a:prstGeom>
          <a:noFill/>
          <a:ln w="9525">
            <a:noFill/>
            <a:miter lim="800000"/>
            <a:headEnd/>
            <a:tailEnd/>
          </a:ln>
        </p:spPr>
        <p:txBody>
          <a:bodyPr>
            <a:spAutoFit/>
          </a:bodyPr>
          <a:lstStyle/>
          <a:p>
            <a:pPr eaLnBrk="0" hangingPunct="0">
              <a:spcBef>
                <a:spcPct val="50000"/>
              </a:spcBef>
            </a:pPr>
            <a:r>
              <a:rPr lang="zh-CN" altLang="en-US" sz="2800" b="1"/>
              <a:t>市场风险</a:t>
            </a:r>
          </a:p>
        </p:txBody>
      </p:sp>
      <p:sp>
        <p:nvSpPr>
          <p:cNvPr id="21516" name="Line 1037"/>
          <p:cNvSpPr>
            <a:spLocks noChangeShapeType="1"/>
          </p:cNvSpPr>
          <p:nvPr/>
        </p:nvSpPr>
        <p:spPr bwMode="auto">
          <a:xfrm flipH="1">
            <a:off x="3733800" y="3657600"/>
            <a:ext cx="990600" cy="3048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1517" name="Text Box 1038"/>
          <p:cNvSpPr txBox="1">
            <a:spLocks noChangeArrowheads="1"/>
          </p:cNvSpPr>
          <p:nvPr/>
        </p:nvSpPr>
        <p:spPr bwMode="auto">
          <a:xfrm>
            <a:off x="3857625" y="2514600"/>
            <a:ext cx="3762375" cy="1160463"/>
          </a:xfrm>
          <a:prstGeom prst="rect">
            <a:avLst/>
          </a:prstGeom>
          <a:noFill/>
          <a:ln w="9525">
            <a:noFill/>
            <a:miter lim="800000"/>
            <a:headEnd/>
            <a:tailEnd/>
          </a:ln>
        </p:spPr>
        <p:txBody>
          <a:bodyPr>
            <a:spAutoFit/>
          </a:bodyPr>
          <a:lstStyle/>
          <a:p>
            <a:pPr eaLnBrk="0" hangingPunct="0">
              <a:spcBef>
                <a:spcPct val="50000"/>
              </a:spcBef>
            </a:pPr>
            <a:r>
              <a:rPr lang="zh-CN" altLang="en-US" sz="2800" b="1"/>
              <a:t>个别风险</a:t>
            </a:r>
          </a:p>
          <a:p>
            <a:pPr eaLnBrk="0" hangingPunct="0">
              <a:spcBef>
                <a:spcPct val="50000"/>
              </a:spcBef>
            </a:pPr>
            <a:r>
              <a:rPr lang="en-US" altLang="zh-CN" sz="2800" b="1">
                <a:latin typeface="Symbol" pitchFamily="18" charset="2"/>
              </a:rPr>
              <a:t>s</a:t>
            </a:r>
            <a:r>
              <a:rPr lang="en-US" altLang="zh-CN" sz="2800" b="1" baseline="30000"/>
              <a:t>2</a:t>
            </a:r>
            <a:r>
              <a:rPr lang="en-US" altLang="zh-CN" sz="2800" b="1"/>
              <a:t>(e</a:t>
            </a:r>
            <a:r>
              <a:rPr lang="en-US" altLang="zh-CN" sz="2800" b="1" baseline="-25000"/>
              <a:t>P</a:t>
            </a:r>
            <a:r>
              <a:rPr lang="en-US" altLang="zh-CN" sz="2800" b="1"/>
              <a:t>)=</a:t>
            </a:r>
            <a:r>
              <a:rPr lang="en-US" altLang="zh-CN" sz="2800" b="1">
                <a:latin typeface="Symbol" pitchFamily="18" charset="2"/>
              </a:rPr>
              <a:t>s</a:t>
            </a:r>
            <a:r>
              <a:rPr lang="en-US" altLang="zh-CN" sz="2800" b="1" baseline="30000"/>
              <a:t>2</a:t>
            </a:r>
            <a:r>
              <a:rPr lang="en-US" altLang="zh-CN" sz="2800" b="1"/>
              <a:t>(e) / n</a:t>
            </a:r>
            <a:endParaRPr lang="en-US" altLang="zh-CN" sz="2800"/>
          </a:p>
        </p:txBody>
      </p:sp>
      <p:sp>
        <p:nvSpPr>
          <p:cNvPr id="21518" name="Text Box 1039"/>
          <p:cNvSpPr txBox="1">
            <a:spLocks noChangeArrowheads="1"/>
          </p:cNvSpPr>
          <p:nvPr/>
        </p:nvSpPr>
        <p:spPr bwMode="auto">
          <a:xfrm>
            <a:off x="762000" y="4191000"/>
            <a:ext cx="1447800" cy="519113"/>
          </a:xfrm>
          <a:prstGeom prst="rect">
            <a:avLst/>
          </a:prstGeom>
          <a:noFill/>
          <a:ln w="9525">
            <a:noFill/>
            <a:miter lim="800000"/>
            <a:headEnd/>
            <a:tailEnd/>
          </a:ln>
        </p:spPr>
        <p:txBody>
          <a:bodyPr>
            <a:spAutoFit/>
          </a:bodyPr>
          <a:lstStyle/>
          <a:p>
            <a:pPr eaLnBrk="0" hangingPunct="0">
              <a:spcBef>
                <a:spcPct val="50000"/>
              </a:spcBef>
            </a:pPr>
            <a:r>
              <a:rPr lang="en-US" altLang="zh-CN" sz="2800" b="1">
                <a:latin typeface="Symbol" pitchFamily="18" charset="2"/>
              </a:rPr>
              <a:t>b</a:t>
            </a:r>
            <a:r>
              <a:rPr lang="en-US" altLang="zh-CN" sz="2800" b="1" baseline="-25000"/>
              <a:t>P</a:t>
            </a:r>
            <a:r>
              <a:rPr lang="en-US" altLang="zh-CN" sz="2800" b="1" baseline="30000"/>
              <a:t>2</a:t>
            </a:r>
            <a:r>
              <a:rPr lang="en-US" altLang="zh-CN" sz="2800" b="1">
                <a:latin typeface="Symbol" pitchFamily="18" charset="2"/>
              </a:rPr>
              <a:t>s</a:t>
            </a:r>
            <a:r>
              <a:rPr lang="en-US" altLang="zh-CN" sz="2800" b="1" baseline="-25000"/>
              <a:t>M</a:t>
            </a:r>
            <a:r>
              <a:rPr lang="en-US" altLang="zh-CN" sz="2800" b="1" baseline="30000"/>
              <a:t>2</a:t>
            </a:r>
            <a:endParaRPr lang="en-US" altLang="zh-CN" sz="2800"/>
          </a:p>
        </p:txBody>
      </p:sp>
      <p:sp>
        <p:nvSpPr>
          <p:cNvPr id="16" name="Rectangle 2"/>
          <p:cNvSpPr>
            <a:spLocks noGrp="1" noChangeArrowheads="1"/>
          </p:cNvSpPr>
          <p:nvPr>
            <p:ph type="title"/>
          </p:nvPr>
        </p:nvSpPr>
        <p:spPr>
          <a:xfrm>
            <a:off x="914400" y="214290"/>
            <a:ext cx="7772400" cy="785818"/>
          </a:xfrm>
        </p:spPr>
        <p:txBody>
          <a:bodyPr/>
          <a:lstStyle/>
          <a:p>
            <a:r>
              <a:rPr lang="zh-CN" altLang="en-US" dirty="0" smtClean="0"/>
              <a:t>分散投资减少风险</a:t>
            </a:r>
          </a:p>
        </p:txBody>
      </p:sp>
      <p:sp>
        <p:nvSpPr>
          <p:cNvPr id="17" name="日期占位符 16"/>
          <p:cNvSpPr>
            <a:spLocks noGrp="1"/>
          </p:cNvSpPr>
          <p:nvPr>
            <p:ph type="dt" sz="half" idx="10"/>
          </p:nvPr>
        </p:nvSpPr>
        <p:spPr/>
        <p:txBody>
          <a:bodyPr/>
          <a:lstStyle/>
          <a:p>
            <a:fld id="{A276D389-C803-4D5F-BE56-DDE5FAB179A7}" type="datetime1">
              <a:rPr lang="zh-CN" altLang="en-US" smtClean="0"/>
              <a:pPr/>
              <a:t>2018/9/24</a:t>
            </a:fld>
            <a:endParaRPr lang="zh-CN" altLang="en-US"/>
          </a:p>
        </p:txBody>
      </p:sp>
      <p:sp>
        <p:nvSpPr>
          <p:cNvPr id="18" name="页脚占位符 17"/>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smtClean="0"/>
              <a:t>例</a:t>
            </a:r>
          </a:p>
        </p:txBody>
      </p:sp>
      <p:sp>
        <p:nvSpPr>
          <p:cNvPr id="22532" name="Rectangle 3"/>
          <p:cNvSpPr>
            <a:spLocks noGrp="1" noChangeArrowheads="1"/>
          </p:cNvSpPr>
          <p:nvPr>
            <p:ph type="body" idx="1"/>
          </p:nvPr>
        </p:nvSpPr>
        <p:spPr/>
        <p:txBody>
          <a:bodyPr/>
          <a:lstStyle/>
          <a:p>
            <a:pPr>
              <a:lnSpc>
                <a:spcPct val="90000"/>
              </a:lnSpc>
            </a:pPr>
            <a:r>
              <a:rPr lang="zh-CN" altLang="en-US" sz="2800" dirty="0" smtClean="0"/>
              <a:t>假设某资本市场只包含3只股票，表中的贝塔值是单指数（市场指数）模型的估计值。市场指数的标准差为25%。</a:t>
            </a:r>
          </a:p>
          <a:p>
            <a:pPr>
              <a:lnSpc>
                <a:spcPct val="90000"/>
              </a:lnSpc>
              <a:buFont typeface="Wingdings" pitchFamily="2" charset="2"/>
              <a:buNone/>
            </a:pPr>
            <a:r>
              <a:rPr lang="zh-CN" altLang="en-US" sz="2800" dirty="0" smtClean="0"/>
              <a:t>  股票   价值   贝塔   平均超额收益  标准差</a:t>
            </a:r>
          </a:p>
          <a:p>
            <a:pPr>
              <a:lnSpc>
                <a:spcPct val="90000"/>
              </a:lnSpc>
              <a:buFont typeface="Wingdings" pitchFamily="2" charset="2"/>
              <a:buNone/>
            </a:pPr>
            <a:r>
              <a:rPr lang="en-US" altLang="zh-CN" sz="2400" dirty="0" smtClean="0"/>
              <a:t>  A           3000       0.2            10%                     40%</a:t>
            </a:r>
          </a:p>
          <a:p>
            <a:pPr>
              <a:lnSpc>
                <a:spcPct val="90000"/>
              </a:lnSpc>
              <a:buFont typeface="Wingdings" pitchFamily="2" charset="2"/>
              <a:buNone/>
            </a:pPr>
            <a:r>
              <a:rPr lang="en-US" altLang="zh-CN" sz="2400" dirty="0" smtClean="0"/>
              <a:t>  B            1940     1.0              2%                      30%</a:t>
            </a:r>
          </a:p>
          <a:p>
            <a:pPr>
              <a:lnSpc>
                <a:spcPct val="90000"/>
              </a:lnSpc>
              <a:buFont typeface="Wingdings" pitchFamily="2" charset="2"/>
              <a:buNone/>
            </a:pPr>
            <a:r>
              <a:rPr lang="en-US" altLang="zh-CN" sz="2400" dirty="0" smtClean="0"/>
              <a:t>  C            1360     1.7              17%                    50%</a:t>
            </a:r>
          </a:p>
          <a:p>
            <a:pPr>
              <a:lnSpc>
                <a:spcPct val="90000"/>
              </a:lnSpc>
            </a:pPr>
            <a:endParaRPr lang="en-US" altLang="zh-CN" dirty="0" smtClean="0"/>
          </a:p>
        </p:txBody>
      </p:sp>
      <p:sp>
        <p:nvSpPr>
          <p:cNvPr id="22533" name="Line 4"/>
          <p:cNvSpPr>
            <a:spLocks noChangeShapeType="1"/>
          </p:cNvSpPr>
          <p:nvPr/>
        </p:nvSpPr>
        <p:spPr bwMode="auto">
          <a:xfrm>
            <a:off x="762000" y="2428868"/>
            <a:ext cx="7543800" cy="0"/>
          </a:xfrm>
          <a:prstGeom prst="line">
            <a:avLst/>
          </a:prstGeom>
          <a:noFill/>
          <a:ln w="57150" cap="sq">
            <a:solidFill>
              <a:schemeClr val="tx1"/>
            </a:solidFill>
            <a:round/>
            <a:headEnd type="none" w="sm" len="sm"/>
            <a:tailEnd type="none" w="sm" len="sm"/>
          </a:ln>
        </p:spPr>
        <p:txBody>
          <a:bodyPr wrap="none"/>
          <a:lstStyle/>
          <a:p>
            <a:endParaRPr lang="zh-CN" altLang="en-US"/>
          </a:p>
        </p:txBody>
      </p:sp>
      <p:sp>
        <p:nvSpPr>
          <p:cNvPr id="22534" name="Line 5"/>
          <p:cNvSpPr>
            <a:spLocks noChangeShapeType="1"/>
          </p:cNvSpPr>
          <p:nvPr/>
        </p:nvSpPr>
        <p:spPr bwMode="auto">
          <a:xfrm>
            <a:off x="762000" y="2857496"/>
            <a:ext cx="7543800" cy="0"/>
          </a:xfrm>
          <a:prstGeom prst="line">
            <a:avLst/>
          </a:prstGeom>
          <a:noFill/>
          <a:ln w="57150" cap="sq">
            <a:solidFill>
              <a:schemeClr val="tx1"/>
            </a:solidFill>
            <a:round/>
            <a:headEnd type="none" w="sm" len="sm"/>
            <a:tailEnd type="none" w="sm" len="sm"/>
          </a:ln>
        </p:spPr>
        <p:txBody>
          <a:bodyPr wrap="none"/>
          <a:lstStyle/>
          <a:p>
            <a:endParaRPr lang="zh-CN" altLang="en-US"/>
          </a:p>
        </p:txBody>
      </p:sp>
      <p:sp>
        <p:nvSpPr>
          <p:cNvPr id="22535" name="Line 6"/>
          <p:cNvSpPr>
            <a:spLocks noChangeShapeType="1"/>
          </p:cNvSpPr>
          <p:nvPr/>
        </p:nvSpPr>
        <p:spPr bwMode="auto">
          <a:xfrm>
            <a:off x="838200" y="4143380"/>
            <a:ext cx="7391400" cy="0"/>
          </a:xfrm>
          <a:prstGeom prst="line">
            <a:avLst/>
          </a:prstGeom>
          <a:noFill/>
          <a:ln w="57150" cap="sq">
            <a:solidFill>
              <a:schemeClr val="tx1"/>
            </a:solidFill>
            <a:round/>
            <a:headEnd type="none" w="sm" len="sm"/>
            <a:tailEnd type="none" w="sm" len="sm"/>
          </a:ln>
        </p:spPr>
        <p:txBody>
          <a:bodyPr wrap="none"/>
          <a:lstStyle/>
          <a:p>
            <a:endParaRPr lang="zh-CN" altLang="en-US"/>
          </a:p>
        </p:txBody>
      </p:sp>
      <p:sp>
        <p:nvSpPr>
          <p:cNvPr id="8" name="日期占位符 7"/>
          <p:cNvSpPr>
            <a:spLocks noGrp="1"/>
          </p:cNvSpPr>
          <p:nvPr>
            <p:ph type="dt" sz="half" idx="10"/>
          </p:nvPr>
        </p:nvSpPr>
        <p:spPr/>
        <p:txBody>
          <a:bodyPr/>
          <a:lstStyle/>
          <a:p>
            <a:fld id="{CA118D38-4141-471A-B2E4-849329600653}" type="datetime1">
              <a:rPr lang="zh-CN" altLang="en-US" smtClean="0"/>
              <a:pPr/>
              <a:t>2018/9/24</a:t>
            </a:fld>
            <a:endParaRPr lang="zh-CN" altLang="en-US"/>
          </a:p>
        </p:txBody>
      </p:sp>
      <p:sp>
        <p:nvSpPr>
          <p:cNvPr id="9" name="页脚占位符 8"/>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a:bodyPr>
          <a:lstStyle/>
          <a:p>
            <a:r>
              <a:rPr lang="zh-CN" altLang="en-US" dirty="0" smtClean="0"/>
              <a:t>计算</a:t>
            </a:r>
          </a:p>
        </p:txBody>
      </p:sp>
      <p:sp>
        <p:nvSpPr>
          <p:cNvPr id="23556" name="Rectangle 3"/>
          <p:cNvSpPr>
            <a:spLocks noGrp="1" noChangeArrowheads="1"/>
          </p:cNvSpPr>
          <p:nvPr>
            <p:ph type="body" idx="1"/>
          </p:nvPr>
        </p:nvSpPr>
        <p:spPr/>
        <p:txBody>
          <a:bodyPr/>
          <a:lstStyle/>
          <a:p>
            <a:r>
              <a:rPr lang="zh-CN" altLang="en-US" dirty="0" smtClean="0"/>
              <a:t>指数组合的平均超额收益为多少？</a:t>
            </a:r>
          </a:p>
          <a:p>
            <a:r>
              <a:rPr lang="zh-CN" altLang="en-US" dirty="0" smtClean="0"/>
              <a:t>股票</a:t>
            </a:r>
            <a:r>
              <a:rPr lang="en-US" altLang="zh-CN" dirty="0" smtClean="0"/>
              <a:t>A</a:t>
            </a:r>
            <a:r>
              <a:rPr lang="zh-CN" altLang="en-US" dirty="0" smtClean="0"/>
              <a:t>与指数组合之间的协方差是多少？</a:t>
            </a:r>
          </a:p>
          <a:p>
            <a:r>
              <a:rPr lang="zh-CN" altLang="en-US" dirty="0" smtClean="0"/>
              <a:t>把股票</a:t>
            </a:r>
            <a:r>
              <a:rPr lang="en-US" altLang="zh-CN" dirty="0" smtClean="0"/>
              <a:t>B</a:t>
            </a:r>
            <a:r>
              <a:rPr lang="zh-CN" altLang="en-US" dirty="0" smtClean="0"/>
              <a:t>的方差分解为系统风险和公司特有风险。</a:t>
            </a:r>
          </a:p>
        </p:txBody>
      </p:sp>
      <p:sp>
        <p:nvSpPr>
          <p:cNvPr id="5" name="日期占位符 4"/>
          <p:cNvSpPr>
            <a:spLocks noGrp="1"/>
          </p:cNvSpPr>
          <p:nvPr>
            <p:ph type="dt" sz="half" idx="10"/>
          </p:nvPr>
        </p:nvSpPr>
        <p:spPr/>
        <p:txBody>
          <a:bodyPr/>
          <a:lstStyle/>
          <a:p>
            <a:fld id="{856E3602-D79F-4D38-851B-F3D28ED2530A}"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p:txBody>
          <a:bodyPr/>
          <a:lstStyle/>
          <a:p>
            <a:r>
              <a:rPr lang="zh-CN" altLang="en-US" smtClean="0"/>
              <a:t>解答</a:t>
            </a:r>
          </a:p>
        </p:txBody>
      </p:sp>
      <p:sp>
        <p:nvSpPr>
          <p:cNvPr id="5127" name="Rectangle 3"/>
          <p:cNvSpPr>
            <a:spLocks noGrp="1" noChangeArrowheads="1"/>
          </p:cNvSpPr>
          <p:nvPr>
            <p:ph type="body" idx="1"/>
          </p:nvPr>
        </p:nvSpPr>
        <p:spPr/>
        <p:txBody>
          <a:bodyPr/>
          <a:lstStyle/>
          <a:p>
            <a:r>
              <a:rPr lang="zh-CN" altLang="en-US" dirty="0" smtClean="0"/>
              <a:t>指数组合的平均超额收益为：</a:t>
            </a:r>
            <a:endParaRPr lang="en-US" altLang="zh-CN" dirty="0" smtClean="0"/>
          </a:p>
          <a:p>
            <a:endParaRPr lang="zh-CN" altLang="en-US" dirty="0" smtClean="0"/>
          </a:p>
          <a:p>
            <a:endParaRPr lang="en-US" altLang="zh-CN" dirty="0" smtClean="0"/>
          </a:p>
          <a:p>
            <a:r>
              <a:rPr lang="zh-CN" altLang="en-US" dirty="0" smtClean="0"/>
              <a:t>股票</a:t>
            </a:r>
            <a:r>
              <a:rPr lang="en-US" altLang="zh-CN" dirty="0" smtClean="0"/>
              <a:t>A</a:t>
            </a:r>
            <a:r>
              <a:rPr lang="zh-CN" altLang="en-US" dirty="0" smtClean="0"/>
              <a:t>与指数组合之间的协方差为：</a:t>
            </a:r>
            <a:endParaRPr lang="en-US" altLang="zh-CN" dirty="0" smtClean="0"/>
          </a:p>
          <a:p>
            <a:endParaRPr lang="en-US" altLang="zh-CN" dirty="0" smtClean="0"/>
          </a:p>
          <a:p>
            <a:endParaRPr lang="zh-CN" altLang="en-US" dirty="0" smtClean="0"/>
          </a:p>
          <a:p>
            <a:r>
              <a:rPr lang="en-US" altLang="zh-CN" dirty="0" smtClean="0"/>
              <a:t>B</a:t>
            </a:r>
            <a:r>
              <a:rPr lang="zh-CN" altLang="en-US" dirty="0" smtClean="0"/>
              <a:t>的方差等于</a:t>
            </a:r>
          </a:p>
          <a:p>
            <a:endParaRPr lang="zh-CN" altLang="en-US" dirty="0" smtClean="0"/>
          </a:p>
          <a:p>
            <a:endParaRPr lang="zh-CN" altLang="en-US" dirty="0" smtClean="0"/>
          </a:p>
        </p:txBody>
      </p:sp>
      <p:graphicFrame>
        <p:nvGraphicFramePr>
          <p:cNvPr id="5122" name="Object 2"/>
          <p:cNvGraphicFramePr>
            <a:graphicFrameLocks noChangeAspect="1"/>
          </p:cNvGraphicFramePr>
          <p:nvPr/>
        </p:nvGraphicFramePr>
        <p:xfrm>
          <a:off x="1295400" y="1757354"/>
          <a:ext cx="7239000" cy="385762"/>
        </p:xfrm>
        <a:graphic>
          <a:graphicData uri="http://schemas.openxmlformats.org/presentationml/2006/ole">
            <p:oleObj spid="_x0000_s14338" name="Equation" r:id="rId3" imgW="3809880" imgH="203040" progId="Equation.3">
              <p:embed/>
            </p:oleObj>
          </a:graphicData>
        </a:graphic>
      </p:graphicFrame>
      <p:graphicFrame>
        <p:nvGraphicFramePr>
          <p:cNvPr id="5123" name="Object 3"/>
          <p:cNvGraphicFramePr>
            <a:graphicFrameLocks noChangeAspect="1"/>
          </p:cNvGraphicFramePr>
          <p:nvPr/>
        </p:nvGraphicFramePr>
        <p:xfrm>
          <a:off x="1323975" y="3214686"/>
          <a:ext cx="5276850" cy="544513"/>
        </p:xfrm>
        <a:graphic>
          <a:graphicData uri="http://schemas.openxmlformats.org/presentationml/2006/ole">
            <p:oleObj spid="_x0000_s14339" name="Equation" r:id="rId4" imgW="2336760" imgH="241200" progId="Equation.DSMT4">
              <p:embed/>
            </p:oleObj>
          </a:graphicData>
        </a:graphic>
      </p:graphicFrame>
      <p:graphicFrame>
        <p:nvGraphicFramePr>
          <p:cNvPr id="5124" name="Object 4"/>
          <p:cNvGraphicFramePr>
            <a:graphicFrameLocks noChangeAspect="1"/>
          </p:cNvGraphicFramePr>
          <p:nvPr/>
        </p:nvGraphicFramePr>
        <p:xfrm>
          <a:off x="1474788" y="4786313"/>
          <a:ext cx="4060825" cy="1143000"/>
        </p:xfrm>
        <a:graphic>
          <a:graphicData uri="http://schemas.openxmlformats.org/presentationml/2006/ole">
            <p:oleObj spid="_x0000_s14340" name="Equation" r:id="rId5" imgW="1714320" imgH="482400" progId="Equation.DSMT4">
              <p:embed/>
            </p:oleObj>
          </a:graphicData>
        </a:graphic>
      </p:graphicFrame>
      <p:sp>
        <p:nvSpPr>
          <p:cNvPr id="8" name="日期占位符 7"/>
          <p:cNvSpPr>
            <a:spLocks noGrp="1"/>
          </p:cNvSpPr>
          <p:nvPr>
            <p:ph type="dt" sz="half" idx="10"/>
          </p:nvPr>
        </p:nvSpPr>
        <p:spPr/>
        <p:txBody>
          <a:bodyPr/>
          <a:lstStyle/>
          <a:p>
            <a:fld id="{AD60A8F3-7B22-4E84-8BC7-D538C4419A77}" type="datetime1">
              <a:rPr lang="zh-CN" altLang="en-US" smtClean="0"/>
              <a:pPr/>
              <a:t>2018/9/24</a:t>
            </a:fld>
            <a:endParaRPr lang="zh-CN" altLang="en-US"/>
          </a:p>
        </p:txBody>
      </p:sp>
      <p:sp>
        <p:nvSpPr>
          <p:cNvPr id="9" name="页脚占位符 8"/>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idx="1"/>
          </p:nvPr>
        </p:nvSpPr>
        <p:spPr/>
        <p:txBody>
          <a:bodyPr>
            <a:normAutofit/>
          </a:bodyPr>
          <a:lstStyle/>
          <a:p>
            <a:pPr marL="342900" indent="-342900" eaLnBrk="0" hangingPunct="0">
              <a:spcBef>
                <a:spcPct val="20000"/>
              </a:spcBef>
              <a:buClr>
                <a:srgbClr val="006600"/>
              </a:buClr>
              <a:buSzPct val="75000"/>
              <a:buFont typeface="Arial" pitchFamily="34" charset="0"/>
              <a:buChar char="•"/>
            </a:pPr>
            <a:endParaRPr lang="zh-CN" altLang="en-US" sz="2800" dirty="0" smtClean="0"/>
          </a:p>
          <a:p>
            <a:r>
              <a:rPr lang="zh-CN" altLang="en-US" sz="2800" dirty="0" smtClean="0"/>
              <a:t>除了市场指数外还考虑其他因素</a:t>
            </a:r>
          </a:p>
          <a:p>
            <a:pPr marL="742950" lvl="1" indent="-285750" eaLnBrk="0" hangingPunct="0">
              <a:spcBef>
                <a:spcPct val="20000"/>
              </a:spcBef>
              <a:buClr>
                <a:srgbClr val="006600"/>
              </a:buClr>
              <a:buSzPct val="120000"/>
              <a:buFontTx/>
              <a:buChar char="-"/>
            </a:pPr>
            <a:r>
              <a:rPr lang="zh-CN" altLang="en-US" sz="2800" dirty="0" smtClean="0"/>
              <a:t>如</a:t>
            </a:r>
            <a:r>
              <a:rPr lang="en-US" altLang="zh-CN" sz="2800" dirty="0" smtClean="0"/>
              <a:t>GDP，</a:t>
            </a:r>
            <a:r>
              <a:rPr lang="zh-CN" altLang="en-US" sz="2800" dirty="0" smtClean="0"/>
              <a:t>通涨率等。</a:t>
            </a:r>
          </a:p>
          <a:p>
            <a:pPr marL="742950" lvl="1" indent="-285750" eaLnBrk="0" hangingPunct="0">
              <a:spcBef>
                <a:spcPct val="20000"/>
              </a:spcBef>
              <a:buClr>
                <a:srgbClr val="006600"/>
              </a:buClr>
              <a:buSzPct val="120000"/>
              <a:buFontTx/>
              <a:buChar char="-"/>
            </a:pPr>
            <a:endParaRPr lang="zh-CN" altLang="en-US" sz="2800" dirty="0" smtClean="0"/>
          </a:p>
          <a:p>
            <a:pPr marL="742950" lvl="1" indent="-285750" eaLnBrk="0" hangingPunct="0">
              <a:spcBef>
                <a:spcPct val="20000"/>
              </a:spcBef>
              <a:buClr>
                <a:srgbClr val="006600"/>
              </a:buClr>
              <a:buSzPct val="120000"/>
              <a:buFontTx/>
              <a:buChar char="-"/>
            </a:pPr>
            <a:endParaRPr lang="zh-CN" altLang="en-US" sz="2800" dirty="0" smtClean="0"/>
          </a:p>
          <a:p>
            <a:pPr marL="742950" lvl="1" indent="-285750" eaLnBrk="0" hangingPunct="0">
              <a:spcBef>
                <a:spcPct val="20000"/>
              </a:spcBef>
              <a:buClr>
                <a:srgbClr val="006600"/>
              </a:buClr>
              <a:buSzPct val="120000"/>
              <a:buFontTx/>
              <a:buChar char="-"/>
            </a:pPr>
            <a:r>
              <a:rPr lang="zh-CN" altLang="en-US" sz="2800" dirty="0" smtClean="0"/>
              <a:t>采用多元线性回归</a:t>
            </a:r>
          </a:p>
          <a:p>
            <a:endParaRPr lang="zh-CN" altLang="en-US" dirty="0" smtClean="0"/>
          </a:p>
        </p:txBody>
      </p:sp>
      <p:graphicFrame>
        <p:nvGraphicFramePr>
          <p:cNvPr id="6146" name="Object 2"/>
          <p:cNvGraphicFramePr>
            <a:graphicFrameLocks noChangeAspect="1"/>
          </p:cNvGraphicFramePr>
          <p:nvPr/>
        </p:nvGraphicFramePr>
        <p:xfrm>
          <a:off x="1371600" y="2857496"/>
          <a:ext cx="5334000" cy="615950"/>
        </p:xfrm>
        <a:graphic>
          <a:graphicData uri="http://schemas.openxmlformats.org/presentationml/2006/ole">
            <p:oleObj spid="_x0000_s15362" name="Equation" r:id="rId3" imgW="1981080" imgH="228600" progId="Equation.3">
              <p:embed/>
            </p:oleObj>
          </a:graphicData>
        </a:graphic>
      </p:graphicFrame>
      <p:sp>
        <p:nvSpPr>
          <p:cNvPr id="7" name="标题 6"/>
          <p:cNvSpPr>
            <a:spLocks noGrp="1"/>
          </p:cNvSpPr>
          <p:nvPr>
            <p:ph type="title"/>
          </p:nvPr>
        </p:nvSpPr>
        <p:spPr/>
        <p:txBody>
          <a:bodyPr/>
          <a:lstStyle/>
          <a:p>
            <a:r>
              <a:rPr lang="zh-CN" altLang="en-US" dirty="0" smtClean="0"/>
              <a:t>多指数模型</a:t>
            </a:r>
            <a:endParaRPr lang="zh-CN" altLang="en-US" dirty="0"/>
          </a:p>
        </p:txBody>
      </p:sp>
      <p:sp>
        <p:nvSpPr>
          <p:cNvPr id="6" name="日期占位符 5"/>
          <p:cNvSpPr>
            <a:spLocks noGrp="1"/>
          </p:cNvSpPr>
          <p:nvPr>
            <p:ph type="dt" sz="half" idx="10"/>
          </p:nvPr>
        </p:nvSpPr>
        <p:spPr/>
        <p:txBody>
          <a:bodyPr/>
          <a:lstStyle/>
          <a:p>
            <a:fld id="{D36D037B-05FD-4770-8620-CEF9DCFCCAE4}" type="datetime1">
              <a:rPr lang="zh-CN" altLang="en-US" smtClean="0"/>
              <a:pPr/>
              <a:t>2018/9/24</a:t>
            </a:fld>
            <a:endParaRPr lang="zh-CN" altLang="en-US"/>
          </a:p>
        </p:txBody>
      </p:sp>
      <p:sp>
        <p:nvSpPr>
          <p:cNvPr id="8" name="页脚占位符 7"/>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pull/>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dirty="0" smtClean="0"/>
              <a:t>资本资产定价模型</a:t>
            </a:r>
          </a:p>
        </p:txBody>
      </p:sp>
      <p:sp>
        <p:nvSpPr>
          <p:cNvPr id="24580" name="Rectangle 3"/>
          <p:cNvSpPr>
            <a:spLocks noGrp="1" noChangeArrowheads="1"/>
          </p:cNvSpPr>
          <p:nvPr>
            <p:ph type="body" idx="1"/>
          </p:nvPr>
        </p:nvSpPr>
        <p:spPr/>
        <p:txBody>
          <a:bodyPr/>
          <a:lstStyle/>
          <a:p>
            <a:pPr eaLnBrk="1" hangingPunct="1">
              <a:buFont typeface="Arial" pitchFamily="34" charset="0"/>
              <a:buChar char="•"/>
            </a:pPr>
            <a:r>
              <a:rPr lang="en-US" altLang="zh-CN" dirty="0" smtClean="0"/>
              <a:t>1</a:t>
            </a:r>
            <a:r>
              <a:rPr lang="zh-CN" altLang="en-US" dirty="0" smtClean="0"/>
              <a:t>、资本资产定价模型的假设条件</a:t>
            </a:r>
          </a:p>
          <a:p>
            <a:pPr eaLnBrk="1" hangingPunct="1">
              <a:buFont typeface="Arial" pitchFamily="34" charset="0"/>
              <a:buChar char="•"/>
            </a:pPr>
            <a:r>
              <a:rPr lang="en-US" altLang="zh-CN" dirty="0" smtClean="0"/>
              <a:t>2</a:t>
            </a:r>
            <a:r>
              <a:rPr lang="zh-CN" altLang="en-US" dirty="0" smtClean="0"/>
              <a:t>、资本市场线</a:t>
            </a:r>
          </a:p>
          <a:p>
            <a:pPr eaLnBrk="1" hangingPunct="1">
              <a:buFont typeface="Arial" pitchFamily="34" charset="0"/>
              <a:buChar char="•"/>
            </a:pPr>
            <a:r>
              <a:rPr lang="en-US" altLang="zh-CN" dirty="0" smtClean="0"/>
              <a:t>3</a:t>
            </a:r>
            <a:r>
              <a:rPr lang="zh-CN" altLang="en-US" dirty="0" smtClean="0"/>
              <a:t>、证券市场线</a:t>
            </a:r>
          </a:p>
          <a:p>
            <a:pPr eaLnBrk="1" hangingPunct="1">
              <a:buFont typeface="Arial" pitchFamily="34" charset="0"/>
              <a:buChar char="•"/>
            </a:pPr>
            <a:r>
              <a:rPr lang="en-US" altLang="zh-CN" dirty="0" smtClean="0"/>
              <a:t>4</a:t>
            </a:r>
            <a:r>
              <a:rPr lang="zh-CN" altLang="en-US" dirty="0" smtClean="0"/>
              <a:t>、均衡</a:t>
            </a:r>
          </a:p>
        </p:txBody>
      </p:sp>
      <p:sp>
        <p:nvSpPr>
          <p:cNvPr id="5" name="日期占位符 4"/>
          <p:cNvSpPr>
            <a:spLocks noGrp="1"/>
          </p:cNvSpPr>
          <p:nvPr>
            <p:ph type="dt" sz="half" idx="10"/>
          </p:nvPr>
        </p:nvSpPr>
        <p:spPr/>
        <p:txBody>
          <a:bodyPr/>
          <a:lstStyle/>
          <a:p>
            <a:fld id="{55DF666A-7E49-4806-B103-65A93B9C47F4}"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Rectangle 3"/>
          <p:cNvSpPr>
            <a:spLocks noGrp="1" noChangeArrowheads="1"/>
          </p:cNvSpPr>
          <p:nvPr>
            <p:ph type="body" idx="1"/>
          </p:nvPr>
        </p:nvSpPr>
        <p:spPr>
          <a:xfrm>
            <a:off x="304800" y="2133600"/>
            <a:ext cx="8534400" cy="4114800"/>
          </a:xfrm>
          <a:noFill/>
        </p:spPr>
        <p:txBody>
          <a:bodyPr lIns="90488" tIns="44450" rIns="90488" bIns="44450"/>
          <a:lstStyle/>
          <a:p>
            <a:pPr eaLnBrk="1" hangingPunct="1"/>
            <a:r>
              <a:rPr lang="zh-CN" altLang="en-US" smtClean="0"/>
              <a:t>现代金融理论的奠基石。</a:t>
            </a:r>
          </a:p>
          <a:p>
            <a:pPr eaLnBrk="1" hangingPunct="1"/>
            <a:r>
              <a:rPr lang="zh-CN" altLang="en-US" smtClean="0"/>
              <a:t>在</a:t>
            </a:r>
            <a:r>
              <a:rPr lang="en-US" altLang="zh-CN" smtClean="0"/>
              <a:t>Markowitz</a:t>
            </a:r>
            <a:r>
              <a:rPr lang="zh-CN" altLang="en-US" smtClean="0"/>
              <a:t>的证券组合理论基础上发展</a:t>
            </a:r>
            <a:endParaRPr lang="en-US" altLang="zh-CN" smtClean="0"/>
          </a:p>
          <a:p>
            <a:pPr eaLnBrk="1" hangingPunct="1"/>
            <a:r>
              <a:rPr lang="en-US" altLang="zh-CN" smtClean="0"/>
              <a:t>Sharpe, Lintner and Mossin </a:t>
            </a:r>
            <a:r>
              <a:rPr lang="zh-CN" altLang="en-US" smtClean="0"/>
              <a:t>对此作出了主要贡献</a:t>
            </a:r>
          </a:p>
        </p:txBody>
      </p:sp>
      <p:sp>
        <p:nvSpPr>
          <p:cNvPr id="25604" name="Rectangle 4"/>
          <p:cNvSpPr>
            <a:spLocks noGrp="1" noChangeArrowheads="1"/>
          </p:cNvSpPr>
          <p:nvPr>
            <p:ph type="title"/>
          </p:nvPr>
        </p:nvSpPr>
        <p:spPr/>
        <p:txBody>
          <a:bodyPr/>
          <a:lstStyle/>
          <a:p>
            <a:pPr eaLnBrk="1" hangingPunct="1"/>
            <a:r>
              <a:rPr lang="zh-CN" altLang="en-US" dirty="0" smtClean="0"/>
              <a:t>概述</a:t>
            </a:r>
            <a:endParaRPr lang="en-US" altLang="zh-CN" dirty="0" smtClean="0"/>
          </a:p>
        </p:txBody>
      </p:sp>
      <p:sp>
        <p:nvSpPr>
          <p:cNvPr id="5" name="日期占位符 4"/>
          <p:cNvSpPr>
            <a:spLocks noGrp="1"/>
          </p:cNvSpPr>
          <p:nvPr>
            <p:ph type="dt" sz="half" idx="10"/>
          </p:nvPr>
        </p:nvSpPr>
        <p:spPr/>
        <p:txBody>
          <a:bodyPr/>
          <a:lstStyle/>
          <a:p>
            <a:fld id="{0A1AF29F-7547-4CC6-9A0E-3D00A9415631}"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3">
                                            <p:txEl>
                                              <p:pRg st="0" end="0"/>
                                            </p:txEl>
                                          </p:spTgt>
                                        </p:tgtEl>
                                        <p:attrNameLst>
                                          <p:attrName>style.visibility</p:attrName>
                                        </p:attrNameLst>
                                      </p:cBhvr>
                                      <p:to>
                                        <p:strVal val="visible"/>
                                      </p:to>
                                    </p:set>
                                  </p:childTnLst>
                                  <p:subTnLst>
                                    <p:animClr>
                                      <p:cBhvr override="childStyle">
                                        <p:cTn dur="1" fill="hold" display="0" masterRel="nextClick" afterEffect="1"/>
                                        <p:tgtEl>
                                          <p:spTgt spid="138243">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3">
                                            <p:txEl>
                                              <p:pRg st="1" end="1"/>
                                            </p:txEl>
                                          </p:spTgt>
                                        </p:tgtEl>
                                        <p:attrNameLst>
                                          <p:attrName>style.visibility</p:attrName>
                                        </p:attrNameLst>
                                      </p:cBhvr>
                                      <p:to>
                                        <p:strVal val="visible"/>
                                      </p:to>
                                    </p:set>
                                  </p:childTnLst>
                                  <p:subTnLst>
                                    <p:animClr>
                                      <p:cBhvr override="childStyle">
                                        <p:cTn dur="1" fill="hold" display="0" masterRel="nextClick" afterEffect="1"/>
                                        <p:tgtEl>
                                          <p:spTgt spid="138243">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8243">
                                            <p:txEl>
                                              <p:pRg st="2" end="2"/>
                                            </p:txEl>
                                          </p:spTgt>
                                        </p:tgtEl>
                                        <p:attrNameLst>
                                          <p:attrName>style.visibility</p:attrName>
                                        </p:attrNameLst>
                                      </p:cBhvr>
                                      <p:to>
                                        <p:strVal val="visible"/>
                                      </p:to>
                                    </p:set>
                                  </p:childTnLst>
                                  <p:subTnLst>
                                    <p:animClr>
                                      <p:cBhvr override="childStyle">
                                        <p:cTn dur="1" fill="hold" display="0" masterRel="nextClick" afterEffect="1"/>
                                        <p:tgtEl>
                                          <p:spTgt spid="138243">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zh-CN" altLang="en-US" b="0" dirty="0" smtClean="0"/>
              <a:t>威廉</a:t>
            </a:r>
            <a:r>
              <a:rPr lang="en-US" altLang="zh-CN" b="0" dirty="0" smtClean="0"/>
              <a:t>.</a:t>
            </a:r>
            <a:r>
              <a:rPr lang="zh-CN" altLang="en-US" b="0" dirty="0" smtClean="0"/>
              <a:t>夏普</a:t>
            </a:r>
          </a:p>
        </p:txBody>
      </p:sp>
      <p:pic>
        <p:nvPicPr>
          <p:cNvPr id="172034" name="Picture 2"/>
          <p:cNvPicPr>
            <a:picLocks noChangeAspect="1" noChangeArrowheads="1"/>
          </p:cNvPicPr>
          <p:nvPr/>
        </p:nvPicPr>
        <p:blipFill>
          <a:blip r:embed="rId2"/>
          <a:srcRect/>
          <a:stretch>
            <a:fillRect/>
          </a:stretch>
        </p:blipFill>
        <p:spPr bwMode="auto">
          <a:xfrm>
            <a:off x="1428729" y="1142984"/>
            <a:ext cx="5000660" cy="5072098"/>
          </a:xfrm>
          <a:prstGeom prst="rect">
            <a:avLst/>
          </a:prstGeom>
          <a:noFill/>
          <a:ln w="9525">
            <a:noFill/>
            <a:miter lim="800000"/>
            <a:headEnd/>
            <a:tailEnd/>
          </a:ln>
          <a:effectLst/>
        </p:spPr>
      </p:pic>
      <p:sp>
        <p:nvSpPr>
          <p:cNvPr id="4" name="日期占位符 3"/>
          <p:cNvSpPr>
            <a:spLocks noGrp="1"/>
          </p:cNvSpPr>
          <p:nvPr>
            <p:ph type="dt" sz="half" idx="10"/>
          </p:nvPr>
        </p:nvSpPr>
        <p:spPr/>
        <p:txBody>
          <a:bodyPr/>
          <a:lstStyle/>
          <a:p>
            <a:fld id="{B9A6E679-29DC-4422-9DC5-0F0523B8588D}"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altLang="en-US" dirty="0" smtClean="0"/>
              <a:t>多期收益和单期收益</a:t>
            </a:r>
            <a:endParaRPr lang="zh-CN" altLang="en-US" dirty="0"/>
          </a:p>
        </p:txBody>
      </p:sp>
      <p:sp>
        <p:nvSpPr>
          <p:cNvPr id="172035" name="Rectangle 3"/>
          <p:cNvSpPr>
            <a:spLocks noGrp="1" noChangeArrowheads="1"/>
          </p:cNvSpPr>
          <p:nvPr>
            <p:ph type="body" idx="1"/>
          </p:nvPr>
        </p:nvSpPr>
        <p:spPr>
          <a:xfrm>
            <a:off x="642910" y="1266828"/>
            <a:ext cx="7772400" cy="4805378"/>
          </a:xfrm>
        </p:spPr>
        <p:txBody>
          <a:bodyPr>
            <a:normAutofit/>
          </a:bodyPr>
          <a:lstStyle/>
          <a:p>
            <a:r>
              <a:rPr lang="zh-CN" altLang="en-US" dirty="0" smtClean="0"/>
              <a:t>在给定一个期限后（如日、月、周、年），一个持有周期实现的收益为单期收益，持有期超过一个期限的收益称为多期收益。超过一个持有期而进行的投资活动，称为跨期投资（</a:t>
            </a:r>
            <a:r>
              <a:rPr lang="en-US" altLang="zh-CN" dirty="0" err="1" smtClean="0"/>
              <a:t>intertemporal</a:t>
            </a:r>
            <a:r>
              <a:rPr lang="en-US" altLang="zh-CN" dirty="0" smtClean="0"/>
              <a:t> invest</a:t>
            </a:r>
            <a:r>
              <a:rPr lang="zh-CN" altLang="en-US" dirty="0" smtClean="0"/>
              <a:t>）</a:t>
            </a:r>
            <a:endParaRPr lang="en-US" altLang="zh-CN" dirty="0" smtClean="0"/>
          </a:p>
          <a:p>
            <a:r>
              <a:rPr lang="zh-CN" altLang="en-US" dirty="0" smtClean="0"/>
              <a:t>多期收益率和单期收益率关系</a:t>
            </a:r>
            <a:endParaRPr lang="en-US" altLang="zh-CN" dirty="0" smtClean="0"/>
          </a:p>
          <a:p>
            <a:pPr lvl="1"/>
            <a:r>
              <a:rPr lang="zh-CN" altLang="en-US" dirty="0" smtClean="0"/>
              <a:t>算术求和？（</a:t>
            </a:r>
            <a:r>
              <a:rPr lang="zh-CN" altLang="en-US" dirty="0" smtClean="0">
                <a:solidFill>
                  <a:srgbClr val="FF0000"/>
                </a:solidFill>
              </a:rPr>
              <a:t>不成立</a:t>
            </a:r>
            <a:r>
              <a:rPr lang="zh-CN" altLang="en-US" dirty="0" smtClean="0"/>
              <a:t>）</a:t>
            </a:r>
            <a:endParaRPr lang="en-US" altLang="zh-CN" dirty="0" smtClean="0"/>
          </a:p>
          <a:p>
            <a:pPr lvl="1"/>
            <a:endParaRPr lang="en-US" altLang="zh-CN" dirty="0" smtClean="0"/>
          </a:p>
          <a:p>
            <a:pPr lvl="1"/>
            <a:endParaRPr lang="en-US" altLang="zh-CN" dirty="0" smtClean="0"/>
          </a:p>
          <a:p>
            <a:pPr lvl="1"/>
            <a:r>
              <a:rPr lang="zh-CN" altLang="en-US" dirty="0" smtClean="0"/>
              <a:t>几何求和？（</a:t>
            </a:r>
            <a:r>
              <a:rPr lang="zh-CN" altLang="en-US" dirty="0" smtClean="0">
                <a:solidFill>
                  <a:srgbClr val="FF0000"/>
                </a:solidFill>
              </a:rPr>
              <a:t>假定没有分红才成立</a:t>
            </a:r>
            <a:r>
              <a:rPr lang="zh-CN" altLang="en-US" dirty="0" smtClean="0"/>
              <a:t>）</a:t>
            </a:r>
            <a:endParaRPr lang="en-US" altLang="zh-CN" dirty="0" smtClean="0"/>
          </a:p>
        </p:txBody>
      </p:sp>
      <p:graphicFrame>
        <p:nvGraphicFramePr>
          <p:cNvPr id="75778" name="Object 2"/>
          <p:cNvGraphicFramePr>
            <a:graphicFrameLocks noChangeAspect="1"/>
          </p:cNvGraphicFramePr>
          <p:nvPr/>
        </p:nvGraphicFramePr>
        <p:xfrm>
          <a:off x="2006600" y="3929066"/>
          <a:ext cx="4787900" cy="528638"/>
        </p:xfrm>
        <a:graphic>
          <a:graphicData uri="http://schemas.openxmlformats.org/presentationml/2006/ole">
            <p:oleObj spid="_x0000_s76802" name="Equation" r:id="rId3" imgW="1828800" imgH="203040" progId="Equation.DSMT4">
              <p:embed/>
            </p:oleObj>
          </a:graphicData>
        </a:graphic>
      </p:graphicFrame>
      <p:graphicFrame>
        <p:nvGraphicFramePr>
          <p:cNvPr id="76803" name="Object 3"/>
          <p:cNvGraphicFramePr>
            <a:graphicFrameLocks noChangeAspect="1"/>
          </p:cNvGraphicFramePr>
          <p:nvPr/>
        </p:nvGraphicFramePr>
        <p:xfrm>
          <a:off x="1365276" y="5214950"/>
          <a:ext cx="6850062" cy="528637"/>
        </p:xfrm>
        <a:graphic>
          <a:graphicData uri="http://schemas.openxmlformats.org/presentationml/2006/ole">
            <p:oleObj spid="_x0000_s76803" name="Equation" r:id="rId4" imgW="2616120" imgH="203040" progId="Equation.DSMT4">
              <p:embed/>
            </p:oleObj>
          </a:graphicData>
        </a:graphic>
      </p:graphicFrame>
      <p:sp>
        <p:nvSpPr>
          <p:cNvPr id="6" name="日期占位符 5"/>
          <p:cNvSpPr>
            <a:spLocks noGrp="1"/>
          </p:cNvSpPr>
          <p:nvPr>
            <p:ph type="dt" sz="half" idx="10"/>
          </p:nvPr>
        </p:nvSpPr>
        <p:spPr/>
        <p:txBody>
          <a:bodyPr/>
          <a:lstStyle/>
          <a:p>
            <a:fld id="{0A9D0210-B8A5-43AE-9BB8-07E66230B2A6}" type="datetime1">
              <a:rPr lang="zh-CN" altLang="en-US" smtClean="0"/>
              <a:pPr/>
              <a:t>2018/9/24</a:t>
            </a:fld>
            <a:endParaRPr lang="zh-CN" altLang="en-US"/>
          </a:p>
        </p:txBody>
      </p:sp>
      <p:sp>
        <p:nvSpPr>
          <p:cNvPr id="8" name="页脚占位符 7"/>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1" name="Rectangle 3"/>
          <p:cNvSpPr>
            <a:spLocks noGrp="1" noChangeArrowheads="1"/>
          </p:cNvSpPr>
          <p:nvPr>
            <p:ph type="body" idx="1"/>
          </p:nvPr>
        </p:nvSpPr>
        <p:spPr>
          <a:noFill/>
        </p:spPr>
        <p:txBody>
          <a:bodyPr lIns="90488" tIns="44450" rIns="90488" bIns="44450"/>
          <a:lstStyle/>
          <a:p>
            <a:pPr eaLnBrk="1" hangingPunct="1"/>
            <a:r>
              <a:rPr lang="zh-CN" altLang="en-US" smtClean="0"/>
              <a:t>投资者个人是价格的接受者</a:t>
            </a:r>
          </a:p>
          <a:p>
            <a:pPr eaLnBrk="1" hangingPunct="1"/>
            <a:r>
              <a:rPr lang="zh-CN" altLang="en-US" smtClean="0"/>
              <a:t>投资者是理性的，均值——方差最优</a:t>
            </a:r>
            <a:endParaRPr lang="en-US" altLang="zh-CN" smtClean="0"/>
          </a:p>
          <a:p>
            <a:pPr eaLnBrk="1" hangingPunct="1"/>
            <a:r>
              <a:rPr lang="zh-CN" altLang="en-US" smtClean="0"/>
              <a:t>单期投资</a:t>
            </a:r>
            <a:endParaRPr lang="en-US" altLang="zh-CN" smtClean="0"/>
          </a:p>
          <a:p>
            <a:pPr eaLnBrk="1" hangingPunct="1"/>
            <a:r>
              <a:rPr lang="zh-CN" altLang="en-US" smtClean="0"/>
              <a:t>投资仅限于金融资产</a:t>
            </a:r>
          </a:p>
          <a:p>
            <a:pPr eaLnBrk="1" hangingPunct="1"/>
            <a:r>
              <a:rPr lang="zh-CN" altLang="en-US" smtClean="0"/>
              <a:t>没有税收和交易成本</a:t>
            </a:r>
          </a:p>
        </p:txBody>
      </p:sp>
      <p:sp>
        <p:nvSpPr>
          <p:cNvPr id="26628" name="Rectangle 4"/>
          <p:cNvSpPr>
            <a:spLocks noGrp="1" noChangeArrowheads="1"/>
          </p:cNvSpPr>
          <p:nvPr>
            <p:ph type="title"/>
          </p:nvPr>
        </p:nvSpPr>
        <p:spPr/>
        <p:txBody>
          <a:bodyPr/>
          <a:lstStyle/>
          <a:p>
            <a:pPr eaLnBrk="1" hangingPunct="1"/>
            <a:r>
              <a:rPr lang="zh-CN" altLang="en-US" smtClean="0"/>
              <a:t>前提假设</a:t>
            </a:r>
          </a:p>
        </p:txBody>
      </p:sp>
      <p:sp>
        <p:nvSpPr>
          <p:cNvPr id="5" name="日期占位符 4"/>
          <p:cNvSpPr>
            <a:spLocks noGrp="1"/>
          </p:cNvSpPr>
          <p:nvPr>
            <p:ph type="dt" sz="half" idx="10"/>
          </p:nvPr>
        </p:nvSpPr>
        <p:spPr/>
        <p:txBody>
          <a:bodyPr/>
          <a:lstStyle/>
          <a:p>
            <a:fld id="{5F05CBBC-2C95-4FCF-83EE-B05006817AF1}"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1">
                                            <p:txEl>
                                              <p:pRg st="0" end="0"/>
                                            </p:txEl>
                                          </p:spTgt>
                                        </p:tgtEl>
                                        <p:attrNameLst>
                                          <p:attrName>style.visibility</p:attrName>
                                        </p:attrNameLst>
                                      </p:cBhvr>
                                      <p:to>
                                        <p:strVal val="visible"/>
                                      </p:to>
                                    </p:set>
                                  </p:childTnLst>
                                  <p:subTnLst>
                                    <p:animClr>
                                      <p:cBhvr override="childStyle">
                                        <p:cTn dur="1" fill="hold" display="0" masterRel="nextClick" afterEffect="1"/>
                                        <p:tgtEl>
                                          <p:spTgt spid="140291">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1">
                                            <p:txEl>
                                              <p:pRg st="1" end="1"/>
                                            </p:txEl>
                                          </p:spTgt>
                                        </p:tgtEl>
                                        <p:attrNameLst>
                                          <p:attrName>style.visibility</p:attrName>
                                        </p:attrNameLst>
                                      </p:cBhvr>
                                      <p:to>
                                        <p:strVal val="visible"/>
                                      </p:to>
                                    </p:set>
                                  </p:childTnLst>
                                  <p:subTnLst>
                                    <p:animClr>
                                      <p:cBhvr override="childStyle">
                                        <p:cTn dur="1" fill="hold" display="0" masterRel="nextClick" afterEffect="1"/>
                                        <p:tgtEl>
                                          <p:spTgt spid="140291">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291">
                                            <p:txEl>
                                              <p:pRg st="2" end="2"/>
                                            </p:txEl>
                                          </p:spTgt>
                                        </p:tgtEl>
                                        <p:attrNameLst>
                                          <p:attrName>style.visibility</p:attrName>
                                        </p:attrNameLst>
                                      </p:cBhvr>
                                      <p:to>
                                        <p:strVal val="visible"/>
                                      </p:to>
                                    </p:set>
                                  </p:childTnLst>
                                  <p:subTnLst>
                                    <p:animClr>
                                      <p:cBhvr override="childStyle">
                                        <p:cTn dur="1" fill="hold" display="0" masterRel="nextClick" afterEffect="1"/>
                                        <p:tgtEl>
                                          <p:spTgt spid="140291">
                                            <p:txEl>
                                              <p:pRg st="2" end="2"/>
                                            </p:txEl>
                                          </p:spTgt>
                                        </p:tgtEl>
                                        <p:attrNameLst>
                                          <p:attrName>ppt_c</p:attrName>
                                        </p:attrNameLst>
                                      </p:cBhvr>
                                      <p:to>
                                        <a:schemeClr val="accent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0291">
                                            <p:txEl>
                                              <p:pRg st="3" end="3"/>
                                            </p:txEl>
                                          </p:spTgt>
                                        </p:tgtEl>
                                        <p:attrNameLst>
                                          <p:attrName>style.visibility</p:attrName>
                                        </p:attrNameLst>
                                      </p:cBhvr>
                                      <p:to>
                                        <p:strVal val="visible"/>
                                      </p:to>
                                    </p:set>
                                  </p:childTnLst>
                                  <p:subTnLst>
                                    <p:animClr>
                                      <p:cBhvr override="childStyle">
                                        <p:cTn dur="1" fill="hold" display="0" masterRel="nextClick" afterEffect="1"/>
                                        <p:tgtEl>
                                          <p:spTgt spid="140291">
                                            <p:txEl>
                                              <p:pRg st="3" end="3"/>
                                            </p:txEl>
                                          </p:spTgt>
                                        </p:tgtEl>
                                        <p:attrNameLst>
                                          <p:attrName>ppt_c</p:attrName>
                                        </p:attrNameLst>
                                      </p:cBhvr>
                                      <p:to>
                                        <a:schemeClr val="accent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0291">
                                            <p:txEl>
                                              <p:pRg st="4" end="4"/>
                                            </p:txEl>
                                          </p:spTgt>
                                        </p:tgtEl>
                                        <p:attrNameLst>
                                          <p:attrName>style.visibility</p:attrName>
                                        </p:attrNameLst>
                                      </p:cBhvr>
                                      <p:to>
                                        <p:strVal val="visible"/>
                                      </p:to>
                                    </p:set>
                                  </p:childTnLst>
                                  <p:subTnLst>
                                    <p:animClr>
                                      <p:cBhvr override="childStyle">
                                        <p:cTn dur="1" fill="hold" display="0" masterRel="nextClick" afterEffect="1"/>
                                        <p:tgtEl>
                                          <p:spTgt spid="140291">
                                            <p:txEl>
                                              <p:pRg st="4" end="4"/>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5" name="Rectangle 3"/>
          <p:cNvSpPr>
            <a:spLocks noGrp="1" noChangeArrowheads="1"/>
          </p:cNvSpPr>
          <p:nvPr>
            <p:ph type="body" idx="1"/>
          </p:nvPr>
        </p:nvSpPr>
        <p:spPr>
          <a:noFill/>
        </p:spPr>
        <p:txBody>
          <a:bodyPr lIns="90488" tIns="44450" rIns="90488" bIns="44450"/>
          <a:lstStyle/>
          <a:p>
            <a:pPr eaLnBrk="1" hangingPunct="1"/>
            <a:r>
              <a:rPr lang="zh-CN" altLang="en-US" smtClean="0"/>
              <a:t>信息可以毫无代价地为每一个投资者所获得</a:t>
            </a:r>
            <a:endParaRPr lang="en-US" altLang="zh-CN" smtClean="0"/>
          </a:p>
          <a:p>
            <a:pPr eaLnBrk="1" hangingPunct="1"/>
            <a:r>
              <a:rPr lang="zh-CN" altLang="en-US" smtClean="0"/>
              <a:t>资产无限可分，以任何比例分配投资</a:t>
            </a:r>
          </a:p>
          <a:p>
            <a:pPr eaLnBrk="1" hangingPunct="1"/>
            <a:endParaRPr lang="zh-CN" altLang="en-US" smtClean="0"/>
          </a:p>
        </p:txBody>
      </p:sp>
      <p:sp>
        <p:nvSpPr>
          <p:cNvPr id="27652" name="Rectangle 4"/>
          <p:cNvSpPr>
            <a:spLocks noGrp="1" noChangeArrowheads="1"/>
          </p:cNvSpPr>
          <p:nvPr>
            <p:ph type="title"/>
          </p:nvPr>
        </p:nvSpPr>
        <p:spPr/>
        <p:txBody>
          <a:bodyPr/>
          <a:lstStyle/>
          <a:p>
            <a:pPr eaLnBrk="1" hangingPunct="1"/>
            <a:r>
              <a:rPr lang="zh-CN" altLang="en-US" smtClean="0"/>
              <a:t>前提假设 (续</a:t>
            </a:r>
            <a:r>
              <a:rPr lang="en-US" altLang="zh-CN" smtClean="0"/>
              <a:t>)</a:t>
            </a:r>
          </a:p>
        </p:txBody>
      </p:sp>
      <p:sp>
        <p:nvSpPr>
          <p:cNvPr id="5" name="日期占位符 4"/>
          <p:cNvSpPr>
            <a:spLocks noGrp="1"/>
          </p:cNvSpPr>
          <p:nvPr>
            <p:ph type="dt" sz="half" idx="10"/>
          </p:nvPr>
        </p:nvSpPr>
        <p:spPr/>
        <p:txBody>
          <a:bodyPr/>
          <a:lstStyle/>
          <a:p>
            <a:fld id="{3DE06C04-DA87-47AF-8A18-6FB31CAF27D5}"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5">
                                            <p:txEl>
                                              <p:pRg st="0" end="0"/>
                                            </p:txEl>
                                          </p:spTgt>
                                        </p:tgtEl>
                                        <p:attrNameLst>
                                          <p:attrName>style.visibility</p:attrName>
                                        </p:attrNameLst>
                                      </p:cBhvr>
                                      <p:to>
                                        <p:strVal val="visible"/>
                                      </p:to>
                                    </p:set>
                                  </p:childTnLst>
                                  <p:subTnLst>
                                    <p:animClr>
                                      <p:cBhvr override="childStyle">
                                        <p:cTn dur="1" fill="hold" display="0" masterRel="nextClick" afterEffect="1"/>
                                        <p:tgtEl>
                                          <p:spTgt spid="141315">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1315">
                                            <p:txEl>
                                              <p:pRg st="1" end="1"/>
                                            </p:txEl>
                                          </p:spTgt>
                                        </p:tgtEl>
                                        <p:attrNameLst>
                                          <p:attrName>style.visibility</p:attrName>
                                        </p:attrNameLst>
                                      </p:cBhvr>
                                      <p:to>
                                        <p:strVal val="visible"/>
                                      </p:to>
                                    </p:set>
                                  </p:childTnLst>
                                  <p:subTnLst>
                                    <p:animClr>
                                      <p:cBhvr override="childStyle">
                                        <p:cTn dur="1" fill="hold" display="0" masterRel="nextClick" afterEffect="1"/>
                                        <p:tgtEl>
                                          <p:spTgt spid="141315">
                                            <p:txEl>
                                              <p:pRg st="1" end="1"/>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noFill/>
        </p:spPr>
        <p:txBody>
          <a:bodyPr lIns="90488" tIns="44450" rIns="90488" bIns="44450"/>
          <a:lstStyle/>
          <a:p>
            <a:pPr eaLnBrk="1" hangingPunct="1"/>
            <a:r>
              <a:rPr lang="zh-CN" altLang="en-US" dirty="0" smtClean="0"/>
              <a:t>假设世界仅有两种风险资产</a:t>
            </a:r>
            <a:endParaRPr lang="en-US" altLang="zh-CN" dirty="0" smtClean="0"/>
          </a:p>
          <a:p>
            <a:pPr eaLnBrk="1" hangingPunct="1"/>
            <a:r>
              <a:rPr lang="zh-CN" altLang="en-US" dirty="0" smtClean="0"/>
              <a:t>多种风险资产（参看资产组合理论）</a:t>
            </a:r>
            <a:endParaRPr lang="en-US" altLang="zh-CN" dirty="0" smtClean="0"/>
          </a:p>
          <a:p>
            <a:pPr eaLnBrk="1" hangingPunct="1"/>
            <a:r>
              <a:rPr lang="zh-CN" altLang="en-US" dirty="0" smtClean="0"/>
              <a:t>引入无风险资产</a:t>
            </a:r>
            <a:endParaRPr lang="en-US" altLang="zh-CN" dirty="0" smtClean="0"/>
          </a:p>
        </p:txBody>
      </p:sp>
      <p:sp>
        <p:nvSpPr>
          <p:cNvPr id="28676" name="Rectangle 4"/>
          <p:cNvSpPr>
            <a:spLocks noGrp="1" noChangeArrowheads="1"/>
          </p:cNvSpPr>
          <p:nvPr>
            <p:ph type="title"/>
          </p:nvPr>
        </p:nvSpPr>
        <p:spPr/>
        <p:txBody>
          <a:bodyPr/>
          <a:lstStyle/>
          <a:p>
            <a:pPr eaLnBrk="1" hangingPunct="1"/>
            <a:r>
              <a:rPr lang="zh-CN" altLang="en-US" smtClean="0"/>
              <a:t>资本市场线</a:t>
            </a:r>
            <a:endParaRPr lang="en-US" altLang="zh-CN" smtClean="0"/>
          </a:p>
        </p:txBody>
      </p:sp>
      <p:sp>
        <p:nvSpPr>
          <p:cNvPr id="5" name="日期占位符 4"/>
          <p:cNvSpPr>
            <a:spLocks noGrp="1"/>
          </p:cNvSpPr>
          <p:nvPr>
            <p:ph type="dt" sz="half" idx="10"/>
          </p:nvPr>
        </p:nvSpPr>
        <p:spPr/>
        <p:txBody>
          <a:bodyPr/>
          <a:lstStyle/>
          <a:p>
            <a:fld id="{D1E3F939-E34E-4899-A30C-1AC281F8C29D}"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62">
                                            <p:txEl>
                                              <p:pRg st="0" end="0"/>
                                            </p:txEl>
                                          </p:spTgt>
                                        </p:tgtEl>
                                        <p:attrNameLst>
                                          <p:attrName>style.visibility</p:attrName>
                                        </p:attrNameLst>
                                      </p:cBhvr>
                                      <p:to>
                                        <p:strVal val="visible"/>
                                      </p:to>
                                    </p:set>
                                  </p:childTnLst>
                                  <p:subTnLst>
                                    <p:animClr>
                                      <p:cBhvr override="childStyle">
                                        <p:cTn dur="1" fill="hold" display="0" masterRel="nextClick" afterEffect="1"/>
                                        <p:tgtEl>
                                          <p:spTgt spid="143362">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62">
                                            <p:txEl>
                                              <p:pRg st="1" end="1"/>
                                            </p:txEl>
                                          </p:spTgt>
                                        </p:tgtEl>
                                        <p:attrNameLst>
                                          <p:attrName>style.visibility</p:attrName>
                                        </p:attrNameLst>
                                      </p:cBhvr>
                                      <p:to>
                                        <p:strVal val="visible"/>
                                      </p:to>
                                    </p:set>
                                  </p:childTnLst>
                                  <p:subTnLst>
                                    <p:animClr>
                                      <p:cBhvr override="childStyle">
                                        <p:cTn dur="1" fill="hold" display="0" masterRel="nextClick" afterEffect="1"/>
                                        <p:tgtEl>
                                          <p:spTgt spid="143362">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62">
                                            <p:txEl>
                                              <p:pRg st="2" end="2"/>
                                            </p:txEl>
                                          </p:spTgt>
                                        </p:tgtEl>
                                        <p:attrNameLst>
                                          <p:attrName>style.visibility</p:attrName>
                                        </p:attrNameLst>
                                      </p:cBhvr>
                                      <p:to>
                                        <p:strVal val="visible"/>
                                      </p:to>
                                    </p:set>
                                  </p:childTnLst>
                                  <p:subTnLst>
                                    <p:animClr>
                                      <p:cBhvr override="childStyle">
                                        <p:cTn dur="1" fill="hold" display="0" masterRel="nextClick" afterEffect="1"/>
                                        <p:tgtEl>
                                          <p:spTgt spid="143362">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685800" y="285728"/>
            <a:ext cx="7772400" cy="1143000"/>
          </a:xfrm>
        </p:spPr>
        <p:txBody>
          <a:bodyPr/>
          <a:lstStyle/>
          <a:p>
            <a:pPr eaLnBrk="1" hangingPunct="1"/>
            <a:r>
              <a:rPr lang="zh-CN" altLang="en-US" sz="3600" dirty="0" smtClean="0"/>
              <a:t>资本市场线</a:t>
            </a:r>
            <a:r>
              <a:rPr lang="en-US" altLang="zh-CN" sz="3600" dirty="0" smtClean="0"/>
              <a:t>(Capital Market Line)</a:t>
            </a:r>
            <a:endParaRPr lang="zh-CN" altLang="en-US" sz="3600" dirty="0" smtClean="0"/>
          </a:p>
        </p:txBody>
      </p:sp>
      <p:grpSp>
        <p:nvGrpSpPr>
          <p:cNvPr id="2" name="Group 17"/>
          <p:cNvGrpSpPr>
            <a:grpSpLocks/>
          </p:cNvGrpSpPr>
          <p:nvPr/>
        </p:nvGrpSpPr>
        <p:grpSpPr bwMode="auto">
          <a:xfrm>
            <a:off x="823913" y="1590675"/>
            <a:ext cx="7499350" cy="4791075"/>
            <a:chOff x="519" y="1002"/>
            <a:chExt cx="4724" cy="3018"/>
          </a:xfrm>
        </p:grpSpPr>
        <p:sp>
          <p:nvSpPr>
            <p:cNvPr id="165893" name="Freeform 5"/>
            <p:cNvSpPr>
              <a:spLocks/>
            </p:cNvSpPr>
            <p:nvPr/>
          </p:nvSpPr>
          <p:spPr bwMode="auto">
            <a:xfrm>
              <a:off x="1272" y="1386"/>
              <a:ext cx="3265" cy="2161"/>
            </a:xfrm>
            <a:custGeom>
              <a:avLst/>
              <a:gdLst/>
              <a:ahLst/>
              <a:cxnLst>
                <a:cxn ang="0">
                  <a:pos x="0" y="0"/>
                </a:cxn>
                <a:cxn ang="0">
                  <a:pos x="0" y="2160"/>
                </a:cxn>
                <a:cxn ang="0">
                  <a:pos x="3264" y="2160"/>
                </a:cxn>
              </a:cxnLst>
              <a:rect l="0" t="0" r="r" b="b"/>
              <a:pathLst>
                <a:path w="3265" h="2161">
                  <a:moveTo>
                    <a:pt x="0" y="0"/>
                  </a:moveTo>
                  <a:lnTo>
                    <a:pt x="0" y="2160"/>
                  </a:lnTo>
                  <a:lnTo>
                    <a:pt x="3264" y="2160"/>
                  </a:lnTo>
                </a:path>
              </a:pathLst>
            </a:custGeom>
            <a:noFill/>
            <a:ln w="76200" cap="rnd" cmpd="sng">
              <a:solidFill>
                <a:srgbClr val="B2B2B2"/>
              </a:solidFill>
              <a:prstDash val="solid"/>
              <a:round/>
              <a:headEnd type="none" w="med" len="med"/>
              <a:tailEnd type="none" w="med" len="med"/>
            </a:ln>
            <a:effectLst>
              <a:outerShdw dist="53882" dir="2700000" algn="ctr" rotWithShape="0">
                <a:schemeClr val="bg2"/>
              </a:outerShdw>
            </a:effectLst>
          </p:spPr>
          <p:txBody>
            <a:bodyPr/>
            <a:lstStyle/>
            <a:p>
              <a:pPr>
                <a:defRPr/>
              </a:pPr>
              <a:endParaRPr lang="zh-CN" altLang="en-US"/>
            </a:p>
          </p:txBody>
        </p:sp>
        <p:sp>
          <p:nvSpPr>
            <p:cNvPr id="165894" name="Line 6"/>
            <p:cNvSpPr>
              <a:spLocks noChangeShapeType="1"/>
            </p:cNvSpPr>
            <p:nvPr/>
          </p:nvSpPr>
          <p:spPr bwMode="auto">
            <a:xfrm>
              <a:off x="1288" y="2430"/>
              <a:ext cx="1456" cy="0"/>
            </a:xfrm>
            <a:prstGeom prst="line">
              <a:avLst/>
            </a:prstGeom>
            <a:noFill/>
            <a:ln w="50800">
              <a:solidFill>
                <a:schemeClr val="accent2"/>
              </a:solidFill>
              <a:prstDash val="sysDot"/>
              <a:round/>
              <a:headEnd/>
              <a:tailEnd/>
            </a:ln>
            <a:effectLst>
              <a:outerShdw dist="53882" dir="2700000" algn="ctr" rotWithShape="0">
                <a:schemeClr val="bg2"/>
              </a:outerShdw>
            </a:effectLst>
          </p:spPr>
          <p:txBody>
            <a:bodyPr wrap="none" anchor="ctr"/>
            <a:lstStyle/>
            <a:p>
              <a:pPr>
                <a:defRPr/>
              </a:pPr>
              <a:endParaRPr lang="zh-CN" altLang="en-US"/>
            </a:p>
          </p:txBody>
        </p:sp>
        <p:sp>
          <p:nvSpPr>
            <p:cNvPr id="165895" name="Line 7"/>
            <p:cNvSpPr>
              <a:spLocks noChangeShapeType="1"/>
            </p:cNvSpPr>
            <p:nvPr/>
          </p:nvSpPr>
          <p:spPr bwMode="auto">
            <a:xfrm>
              <a:off x="2772" y="2446"/>
              <a:ext cx="0" cy="1084"/>
            </a:xfrm>
            <a:prstGeom prst="line">
              <a:avLst/>
            </a:prstGeom>
            <a:noFill/>
            <a:ln w="50800">
              <a:solidFill>
                <a:schemeClr val="accent2"/>
              </a:solidFill>
              <a:prstDash val="sysDot"/>
              <a:round/>
              <a:headEnd/>
              <a:tailEnd/>
            </a:ln>
            <a:effectLst>
              <a:outerShdw dist="53882" dir="2700000" algn="ctr" rotWithShape="0">
                <a:schemeClr val="bg2"/>
              </a:outerShdw>
            </a:effectLst>
          </p:spPr>
          <p:txBody>
            <a:bodyPr wrap="none" anchor="ctr"/>
            <a:lstStyle/>
            <a:p>
              <a:pPr>
                <a:defRPr/>
              </a:pPr>
              <a:endParaRPr lang="zh-CN" altLang="en-US"/>
            </a:p>
          </p:txBody>
        </p:sp>
        <p:sp>
          <p:nvSpPr>
            <p:cNvPr id="165896" name="Line 8"/>
            <p:cNvSpPr>
              <a:spLocks noChangeShapeType="1"/>
            </p:cNvSpPr>
            <p:nvPr/>
          </p:nvSpPr>
          <p:spPr bwMode="auto">
            <a:xfrm flipV="1">
              <a:off x="1296" y="2034"/>
              <a:ext cx="2784" cy="840"/>
            </a:xfrm>
            <a:prstGeom prst="line">
              <a:avLst/>
            </a:prstGeom>
            <a:noFill/>
            <a:ln w="76200">
              <a:solidFill>
                <a:schemeClr val="tx1"/>
              </a:solidFill>
              <a:round/>
              <a:headEnd/>
              <a:tailEnd/>
            </a:ln>
            <a:effectLst>
              <a:outerShdw dist="53882" dir="2700000" algn="ctr" rotWithShape="0">
                <a:schemeClr val="bg2"/>
              </a:outerShdw>
            </a:effectLst>
          </p:spPr>
          <p:txBody>
            <a:bodyPr wrap="none" anchor="ctr"/>
            <a:lstStyle/>
            <a:p>
              <a:pPr>
                <a:defRPr/>
              </a:pPr>
              <a:endParaRPr lang="zh-CN" altLang="en-US"/>
            </a:p>
          </p:txBody>
        </p:sp>
        <p:sp>
          <p:nvSpPr>
            <p:cNvPr id="165897" name="Arc 9"/>
            <p:cNvSpPr>
              <a:spLocks/>
            </p:cNvSpPr>
            <p:nvPr/>
          </p:nvSpPr>
          <p:spPr bwMode="auto">
            <a:xfrm>
              <a:off x="2112" y="2347"/>
              <a:ext cx="1822" cy="683"/>
            </a:xfrm>
            <a:custGeom>
              <a:avLst/>
              <a:gdLst>
                <a:gd name="G0" fmla="+- 21600 0 0"/>
                <a:gd name="G1" fmla="+- 21600 0 0"/>
                <a:gd name="G2" fmla="+- 21600 0 0"/>
                <a:gd name="T0" fmla="*/ 3 w 23094"/>
                <a:gd name="T1" fmla="*/ 21954 h 21954"/>
                <a:gd name="T2" fmla="*/ 23094 w 23094"/>
                <a:gd name="T3" fmla="*/ 52 h 21954"/>
                <a:gd name="T4" fmla="*/ 21600 w 23094"/>
                <a:gd name="T5" fmla="*/ 21600 h 21954"/>
              </a:gdLst>
              <a:ahLst/>
              <a:cxnLst>
                <a:cxn ang="0">
                  <a:pos x="T0" y="T1"/>
                </a:cxn>
                <a:cxn ang="0">
                  <a:pos x="T2" y="T3"/>
                </a:cxn>
                <a:cxn ang="0">
                  <a:pos x="T4" y="T5"/>
                </a:cxn>
              </a:cxnLst>
              <a:rect l="0" t="0" r="r" b="b"/>
              <a:pathLst>
                <a:path w="23094" h="21954" fill="none" extrusionOk="0">
                  <a:moveTo>
                    <a:pt x="2" y="21954"/>
                  </a:moveTo>
                  <a:cubicBezTo>
                    <a:pt x="0" y="21836"/>
                    <a:pt x="0" y="21718"/>
                    <a:pt x="0" y="21600"/>
                  </a:cubicBezTo>
                  <a:cubicBezTo>
                    <a:pt x="0" y="9670"/>
                    <a:pt x="9670" y="0"/>
                    <a:pt x="21600" y="0"/>
                  </a:cubicBezTo>
                  <a:cubicBezTo>
                    <a:pt x="22098" y="-1"/>
                    <a:pt x="22596" y="17"/>
                    <a:pt x="23094" y="51"/>
                  </a:cubicBezTo>
                </a:path>
                <a:path w="23094" h="21954" stroke="0" extrusionOk="0">
                  <a:moveTo>
                    <a:pt x="2" y="21954"/>
                  </a:moveTo>
                  <a:cubicBezTo>
                    <a:pt x="0" y="21836"/>
                    <a:pt x="0" y="21718"/>
                    <a:pt x="0" y="21600"/>
                  </a:cubicBezTo>
                  <a:cubicBezTo>
                    <a:pt x="0" y="9670"/>
                    <a:pt x="9670" y="0"/>
                    <a:pt x="21600" y="0"/>
                  </a:cubicBezTo>
                  <a:cubicBezTo>
                    <a:pt x="22098" y="-1"/>
                    <a:pt x="22596" y="17"/>
                    <a:pt x="23094" y="51"/>
                  </a:cubicBezTo>
                  <a:lnTo>
                    <a:pt x="21600" y="21600"/>
                  </a:lnTo>
                  <a:close/>
                </a:path>
              </a:pathLst>
            </a:custGeom>
            <a:noFill/>
            <a:ln w="76200" cap="rnd">
              <a:solidFill>
                <a:schemeClr val="hlink"/>
              </a:solidFill>
              <a:round/>
              <a:headEnd/>
              <a:tailEnd/>
            </a:ln>
            <a:effectLst>
              <a:outerShdw dist="53882" dir="2700000" algn="ctr" rotWithShape="0">
                <a:schemeClr val="bg2"/>
              </a:outerShdw>
            </a:effectLst>
          </p:spPr>
          <p:txBody>
            <a:bodyPr wrap="none" anchor="ctr"/>
            <a:lstStyle/>
            <a:p>
              <a:pPr>
                <a:defRPr/>
              </a:pPr>
              <a:endParaRPr lang="zh-CN" altLang="en-US"/>
            </a:p>
          </p:txBody>
        </p:sp>
        <p:sp>
          <p:nvSpPr>
            <p:cNvPr id="7180" name="Rectangle 10"/>
            <p:cNvSpPr>
              <a:spLocks noChangeArrowheads="1"/>
            </p:cNvSpPr>
            <p:nvPr/>
          </p:nvSpPr>
          <p:spPr bwMode="auto">
            <a:xfrm>
              <a:off x="1011" y="1002"/>
              <a:ext cx="578" cy="402"/>
            </a:xfrm>
            <a:prstGeom prst="rect">
              <a:avLst/>
            </a:prstGeom>
            <a:noFill/>
            <a:ln w="127000">
              <a:noFill/>
              <a:miter lim="800000"/>
              <a:headEnd/>
              <a:tailEnd/>
            </a:ln>
          </p:spPr>
          <p:txBody>
            <a:bodyPr wrap="none" lIns="90488" tIns="44450" rIns="90488" bIns="44450">
              <a:spAutoFit/>
            </a:bodyPr>
            <a:lstStyle/>
            <a:p>
              <a:pPr eaLnBrk="0" hangingPunct="0"/>
              <a:r>
                <a:rPr lang="en-US" altLang="zh-CN" sz="3600"/>
                <a:t>E(r)</a:t>
              </a:r>
            </a:p>
          </p:txBody>
        </p:sp>
        <p:sp>
          <p:nvSpPr>
            <p:cNvPr id="7181" name="Rectangle 11"/>
            <p:cNvSpPr>
              <a:spLocks noChangeArrowheads="1"/>
            </p:cNvSpPr>
            <p:nvPr/>
          </p:nvSpPr>
          <p:spPr bwMode="auto">
            <a:xfrm>
              <a:off x="519" y="2214"/>
              <a:ext cx="749" cy="402"/>
            </a:xfrm>
            <a:prstGeom prst="rect">
              <a:avLst/>
            </a:prstGeom>
            <a:noFill/>
            <a:ln w="127000">
              <a:noFill/>
              <a:miter lim="800000"/>
              <a:headEnd/>
              <a:tailEnd/>
            </a:ln>
          </p:spPr>
          <p:txBody>
            <a:bodyPr wrap="none" lIns="90488" tIns="44450" rIns="90488" bIns="44450">
              <a:spAutoFit/>
            </a:bodyPr>
            <a:lstStyle/>
            <a:p>
              <a:pPr eaLnBrk="0" hangingPunct="0"/>
              <a:r>
                <a:rPr lang="en-US" altLang="zh-CN" sz="3600"/>
                <a:t>E(r</a:t>
              </a:r>
              <a:r>
                <a:rPr lang="en-US" altLang="zh-CN" sz="3600" baseline="-25000"/>
                <a:t>M</a:t>
              </a:r>
              <a:r>
                <a:rPr lang="en-US" altLang="zh-CN" sz="3600"/>
                <a:t>)</a:t>
              </a:r>
            </a:p>
          </p:txBody>
        </p:sp>
        <p:sp>
          <p:nvSpPr>
            <p:cNvPr id="7182" name="Rectangle 12"/>
            <p:cNvSpPr>
              <a:spLocks noChangeArrowheads="1"/>
            </p:cNvSpPr>
            <p:nvPr/>
          </p:nvSpPr>
          <p:spPr bwMode="auto">
            <a:xfrm>
              <a:off x="903" y="2682"/>
              <a:ext cx="274" cy="402"/>
            </a:xfrm>
            <a:prstGeom prst="rect">
              <a:avLst/>
            </a:prstGeom>
            <a:noFill/>
            <a:ln w="127000">
              <a:noFill/>
              <a:miter lim="800000"/>
              <a:headEnd/>
              <a:tailEnd/>
            </a:ln>
          </p:spPr>
          <p:txBody>
            <a:bodyPr wrap="none" lIns="90488" tIns="44450" rIns="90488" bIns="44450">
              <a:spAutoFit/>
            </a:bodyPr>
            <a:lstStyle/>
            <a:p>
              <a:pPr eaLnBrk="0" hangingPunct="0"/>
              <a:r>
                <a:rPr lang="en-US" altLang="zh-CN" sz="3600"/>
                <a:t>r</a:t>
              </a:r>
              <a:r>
                <a:rPr lang="en-US" altLang="zh-CN" sz="3600" baseline="-25000"/>
                <a:t>f</a:t>
              </a:r>
            </a:p>
          </p:txBody>
        </p:sp>
        <p:sp>
          <p:nvSpPr>
            <p:cNvPr id="7183" name="Rectangle 13"/>
            <p:cNvSpPr>
              <a:spLocks noChangeArrowheads="1"/>
            </p:cNvSpPr>
            <p:nvPr/>
          </p:nvSpPr>
          <p:spPr bwMode="auto">
            <a:xfrm>
              <a:off x="2595" y="2034"/>
              <a:ext cx="370" cy="402"/>
            </a:xfrm>
            <a:prstGeom prst="rect">
              <a:avLst/>
            </a:prstGeom>
            <a:noFill/>
            <a:ln w="127000">
              <a:noFill/>
              <a:miter lim="800000"/>
              <a:headEnd/>
              <a:tailEnd/>
            </a:ln>
          </p:spPr>
          <p:txBody>
            <a:bodyPr wrap="none" lIns="90488" tIns="44450" rIns="90488" bIns="44450">
              <a:spAutoFit/>
            </a:bodyPr>
            <a:lstStyle/>
            <a:p>
              <a:pPr eaLnBrk="0" hangingPunct="0"/>
              <a:r>
                <a:rPr lang="en-US" altLang="zh-CN" sz="3600"/>
                <a:t>M</a:t>
              </a:r>
            </a:p>
          </p:txBody>
        </p:sp>
        <p:sp>
          <p:nvSpPr>
            <p:cNvPr id="7184" name="Rectangle 14"/>
            <p:cNvSpPr>
              <a:spLocks noChangeArrowheads="1"/>
            </p:cNvSpPr>
            <p:nvPr/>
          </p:nvSpPr>
          <p:spPr bwMode="auto">
            <a:xfrm>
              <a:off x="4119" y="1782"/>
              <a:ext cx="738" cy="402"/>
            </a:xfrm>
            <a:prstGeom prst="rect">
              <a:avLst/>
            </a:prstGeom>
            <a:noFill/>
            <a:ln w="127000">
              <a:noFill/>
              <a:miter lim="800000"/>
              <a:headEnd/>
              <a:tailEnd/>
            </a:ln>
          </p:spPr>
          <p:txBody>
            <a:bodyPr wrap="none" lIns="90488" tIns="44450" rIns="90488" bIns="44450">
              <a:spAutoFit/>
            </a:bodyPr>
            <a:lstStyle/>
            <a:p>
              <a:pPr eaLnBrk="0" hangingPunct="0"/>
              <a:r>
                <a:rPr lang="en-US" altLang="zh-CN" sz="3600"/>
                <a:t>CML</a:t>
              </a:r>
            </a:p>
          </p:txBody>
        </p:sp>
        <p:sp>
          <p:nvSpPr>
            <p:cNvPr id="7185" name="Rectangle 15"/>
            <p:cNvSpPr>
              <a:spLocks noChangeArrowheads="1"/>
            </p:cNvSpPr>
            <p:nvPr/>
          </p:nvSpPr>
          <p:spPr bwMode="auto">
            <a:xfrm>
              <a:off x="2835" y="3618"/>
              <a:ext cx="487" cy="402"/>
            </a:xfrm>
            <a:prstGeom prst="rect">
              <a:avLst/>
            </a:prstGeom>
            <a:noFill/>
            <a:ln w="127000">
              <a:noFill/>
              <a:miter lim="800000"/>
              <a:headEnd/>
              <a:tailEnd/>
            </a:ln>
          </p:spPr>
          <p:txBody>
            <a:bodyPr wrap="none" lIns="90488" tIns="44450" rIns="90488" bIns="44450">
              <a:spAutoFit/>
            </a:bodyPr>
            <a:lstStyle/>
            <a:p>
              <a:pPr eaLnBrk="0" hangingPunct="0"/>
              <a:r>
                <a:rPr lang="zh-CN" altLang="en-US" sz="3600"/>
                <a:t></a:t>
              </a:r>
              <a:r>
                <a:rPr lang="en-US" altLang="zh-CN" sz="3600" baseline="-25000"/>
                <a:t>m</a:t>
              </a:r>
            </a:p>
          </p:txBody>
        </p:sp>
        <p:sp>
          <p:nvSpPr>
            <p:cNvPr id="7186" name="Rectangle 16"/>
            <p:cNvSpPr>
              <a:spLocks noChangeArrowheads="1"/>
            </p:cNvSpPr>
            <p:nvPr/>
          </p:nvSpPr>
          <p:spPr bwMode="auto">
            <a:xfrm>
              <a:off x="4669" y="3367"/>
              <a:ext cx="574" cy="402"/>
            </a:xfrm>
            <a:prstGeom prst="rect">
              <a:avLst/>
            </a:prstGeom>
            <a:noFill/>
            <a:ln w="12700">
              <a:noFill/>
              <a:miter lim="800000"/>
              <a:headEnd/>
              <a:tailEnd/>
            </a:ln>
          </p:spPr>
          <p:txBody>
            <a:bodyPr lIns="90488" tIns="44450" rIns="90488" bIns="44450">
              <a:spAutoFit/>
            </a:bodyPr>
            <a:lstStyle/>
            <a:p>
              <a:pPr eaLnBrk="0" hangingPunct="0">
                <a:spcBef>
                  <a:spcPct val="50000"/>
                </a:spcBef>
              </a:pPr>
              <a:r>
                <a:rPr lang="zh-CN" altLang="en-US" sz="3600"/>
                <a:t></a:t>
              </a:r>
            </a:p>
          </p:txBody>
        </p:sp>
      </p:grpSp>
      <p:graphicFrame>
        <p:nvGraphicFramePr>
          <p:cNvPr id="7170" name="Object 2"/>
          <p:cNvGraphicFramePr>
            <a:graphicFrameLocks noChangeAspect="1"/>
          </p:cNvGraphicFramePr>
          <p:nvPr/>
        </p:nvGraphicFramePr>
        <p:xfrm>
          <a:off x="7543800" y="5486400"/>
          <a:ext cx="449263" cy="533400"/>
        </p:xfrm>
        <a:graphic>
          <a:graphicData uri="http://schemas.openxmlformats.org/presentationml/2006/ole">
            <p:oleObj spid="_x0000_s16386" name="Equation" r:id="rId3" imgW="203040" imgH="241200" progId="Equation.3">
              <p:embed/>
            </p:oleObj>
          </a:graphicData>
        </a:graphic>
      </p:graphicFrame>
      <p:graphicFrame>
        <p:nvGraphicFramePr>
          <p:cNvPr id="7171" name="Object 3"/>
          <p:cNvGraphicFramePr>
            <a:graphicFrameLocks noChangeAspect="1"/>
          </p:cNvGraphicFramePr>
          <p:nvPr/>
        </p:nvGraphicFramePr>
        <p:xfrm>
          <a:off x="4495800" y="5867400"/>
          <a:ext cx="457200" cy="419100"/>
        </p:xfrm>
        <a:graphic>
          <a:graphicData uri="http://schemas.openxmlformats.org/presentationml/2006/ole">
            <p:oleObj spid="_x0000_s16387" name="Equation" r:id="rId4" imgW="152280" imgH="139680" progId="Equation.3">
              <p:embed/>
            </p:oleObj>
          </a:graphicData>
        </a:graphic>
      </p:graphicFrame>
      <p:sp>
        <p:nvSpPr>
          <p:cNvPr id="19" name="日期占位符 18"/>
          <p:cNvSpPr>
            <a:spLocks noGrp="1"/>
          </p:cNvSpPr>
          <p:nvPr>
            <p:ph type="dt" sz="half" idx="10"/>
          </p:nvPr>
        </p:nvSpPr>
        <p:spPr/>
        <p:txBody>
          <a:bodyPr/>
          <a:lstStyle/>
          <a:p>
            <a:fld id="{E310FDC1-3B5F-445E-B89C-838DE726E862}" type="datetime1">
              <a:rPr lang="zh-CN" altLang="en-US" smtClean="0"/>
              <a:pPr/>
              <a:t>2018/9/24</a:t>
            </a:fld>
            <a:endParaRPr lang="zh-CN" altLang="en-US"/>
          </a:p>
        </p:txBody>
      </p:sp>
      <p:sp>
        <p:nvSpPr>
          <p:cNvPr id="20" name="页脚占位符 19"/>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body" idx="1"/>
          </p:nvPr>
        </p:nvSpPr>
        <p:spPr>
          <a:xfrm>
            <a:off x="57150" y="1371600"/>
            <a:ext cx="8610600" cy="4191000"/>
          </a:xfrm>
          <a:noFill/>
        </p:spPr>
        <p:txBody>
          <a:bodyPr lIns="90488" tIns="44450" rIns="90488" bIns="44450"/>
          <a:lstStyle/>
          <a:p>
            <a:pPr marL="0" indent="0" eaLnBrk="1" hangingPunct="1">
              <a:buFont typeface="Wingdings" pitchFamily="2" charset="2"/>
              <a:buNone/>
              <a:tabLst>
                <a:tab pos="2514600" algn="r"/>
                <a:tab pos="3086100" algn="ctr"/>
                <a:tab pos="3657600" algn="l"/>
              </a:tabLst>
            </a:pPr>
            <a:r>
              <a:rPr lang="zh-CN" altLang="en-US" dirty="0" smtClean="0"/>
              <a:t/>
            </a:r>
            <a:br>
              <a:rPr lang="zh-CN" altLang="en-US" dirty="0" smtClean="0"/>
            </a:br>
            <a:r>
              <a:rPr lang="zh-CN" altLang="en-US" dirty="0" smtClean="0"/>
              <a:t>	</a:t>
            </a:r>
            <a:r>
              <a:rPr lang="en-US" altLang="zh-CN" dirty="0" smtClean="0"/>
              <a:t>M	=	</a:t>
            </a:r>
            <a:r>
              <a:rPr lang="zh-CN" altLang="en-US" dirty="0" smtClean="0"/>
              <a:t>市场组合</a:t>
            </a:r>
            <a:br>
              <a:rPr lang="zh-CN" altLang="en-US" dirty="0" smtClean="0"/>
            </a:br>
            <a:r>
              <a:rPr lang="zh-CN" altLang="en-US" dirty="0" smtClean="0"/>
              <a:t>	</a:t>
            </a:r>
            <a:r>
              <a:rPr lang="en-US" altLang="zh-CN" dirty="0" err="1" smtClean="0"/>
              <a:t>r</a:t>
            </a:r>
            <a:r>
              <a:rPr lang="en-US" altLang="zh-CN" baseline="-25000" dirty="0" err="1" smtClean="0"/>
              <a:t>f</a:t>
            </a:r>
            <a:r>
              <a:rPr lang="en-US" altLang="zh-CN" dirty="0" smtClean="0"/>
              <a:t>	=	</a:t>
            </a:r>
            <a:r>
              <a:rPr lang="zh-CN" altLang="en-US" dirty="0" smtClean="0"/>
              <a:t>无风险收益率</a:t>
            </a:r>
          </a:p>
          <a:p>
            <a:pPr marL="0" indent="0" eaLnBrk="1" hangingPunct="1">
              <a:buFont typeface="Wingdings" pitchFamily="2" charset="2"/>
              <a:buNone/>
              <a:tabLst>
                <a:tab pos="2514600" algn="r"/>
                <a:tab pos="3086100" algn="ctr"/>
                <a:tab pos="3657600" algn="l"/>
              </a:tabLst>
            </a:pPr>
            <a:r>
              <a:rPr lang="zh-CN" altLang="en-US" dirty="0" smtClean="0"/>
              <a:t>	</a:t>
            </a:r>
            <a:r>
              <a:rPr lang="en-US" altLang="zh-CN" dirty="0" smtClean="0"/>
              <a:t>E(</a:t>
            </a:r>
            <a:r>
              <a:rPr lang="en-US" altLang="zh-CN" dirty="0" err="1" smtClean="0"/>
              <a:t>r</a:t>
            </a:r>
            <a:r>
              <a:rPr lang="en-US" altLang="zh-CN" baseline="-25000" dirty="0" err="1" smtClean="0"/>
              <a:t>M</a:t>
            </a:r>
            <a:r>
              <a:rPr lang="en-US" altLang="zh-CN" dirty="0" smtClean="0"/>
              <a:t>) - </a:t>
            </a:r>
            <a:r>
              <a:rPr lang="en-US" altLang="zh-CN" dirty="0" err="1" smtClean="0"/>
              <a:t>r</a:t>
            </a:r>
            <a:r>
              <a:rPr lang="en-US" altLang="zh-CN" baseline="-25000" dirty="0" err="1" smtClean="0"/>
              <a:t>f</a:t>
            </a:r>
            <a:r>
              <a:rPr lang="en-US" altLang="zh-CN" dirty="0" smtClean="0"/>
              <a:t>	=	</a:t>
            </a:r>
            <a:r>
              <a:rPr lang="zh-CN" altLang="en-US" dirty="0" smtClean="0"/>
              <a:t>市场风险溢价</a:t>
            </a:r>
            <a:br>
              <a:rPr lang="zh-CN" altLang="en-US" dirty="0" smtClean="0"/>
            </a:br>
            <a:r>
              <a:rPr lang="zh-CN" altLang="en-US" dirty="0" smtClean="0"/>
              <a:t/>
            </a:r>
            <a:br>
              <a:rPr lang="zh-CN" altLang="en-US" dirty="0" smtClean="0"/>
            </a:br>
            <a:r>
              <a:rPr lang="zh-CN" altLang="en-US" dirty="0" smtClean="0"/>
              <a:t>	</a:t>
            </a:r>
            <a:r>
              <a:rPr lang="en-US" altLang="zh-CN" dirty="0" smtClean="0"/>
              <a:t>	=	</a:t>
            </a:r>
            <a:r>
              <a:rPr lang="zh-CN" altLang="en-US" dirty="0" smtClean="0"/>
              <a:t>风险的市场价格</a:t>
            </a:r>
          </a:p>
          <a:p>
            <a:pPr marL="0" indent="0" eaLnBrk="1" hangingPunct="1">
              <a:buFont typeface="Wingdings" pitchFamily="2" charset="2"/>
              <a:buNone/>
              <a:tabLst>
                <a:tab pos="2514600" algn="r"/>
                <a:tab pos="3086100" algn="ctr"/>
                <a:tab pos="3657600" algn="l"/>
              </a:tabLst>
            </a:pPr>
            <a:r>
              <a:rPr lang="en-US" altLang="zh-CN" dirty="0" smtClean="0"/>
              <a:t/>
            </a:r>
            <a:br>
              <a:rPr lang="en-US" altLang="zh-CN" dirty="0" smtClean="0"/>
            </a:br>
            <a:r>
              <a:rPr lang="en-US" altLang="zh-CN" dirty="0" smtClean="0"/>
              <a:t>		=	CML</a:t>
            </a:r>
            <a:r>
              <a:rPr lang="zh-CN" altLang="en-US" dirty="0" smtClean="0"/>
              <a:t>的斜率</a:t>
            </a:r>
          </a:p>
        </p:txBody>
      </p:sp>
      <p:sp>
        <p:nvSpPr>
          <p:cNvPr id="8197" name="Rectangle 4"/>
          <p:cNvSpPr>
            <a:spLocks noChangeArrowheads="1"/>
          </p:cNvSpPr>
          <p:nvPr/>
        </p:nvSpPr>
        <p:spPr bwMode="auto">
          <a:xfrm>
            <a:off x="1489075" y="4044950"/>
            <a:ext cx="463550" cy="600075"/>
          </a:xfrm>
          <a:prstGeom prst="rect">
            <a:avLst/>
          </a:prstGeom>
          <a:noFill/>
          <a:ln w="127000">
            <a:noFill/>
            <a:miter lim="800000"/>
            <a:headEnd/>
            <a:tailEnd/>
          </a:ln>
        </p:spPr>
        <p:txBody>
          <a:bodyPr wrap="none" anchor="ctr"/>
          <a:lstStyle/>
          <a:p>
            <a:endParaRPr lang="zh-CN" altLang="en-US"/>
          </a:p>
        </p:txBody>
      </p:sp>
      <p:sp>
        <p:nvSpPr>
          <p:cNvPr id="8201" name="Rectangle 8"/>
          <p:cNvSpPr>
            <a:spLocks noGrp="1" noChangeArrowheads="1"/>
          </p:cNvSpPr>
          <p:nvPr>
            <p:ph type="title"/>
          </p:nvPr>
        </p:nvSpPr>
        <p:spPr/>
        <p:txBody>
          <a:bodyPr/>
          <a:lstStyle/>
          <a:p>
            <a:pPr eaLnBrk="1" hangingPunct="1"/>
            <a:r>
              <a:rPr lang="zh-CN" altLang="en-US" smtClean="0"/>
              <a:t>斜率与市场风险溢价</a:t>
            </a:r>
          </a:p>
        </p:txBody>
      </p:sp>
      <p:graphicFrame>
        <p:nvGraphicFramePr>
          <p:cNvPr id="17411" name="Object 2"/>
          <p:cNvGraphicFramePr>
            <a:graphicFrameLocks noChangeAspect="1"/>
          </p:cNvGraphicFramePr>
          <p:nvPr/>
        </p:nvGraphicFramePr>
        <p:xfrm>
          <a:off x="1571604" y="3357562"/>
          <a:ext cx="1195388" cy="857250"/>
        </p:xfrm>
        <a:graphic>
          <a:graphicData uri="http://schemas.openxmlformats.org/presentationml/2006/ole">
            <p:oleObj spid="_x0000_s17411" name="Equation" r:id="rId3" imgW="672840" imgH="457200" progId="Equation.DSMT4">
              <p:embed/>
            </p:oleObj>
          </a:graphicData>
        </a:graphic>
      </p:graphicFrame>
      <p:sp>
        <p:nvSpPr>
          <p:cNvPr id="7" name="日期占位符 6"/>
          <p:cNvSpPr>
            <a:spLocks noGrp="1"/>
          </p:cNvSpPr>
          <p:nvPr>
            <p:ph type="dt" sz="half" idx="10"/>
          </p:nvPr>
        </p:nvSpPr>
        <p:spPr/>
        <p:txBody>
          <a:bodyPr/>
          <a:lstStyle/>
          <a:p>
            <a:fld id="{1A56E171-B335-412B-A138-A64D171C7B6C}" type="datetime1">
              <a:rPr lang="zh-CN" altLang="en-US" smtClean="0"/>
              <a:pPr/>
              <a:t>2018/9/24</a:t>
            </a:fld>
            <a:endParaRPr lang="zh-CN" altLang="en-US"/>
          </a:p>
        </p:txBody>
      </p:sp>
      <p:sp>
        <p:nvSpPr>
          <p:cNvPr id="8" name="页脚占位符 7"/>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body" idx="1"/>
          </p:nvPr>
        </p:nvSpPr>
        <p:spPr>
          <a:xfrm>
            <a:off x="57150" y="1371600"/>
            <a:ext cx="8610600" cy="4191000"/>
          </a:xfrm>
          <a:noFill/>
        </p:spPr>
        <p:txBody>
          <a:bodyPr lIns="90488" tIns="44450" rIns="90488" bIns="44450"/>
          <a:lstStyle/>
          <a:p>
            <a:pPr marL="0" indent="0" eaLnBrk="1" hangingPunct="1">
              <a:buFont typeface="Wingdings" pitchFamily="2" charset="2"/>
              <a:buNone/>
              <a:tabLst>
                <a:tab pos="2514600" algn="r"/>
                <a:tab pos="3086100" algn="ctr"/>
                <a:tab pos="3657600" algn="l"/>
              </a:tabLst>
            </a:pPr>
            <a:r>
              <a:rPr lang="zh-CN" altLang="en-US" smtClean="0"/>
              <a:t/>
            </a:r>
            <a:br>
              <a:rPr lang="zh-CN" altLang="en-US" smtClean="0"/>
            </a:br>
            <a:r>
              <a:rPr lang="zh-CN" altLang="en-US" smtClean="0"/>
              <a:t>	</a:t>
            </a:r>
          </a:p>
        </p:txBody>
      </p:sp>
      <p:sp>
        <p:nvSpPr>
          <p:cNvPr id="29700" name="Rectangle 4"/>
          <p:cNvSpPr>
            <a:spLocks noChangeArrowheads="1"/>
          </p:cNvSpPr>
          <p:nvPr/>
        </p:nvSpPr>
        <p:spPr bwMode="auto">
          <a:xfrm>
            <a:off x="1489075" y="4044950"/>
            <a:ext cx="463550" cy="600075"/>
          </a:xfrm>
          <a:prstGeom prst="rect">
            <a:avLst/>
          </a:prstGeom>
          <a:noFill/>
          <a:ln w="127000">
            <a:noFill/>
            <a:miter lim="800000"/>
            <a:headEnd/>
            <a:tailEnd/>
          </a:ln>
        </p:spPr>
        <p:txBody>
          <a:bodyPr wrap="none" anchor="ctr"/>
          <a:lstStyle/>
          <a:p>
            <a:endParaRPr lang="zh-CN" altLang="en-US"/>
          </a:p>
        </p:txBody>
      </p:sp>
      <p:pic>
        <p:nvPicPr>
          <p:cNvPr id="29702" name="图片 9" descr="CML.jpg"/>
          <p:cNvPicPr>
            <a:picLocks noChangeAspect="1"/>
          </p:cNvPicPr>
          <p:nvPr/>
        </p:nvPicPr>
        <p:blipFill>
          <a:blip r:embed="rId2"/>
          <a:srcRect/>
          <a:stretch>
            <a:fillRect/>
          </a:stretch>
        </p:blipFill>
        <p:spPr bwMode="auto">
          <a:xfrm>
            <a:off x="781050" y="509588"/>
            <a:ext cx="7581900" cy="5838825"/>
          </a:xfrm>
          <a:prstGeom prst="rect">
            <a:avLst/>
          </a:prstGeom>
          <a:noFill/>
          <a:ln w="9525">
            <a:noFill/>
            <a:miter lim="800000"/>
            <a:headEnd/>
            <a:tailEnd/>
          </a:ln>
        </p:spPr>
      </p:pic>
      <p:sp>
        <p:nvSpPr>
          <p:cNvPr id="6" name="日期占位符 5"/>
          <p:cNvSpPr>
            <a:spLocks noGrp="1"/>
          </p:cNvSpPr>
          <p:nvPr>
            <p:ph type="dt" sz="half" idx="10"/>
          </p:nvPr>
        </p:nvSpPr>
        <p:spPr/>
        <p:txBody>
          <a:bodyPr/>
          <a:lstStyle/>
          <a:p>
            <a:fld id="{B2F3B9E5-07AD-4996-ACF5-5EB8B9550024}" type="datetime1">
              <a:rPr lang="zh-CN" altLang="en-US" smtClean="0"/>
              <a:pPr/>
              <a:t>2018/9/24</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5" name="Rectangle 3"/>
          <p:cNvSpPr>
            <a:spLocks noGrp="1" noChangeArrowheads="1"/>
          </p:cNvSpPr>
          <p:nvPr>
            <p:ph type="body" idx="1"/>
          </p:nvPr>
        </p:nvSpPr>
        <p:spPr>
          <a:xfrm>
            <a:off x="914400" y="1571612"/>
            <a:ext cx="7772400" cy="4448188"/>
          </a:xfrm>
          <a:noFill/>
        </p:spPr>
        <p:txBody>
          <a:bodyPr lIns="90488" tIns="44450" rIns="90488" bIns="44450">
            <a:normAutofit/>
          </a:bodyPr>
          <a:lstStyle/>
          <a:p>
            <a:pPr eaLnBrk="1" hangingPunct="1"/>
            <a:r>
              <a:rPr lang="en-US" altLang="zh-CN" dirty="0" smtClean="0"/>
              <a:t>CML</a:t>
            </a:r>
            <a:r>
              <a:rPr lang="zh-CN" altLang="en-US" dirty="0" smtClean="0"/>
              <a:t>用来衡量</a:t>
            </a:r>
            <a:r>
              <a:rPr lang="zh-CN" altLang="en-US" dirty="0" smtClean="0">
                <a:solidFill>
                  <a:srgbClr val="FF0000"/>
                </a:solidFill>
              </a:rPr>
              <a:t>资产组合</a:t>
            </a:r>
            <a:r>
              <a:rPr lang="zh-CN" altLang="en-US" dirty="0" smtClean="0"/>
              <a:t>的有效性</a:t>
            </a:r>
            <a:r>
              <a:rPr lang="en-US" altLang="zh-CN" dirty="0" smtClean="0"/>
              <a:t>(efficiency)</a:t>
            </a:r>
          </a:p>
          <a:p>
            <a:pPr marL="274320" lvl="1" indent="-274320">
              <a:spcBef>
                <a:spcPts val="580"/>
              </a:spcBef>
              <a:buClr>
                <a:schemeClr val="accent1"/>
              </a:buClr>
            </a:pPr>
            <a:r>
              <a:rPr lang="zh-CN" altLang="en-US" sz="2600" dirty="0" smtClean="0"/>
              <a:t>对</a:t>
            </a:r>
            <a:r>
              <a:rPr lang="en-US" altLang="zh-CN" sz="2600" dirty="0" smtClean="0"/>
              <a:t>CML</a:t>
            </a:r>
            <a:r>
              <a:rPr lang="zh-CN" altLang="en-US" sz="2600" dirty="0" smtClean="0"/>
              <a:t>直线方程的解释：均衡证券市场的特征可以由两个关键的数字来刻画。</a:t>
            </a:r>
          </a:p>
          <a:p>
            <a:pPr lvl="2" algn="just"/>
            <a:r>
              <a:rPr lang="zh-CN" altLang="en-US" dirty="0" smtClean="0"/>
              <a:t>第一个是</a:t>
            </a:r>
            <a:r>
              <a:rPr lang="en-US" altLang="zh-CN" dirty="0" smtClean="0"/>
              <a:t>CML</a:t>
            </a:r>
            <a:r>
              <a:rPr lang="zh-CN" altLang="en-US" dirty="0" smtClean="0"/>
              <a:t>直线方程的截距，称为</a:t>
            </a:r>
            <a:r>
              <a:rPr lang="zh-CN" altLang="en-US" i="1" dirty="0" smtClean="0"/>
              <a:t>时间价值</a:t>
            </a:r>
            <a:r>
              <a:rPr lang="zh-CN" altLang="en-US" dirty="0" smtClean="0"/>
              <a:t>；</a:t>
            </a:r>
          </a:p>
          <a:p>
            <a:pPr lvl="2" algn="just"/>
            <a:r>
              <a:rPr lang="zh-CN" altLang="en-US" dirty="0" smtClean="0"/>
              <a:t>第二个是</a:t>
            </a:r>
            <a:r>
              <a:rPr lang="en-US" altLang="zh-CN" dirty="0" smtClean="0"/>
              <a:t>CML</a:t>
            </a:r>
            <a:r>
              <a:rPr lang="zh-CN" altLang="en-US" dirty="0" smtClean="0"/>
              <a:t>直线方程的斜率，称为</a:t>
            </a:r>
            <a:r>
              <a:rPr lang="zh-CN" altLang="en-US" i="1" dirty="0" smtClean="0"/>
              <a:t>风险的价值</a:t>
            </a:r>
            <a:r>
              <a:rPr lang="zh-CN" altLang="en-US" dirty="0" smtClean="0"/>
              <a:t>。它告诉我们，当有效证券组合回报率的标准差增加一个单位时，期望回报率应该增加的数量。</a:t>
            </a:r>
          </a:p>
          <a:p>
            <a:pPr lvl="2" algn="just"/>
            <a:r>
              <a:rPr lang="zh-CN" altLang="en-US" dirty="0" smtClean="0"/>
              <a:t>从本质来看，证券市场为时间和风险的交易提供场所，使得它们的价格由市场的供求关系决定。</a:t>
            </a:r>
          </a:p>
          <a:p>
            <a:pPr eaLnBrk="1" hangingPunct="1"/>
            <a:r>
              <a:rPr lang="zh-CN" altLang="en-US" dirty="0" smtClean="0"/>
              <a:t>斜率也叫</a:t>
            </a:r>
            <a:r>
              <a:rPr lang="en-US" altLang="zh-CN" dirty="0" smtClean="0"/>
              <a:t>Sharpe Ratio</a:t>
            </a:r>
          </a:p>
          <a:p>
            <a:pPr eaLnBrk="1" hangingPunct="1"/>
            <a:r>
              <a:rPr lang="zh-CN" altLang="en-US" dirty="0" smtClean="0"/>
              <a:t>构造指标 </a:t>
            </a:r>
            <a:r>
              <a:rPr lang="en-US" altLang="zh-CN" dirty="0" smtClean="0"/>
              <a:t>Sharpe Index</a:t>
            </a:r>
            <a:r>
              <a:rPr lang="zh-CN" altLang="en-US" dirty="0" smtClean="0"/>
              <a:t>来判断资产是否有效</a:t>
            </a:r>
            <a:endParaRPr lang="en-US" altLang="zh-CN" dirty="0" smtClean="0"/>
          </a:p>
        </p:txBody>
      </p:sp>
      <p:sp>
        <p:nvSpPr>
          <p:cNvPr id="30724" name="Rectangle 4"/>
          <p:cNvSpPr>
            <a:spLocks noGrp="1" noChangeArrowheads="1"/>
          </p:cNvSpPr>
          <p:nvPr>
            <p:ph type="title"/>
          </p:nvPr>
        </p:nvSpPr>
        <p:spPr>
          <a:xfrm>
            <a:off x="857224" y="142852"/>
            <a:ext cx="7772400" cy="1143000"/>
          </a:xfrm>
        </p:spPr>
        <p:txBody>
          <a:bodyPr/>
          <a:lstStyle/>
          <a:p>
            <a:pPr eaLnBrk="1" hangingPunct="1"/>
            <a:r>
              <a:rPr lang="zh-CN" altLang="en-US" dirty="0" smtClean="0"/>
              <a:t>资本市场线总结</a:t>
            </a:r>
          </a:p>
        </p:txBody>
      </p:sp>
      <p:sp>
        <p:nvSpPr>
          <p:cNvPr id="5" name="日期占位符 4"/>
          <p:cNvSpPr>
            <a:spLocks noGrp="1"/>
          </p:cNvSpPr>
          <p:nvPr>
            <p:ph type="dt" sz="half" idx="10"/>
          </p:nvPr>
        </p:nvSpPr>
        <p:spPr/>
        <p:txBody>
          <a:bodyPr/>
          <a:lstStyle/>
          <a:p>
            <a:fld id="{B17D2638-FE8E-49DB-9107-BFCD4414A929}"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 calcmode="lin" valueType="num">
                                      <p:cBhvr additive="base">
                                        <p:cTn id="7" dur="500" fill="hold"/>
                                        <p:tgtEl>
                                          <p:spTgt spid="1464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64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builtIn="1"/>
                                        </p:tgtEl>
                                      </p:cMediaNode>
                                    </p:audio>
                                  </p:subTnLst>
                                </p:cTn>
                              </p:par>
                              <p:par>
                                <p:cTn id="9" presetID="2" presetClass="entr" presetSubtype="2" fill="hold" grpId="0" nodeType="with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anim calcmode="lin" valueType="num">
                                      <p:cBhvr additive="base">
                                        <p:cTn id="11" dur="500" fill="hold"/>
                                        <p:tgtEl>
                                          <p:spTgt spid="14643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464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rbrake.wav" builtIn="1"/>
                                        </p:tgtEl>
                                      </p:cMediaNode>
                                    </p:audio>
                                  </p:subTnLst>
                                </p:cTn>
                              </p:par>
                              <p:par>
                                <p:cTn id="13" presetID="2" presetClass="entr" presetSubtype="2" fill="hold" grpId="0" nodeType="with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anim calcmode="lin" valueType="num">
                                      <p:cBhvr additive="base">
                                        <p:cTn id="15" dur="500" fill="hold"/>
                                        <p:tgtEl>
                                          <p:spTgt spid="14643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464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rbrake.wav" builtIn="1"/>
                                        </p:tgtEl>
                                      </p:cMediaNode>
                                    </p:audio>
                                  </p:subTnLst>
                                </p:cTn>
                              </p:par>
                              <p:par>
                                <p:cTn id="17" presetID="2" presetClass="entr" presetSubtype="2" fill="hold" grpId="0" nodeType="withEffect">
                                  <p:stCondLst>
                                    <p:cond delay="0"/>
                                  </p:stCondLst>
                                  <p:childTnLst>
                                    <p:set>
                                      <p:cBhvr>
                                        <p:cTn id="18" dur="1" fill="hold">
                                          <p:stCondLst>
                                            <p:cond delay="0"/>
                                          </p:stCondLst>
                                        </p:cTn>
                                        <p:tgtEl>
                                          <p:spTgt spid="146435">
                                            <p:txEl>
                                              <p:pRg st="3" end="3"/>
                                            </p:txEl>
                                          </p:spTgt>
                                        </p:tgtEl>
                                        <p:attrNameLst>
                                          <p:attrName>style.visibility</p:attrName>
                                        </p:attrNameLst>
                                      </p:cBhvr>
                                      <p:to>
                                        <p:strVal val="visible"/>
                                      </p:to>
                                    </p:set>
                                    <p:anim calcmode="lin" valueType="num">
                                      <p:cBhvr additive="base">
                                        <p:cTn id="19" dur="500" fill="hold"/>
                                        <p:tgtEl>
                                          <p:spTgt spid="14643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64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rbrake.wav" builtIn="1"/>
                                        </p:tgtEl>
                                      </p:cMediaNode>
                                    </p:audio>
                                  </p:subTnLst>
                                </p:cTn>
                              </p:par>
                              <p:par>
                                <p:cTn id="21" presetID="2" presetClass="entr" presetSubtype="2" fill="hold" grpId="0" nodeType="withEffect">
                                  <p:stCondLst>
                                    <p:cond delay="0"/>
                                  </p:stCondLst>
                                  <p:childTnLst>
                                    <p:set>
                                      <p:cBhvr>
                                        <p:cTn id="22" dur="1" fill="hold">
                                          <p:stCondLst>
                                            <p:cond delay="0"/>
                                          </p:stCondLst>
                                        </p:cTn>
                                        <p:tgtEl>
                                          <p:spTgt spid="146435">
                                            <p:txEl>
                                              <p:pRg st="4" end="4"/>
                                            </p:txEl>
                                          </p:spTgt>
                                        </p:tgtEl>
                                        <p:attrNameLst>
                                          <p:attrName>style.visibility</p:attrName>
                                        </p:attrNameLst>
                                      </p:cBhvr>
                                      <p:to>
                                        <p:strVal val="visible"/>
                                      </p:to>
                                    </p:set>
                                    <p:anim calcmode="lin" valueType="num">
                                      <p:cBhvr additive="base">
                                        <p:cTn id="23" dur="500" fill="hold"/>
                                        <p:tgtEl>
                                          <p:spTgt spid="14643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464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rbrake.wav" builtIn="1"/>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46435">
                                            <p:txEl>
                                              <p:pRg st="5" end="5"/>
                                            </p:txEl>
                                          </p:spTgt>
                                        </p:tgtEl>
                                        <p:attrNameLst>
                                          <p:attrName>style.visibility</p:attrName>
                                        </p:attrNameLst>
                                      </p:cBhvr>
                                      <p:to>
                                        <p:strVal val="visible"/>
                                      </p:to>
                                    </p:set>
                                    <p:anim calcmode="lin" valueType="num">
                                      <p:cBhvr additive="base">
                                        <p:cTn id="29" dur="500" fill="hold"/>
                                        <p:tgtEl>
                                          <p:spTgt spid="14643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4643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carbrake.wav" builtIn="1"/>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46435">
                                            <p:txEl>
                                              <p:pRg st="6" end="6"/>
                                            </p:txEl>
                                          </p:spTgt>
                                        </p:tgtEl>
                                        <p:attrNameLst>
                                          <p:attrName>style.visibility</p:attrName>
                                        </p:attrNameLst>
                                      </p:cBhvr>
                                      <p:to>
                                        <p:strVal val="visible"/>
                                      </p:to>
                                    </p:set>
                                    <p:anim calcmode="lin" valueType="num">
                                      <p:cBhvr additive="base">
                                        <p:cTn id="35" dur="500" fill="hold"/>
                                        <p:tgtEl>
                                          <p:spTgt spid="146435">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4643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carbrak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5" name="Rectangle 3"/>
          <p:cNvSpPr>
            <a:spLocks noGrp="1" noChangeArrowheads="1"/>
          </p:cNvSpPr>
          <p:nvPr>
            <p:ph type="body" idx="1"/>
          </p:nvPr>
        </p:nvSpPr>
        <p:spPr>
          <a:xfrm>
            <a:off x="685800" y="1981200"/>
            <a:ext cx="7772400" cy="4519613"/>
          </a:xfrm>
          <a:noFill/>
        </p:spPr>
        <p:txBody>
          <a:bodyPr lIns="90488" tIns="44450" rIns="90488" bIns="44450"/>
          <a:lstStyle/>
          <a:p>
            <a:pPr eaLnBrk="1" hangingPunct="1"/>
            <a:r>
              <a:rPr lang="zh-CN" altLang="en-US" smtClean="0"/>
              <a:t>单个证券的风险溢价是单个证券对市场组合风险的贡献度的函数</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p:txBody>
      </p:sp>
      <p:sp>
        <p:nvSpPr>
          <p:cNvPr id="9221" name="Rectangle 4"/>
          <p:cNvSpPr>
            <a:spLocks noGrp="1" noChangeArrowheads="1"/>
          </p:cNvSpPr>
          <p:nvPr>
            <p:ph type="title"/>
          </p:nvPr>
        </p:nvSpPr>
        <p:spPr/>
        <p:txBody>
          <a:bodyPr/>
          <a:lstStyle/>
          <a:p>
            <a:pPr eaLnBrk="1" hangingPunct="1"/>
            <a:r>
              <a:rPr lang="zh-CN" altLang="en-US" dirty="0" smtClean="0"/>
              <a:t>贝塔系数定义</a:t>
            </a:r>
          </a:p>
        </p:txBody>
      </p:sp>
      <p:graphicFrame>
        <p:nvGraphicFramePr>
          <p:cNvPr id="146437" name="Object 2"/>
          <p:cNvGraphicFramePr>
            <a:graphicFrameLocks noChangeAspect="1"/>
          </p:cNvGraphicFramePr>
          <p:nvPr/>
        </p:nvGraphicFramePr>
        <p:xfrm>
          <a:off x="2743200" y="3276600"/>
          <a:ext cx="3276600" cy="1751013"/>
        </p:xfrm>
        <a:graphic>
          <a:graphicData uri="http://schemas.openxmlformats.org/presentationml/2006/ole">
            <p:oleObj spid="_x0000_s18434" name="Equation" r:id="rId4" imgW="1282680" imgH="685800" progId="Equation.3">
              <p:embed/>
            </p:oleObj>
          </a:graphicData>
        </a:graphic>
      </p:graphicFrame>
      <p:sp>
        <p:nvSpPr>
          <p:cNvPr id="6" name="日期占位符 5"/>
          <p:cNvSpPr>
            <a:spLocks noGrp="1"/>
          </p:cNvSpPr>
          <p:nvPr>
            <p:ph type="dt" sz="half" idx="10"/>
          </p:nvPr>
        </p:nvSpPr>
        <p:spPr/>
        <p:txBody>
          <a:bodyPr/>
          <a:lstStyle/>
          <a:p>
            <a:fld id="{4BA756AD-F2A1-4667-AD39-7ACA9E2CE1A3}" type="datetime1">
              <a:rPr lang="zh-CN" altLang="en-US" smtClean="0"/>
              <a:pPr/>
              <a:t>2018/9/24</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 calcmode="lin" valueType="num">
                                      <p:cBhvr additive="base">
                                        <p:cTn id="7" dur="500" fill="hold"/>
                                        <p:tgtEl>
                                          <p:spTgt spid="1464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64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46437"/>
                                        </p:tgtEl>
                                        <p:attrNameLst>
                                          <p:attrName>style.visibility</p:attrName>
                                        </p:attrNameLst>
                                      </p:cBhvr>
                                      <p:to>
                                        <p:strVal val="visible"/>
                                      </p:to>
                                    </p:set>
                                    <p:anim calcmode="lin" valueType="num">
                                      <p:cBhvr additive="base">
                                        <p:cTn id="13" dur="500" fill="hold"/>
                                        <p:tgtEl>
                                          <p:spTgt spid="146437"/>
                                        </p:tgtEl>
                                        <p:attrNameLst>
                                          <p:attrName>ppt_x</p:attrName>
                                        </p:attrNameLst>
                                      </p:cBhvr>
                                      <p:tavLst>
                                        <p:tav tm="0">
                                          <p:val>
                                            <p:strVal val="1+#ppt_w/2"/>
                                          </p:val>
                                        </p:tav>
                                        <p:tav tm="100000">
                                          <p:val>
                                            <p:strVal val="#ppt_x"/>
                                          </p:val>
                                        </p:tav>
                                      </p:tavLst>
                                    </p:anim>
                                    <p:anim calcmode="lin" valueType="num">
                                      <p:cBhvr additive="base">
                                        <p:cTn id="14" dur="500" fill="hold"/>
                                        <p:tgtEl>
                                          <p:spTgt spid="1464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rbrak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5" name="Rectangle 3"/>
          <p:cNvSpPr>
            <a:spLocks noGrp="1" noChangeArrowheads="1"/>
          </p:cNvSpPr>
          <p:nvPr>
            <p:ph type="body" idx="1"/>
          </p:nvPr>
        </p:nvSpPr>
        <p:spPr>
          <a:xfrm>
            <a:off x="685800" y="1981200"/>
            <a:ext cx="7772400" cy="4519613"/>
          </a:xfrm>
          <a:noFill/>
        </p:spPr>
        <p:txBody>
          <a:bodyPr lIns="90488" tIns="44450" rIns="90488" bIns="44450"/>
          <a:lstStyle/>
          <a:p>
            <a:pPr eaLnBrk="1" hangingPunct="1"/>
            <a:r>
              <a:rPr lang="en-US" altLang="zh-CN" smtClean="0"/>
              <a:t>Beta</a:t>
            </a:r>
            <a:r>
              <a:rPr lang="zh-CN" altLang="en-US" smtClean="0"/>
              <a:t>系数用来衡量风险敏感度，该证券相对市场的波动性</a:t>
            </a:r>
            <a:endParaRPr lang="en-US" altLang="zh-CN" smtClean="0"/>
          </a:p>
          <a:p>
            <a:pPr eaLnBrk="1" hangingPunct="1"/>
            <a:r>
              <a:rPr lang="en-US" altLang="zh-CN" smtClean="0"/>
              <a:t>Beta=1</a:t>
            </a:r>
            <a:r>
              <a:rPr lang="zh-CN" altLang="en-US" smtClean="0"/>
              <a:t>表示该证券和市场波动一致</a:t>
            </a:r>
            <a:endParaRPr lang="en-US" altLang="zh-CN" smtClean="0"/>
          </a:p>
          <a:p>
            <a:pPr eaLnBrk="1" hangingPunct="1"/>
            <a:r>
              <a:rPr lang="en-US" altLang="zh-CN" smtClean="0"/>
              <a:t>Beta</a:t>
            </a:r>
            <a:r>
              <a:rPr lang="zh-CN" altLang="en-US" smtClean="0"/>
              <a:t>大于</a:t>
            </a:r>
            <a:r>
              <a:rPr lang="en-US" altLang="zh-CN" smtClean="0"/>
              <a:t>1</a:t>
            </a:r>
            <a:r>
              <a:rPr lang="zh-CN" altLang="en-US" smtClean="0"/>
              <a:t>或小于</a:t>
            </a:r>
            <a:r>
              <a:rPr lang="en-US" altLang="zh-CN" smtClean="0"/>
              <a:t>1</a:t>
            </a:r>
            <a:r>
              <a:rPr lang="zh-CN" altLang="en-US" smtClean="0"/>
              <a:t>表示该证券大于或小于市场波动</a:t>
            </a:r>
          </a:p>
          <a:p>
            <a:pPr eaLnBrk="1" hangingPunct="1"/>
            <a:endParaRPr lang="en-US" altLang="zh-CN" smtClean="0"/>
          </a:p>
        </p:txBody>
      </p:sp>
      <p:sp>
        <p:nvSpPr>
          <p:cNvPr id="31748" name="Rectangle 4"/>
          <p:cNvSpPr>
            <a:spLocks noGrp="1" noChangeArrowheads="1"/>
          </p:cNvSpPr>
          <p:nvPr>
            <p:ph type="title"/>
          </p:nvPr>
        </p:nvSpPr>
        <p:spPr/>
        <p:txBody>
          <a:bodyPr/>
          <a:lstStyle/>
          <a:p>
            <a:pPr eaLnBrk="1" hangingPunct="1"/>
            <a:r>
              <a:rPr lang="zh-CN" altLang="en-US" dirty="0" smtClean="0"/>
              <a:t>贝塔系数含义</a:t>
            </a:r>
          </a:p>
        </p:txBody>
      </p:sp>
      <p:sp>
        <p:nvSpPr>
          <p:cNvPr id="5" name="日期占位符 4"/>
          <p:cNvSpPr>
            <a:spLocks noGrp="1"/>
          </p:cNvSpPr>
          <p:nvPr>
            <p:ph type="dt" sz="half" idx="10"/>
          </p:nvPr>
        </p:nvSpPr>
        <p:spPr/>
        <p:txBody>
          <a:bodyPr/>
          <a:lstStyle/>
          <a:p>
            <a:fld id="{6A3E3B61-B125-4608-890C-486F93A75282}"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 calcmode="lin" valueType="num">
                                      <p:cBhvr additive="base">
                                        <p:cTn id="7" dur="500" fill="hold"/>
                                        <p:tgtEl>
                                          <p:spTgt spid="1464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64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6435">
                                            <p:txEl>
                                              <p:pRg st="1" end="1"/>
                                            </p:txEl>
                                          </p:spTgt>
                                        </p:tgtEl>
                                        <p:attrNameLst>
                                          <p:attrName>style.visibility</p:attrName>
                                        </p:attrNameLst>
                                      </p:cBhvr>
                                      <p:to>
                                        <p:strVal val="visible"/>
                                      </p:to>
                                    </p:set>
                                    <p:anim calcmode="lin" valueType="num">
                                      <p:cBhvr additive="base">
                                        <p:cTn id="13" dur="500" fill="hold"/>
                                        <p:tgtEl>
                                          <p:spTgt spid="1464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464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rbrake.wav" builtIn="1"/>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6435">
                                            <p:txEl>
                                              <p:pRg st="2" end="2"/>
                                            </p:txEl>
                                          </p:spTgt>
                                        </p:tgtEl>
                                        <p:attrNameLst>
                                          <p:attrName>style.visibility</p:attrName>
                                        </p:attrNameLst>
                                      </p:cBhvr>
                                      <p:to>
                                        <p:strVal val="visible"/>
                                      </p:to>
                                    </p:set>
                                    <p:anim calcmode="lin" valueType="num">
                                      <p:cBhvr additive="base">
                                        <p:cTn id="19" dur="500" fill="hold"/>
                                        <p:tgtEl>
                                          <p:spTgt spid="14643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64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rbrak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sz="3600" smtClean="0"/>
              <a:t>证券市场线</a:t>
            </a:r>
            <a:r>
              <a:rPr lang="en-US" sz="3600" smtClean="0"/>
              <a:t> </a:t>
            </a:r>
            <a:r>
              <a:rPr lang="en-US" altLang="zh-CN" sz="3600" smtClean="0"/>
              <a:t>(Security Market Line)</a:t>
            </a:r>
            <a:endParaRPr lang="zh-CN" altLang="en-US" sz="3600" smtClean="0"/>
          </a:p>
        </p:txBody>
      </p:sp>
      <p:grpSp>
        <p:nvGrpSpPr>
          <p:cNvPr id="2" name="Group 3"/>
          <p:cNvGrpSpPr>
            <a:grpSpLocks/>
          </p:cNvGrpSpPr>
          <p:nvPr/>
        </p:nvGrpSpPr>
        <p:grpSpPr bwMode="auto">
          <a:xfrm>
            <a:off x="1266825" y="1733550"/>
            <a:ext cx="6657975" cy="4745038"/>
            <a:chOff x="663" y="1092"/>
            <a:chExt cx="4194" cy="2989"/>
          </a:xfrm>
        </p:grpSpPr>
        <p:sp>
          <p:nvSpPr>
            <p:cNvPr id="168964" name="Freeform 4"/>
            <p:cNvSpPr>
              <a:spLocks/>
            </p:cNvSpPr>
            <p:nvPr/>
          </p:nvSpPr>
          <p:spPr bwMode="auto">
            <a:xfrm>
              <a:off x="1308" y="1476"/>
              <a:ext cx="3265" cy="2161"/>
            </a:xfrm>
            <a:custGeom>
              <a:avLst/>
              <a:gdLst/>
              <a:ahLst/>
              <a:cxnLst>
                <a:cxn ang="0">
                  <a:pos x="0" y="0"/>
                </a:cxn>
                <a:cxn ang="0">
                  <a:pos x="0" y="2160"/>
                </a:cxn>
                <a:cxn ang="0">
                  <a:pos x="3264" y="2160"/>
                </a:cxn>
              </a:cxnLst>
              <a:rect l="0" t="0" r="r" b="b"/>
              <a:pathLst>
                <a:path w="3265" h="2161">
                  <a:moveTo>
                    <a:pt x="0" y="0"/>
                  </a:moveTo>
                  <a:lnTo>
                    <a:pt x="0" y="2160"/>
                  </a:lnTo>
                  <a:lnTo>
                    <a:pt x="3264" y="2160"/>
                  </a:lnTo>
                </a:path>
              </a:pathLst>
            </a:custGeom>
            <a:noFill/>
            <a:ln w="76200" cap="rnd" cmpd="sng">
              <a:solidFill>
                <a:srgbClr val="B2B2B2"/>
              </a:solidFill>
              <a:prstDash val="solid"/>
              <a:round/>
              <a:headEnd type="none" w="med" len="med"/>
              <a:tailEnd type="none" w="med" len="med"/>
            </a:ln>
            <a:effectLst>
              <a:outerShdw dist="71842" dir="2700000" algn="ctr" rotWithShape="0">
                <a:schemeClr val="bg2"/>
              </a:outerShdw>
            </a:effectLst>
          </p:spPr>
          <p:txBody>
            <a:bodyPr/>
            <a:lstStyle/>
            <a:p>
              <a:pPr>
                <a:defRPr/>
              </a:pPr>
              <a:endParaRPr lang="zh-CN" altLang="en-US"/>
            </a:p>
          </p:txBody>
        </p:sp>
        <p:sp>
          <p:nvSpPr>
            <p:cNvPr id="168965" name="Line 5"/>
            <p:cNvSpPr>
              <a:spLocks noChangeShapeType="1"/>
            </p:cNvSpPr>
            <p:nvPr/>
          </p:nvSpPr>
          <p:spPr bwMode="auto">
            <a:xfrm>
              <a:off x="1324" y="2520"/>
              <a:ext cx="1456" cy="0"/>
            </a:xfrm>
            <a:prstGeom prst="line">
              <a:avLst/>
            </a:prstGeom>
            <a:noFill/>
            <a:ln w="50800">
              <a:solidFill>
                <a:schemeClr val="accent2"/>
              </a:solidFill>
              <a:prstDash val="sysDot"/>
              <a:round/>
              <a:headEnd/>
              <a:tailEnd/>
            </a:ln>
            <a:effectLst>
              <a:outerShdw dist="71842" dir="2700000" algn="ctr" rotWithShape="0">
                <a:schemeClr val="bg2"/>
              </a:outerShdw>
            </a:effectLst>
          </p:spPr>
          <p:txBody>
            <a:bodyPr wrap="none" anchor="ctr"/>
            <a:lstStyle/>
            <a:p>
              <a:pPr>
                <a:defRPr/>
              </a:pPr>
              <a:endParaRPr lang="zh-CN" altLang="en-US"/>
            </a:p>
          </p:txBody>
        </p:sp>
        <p:sp>
          <p:nvSpPr>
            <p:cNvPr id="168966" name="Line 6"/>
            <p:cNvSpPr>
              <a:spLocks noChangeShapeType="1"/>
            </p:cNvSpPr>
            <p:nvPr/>
          </p:nvSpPr>
          <p:spPr bwMode="auto">
            <a:xfrm>
              <a:off x="2808" y="2536"/>
              <a:ext cx="0" cy="1084"/>
            </a:xfrm>
            <a:prstGeom prst="line">
              <a:avLst/>
            </a:prstGeom>
            <a:noFill/>
            <a:ln w="50800">
              <a:solidFill>
                <a:schemeClr val="accent2"/>
              </a:solidFill>
              <a:prstDash val="sysDot"/>
              <a:round/>
              <a:headEnd/>
              <a:tailEnd/>
            </a:ln>
            <a:effectLst>
              <a:outerShdw dist="71842" dir="2700000" algn="ctr" rotWithShape="0">
                <a:schemeClr val="bg2"/>
              </a:outerShdw>
            </a:effectLst>
          </p:spPr>
          <p:txBody>
            <a:bodyPr wrap="none" anchor="ctr"/>
            <a:lstStyle/>
            <a:p>
              <a:pPr>
                <a:defRPr/>
              </a:pPr>
              <a:endParaRPr lang="zh-CN" altLang="en-US"/>
            </a:p>
          </p:txBody>
        </p:sp>
        <p:sp>
          <p:nvSpPr>
            <p:cNvPr id="168967" name="Line 7"/>
            <p:cNvSpPr>
              <a:spLocks noChangeShapeType="1"/>
            </p:cNvSpPr>
            <p:nvPr/>
          </p:nvSpPr>
          <p:spPr bwMode="auto">
            <a:xfrm flipV="1">
              <a:off x="1320" y="2040"/>
              <a:ext cx="3024" cy="960"/>
            </a:xfrm>
            <a:prstGeom prst="line">
              <a:avLst/>
            </a:prstGeom>
            <a:noFill/>
            <a:ln w="76200">
              <a:solidFill>
                <a:schemeClr val="tx1"/>
              </a:solidFill>
              <a:round/>
              <a:headEnd/>
              <a:tailEnd/>
            </a:ln>
            <a:effectLst>
              <a:outerShdw dist="71842" dir="2700000" algn="ctr" rotWithShape="0">
                <a:schemeClr val="bg2"/>
              </a:outerShdw>
            </a:effectLst>
          </p:spPr>
          <p:txBody>
            <a:bodyPr wrap="none" anchor="ctr"/>
            <a:lstStyle/>
            <a:p>
              <a:pPr>
                <a:defRPr/>
              </a:pPr>
              <a:endParaRPr lang="zh-CN" altLang="en-US"/>
            </a:p>
          </p:txBody>
        </p:sp>
        <p:sp>
          <p:nvSpPr>
            <p:cNvPr id="32777" name="Rectangle 8"/>
            <p:cNvSpPr>
              <a:spLocks noChangeArrowheads="1"/>
            </p:cNvSpPr>
            <p:nvPr/>
          </p:nvSpPr>
          <p:spPr bwMode="auto">
            <a:xfrm>
              <a:off x="1047" y="1092"/>
              <a:ext cx="423" cy="286"/>
            </a:xfrm>
            <a:prstGeom prst="rect">
              <a:avLst/>
            </a:prstGeom>
            <a:noFill/>
            <a:ln w="127000">
              <a:noFill/>
              <a:miter lim="800000"/>
              <a:headEnd/>
              <a:tailEnd/>
            </a:ln>
          </p:spPr>
          <p:txBody>
            <a:bodyPr wrap="none" lIns="90488" tIns="44450" rIns="90488" bIns="44450">
              <a:spAutoFit/>
            </a:bodyPr>
            <a:lstStyle/>
            <a:p>
              <a:pPr eaLnBrk="0" hangingPunct="0"/>
              <a:r>
                <a:rPr lang="en-US" altLang="zh-CN"/>
                <a:t>E(r)</a:t>
              </a:r>
            </a:p>
          </p:txBody>
        </p:sp>
        <p:sp>
          <p:nvSpPr>
            <p:cNvPr id="32778" name="Rectangle 9"/>
            <p:cNvSpPr>
              <a:spLocks noChangeArrowheads="1"/>
            </p:cNvSpPr>
            <p:nvPr/>
          </p:nvSpPr>
          <p:spPr bwMode="auto">
            <a:xfrm>
              <a:off x="663" y="2354"/>
              <a:ext cx="537" cy="286"/>
            </a:xfrm>
            <a:prstGeom prst="rect">
              <a:avLst/>
            </a:prstGeom>
            <a:noFill/>
            <a:ln w="127000">
              <a:noFill/>
              <a:miter lim="800000"/>
              <a:headEnd/>
              <a:tailEnd/>
            </a:ln>
          </p:spPr>
          <p:txBody>
            <a:bodyPr wrap="none" lIns="90488" tIns="44450" rIns="90488" bIns="44450">
              <a:spAutoFit/>
            </a:bodyPr>
            <a:lstStyle/>
            <a:p>
              <a:pPr eaLnBrk="0" hangingPunct="0"/>
              <a:r>
                <a:rPr lang="en-US" altLang="zh-CN"/>
                <a:t>E(r</a:t>
              </a:r>
              <a:r>
                <a:rPr lang="en-US" altLang="zh-CN" baseline="-25000"/>
                <a:t>M</a:t>
              </a:r>
              <a:r>
                <a:rPr lang="en-US" altLang="zh-CN"/>
                <a:t>)</a:t>
              </a:r>
            </a:p>
          </p:txBody>
        </p:sp>
        <p:sp>
          <p:nvSpPr>
            <p:cNvPr id="32779" name="Rectangle 10"/>
            <p:cNvSpPr>
              <a:spLocks noChangeArrowheads="1"/>
            </p:cNvSpPr>
            <p:nvPr/>
          </p:nvSpPr>
          <p:spPr bwMode="auto">
            <a:xfrm>
              <a:off x="939" y="2772"/>
              <a:ext cx="221" cy="286"/>
            </a:xfrm>
            <a:prstGeom prst="rect">
              <a:avLst/>
            </a:prstGeom>
            <a:noFill/>
            <a:ln w="127000">
              <a:noFill/>
              <a:miter lim="800000"/>
              <a:headEnd/>
              <a:tailEnd/>
            </a:ln>
          </p:spPr>
          <p:txBody>
            <a:bodyPr wrap="none" lIns="90488" tIns="44450" rIns="90488" bIns="44450">
              <a:spAutoFit/>
            </a:bodyPr>
            <a:lstStyle/>
            <a:p>
              <a:pPr eaLnBrk="0" hangingPunct="0"/>
              <a:r>
                <a:rPr lang="en-US" altLang="zh-CN"/>
                <a:t>r</a:t>
              </a:r>
              <a:r>
                <a:rPr lang="en-US" altLang="zh-CN" baseline="-25000"/>
                <a:t>f</a:t>
              </a:r>
            </a:p>
          </p:txBody>
        </p:sp>
        <p:sp>
          <p:nvSpPr>
            <p:cNvPr id="32780" name="Rectangle 11"/>
            <p:cNvSpPr>
              <a:spLocks noChangeArrowheads="1"/>
            </p:cNvSpPr>
            <p:nvPr/>
          </p:nvSpPr>
          <p:spPr bwMode="auto">
            <a:xfrm>
              <a:off x="4339" y="1824"/>
              <a:ext cx="509" cy="286"/>
            </a:xfrm>
            <a:prstGeom prst="rect">
              <a:avLst/>
            </a:prstGeom>
            <a:noFill/>
            <a:ln w="127000">
              <a:noFill/>
              <a:miter lim="800000"/>
              <a:headEnd/>
              <a:tailEnd/>
            </a:ln>
          </p:spPr>
          <p:txBody>
            <a:bodyPr wrap="none" lIns="90488" tIns="44450" rIns="90488" bIns="44450">
              <a:spAutoFit/>
            </a:bodyPr>
            <a:lstStyle/>
            <a:p>
              <a:pPr eaLnBrk="0" hangingPunct="0"/>
              <a:r>
                <a:rPr lang="en-US" altLang="zh-CN"/>
                <a:t>SML</a:t>
              </a:r>
            </a:p>
          </p:txBody>
        </p:sp>
        <p:sp>
          <p:nvSpPr>
            <p:cNvPr id="32781" name="Rectangle 12"/>
            <p:cNvSpPr>
              <a:spLocks noChangeArrowheads="1"/>
            </p:cNvSpPr>
            <p:nvPr/>
          </p:nvSpPr>
          <p:spPr bwMode="auto">
            <a:xfrm>
              <a:off x="2475" y="3795"/>
              <a:ext cx="285" cy="286"/>
            </a:xfrm>
            <a:prstGeom prst="rect">
              <a:avLst/>
            </a:prstGeom>
            <a:noFill/>
            <a:ln w="127000">
              <a:noFill/>
              <a:miter lim="800000"/>
              <a:headEnd/>
              <a:tailEnd/>
            </a:ln>
          </p:spPr>
          <p:txBody>
            <a:bodyPr wrap="none" lIns="90488" tIns="44450" rIns="90488" bIns="44450">
              <a:spAutoFit/>
            </a:bodyPr>
            <a:lstStyle/>
            <a:p>
              <a:pPr eaLnBrk="0" hangingPunct="0"/>
              <a:r>
                <a:rPr lang="en-US" altLang="zh-CN"/>
                <a:t>M</a:t>
              </a:r>
            </a:p>
          </p:txBody>
        </p:sp>
        <p:sp>
          <p:nvSpPr>
            <p:cNvPr id="32782" name="Rectangle 13"/>
            <p:cNvSpPr>
              <a:spLocks noChangeArrowheads="1"/>
            </p:cNvSpPr>
            <p:nvPr/>
          </p:nvSpPr>
          <p:spPr bwMode="auto">
            <a:xfrm>
              <a:off x="4647" y="3456"/>
              <a:ext cx="210" cy="286"/>
            </a:xfrm>
            <a:prstGeom prst="rect">
              <a:avLst/>
            </a:prstGeom>
            <a:noFill/>
            <a:ln w="127000">
              <a:noFill/>
              <a:miter lim="800000"/>
              <a:headEnd/>
              <a:tailEnd/>
            </a:ln>
          </p:spPr>
          <p:txBody>
            <a:bodyPr wrap="none" lIns="90488" tIns="44450" rIns="90488" bIns="44450">
              <a:spAutoFit/>
            </a:bodyPr>
            <a:lstStyle/>
            <a:p>
              <a:pPr eaLnBrk="0" hangingPunct="0"/>
              <a:r>
                <a:rPr lang="en-US" altLang="zh-CN"/>
                <a:t>ß</a:t>
              </a:r>
            </a:p>
          </p:txBody>
        </p:sp>
        <p:sp>
          <p:nvSpPr>
            <p:cNvPr id="32783" name="Rectangle 14"/>
            <p:cNvSpPr>
              <a:spLocks noChangeArrowheads="1"/>
            </p:cNvSpPr>
            <p:nvPr/>
          </p:nvSpPr>
          <p:spPr bwMode="auto">
            <a:xfrm>
              <a:off x="2400" y="3735"/>
              <a:ext cx="210" cy="286"/>
            </a:xfrm>
            <a:prstGeom prst="rect">
              <a:avLst/>
            </a:prstGeom>
            <a:noFill/>
            <a:ln w="127000">
              <a:noFill/>
              <a:miter lim="800000"/>
              <a:headEnd/>
              <a:tailEnd/>
            </a:ln>
          </p:spPr>
          <p:txBody>
            <a:bodyPr wrap="none" lIns="90488" tIns="44450" rIns="90488" bIns="44450">
              <a:spAutoFit/>
            </a:bodyPr>
            <a:lstStyle/>
            <a:p>
              <a:pPr eaLnBrk="0" hangingPunct="0"/>
              <a:r>
                <a:rPr lang="en-US" altLang="zh-CN" dirty="0"/>
                <a:t>ß</a:t>
              </a:r>
            </a:p>
          </p:txBody>
        </p:sp>
        <p:sp>
          <p:nvSpPr>
            <p:cNvPr id="32784" name="Rectangle 15"/>
            <p:cNvSpPr>
              <a:spLocks noChangeArrowheads="1"/>
            </p:cNvSpPr>
            <p:nvPr/>
          </p:nvSpPr>
          <p:spPr bwMode="auto">
            <a:xfrm>
              <a:off x="2703" y="3636"/>
              <a:ext cx="510" cy="286"/>
            </a:xfrm>
            <a:prstGeom prst="rect">
              <a:avLst/>
            </a:prstGeom>
            <a:noFill/>
            <a:ln w="127000">
              <a:noFill/>
              <a:miter lim="800000"/>
              <a:headEnd/>
              <a:tailEnd/>
            </a:ln>
          </p:spPr>
          <p:txBody>
            <a:bodyPr wrap="none" lIns="90488" tIns="44450" rIns="90488" bIns="44450">
              <a:spAutoFit/>
            </a:bodyPr>
            <a:lstStyle/>
            <a:p>
              <a:pPr eaLnBrk="0" hangingPunct="0"/>
              <a:r>
                <a:rPr lang="zh-CN" altLang="en-US"/>
                <a:t>= 1.0</a:t>
              </a:r>
            </a:p>
          </p:txBody>
        </p:sp>
      </p:grpSp>
      <p:sp>
        <p:nvSpPr>
          <p:cNvPr id="17" name="日期占位符 16"/>
          <p:cNvSpPr>
            <a:spLocks noGrp="1"/>
          </p:cNvSpPr>
          <p:nvPr>
            <p:ph type="dt" sz="half" idx="10"/>
          </p:nvPr>
        </p:nvSpPr>
        <p:spPr/>
        <p:txBody>
          <a:bodyPr/>
          <a:lstStyle/>
          <a:p>
            <a:fld id="{807FF5E1-D585-4D74-A022-CB4A2AC5DD40}" type="datetime1">
              <a:rPr lang="zh-CN" altLang="en-US" smtClean="0"/>
              <a:pPr/>
              <a:t>2018/9/24</a:t>
            </a:fld>
            <a:endParaRPr lang="zh-CN" altLang="en-US"/>
          </a:p>
        </p:txBody>
      </p:sp>
      <p:sp>
        <p:nvSpPr>
          <p:cNvPr id="18" name="页脚占位符 17"/>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a:bodyPr>
          <a:lstStyle/>
          <a:p>
            <a:r>
              <a:rPr lang="zh-CN" altLang="en-US" dirty="0" smtClean="0"/>
              <a:t>对数价格和对数收益率</a:t>
            </a:r>
            <a:endParaRPr lang="zh-CN" altLang="en-US" dirty="0"/>
          </a:p>
        </p:txBody>
      </p:sp>
      <p:sp>
        <p:nvSpPr>
          <p:cNvPr id="172035" name="Rectangle 3"/>
          <p:cNvSpPr>
            <a:spLocks noGrp="1" noChangeArrowheads="1"/>
          </p:cNvSpPr>
          <p:nvPr>
            <p:ph type="body" idx="1"/>
          </p:nvPr>
        </p:nvSpPr>
        <p:spPr/>
        <p:txBody>
          <a:bodyPr/>
          <a:lstStyle/>
          <a:p>
            <a:r>
              <a:rPr lang="zh-CN" altLang="en-US" dirty="0" smtClean="0"/>
              <a:t>对数价格： 为了使收益具有可加性，将证券价格取自然对数比较方便，得到对数价格如下</a:t>
            </a:r>
            <a:endParaRPr lang="zh-CN" altLang="en-US" dirty="0"/>
          </a:p>
          <a:p>
            <a:endParaRPr lang="en-US" altLang="zh-CN" dirty="0" smtClean="0"/>
          </a:p>
          <a:p>
            <a:r>
              <a:rPr lang="zh-CN" altLang="en-US" dirty="0" smtClean="0"/>
              <a:t>对数收益率： 期末和期初的对数价格差（一阶差分）</a:t>
            </a:r>
            <a:endParaRPr lang="en-US" altLang="zh-CN" dirty="0" smtClean="0"/>
          </a:p>
          <a:p>
            <a:endParaRPr lang="en-US" altLang="zh-CN" dirty="0" smtClean="0"/>
          </a:p>
          <a:p>
            <a:r>
              <a:rPr lang="zh-CN" altLang="en-US" dirty="0" smtClean="0"/>
              <a:t>对数收益和常规收益：当一个周期内价格变化不大时，对数收益和常规收益近似相等</a:t>
            </a:r>
            <a:endParaRPr lang="zh-CN" altLang="en-US" dirty="0"/>
          </a:p>
        </p:txBody>
      </p:sp>
      <p:graphicFrame>
        <p:nvGraphicFramePr>
          <p:cNvPr id="77826" name="Object 2"/>
          <p:cNvGraphicFramePr>
            <a:graphicFrameLocks noChangeAspect="1"/>
          </p:cNvGraphicFramePr>
          <p:nvPr/>
        </p:nvGraphicFramePr>
        <p:xfrm>
          <a:off x="3635375" y="2143116"/>
          <a:ext cx="1528763" cy="500066"/>
        </p:xfrm>
        <a:graphic>
          <a:graphicData uri="http://schemas.openxmlformats.org/presentationml/2006/ole">
            <p:oleObj spid="_x0000_s77826" name="Equation" r:id="rId3" imgW="583920" imgH="228600" progId="Equation.DSMT4">
              <p:embed/>
            </p:oleObj>
          </a:graphicData>
        </a:graphic>
      </p:graphicFrame>
      <p:graphicFrame>
        <p:nvGraphicFramePr>
          <p:cNvPr id="77827" name="Object 3"/>
          <p:cNvGraphicFramePr>
            <a:graphicFrameLocks noChangeAspect="1"/>
          </p:cNvGraphicFramePr>
          <p:nvPr/>
        </p:nvGraphicFramePr>
        <p:xfrm>
          <a:off x="3221038" y="3214687"/>
          <a:ext cx="2659062" cy="428628"/>
        </p:xfrm>
        <a:graphic>
          <a:graphicData uri="http://schemas.openxmlformats.org/presentationml/2006/ole">
            <p:oleObj spid="_x0000_s77827" name="Equation" r:id="rId4" imgW="1015920" imgH="228600" progId="Equation.DSMT4">
              <p:embed/>
            </p:oleObj>
          </a:graphicData>
        </a:graphic>
      </p:graphicFrame>
      <p:graphicFrame>
        <p:nvGraphicFramePr>
          <p:cNvPr id="77828" name="Object 4"/>
          <p:cNvGraphicFramePr>
            <a:graphicFrameLocks noChangeAspect="1"/>
          </p:cNvGraphicFramePr>
          <p:nvPr/>
        </p:nvGraphicFramePr>
        <p:xfrm>
          <a:off x="800100" y="4810125"/>
          <a:ext cx="7743825" cy="809625"/>
        </p:xfrm>
        <a:graphic>
          <a:graphicData uri="http://schemas.openxmlformats.org/presentationml/2006/ole">
            <p:oleObj spid="_x0000_s77828" name="Equation" r:id="rId5" imgW="2958840" imgH="431640" progId="Equation.DSMT4">
              <p:embed/>
            </p:oleObj>
          </a:graphicData>
        </a:graphic>
      </p:graphicFrame>
      <p:sp>
        <p:nvSpPr>
          <p:cNvPr id="7" name="日期占位符 6"/>
          <p:cNvSpPr>
            <a:spLocks noGrp="1"/>
          </p:cNvSpPr>
          <p:nvPr>
            <p:ph type="dt" sz="half" idx="10"/>
          </p:nvPr>
        </p:nvSpPr>
        <p:spPr/>
        <p:txBody>
          <a:bodyPr/>
          <a:lstStyle/>
          <a:p>
            <a:fld id="{B7F5BB7A-F33D-4CC2-B471-029338D026D2}" type="datetime1">
              <a:rPr lang="zh-CN" altLang="en-US" smtClean="0"/>
              <a:pPr/>
              <a:t>2018/9/24</a:t>
            </a:fld>
            <a:endParaRPr lang="zh-CN" altLang="en-US"/>
          </a:p>
        </p:txBody>
      </p:sp>
      <p:sp>
        <p:nvSpPr>
          <p:cNvPr id="9" name="页脚占位符 8"/>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noFill/>
        </p:spPr>
        <p:txBody>
          <a:bodyPr lIns="90488" tIns="44450" rIns="90488" bIns="44450"/>
          <a:lstStyle/>
          <a:p>
            <a:pPr eaLnBrk="1" hangingPunct="1">
              <a:buFont typeface="Wingdings" pitchFamily="2" charset="2"/>
              <a:buNone/>
            </a:pPr>
            <a:r>
              <a:rPr lang="zh-CN" altLang="en-US" smtClean="0">
                <a:latin typeface="Symbol" pitchFamily="18" charset="2"/>
              </a:rPr>
              <a:t></a:t>
            </a:r>
            <a:r>
              <a:rPr lang="zh-CN" altLang="en-US" smtClean="0"/>
              <a:t>= 	[</a:t>
            </a:r>
            <a:r>
              <a:rPr lang="en-US" altLang="zh-CN" smtClean="0"/>
              <a:t>COV(r</a:t>
            </a:r>
            <a:r>
              <a:rPr lang="en-US" altLang="zh-CN" baseline="-25000" smtClean="0"/>
              <a:t>i</a:t>
            </a:r>
            <a:r>
              <a:rPr lang="en-US" altLang="zh-CN" smtClean="0"/>
              <a:t>,r</a:t>
            </a:r>
            <a:r>
              <a:rPr lang="en-US" altLang="zh-CN" baseline="-25000" smtClean="0"/>
              <a:t>m</a:t>
            </a:r>
            <a:r>
              <a:rPr lang="en-US" altLang="zh-CN" smtClean="0"/>
              <a:t>)] / </a:t>
            </a:r>
            <a:r>
              <a:rPr lang="en-US" altLang="zh-CN" smtClean="0">
                <a:latin typeface="Symbol" pitchFamily="18" charset="2"/>
              </a:rPr>
              <a:t></a:t>
            </a:r>
            <a:r>
              <a:rPr lang="en-US" altLang="zh-CN" baseline="-25000" smtClean="0"/>
              <a:t>m</a:t>
            </a:r>
            <a:r>
              <a:rPr lang="en-US" altLang="zh-CN" baseline="30000" smtClean="0"/>
              <a:t>2</a:t>
            </a:r>
          </a:p>
          <a:p>
            <a:pPr eaLnBrk="1" hangingPunct="1">
              <a:buFont typeface="Wingdings" pitchFamily="2" charset="2"/>
              <a:buNone/>
            </a:pPr>
            <a:r>
              <a:rPr lang="en-US" altLang="zh-CN" smtClean="0"/>
              <a:t>          SML</a:t>
            </a:r>
            <a:r>
              <a:rPr lang="zh-CN" altLang="en-US" smtClean="0"/>
              <a:t>的斜率  =</a:t>
            </a:r>
            <a:r>
              <a:rPr lang="en-US" altLang="zh-CN" smtClean="0"/>
              <a:t>E(r</a:t>
            </a:r>
            <a:r>
              <a:rPr lang="en-US" altLang="zh-CN" baseline="-25000" smtClean="0"/>
              <a:t>m</a:t>
            </a:r>
            <a:r>
              <a:rPr lang="en-US" altLang="zh-CN" smtClean="0"/>
              <a:t>) - r</a:t>
            </a:r>
            <a:r>
              <a:rPr lang="en-US" altLang="zh-CN" baseline="-25000" smtClean="0"/>
              <a:t>f</a:t>
            </a:r>
          </a:p>
          <a:p>
            <a:pPr eaLnBrk="1" hangingPunct="1">
              <a:buFont typeface="Wingdings" pitchFamily="2" charset="2"/>
              <a:buNone/>
            </a:pPr>
            <a:r>
              <a:rPr lang="en-US" altLang="zh-CN" smtClean="0"/>
              <a:t>			   =	</a:t>
            </a:r>
            <a:r>
              <a:rPr lang="zh-CN" altLang="en-US" smtClean="0"/>
              <a:t>市场风险溢价</a:t>
            </a:r>
          </a:p>
          <a:p>
            <a:pPr eaLnBrk="1" hangingPunct="1">
              <a:buFont typeface="Wingdings" pitchFamily="2" charset="2"/>
              <a:buNone/>
            </a:pPr>
            <a:r>
              <a:rPr lang="en-US" altLang="zh-CN" smtClean="0"/>
              <a:t>          SML = r</a:t>
            </a:r>
            <a:r>
              <a:rPr lang="en-US" altLang="zh-CN" baseline="-25000" smtClean="0"/>
              <a:t>f </a:t>
            </a:r>
            <a:r>
              <a:rPr lang="en-US" altLang="zh-CN" smtClean="0"/>
              <a:t>+ </a:t>
            </a:r>
            <a:r>
              <a:rPr lang="en-US" altLang="zh-CN" smtClean="0">
                <a:latin typeface="Symbol" pitchFamily="18" charset="2"/>
              </a:rPr>
              <a:t></a:t>
            </a:r>
            <a:r>
              <a:rPr lang="en-US" altLang="zh-CN" smtClean="0"/>
              <a:t>[E(r</a:t>
            </a:r>
            <a:r>
              <a:rPr lang="en-US" altLang="zh-CN" baseline="-25000" smtClean="0"/>
              <a:t>m</a:t>
            </a:r>
            <a:r>
              <a:rPr lang="en-US" altLang="zh-CN" smtClean="0"/>
              <a:t>) - r</a:t>
            </a:r>
            <a:r>
              <a:rPr lang="en-US" altLang="zh-CN" baseline="-25000" smtClean="0"/>
              <a:t>f</a:t>
            </a:r>
            <a:r>
              <a:rPr lang="en-US" altLang="zh-CN" smtClean="0"/>
              <a:t>]</a:t>
            </a:r>
          </a:p>
          <a:p>
            <a:pPr eaLnBrk="1" hangingPunct="1">
              <a:buFont typeface="Wingdings" pitchFamily="2" charset="2"/>
              <a:buNone/>
            </a:pPr>
            <a:r>
              <a:rPr lang="zh-CN" altLang="en-US" smtClean="0">
                <a:solidFill>
                  <a:srgbClr val="FF0000"/>
                </a:solidFill>
              </a:rPr>
              <a:t>          推导？？</a:t>
            </a:r>
            <a:endParaRPr lang="en-US" altLang="zh-CN" smtClean="0">
              <a:solidFill>
                <a:srgbClr val="FF0000"/>
              </a:solidFill>
            </a:endParaRPr>
          </a:p>
          <a:p>
            <a:pPr eaLnBrk="1" hangingPunct="1">
              <a:buFont typeface="Wingdings" pitchFamily="2" charset="2"/>
              <a:buNone/>
            </a:pPr>
            <a:r>
              <a:rPr lang="en-US" altLang="zh-CN" smtClean="0"/>
              <a:t>		  Beta</a:t>
            </a:r>
            <a:r>
              <a:rPr lang="en-US" altLang="zh-CN" baseline="-25000" smtClean="0"/>
              <a:t>m</a:t>
            </a:r>
            <a:r>
              <a:rPr lang="en-US" altLang="zh-CN" smtClean="0"/>
              <a:t>  = [Cov (r</a:t>
            </a:r>
            <a:r>
              <a:rPr lang="en-US" altLang="zh-CN" baseline="-25000" smtClean="0"/>
              <a:t>M</a:t>
            </a:r>
            <a:r>
              <a:rPr lang="en-US" altLang="zh-CN" smtClean="0"/>
              <a:t>,r</a:t>
            </a:r>
            <a:r>
              <a:rPr lang="en-US" altLang="zh-CN" baseline="-25000" smtClean="0"/>
              <a:t>m</a:t>
            </a:r>
            <a:r>
              <a:rPr lang="en-US" altLang="zh-CN" smtClean="0"/>
              <a:t>)] / </a:t>
            </a:r>
            <a:r>
              <a:rPr lang="en-US" altLang="zh-CN" smtClean="0">
                <a:latin typeface="Symbol" pitchFamily="18" charset="2"/>
              </a:rPr>
              <a:t>s</a:t>
            </a:r>
            <a:r>
              <a:rPr lang="en-US" altLang="zh-CN" baseline="-25000" smtClean="0"/>
              <a:t>m</a:t>
            </a:r>
            <a:r>
              <a:rPr lang="en-US" altLang="zh-CN" baseline="30000" smtClean="0"/>
              <a:t>2</a:t>
            </a:r>
          </a:p>
          <a:p>
            <a:pPr eaLnBrk="1" hangingPunct="1">
              <a:buFont typeface="Wingdings" pitchFamily="2" charset="2"/>
              <a:buNone/>
            </a:pPr>
            <a:r>
              <a:rPr lang="en-US" altLang="zh-CN" baseline="30000" smtClean="0"/>
              <a:t>			     </a:t>
            </a:r>
            <a:r>
              <a:rPr lang="en-US" altLang="zh-CN" smtClean="0"/>
              <a:t>= </a:t>
            </a:r>
            <a:r>
              <a:rPr lang="en-US" altLang="zh-CN" smtClean="0">
                <a:latin typeface="Symbol" pitchFamily="18" charset="2"/>
              </a:rPr>
              <a:t>s</a:t>
            </a:r>
            <a:r>
              <a:rPr lang="en-US" altLang="zh-CN" baseline="-25000" smtClean="0"/>
              <a:t>m</a:t>
            </a:r>
            <a:r>
              <a:rPr lang="en-US" altLang="zh-CN" baseline="30000" smtClean="0"/>
              <a:t>2 </a:t>
            </a:r>
            <a:r>
              <a:rPr lang="en-US" altLang="zh-CN" smtClean="0"/>
              <a:t>/ </a:t>
            </a:r>
            <a:r>
              <a:rPr lang="en-US" altLang="zh-CN" smtClean="0">
                <a:latin typeface="Symbol" pitchFamily="18" charset="2"/>
              </a:rPr>
              <a:t>s</a:t>
            </a:r>
            <a:r>
              <a:rPr lang="en-US" altLang="zh-CN" baseline="-25000" smtClean="0"/>
              <a:t>m</a:t>
            </a:r>
            <a:r>
              <a:rPr lang="en-US" altLang="zh-CN" baseline="30000" smtClean="0"/>
              <a:t>2 </a:t>
            </a:r>
            <a:r>
              <a:rPr lang="en-US" altLang="zh-CN" smtClean="0"/>
              <a:t> = 1</a:t>
            </a:r>
            <a:endParaRPr lang="en-US" altLang="zh-CN" baseline="30000" smtClean="0"/>
          </a:p>
        </p:txBody>
      </p:sp>
      <p:sp>
        <p:nvSpPr>
          <p:cNvPr id="33796" name="Rectangle 4"/>
          <p:cNvSpPr>
            <a:spLocks noGrp="1" noChangeArrowheads="1"/>
          </p:cNvSpPr>
          <p:nvPr>
            <p:ph type="title"/>
          </p:nvPr>
        </p:nvSpPr>
        <p:spPr/>
        <p:txBody>
          <a:bodyPr/>
          <a:lstStyle/>
          <a:p>
            <a:pPr eaLnBrk="1" hangingPunct="1"/>
            <a:r>
              <a:rPr lang="en-US" altLang="zh-CN" smtClean="0"/>
              <a:t>SML </a:t>
            </a:r>
            <a:r>
              <a:rPr lang="zh-CN" altLang="en-US" smtClean="0"/>
              <a:t>关系式</a:t>
            </a:r>
          </a:p>
        </p:txBody>
      </p:sp>
      <p:sp>
        <p:nvSpPr>
          <p:cNvPr id="5" name="日期占位符 4"/>
          <p:cNvSpPr>
            <a:spLocks noGrp="1"/>
          </p:cNvSpPr>
          <p:nvPr>
            <p:ph type="dt" sz="half" idx="10"/>
          </p:nvPr>
        </p:nvSpPr>
        <p:spPr/>
        <p:txBody>
          <a:bodyPr/>
          <a:lstStyle/>
          <a:p>
            <a:fld id="{5E8BDFBD-0350-44BC-8F4C-9250D7010E62}"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zh-CN" altLang="en-US" dirty="0" smtClean="0"/>
              <a:t>结论</a:t>
            </a:r>
          </a:p>
        </p:txBody>
      </p:sp>
      <p:sp>
        <p:nvSpPr>
          <p:cNvPr id="158723" name="Rectangle 3"/>
          <p:cNvSpPr>
            <a:spLocks noGrp="1" noChangeArrowheads="1"/>
          </p:cNvSpPr>
          <p:nvPr>
            <p:ph type="body" idx="1"/>
          </p:nvPr>
        </p:nvSpPr>
        <p:spPr/>
        <p:txBody>
          <a:bodyPr/>
          <a:lstStyle/>
          <a:p>
            <a:pPr eaLnBrk="1" hangingPunct="1"/>
            <a:r>
              <a:rPr lang="en-US" altLang="zh-CN" dirty="0" smtClean="0"/>
              <a:t>CML</a:t>
            </a:r>
            <a:r>
              <a:rPr lang="zh-CN" altLang="en-US" dirty="0" smtClean="0"/>
              <a:t>用来衡量</a:t>
            </a:r>
            <a:r>
              <a:rPr lang="zh-CN" altLang="en-US" dirty="0" smtClean="0">
                <a:solidFill>
                  <a:srgbClr val="FF0000"/>
                </a:solidFill>
              </a:rPr>
              <a:t>资产组合</a:t>
            </a:r>
            <a:r>
              <a:rPr lang="zh-CN" altLang="en-US" dirty="0" smtClean="0"/>
              <a:t>的有效性</a:t>
            </a:r>
            <a:r>
              <a:rPr lang="en-US" altLang="zh-CN" dirty="0" smtClean="0"/>
              <a:t>(efficiency)</a:t>
            </a:r>
          </a:p>
          <a:p>
            <a:pPr eaLnBrk="1" hangingPunct="1"/>
            <a:r>
              <a:rPr lang="en-US" altLang="zh-CN" dirty="0" smtClean="0"/>
              <a:t>SML</a:t>
            </a:r>
            <a:r>
              <a:rPr lang="zh-CN" altLang="en-US" dirty="0" smtClean="0"/>
              <a:t>用来衡量</a:t>
            </a:r>
            <a:r>
              <a:rPr lang="zh-CN" altLang="en-US" dirty="0" smtClean="0">
                <a:solidFill>
                  <a:srgbClr val="FF0000"/>
                </a:solidFill>
              </a:rPr>
              <a:t>单个资产</a:t>
            </a:r>
            <a:r>
              <a:rPr lang="zh-CN" altLang="en-US" dirty="0" smtClean="0"/>
              <a:t>是否正确定价（</a:t>
            </a:r>
            <a:r>
              <a:rPr lang="en-US" altLang="zh-CN" dirty="0" smtClean="0"/>
              <a:t>fairly priced</a:t>
            </a:r>
            <a:r>
              <a:rPr lang="zh-CN" altLang="en-US" dirty="0" smtClean="0"/>
              <a:t>）</a:t>
            </a:r>
            <a:endParaRPr lang="en-US" altLang="zh-CN" dirty="0" smtClean="0"/>
          </a:p>
          <a:p>
            <a:pPr eaLnBrk="1" hangingPunct="1"/>
            <a:r>
              <a:rPr lang="zh-CN" altLang="en-US" dirty="0" smtClean="0"/>
              <a:t>构造</a:t>
            </a:r>
            <a:r>
              <a:rPr lang="en-US" altLang="zh-CN" dirty="0" smtClean="0"/>
              <a:t>Jensen Index </a:t>
            </a:r>
            <a:r>
              <a:rPr lang="zh-CN" altLang="en-US" dirty="0" smtClean="0"/>
              <a:t>来判断</a:t>
            </a:r>
            <a:endParaRPr lang="en-US" altLang="zh-CN" dirty="0" smtClean="0"/>
          </a:p>
        </p:txBody>
      </p:sp>
      <p:sp>
        <p:nvSpPr>
          <p:cNvPr id="5" name="日期占位符 4"/>
          <p:cNvSpPr>
            <a:spLocks noGrp="1"/>
          </p:cNvSpPr>
          <p:nvPr>
            <p:ph type="dt" sz="half" idx="10"/>
          </p:nvPr>
        </p:nvSpPr>
        <p:spPr/>
        <p:txBody>
          <a:bodyPr/>
          <a:lstStyle/>
          <a:p>
            <a:fld id="{0CCB7BA0-57E6-4DC0-8A97-ACBFB96E82BF}"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3">
                                            <p:txEl>
                                              <p:pRg st="0" end="0"/>
                                            </p:txEl>
                                          </p:spTgt>
                                        </p:tgtEl>
                                        <p:attrNameLst>
                                          <p:attrName>style.visibility</p:attrName>
                                        </p:attrNameLst>
                                      </p:cBhvr>
                                      <p:to>
                                        <p:strVal val="visible"/>
                                      </p:to>
                                    </p:set>
                                  </p:childTnLst>
                                  <p:subTnLst>
                                    <p:animClr>
                                      <p:cBhvr override="childStyle">
                                        <p:cTn dur="1" fill="hold" display="0" masterRel="nextClick" afterEffect="1"/>
                                        <p:tgtEl>
                                          <p:spTgt spid="158723">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723">
                                            <p:txEl>
                                              <p:pRg st="1" end="1"/>
                                            </p:txEl>
                                          </p:spTgt>
                                        </p:tgtEl>
                                        <p:attrNameLst>
                                          <p:attrName>style.visibility</p:attrName>
                                        </p:attrNameLst>
                                      </p:cBhvr>
                                      <p:to>
                                        <p:strVal val="visible"/>
                                      </p:to>
                                    </p:set>
                                  </p:childTnLst>
                                  <p:subTnLst>
                                    <p:animClr>
                                      <p:cBhvr override="childStyle">
                                        <p:cTn dur="1" fill="hold" display="0" masterRel="nextClick" afterEffect="1"/>
                                        <p:tgtEl>
                                          <p:spTgt spid="158723">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723">
                                            <p:txEl>
                                              <p:pRg st="2" end="2"/>
                                            </p:txEl>
                                          </p:spTgt>
                                        </p:tgtEl>
                                        <p:attrNameLst>
                                          <p:attrName>style.visibility</p:attrName>
                                        </p:attrNameLst>
                                      </p:cBhvr>
                                      <p:to>
                                        <p:strVal val="visible"/>
                                      </p:to>
                                    </p:set>
                                  </p:childTnLst>
                                  <p:subTnLst>
                                    <p:animClr>
                                      <p:cBhvr override="childStyle">
                                        <p:cTn dur="1" fill="hold" display="0" masterRel="nextClick" afterEffect="1"/>
                                        <p:tgtEl>
                                          <p:spTgt spid="158723">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5843" name="图片 5" descr="SML.jpg"/>
          <p:cNvPicPr>
            <a:picLocks noChangeAspect="1"/>
          </p:cNvPicPr>
          <p:nvPr/>
        </p:nvPicPr>
        <p:blipFill>
          <a:blip r:embed="rId2"/>
          <a:srcRect/>
          <a:stretch>
            <a:fillRect/>
          </a:stretch>
        </p:blipFill>
        <p:spPr bwMode="auto">
          <a:xfrm>
            <a:off x="928688" y="1628775"/>
            <a:ext cx="7643812" cy="4371975"/>
          </a:xfrm>
          <a:prstGeom prst="rect">
            <a:avLst/>
          </a:prstGeom>
          <a:noFill/>
          <a:ln w="9525">
            <a:noFill/>
            <a:miter lim="800000"/>
            <a:headEnd/>
            <a:tailEnd/>
          </a:ln>
        </p:spPr>
      </p:pic>
      <p:sp>
        <p:nvSpPr>
          <p:cNvPr id="4" name="日期占位符 3"/>
          <p:cNvSpPr>
            <a:spLocks noGrp="1"/>
          </p:cNvSpPr>
          <p:nvPr>
            <p:ph type="dt" sz="half" idx="10"/>
          </p:nvPr>
        </p:nvSpPr>
        <p:spPr/>
        <p:txBody>
          <a:bodyPr/>
          <a:lstStyle/>
          <a:p>
            <a:fld id="{8CB08318-C082-47D1-B743-CB4029BF7867}" type="datetime1">
              <a:rPr lang="zh-CN" altLang="en-US" smtClean="0"/>
              <a:pPr/>
              <a:t>2018/9/24</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noFill/>
        </p:spPr>
        <p:txBody>
          <a:bodyPr lIns="90488" tIns="44450" rIns="90488" bIns="44450"/>
          <a:lstStyle/>
          <a:p>
            <a:pPr eaLnBrk="1" hangingPunct="1">
              <a:buFont typeface="Wingdings" pitchFamily="2" charset="2"/>
              <a:buNone/>
            </a:pPr>
            <a:r>
              <a:rPr lang="en-US" altLang="zh-CN" smtClean="0"/>
              <a:t>E(r</a:t>
            </a:r>
            <a:r>
              <a:rPr lang="en-US" altLang="zh-CN" baseline="-25000" smtClean="0"/>
              <a:t>m</a:t>
            </a:r>
            <a:r>
              <a:rPr lang="en-US" altLang="zh-CN" smtClean="0"/>
              <a:t>) - r</a:t>
            </a:r>
            <a:r>
              <a:rPr lang="en-US" altLang="zh-CN" baseline="-25000" smtClean="0"/>
              <a:t>f</a:t>
            </a:r>
            <a:r>
              <a:rPr lang="en-US" altLang="zh-CN" smtClean="0"/>
              <a:t> = .08	r</a:t>
            </a:r>
            <a:r>
              <a:rPr lang="en-US" altLang="zh-CN" baseline="-25000" smtClean="0"/>
              <a:t>f </a:t>
            </a:r>
            <a:r>
              <a:rPr lang="en-US" altLang="zh-CN" smtClean="0"/>
              <a:t>= .03</a:t>
            </a:r>
          </a:p>
          <a:p>
            <a:pPr eaLnBrk="1" hangingPunct="1">
              <a:buFont typeface="Wingdings" pitchFamily="2" charset="2"/>
              <a:buNone/>
            </a:pPr>
            <a:r>
              <a:rPr lang="en-US" altLang="zh-CN" smtClean="0">
                <a:latin typeface="Symbol" pitchFamily="18" charset="2"/>
              </a:rPr>
              <a:t></a:t>
            </a:r>
            <a:r>
              <a:rPr lang="en-US" altLang="zh-CN" baseline="-25000" smtClean="0"/>
              <a:t>x </a:t>
            </a:r>
            <a:r>
              <a:rPr lang="en-US" altLang="zh-CN" smtClean="0"/>
              <a:t>= 1.25</a:t>
            </a:r>
          </a:p>
          <a:p>
            <a:pPr eaLnBrk="1" hangingPunct="1">
              <a:buFont typeface="Wingdings" pitchFamily="2" charset="2"/>
              <a:buNone/>
            </a:pPr>
            <a:r>
              <a:rPr lang="en-US" altLang="zh-CN" smtClean="0"/>
              <a:t>	E(r</a:t>
            </a:r>
            <a:r>
              <a:rPr lang="en-US" altLang="zh-CN" baseline="-25000" smtClean="0"/>
              <a:t>x</a:t>
            </a:r>
            <a:r>
              <a:rPr lang="en-US" altLang="zh-CN" smtClean="0"/>
              <a:t>) = .03 + 1.25(.08) = .13 or 13%</a:t>
            </a:r>
          </a:p>
          <a:p>
            <a:pPr eaLnBrk="1" hangingPunct="1">
              <a:buFont typeface="Wingdings" pitchFamily="2" charset="2"/>
              <a:buNone/>
            </a:pPr>
            <a:r>
              <a:rPr lang="en-US" altLang="zh-CN" smtClean="0">
                <a:latin typeface="Symbol" pitchFamily="18" charset="2"/>
              </a:rPr>
              <a:t></a:t>
            </a:r>
            <a:r>
              <a:rPr lang="en-US" altLang="zh-CN" baseline="-25000" smtClean="0"/>
              <a:t>y</a:t>
            </a:r>
            <a:r>
              <a:rPr lang="en-US" altLang="zh-CN" smtClean="0"/>
              <a:t> = .6</a:t>
            </a:r>
          </a:p>
          <a:p>
            <a:pPr eaLnBrk="1" hangingPunct="1">
              <a:buFont typeface="Wingdings" pitchFamily="2" charset="2"/>
              <a:buNone/>
            </a:pPr>
            <a:r>
              <a:rPr lang="en-US" altLang="zh-CN" smtClean="0"/>
              <a:t>	E(r</a:t>
            </a:r>
            <a:r>
              <a:rPr lang="en-US" altLang="zh-CN" baseline="-25000" smtClean="0"/>
              <a:t>y</a:t>
            </a:r>
            <a:r>
              <a:rPr lang="en-US" altLang="zh-CN" smtClean="0"/>
              <a:t>) = .03 + .6(.08) = .078 or 7.8%</a:t>
            </a:r>
          </a:p>
        </p:txBody>
      </p:sp>
      <p:sp>
        <p:nvSpPr>
          <p:cNvPr id="36868" name="Rectangle 4"/>
          <p:cNvSpPr>
            <a:spLocks noGrp="1" noChangeArrowheads="1"/>
          </p:cNvSpPr>
          <p:nvPr>
            <p:ph type="title"/>
          </p:nvPr>
        </p:nvSpPr>
        <p:spPr/>
        <p:txBody>
          <a:bodyPr/>
          <a:lstStyle/>
          <a:p>
            <a:pPr eaLnBrk="1" hangingPunct="1"/>
            <a:r>
              <a:rPr lang="zh-CN" altLang="en-US" smtClean="0"/>
              <a:t>例</a:t>
            </a:r>
          </a:p>
        </p:txBody>
      </p:sp>
      <p:sp>
        <p:nvSpPr>
          <p:cNvPr id="5" name="日期占位符 4"/>
          <p:cNvSpPr>
            <a:spLocks noGrp="1"/>
          </p:cNvSpPr>
          <p:nvPr>
            <p:ph type="dt" sz="half" idx="10"/>
          </p:nvPr>
        </p:nvSpPr>
        <p:spPr/>
        <p:txBody>
          <a:bodyPr/>
          <a:lstStyle/>
          <a:p>
            <a:fld id="{BD61FE3C-D99B-4D33-806C-76D8613E1652}"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smtClean="0"/>
              <a:t>图解</a:t>
            </a:r>
          </a:p>
        </p:txBody>
      </p:sp>
      <p:grpSp>
        <p:nvGrpSpPr>
          <p:cNvPr id="2" name="Group 3"/>
          <p:cNvGrpSpPr>
            <a:grpSpLocks/>
          </p:cNvGrpSpPr>
          <p:nvPr/>
        </p:nvGrpSpPr>
        <p:grpSpPr bwMode="auto">
          <a:xfrm>
            <a:off x="1081088" y="1600200"/>
            <a:ext cx="6977062" cy="4829036"/>
            <a:chOff x="390" y="852"/>
            <a:chExt cx="4533" cy="3192"/>
          </a:xfrm>
        </p:grpSpPr>
        <p:sp>
          <p:nvSpPr>
            <p:cNvPr id="169988" name="Freeform 4"/>
            <p:cNvSpPr>
              <a:spLocks/>
            </p:cNvSpPr>
            <p:nvPr/>
          </p:nvSpPr>
          <p:spPr bwMode="auto">
            <a:xfrm>
              <a:off x="1356" y="1236"/>
              <a:ext cx="3254" cy="2161"/>
            </a:xfrm>
            <a:custGeom>
              <a:avLst/>
              <a:gdLst/>
              <a:ahLst/>
              <a:cxnLst>
                <a:cxn ang="0">
                  <a:pos x="0" y="0"/>
                </a:cxn>
                <a:cxn ang="0">
                  <a:pos x="0" y="2160"/>
                </a:cxn>
                <a:cxn ang="0">
                  <a:pos x="3264" y="2160"/>
                </a:cxn>
              </a:cxnLst>
              <a:rect l="0" t="0" r="r" b="b"/>
              <a:pathLst>
                <a:path w="3265" h="2161">
                  <a:moveTo>
                    <a:pt x="0" y="0"/>
                  </a:moveTo>
                  <a:lnTo>
                    <a:pt x="0" y="2160"/>
                  </a:lnTo>
                  <a:lnTo>
                    <a:pt x="3264" y="2160"/>
                  </a:lnTo>
                </a:path>
              </a:pathLst>
            </a:custGeom>
            <a:noFill/>
            <a:ln w="76200" cap="rnd" cmpd="sng">
              <a:solidFill>
                <a:srgbClr val="B2B2B2"/>
              </a:solidFill>
              <a:prstDash val="solid"/>
              <a:round/>
              <a:headEnd type="none" w="med" len="med"/>
              <a:tailEnd type="none" w="med" len="med"/>
            </a:ln>
            <a:effectLst>
              <a:outerShdw dist="53882" dir="2700000" algn="ctr" rotWithShape="0">
                <a:schemeClr val="bg2"/>
              </a:outerShdw>
            </a:effectLst>
          </p:spPr>
          <p:txBody>
            <a:bodyPr/>
            <a:lstStyle/>
            <a:p>
              <a:pPr>
                <a:defRPr/>
              </a:pPr>
              <a:endParaRPr lang="zh-CN" altLang="en-US"/>
            </a:p>
          </p:txBody>
        </p:sp>
        <p:sp>
          <p:nvSpPr>
            <p:cNvPr id="169989" name="Line 5"/>
            <p:cNvSpPr>
              <a:spLocks noChangeShapeType="1"/>
            </p:cNvSpPr>
            <p:nvPr/>
          </p:nvSpPr>
          <p:spPr bwMode="auto">
            <a:xfrm>
              <a:off x="1372" y="2472"/>
              <a:ext cx="820" cy="0"/>
            </a:xfrm>
            <a:prstGeom prst="line">
              <a:avLst/>
            </a:prstGeom>
            <a:noFill/>
            <a:ln w="50800">
              <a:solidFill>
                <a:schemeClr val="accent2"/>
              </a:solidFill>
              <a:prstDash val="sysDot"/>
              <a:round/>
              <a:headEnd/>
              <a:tailEnd/>
            </a:ln>
            <a:effectLst>
              <a:outerShdw dist="53882" dir="2700000" algn="ctr" rotWithShape="0">
                <a:schemeClr val="bg2"/>
              </a:outerShdw>
            </a:effectLst>
          </p:spPr>
          <p:txBody>
            <a:bodyPr wrap="none" anchor="ctr"/>
            <a:lstStyle/>
            <a:p>
              <a:pPr>
                <a:defRPr/>
              </a:pPr>
              <a:endParaRPr lang="zh-CN" altLang="en-US"/>
            </a:p>
          </p:txBody>
        </p:sp>
        <p:sp>
          <p:nvSpPr>
            <p:cNvPr id="169990" name="Line 6"/>
            <p:cNvSpPr>
              <a:spLocks noChangeShapeType="1"/>
            </p:cNvSpPr>
            <p:nvPr/>
          </p:nvSpPr>
          <p:spPr bwMode="auto">
            <a:xfrm>
              <a:off x="2136" y="2512"/>
              <a:ext cx="0" cy="868"/>
            </a:xfrm>
            <a:prstGeom prst="line">
              <a:avLst/>
            </a:prstGeom>
            <a:noFill/>
            <a:ln w="50800">
              <a:solidFill>
                <a:schemeClr val="accent2"/>
              </a:solidFill>
              <a:prstDash val="sysDot"/>
              <a:round/>
              <a:headEnd/>
              <a:tailEnd/>
            </a:ln>
            <a:effectLst>
              <a:outerShdw dist="53882" dir="2700000" algn="ctr" rotWithShape="0">
                <a:schemeClr val="bg2"/>
              </a:outerShdw>
            </a:effectLst>
          </p:spPr>
          <p:txBody>
            <a:bodyPr wrap="none" anchor="ctr"/>
            <a:lstStyle/>
            <a:p>
              <a:pPr>
                <a:defRPr/>
              </a:pPr>
              <a:endParaRPr lang="zh-CN" altLang="en-US"/>
            </a:p>
          </p:txBody>
        </p:sp>
        <p:sp>
          <p:nvSpPr>
            <p:cNvPr id="37896" name="Rectangle 7"/>
            <p:cNvSpPr>
              <a:spLocks noChangeArrowheads="1"/>
            </p:cNvSpPr>
            <p:nvPr/>
          </p:nvSpPr>
          <p:spPr bwMode="auto">
            <a:xfrm>
              <a:off x="1095" y="852"/>
              <a:ext cx="470" cy="300"/>
            </a:xfrm>
            <a:prstGeom prst="rect">
              <a:avLst/>
            </a:prstGeom>
            <a:noFill/>
            <a:ln w="127000">
              <a:noFill/>
              <a:miter lim="800000"/>
              <a:headEnd/>
              <a:tailEnd/>
            </a:ln>
          </p:spPr>
          <p:txBody>
            <a:bodyPr wrap="none" lIns="90488" tIns="44450" rIns="90488" bIns="44450">
              <a:spAutoFit/>
            </a:bodyPr>
            <a:lstStyle/>
            <a:p>
              <a:pPr eaLnBrk="0" hangingPunct="0"/>
              <a:r>
                <a:rPr lang="en-US" altLang="zh-CN" b="1"/>
                <a:t>E(r)</a:t>
              </a:r>
            </a:p>
          </p:txBody>
        </p:sp>
        <p:sp>
          <p:nvSpPr>
            <p:cNvPr id="37897" name="Rectangle 8"/>
            <p:cNvSpPr>
              <a:spLocks noChangeArrowheads="1"/>
            </p:cNvSpPr>
            <p:nvPr/>
          </p:nvSpPr>
          <p:spPr bwMode="auto">
            <a:xfrm>
              <a:off x="438" y="1668"/>
              <a:ext cx="836" cy="300"/>
            </a:xfrm>
            <a:prstGeom prst="rect">
              <a:avLst/>
            </a:prstGeom>
            <a:noFill/>
            <a:ln w="127000">
              <a:noFill/>
              <a:miter lim="800000"/>
              <a:headEnd/>
              <a:tailEnd/>
            </a:ln>
          </p:spPr>
          <p:txBody>
            <a:bodyPr wrap="none" lIns="90488" tIns="44450" rIns="90488" bIns="44450">
              <a:spAutoFit/>
            </a:bodyPr>
            <a:lstStyle/>
            <a:p>
              <a:pPr eaLnBrk="0" hangingPunct="0"/>
              <a:r>
                <a:rPr lang="en-US" altLang="zh-CN" b="1"/>
                <a:t>R</a:t>
              </a:r>
              <a:r>
                <a:rPr lang="en-US" altLang="zh-CN" b="1" baseline="-25000"/>
                <a:t>x</a:t>
              </a:r>
              <a:r>
                <a:rPr lang="en-US" altLang="zh-CN" b="1"/>
                <a:t>=13%</a:t>
              </a:r>
            </a:p>
          </p:txBody>
        </p:sp>
        <p:sp>
          <p:nvSpPr>
            <p:cNvPr id="37898" name="Rectangle 9"/>
            <p:cNvSpPr>
              <a:spLocks noChangeArrowheads="1"/>
            </p:cNvSpPr>
            <p:nvPr/>
          </p:nvSpPr>
          <p:spPr bwMode="auto">
            <a:xfrm>
              <a:off x="4191" y="1200"/>
              <a:ext cx="546" cy="300"/>
            </a:xfrm>
            <a:prstGeom prst="rect">
              <a:avLst/>
            </a:prstGeom>
            <a:noFill/>
            <a:ln w="127000">
              <a:noFill/>
              <a:miter lim="800000"/>
              <a:headEnd/>
              <a:tailEnd/>
            </a:ln>
          </p:spPr>
          <p:txBody>
            <a:bodyPr wrap="none" lIns="90488" tIns="44450" rIns="90488" bIns="44450">
              <a:spAutoFit/>
            </a:bodyPr>
            <a:lstStyle/>
            <a:p>
              <a:pPr eaLnBrk="0" hangingPunct="0"/>
              <a:r>
                <a:rPr lang="en-US" altLang="zh-CN" b="1"/>
                <a:t>SML</a:t>
              </a:r>
            </a:p>
          </p:txBody>
        </p:sp>
        <p:sp>
          <p:nvSpPr>
            <p:cNvPr id="37899" name="Rectangle 10"/>
            <p:cNvSpPr>
              <a:spLocks noChangeArrowheads="1"/>
            </p:cNvSpPr>
            <p:nvPr/>
          </p:nvSpPr>
          <p:spPr bwMode="auto">
            <a:xfrm>
              <a:off x="2426" y="3744"/>
              <a:ext cx="283" cy="300"/>
            </a:xfrm>
            <a:prstGeom prst="rect">
              <a:avLst/>
            </a:prstGeom>
            <a:noFill/>
            <a:ln w="127000">
              <a:noFill/>
              <a:miter lim="800000"/>
              <a:headEnd/>
              <a:tailEnd/>
            </a:ln>
          </p:spPr>
          <p:txBody>
            <a:bodyPr wrap="none" lIns="90488" tIns="44450" rIns="90488" bIns="44450">
              <a:spAutoFit/>
            </a:bodyPr>
            <a:lstStyle/>
            <a:p>
              <a:pPr eaLnBrk="0" hangingPunct="0"/>
              <a:r>
                <a:rPr lang="en-US" altLang="zh-CN" b="1" dirty="0"/>
                <a:t>m</a:t>
              </a:r>
            </a:p>
          </p:txBody>
        </p:sp>
        <p:sp>
          <p:nvSpPr>
            <p:cNvPr id="37900" name="Rectangle 11"/>
            <p:cNvSpPr>
              <a:spLocks noChangeArrowheads="1"/>
            </p:cNvSpPr>
            <p:nvPr/>
          </p:nvSpPr>
          <p:spPr bwMode="auto">
            <a:xfrm>
              <a:off x="4695" y="3216"/>
              <a:ext cx="228" cy="300"/>
            </a:xfrm>
            <a:prstGeom prst="rect">
              <a:avLst/>
            </a:prstGeom>
            <a:noFill/>
            <a:ln w="127000">
              <a:noFill/>
              <a:miter lim="800000"/>
              <a:headEnd/>
              <a:tailEnd/>
            </a:ln>
          </p:spPr>
          <p:txBody>
            <a:bodyPr wrap="none" lIns="90488" tIns="44450" rIns="90488" bIns="44450">
              <a:spAutoFit/>
            </a:bodyPr>
            <a:lstStyle/>
            <a:p>
              <a:pPr eaLnBrk="0" hangingPunct="0"/>
              <a:r>
                <a:rPr lang="en-US" altLang="zh-CN" b="1"/>
                <a:t>ß</a:t>
              </a:r>
            </a:p>
          </p:txBody>
        </p:sp>
        <p:sp>
          <p:nvSpPr>
            <p:cNvPr id="37901" name="Rectangle 12"/>
            <p:cNvSpPr>
              <a:spLocks noChangeArrowheads="1"/>
            </p:cNvSpPr>
            <p:nvPr/>
          </p:nvSpPr>
          <p:spPr bwMode="auto">
            <a:xfrm>
              <a:off x="2379" y="3697"/>
              <a:ext cx="227" cy="300"/>
            </a:xfrm>
            <a:prstGeom prst="rect">
              <a:avLst/>
            </a:prstGeom>
            <a:noFill/>
            <a:ln w="127000">
              <a:noFill/>
              <a:miter lim="800000"/>
              <a:headEnd/>
              <a:tailEnd/>
            </a:ln>
          </p:spPr>
          <p:txBody>
            <a:bodyPr wrap="none" lIns="90488" tIns="44450" rIns="90488" bIns="44450">
              <a:spAutoFit/>
            </a:bodyPr>
            <a:lstStyle/>
            <a:p>
              <a:pPr eaLnBrk="0" hangingPunct="0"/>
              <a:r>
                <a:rPr lang="en-US" altLang="zh-CN" b="1"/>
                <a:t>ß</a:t>
              </a:r>
            </a:p>
          </p:txBody>
        </p:sp>
        <p:sp>
          <p:nvSpPr>
            <p:cNvPr id="37902" name="Rectangle 13"/>
            <p:cNvSpPr>
              <a:spLocks noChangeArrowheads="1"/>
            </p:cNvSpPr>
            <p:nvPr/>
          </p:nvSpPr>
          <p:spPr bwMode="auto">
            <a:xfrm>
              <a:off x="2319" y="3444"/>
              <a:ext cx="365" cy="300"/>
            </a:xfrm>
            <a:prstGeom prst="rect">
              <a:avLst/>
            </a:prstGeom>
            <a:noFill/>
            <a:ln w="127000">
              <a:noFill/>
              <a:miter lim="800000"/>
              <a:headEnd/>
              <a:tailEnd/>
            </a:ln>
          </p:spPr>
          <p:txBody>
            <a:bodyPr wrap="none" lIns="90488" tIns="44450" rIns="90488" bIns="44450">
              <a:spAutoFit/>
            </a:bodyPr>
            <a:lstStyle/>
            <a:p>
              <a:pPr eaLnBrk="0" hangingPunct="0"/>
              <a:r>
                <a:rPr lang="zh-CN" altLang="en-US" b="1"/>
                <a:t>1.0</a:t>
              </a:r>
            </a:p>
          </p:txBody>
        </p:sp>
        <p:sp>
          <p:nvSpPr>
            <p:cNvPr id="169998" name="Line 14"/>
            <p:cNvSpPr>
              <a:spLocks noChangeShapeType="1"/>
            </p:cNvSpPr>
            <p:nvPr/>
          </p:nvSpPr>
          <p:spPr bwMode="auto">
            <a:xfrm>
              <a:off x="1372" y="2280"/>
              <a:ext cx="1156" cy="0"/>
            </a:xfrm>
            <a:prstGeom prst="line">
              <a:avLst/>
            </a:prstGeom>
            <a:noFill/>
            <a:ln w="50800">
              <a:solidFill>
                <a:schemeClr val="accent2"/>
              </a:solidFill>
              <a:prstDash val="sysDot"/>
              <a:round/>
              <a:headEnd/>
              <a:tailEnd/>
            </a:ln>
            <a:effectLst>
              <a:outerShdw dist="53882" dir="2700000" algn="ctr" rotWithShape="0">
                <a:schemeClr val="bg2"/>
              </a:outerShdw>
            </a:effectLst>
          </p:spPr>
          <p:txBody>
            <a:bodyPr wrap="none" anchor="ctr"/>
            <a:lstStyle/>
            <a:p>
              <a:pPr>
                <a:defRPr/>
              </a:pPr>
              <a:endParaRPr lang="zh-CN" altLang="en-US"/>
            </a:p>
          </p:txBody>
        </p:sp>
        <p:sp>
          <p:nvSpPr>
            <p:cNvPr id="169999" name="Line 15"/>
            <p:cNvSpPr>
              <a:spLocks noChangeShapeType="1"/>
            </p:cNvSpPr>
            <p:nvPr/>
          </p:nvSpPr>
          <p:spPr bwMode="auto">
            <a:xfrm>
              <a:off x="2568" y="2320"/>
              <a:ext cx="0" cy="1072"/>
            </a:xfrm>
            <a:prstGeom prst="line">
              <a:avLst/>
            </a:prstGeom>
            <a:noFill/>
            <a:ln w="50800">
              <a:solidFill>
                <a:schemeClr val="accent2"/>
              </a:solidFill>
              <a:prstDash val="sysDot"/>
              <a:round/>
              <a:headEnd/>
              <a:tailEnd/>
            </a:ln>
            <a:effectLst>
              <a:outerShdw dist="53882" dir="2700000" algn="ctr" rotWithShape="0">
                <a:schemeClr val="bg2"/>
              </a:outerShdw>
            </a:effectLst>
          </p:spPr>
          <p:txBody>
            <a:bodyPr wrap="none" anchor="ctr"/>
            <a:lstStyle/>
            <a:p>
              <a:pPr>
                <a:defRPr/>
              </a:pPr>
              <a:endParaRPr lang="zh-CN" altLang="en-US"/>
            </a:p>
          </p:txBody>
        </p:sp>
        <p:sp>
          <p:nvSpPr>
            <p:cNvPr id="170000" name="Line 16"/>
            <p:cNvSpPr>
              <a:spLocks noChangeShapeType="1"/>
            </p:cNvSpPr>
            <p:nvPr/>
          </p:nvSpPr>
          <p:spPr bwMode="auto">
            <a:xfrm>
              <a:off x="1372" y="2040"/>
              <a:ext cx="1684" cy="0"/>
            </a:xfrm>
            <a:prstGeom prst="line">
              <a:avLst/>
            </a:prstGeom>
            <a:noFill/>
            <a:ln w="50800">
              <a:solidFill>
                <a:schemeClr val="accent2"/>
              </a:solidFill>
              <a:prstDash val="sysDot"/>
              <a:round/>
              <a:headEnd/>
              <a:tailEnd/>
            </a:ln>
            <a:effectLst>
              <a:outerShdw dist="53882" dir="2700000" algn="ctr" rotWithShape="0">
                <a:schemeClr val="bg2"/>
              </a:outerShdw>
            </a:effectLst>
          </p:spPr>
          <p:txBody>
            <a:bodyPr wrap="none" anchor="ctr"/>
            <a:lstStyle/>
            <a:p>
              <a:pPr>
                <a:defRPr/>
              </a:pPr>
              <a:endParaRPr lang="zh-CN" altLang="en-US"/>
            </a:p>
          </p:txBody>
        </p:sp>
        <p:sp>
          <p:nvSpPr>
            <p:cNvPr id="170001" name="Line 17"/>
            <p:cNvSpPr>
              <a:spLocks noChangeShapeType="1"/>
            </p:cNvSpPr>
            <p:nvPr/>
          </p:nvSpPr>
          <p:spPr bwMode="auto">
            <a:xfrm>
              <a:off x="3048" y="2080"/>
              <a:ext cx="0" cy="1314"/>
            </a:xfrm>
            <a:prstGeom prst="line">
              <a:avLst/>
            </a:prstGeom>
            <a:noFill/>
            <a:ln w="50800">
              <a:solidFill>
                <a:schemeClr val="accent2"/>
              </a:solidFill>
              <a:prstDash val="sysDot"/>
              <a:round/>
              <a:headEnd/>
              <a:tailEnd/>
            </a:ln>
            <a:effectLst>
              <a:outerShdw dist="53882" dir="2700000" algn="ctr" rotWithShape="0">
                <a:schemeClr val="bg2"/>
              </a:outerShdw>
            </a:effectLst>
          </p:spPr>
          <p:txBody>
            <a:bodyPr wrap="none" anchor="ctr"/>
            <a:lstStyle/>
            <a:p>
              <a:pPr>
                <a:defRPr/>
              </a:pPr>
              <a:endParaRPr lang="zh-CN" altLang="en-US"/>
            </a:p>
          </p:txBody>
        </p:sp>
        <p:sp>
          <p:nvSpPr>
            <p:cNvPr id="170002" name="Line 18"/>
            <p:cNvSpPr>
              <a:spLocks noChangeShapeType="1"/>
            </p:cNvSpPr>
            <p:nvPr/>
          </p:nvSpPr>
          <p:spPr bwMode="auto">
            <a:xfrm flipV="1">
              <a:off x="1368" y="1536"/>
              <a:ext cx="2724" cy="1368"/>
            </a:xfrm>
            <a:prstGeom prst="line">
              <a:avLst/>
            </a:prstGeom>
            <a:noFill/>
            <a:ln w="76200">
              <a:solidFill>
                <a:schemeClr val="tx1"/>
              </a:solidFill>
              <a:round/>
              <a:headEnd/>
              <a:tailEnd/>
            </a:ln>
            <a:effectLst>
              <a:outerShdw dist="53882" dir="2700000" algn="ctr" rotWithShape="0">
                <a:schemeClr val="bg2"/>
              </a:outerShdw>
            </a:effectLst>
          </p:spPr>
          <p:txBody>
            <a:bodyPr wrap="none" anchor="ctr"/>
            <a:lstStyle/>
            <a:p>
              <a:pPr>
                <a:defRPr/>
              </a:pPr>
              <a:endParaRPr lang="zh-CN" altLang="en-US"/>
            </a:p>
          </p:txBody>
        </p:sp>
        <p:sp>
          <p:nvSpPr>
            <p:cNvPr id="37908" name="Rectangle 19"/>
            <p:cNvSpPr>
              <a:spLocks noChangeArrowheads="1"/>
            </p:cNvSpPr>
            <p:nvPr/>
          </p:nvSpPr>
          <p:spPr bwMode="auto">
            <a:xfrm>
              <a:off x="390" y="2052"/>
              <a:ext cx="880" cy="301"/>
            </a:xfrm>
            <a:prstGeom prst="rect">
              <a:avLst/>
            </a:prstGeom>
            <a:noFill/>
            <a:ln w="127000">
              <a:noFill/>
              <a:miter lim="800000"/>
              <a:headEnd/>
              <a:tailEnd/>
            </a:ln>
          </p:spPr>
          <p:txBody>
            <a:bodyPr wrap="none" lIns="90488" tIns="44450" rIns="90488" bIns="44450">
              <a:spAutoFit/>
            </a:bodyPr>
            <a:lstStyle/>
            <a:p>
              <a:pPr eaLnBrk="0" hangingPunct="0"/>
              <a:r>
                <a:rPr lang="en-US" altLang="zh-CN" b="1"/>
                <a:t>R</a:t>
              </a:r>
              <a:r>
                <a:rPr lang="en-US" altLang="zh-CN" b="1" baseline="-25000"/>
                <a:t>m</a:t>
              </a:r>
              <a:r>
                <a:rPr lang="en-US" altLang="zh-CN" b="1"/>
                <a:t>=11%</a:t>
              </a:r>
            </a:p>
          </p:txBody>
        </p:sp>
        <p:sp>
          <p:nvSpPr>
            <p:cNvPr id="37909" name="Rectangle 20"/>
            <p:cNvSpPr>
              <a:spLocks noChangeArrowheads="1"/>
            </p:cNvSpPr>
            <p:nvPr/>
          </p:nvSpPr>
          <p:spPr bwMode="auto">
            <a:xfrm>
              <a:off x="438" y="2437"/>
              <a:ext cx="885" cy="300"/>
            </a:xfrm>
            <a:prstGeom prst="rect">
              <a:avLst/>
            </a:prstGeom>
            <a:noFill/>
            <a:ln w="127000">
              <a:noFill/>
              <a:miter lim="800000"/>
              <a:headEnd/>
              <a:tailEnd/>
            </a:ln>
          </p:spPr>
          <p:txBody>
            <a:bodyPr wrap="none" lIns="90488" tIns="44450" rIns="90488" bIns="44450">
              <a:spAutoFit/>
            </a:bodyPr>
            <a:lstStyle/>
            <a:p>
              <a:pPr eaLnBrk="0" hangingPunct="0"/>
              <a:r>
                <a:rPr lang="en-US" altLang="zh-CN" b="1"/>
                <a:t>R</a:t>
              </a:r>
              <a:r>
                <a:rPr lang="en-US" altLang="zh-CN" b="1" baseline="-25000"/>
                <a:t>y</a:t>
              </a:r>
              <a:r>
                <a:rPr lang="en-US" altLang="zh-CN" b="1"/>
                <a:t>=7.8%</a:t>
              </a:r>
            </a:p>
          </p:txBody>
        </p:sp>
        <p:sp>
          <p:nvSpPr>
            <p:cNvPr id="37910" name="Rectangle 21"/>
            <p:cNvSpPr>
              <a:spLocks noChangeArrowheads="1"/>
            </p:cNvSpPr>
            <p:nvPr/>
          </p:nvSpPr>
          <p:spPr bwMode="auto">
            <a:xfrm>
              <a:off x="831" y="2868"/>
              <a:ext cx="415" cy="300"/>
            </a:xfrm>
            <a:prstGeom prst="rect">
              <a:avLst/>
            </a:prstGeom>
            <a:noFill/>
            <a:ln w="127000">
              <a:noFill/>
              <a:miter lim="800000"/>
              <a:headEnd/>
              <a:tailEnd/>
            </a:ln>
          </p:spPr>
          <p:txBody>
            <a:bodyPr wrap="none" lIns="90488" tIns="44450" rIns="90488" bIns="44450">
              <a:spAutoFit/>
            </a:bodyPr>
            <a:lstStyle/>
            <a:p>
              <a:pPr eaLnBrk="0" hangingPunct="0"/>
              <a:r>
                <a:rPr lang="zh-CN" altLang="en-US" b="1"/>
                <a:t>3%</a:t>
              </a:r>
            </a:p>
          </p:txBody>
        </p:sp>
        <p:sp>
          <p:nvSpPr>
            <p:cNvPr id="37911" name="Rectangle 22"/>
            <p:cNvSpPr>
              <a:spLocks noChangeArrowheads="1"/>
            </p:cNvSpPr>
            <p:nvPr/>
          </p:nvSpPr>
          <p:spPr bwMode="auto">
            <a:xfrm>
              <a:off x="3169" y="3744"/>
              <a:ext cx="217" cy="300"/>
            </a:xfrm>
            <a:prstGeom prst="rect">
              <a:avLst/>
            </a:prstGeom>
            <a:noFill/>
            <a:ln w="127000">
              <a:noFill/>
              <a:miter lim="800000"/>
              <a:headEnd/>
              <a:tailEnd/>
            </a:ln>
          </p:spPr>
          <p:txBody>
            <a:bodyPr wrap="none" lIns="90488" tIns="44450" rIns="90488" bIns="44450">
              <a:spAutoFit/>
            </a:bodyPr>
            <a:lstStyle/>
            <a:p>
              <a:pPr eaLnBrk="0" hangingPunct="0"/>
              <a:r>
                <a:rPr lang="en-US" altLang="zh-CN" b="1" dirty="0"/>
                <a:t>x</a:t>
              </a:r>
            </a:p>
          </p:txBody>
        </p:sp>
        <p:sp>
          <p:nvSpPr>
            <p:cNvPr id="37912" name="Rectangle 23"/>
            <p:cNvSpPr>
              <a:spLocks noChangeArrowheads="1"/>
            </p:cNvSpPr>
            <p:nvPr/>
          </p:nvSpPr>
          <p:spPr bwMode="auto">
            <a:xfrm>
              <a:off x="3099" y="3696"/>
              <a:ext cx="228" cy="300"/>
            </a:xfrm>
            <a:prstGeom prst="rect">
              <a:avLst/>
            </a:prstGeom>
            <a:noFill/>
            <a:ln w="127000">
              <a:noFill/>
              <a:miter lim="800000"/>
              <a:headEnd/>
              <a:tailEnd/>
            </a:ln>
          </p:spPr>
          <p:txBody>
            <a:bodyPr wrap="none" lIns="90488" tIns="44450" rIns="90488" bIns="44450">
              <a:spAutoFit/>
            </a:bodyPr>
            <a:lstStyle/>
            <a:p>
              <a:pPr eaLnBrk="0" hangingPunct="0"/>
              <a:r>
                <a:rPr lang="en-US" altLang="zh-CN" b="1"/>
                <a:t>ß</a:t>
              </a:r>
            </a:p>
          </p:txBody>
        </p:sp>
        <p:sp>
          <p:nvSpPr>
            <p:cNvPr id="37913" name="Rectangle 24"/>
            <p:cNvSpPr>
              <a:spLocks noChangeArrowheads="1"/>
            </p:cNvSpPr>
            <p:nvPr/>
          </p:nvSpPr>
          <p:spPr bwMode="auto">
            <a:xfrm>
              <a:off x="2943" y="3444"/>
              <a:ext cx="464" cy="300"/>
            </a:xfrm>
            <a:prstGeom prst="rect">
              <a:avLst/>
            </a:prstGeom>
            <a:noFill/>
            <a:ln w="127000">
              <a:noFill/>
              <a:miter lim="800000"/>
              <a:headEnd/>
              <a:tailEnd/>
            </a:ln>
          </p:spPr>
          <p:txBody>
            <a:bodyPr wrap="none" lIns="90488" tIns="44450" rIns="90488" bIns="44450">
              <a:spAutoFit/>
            </a:bodyPr>
            <a:lstStyle/>
            <a:p>
              <a:pPr eaLnBrk="0" hangingPunct="0"/>
              <a:r>
                <a:rPr lang="zh-CN" altLang="en-US" b="1"/>
                <a:t>1.25</a:t>
              </a:r>
            </a:p>
          </p:txBody>
        </p:sp>
        <p:sp>
          <p:nvSpPr>
            <p:cNvPr id="37914" name="Rectangle 25"/>
            <p:cNvSpPr>
              <a:spLocks noChangeArrowheads="1"/>
            </p:cNvSpPr>
            <p:nvPr/>
          </p:nvSpPr>
          <p:spPr bwMode="auto">
            <a:xfrm>
              <a:off x="1915" y="3714"/>
              <a:ext cx="217" cy="300"/>
            </a:xfrm>
            <a:prstGeom prst="rect">
              <a:avLst/>
            </a:prstGeom>
            <a:noFill/>
            <a:ln w="127000">
              <a:noFill/>
              <a:miter lim="800000"/>
              <a:headEnd/>
              <a:tailEnd/>
            </a:ln>
          </p:spPr>
          <p:txBody>
            <a:bodyPr wrap="none" lIns="90488" tIns="44450" rIns="90488" bIns="44450">
              <a:spAutoFit/>
            </a:bodyPr>
            <a:lstStyle/>
            <a:p>
              <a:pPr eaLnBrk="0" hangingPunct="0"/>
              <a:r>
                <a:rPr lang="en-US" altLang="zh-CN" b="1" dirty="0"/>
                <a:t>y</a:t>
              </a:r>
            </a:p>
          </p:txBody>
        </p:sp>
        <p:sp>
          <p:nvSpPr>
            <p:cNvPr id="37915" name="Rectangle 26"/>
            <p:cNvSpPr>
              <a:spLocks noChangeArrowheads="1"/>
            </p:cNvSpPr>
            <p:nvPr/>
          </p:nvSpPr>
          <p:spPr bwMode="auto">
            <a:xfrm>
              <a:off x="1851" y="3696"/>
              <a:ext cx="228" cy="300"/>
            </a:xfrm>
            <a:prstGeom prst="rect">
              <a:avLst/>
            </a:prstGeom>
            <a:noFill/>
            <a:ln w="127000">
              <a:noFill/>
              <a:miter lim="800000"/>
              <a:headEnd/>
              <a:tailEnd/>
            </a:ln>
          </p:spPr>
          <p:txBody>
            <a:bodyPr wrap="none" lIns="90488" tIns="44450" rIns="90488" bIns="44450">
              <a:spAutoFit/>
            </a:bodyPr>
            <a:lstStyle/>
            <a:p>
              <a:pPr eaLnBrk="0" hangingPunct="0"/>
              <a:r>
                <a:rPr lang="en-US" altLang="zh-CN" b="1"/>
                <a:t>ß</a:t>
              </a:r>
            </a:p>
          </p:txBody>
        </p:sp>
        <p:sp>
          <p:nvSpPr>
            <p:cNvPr id="37916" name="Rectangle 27"/>
            <p:cNvSpPr>
              <a:spLocks noChangeArrowheads="1"/>
            </p:cNvSpPr>
            <p:nvPr/>
          </p:nvSpPr>
          <p:spPr bwMode="auto">
            <a:xfrm>
              <a:off x="1839" y="3444"/>
              <a:ext cx="266" cy="300"/>
            </a:xfrm>
            <a:prstGeom prst="rect">
              <a:avLst/>
            </a:prstGeom>
            <a:noFill/>
            <a:ln w="127000">
              <a:noFill/>
              <a:miter lim="800000"/>
              <a:headEnd/>
              <a:tailEnd/>
            </a:ln>
          </p:spPr>
          <p:txBody>
            <a:bodyPr wrap="none" lIns="90488" tIns="44450" rIns="90488" bIns="44450">
              <a:spAutoFit/>
            </a:bodyPr>
            <a:lstStyle/>
            <a:p>
              <a:pPr eaLnBrk="0" hangingPunct="0"/>
              <a:r>
                <a:rPr lang="zh-CN" altLang="en-US" b="1"/>
                <a:t>.6</a:t>
              </a:r>
            </a:p>
          </p:txBody>
        </p:sp>
      </p:grpSp>
      <p:sp>
        <p:nvSpPr>
          <p:cNvPr id="29" name="日期占位符 28"/>
          <p:cNvSpPr>
            <a:spLocks noGrp="1"/>
          </p:cNvSpPr>
          <p:nvPr>
            <p:ph type="dt" sz="half" idx="10"/>
          </p:nvPr>
        </p:nvSpPr>
        <p:spPr/>
        <p:txBody>
          <a:bodyPr/>
          <a:lstStyle/>
          <a:p>
            <a:fld id="{40828D72-CCF5-43B4-B904-EF67E4A11455}" type="datetime1">
              <a:rPr lang="zh-CN" altLang="en-US" smtClean="0"/>
              <a:pPr/>
              <a:t>2018/9/24</a:t>
            </a:fld>
            <a:endParaRPr lang="zh-CN" altLang="en-US"/>
          </a:p>
        </p:txBody>
      </p:sp>
      <p:sp>
        <p:nvSpPr>
          <p:cNvPr id="30" name="页脚占位符 29"/>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9" name="Rectangle 3"/>
          <p:cNvSpPr>
            <a:spLocks noGrp="1" noChangeArrowheads="1"/>
          </p:cNvSpPr>
          <p:nvPr>
            <p:ph type="body" idx="1"/>
          </p:nvPr>
        </p:nvSpPr>
        <p:spPr>
          <a:noFill/>
        </p:spPr>
        <p:txBody>
          <a:bodyPr lIns="90488" tIns="44450" rIns="90488" bIns="44450"/>
          <a:lstStyle/>
          <a:p>
            <a:pPr eaLnBrk="1" hangingPunct="1"/>
            <a:r>
              <a:rPr lang="zh-CN" altLang="en-US" smtClean="0"/>
              <a:t>假设某证券的 </a:t>
            </a:r>
            <a:r>
              <a:rPr lang="zh-CN" altLang="en-US" smtClean="0">
                <a:latin typeface="Symbol" pitchFamily="18" charset="2"/>
              </a:rPr>
              <a:t></a:t>
            </a:r>
            <a:r>
              <a:rPr lang="zh-CN" altLang="en-US" smtClean="0"/>
              <a:t> 为</a:t>
            </a:r>
            <a:r>
              <a:rPr lang="en-US" altLang="zh-CN" smtClean="0"/>
              <a:t> 1.25 ，</a:t>
            </a:r>
            <a:r>
              <a:rPr lang="zh-CN" altLang="en-US" smtClean="0"/>
              <a:t>其收益为15% </a:t>
            </a:r>
          </a:p>
          <a:p>
            <a:pPr eaLnBrk="1" hangingPunct="1"/>
            <a:r>
              <a:rPr lang="zh-CN" altLang="en-US" smtClean="0"/>
              <a:t>根据 </a:t>
            </a:r>
            <a:r>
              <a:rPr lang="en-US" altLang="zh-CN" smtClean="0"/>
              <a:t>SML, </a:t>
            </a:r>
            <a:r>
              <a:rPr lang="zh-CN" altLang="en-US" smtClean="0"/>
              <a:t>它的期望收益应为 13%</a:t>
            </a:r>
          </a:p>
          <a:p>
            <a:pPr eaLnBrk="1" hangingPunct="1"/>
            <a:r>
              <a:rPr lang="zh-CN" altLang="en-US" smtClean="0"/>
              <a:t>价格低估：价格低于均衡价格，存在超额收益的机会。</a:t>
            </a:r>
          </a:p>
        </p:txBody>
      </p:sp>
      <p:sp>
        <p:nvSpPr>
          <p:cNvPr id="38916" name="Rectangle 4"/>
          <p:cNvSpPr>
            <a:spLocks noGrp="1" noChangeArrowheads="1"/>
          </p:cNvSpPr>
          <p:nvPr>
            <p:ph type="title"/>
          </p:nvPr>
        </p:nvSpPr>
        <p:spPr/>
        <p:txBody>
          <a:bodyPr/>
          <a:lstStyle/>
          <a:p>
            <a:pPr eaLnBrk="1" hangingPunct="1"/>
            <a:r>
              <a:rPr lang="zh-CN" altLang="en-US" dirty="0" smtClean="0"/>
              <a:t>非均衡的例子</a:t>
            </a:r>
          </a:p>
        </p:txBody>
      </p:sp>
      <p:sp>
        <p:nvSpPr>
          <p:cNvPr id="5" name="日期占位符 4"/>
          <p:cNvSpPr>
            <a:spLocks noGrp="1"/>
          </p:cNvSpPr>
          <p:nvPr>
            <p:ph type="dt" sz="half" idx="10"/>
          </p:nvPr>
        </p:nvSpPr>
        <p:spPr/>
        <p:txBody>
          <a:bodyPr/>
          <a:lstStyle/>
          <a:p>
            <a:fld id="{4FC55E55-848B-43A4-A646-7E745B49970E}"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9">
                                            <p:txEl>
                                              <p:pRg st="0" end="0"/>
                                            </p:txEl>
                                          </p:spTgt>
                                        </p:tgtEl>
                                        <p:attrNameLst>
                                          <p:attrName>style.visibility</p:attrName>
                                        </p:attrNameLst>
                                      </p:cBhvr>
                                      <p:to>
                                        <p:strVal val="visible"/>
                                      </p:to>
                                    </p:set>
                                  </p:childTnLst>
                                  <p:subTnLst>
                                    <p:animClr>
                                      <p:cBhvr override="childStyle">
                                        <p:cTn dur="1" fill="hold" display="0" masterRel="nextClick" afterEffect="1"/>
                                        <p:tgtEl>
                                          <p:spTgt spid="152579">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579">
                                            <p:txEl>
                                              <p:pRg st="1" end="1"/>
                                            </p:txEl>
                                          </p:spTgt>
                                        </p:tgtEl>
                                        <p:attrNameLst>
                                          <p:attrName>style.visibility</p:attrName>
                                        </p:attrNameLst>
                                      </p:cBhvr>
                                      <p:to>
                                        <p:strVal val="visible"/>
                                      </p:to>
                                    </p:set>
                                  </p:childTnLst>
                                  <p:subTnLst>
                                    <p:animClr>
                                      <p:cBhvr override="childStyle">
                                        <p:cTn dur="1" fill="hold" display="0" masterRel="nextClick" afterEffect="1"/>
                                        <p:tgtEl>
                                          <p:spTgt spid="152579">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2579">
                                            <p:txEl>
                                              <p:pRg st="2" end="2"/>
                                            </p:txEl>
                                          </p:spTgt>
                                        </p:tgtEl>
                                        <p:attrNameLst>
                                          <p:attrName>style.visibility</p:attrName>
                                        </p:attrNameLst>
                                      </p:cBhvr>
                                      <p:to>
                                        <p:strVal val="visible"/>
                                      </p:to>
                                    </p:set>
                                  </p:childTnLst>
                                  <p:subTnLst>
                                    <p:animClr>
                                      <p:cBhvr override="childStyle">
                                        <p:cTn dur="1" fill="hold" display="0" masterRel="nextClick" afterEffect="1"/>
                                        <p:tgtEl>
                                          <p:spTgt spid="152579">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936625" y="1657350"/>
            <a:ext cx="7002463" cy="4454525"/>
            <a:chOff x="590" y="1044"/>
            <a:chExt cx="4411" cy="2806"/>
          </a:xfrm>
        </p:grpSpPr>
        <p:sp>
          <p:nvSpPr>
            <p:cNvPr id="173062" name="Freeform 6"/>
            <p:cNvSpPr>
              <a:spLocks/>
            </p:cNvSpPr>
            <p:nvPr/>
          </p:nvSpPr>
          <p:spPr bwMode="auto">
            <a:xfrm>
              <a:off x="1452" y="1380"/>
              <a:ext cx="3265" cy="2161"/>
            </a:xfrm>
            <a:custGeom>
              <a:avLst/>
              <a:gdLst/>
              <a:ahLst/>
              <a:cxnLst>
                <a:cxn ang="0">
                  <a:pos x="0" y="0"/>
                </a:cxn>
                <a:cxn ang="0">
                  <a:pos x="0" y="2160"/>
                </a:cxn>
                <a:cxn ang="0">
                  <a:pos x="3264" y="2160"/>
                </a:cxn>
              </a:cxnLst>
              <a:rect l="0" t="0" r="r" b="b"/>
              <a:pathLst>
                <a:path w="3265" h="2161">
                  <a:moveTo>
                    <a:pt x="0" y="0"/>
                  </a:moveTo>
                  <a:lnTo>
                    <a:pt x="0" y="2160"/>
                  </a:lnTo>
                  <a:lnTo>
                    <a:pt x="3264" y="2160"/>
                  </a:lnTo>
                </a:path>
              </a:pathLst>
            </a:custGeom>
            <a:noFill/>
            <a:ln w="76200" cap="rnd" cmpd="sng">
              <a:solidFill>
                <a:srgbClr val="B2B2B2"/>
              </a:solidFill>
              <a:prstDash val="solid"/>
              <a:round/>
              <a:headEnd type="none" w="med" len="med"/>
              <a:tailEnd type="none" w="med" len="med"/>
            </a:ln>
            <a:effectLst>
              <a:outerShdw dist="53882" dir="2700000" algn="ctr" rotWithShape="0">
                <a:schemeClr val="bg2"/>
              </a:outerShdw>
            </a:effectLst>
          </p:spPr>
          <p:txBody>
            <a:bodyPr/>
            <a:lstStyle/>
            <a:p>
              <a:pPr>
                <a:defRPr/>
              </a:pPr>
              <a:endParaRPr lang="zh-CN" altLang="en-US"/>
            </a:p>
          </p:txBody>
        </p:sp>
        <p:sp>
          <p:nvSpPr>
            <p:cNvPr id="39943" name="Rectangle 7"/>
            <p:cNvSpPr>
              <a:spLocks noChangeArrowheads="1"/>
            </p:cNvSpPr>
            <p:nvPr/>
          </p:nvSpPr>
          <p:spPr bwMode="auto">
            <a:xfrm>
              <a:off x="1251" y="1044"/>
              <a:ext cx="423" cy="286"/>
            </a:xfrm>
            <a:prstGeom prst="rect">
              <a:avLst/>
            </a:prstGeom>
            <a:noFill/>
            <a:ln w="127000">
              <a:noFill/>
              <a:miter lim="800000"/>
              <a:headEnd/>
              <a:tailEnd/>
            </a:ln>
          </p:spPr>
          <p:txBody>
            <a:bodyPr wrap="none" lIns="90488" tIns="44450" rIns="90488" bIns="44450">
              <a:spAutoFit/>
            </a:bodyPr>
            <a:lstStyle/>
            <a:p>
              <a:pPr eaLnBrk="0" hangingPunct="0"/>
              <a:r>
                <a:rPr lang="en-US" altLang="zh-CN"/>
                <a:t>E(r)</a:t>
              </a:r>
            </a:p>
          </p:txBody>
        </p:sp>
        <p:sp>
          <p:nvSpPr>
            <p:cNvPr id="39944" name="Rectangle 8"/>
            <p:cNvSpPr>
              <a:spLocks noChangeArrowheads="1"/>
            </p:cNvSpPr>
            <p:nvPr/>
          </p:nvSpPr>
          <p:spPr bwMode="auto">
            <a:xfrm>
              <a:off x="926" y="1764"/>
              <a:ext cx="466" cy="286"/>
            </a:xfrm>
            <a:prstGeom prst="rect">
              <a:avLst/>
            </a:prstGeom>
            <a:noFill/>
            <a:ln w="127000">
              <a:noFill/>
              <a:miter lim="800000"/>
              <a:headEnd/>
              <a:tailEnd/>
            </a:ln>
          </p:spPr>
          <p:txBody>
            <a:bodyPr wrap="none" lIns="90488" tIns="44450" rIns="90488" bIns="44450">
              <a:spAutoFit/>
            </a:bodyPr>
            <a:lstStyle/>
            <a:p>
              <a:pPr eaLnBrk="0" hangingPunct="0"/>
              <a:r>
                <a:rPr lang="zh-CN" altLang="en-US" dirty="0"/>
                <a:t>15%</a:t>
              </a:r>
            </a:p>
          </p:txBody>
        </p:sp>
        <p:sp>
          <p:nvSpPr>
            <p:cNvPr id="39945" name="Rectangle 9"/>
            <p:cNvSpPr>
              <a:spLocks noChangeArrowheads="1"/>
            </p:cNvSpPr>
            <p:nvPr/>
          </p:nvSpPr>
          <p:spPr bwMode="auto">
            <a:xfrm>
              <a:off x="4128" y="1440"/>
              <a:ext cx="509" cy="286"/>
            </a:xfrm>
            <a:prstGeom prst="rect">
              <a:avLst/>
            </a:prstGeom>
            <a:noFill/>
            <a:ln w="127000">
              <a:noFill/>
              <a:miter lim="800000"/>
              <a:headEnd/>
              <a:tailEnd/>
            </a:ln>
          </p:spPr>
          <p:txBody>
            <a:bodyPr wrap="none" lIns="90488" tIns="44450" rIns="90488" bIns="44450">
              <a:spAutoFit/>
            </a:bodyPr>
            <a:lstStyle/>
            <a:p>
              <a:pPr eaLnBrk="0" hangingPunct="0"/>
              <a:r>
                <a:rPr lang="en-US" altLang="zh-CN"/>
                <a:t>SML</a:t>
              </a:r>
            </a:p>
          </p:txBody>
        </p:sp>
        <p:sp>
          <p:nvSpPr>
            <p:cNvPr id="39946" name="Rectangle 10"/>
            <p:cNvSpPr>
              <a:spLocks noChangeArrowheads="1"/>
            </p:cNvSpPr>
            <p:nvPr/>
          </p:nvSpPr>
          <p:spPr bwMode="auto">
            <a:xfrm>
              <a:off x="4791" y="3360"/>
              <a:ext cx="210" cy="286"/>
            </a:xfrm>
            <a:prstGeom prst="rect">
              <a:avLst/>
            </a:prstGeom>
            <a:noFill/>
            <a:ln w="127000">
              <a:noFill/>
              <a:miter lim="800000"/>
              <a:headEnd/>
              <a:tailEnd/>
            </a:ln>
          </p:spPr>
          <p:txBody>
            <a:bodyPr wrap="none" lIns="90488" tIns="44450" rIns="90488" bIns="44450">
              <a:spAutoFit/>
            </a:bodyPr>
            <a:lstStyle/>
            <a:p>
              <a:pPr eaLnBrk="0" hangingPunct="0"/>
              <a:r>
                <a:rPr lang="en-US" altLang="zh-CN"/>
                <a:t>ß</a:t>
              </a:r>
            </a:p>
          </p:txBody>
        </p:sp>
        <p:sp>
          <p:nvSpPr>
            <p:cNvPr id="39947" name="Rectangle 11"/>
            <p:cNvSpPr>
              <a:spLocks noChangeArrowheads="1"/>
            </p:cNvSpPr>
            <p:nvPr/>
          </p:nvSpPr>
          <p:spPr bwMode="auto">
            <a:xfrm>
              <a:off x="2496" y="3564"/>
              <a:ext cx="354" cy="286"/>
            </a:xfrm>
            <a:prstGeom prst="rect">
              <a:avLst/>
            </a:prstGeom>
            <a:noFill/>
            <a:ln w="127000">
              <a:noFill/>
              <a:miter lim="800000"/>
              <a:headEnd/>
              <a:tailEnd/>
            </a:ln>
          </p:spPr>
          <p:txBody>
            <a:bodyPr wrap="none" lIns="90488" tIns="44450" rIns="90488" bIns="44450">
              <a:spAutoFit/>
            </a:bodyPr>
            <a:lstStyle/>
            <a:p>
              <a:pPr eaLnBrk="0" hangingPunct="0"/>
              <a:r>
                <a:rPr lang="zh-CN" altLang="en-US"/>
                <a:t>1.0</a:t>
              </a:r>
            </a:p>
          </p:txBody>
        </p:sp>
        <p:sp>
          <p:nvSpPr>
            <p:cNvPr id="173068" name="Line 12"/>
            <p:cNvSpPr>
              <a:spLocks noChangeShapeType="1"/>
            </p:cNvSpPr>
            <p:nvPr/>
          </p:nvSpPr>
          <p:spPr bwMode="auto">
            <a:xfrm>
              <a:off x="1468" y="2424"/>
              <a:ext cx="1156" cy="0"/>
            </a:xfrm>
            <a:prstGeom prst="line">
              <a:avLst/>
            </a:prstGeom>
            <a:noFill/>
            <a:ln w="50800">
              <a:solidFill>
                <a:schemeClr val="accent2"/>
              </a:solidFill>
              <a:prstDash val="sysDot"/>
              <a:round/>
              <a:headEnd/>
              <a:tailEnd/>
            </a:ln>
            <a:effectLst>
              <a:outerShdw dist="53882" dir="2700000" algn="ctr" rotWithShape="0">
                <a:schemeClr val="bg2"/>
              </a:outerShdw>
            </a:effectLst>
          </p:spPr>
          <p:txBody>
            <a:bodyPr wrap="none" anchor="ctr"/>
            <a:lstStyle/>
            <a:p>
              <a:pPr>
                <a:defRPr/>
              </a:pPr>
              <a:endParaRPr lang="zh-CN" altLang="en-US"/>
            </a:p>
          </p:txBody>
        </p:sp>
        <p:sp>
          <p:nvSpPr>
            <p:cNvPr id="173069" name="Line 13"/>
            <p:cNvSpPr>
              <a:spLocks noChangeShapeType="1"/>
            </p:cNvSpPr>
            <p:nvPr/>
          </p:nvSpPr>
          <p:spPr bwMode="auto">
            <a:xfrm>
              <a:off x="2664" y="2464"/>
              <a:ext cx="0" cy="1072"/>
            </a:xfrm>
            <a:prstGeom prst="line">
              <a:avLst/>
            </a:prstGeom>
            <a:noFill/>
            <a:ln w="50800">
              <a:solidFill>
                <a:schemeClr val="accent2"/>
              </a:solidFill>
              <a:prstDash val="sysDot"/>
              <a:round/>
              <a:headEnd/>
              <a:tailEnd/>
            </a:ln>
            <a:effectLst>
              <a:outerShdw dist="53882" dir="2700000" algn="ctr" rotWithShape="0">
                <a:schemeClr val="bg2"/>
              </a:outerShdw>
            </a:effectLst>
          </p:spPr>
          <p:txBody>
            <a:bodyPr wrap="none" anchor="ctr"/>
            <a:lstStyle/>
            <a:p>
              <a:pPr>
                <a:defRPr/>
              </a:pPr>
              <a:endParaRPr lang="zh-CN" altLang="en-US"/>
            </a:p>
          </p:txBody>
        </p:sp>
        <p:sp>
          <p:nvSpPr>
            <p:cNvPr id="173070" name="Line 14"/>
            <p:cNvSpPr>
              <a:spLocks noChangeShapeType="1"/>
            </p:cNvSpPr>
            <p:nvPr/>
          </p:nvSpPr>
          <p:spPr bwMode="auto">
            <a:xfrm>
              <a:off x="1468" y="1944"/>
              <a:ext cx="1684" cy="0"/>
            </a:xfrm>
            <a:prstGeom prst="line">
              <a:avLst/>
            </a:prstGeom>
            <a:noFill/>
            <a:ln w="50800">
              <a:solidFill>
                <a:schemeClr val="accent2"/>
              </a:solidFill>
              <a:prstDash val="sysDot"/>
              <a:round/>
              <a:headEnd/>
              <a:tailEnd/>
            </a:ln>
            <a:effectLst>
              <a:outerShdw dist="53882" dir="2700000" algn="ctr" rotWithShape="0">
                <a:schemeClr val="bg2"/>
              </a:outerShdw>
            </a:effectLst>
          </p:spPr>
          <p:txBody>
            <a:bodyPr wrap="none" anchor="ctr"/>
            <a:lstStyle/>
            <a:p>
              <a:pPr>
                <a:defRPr/>
              </a:pPr>
              <a:endParaRPr lang="zh-CN" altLang="en-US"/>
            </a:p>
          </p:txBody>
        </p:sp>
        <p:sp>
          <p:nvSpPr>
            <p:cNvPr id="173071" name="Line 15"/>
            <p:cNvSpPr>
              <a:spLocks noChangeShapeType="1"/>
            </p:cNvSpPr>
            <p:nvPr/>
          </p:nvSpPr>
          <p:spPr bwMode="auto">
            <a:xfrm>
              <a:off x="3144" y="1984"/>
              <a:ext cx="0" cy="1552"/>
            </a:xfrm>
            <a:prstGeom prst="line">
              <a:avLst/>
            </a:prstGeom>
            <a:noFill/>
            <a:ln w="50800">
              <a:solidFill>
                <a:schemeClr val="accent2"/>
              </a:solidFill>
              <a:prstDash val="sysDot"/>
              <a:round/>
              <a:headEnd/>
              <a:tailEnd/>
            </a:ln>
            <a:effectLst>
              <a:outerShdw dist="53882" dir="2700000" algn="ctr" rotWithShape="0">
                <a:schemeClr val="bg2"/>
              </a:outerShdw>
            </a:effectLst>
          </p:spPr>
          <p:txBody>
            <a:bodyPr wrap="none" anchor="ctr"/>
            <a:lstStyle/>
            <a:p>
              <a:pPr>
                <a:defRPr/>
              </a:pPr>
              <a:endParaRPr lang="zh-CN" altLang="en-US"/>
            </a:p>
          </p:txBody>
        </p:sp>
        <p:sp>
          <p:nvSpPr>
            <p:cNvPr id="173072" name="Line 16"/>
            <p:cNvSpPr>
              <a:spLocks noChangeShapeType="1"/>
            </p:cNvSpPr>
            <p:nvPr/>
          </p:nvSpPr>
          <p:spPr bwMode="auto">
            <a:xfrm flipV="1">
              <a:off x="1464" y="1680"/>
              <a:ext cx="2724" cy="1368"/>
            </a:xfrm>
            <a:prstGeom prst="line">
              <a:avLst/>
            </a:prstGeom>
            <a:noFill/>
            <a:ln w="76200">
              <a:solidFill>
                <a:schemeClr val="tx1"/>
              </a:solidFill>
              <a:round/>
              <a:headEnd/>
              <a:tailEnd/>
            </a:ln>
            <a:effectLst>
              <a:outerShdw dist="53882" dir="2700000" algn="ctr" rotWithShape="0">
                <a:schemeClr val="bg2"/>
              </a:outerShdw>
            </a:effectLst>
          </p:spPr>
          <p:txBody>
            <a:bodyPr wrap="none" anchor="ctr"/>
            <a:lstStyle/>
            <a:p>
              <a:pPr>
                <a:defRPr/>
              </a:pPr>
              <a:endParaRPr lang="zh-CN" altLang="en-US"/>
            </a:p>
          </p:txBody>
        </p:sp>
        <p:sp>
          <p:nvSpPr>
            <p:cNvPr id="39953" name="Rectangle 17"/>
            <p:cNvSpPr>
              <a:spLocks noChangeArrowheads="1"/>
            </p:cNvSpPr>
            <p:nvPr/>
          </p:nvSpPr>
          <p:spPr bwMode="auto">
            <a:xfrm>
              <a:off x="590" y="2196"/>
              <a:ext cx="802" cy="286"/>
            </a:xfrm>
            <a:prstGeom prst="rect">
              <a:avLst/>
            </a:prstGeom>
            <a:noFill/>
            <a:ln w="127000">
              <a:noFill/>
              <a:miter lim="800000"/>
              <a:headEnd/>
              <a:tailEnd/>
            </a:ln>
          </p:spPr>
          <p:txBody>
            <a:bodyPr wrap="none" lIns="90488" tIns="44450" rIns="90488" bIns="44450">
              <a:spAutoFit/>
            </a:bodyPr>
            <a:lstStyle/>
            <a:p>
              <a:pPr eaLnBrk="0" hangingPunct="0"/>
              <a:r>
                <a:rPr lang="en-US" altLang="zh-CN"/>
                <a:t>R</a:t>
              </a:r>
              <a:r>
                <a:rPr lang="en-US" altLang="zh-CN" baseline="-25000"/>
                <a:t>m</a:t>
              </a:r>
              <a:r>
                <a:rPr lang="en-US" altLang="zh-CN"/>
                <a:t>=11%</a:t>
              </a:r>
            </a:p>
          </p:txBody>
        </p:sp>
        <p:sp>
          <p:nvSpPr>
            <p:cNvPr id="39954" name="Rectangle 18"/>
            <p:cNvSpPr>
              <a:spLocks noChangeArrowheads="1"/>
            </p:cNvSpPr>
            <p:nvPr/>
          </p:nvSpPr>
          <p:spPr bwMode="auto">
            <a:xfrm>
              <a:off x="807" y="2930"/>
              <a:ext cx="585" cy="286"/>
            </a:xfrm>
            <a:prstGeom prst="rect">
              <a:avLst/>
            </a:prstGeom>
            <a:noFill/>
            <a:ln w="127000">
              <a:noFill/>
              <a:miter lim="800000"/>
              <a:headEnd/>
              <a:tailEnd/>
            </a:ln>
          </p:spPr>
          <p:txBody>
            <a:bodyPr wrap="none" lIns="90488" tIns="44450" rIns="90488" bIns="44450">
              <a:spAutoFit/>
            </a:bodyPr>
            <a:lstStyle/>
            <a:p>
              <a:pPr eaLnBrk="0" hangingPunct="0"/>
              <a:r>
                <a:rPr lang="en-US" altLang="zh-CN"/>
                <a:t>r</a:t>
              </a:r>
              <a:r>
                <a:rPr lang="en-US" altLang="zh-CN" baseline="-25000"/>
                <a:t>f</a:t>
              </a:r>
              <a:r>
                <a:rPr lang="en-US" altLang="zh-CN"/>
                <a:t>=3%</a:t>
              </a:r>
            </a:p>
          </p:txBody>
        </p:sp>
        <p:sp>
          <p:nvSpPr>
            <p:cNvPr id="39955" name="Rectangle 19"/>
            <p:cNvSpPr>
              <a:spLocks noChangeArrowheads="1"/>
            </p:cNvSpPr>
            <p:nvPr/>
          </p:nvSpPr>
          <p:spPr bwMode="auto">
            <a:xfrm>
              <a:off x="2931" y="3552"/>
              <a:ext cx="450" cy="286"/>
            </a:xfrm>
            <a:prstGeom prst="rect">
              <a:avLst/>
            </a:prstGeom>
            <a:noFill/>
            <a:ln w="127000">
              <a:noFill/>
              <a:miter lim="800000"/>
              <a:headEnd/>
              <a:tailEnd/>
            </a:ln>
          </p:spPr>
          <p:txBody>
            <a:bodyPr wrap="none" lIns="90488" tIns="44450" rIns="90488" bIns="44450">
              <a:spAutoFit/>
            </a:bodyPr>
            <a:lstStyle/>
            <a:p>
              <a:pPr eaLnBrk="0" hangingPunct="0"/>
              <a:r>
                <a:rPr lang="zh-CN" altLang="en-US"/>
                <a:t>1.25</a:t>
              </a:r>
            </a:p>
          </p:txBody>
        </p:sp>
        <p:sp>
          <p:nvSpPr>
            <p:cNvPr id="173076" name="Oval 20"/>
            <p:cNvSpPr>
              <a:spLocks noChangeArrowheads="1"/>
            </p:cNvSpPr>
            <p:nvPr/>
          </p:nvSpPr>
          <p:spPr bwMode="auto">
            <a:xfrm>
              <a:off x="3076" y="1876"/>
              <a:ext cx="136" cy="136"/>
            </a:xfrm>
            <a:prstGeom prst="ellipse">
              <a:avLst/>
            </a:prstGeom>
            <a:solidFill>
              <a:schemeClr val="tx2"/>
            </a:solidFill>
            <a:ln w="12700">
              <a:solidFill>
                <a:schemeClr val="bg2"/>
              </a:solidFill>
              <a:round/>
              <a:headEnd/>
              <a:tailEnd/>
            </a:ln>
            <a:effectLst>
              <a:outerShdw dist="35921" dir="2700000" algn="ctr" rotWithShape="0">
                <a:schemeClr val="bg2"/>
              </a:outerShdw>
            </a:effectLst>
          </p:spPr>
          <p:txBody>
            <a:bodyPr wrap="none" anchor="ctr"/>
            <a:lstStyle/>
            <a:p>
              <a:pPr>
                <a:defRPr/>
              </a:pPr>
              <a:endParaRPr lang="zh-CN" altLang="en-US"/>
            </a:p>
          </p:txBody>
        </p:sp>
      </p:grpSp>
      <p:sp>
        <p:nvSpPr>
          <p:cNvPr id="20" name="Rectangle 4"/>
          <p:cNvSpPr>
            <a:spLocks noGrp="1" noChangeArrowheads="1"/>
          </p:cNvSpPr>
          <p:nvPr>
            <p:ph type="title"/>
          </p:nvPr>
        </p:nvSpPr>
        <p:spPr>
          <a:xfrm>
            <a:off x="857224" y="357166"/>
            <a:ext cx="7772400" cy="785818"/>
          </a:xfrm>
        </p:spPr>
        <p:txBody>
          <a:bodyPr/>
          <a:lstStyle/>
          <a:p>
            <a:pPr eaLnBrk="1" hangingPunct="1"/>
            <a:r>
              <a:rPr lang="zh-CN" altLang="en-US" dirty="0" smtClean="0"/>
              <a:t>非均衡的例子（图）</a:t>
            </a:r>
          </a:p>
        </p:txBody>
      </p:sp>
      <p:sp>
        <p:nvSpPr>
          <p:cNvPr id="21" name="日期占位符 20"/>
          <p:cNvSpPr>
            <a:spLocks noGrp="1"/>
          </p:cNvSpPr>
          <p:nvPr>
            <p:ph type="dt" sz="half" idx="10"/>
          </p:nvPr>
        </p:nvSpPr>
        <p:spPr/>
        <p:txBody>
          <a:bodyPr/>
          <a:lstStyle/>
          <a:p>
            <a:fld id="{CD6CA683-04EB-47A5-A78B-1A11D4077676}" type="datetime1">
              <a:rPr lang="zh-CN" altLang="en-US" smtClean="0"/>
              <a:pPr/>
              <a:t>2018/9/24</a:t>
            </a:fld>
            <a:endParaRPr lang="zh-CN" altLang="en-US"/>
          </a:p>
        </p:txBody>
      </p:sp>
      <p:sp>
        <p:nvSpPr>
          <p:cNvPr id="22" name="页脚占位符 21"/>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pull/>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noFill/>
        </p:spPr>
        <p:txBody>
          <a:bodyPr lIns="90488" tIns="44450" rIns="90488" bIns="44450"/>
          <a:lstStyle/>
          <a:p>
            <a:pPr eaLnBrk="1" hangingPunct="1"/>
            <a:r>
              <a:rPr lang="zh-CN" altLang="en-US" smtClean="0"/>
              <a:t>所有投资者持有相同的组合——市场组合</a:t>
            </a:r>
          </a:p>
          <a:p>
            <a:pPr eaLnBrk="1" hangingPunct="1"/>
            <a:r>
              <a:rPr lang="zh-CN" altLang="en-US" smtClean="0"/>
              <a:t>市场组合包含所有证券，每个证券的比例等于该证券的市场价值占总市场价值的比重。</a:t>
            </a:r>
            <a:endParaRPr lang="en-US" altLang="zh-CN" smtClean="0"/>
          </a:p>
          <a:p>
            <a:pPr eaLnBrk="1" hangingPunct="1"/>
            <a:r>
              <a:rPr lang="zh-CN" altLang="en-US" smtClean="0"/>
              <a:t>单个证券的风险溢价是单个证券与市场组合的协方差的函数。</a:t>
            </a:r>
          </a:p>
          <a:p>
            <a:pPr eaLnBrk="1" hangingPunct="1"/>
            <a:endParaRPr lang="zh-CN" altLang="en-US" smtClean="0"/>
          </a:p>
        </p:txBody>
      </p:sp>
      <p:sp>
        <p:nvSpPr>
          <p:cNvPr id="40964" name="Rectangle 4"/>
          <p:cNvSpPr>
            <a:spLocks noGrp="1" noChangeArrowheads="1"/>
          </p:cNvSpPr>
          <p:nvPr>
            <p:ph type="title"/>
          </p:nvPr>
        </p:nvSpPr>
        <p:spPr/>
        <p:txBody>
          <a:bodyPr/>
          <a:lstStyle/>
          <a:p>
            <a:pPr eaLnBrk="1" hangingPunct="1"/>
            <a:r>
              <a:rPr lang="zh-CN" altLang="en-US" smtClean="0"/>
              <a:t>达到均衡的条件</a:t>
            </a:r>
            <a:endParaRPr lang="zh-CN" altLang="en-US" sz="4000" smtClean="0"/>
          </a:p>
        </p:txBody>
      </p:sp>
      <p:sp>
        <p:nvSpPr>
          <p:cNvPr id="5" name="日期占位符 4"/>
          <p:cNvSpPr>
            <a:spLocks noGrp="1"/>
          </p:cNvSpPr>
          <p:nvPr>
            <p:ph type="dt" sz="half" idx="10"/>
          </p:nvPr>
        </p:nvSpPr>
        <p:spPr/>
        <p:txBody>
          <a:bodyPr/>
          <a:lstStyle/>
          <a:p>
            <a:fld id="{125B2B21-C091-4869-8C60-0F493D6C668F}"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xEl>
                                              <p:pRg st="0" end="0"/>
                                            </p:txEl>
                                          </p:spTgt>
                                        </p:tgtEl>
                                        <p:attrNameLst>
                                          <p:attrName>style.visibility</p:attrName>
                                        </p:attrNameLst>
                                      </p:cBhvr>
                                      <p:to>
                                        <p:strVal val="visible"/>
                                      </p:to>
                                    </p:set>
                                  </p:childTnLst>
                                  <p:subTnLst>
                                    <p:animClr>
                                      <p:cBhvr override="childStyle">
                                        <p:cTn dur="1" fill="hold" display="0" masterRel="nextClick" afterEffect="1"/>
                                        <p:tgtEl>
                                          <p:spTgt spid="142339">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39">
                                            <p:txEl>
                                              <p:pRg st="1" end="1"/>
                                            </p:txEl>
                                          </p:spTgt>
                                        </p:tgtEl>
                                        <p:attrNameLst>
                                          <p:attrName>style.visibility</p:attrName>
                                        </p:attrNameLst>
                                      </p:cBhvr>
                                      <p:to>
                                        <p:strVal val="visible"/>
                                      </p:to>
                                    </p:set>
                                  </p:childTnLst>
                                  <p:subTnLst>
                                    <p:animClr>
                                      <p:cBhvr override="childStyle">
                                        <p:cTn dur="1" fill="hold" display="0" masterRel="nextClick" afterEffect="1"/>
                                        <p:tgtEl>
                                          <p:spTgt spid="142339">
                                            <p:txEl>
                                              <p:pRg st="1" end="1"/>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39">
                                            <p:txEl>
                                              <p:pRg st="2" end="2"/>
                                            </p:txEl>
                                          </p:spTgt>
                                        </p:tgtEl>
                                        <p:attrNameLst>
                                          <p:attrName>style.visibility</p:attrName>
                                        </p:attrNameLst>
                                      </p:cBhvr>
                                      <p:to>
                                        <p:strVal val="visible"/>
                                      </p:to>
                                    </p:set>
                                  </p:childTnLst>
                                  <p:subTnLst>
                                    <p:animClr>
                                      <p:cBhvr override="childStyle">
                                        <p:cTn dur="1" fill="hold" display="0" masterRel="nextClick" afterEffect="1"/>
                                        <p:tgtEl>
                                          <p:spTgt spid="142339">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dirty="0" smtClean="0"/>
              <a:t>套利定价理论</a:t>
            </a:r>
          </a:p>
        </p:txBody>
      </p:sp>
      <p:sp>
        <p:nvSpPr>
          <p:cNvPr id="41988" name="Rectangle 3"/>
          <p:cNvSpPr>
            <a:spLocks noGrp="1" noChangeArrowheads="1"/>
          </p:cNvSpPr>
          <p:nvPr>
            <p:ph type="body" idx="1"/>
          </p:nvPr>
        </p:nvSpPr>
        <p:spPr/>
        <p:txBody>
          <a:bodyPr/>
          <a:lstStyle/>
          <a:p>
            <a:pPr eaLnBrk="1" hangingPunct="1">
              <a:buFont typeface="Arial" pitchFamily="34" charset="0"/>
              <a:buChar char="•"/>
            </a:pPr>
            <a:r>
              <a:rPr lang="en-US" altLang="zh-CN" dirty="0" smtClean="0"/>
              <a:t>1</a:t>
            </a:r>
            <a:r>
              <a:rPr lang="zh-CN" altLang="en-US" dirty="0" smtClean="0"/>
              <a:t>、套利定价理论的基本内容</a:t>
            </a:r>
          </a:p>
          <a:p>
            <a:pPr eaLnBrk="1" hangingPunct="1">
              <a:buFont typeface="Arial" pitchFamily="34" charset="0"/>
              <a:buChar char="•"/>
            </a:pPr>
            <a:r>
              <a:rPr lang="en-US" altLang="zh-CN" dirty="0" smtClean="0"/>
              <a:t>2</a:t>
            </a:r>
            <a:r>
              <a:rPr lang="zh-CN" altLang="en-US" dirty="0" smtClean="0"/>
              <a:t>、套利定价理论与资本资产定价模型的比较</a:t>
            </a:r>
          </a:p>
        </p:txBody>
      </p:sp>
      <p:sp>
        <p:nvSpPr>
          <p:cNvPr id="5" name="日期占位符 4"/>
          <p:cNvSpPr>
            <a:spLocks noGrp="1"/>
          </p:cNvSpPr>
          <p:nvPr>
            <p:ph type="dt" sz="half" idx="10"/>
          </p:nvPr>
        </p:nvSpPr>
        <p:spPr/>
        <p:txBody>
          <a:bodyPr/>
          <a:lstStyle/>
          <a:p>
            <a:fld id="{E94D8797-B012-45BD-9E5A-D681DAFF2F4D}"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dirty="0"/>
              <a:t>有效</a:t>
            </a:r>
            <a:r>
              <a:rPr lang="zh-CN" altLang="en-US" dirty="0" smtClean="0"/>
              <a:t>市场理论</a:t>
            </a:r>
            <a:endParaRPr lang="zh-CN" altLang="en-US" dirty="0"/>
          </a:p>
        </p:txBody>
      </p:sp>
      <p:sp>
        <p:nvSpPr>
          <p:cNvPr id="4099" name="Rectangle 3"/>
          <p:cNvSpPr>
            <a:spLocks noGrp="1" noChangeArrowheads="1"/>
          </p:cNvSpPr>
          <p:nvPr>
            <p:ph type="body" idx="1"/>
          </p:nvPr>
        </p:nvSpPr>
        <p:spPr/>
        <p:txBody>
          <a:bodyPr>
            <a:noAutofit/>
          </a:bodyPr>
          <a:lstStyle/>
          <a:p>
            <a:pPr marL="274320" lvl="1" indent="-274320">
              <a:lnSpc>
                <a:spcPct val="90000"/>
              </a:lnSpc>
              <a:spcBef>
                <a:spcPts val="580"/>
              </a:spcBef>
              <a:buClr>
                <a:schemeClr val="accent1"/>
              </a:buClr>
              <a:buFont typeface="Arial" pitchFamily="34" charset="0"/>
              <a:buChar char="•"/>
            </a:pPr>
            <a:r>
              <a:rPr lang="en-US" altLang="zh-CN" dirty="0"/>
              <a:t>20</a:t>
            </a:r>
            <a:r>
              <a:rPr lang="zh-CN" altLang="en-US" dirty="0"/>
              <a:t>世纪</a:t>
            </a:r>
            <a:r>
              <a:rPr lang="en-US" altLang="zh-CN" dirty="0"/>
              <a:t>60</a:t>
            </a:r>
            <a:r>
              <a:rPr lang="zh-CN" altLang="en-US" dirty="0"/>
              <a:t>年代，美国芝加哥大学金融学家尤金</a:t>
            </a:r>
            <a:r>
              <a:rPr lang="en-US" altLang="zh-CN" dirty="0"/>
              <a:t>·</a:t>
            </a:r>
            <a:r>
              <a:rPr lang="zh-CN" altLang="en-US" dirty="0"/>
              <a:t>法玛（</a:t>
            </a:r>
            <a:r>
              <a:rPr lang="en-US" altLang="zh-CN" dirty="0" err="1"/>
              <a:t>Engene</a:t>
            </a:r>
            <a:r>
              <a:rPr lang="en-US" altLang="zh-CN" dirty="0"/>
              <a:t> </a:t>
            </a:r>
            <a:r>
              <a:rPr lang="en-US" altLang="zh-CN" dirty="0" err="1"/>
              <a:t>Fama</a:t>
            </a:r>
            <a:r>
              <a:rPr lang="zh-CN" altLang="en-US" dirty="0"/>
              <a:t>）提出了著名的有效市场假说（</a:t>
            </a:r>
            <a:r>
              <a:rPr lang="en-US" altLang="zh-CN" dirty="0"/>
              <a:t>efficient market hypothesis</a:t>
            </a:r>
            <a:r>
              <a:rPr lang="zh-CN" altLang="en-US" dirty="0"/>
              <a:t>，</a:t>
            </a:r>
            <a:r>
              <a:rPr lang="en-US" altLang="zh-CN" dirty="0"/>
              <a:t>EMH</a:t>
            </a:r>
            <a:r>
              <a:rPr lang="zh-CN" altLang="en-US" dirty="0"/>
              <a:t>），对经典金融投资学进行了基于一般均衡分析框架的总结</a:t>
            </a:r>
            <a:r>
              <a:rPr lang="zh-CN" altLang="en-US" dirty="0" smtClean="0"/>
              <a:t>。</a:t>
            </a:r>
            <a:endParaRPr lang="en-US" altLang="zh-CN" dirty="0" smtClean="0"/>
          </a:p>
          <a:p>
            <a:pPr marL="274320" lvl="1" indent="-274320">
              <a:lnSpc>
                <a:spcPct val="90000"/>
              </a:lnSpc>
              <a:spcBef>
                <a:spcPts val="580"/>
              </a:spcBef>
              <a:buClr>
                <a:schemeClr val="accent1"/>
              </a:buClr>
              <a:buFont typeface="Arial" pitchFamily="34" charset="0"/>
              <a:buChar char="•"/>
            </a:pPr>
            <a:endParaRPr lang="en-US" altLang="zh-CN" dirty="0" smtClean="0"/>
          </a:p>
          <a:p>
            <a:pPr marL="274320" lvl="1" indent="-274320">
              <a:lnSpc>
                <a:spcPct val="90000"/>
              </a:lnSpc>
              <a:spcBef>
                <a:spcPts val="580"/>
              </a:spcBef>
              <a:buClr>
                <a:schemeClr val="accent1"/>
              </a:buClr>
              <a:buFont typeface="Arial" pitchFamily="34" charset="0"/>
              <a:buChar char="•"/>
            </a:pPr>
            <a:r>
              <a:rPr lang="zh-CN" altLang="en-US" dirty="0" smtClean="0"/>
              <a:t>该</a:t>
            </a:r>
            <a:r>
              <a:rPr lang="zh-CN" altLang="en-US" dirty="0"/>
              <a:t>假说认为，在一个充满信息交流和信息竞争的社会里，一个特定的信息将能够在证券市场上立即被投资者知晓，而证券市场的竞争将会驱使证券价格充分且及时地反映该信息，从而使得投资者根据该信息所进行的交易不存在任何超额收益，只能赚取风险调整的平均市场收益率</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fld id="{D397655F-0E62-45BD-AF99-E840BD5D1005}"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126232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altLang="en-US" dirty="0" smtClean="0"/>
              <a:t>预期收益</a:t>
            </a:r>
            <a:endParaRPr lang="zh-CN" altLang="en-US" dirty="0"/>
          </a:p>
        </p:txBody>
      </p:sp>
      <p:sp>
        <p:nvSpPr>
          <p:cNvPr id="172035" name="Rectangle 3"/>
          <p:cNvSpPr>
            <a:spLocks noGrp="1" noChangeArrowheads="1"/>
          </p:cNvSpPr>
          <p:nvPr>
            <p:ph type="body" idx="1"/>
          </p:nvPr>
        </p:nvSpPr>
        <p:spPr/>
        <p:txBody>
          <a:bodyPr/>
          <a:lstStyle/>
          <a:p>
            <a:r>
              <a:rPr lang="zh-CN" altLang="en-US" dirty="0" smtClean="0"/>
              <a:t>由于未来的不确定性，未来收益是一个随机变量，预期收益就是收益随机变量的均值（数学期望）。</a:t>
            </a:r>
            <a:endParaRPr lang="en-US" altLang="zh-CN" dirty="0" smtClean="0"/>
          </a:p>
          <a:p>
            <a:r>
              <a:rPr lang="zh-CN" altLang="en-US" dirty="0" smtClean="0"/>
              <a:t>期望值</a:t>
            </a:r>
            <a:endParaRPr lang="zh-CN" altLang="en-US" dirty="0"/>
          </a:p>
          <a:p>
            <a:pPr lvl="1"/>
            <a:r>
              <a:rPr lang="zh-CN" altLang="en-US" dirty="0"/>
              <a:t>众数（</a:t>
            </a:r>
            <a:r>
              <a:rPr lang="en-US" altLang="zh-CN" dirty="0"/>
              <a:t>Mode</a:t>
            </a:r>
            <a:r>
              <a:rPr lang="zh-CN" altLang="en-US" dirty="0"/>
              <a:t>）</a:t>
            </a:r>
          </a:p>
          <a:p>
            <a:pPr lvl="1"/>
            <a:r>
              <a:rPr lang="zh-CN" altLang="en-US" dirty="0"/>
              <a:t>中位数（</a:t>
            </a:r>
            <a:r>
              <a:rPr lang="en-US" altLang="zh-CN" dirty="0"/>
              <a:t>Median</a:t>
            </a:r>
            <a:r>
              <a:rPr lang="zh-CN" altLang="en-US" dirty="0"/>
              <a:t>）</a:t>
            </a:r>
          </a:p>
          <a:p>
            <a:pPr lvl="1"/>
            <a:r>
              <a:rPr lang="zh-CN" altLang="en-US" dirty="0">
                <a:solidFill>
                  <a:srgbClr val="00B0F0"/>
                </a:solidFill>
              </a:rPr>
              <a:t>均值（</a:t>
            </a:r>
            <a:r>
              <a:rPr lang="en-US" altLang="zh-CN" dirty="0">
                <a:solidFill>
                  <a:srgbClr val="00B0F0"/>
                </a:solidFill>
              </a:rPr>
              <a:t>Mean</a:t>
            </a:r>
            <a:r>
              <a:rPr lang="zh-CN" altLang="en-US" dirty="0">
                <a:solidFill>
                  <a:srgbClr val="00B0F0"/>
                </a:solidFill>
              </a:rPr>
              <a:t>）</a:t>
            </a:r>
          </a:p>
          <a:p>
            <a:r>
              <a:rPr lang="zh-CN" altLang="en-US" dirty="0" smtClean="0"/>
              <a:t>数学表达</a:t>
            </a:r>
            <a:endParaRPr lang="zh-CN" altLang="en-US" dirty="0"/>
          </a:p>
        </p:txBody>
      </p:sp>
      <p:graphicFrame>
        <p:nvGraphicFramePr>
          <p:cNvPr id="78850" name="Object 2"/>
          <p:cNvGraphicFramePr>
            <a:graphicFrameLocks noChangeAspect="1"/>
          </p:cNvGraphicFramePr>
          <p:nvPr/>
        </p:nvGraphicFramePr>
        <p:xfrm>
          <a:off x="3492500" y="4357694"/>
          <a:ext cx="2359025" cy="809625"/>
        </p:xfrm>
        <a:graphic>
          <a:graphicData uri="http://schemas.openxmlformats.org/presentationml/2006/ole">
            <p:oleObj spid="_x0000_s78850" name="Equation" r:id="rId3" imgW="901440" imgH="431640" progId="Equation.DSMT4">
              <p:embed/>
            </p:oleObj>
          </a:graphicData>
        </a:graphic>
      </p:graphicFrame>
      <p:sp>
        <p:nvSpPr>
          <p:cNvPr id="5" name="日期占位符 4"/>
          <p:cNvSpPr>
            <a:spLocks noGrp="1"/>
          </p:cNvSpPr>
          <p:nvPr>
            <p:ph type="dt" sz="half" idx="10"/>
          </p:nvPr>
        </p:nvSpPr>
        <p:spPr/>
        <p:txBody>
          <a:bodyPr/>
          <a:lstStyle/>
          <a:p>
            <a:fld id="{96F415D7-82F9-4489-BBDB-E11C01D98B0E}" type="datetime1">
              <a:rPr lang="zh-CN" altLang="en-US" smtClean="0"/>
              <a:pPr/>
              <a:t>2018/9/24</a:t>
            </a:fld>
            <a:endParaRPr lang="zh-CN" altLang="en-US"/>
          </a:p>
        </p:txBody>
      </p:sp>
      <p:sp>
        <p:nvSpPr>
          <p:cNvPr id="7" name="页脚占位符 6"/>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dirty="0"/>
              <a:t>有效</a:t>
            </a:r>
            <a:r>
              <a:rPr lang="zh-CN" altLang="en-US" dirty="0" smtClean="0"/>
              <a:t>市场理论（续）</a:t>
            </a:r>
            <a:endParaRPr lang="zh-CN" altLang="en-US" dirty="0"/>
          </a:p>
        </p:txBody>
      </p:sp>
      <p:sp>
        <p:nvSpPr>
          <p:cNvPr id="4099" name="Rectangle 3"/>
          <p:cNvSpPr>
            <a:spLocks noGrp="1" noChangeArrowheads="1"/>
          </p:cNvSpPr>
          <p:nvPr>
            <p:ph type="body" idx="1"/>
          </p:nvPr>
        </p:nvSpPr>
        <p:spPr/>
        <p:txBody>
          <a:bodyPr>
            <a:noAutofit/>
          </a:bodyPr>
          <a:lstStyle/>
          <a:p>
            <a:pPr marL="274320" lvl="1" indent="-274320">
              <a:lnSpc>
                <a:spcPct val="90000"/>
              </a:lnSpc>
              <a:spcBef>
                <a:spcPts val="580"/>
              </a:spcBef>
              <a:buClr>
                <a:schemeClr val="accent1"/>
              </a:buClr>
              <a:buFont typeface="Arial" pitchFamily="34" charset="0"/>
              <a:buChar char="•"/>
            </a:pPr>
            <a:r>
              <a:rPr lang="zh-CN" altLang="en-US" dirty="0" smtClean="0"/>
              <a:t>当</a:t>
            </a:r>
            <a:r>
              <a:rPr lang="zh-CN" altLang="en-US" dirty="0"/>
              <a:t>证券市场的价格总是能够“充分反映”所有可以得到的信息时，证券的市场价格就代表着证券的真实价值</a:t>
            </a:r>
            <a:r>
              <a:rPr lang="zh-CN" altLang="en-US" dirty="0" smtClean="0"/>
              <a:t>，这样</a:t>
            </a:r>
            <a:r>
              <a:rPr lang="zh-CN" altLang="en-US" dirty="0"/>
              <a:t>的市场就被称为有效市场</a:t>
            </a:r>
            <a:r>
              <a:rPr lang="zh-CN" altLang="en-US" dirty="0" smtClean="0"/>
              <a:t>。</a:t>
            </a:r>
            <a:endParaRPr lang="en-US" altLang="zh-CN" dirty="0" smtClean="0"/>
          </a:p>
          <a:p>
            <a:pPr marL="274320" lvl="1" indent="-274320">
              <a:lnSpc>
                <a:spcPct val="90000"/>
              </a:lnSpc>
              <a:spcBef>
                <a:spcPts val="580"/>
              </a:spcBef>
              <a:buClr>
                <a:schemeClr val="accent1"/>
              </a:buClr>
              <a:buFont typeface="Arial" pitchFamily="34" charset="0"/>
              <a:buChar char="•"/>
            </a:pPr>
            <a:endParaRPr lang="en-US" altLang="zh-CN" dirty="0" smtClean="0"/>
          </a:p>
          <a:p>
            <a:pPr marL="274320" lvl="1" indent="-274320">
              <a:lnSpc>
                <a:spcPct val="90000"/>
              </a:lnSpc>
              <a:spcBef>
                <a:spcPts val="580"/>
              </a:spcBef>
              <a:buClr>
                <a:schemeClr val="accent1"/>
              </a:buClr>
              <a:buFont typeface="Arial" pitchFamily="34" charset="0"/>
              <a:buChar char="•"/>
            </a:pPr>
            <a:r>
              <a:rPr lang="zh-CN" altLang="en-US" dirty="0" smtClean="0"/>
              <a:t>一个市场对于一个信息集（</a:t>
            </a:r>
            <a:r>
              <a:rPr lang="en-US" altLang="zh-CN" dirty="0" smtClean="0"/>
              <a:t>information set</a:t>
            </a:r>
            <a:r>
              <a:rPr lang="zh-CN" altLang="en-US" dirty="0" smtClean="0"/>
              <a:t>）来说称为有效的，如果不存在利用该信息获得超额利润的机会。</a:t>
            </a:r>
          </a:p>
          <a:p>
            <a:pPr marL="274320" lvl="1" indent="-274320">
              <a:lnSpc>
                <a:spcPct val="90000"/>
              </a:lnSpc>
              <a:spcBef>
                <a:spcPts val="580"/>
              </a:spcBef>
              <a:buClr>
                <a:schemeClr val="accent1"/>
              </a:buClr>
              <a:buFont typeface="Arial" pitchFamily="34" charset="0"/>
              <a:buChar char="•"/>
            </a:pPr>
            <a:endParaRPr lang="zh-CN" altLang="en-US" dirty="0"/>
          </a:p>
        </p:txBody>
      </p:sp>
      <p:sp>
        <p:nvSpPr>
          <p:cNvPr id="4" name="日期占位符 3"/>
          <p:cNvSpPr>
            <a:spLocks noGrp="1"/>
          </p:cNvSpPr>
          <p:nvPr>
            <p:ph type="dt" sz="half" idx="10"/>
          </p:nvPr>
        </p:nvSpPr>
        <p:spPr/>
        <p:txBody>
          <a:bodyPr/>
          <a:lstStyle/>
          <a:p>
            <a:fld id="{FDAD2251-E52E-4F64-A28C-ACA1A30B8084}"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12623203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zh-CN" altLang="en-US" sz="3200" dirty="0"/>
              <a:t>有效和非有效市场中价格对新信息的反应</a:t>
            </a:r>
          </a:p>
        </p:txBody>
      </p:sp>
      <p:sp>
        <p:nvSpPr>
          <p:cNvPr id="24579" name="Rectangle 3"/>
          <p:cNvSpPr>
            <a:spLocks noGrp="1" noChangeArrowheads="1"/>
          </p:cNvSpPr>
          <p:nvPr>
            <p:ph type="body" idx="1"/>
          </p:nvPr>
        </p:nvSpPr>
        <p:spPr>
          <a:xfrm>
            <a:off x="990600" y="1714488"/>
            <a:ext cx="7772400" cy="4648200"/>
          </a:xfrm>
        </p:spPr>
        <p:txBody>
          <a:bodyPr/>
          <a:lstStyle/>
          <a:p>
            <a:r>
              <a:rPr lang="zh-CN" altLang="en-US" sz="2000" dirty="0"/>
              <a:t>股票</a:t>
            </a:r>
          </a:p>
          <a:p>
            <a:pPr>
              <a:buNone/>
            </a:pPr>
            <a:r>
              <a:rPr lang="zh-CN" altLang="en-US" sz="2000" dirty="0" smtClean="0"/>
              <a:t>    价格</a:t>
            </a:r>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r>
              <a:rPr lang="zh-CN" altLang="en-US" sz="2000" dirty="0"/>
              <a:t>                                                 </a:t>
            </a:r>
            <a:r>
              <a:rPr lang="en-US" altLang="zh-CN" sz="2000" dirty="0"/>
              <a:t>0       </a:t>
            </a:r>
            <a:r>
              <a:rPr lang="zh-CN" altLang="en-US" sz="2000" dirty="0"/>
              <a:t>宣布前（</a:t>
            </a:r>
            <a:r>
              <a:rPr lang="en-US" altLang="zh-CN" sz="2000" dirty="0"/>
              <a:t>-</a:t>
            </a:r>
            <a:r>
              <a:rPr lang="zh-CN" altLang="en-US" sz="2000" dirty="0"/>
              <a:t>）或者后（</a:t>
            </a:r>
            <a:r>
              <a:rPr lang="en-US" altLang="zh-CN" sz="2000" dirty="0"/>
              <a:t>+</a:t>
            </a:r>
            <a:r>
              <a:rPr lang="zh-CN" altLang="en-US" sz="2000" dirty="0"/>
              <a:t>）的天数</a:t>
            </a:r>
          </a:p>
        </p:txBody>
      </p:sp>
      <p:sp>
        <p:nvSpPr>
          <p:cNvPr id="24580" name="Line 4"/>
          <p:cNvSpPr>
            <a:spLocks noChangeShapeType="1"/>
          </p:cNvSpPr>
          <p:nvPr/>
        </p:nvSpPr>
        <p:spPr bwMode="auto">
          <a:xfrm>
            <a:off x="1905000" y="5867400"/>
            <a:ext cx="5562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581" name="Line 5"/>
          <p:cNvSpPr>
            <a:spLocks noChangeShapeType="1"/>
          </p:cNvSpPr>
          <p:nvPr/>
        </p:nvSpPr>
        <p:spPr bwMode="auto">
          <a:xfrm flipV="1">
            <a:off x="1905000" y="2438400"/>
            <a:ext cx="0" cy="34290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582" name="Line 6"/>
          <p:cNvSpPr>
            <a:spLocks noChangeShapeType="1"/>
          </p:cNvSpPr>
          <p:nvPr/>
        </p:nvSpPr>
        <p:spPr bwMode="auto">
          <a:xfrm flipV="1">
            <a:off x="4572000" y="57912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24583" name="Line 7"/>
          <p:cNvSpPr>
            <a:spLocks noChangeShapeType="1"/>
          </p:cNvSpPr>
          <p:nvPr/>
        </p:nvSpPr>
        <p:spPr bwMode="auto">
          <a:xfrm flipV="1">
            <a:off x="4038600" y="57912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24584" name="Line 8"/>
          <p:cNvSpPr>
            <a:spLocks noChangeShapeType="1"/>
          </p:cNvSpPr>
          <p:nvPr/>
        </p:nvSpPr>
        <p:spPr bwMode="auto">
          <a:xfrm flipV="1">
            <a:off x="2438400" y="57912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24585" name="Line 9"/>
          <p:cNvSpPr>
            <a:spLocks noChangeShapeType="1"/>
          </p:cNvSpPr>
          <p:nvPr/>
        </p:nvSpPr>
        <p:spPr bwMode="auto">
          <a:xfrm flipV="1">
            <a:off x="2971800" y="57912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24586" name="Line 10"/>
          <p:cNvSpPr>
            <a:spLocks noChangeShapeType="1"/>
          </p:cNvSpPr>
          <p:nvPr/>
        </p:nvSpPr>
        <p:spPr bwMode="auto">
          <a:xfrm flipV="1">
            <a:off x="3505200" y="57912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24587" name="Line 11"/>
          <p:cNvSpPr>
            <a:spLocks noChangeShapeType="1"/>
          </p:cNvSpPr>
          <p:nvPr/>
        </p:nvSpPr>
        <p:spPr bwMode="auto">
          <a:xfrm flipV="1">
            <a:off x="5105400" y="57912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24588" name="Line 12"/>
          <p:cNvSpPr>
            <a:spLocks noChangeShapeType="1"/>
          </p:cNvSpPr>
          <p:nvPr/>
        </p:nvSpPr>
        <p:spPr bwMode="auto">
          <a:xfrm flipV="1">
            <a:off x="5562600" y="57912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24589" name="Line 13"/>
          <p:cNvSpPr>
            <a:spLocks noChangeShapeType="1"/>
          </p:cNvSpPr>
          <p:nvPr/>
        </p:nvSpPr>
        <p:spPr bwMode="auto">
          <a:xfrm flipV="1">
            <a:off x="6019800" y="57912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24590" name="Line 14"/>
          <p:cNvSpPr>
            <a:spLocks noChangeShapeType="1"/>
          </p:cNvSpPr>
          <p:nvPr/>
        </p:nvSpPr>
        <p:spPr bwMode="auto">
          <a:xfrm flipV="1">
            <a:off x="6477000" y="5791200"/>
            <a:ext cx="0" cy="76200"/>
          </a:xfrm>
          <a:prstGeom prst="line">
            <a:avLst/>
          </a:prstGeom>
          <a:noFill/>
          <a:ln w="9525">
            <a:solidFill>
              <a:schemeClr val="tx1"/>
            </a:solidFill>
            <a:round/>
            <a:headEnd/>
            <a:tailEnd/>
          </a:ln>
          <a:effectLst/>
        </p:spPr>
        <p:txBody>
          <a:bodyPr wrap="none" anchor="ctr"/>
          <a:lstStyle/>
          <a:p>
            <a:endParaRPr lang="zh-CN" altLang="en-US"/>
          </a:p>
        </p:txBody>
      </p:sp>
      <p:sp>
        <p:nvSpPr>
          <p:cNvPr id="24591" name="Line 15"/>
          <p:cNvSpPr>
            <a:spLocks noChangeShapeType="1"/>
          </p:cNvSpPr>
          <p:nvPr/>
        </p:nvSpPr>
        <p:spPr bwMode="auto">
          <a:xfrm>
            <a:off x="1905000" y="4038600"/>
            <a:ext cx="2667000" cy="0"/>
          </a:xfrm>
          <a:prstGeom prst="line">
            <a:avLst/>
          </a:prstGeom>
          <a:noFill/>
          <a:ln w="9525">
            <a:solidFill>
              <a:schemeClr val="tx1"/>
            </a:solidFill>
            <a:round/>
            <a:headEnd/>
            <a:tailEnd/>
          </a:ln>
          <a:effectLst/>
        </p:spPr>
        <p:txBody>
          <a:bodyPr wrap="none" anchor="ctr"/>
          <a:lstStyle/>
          <a:p>
            <a:endParaRPr lang="zh-CN" altLang="en-US"/>
          </a:p>
        </p:txBody>
      </p:sp>
      <p:sp>
        <p:nvSpPr>
          <p:cNvPr id="24592" name="Line 16"/>
          <p:cNvSpPr>
            <a:spLocks noChangeShapeType="1"/>
          </p:cNvSpPr>
          <p:nvPr/>
        </p:nvSpPr>
        <p:spPr bwMode="auto">
          <a:xfrm flipV="1">
            <a:off x="4572000" y="3200400"/>
            <a:ext cx="0" cy="838200"/>
          </a:xfrm>
          <a:prstGeom prst="line">
            <a:avLst/>
          </a:prstGeom>
          <a:noFill/>
          <a:ln w="9525">
            <a:solidFill>
              <a:schemeClr val="tx1"/>
            </a:solidFill>
            <a:round/>
            <a:headEnd/>
            <a:tailEnd/>
          </a:ln>
          <a:effectLst/>
        </p:spPr>
        <p:txBody>
          <a:bodyPr wrap="none" anchor="ctr"/>
          <a:lstStyle/>
          <a:p>
            <a:endParaRPr lang="zh-CN" altLang="en-US"/>
          </a:p>
        </p:txBody>
      </p:sp>
      <p:sp>
        <p:nvSpPr>
          <p:cNvPr id="24593" name="Line 17"/>
          <p:cNvSpPr>
            <a:spLocks noChangeShapeType="1"/>
          </p:cNvSpPr>
          <p:nvPr/>
        </p:nvSpPr>
        <p:spPr bwMode="auto">
          <a:xfrm>
            <a:off x="4572000" y="3200400"/>
            <a:ext cx="1447800" cy="0"/>
          </a:xfrm>
          <a:prstGeom prst="line">
            <a:avLst/>
          </a:prstGeom>
          <a:noFill/>
          <a:ln w="9525">
            <a:solidFill>
              <a:schemeClr val="tx1"/>
            </a:solidFill>
            <a:round/>
            <a:headEnd/>
            <a:tailEnd/>
          </a:ln>
          <a:effectLst/>
        </p:spPr>
        <p:txBody>
          <a:bodyPr wrap="none" anchor="ctr"/>
          <a:lstStyle/>
          <a:p>
            <a:endParaRPr lang="zh-CN" altLang="en-US"/>
          </a:p>
        </p:txBody>
      </p:sp>
      <p:sp>
        <p:nvSpPr>
          <p:cNvPr id="24595" name="Freeform 19"/>
          <p:cNvSpPr>
            <a:spLocks/>
          </p:cNvSpPr>
          <p:nvPr/>
        </p:nvSpPr>
        <p:spPr bwMode="auto">
          <a:xfrm>
            <a:off x="4572000" y="3276600"/>
            <a:ext cx="1447800" cy="762000"/>
          </a:xfrm>
          <a:custGeom>
            <a:avLst/>
            <a:gdLst/>
            <a:ahLst/>
            <a:cxnLst>
              <a:cxn ang="0">
                <a:pos x="0" y="480"/>
              </a:cxn>
              <a:cxn ang="0">
                <a:pos x="720" y="336"/>
              </a:cxn>
              <a:cxn ang="0">
                <a:pos x="912" y="0"/>
              </a:cxn>
            </a:cxnLst>
            <a:rect l="0" t="0" r="r" b="b"/>
            <a:pathLst>
              <a:path w="912" h="480">
                <a:moveTo>
                  <a:pt x="0" y="480"/>
                </a:moveTo>
                <a:cubicBezTo>
                  <a:pt x="284" y="448"/>
                  <a:pt x="568" y="416"/>
                  <a:pt x="720" y="336"/>
                </a:cubicBezTo>
                <a:cubicBezTo>
                  <a:pt x="872" y="256"/>
                  <a:pt x="892" y="128"/>
                  <a:pt x="912" y="0"/>
                </a:cubicBezTo>
              </a:path>
            </a:pathLst>
          </a:custGeom>
          <a:noFill/>
          <a:ln w="9525" cap="rnd">
            <a:solidFill>
              <a:schemeClr val="hlink"/>
            </a:solidFill>
            <a:prstDash val="sysDot"/>
            <a:round/>
            <a:headEnd/>
            <a:tailEnd/>
          </a:ln>
          <a:effectLst/>
        </p:spPr>
        <p:txBody>
          <a:bodyPr wrap="none" anchor="ctr"/>
          <a:lstStyle/>
          <a:p>
            <a:endParaRPr lang="zh-CN" altLang="en-US"/>
          </a:p>
        </p:txBody>
      </p:sp>
      <p:sp>
        <p:nvSpPr>
          <p:cNvPr id="24597" name="Freeform 21"/>
          <p:cNvSpPr>
            <a:spLocks/>
          </p:cNvSpPr>
          <p:nvPr/>
        </p:nvSpPr>
        <p:spPr bwMode="auto">
          <a:xfrm>
            <a:off x="4533900" y="2705100"/>
            <a:ext cx="1485900" cy="495300"/>
          </a:xfrm>
          <a:custGeom>
            <a:avLst/>
            <a:gdLst/>
            <a:ahLst/>
            <a:cxnLst>
              <a:cxn ang="0">
                <a:pos x="24" y="264"/>
              </a:cxn>
              <a:cxn ang="0">
                <a:pos x="72" y="24"/>
              </a:cxn>
              <a:cxn ang="0">
                <a:pos x="456" y="120"/>
              </a:cxn>
              <a:cxn ang="0">
                <a:pos x="936" y="312"/>
              </a:cxn>
            </a:cxnLst>
            <a:rect l="0" t="0" r="r" b="b"/>
            <a:pathLst>
              <a:path w="936" h="312">
                <a:moveTo>
                  <a:pt x="24" y="264"/>
                </a:moveTo>
                <a:cubicBezTo>
                  <a:pt x="12" y="156"/>
                  <a:pt x="0" y="48"/>
                  <a:pt x="72" y="24"/>
                </a:cubicBezTo>
                <a:cubicBezTo>
                  <a:pt x="144" y="0"/>
                  <a:pt x="312" y="72"/>
                  <a:pt x="456" y="120"/>
                </a:cubicBezTo>
                <a:cubicBezTo>
                  <a:pt x="600" y="168"/>
                  <a:pt x="768" y="240"/>
                  <a:pt x="936" y="312"/>
                </a:cubicBezTo>
              </a:path>
            </a:pathLst>
          </a:custGeom>
          <a:noFill/>
          <a:ln w="9525" cap="flat">
            <a:solidFill>
              <a:schemeClr val="folHlink"/>
            </a:solidFill>
            <a:prstDash val="sysDot"/>
            <a:round/>
            <a:headEnd/>
            <a:tailEnd/>
          </a:ln>
          <a:effectLst/>
        </p:spPr>
        <p:txBody>
          <a:bodyPr wrap="none" anchor="ctr"/>
          <a:lstStyle/>
          <a:p>
            <a:endParaRPr lang="zh-CN" altLang="en-US"/>
          </a:p>
        </p:txBody>
      </p:sp>
      <p:sp>
        <p:nvSpPr>
          <p:cNvPr id="24598" name="AutoShape 22"/>
          <p:cNvSpPr>
            <a:spLocks noChangeArrowheads="1"/>
          </p:cNvSpPr>
          <p:nvPr/>
        </p:nvSpPr>
        <p:spPr bwMode="auto">
          <a:xfrm>
            <a:off x="5105400" y="1905000"/>
            <a:ext cx="838200" cy="762000"/>
          </a:xfrm>
          <a:prstGeom prst="wedgeRoundRectCallout">
            <a:avLst>
              <a:gd name="adj1" fmla="val -43750"/>
              <a:gd name="adj2" fmla="val 70000"/>
              <a:gd name="adj3" fmla="val 16667"/>
            </a:avLst>
          </a:prstGeom>
          <a:solidFill>
            <a:schemeClr val="accent1"/>
          </a:solidFill>
          <a:ln w="9525">
            <a:solidFill>
              <a:schemeClr val="tx1"/>
            </a:solidFill>
            <a:miter lim="800000"/>
            <a:headEnd/>
            <a:tailEnd/>
          </a:ln>
          <a:effectLst/>
        </p:spPr>
        <p:txBody>
          <a:bodyPr wrap="none" anchor="ctr"/>
          <a:lstStyle/>
          <a:p>
            <a:pPr algn="ctr" eaLnBrk="1" hangingPunct="1"/>
            <a:r>
              <a:rPr lang="zh-CN" altLang="en-US" sz="1800" dirty="0"/>
              <a:t>过激</a:t>
            </a:r>
            <a:r>
              <a:rPr lang="zh-CN" altLang="en-US" sz="1800" dirty="0" smtClean="0"/>
              <a:t>反应</a:t>
            </a:r>
          </a:p>
          <a:p>
            <a:pPr algn="ctr" eaLnBrk="1" hangingPunct="1"/>
            <a:r>
              <a:rPr lang="zh-CN" altLang="en-US" sz="1800" dirty="0" smtClean="0"/>
              <a:t>和回归</a:t>
            </a:r>
            <a:endParaRPr lang="zh-CN" altLang="en-US" sz="2000" dirty="0"/>
          </a:p>
        </p:txBody>
      </p:sp>
      <p:sp>
        <p:nvSpPr>
          <p:cNvPr id="24599" name="AutoShape 23"/>
          <p:cNvSpPr>
            <a:spLocks noChangeArrowheads="1"/>
          </p:cNvSpPr>
          <p:nvPr/>
        </p:nvSpPr>
        <p:spPr bwMode="auto">
          <a:xfrm>
            <a:off x="5943600" y="4267200"/>
            <a:ext cx="685800" cy="685800"/>
          </a:xfrm>
          <a:prstGeom prst="wedgeRoundRectCallout">
            <a:avLst>
              <a:gd name="adj1" fmla="val -102778"/>
              <a:gd name="adj2" fmla="val -91898"/>
              <a:gd name="adj3" fmla="val 16667"/>
            </a:avLst>
          </a:prstGeom>
          <a:solidFill>
            <a:schemeClr val="accent1"/>
          </a:solidFill>
          <a:ln w="9525">
            <a:solidFill>
              <a:schemeClr val="tx1"/>
            </a:solidFill>
            <a:miter lim="800000"/>
            <a:headEnd/>
            <a:tailEnd/>
          </a:ln>
          <a:effectLst/>
        </p:spPr>
        <p:txBody>
          <a:bodyPr wrap="none" anchor="ctr"/>
          <a:lstStyle/>
          <a:p>
            <a:pPr algn="ctr" eaLnBrk="1" hangingPunct="1"/>
            <a:r>
              <a:rPr lang="zh-CN" altLang="en-US" sz="1800"/>
              <a:t>延迟</a:t>
            </a:r>
          </a:p>
          <a:p>
            <a:pPr algn="ctr" eaLnBrk="1" hangingPunct="1"/>
            <a:r>
              <a:rPr lang="zh-CN" altLang="en-US" sz="1800"/>
              <a:t>反应</a:t>
            </a:r>
            <a:endParaRPr lang="zh-CN" altLang="en-US"/>
          </a:p>
        </p:txBody>
      </p:sp>
      <p:sp>
        <p:nvSpPr>
          <p:cNvPr id="24600" name="AutoShape 24"/>
          <p:cNvSpPr>
            <a:spLocks noChangeArrowheads="1"/>
          </p:cNvSpPr>
          <p:nvPr/>
        </p:nvSpPr>
        <p:spPr bwMode="auto">
          <a:xfrm>
            <a:off x="2438400" y="2971800"/>
            <a:ext cx="1676400" cy="838200"/>
          </a:xfrm>
          <a:prstGeom prst="wedgeRoundRectCallout">
            <a:avLst>
              <a:gd name="adj1" fmla="val 72255"/>
              <a:gd name="adj2" fmla="val 46782"/>
              <a:gd name="adj3" fmla="val 16667"/>
            </a:avLst>
          </a:prstGeom>
          <a:solidFill>
            <a:schemeClr val="accent1"/>
          </a:solidFill>
          <a:ln w="9525">
            <a:solidFill>
              <a:schemeClr val="tx1"/>
            </a:solidFill>
            <a:miter lim="800000"/>
            <a:headEnd/>
            <a:tailEnd/>
          </a:ln>
          <a:effectLst/>
        </p:spPr>
        <p:txBody>
          <a:bodyPr wrap="none" anchor="ctr"/>
          <a:lstStyle/>
          <a:p>
            <a:pPr algn="ctr" eaLnBrk="1" hangingPunct="1"/>
            <a:r>
              <a:rPr lang="zh-CN" altLang="en-US" sz="1800"/>
              <a:t>有效市场对新</a:t>
            </a:r>
          </a:p>
          <a:p>
            <a:pPr algn="ctr" eaLnBrk="1" hangingPunct="1"/>
            <a:r>
              <a:rPr lang="zh-CN" altLang="en-US" sz="1800"/>
              <a:t>信息的反应</a:t>
            </a:r>
          </a:p>
        </p:txBody>
      </p:sp>
      <p:sp>
        <p:nvSpPr>
          <p:cNvPr id="23" name="日期占位符 22"/>
          <p:cNvSpPr>
            <a:spLocks noGrp="1"/>
          </p:cNvSpPr>
          <p:nvPr>
            <p:ph type="dt" sz="half" idx="10"/>
          </p:nvPr>
        </p:nvSpPr>
        <p:spPr/>
        <p:txBody>
          <a:bodyPr/>
          <a:lstStyle/>
          <a:p>
            <a:fld id="{8B4D160F-BEE8-44C0-BEA3-881EE1B45643}" type="datetime1">
              <a:rPr lang="zh-CN" altLang="en-US" smtClean="0"/>
              <a:pPr/>
              <a:t>2018/9/24</a:t>
            </a:fld>
            <a:endParaRPr lang="zh-CN" altLang="en-US"/>
          </a:p>
        </p:txBody>
      </p:sp>
      <p:sp>
        <p:nvSpPr>
          <p:cNvPr id="25" name="页脚占位符 24"/>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smtClean="0"/>
              <a:t>随机游走与</a:t>
            </a:r>
            <a:r>
              <a:rPr lang="zh-CN" altLang="en-US" dirty="0"/>
              <a:t>有效市场假说 </a:t>
            </a:r>
          </a:p>
        </p:txBody>
      </p:sp>
      <p:sp>
        <p:nvSpPr>
          <p:cNvPr id="5123" name="Rectangle 3"/>
          <p:cNvSpPr>
            <a:spLocks noGrp="1" noChangeArrowheads="1"/>
          </p:cNvSpPr>
          <p:nvPr>
            <p:ph type="body" idx="1"/>
          </p:nvPr>
        </p:nvSpPr>
        <p:spPr/>
        <p:txBody>
          <a:bodyPr>
            <a:normAutofit/>
          </a:bodyPr>
          <a:lstStyle/>
          <a:p>
            <a:pPr marL="274320" lvl="1" indent="-274320">
              <a:lnSpc>
                <a:spcPct val="90000"/>
              </a:lnSpc>
              <a:spcBef>
                <a:spcPts val="580"/>
              </a:spcBef>
              <a:buClr>
                <a:schemeClr val="accent1"/>
              </a:buClr>
              <a:buFont typeface="Arial" pitchFamily="34" charset="0"/>
              <a:buChar char="•"/>
            </a:pPr>
            <a:r>
              <a:rPr lang="zh-CN" altLang="en-US" dirty="0"/>
              <a:t>股票价格的高低涨落是否有规律可</a:t>
            </a:r>
            <a:r>
              <a:rPr lang="zh-CN" altLang="en-US" dirty="0" smtClean="0"/>
              <a:t>循长久以来一直是</a:t>
            </a:r>
            <a:r>
              <a:rPr lang="zh-CN" altLang="en-US" dirty="0"/>
              <a:t>投资者最为关心的事件之一</a:t>
            </a:r>
            <a:r>
              <a:rPr lang="zh-CN" altLang="en-US" dirty="0" smtClean="0"/>
              <a:t>。</a:t>
            </a:r>
            <a:endParaRPr lang="en-US" altLang="zh-CN" dirty="0" smtClean="0"/>
          </a:p>
          <a:p>
            <a:pPr marL="274320" lvl="1" indent="-274320">
              <a:lnSpc>
                <a:spcPct val="90000"/>
              </a:lnSpc>
              <a:spcBef>
                <a:spcPts val="580"/>
              </a:spcBef>
              <a:buClr>
                <a:schemeClr val="accent1"/>
              </a:buClr>
              <a:buFont typeface="Arial" pitchFamily="34" charset="0"/>
              <a:buChar char="•"/>
            </a:pPr>
            <a:endParaRPr lang="en-US" altLang="zh-CN" dirty="0"/>
          </a:p>
          <a:p>
            <a:pPr marL="274320" lvl="1" indent="-274320">
              <a:lnSpc>
                <a:spcPct val="90000"/>
              </a:lnSpc>
              <a:spcBef>
                <a:spcPts val="580"/>
              </a:spcBef>
              <a:buClr>
                <a:schemeClr val="accent1"/>
              </a:buClr>
              <a:buFont typeface="Arial" pitchFamily="34" charset="0"/>
              <a:buChar char="•"/>
            </a:pPr>
            <a:r>
              <a:rPr lang="zh-CN" altLang="en-US" dirty="0" smtClean="0"/>
              <a:t>莫</a:t>
            </a:r>
            <a:r>
              <a:rPr lang="zh-CN" altLang="en-US" dirty="0"/>
              <a:t>里斯</a:t>
            </a:r>
            <a:r>
              <a:rPr lang="en-US" altLang="zh-CN" dirty="0"/>
              <a:t>·</a:t>
            </a:r>
            <a:r>
              <a:rPr lang="zh-CN" altLang="en-US" dirty="0"/>
              <a:t>肯德尔（</a:t>
            </a:r>
            <a:r>
              <a:rPr lang="en-US" altLang="zh-CN" dirty="0"/>
              <a:t>Maurice Kendall</a:t>
            </a:r>
            <a:r>
              <a:rPr lang="zh-CN" altLang="en-US" dirty="0"/>
              <a:t>）在</a:t>
            </a:r>
            <a:r>
              <a:rPr lang="en-US" altLang="zh-CN" dirty="0"/>
              <a:t>1953</a:t>
            </a:r>
            <a:r>
              <a:rPr lang="zh-CN" altLang="en-US" dirty="0"/>
              <a:t>年对这一命题进行了研究。他惊异地发现，股票价格的变化似乎是随机的，即在任何一天它们都有可能上升或下跌，而不论过去的业绩或价格如何变化</a:t>
            </a:r>
            <a:r>
              <a:rPr lang="zh-CN" altLang="en-US" dirty="0" smtClean="0"/>
              <a:t>。那些</a:t>
            </a:r>
            <a:r>
              <a:rPr lang="zh-CN" altLang="en-US" dirty="0"/>
              <a:t>过去的数据提供不了任何方法来预测股票价格的升跌。</a:t>
            </a:r>
          </a:p>
        </p:txBody>
      </p:sp>
      <p:sp>
        <p:nvSpPr>
          <p:cNvPr id="4" name="日期占位符 3"/>
          <p:cNvSpPr>
            <a:spLocks noGrp="1"/>
          </p:cNvSpPr>
          <p:nvPr>
            <p:ph type="dt" sz="half" idx="10"/>
          </p:nvPr>
        </p:nvSpPr>
        <p:spPr/>
        <p:txBody>
          <a:bodyPr/>
          <a:lstStyle/>
          <a:p>
            <a:fld id="{2646B6F4-133B-418C-BD0B-A54719144003}"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4630255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随机游走与</a:t>
            </a:r>
            <a:r>
              <a:rPr lang="zh-CN" altLang="en-US" dirty="0"/>
              <a:t>有效市场假说 </a:t>
            </a:r>
            <a:r>
              <a:rPr lang="zh-CN" altLang="en-US" dirty="0" smtClean="0"/>
              <a:t>（续）</a:t>
            </a:r>
            <a:endParaRPr lang="zh-CN" altLang="zh-CN" dirty="0"/>
          </a:p>
        </p:txBody>
      </p:sp>
      <p:sp>
        <p:nvSpPr>
          <p:cNvPr id="6147" name="Rectangle 3"/>
          <p:cNvSpPr>
            <a:spLocks noGrp="1" noChangeArrowheads="1"/>
          </p:cNvSpPr>
          <p:nvPr>
            <p:ph type="body" idx="1"/>
          </p:nvPr>
        </p:nvSpPr>
        <p:spPr/>
        <p:txBody>
          <a:bodyPr>
            <a:normAutofit/>
          </a:bodyPr>
          <a:lstStyle/>
          <a:p>
            <a:pPr marL="274320" lvl="1" indent="-274320">
              <a:spcBef>
                <a:spcPts val="580"/>
              </a:spcBef>
              <a:buClr>
                <a:schemeClr val="accent1"/>
              </a:buClr>
              <a:buFont typeface="Arial" pitchFamily="34" charset="0"/>
              <a:buChar char="•"/>
            </a:pPr>
            <a:r>
              <a:rPr lang="zh-CN" altLang="en-US" dirty="0"/>
              <a:t>肯德尔的结论一直困惑着金融经济学家们，并使他们陷入了窘境</a:t>
            </a:r>
            <a:r>
              <a:rPr lang="zh-CN" altLang="en-US" dirty="0" smtClean="0"/>
              <a:t>。</a:t>
            </a:r>
            <a:endParaRPr lang="en-US" altLang="zh-CN" dirty="0" smtClean="0"/>
          </a:p>
          <a:p>
            <a:pPr marL="274320" lvl="1" indent="-274320">
              <a:spcBef>
                <a:spcPts val="580"/>
              </a:spcBef>
              <a:buClr>
                <a:schemeClr val="accent1"/>
              </a:buClr>
              <a:buFont typeface="Arial" pitchFamily="34" charset="0"/>
              <a:buChar char="•"/>
            </a:pPr>
            <a:endParaRPr lang="en-US" altLang="zh-CN" dirty="0"/>
          </a:p>
          <a:p>
            <a:pPr marL="274320" lvl="1" indent="-274320">
              <a:spcBef>
                <a:spcPts val="580"/>
              </a:spcBef>
              <a:buClr>
                <a:schemeClr val="accent1"/>
              </a:buClr>
              <a:buFont typeface="Arial" pitchFamily="34" charset="0"/>
              <a:buChar char="•"/>
            </a:pPr>
            <a:r>
              <a:rPr lang="zh-CN" altLang="en-US" dirty="0" smtClean="0"/>
              <a:t>这</a:t>
            </a:r>
            <a:r>
              <a:rPr lang="zh-CN" altLang="en-US" dirty="0"/>
              <a:t>一结论似乎暗示着股票市场是由不确定的市场心理学主宰的，没有任何地逻辑规律可寻</a:t>
            </a:r>
            <a:r>
              <a:rPr lang="zh-CN" altLang="en-US" dirty="0" smtClean="0"/>
              <a:t>。</a:t>
            </a:r>
            <a:endParaRPr lang="en-US" altLang="zh-CN" dirty="0" smtClean="0"/>
          </a:p>
          <a:p>
            <a:pPr marL="274320" lvl="1" indent="-274320">
              <a:spcBef>
                <a:spcPts val="580"/>
              </a:spcBef>
              <a:buClr>
                <a:schemeClr val="accent1"/>
              </a:buClr>
              <a:buFont typeface="Arial" pitchFamily="34" charset="0"/>
              <a:buChar char="•"/>
            </a:pPr>
            <a:endParaRPr lang="en-US" altLang="zh-CN" dirty="0"/>
          </a:p>
          <a:p>
            <a:pPr marL="274320" lvl="1" indent="-274320">
              <a:spcBef>
                <a:spcPts val="580"/>
              </a:spcBef>
              <a:buClr>
                <a:schemeClr val="accent1"/>
              </a:buClr>
              <a:buFont typeface="Arial" pitchFamily="34" charset="0"/>
              <a:buChar char="•"/>
            </a:pPr>
            <a:r>
              <a:rPr lang="zh-CN" altLang="en-US" dirty="0" smtClean="0"/>
              <a:t>简而言之</a:t>
            </a:r>
            <a:r>
              <a:rPr lang="zh-CN" altLang="en-US" dirty="0"/>
              <a:t>，市场的运行毫无理性</a:t>
            </a:r>
            <a:r>
              <a:rPr lang="zh-CN" altLang="en-US" dirty="0" smtClean="0"/>
              <a:t>。</a:t>
            </a:r>
            <a:endParaRPr lang="en-US" altLang="zh-CN" dirty="0"/>
          </a:p>
          <a:p>
            <a:pPr marL="274320" lvl="1" indent="-274320">
              <a:spcBef>
                <a:spcPts val="580"/>
              </a:spcBef>
              <a:buClr>
                <a:schemeClr val="accent1"/>
              </a:buClr>
              <a:buFont typeface="Arial" pitchFamily="34" charset="0"/>
              <a:buChar char="•"/>
            </a:pPr>
            <a:endParaRPr lang="en-US" altLang="zh-CN" dirty="0" smtClean="0"/>
          </a:p>
          <a:p>
            <a:pPr marL="274320" lvl="1" indent="-274320">
              <a:spcBef>
                <a:spcPts val="580"/>
              </a:spcBef>
              <a:buClr>
                <a:schemeClr val="accent1"/>
              </a:buClr>
              <a:buFont typeface="Arial" pitchFamily="34" charset="0"/>
              <a:buChar char="•"/>
            </a:pPr>
            <a:r>
              <a:rPr lang="zh-CN" altLang="en-US" dirty="0" smtClean="0"/>
              <a:t>但人们过了没多久便不再困惑于这个问题，因为人们</a:t>
            </a:r>
            <a:r>
              <a:rPr lang="zh-CN" altLang="en-US" dirty="0"/>
              <a:t>发现股价的随机变化正好表明了市场是正常运作或者说是有效的，而非无理性的。 </a:t>
            </a:r>
          </a:p>
        </p:txBody>
      </p:sp>
      <p:sp>
        <p:nvSpPr>
          <p:cNvPr id="4" name="日期占位符 3"/>
          <p:cNvSpPr>
            <a:spLocks noGrp="1"/>
          </p:cNvSpPr>
          <p:nvPr>
            <p:ph type="dt" sz="half" idx="10"/>
          </p:nvPr>
        </p:nvSpPr>
        <p:spPr/>
        <p:txBody>
          <a:bodyPr/>
          <a:lstStyle/>
          <a:p>
            <a:fld id="{CB61A74F-00A6-4EF0-A83B-A602F35A0693}"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17340330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smtClean="0"/>
              <a:t>随机游走与</a:t>
            </a:r>
            <a:r>
              <a:rPr lang="zh-CN" altLang="en-US" dirty="0"/>
              <a:t>有效市场</a:t>
            </a:r>
            <a:r>
              <a:rPr lang="zh-CN" altLang="en-US" dirty="0" smtClean="0"/>
              <a:t>假说（续） </a:t>
            </a:r>
            <a:endParaRPr lang="zh-CN" altLang="zh-CN" dirty="0"/>
          </a:p>
        </p:txBody>
      </p:sp>
      <p:sp>
        <p:nvSpPr>
          <p:cNvPr id="8195" name="Rectangle 3"/>
          <p:cNvSpPr>
            <a:spLocks noGrp="1" noChangeArrowheads="1"/>
          </p:cNvSpPr>
          <p:nvPr>
            <p:ph type="body" idx="1"/>
          </p:nvPr>
        </p:nvSpPr>
        <p:spPr/>
        <p:txBody>
          <a:bodyPr>
            <a:normAutofit/>
          </a:bodyPr>
          <a:lstStyle/>
          <a:p>
            <a:pPr marL="274320" lvl="1" indent="-274320">
              <a:spcBef>
                <a:spcPts val="580"/>
              </a:spcBef>
              <a:buClr>
                <a:schemeClr val="accent1"/>
              </a:buClr>
              <a:buFont typeface="Arial" pitchFamily="34" charset="0"/>
              <a:buChar char="•"/>
            </a:pPr>
            <a:r>
              <a:rPr lang="zh-CN" altLang="en-US" dirty="0"/>
              <a:t>股票价格变化所表现的“</a:t>
            </a:r>
            <a:r>
              <a:rPr lang="zh-CN" altLang="en-US" dirty="0" smtClean="0"/>
              <a:t>随机游走（</a:t>
            </a:r>
            <a:r>
              <a:rPr lang="en-US" altLang="zh-CN" dirty="0"/>
              <a:t>random walking</a:t>
            </a:r>
            <a:r>
              <a:rPr lang="zh-CN" altLang="en-US" dirty="0"/>
              <a:t>）”特性，恰恰反映了股票市场的效率</a:t>
            </a:r>
            <a:r>
              <a:rPr lang="zh-CN" altLang="en-US" dirty="0" smtClean="0"/>
              <a:t>。</a:t>
            </a:r>
            <a:endParaRPr lang="en-US" altLang="zh-CN" dirty="0" smtClean="0"/>
          </a:p>
          <a:p>
            <a:pPr marL="274320" lvl="1" indent="-274320">
              <a:spcBef>
                <a:spcPts val="580"/>
              </a:spcBef>
              <a:buClr>
                <a:schemeClr val="accent1"/>
              </a:buClr>
              <a:buFont typeface="Arial" pitchFamily="34" charset="0"/>
              <a:buChar char="•"/>
            </a:pPr>
            <a:endParaRPr lang="en-US" altLang="zh-CN" dirty="0" smtClean="0"/>
          </a:p>
          <a:p>
            <a:pPr marL="274320" lvl="1" indent="-274320">
              <a:spcBef>
                <a:spcPts val="580"/>
              </a:spcBef>
              <a:buClr>
                <a:schemeClr val="accent1"/>
              </a:buClr>
              <a:buFont typeface="Arial" pitchFamily="34" charset="0"/>
              <a:buChar char="•"/>
            </a:pPr>
            <a:r>
              <a:rPr lang="zh-CN" altLang="en-US" dirty="0" smtClean="0"/>
              <a:t>事实上</a:t>
            </a:r>
            <a:r>
              <a:rPr lang="zh-CN" altLang="en-US" dirty="0"/>
              <a:t>，如果股价变动是可预测的，那将会成为股市无效性的毁灭性证据，因为预测股价的能力将表明所有已知信息并非已经完全在股价中反映出来</a:t>
            </a:r>
            <a:r>
              <a:rPr lang="zh-CN" altLang="en-US" dirty="0" smtClean="0"/>
              <a:t>。</a:t>
            </a:r>
            <a:endParaRPr lang="en-US" altLang="zh-CN" dirty="0" smtClean="0"/>
          </a:p>
          <a:p>
            <a:pPr marL="274320" lvl="1" indent="-274320">
              <a:spcBef>
                <a:spcPts val="580"/>
              </a:spcBef>
              <a:buClr>
                <a:schemeClr val="accent1"/>
              </a:buClr>
              <a:buFont typeface="Arial" pitchFamily="34" charset="0"/>
              <a:buChar char="•"/>
            </a:pPr>
            <a:endParaRPr lang="en-US" altLang="zh-CN" dirty="0" smtClean="0"/>
          </a:p>
          <a:p>
            <a:pPr marL="274320" lvl="1" indent="-274320">
              <a:spcBef>
                <a:spcPts val="580"/>
              </a:spcBef>
              <a:buClr>
                <a:schemeClr val="accent1"/>
              </a:buClr>
              <a:buFont typeface="Arial" pitchFamily="34" charset="0"/>
              <a:buChar char="•"/>
            </a:pPr>
            <a:r>
              <a:rPr lang="zh-CN" altLang="en-US" dirty="0" smtClean="0"/>
              <a:t>因此</a:t>
            </a:r>
            <a:r>
              <a:rPr lang="zh-CN" altLang="en-US" dirty="0"/>
              <a:t>，从这个角度讲，有效市场假说的实质就是证券的价格已经完全反映了所有的可得信息，市场价格代表着证券的真实价值，人们无法通过某种既定的分析模式或操作来始终如一（</a:t>
            </a:r>
            <a:r>
              <a:rPr lang="en-US" altLang="zh-CN" dirty="0"/>
              <a:t>consistency</a:t>
            </a:r>
            <a:r>
              <a:rPr lang="zh-CN" altLang="en-US" dirty="0"/>
              <a:t>）地获取超额收益。</a:t>
            </a:r>
          </a:p>
        </p:txBody>
      </p:sp>
      <p:sp>
        <p:nvSpPr>
          <p:cNvPr id="4" name="日期占位符 3"/>
          <p:cNvSpPr>
            <a:spLocks noGrp="1"/>
          </p:cNvSpPr>
          <p:nvPr>
            <p:ph type="dt" sz="half" idx="10"/>
          </p:nvPr>
        </p:nvSpPr>
        <p:spPr/>
        <p:txBody>
          <a:bodyPr/>
          <a:lstStyle/>
          <a:p>
            <a:fld id="{28BBAE2A-7F71-4978-BC6A-EA3D26B8D038}"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7525602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dirty="0" smtClean="0"/>
              <a:t>有效市场的不同类型</a:t>
            </a:r>
          </a:p>
        </p:txBody>
      </p:sp>
      <p:sp>
        <p:nvSpPr>
          <p:cNvPr id="43012" name="Rectangle 3"/>
          <p:cNvSpPr>
            <a:spLocks noGrp="1" noChangeArrowheads="1"/>
          </p:cNvSpPr>
          <p:nvPr>
            <p:ph type="body" idx="1"/>
          </p:nvPr>
        </p:nvSpPr>
        <p:spPr/>
        <p:txBody>
          <a:bodyPr>
            <a:normAutofit/>
          </a:bodyPr>
          <a:lstStyle/>
          <a:p>
            <a:pPr marL="274320" lvl="1" indent="-274320">
              <a:spcBef>
                <a:spcPts val="580"/>
              </a:spcBef>
              <a:buClr>
                <a:schemeClr val="accent1"/>
              </a:buClr>
              <a:buFont typeface="Arial" pitchFamily="34" charset="0"/>
              <a:buChar char="•"/>
            </a:pPr>
            <a:r>
              <a:rPr lang="zh-CN" altLang="en-US" sz="2600" dirty="0" smtClean="0"/>
              <a:t>不同的信息集对证券价格产生影响的速度不一样。</a:t>
            </a:r>
          </a:p>
          <a:p>
            <a:pPr marL="274320" lvl="1" indent="-274320">
              <a:spcBef>
                <a:spcPts val="580"/>
              </a:spcBef>
              <a:buClr>
                <a:schemeClr val="accent1"/>
              </a:buClr>
              <a:buFont typeface="Arial" pitchFamily="34" charset="0"/>
              <a:buChar char="•"/>
            </a:pPr>
            <a:r>
              <a:rPr lang="zh-CN" altLang="en-US" sz="2600" dirty="0" smtClean="0"/>
              <a:t>为了处理不同的反应速度，把信息集分成不同类别。</a:t>
            </a:r>
          </a:p>
          <a:p>
            <a:pPr marL="274320" lvl="1" indent="-274320">
              <a:spcBef>
                <a:spcPts val="580"/>
              </a:spcBef>
              <a:buClr>
                <a:schemeClr val="accent1"/>
              </a:buClr>
              <a:buFont typeface="Arial" pitchFamily="34" charset="0"/>
              <a:buChar char="•"/>
            </a:pPr>
            <a:r>
              <a:rPr lang="zh-CN" altLang="en-US" sz="2600" dirty="0" smtClean="0"/>
              <a:t>最常用的一种分类方法：过去价格的信息，可得的公共信息，所有信息。</a:t>
            </a:r>
            <a:endParaRPr lang="en-US" altLang="zh-CN" sz="2600" dirty="0" smtClean="0"/>
          </a:p>
          <a:p>
            <a:pPr marL="274320" lvl="1" indent="-274320">
              <a:spcBef>
                <a:spcPts val="580"/>
              </a:spcBef>
              <a:buClr>
                <a:schemeClr val="accent1"/>
              </a:buClr>
              <a:buFont typeface="Arial" pitchFamily="34" charset="0"/>
              <a:buChar char="•"/>
            </a:pPr>
            <a:r>
              <a:rPr lang="zh-CN" altLang="en-US" sz="2600" dirty="0" smtClean="0"/>
              <a:t>针对这三种信息集，有三种形式的有效市场的定义：</a:t>
            </a:r>
          </a:p>
          <a:p>
            <a:pPr>
              <a:buFont typeface="Wingdings" pitchFamily="2" charset="2"/>
              <a:buChar char="ü"/>
            </a:pPr>
            <a:r>
              <a:rPr lang="zh-CN" altLang="en-US" sz="2400" dirty="0" smtClean="0"/>
              <a:t>弱有效市场（</a:t>
            </a:r>
            <a:r>
              <a:rPr lang="en-US" altLang="zh-CN" sz="2400" dirty="0" smtClean="0"/>
              <a:t> the weak form </a:t>
            </a:r>
            <a:r>
              <a:rPr lang="zh-CN" altLang="en-US" sz="2400" dirty="0" smtClean="0"/>
              <a:t>）</a:t>
            </a:r>
          </a:p>
          <a:p>
            <a:pPr>
              <a:buFont typeface="Wingdings" pitchFamily="2" charset="2"/>
              <a:buChar char="ü"/>
            </a:pPr>
            <a:r>
              <a:rPr lang="zh-CN" altLang="en-US" sz="2400" dirty="0" smtClean="0"/>
              <a:t>半强型有效市场（</a:t>
            </a:r>
            <a:r>
              <a:rPr lang="en-US" altLang="zh-CN" sz="2400" dirty="0" smtClean="0"/>
              <a:t> the semi-strong form </a:t>
            </a:r>
            <a:r>
              <a:rPr lang="zh-CN" altLang="en-US" sz="2400" dirty="0" smtClean="0"/>
              <a:t>）</a:t>
            </a:r>
          </a:p>
          <a:p>
            <a:pPr>
              <a:buFont typeface="Wingdings" pitchFamily="2" charset="2"/>
              <a:buChar char="ü"/>
            </a:pPr>
            <a:r>
              <a:rPr lang="zh-CN" altLang="en-US" sz="2400" dirty="0" smtClean="0"/>
              <a:t>强有效市场（</a:t>
            </a:r>
            <a:r>
              <a:rPr lang="en-US" altLang="zh-CN" sz="2400" dirty="0" smtClean="0"/>
              <a:t> the strong form </a:t>
            </a:r>
            <a:r>
              <a:rPr lang="zh-CN" altLang="en-US" sz="2400" dirty="0" smtClean="0"/>
              <a:t>）</a:t>
            </a:r>
          </a:p>
        </p:txBody>
      </p:sp>
      <p:sp>
        <p:nvSpPr>
          <p:cNvPr id="5" name="日期占位符 4"/>
          <p:cNvSpPr>
            <a:spLocks noGrp="1"/>
          </p:cNvSpPr>
          <p:nvPr>
            <p:ph type="dt" sz="half" idx="10"/>
          </p:nvPr>
        </p:nvSpPr>
        <p:spPr/>
        <p:txBody>
          <a:bodyPr/>
          <a:lstStyle/>
          <a:p>
            <a:fld id="{BB923F02-A1D3-4276-9D52-CC52B25DC561}"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Autofit/>
          </a:bodyPr>
          <a:lstStyle/>
          <a:p>
            <a:r>
              <a:rPr lang="zh-CN" altLang="en-US" dirty="0" smtClean="0"/>
              <a:t>弱有效市场</a:t>
            </a:r>
            <a:endParaRPr lang="zh-CN" altLang="zh-CN" dirty="0" smtClean="0"/>
          </a:p>
        </p:txBody>
      </p:sp>
      <p:sp>
        <p:nvSpPr>
          <p:cNvPr id="10243" name="Rectangle 3"/>
          <p:cNvSpPr>
            <a:spLocks noGrp="1" noChangeArrowheads="1"/>
          </p:cNvSpPr>
          <p:nvPr>
            <p:ph type="body" idx="1"/>
          </p:nvPr>
        </p:nvSpPr>
        <p:spPr/>
        <p:txBody>
          <a:bodyPr>
            <a:normAutofit/>
          </a:bodyPr>
          <a:lstStyle/>
          <a:p>
            <a:pPr lvl="1"/>
            <a:r>
              <a:rPr lang="zh-CN" altLang="en-US" dirty="0" smtClean="0"/>
              <a:t>考虑</a:t>
            </a:r>
            <a:r>
              <a:rPr lang="zh-CN" altLang="en-US" dirty="0"/>
              <a:t>一个交易策略</a:t>
            </a:r>
          </a:p>
          <a:p>
            <a:pPr lvl="2"/>
            <a:r>
              <a:rPr lang="zh-CN" altLang="en-US" dirty="0"/>
              <a:t>如果某股票的价格连续涨三天，就买进该股票；如果股票的价格连续降三天，就卖出股票</a:t>
            </a:r>
            <a:r>
              <a:rPr lang="zh-CN" altLang="en-US" dirty="0" smtClean="0"/>
              <a:t>。</a:t>
            </a:r>
            <a:endParaRPr lang="zh-CN" altLang="en-US" dirty="0"/>
          </a:p>
          <a:p>
            <a:pPr lvl="1"/>
            <a:r>
              <a:rPr lang="zh-CN" altLang="en-US" dirty="0"/>
              <a:t>定义：一个资本市场称为</a:t>
            </a:r>
            <a:r>
              <a:rPr lang="zh-CN" altLang="en-US" b="1" dirty="0">
                <a:solidFill>
                  <a:srgbClr val="FF0000"/>
                </a:solidFill>
              </a:rPr>
              <a:t>弱有效的</a:t>
            </a:r>
            <a:r>
              <a:rPr lang="zh-CN" altLang="en-US" dirty="0"/>
              <a:t>或者满足</a:t>
            </a:r>
            <a:r>
              <a:rPr lang="zh-CN" altLang="en-US" b="1" dirty="0">
                <a:solidFill>
                  <a:srgbClr val="FF0000"/>
                </a:solidFill>
              </a:rPr>
              <a:t>弱有效形式</a:t>
            </a:r>
            <a:r>
              <a:rPr lang="zh-CN" altLang="en-US" dirty="0"/>
              <a:t>，如果证券价格充分反应了包含在历史价格中的信息</a:t>
            </a:r>
            <a:r>
              <a:rPr lang="zh-CN" altLang="en-US" dirty="0" smtClean="0"/>
              <a:t>。</a:t>
            </a:r>
            <a:endParaRPr lang="en-US" altLang="zh-CN" dirty="0" smtClean="0"/>
          </a:p>
          <a:p>
            <a:pPr lvl="2"/>
            <a:r>
              <a:rPr lang="zh-CN" altLang="en-US" sz="2100" b="1" dirty="0" smtClean="0"/>
              <a:t>市场交易数据中得到的历史信息：过去的股价、交易量等数据。</a:t>
            </a:r>
          </a:p>
          <a:p>
            <a:pPr lvl="2"/>
            <a:r>
              <a:rPr lang="zh-CN" altLang="en-US" sz="2100" b="1" dirty="0" smtClean="0"/>
              <a:t>股票价格的历史数据是可以免费得到的，如果这些数据里包含有用的数据，则所有的投资者都会利用它，导致价格调整，最后，这些数据就失去预测性。</a:t>
            </a:r>
          </a:p>
          <a:p>
            <a:pPr lvl="1"/>
            <a:endParaRPr lang="zh-CN" altLang="en-US" dirty="0" smtClean="0"/>
          </a:p>
          <a:p>
            <a:pPr lvl="1">
              <a:buNone/>
            </a:pPr>
            <a:endParaRPr lang="zh-CN" altLang="en-US" dirty="0"/>
          </a:p>
        </p:txBody>
      </p:sp>
      <p:sp>
        <p:nvSpPr>
          <p:cNvPr id="4" name="日期占位符 3"/>
          <p:cNvSpPr>
            <a:spLocks noGrp="1"/>
          </p:cNvSpPr>
          <p:nvPr>
            <p:ph type="dt" sz="half" idx="10"/>
          </p:nvPr>
        </p:nvSpPr>
        <p:spPr/>
        <p:txBody>
          <a:bodyPr/>
          <a:lstStyle/>
          <a:p>
            <a:fld id="{E9701666-3F5A-4559-B477-2948E8877B77}"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Autofit/>
          </a:bodyPr>
          <a:lstStyle/>
          <a:p>
            <a:r>
              <a:rPr lang="zh-CN" altLang="en-US" dirty="0" smtClean="0"/>
              <a:t>弱有效市场（续）</a:t>
            </a:r>
            <a:endParaRPr lang="zh-CN" altLang="zh-CN" dirty="0" smtClean="0"/>
          </a:p>
        </p:txBody>
      </p:sp>
      <p:sp>
        <p:nvSpPr>
          <p:cNvPr id="10243" name="Rectangle 3"/>
          <p:cNvSpPr>
            <a:spLocks noGrp="1" noChangeArrowheads="1"/>
          </p:cNvSpPr>
          <p:nvPr>
            <p:ph type="body" idx="1"/>
          </p:nvPr>
        </p:nvSpPr>
        <p:spPr/>
        <p:txBody>
          <a:bodyPr>
            <a:normAutofit/>
          </a:bodyPr>
          <a:lstStyle/>
          <a:p>
            <a:pPr lvl="1"/>
            <a:r>
              <a:rPr lang="zh-CN" altLang="en-US" dirty="0" smtClean="0"/>
              <a:t>弱形式有效性是最弱类型的有效性。</a:t>
            </a:r>
          </a:p>
          <a:p>
            <a:pPr lvl="1"/>
            <a:r>
              <a:rPr lang="zh-CN" altLang="en-US" dirty="0" smtClean="0"/>
              <a:t>当市场是弱有效时，</a:t>
            </a:r>
            <a:r>
              <a:rPr lang="en-US" altLang="zh-CN" dirty="0" smtClean="0"/>
              <a:t>trend analysis </a:t>
            </a:r>
            <a:r>
              <a:rPr lang="zh-CN" altLang="en-US" dirty="0" smtClean="0"/>
              <a:t>等技术分析是没有用的，跟占星术没什么两样。这是因为：股票价格的历史数据是可以免费得到的，如果这些数据里包含有用的数据，则所有的投资者都会利用它，导致价格调整，最后，这些数据失去价值。</a:t>
            </a:r>
          </a:p>
          <a:p>
            <a:pPr lvl="1"/>
            <a:endParaRPr lang="zh-CN" altLang="en-US" dirty="0" smtClean="0"/>
          </a:p>
          <a:p>
            <a:pPr lvl="1">
              <a:buNone/>
            </a:pPr>
            <a:endParaRPr lang="zh-CN" altLang="en-US" dirty="0"/>
          </a:p>
        </p:txBody>
      </p:sp>
      <p:sp>
        <p:nvSpPr>
          <p:cNvPr id="4" name="日期占位符 3"/>
          <p:cNvSpPr>
            <a:spLocks noGrp="1"/>
          </p:cNvSpPr>
          <p:nvPr>
            <p:ph type="dt" sz="half" idx="10"/>
          </p:nvPr>
        </p:nvSpPr>
        <p:spPr/>
        <p:txBody>
          <a:bodyPr/>
          <a:lstStyle/>
          <a:p>
            <a:fld id="{BCB70187-B09A-41F8-ABDC-B0532AD56247}"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r>
              <a:rPr lang="zh-CN" altLang="en-US" sz="4400" dirty="0" smtClean="0"/>
              <a:t>半强型有效市场</a:t>
            </a:r>
            <a:endParaRPr lang="zh-CN" altLang="zh-CN" sz="4400" dirty="0" smtClean="0"/>
          </a:p>
        </p:txBody>
      </p:sp>
      <p:sp>
        <p:nvSpPr>
          <p:cNvPr id="47107" name="Rectangle 3"/>
          <p:cNvSpPr>
            <a:spLocks noGrp="1" noChangeArrowheads="1"/>
          </p:cNvSpPr>
          <p:nvPr>
            <p:ph type="body" idx="1"/>
          </p:nvPr>
        </p:nvSpPr>
        <p:spPr/>
        <p:txBody>
          <a:bodyPr/>
          <a:lstStyle/>
          <a:p>
            <a:pPr lvl="1"/>
            <a:r>
              <a:rPr lang="zh-CN" altLang="en-US" dirty="0" smtClean="0"/>
              <a:t>定义</a:t>
            </a:r>
            <a:r>
              <a:rPr lang="zh-CN" altLang="en-US" dirty="0"/>
              <a:t>：一个市场是</a:t>
            </a:r>
            <a:r>
              <a:rPr lang="zh-CN" altLang="en-US" b="1" dirty="0">
                <a:solidFill>
                  <a:srgbClr val="FF0000"/>
                </a:solidFill>
              </a:rPr>
              <a:t>半</a:t>
            </a:r>
            <a:r>
              <a:rPr lang="zh-CN" altLang="en-US" b="1" dirty="0" smtClean="0">
                <a:solidFill>
                  <a:srgbClr val="FF0000"/>
                </a:solidFill>
              </a:rPr>
              <a:t>强型有效</a:t>
            </a:r>
            <a:r>
              <a:rPr lang="zh-CN" altLang="en-US" b="1" dirty="0">
                <a:solidFill>
                  <a:srgbClr val="FF0000"/>
                </a:solidFill>
              </a:rPr>
              <a:t>的</a:t>
            </a:r>
            <a:r>
              <a:rPr lang="zh-CN" altLang="en-US" dirty="0"/>
              <a:t>，如果价格反应了所有公共可得的信息。</a:t>
            </a:r>
          </a:p>
          <a:p>
            <a:pPr lvl="1"/>
            <a:r>
              <a:rPr lang="zh-CN" altLang="en-US" dirty="0"/>
              <a:t>这些</a:t>
            </a:r>
            <a:r>
              <a:rPr lang="zh-CN" altLang="en-US" dirty="0" smtClean="0"/>
              <a:t>信息除了包括历史交易数据外，还包括与</a:t>
            </a:r>
            <a:r>
              <a:rPr lang="zh-CN" altLang="en-US" dirty="0"/>
              <a:t>公司生产有关的基本数据、管理的质量、资产负债表、专利情况、收益预测、会计</a:t>
            </a:r>
            <a:r>
              <a:rPr lang="zh-CN" altLang="en-US" dirty="0" smtClean="0"/>
              <a:t>处理</a:t>
            </a:r>
            <a:endParaRPr lang="en-US" altLang="zh-CN" dirty="0" smtClean="0"/>
          </a:p>
          <a:p>
            <a:pPr lvl="1"/>
            <a:r>
              <a:rPr lang="zh-CN" altLang="en-US" dirty="0" smtClean="0"/>
              <a:t>证券的价格会迅速、准确地根据可获得的所有公开信息进行调整。</a:t>
            </a:r>
          </a:p>
          <a:p>
            <a:pPr lvl="1"/>
            <a:endParaRPr lang="zh-CN" altLang="en-US" dirty="0"/>
          </a:p>
        </p:txBody>
      </p:sp>
      <p:sp>
        <p:nvSpPr>
          <p:cNvPr id="4" name="日期占位符 3"/>
          <p:cNvSpPr>
            <a:spLocks noGrp="1"/>
          </p:cNvSpPr>
          <p:nvPr>
            <p:ph type="dt" sz="half" idx="10"/>
          </p:nvPr>
        </p:nvSpPr>
        <p:spPr/>
        <p:txBody>
          <a:bodyPr/>
          <a:lstStyle/>
          <a:p>
            <a:fld id="{537277CE-37BE-4B29-9AEC-7C9CA16C2F37}"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dirty="0" smtClean="0"/>
              <a:t>强有效市场</a:t>
            </a:r>
            <a:endParaRPr lang="zh-CN" altLang="zh-CN" dirty="0"/>
          </a:p>
        </p:txBody>
      </p:sp>
      <p:sp>
        <p:nvSpPr>
          <p:cNvPr id="48131" name="Rectangle 3"/>
          <p:cNvSpPr>
            <a:spLocks noGrp="1" noChangeArrowheads="1"/>
          </p:cNvSpPr>
          <p:nvPr>
            <p:ph type="body" idx="1"/>
          </p:nvPr>
        </p:nvSpPr>
        <p:spPr/>
        <p:txBody>
          <a:bodyPr/>
          <a:lstStyle/>
          <a:p>
            <a:pPr lvl="1"/>
            <a:r>
              <a:rPr lang="zh-CN" altLang="en-US" dirty="0" smtClean="0"/>
              <a:t>定义</a:t>
            </a:r>
            <a:r>
              <a:rPr lang="zh-CN" altLang="en-US" dirty="0"/>
              <a:t>：一个市场是</a:t>
            </a:r>
            <a:r>
              <a:rPr lang="zh-CN" altLang="en-US" b="1" dirty="0">
                <a:solidFill>
                  <a:srgbClr val="FF0000"/>
                </a:solidFill>
              </a:rPr>
              <a:t>强有效的</a:t>
            </a:r>
            <a:r>
              <a:rPr lang="zh-CN" altLang="en-US" dirty="0"/>
              <a:t>，如果价格反应了所有的信息，不管是公共的还是私有的</a:t>
            </a:r>
            <a:r>
              <a:rPr lang="zh-CN" altLang="en-US" dirty="0" smtClean="0"/>
              <a:t>。</a:t>
            </a:r>
            <a:endParaRPr lang="en-US" altLang="zh-CN" dirty="0" smtClean="0"/>
          </a:p>
          <a:p>
            <a:pPr lvl="1"/>
            <a:r>
              <a:rPr lang="zh-CN" altLang="en-US" dirty="0" smtClean="0"/>
              <a:t>股价反映了全部与公司有关的信息，甚至包括仅为内幕人士所知道的信息。</a:t>
            </a:r>
            <a:endParaRPr lang="en-US" altLang="zh-CN" dirty="0" smtClean="0"/>
          </a:p>
          <a:p>
            <a:pPr lvl="1"/>
            <a:r>
              <a:rPr lang="zh-CN" altLang="en-US" dirty="0" smtClean="0"/>
              <a:t>强式有效假定是一种理想状态！仅在于从理论上确定理想市场的标准，为内幕交易的违法性提供理论上的根据。</a:t>
            </a:r>
          </a:p>
          <a:p>
            <a:pPr lvl="1"/>
            <a:endParaRPr lang="zh-CN" altLang="en-US" dirty="0" smtClean="0"/>
          </a:p>
          <a:p>
            <a:pPr lvl="1"/>
            <a:endParaRPr lang="zh-CN" altLang="en-US" dirty="0" smtClean="0"/>
          </a:p>
          <a:p>
            <a:pPr lvl="1"/>
            <a:endParaRPr lang="zh-CN" altLang="en-US" dirty="0"/>
          </a:p>
          <a:p>
            <a:endParaRPr lang="en-US" altLang="zh-CN" dirty="0"/>
          </a:p>
        </p:txBody>
      </p:sp>
      <p:sp>
        <p:nvSpPr>
          <p:cNvPr id="4" name="日期占位符 3"/>
          <p:cNvSpPr>
            <a:spLocks noGrp="1"/>
          </p:cNvSpPr>
          <p:nvPr>
            <p:ph type="dt" sz="half" idx="10"/>
          </p:nvPr>
        </p:nvSpPr>
        <p:spPr/>
        <p:txBody>
          <a:bodyPr/>
          <a:lstStyle/>
          <a:p>
            <a:fld id="{1AD7EC8E-4D15-4CEA-89CF-8CA01E36D385}"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altLang="en-US" dirty="0" smtClean="0"/>
              <a:t>例子</a:t>
            </a:r>
            <a:endParaRPr lang="zh-CN" altLang="en-US" dirty="0"/>
          </a:p>
        </p:txBody>
      </p:sp>
      <p:sp>
        <p:nvSpPr>
          <p:cNvPr id="172035" name="Rectangle 3"/>
          <p:cNvSpPr>
            <a:spLocks noGrp="1" noChangeArrowheads="1"/>
          </p:cNvSpPr>
          <p:nvPr>
            <p:ph type="body" idx="1"/>
          </p:nvPr>
        </p:nvSpPr>
        <p:spPr/>
        <p:txBody>
          <a:bodyPr/>
          <a:lstStyle/>
          <a:p>
            <a:r>
              <a:rPr lang="zh-CN" altLang="en-US" dirty="0" smtClean="0"/>
              <a:t>举例：掷硬币：出现正面，给你</a:t>
            </a:r>
            <a:r>
              <a:rPr lang="en-US" altLang="zh-CN" dirty="0" smtClean="0"/>
              <a:t>1</a:t>
            </a:r>
            <a:r>
              <a:rPr lang="zh-CN" altLang="en-US" dirty="0" smtClean="0"/>
              <a:t>万元，出现反面给你－</a:t>
            </a:r>
            <a:r>
              <a:rPr lang="en-US" altLang="zh-CN" dirty="0" smtClean="0"/>
              <a:t>6000</a:t>
            </a:r>
            <a:r>
              <a:rPr lang="zh-CN" altLang="en-US" dirty="0" smtClean="0"/>
              <a:t>元。</a:t>
            </a:r>
            <a:endParaRPr lang="en-US" altLang="zh-CN" dirty="0" smtClean="0"/>
          </a:p>
          <a:p>
            <a:r>
              <a:rPr lang="zh-CN" altLang="en-US" dirty="0" smtClean="0"/>
              <a:t>预期收益</a:t>
            </a:r>
            <a:r>
              <a:rPr lang="en-US" altLang="zh-CN" dirty="0" smtClean="0"/>
              <a:t>=10000</a:t>
            </a:r>
            <a:r>
              <a:rPr lang="zh-CN" altLang="en-US" dirty="0" smtClean="0"/>
              <a:t>*</a:t>
            </a:r>
            <a:r>
              <a:rPr lang="en-US" altLang="zh-CN" dirty="0" smtClean="0"/>
              <a:t>0.5+</a:t>
            </a:r>
            <a:r>
              <a:rPr lang="zh-CN" altLang="en-US" dirty="0" smtClean="0"/>
              <a:t>（</a:t>
            </a:r>
            <a:r>
              <a:rPr lang="en-US" altLang="zh-CN" dirty="0" smtClean="0"/>
              <a:t>-6000</a:t>
            </a:r>
            <a:r>
              <a:rPr lang="zh-CN" altLang="en-US" dirty="0" smtClean="0"/>
              <a:t>）*</a:t>
            </a:r>
            <a:r>
              <a:rPr lang="en-US" altLang="zh-CN" dirty="0" smtClean="0"/>
              <a:t>0.5=2000</a:t>
            </a:r>
            <a:endParaRPr lang="zh-CN" altLang="en-US" dirty="0" smtClean="0"/>
          </a:p>
        </p:txBody>
      </p:sp>
      <p:sp>
        <p:nvSpPr>
          <p:cNvPr id="4" name="日期占位符 3"/>
          <p:cNvSpPr>
            <a:spLocks noGrp="1"/>
          </p:cNvSpPr>
          <p:nvPr>
            <p:ph type="dt" sz="half" idx="10"/>
          </p:nvPr>
        </p:nvSpPr>
        <p:spPr/>
        <p:txBody>
          <a:bodyPr/>
          <a:lstStyle/>
          <a:p>
            <a:fld id="{0116F299-4269-417A-BBD0-CB46E009EB12}"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t>强有效市场（续）</a:t>
            </a:r>
            <a:endParaRPr lang="zh-CN" altLang="zh-CN" dirty="0"/>
          </a:p>
        </p:txBody>
      </p:sp>
      <p:sp>
        <p:nvSpPr>
          <p:cNvPr id="18435" name="Rectangle 3"/>
          <p:cNvSpPr>
            <a:spLocks noGrp="1" noChangeArrowheads="1"/>
          </p:cNvSpPr>
          <p:nvPr>
            <p:ph type="body" idx="1"/>
          </p:nvPr>
        </p:nvSpPr>
        <p:spPr>
          <a:xfrm>
            <a:off x="714348" y="1214422"/>
            <a:ext cx="7772400" cy="4805378"/>
          </a:xfrm>
        </p:spPr>
        <p:txBody>
          <a:bodyPr>
            <a:normAutofit/>
          </a:bodyPr>
          <a:lstStyle/>
          <a:p>
            <a:pPr lvl="1">
              <a:lnSpc>
                <a:spcPct val="90000"/>
              </a:lnSpc>
            </a:pPr>
            <a:r>
              <a:rPr lang="zh-CN" altLang="en-US" dirty="0"/>
              <a:t> </a:t>
            </a:r>
            <a:r>
              <a:rPr lang="zh-CN" altLang="en-US" dirty="0" smtClean="0"/>
              <a:t>很明显，</a:t>
            </a:r>
            <a:r>
              <a:rPr lang="zh-CN" altLang="en-US" dirty="0"/>
              <a:t>强式有效市场是一个极端的假设，在这种形式的假设下，内幕信息也会很快透露出来并迅速反映在证券价格的变化上。</a:t>
            </a:r>
          </a:p>
          <a:p>
            <a:pPr lvl="1">
              <a:lnSpc>
                <a:spcPct val="90000"/>
              </a:lnSpc>
            </a:pPr>
            <a:r>
              <a:rPr lang="zh-CN" altLang="en-US" dirty="0"/>
              <a:t>这一点在一个以机构投资者为主的证券市场上是可能做到的，因为机构投资者有强大的调研和分析能力，对他们而言，上市公司几乎没有什么秘密可言。</a:t>
            </a:r>
          </a:p>
          <a:p>
            <a:pPr lvl="1">
              <a:lnSpc>
                <a:spcPct val="90000"/>
              </a:lnSpc>
            </a:pPr>
            <a:r>
              <a:rPr lang="zh-CN" altLang="en-US" dirty="0"/>
              <a:t>但在一个以个人投资者为主的证券市场上，市场</a:t>
            </a:r>
            <a:r>
              <a:rPr lang="zh-CN" altLang="en-US" dirty="0" smtClean="0"/>
              <a:t>效率实际上不可能</a:t>
            </a:r>
            <a:r>
              <a:rPr lang="zh-CN" altLang="en-US" dirty="0"/>
              <a:t>有那么高</a:t>
            </a:r>
            <a:r>
              <a:rPr lang="zh-CN" altLang="en-US" dirty="0" smtClean="0"/>
              <a:t>，总存在某些</a:t>
            </a:r>
            <a:r>
              <a:rPr lang="zh-CN" altLang="en-US" dirty="0"/>
              <a:t>人拥有某种</a:t>
            </a:r>
            <a:r>
              <a:rPr lang="zh-CN" altLang="en-US" dirty="0" smtClean="0"/>
              <a:t>内幕消息。他们是</a:t>
            </a:r>
            <a:r>
              <a:rPr lang="zh-CN" altLang="en-US" dirty="0"/>
              <a:t>有可能利用这一消息取得超额利润的。</a:t>
            </a:r>
          </a:p>
          <a:p>
            <a:pPr lvl="1">
              <a:lnSpc>
                <a:spcPct val="90000"/>
              </a:lnSpc>
            </a:pPr>
            <a:r>
              <a:rPr lang="zh-CN" altLang="en-US" dirty="0"/>
              <a:t>因此，为保护证券市场的健康发展和广大投资者的利益，保证“公开、公正、公平”三公原则的实现，各国证券管理机构都把依法防范、打击利用内幕信息进行交易作为自己的主要任务之一。</a:t>
            </a:r>
          </a:p>
        </p:txBody>
      </p:sp>
      <p:sp>
        <p:nvSpPr>
          <p:cNvPr id="4" name="日期占位符 3"/>
          <p:cNvSpPr>
            <a:spLocks noGrp="1"/>
          </p:cNvSpPr>
          <p:nvPr>
            <p:ph type="dt" sz="half" idx="10"/>
          </p:nvPr>
        </p:nvSpPr>
        <p:spPr/>
        <p:txBody>
          <a:bodyPr/>
          <a:lstStyle/>
          <a:p>
            <a:fld id="{34C9D91E-EC14-4577-925B-11D0DA629A26}"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6108853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zh-CN" altLang="en-US" dirty="0"/>
              <a:t>有效市场</a:t>
            </a:r>
            <a:r>
              <a:rPr lang="zh-CN" altLang="en-US" dirty="0" smtClean="0"/>
              <a:t>假说与证券投资分析</a:t>
            </a:r>
            <a:endParaRPr lang="zh-CN" altLang="en-US" dirty="0"/>
          </a:p>
        </p:txBody>
      </p:sp>
      <p:sp>
        <p:nvSpPr>
          <p:cNvPr id="19459" name="Rectangle 3"/>
          <p:cNvSpPr>
            <a:spLocks noGrp="1" noChangeArrowheads="1"/>
          </p:cNvSpPr>
          <p:nvPr>
            <p:ph type="body" idx="1"/>
          </p:nvPr>
        </p:nvSpPr>
        <p:spPr>
          <a:xfrm>
            <a:off x="657252" y="1214422"/>
            <a:ext cx="7772400" cy="4805378"/>
          </a:xfrm>
        </p:spPr>
        <p:txBody>
          <a:bodyPr>
            <a:normAutofit lnSpcReduction="10000"/>
          </a:bodyPr>
          <a:lstStyle/>
          <a:p>
            <a:pPr>
              <a:lnSpc>
                <a:spcPct val="80000"/>
              </a:lnSpc>
              <a:buFontTx/>
              <a:buNone/>
            </a:pPr>
            <a:r>
              <a:rPr lang="zh-CN" altLang="en-US" sz="2400" dirty="0" smtClean="0"/>
              <a:t>（</a:t>
            </a:r>
            <a:r>
              <a:rPr lang="zh-CN" altLang="en-US" sz="2400" dirty="0"/>
              <a:t>一）有效市场和技术分析</a:t>
            </a:r>
          </a:p>
          <a:p>
            <a:pPr lvl="1">
              <a:lnSpc>
                <a:spcPct val="90000"/>
              </a:lnSpc>
            </a:pPr>
            <a:r>
              <a:rPr lang="zh-CN" altLang="en-US" dirty="0"/>
              <a:t>   如果市场未达到弱式状态下的有效，则当前的价格未完全反映历史的价格信息，那么未来的价格变化将进一步对过去的价格信息做出反应。在这种情况下，人们可以利用技术分析从过去的价格信息中分析未来价格的变化趋向，从而在交易中获利。</a:t>
            </a:r>
            <a:endParaRPr lang="en-US" altLang="zh-CN" dirty="0"/>
          </a:p>
          <a:p>
            <a:pPr lvl="1">
              <a:lnSpc>
                <a:spcPct val="90000"/>
              </a:lnSpc>
            </a:pPr>
            <a:endParaRPr lang="en-US" altLang="zh-CN" dirty="0"/>
          </a:p>
          <a:p>
            <a:pPr lvl="1">
              <a:lnSpc>
                <a:spcPct val="90000"/>
              </a:lnSpc>
            </a:pPr>
            <a:r>
              <a:rPr lang="zh-CN" altLang="en-US" dirty="0"/>
              <a:t>如果市场是弱式有效的，则过去的历史价格信息已完全反映在当前的价格中，未来的价格变化将与当前及历史的价格无关，这时，使用依靠历史信息的技术分析来对未来做出预测将是徒劳的。</a:t>
            </a:r>
            <a:r>
              <a:rPr lang="zh-CN" altLang="en-US" b="1" dirty="0"/>
              <a:t>如果不运用价格时间序列以外的信息的话，那么对明天价格最好的预测值将只能是今天的价格。</a:t>
            </a:r>
            <a:endParaRPr lang="en-US" altLang="zh-CN" b="1" dirty="0"/>
          </a:p>
          <a:p>
            <a:pPr lvl="1">
              <a:lnSpc>
                <a:spcPct val="90000"/>
              </a:lnSpc>
            </a:pPr>
            <a:endParaRPr lang="en-US" altLang="zh-CN" dirty="0"/>
          </a:p>
          <a:p>
            <a:pPr lvl="1">
              <a:lnSpc>
                <a:spcPct val="90000"/>
              </a:lnSpc>
            </a:pPr>
            <a:r>
              <a:rPr lang="zh-CN" altLang="en-US" dirty="0">
                <a:solidFill>
                  <a:srgbClr val="FF0000"/>
                </a:solidFill>
              </a:rPr>
              <a:t>因此，在弱式有效市场中，技术分析是无效的。</a:t>
            </a:r>
          </a:p>
        </p:txBody>
      </p:sp>
      <p:sp>
        <p:nvSpPr>
          <p:cNvPr id="4" name="日期占位符 3"/>
          <p:cNvSpPr>
            <a:spLocks noGrp="1"/>
          </p:cNvSpPr>
          <p:nvPr>
            <p:ph type="dt" sz="half" idx="10"/>
          </p:nvPr>
        </p:nvSpPr>
        <p:spPr/>
        <p:txBody>
          <a:bodyPr/>
          <a:lstStyle/>
          <a:p>
            <a:fld id="{39FED00D-0111-4E13-82B2-2ADFA61396EC}"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33525202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28690" y="285728"/>
            <a:ext cx="7772400" cy="785818"/>
          </a:xfrm>
        </p:spPr>
        <p:txBody>
          <a:bodyPr>
            <a:normAutofit fontScale="90000"/>
          </a:bodyPr>
          <a:lstStyle/>
          <a:p>
            <a:r>
              <a:rPr lang="zh-CN" altLang="en-US" dirty="0" smtClean="0"/>
              <a:t>有效市场假说与证券投资分析（续）</a:t>
            </a:r>
            <a:endParaRPr lang="zh-CN" altLang="zh-CN" dirty="0"/>
          </a:p>
        </p:txBody>
      </p:sp>
      <p:sp>
        <p:nvSpPr>
          <p:cNvPr id="20483" name="Rectangle 3"/>
          <p:cNvSpPr>
            <a:spLocks noGrp="1" noChangeArrowheads="1"/>
          </p:cNvSpPr>
          <p:nvPr>
            <p:ph type="body" idx="1"/>
          </p:nvPr>
        </p:nvSpPr>
        <p:spPr/>
        <p:txBody>
          <a:bodyPr>
            <a:normAutofit fontScale="92500" lnSpcReduction="10000"/>
          </a:bodyPr>
          <a:lstStyle/>
          <a:p>
            <a:pPr>
              <a:lnSpc>
                <a:spcPct val="90000"/>
              </a:lnSpc>
              <a:buFontTx/>
              <a:buNone/>
            </a:pPr>
            <a:r>
              <a:rPr lang="zh-CN" altLang="en-US" sz="2400" dirty="0"/>
              <a:t>（二）有效市场和基本分析</a:t>
            </a:r>
          </a:p>
          <a:p>
            <a:pPr lvl="1"/>
            <a:r>
              <a:rPr lang="zh-CN" altLang="en-US" dirty="0"/>
              <a:t>   如果市场未达到半强式有效，即公开信息未被当前价格完全反映，那么分析公开资料寻找被错误定价的证券将能增加收益。但如果市场是半强式有效的话，则仅仅以公开资料为基础的基本分析将不能提供任何帮助，因为针对当前已公开的资料信息，目前的价格是合理的，未来的价格变化与当前已知的公开信息将毫无关系，其变化纯粹依赖于明天的新的公开信息。对于那些只依赖于已公开信息的人来说，明天才公开的信息，他今天是一无所知的，即其不能运用未公开的信息资料，故对于明天的价格，他的最好预测值也将只是今天的价格</a:t>
            </a:r>
            <a:r>
              <a:rPr lang="zh-CN" altLang="en-US" dirty="0" smtClean="0"/>
              <a:t>。</a:t>
            </a:r>
            <a:endParaRPr lang="en-US" altLang="zh-CN" dirty="0" smtClean="0"/>
          </a:p>
          <a:p>
            <a:pPr lvl="1"/>
            <a:r>
              <a:rPr lang="zh-CN" altLang="en-US" dirty="0" smtClean="0"/>
              <a:t>因此</a:t>
            </a:r>
            <a:r>
              <a:rPr lang="zh-CN" altLang="en-US" dirty="0"/>
              <a:t>，在这样的一个市场中，已公布的基本面信息将无助于分析家挑选价格被高估或低估的证券，基于公开资料的基本分析将毫无用处。</a:t>
            </a:r>
          </a:p>
        </p:txBody>
      </p:sp>
      <p:sp>
        <p:nvSpPr>
          <p:cNvPr id="4" name="日期占位符 3"/>
          <p:cNvSpPr>
            <a:spLocks noGrp="1"/>
          </p:cNvSpPr>
          <p:nvPr>
            <p:ph type="dt" sz="half" idx="10"/>
          </p:nvPr>
        </p:nvSpPr>
        <p:spPr/>
        <p:txBody>
          <a:bodyPr/>
          <a:lstStyle/>
          <a:p>
            <a:fld id="{502DB934-B738-4ED4-B755-FA086DA5E270}"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6275261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zh-CN" altLang="en-US" dirty="0" smtClean="0"/>
              <a:t>有效市场假说与证券投资分析（续）</a:t>
            </a:r>
            <a:endParaRPr lang="zh-CN" altLang="zh-CN" dirty="0"/>
          </a:p>
        </p:txBody>
      </p:sp>
      <p:sp>
        <p:nvSpPr>
          <p:cNvPr id="21507" name="Rectangle 3"/>
          <p:cNvSpPr>
            <a:spLocks noGrp="1" noChangeArrowheads="1"/>
          </p:cNvSpPr>
          <p:nvPr>
            <p:ph type="body" idx="1"/>
          </p:nvPr>
        </p:nvSpPr>
        <p:spPr/>
        <p:txBody>
          <a:bodyPr>
            <a:normAutofit/>
          </a:bodyPr>
          <a:lstStyle/>
          <a:p>
            <a:pPr>
              <a:lnSpc>
                <a:spcPct val="90000"/>
              </a:lnSpc>
              <a:buFontTx/>
              <a:buNone/>
            </a:pPr>
            <a:r>
              <a:rPr lang="zh-CN" altLang="en-US" sz="2200" dirty="0"/>
              <a:t>（三）有效市场和证券投资组合管理</a:t>
            </a:r>
          </a:p>
          <a:p>
            <a:pPr lvl="1"/>
            <a:r>
              <a:rPr lang="zh-CN" altLang="en-US" sz="2200" dirty="0"/>
              <a:t>   如果市场未达到强式有效，即内幕信息未被当前价格完全反映，那么刺探内幕信息寻找被错误定价的证券将能获取超额利润。但如果市场强式有效，则所有的人都能够获取任何公开的和内部的资料并依据它们行动。这时，任何新信息（包括公开的和内部的）将迅速在市场中得到反映，那种企图寻找内幕信息来战胜市场的做法将</a:t>
            </a:r>
            <a:r>
              <a:rPr lang="zh-CN" altLang="en-US" sz="2200" dirty="0" smtClean="0"/>
              <a:t>是徒劳的。</a:t>
            </a:r>
            <a:endParaRPr lang="en-US" altLang="zh-CN" sz="2200" dirty="0" smtClean="0"/>
          </a:p>
          <a:p>
            <a:pPr lvl="1"/>
            <a:r>
              <a:rPr lang="zh-CN" altLang="en-US" sz="2200" dirty="0" smtClean="0"/>
              <a:t>因此</a:t>
            </a:r>
            <a:r>
              <a:rPr lang="zh-CN" altLang="en-US" sz="2200" dirty="0"/>
              <a:t>，在强式有效市场的假设下，任何专业投资者的边际市场价值将为零，因为没有任何资料来源和加工方式能够稳定地获取超额收益。</a:t>
            </a:r>
          </a:p>
        </p:txBody>
      </p:sp>
      <p:sp>
        <p:nvSpPr>
          <p:cNvPr id="4" name="日期占位符 3"/>
          <p:cNvSpPr>
            <a:spLocks noGrp="1"/>
          </p:cNvSpPr>
          <p:nvPr>
            <p:ph type="dt" sz="half" idx="10"/>
          </p:nvPr>
        </p:nvSpPr>
        <p:spPr/>
        <p:txBody>
          <a:bodyPr/>
          <a:lstStyle/>
          <a:p>
            <a:fld id="{77267747-F7FB-40EC-AE4B-3074E4981FBD}"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32537645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500034" y="642918"/>
            <a:ext cx="8186766" cy="5643602"/>
          </a:xfrm>
        </p:spPr>
        <p:txBody>
          <a:bodyPr>
            <a:noAutofit/>
          </a:bodyPr>
          <a:lstStyle/>
          <a:p>
            <a:pPr lvl="1">
              <a:lnSpc>
                <a:spcPct val="80000"/>
              </a:lnSpc>
            </a:pPr>
            <a:r>
              <a:rPr lang="zh-CN" altLang="en-US" sz="2200" dirty="0"/>
              <a:t>我们知道，构建证券投资组合的条件之一是假设所有证券市场的参与者都能同等地得到充分的投资信息，如各种证券收益和风险的变动及其影响因素等，同时，也不考虑相关的交易费用</a:t>
            </a:r>
            <a:r>
              <a:rPr lang="zh-CN" altLang="en-US" sz="2200" dirty="0" smtClean="0"/>
              <a:t>。</a:t>
            </a:r>
            <a:endParaRPr lang="en-US" altLang="zh-CN" sz="2200" dirty="0" smtClean="0"/>
          </a:p>
          <a:p>
            <a:pPr lvl="1">
              <a:lnSpc>
                <a:spcPct val="80000"/>
              </a:lnSpc>
            </a:pPr>
            <a:r>
              <a:rPr lang="zh-CN" altLang="en-US" sz="2200" dirty="0" smtClean="0"/>
              <a:t>由于</a:t>
            </a:r>
            <a:r>
              <a:rPr lang="zh-CN" altLang="en-US" sz="2200" dirty="0"/>
              <a:t>在有效证券市场条件下，证券的价格无疑是一个可以信赖的正确的投资信号，这些价格会全面和迅速地反映所有可以获知的有关收益和风险变动的信息，投资者可以按照这些价格信号的指导，进行投资组合选择以便在给定风险下获取最高收益</a:t>
            </a:r>
            <a:r>
              <a:rPr lang="zh-CN" altLang="en-US" sz="2200" dirty="0" smtClean="0"/>
              <a:t>。</a:t>
            </a:r>
            <a:endParaRPr lang="en-US" altLang="zh-CN" sz="2200" dirty="0" smtClean="0"/>
          </a:p>
          <a:p>
            <a:pPr lvl="1">
              <a:lnSpc>
                <a:spcPct val="80000"/>
              </a:lnSpc>
            </a:pPr>
            <a:r>
              <a:rPr lang="zh-CN" altLang="en-US" sz="2200" dirty="0" smtClean="0"/>
              <a:t>故</a:t>
            </a:r>
            <a:r>
              <a:rPr lang="zh-CN" altLang="en-US" sz="2200" dirty="0"/>
              <a:t>对于证券投资组合的管理来说，如果市场达到强式有效的话，投资组合的管理者将会选择消极保守型的态度，只求获得市场平均的收益率水平，因为区别于将来某段时期的有利和无利的投资将不可能以现阶段已知的这些投资的任何特征为依据，进而进行投资组合调整，故在这样一个市场中，管理者一般模拟某一种主要的市场指数进行投资</a:t>
            </a:r>
            <a:r>
              <a:rPr lang="zh-CN" altLang="en-US" sz="2200" dirty="0" smtClean="0"/>
              <a:t>。</a:t>
            </a:r>
            <a:endParaRPr lang="en-US" altLang="zh-CN" sz="2200" dirty="0" smtClean="0"/>
          </a:p>
          <a:p>
            <a:pPr lvl="1">
              <a:lnSpc>
                <a:spcPct val="80000"/>
              </a:lnSpc>
            </a:pPr>
            <a:r>
              <a:rPr lang="zh-CN" altLang="en-US" sz="2200" dirty="0" smtClean="0"/>
              <a:t>而</a:t>
            </a:r>
            <a:r>
              <a:rPr lang="zh-CN" altLang="en-US" sz="2200" dirty="0"/>
              <a:t>如果市场仅达到弱式有效状态，则投资组合的管理者将会是积极进取的，他们会通过搜寻各种公开的和内部的信息，努力选择价格偏离价值的资产进行投资并确定恰当的买卖时机。</a:t>
            </a:r>
          </a:p>
        </p:txBody>
      </p:sp>
      <p:sp>
        <p:nvSpPr>
          <p:cNvPr id="3" name="日期占位符 2"/>
          <p:cNvSpPr>
            <a:spLocks noGrp="1"/>
          </p:cNvSpPr>
          <p:nvPr>
            <p:ph type="dt" sz="half" idx="10"/>
          </p:nvPr>
        </p:nvSpPr>
        <p:spPr/>
        <p:txBody>
          <a:bodyPr/>
          <a:lstStyle/>
          <a:p>
            <a:fld id="{804C2785-AD07-4C75-BF53-7E024B197238}" type="datetime1">
              <a:rPr lang="zh-CN" altLang="en-US" smtClean="0"/>
              <a:pPr/>
              <a:t>2018/9/24</a:t>
            </a:fld>
            <a:endParaRPr lang="zh-CN" altLang="en-US"/>
          </a:p>
        </p:txBody>
      </p:sp>
      <p:sp>
        <p:nvSpPr>
          <p:cNvPr id="5" name="页脚占位符 4"/>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21692267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smtClean="0"/>
              <a:t>三种形式的有效资本市场</a:t>
            </a:r>
            <a:endParaRPr lang="zh-CN" altLang="zh-CN" dirty="0"/>
          </a:p>
        </p:txBody>
      </p:sp>
      <p:sp>
        <p:nvSpPr>
          <p:cNvPr id="25603" name="Rectangle 3"/>
          <p:cNvSpPr>
            <a:spLocks noGrp="1" noChangeArrowheads="1"/>
          </p:cNvSpPr>
          <p:nvPr>
            <p:ph type="body" idx="1"/>
          </p:nvPr>
        </p:nvSpPr>
        <p:spPr/>
        <p:txBody>
          <a:bodyPr/>
          <a:lstStyle/>
          <a:p>
            <a:pPr algn="ctr"/>
            <a:r>
              <a:rPr lang="zh-CN" altLang="en-US" dirty="0"/>
              <a:t>强形式有效性     </a:t>
            </a:r>
            <a:endParaRPr lang="en-US" altLang="zh-CN" dirty="0" smtClean="0"/>
          </a:p>
          <a:p>
            <a:pPr algn="ctr">
              <a:buNone/>
            </a:pPr>
            <a:r>
              <a:rPr lang="zh-CN" altLang="en-US" dirty="0" smtClean="0"/>
              <a:t>  </a:t>
            </a:r>
            <a:endParaRPr lang="zh-CN" altLang="en-US" dirty="0"/>
          </a:p>
          <a:p>
            <a:endParaRPr lang="zh-CN" altLang="en-US" dirty="0"/>
          </a:p>
          <a:p>
            <a:pPr algn="ctr"/>
            <a:endParaRPr lang="zh-CN" altLang="en-US" dirty="0"/>
          </a:p>
          <a:p>
            <a:pPr algn="ctr"/>
            <a:r>
              <a:rPr lang="zh-CN" altLang="en-US" dirty="0"/>
              <a:t>半强形式有效性          </a:t>
            </a:r>
          </a:p>
          <a:p>
            <a:endParaRPr lang="en-US" altLang="zh-CN" dirty="0" smtClean="0"/>
          </a:p>
          <a:p>
            <a:pPr algn="ctr"/>
            <a:endParaRPr lang="zh-CN" altLang="en-US" dirty="0"/>
          </a:p>
          <a:p>
            <a:pPr algn="ctr"/>
            <a:r>
              <a:rPr lang="zh-CN" altLang="en-US" dirty="0"/>
              <a:t>弱形式有效性</a:t>
            </a:r>
          </a:p>
        </p:txBody>
      </p:sp>
      <p:sp>
        <p:nvSpPr>
          <p:cNvPr id="25606" name="AutoShape 6"/>
          <p:cNvSpPr>
            <a:spLocks noChangeArrowheads="1"/>
          </p:cNvSpPr>
          <p:nvPr/>
        </p:nvSpPr>
        <p:spPr bwMode="auto">
          <a:xfrm>
            <a:off x="4400552" y="1857364"/>
            <a:ext cx="385762" cy="990600"/>
          </a:xfrm>
          <a:prstGeom prst="downArrow">
            <a:avLst>
              <a:gd name="adj1" fmla="val 50000"/>
              <a:gd name="adj2" fmla="val 54167"/>
            </a:avLst>
          </a:prstGeom>
          <a:solidFill>
            <a:schemeClr val="accent1"/>
          </a:solidFill>
          <a:ln w="9525">
            <a:solidFill>
              <a:schemeClr val="tx1"/>
            </a:solidFill>
            <a:miter lim="800000"/>
            <a:headEnd/>
            <a:tailEnd/>
          </a:ln>
          <a:effectLst/>
        </p:spPr>
        <p:txBody>
          <a:bodyPr vert="eaVert" wrap="none" anchor="ctr"/>
          <a:lstStyle/>
          <a:p>
            <a:endParaRPr lang="zh-CN" altLang="en-US"/>
          </a:p>
        </p:txBody>
      </p:sp>
      <p:sp>
        <p:nvSpPr>
          <p:cNvPr id="25607" name="AutoShape 7"/>
          <p:cNvSpPr>
            <a:spLocks noChangeArrowheads="1"/>
          </p:cNvSpPr>
          <p:nvPr/>
        </p:nvSpPr>
        <p:spPr bwMode="auto">
          <a:xfrm>
            <a:off x="4419600" y="3571876"/>
            <a:ext cx="381000" cy="990600"/>
          </a:xfrm>
          <a:prstGeom prst="downArrow">
            <a:avLst>
              <a:gd name="adj1" fmla="val 50000"/>
              <a:gd name="adj2" fmla="val 65000"/>
            </a:avLst>
          </a:prstGeom>
          <a:solidFill>
            <a:schemeClr val="accent1"/>
          </a:solidFill>
          <a:ln w="9525">
            <a:solidFill>
              <a:schemeClr val="tx1"/>
            </a:solidFill>
            <a:miter lim="800000"/>
            <a:headEnd/>
            <a:tailEnd/>
          </a:ln>
          <a:effectLst/>
        </p:spPr>
        <p:txBody>
          <a:bodyPr vert="eaVert" wrap="none" anchor="ctr"/>
          <a:lstStyle/>
          <a:p>
            <a:endParaRPr lang="zh-CN" altLang="en-US"/>
          </a:p>
        </p:txBody>
      </p:sp>
      <p:sp>
        <p:nvSpPr>
          <p:cNvPr id="6" name="日期占位符 5"/>
          <p:cNvSpPr>
            <a:spLocks noGrp="1"/>
          </p:cNvSpPr>
          <p:nvPr>
            <p:ph type="dt" sz="half" idx="10"/>
          </p:nvPr>
        </p:nvSpPr>
        <p:spPr/>
        <p:txBody>
          <a:bodyPr/>
          <a:lstStyle/>
          <a:p>
            <a:fld id="{8B0B5884-5411-4F1A-A63A-B1DD8118E57D}" type="datetime1">
              <a:rPr lang="zh-CN" altLang="en-US" smtClean="0"/>
              <a:pPr/>
              <a:t>2018/9/24</a:t>
            </a:fld>
            <a:endParaRPr lang="zh-CN" altLang="en-US"/>
          </a:p>
        </p:txBody>
      </p:sp>
      <p:sp>
        <p:nvSpPr>
          <p:cNvPr id="8" name="页脚占位符 7"/>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a:t>Fama </a:t>
            </a:r>
            <a:r>
              <a:rPr lang="zh-CN" altLang="zh-CN"/>
              <a:t>有效市场模型</a:t>
            </a:r>
            <a:endParaRPr lang="zh-CN" altLang="en-US"/>
          </a:p>
        </p:txBody>
      </p:sp>
      <p:sp>
        <p:nvSpPr>
          <p:cNvPr id="79875" name="Rectangle 3"/>
          <p:cNvSpPr>
            <a:spLocks noGrp="1" noChangeArrowheads="1"/>
          </p:cNvSpPr>
          <p:nvPr>
            <p:ph type="body" idx="1"/>
          </p:nvPr>
        </p:nvSpPr>
        <p:spPr/>
        <p:txBody>
          <a:bodyPr/>
          <a:lstStyle/>
          <a:p>
            <a:endParaRPr lang="en-US" altLang="zh-CN" dirty="0"/>
          </a:p>
          <a:p>
            <a:endParaRPr lang="en-US" altLang="zh-CN" dirty="0"/>
          </a:p>
          <a:p>
            <a:pPr lvl="1">
              <a:buNone/>
            </a:pPr>
            <a:endParaRPr lang="zh-CN" altLang="en-US" dirty="0"/>
          </a:p>
          <a:p>
            <a:pPr lvl="1"/>
            <a:r>
              <a:rPr lang="zh-CN" altLang="en-US" dirty="0"/>
              <a:t>            </a:t>
            </a:r>
            <a:r>
              <a:rPr lang="en-US" altLang="zh-CN" dirty="0"/>
              <a:t>=</a:t>
            </a:r>
            <a:r>
              <a:rPr lang="zh-CN" altLang="en-US" dirty="0"/>
              <a:t>证券在时间      </a:t>
            </a:r>
            <a:r>
              <a:rPr lang="zh-CN" altLang="en-US" dirty="0" smtClean="0"/>
              <a:t>    的</a:t>
            </a:r>
            <a:r>
              <a:rPr lang="zh-CN" altLang="en-US" dirty="0"/>
              <a:t>价格</a:t>
            </a:r>
          </a:p>
          <a:p>
            <a:pPr lvl="1"/>
            <a:r>
              <a:rPr lang="zh-CN" altLang="en-US" dirty="0"/>
              <a:t>            </a:t>
            </a:r>
            <a:r>
              <a:rPr lang="en-US" altLang="zh-CN" dirty="0"/>
              <a:t>=</a:t>
            </a:r>
            <a:r>
              <a:rPr lang="zh-CN" altLang="en-US" dirty="0"/>
              <a:t>证券在时间区间             的回报率</a:t>
            </a:r>
          </a:p>
          <a:p>
            <a:pPr lvl="1"/>
            <a:r>
              <a:rPr lang="zh-CN" altLang="en-US" dirty="0"/>
              <a:t>            </a:t>
            </a:r>
            <a:r>
              <a:rPr lang="en-US" altLang="zh-CN" dirty="0"/>
              <a:t>= </a:t>
            </a:r>
            <a:r>
              <a:rPr lang="zh-CN" altLang="en-US" dirty="0"/>
              <a:t>投资者在时间     可以获得的信息</a:t>
            </a:r>
          </a:p>
        </p:txBody>
      </p:sp>
      <p:graphicFrame>
        <p:nvGraphicFramePr>
          <p:cNvPr id="79876" name="Object 4"/>
          <p:cNvGraphicFramePr>
            <a:graphicFrameLocks noChangeAspect="1"/>
          </p:cNvGraphicFramePr>
          <p:nvPr/>
        </p:nvGraphicFramePr>
        <p:xfrm>
          <a:off x="2590800" y="2133600"/>
          <a:ext cx="3784600" cy="536575"/>
        </p:xfrm>
        <a:graphic>
          <a:graphicData uri="http://schemas.openxmlformats.org/presentationml/2006/ole">
            <p:oleObj spid="_x0000_s172034" name="Equation" r:id="rId3" imgW="1777680" imgH="253800" progId="Equation.DSMT4">
              <p:embed/>
            </p:oleObj>
          </a:graphicData>
        </a:graphic>
      </p:graphicFrame>
      <p:graphicFrame>
        <p:nvGraphicFramePr>
          <p:cNvPr id="79877" name="Object 5"/>
          <p:cNvGraphicFramePr>
            <a:graphicFrameLocks noChangeAspect="1"/>
          </p:cNvGraphicFramePr>
          <p:nvPr/>
        </p:nvGraphicFramePr>
        <p:xfrm>
          <a:off x="1785918" y="2500306"/>
          <a:ext cx="509588" cy="485775"/>
        </p:xfrm>
        <a:graphic>
          <a:graphicData uri="http://schemas.openxmlformats.org/presentationml/2006/ole">
            <p:oleObj spid="_x0000_s172035" name="公式" r:id="rId4" imgW="241200" imgH="228600" progId="Equation.3">
              <p:embed/>
            </p:oleObj>
          </a:graphicData>
        </a:graphic>
      </p:graphicFrame>
      <p:graphicFrame>
        <p:nvGraphicFramePr>
          <p:cNvPr id="79878" name="Object 6"/>
          <p:cNvGraphicFramePr>
            <a:graphicFrameLocks noChangeAspect="1"/>
          </p:cNvGraphicFramePr>
          <p:nvPr/>
        </p:nvGraphicFramePr>
        <p:xfrm>
          <a:off x="4286248" y="2571744"/>
          <a:ext cx="617538" cy="374650"/>
        </p:xfrm>
        <a:graphic>
          <a:graphicData uri="http://schemas.openxmlformats.org/presentationml/2006/ole">
            <p:oleObj spid="_x0000_s172036" name="公式" r:id="rId5" imgW="291960" imgH="177480" progId="Equation.3">
              <p:embed/>
            </p:oleObj>
          </a:graphicData>
        </a:graphic>
      </p:graphicFrame>
      <p:graphicFrame>
        <p:nvGraphicFramePr>
          <p:cNvPr id="79879" name="Object 7"/>
          <p:cNvGraphicFramePr>
            <a:graphicFrameLocks noChangeAspect="1"/>
          </p:cNvGraphicFramePr>
          <p:nvPr/>
        </p:nvGraphicFramePr>
        <p:xfrm>
          <a:off x="1758933" y="2943225"/>
          <a:ext cx="455613" cy="485775"/>
        </p:xfrm>
        <a:graphic>
          <a:graphicData uri="http://schemas.openxmlformats.org/presentationml/2006/ole">
            <p:oleObj spid="_x0000_s172037" name="公式" r:id="rId6" imgW="215640" imgH="228600" progId="Equation.3">
              <p:embed/>
            </p:oleObj>
          </a:graphicData>
        </a:graphic>
      </p:graphicFrame>
      <p:graphicFrame>
        <p:nvGraphicFramePr>
          <p:cNvPr id="79880" name="Object 8"/>
          <p:cNvGraphicFramePr>
            <a:graphicFrameLocks noChangeAspect="1"/>
          </p:cNvGraphicFramePr>
          <p:nvPr/>
        </p:nvGraphicFramePr>
        <p:xfrm>
          <a:off x="4857752" y="2928934"/>
          <a:ext cx="971550" cy="455613"/>
        </p:xfrm>
        <a:graphic>
          <a:graphicData uri="http://schemas.openxmlformats.org/presentationml/2006/ole">
            <p:oleObj spid="_x0000_s172038" name="公式" r:id="rId7" imgW="457200" imgH="215640" progId="Equation.3">
              <p:embed/>
            </p:oleObj>
          </a:graphicData>
        </a:graphic>
      </p:graphicFrame>
      <p:graphicFrame>
        <p:nvGraphicFramePr>
          <p:cNvPr id="79881" name="Object 9"/>
          <p:cNvGraphicFramePr>
            <a:graphicFrameLocks noChangeAspect="1"/>
          </p:cNvGraphicFramePr>
          <p:nvPr/>
        </p:nvGraphicFramePr>
        <p:xfrm>
          <a:off x="1785918" y="3429000"/>
          <a:ext cx="428625" cy="485775"/>
        </p:xfrm>
        <a:graphic>
          <a:graphicData uri="http://schemas.openxmlformats.org/presentationml/2006/ole">
            <p:oleObj spid="_x0000_s172039" name="公式" r:id="rId8" imgW="203040" imgH="228600" progId="Equation.3">
              <p:embed/>
            </p:oleObj>
          </a:graphicData>
        </a:graphic>
      </p:graphicFrame>
      <p:graphicFrame>
        <p:nvGraphicFramePr>
          <p:cNvPr id="79882" name="Object 10"/>
          <p:cNvGraphicFramePr>
            <a:graphicFrameLocks noChangeAspect="1"/>
          </p:cNvGraphicFramePr>
          <p:nvPr/>
        </p:nvGraphicFramePr>
        <p:xfrm>
          <a:off x="4672014" y="3465515"/>
          <a:ext cx="185738" cy="320675"/>
        </p:xfrm>
        <a:graphic>
          <a:graphicData uri="http://schemas.openxmlformats.org/presentationml/2006/ole">
            <p:oleObj spid="_x0000_s172040" name="公式" r:id="rId9" imgW="88560" imgH="152280" progId="Equation.3">
              <p:embed/>
            </p:oleObj>
          </a:graphicData>
        </a:graphic>
      </p:graphicFrame>
      <p:sp>
        <p:nvSpPr>
          <p:cNvPr id="11" name="日期占位符 10"/>
          <p:cNvSpPr>
            <a:spLocks noGrp="1"/>
          </p:cNvSpPr>
          <p:nvPr>
            <p:ph type="dt" sz="half" idx="10"/>
          </p:nvPr>
        </p:nvSpPr>
        <p:spPr/>
        <p:txBody>
          <a:bodyPr/>
          <a:lstStyle/>
          <a:p>
            <a:fld id="{4D168E51-3E9D-4011-84CC-15528642CB73}" type="datetime1">
              <a:rPr lang="zh-CN" altLang="en-US" smtClean="0"/>
              <a:pPr/>
              <a:t>2018/9/24</a:t>
            </a:fld>
            <a:endParaRPr lang="zh-CN" altLang="en-US"/>
          </a:p>
        </p:txBody>
      </p:sp>
      <p:sp>
        <p:nvSpPr>
          <p:cNvPr id="13" name="页脚占位符 12"/>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dirty="0" smtClean="0"/>
              <a:t>超额利润</a:t>
            </a:r>
            <a:endParaRPr lang="zh-CN" altLang="zh-CN" dirty="0"/>
          </a:p>
        </p:txBody>
      </p:sp>
      <p:sp>
        <p:nvSpPr>
          <p:cNvPr id="80899" name="Rectangle 3"/>
          <p:cNvSpPr>
            <a:spLocks noGrp="1" noChangeArrowheads="1"/>
          </p:cNvSpPr>
          <p:nvPr>
            <p:ph type="body" idx="1"/>
          </p:nvPr>
        </p:nvSpPr>
        <p:spPr/>
        <p:txBody>
          <a:bodyPr/>
          <a:lstStyle/>
          <a:p>
            <a:r>
              <a:rPr lang="zh-CN" altLang="en-US" dirty="0"/>
              <a:t>如果市场是有效的，则投资者利用已知的信息            不能获得超额利润。</a:t>
            </a:r>
          </a:p>
          <a:p>
            <a:pPr lvl="1"/>
            <a:r>
              <a:rPr lang="zh-CN" altLang="en-US" dirty="0"/>
              <a:t>超额利润为</a:t>
            </a:r>
          </a:p>
          <a:p>
            <a:pPr lvl="1"/>
            <a:endParaRPr lang="zh-CN" altLang="en-US" dirty="0"/>
          </a:p>
          <a:p>
            <a:pPr lvl="1"/>
            <a:endParaRPr lang="zh-CN" altLang="en-US" dirty="0"/>
          </a:p>
          <a:p>
            <a:pPr lvl="1"/>
            <a:r>
              <a:rPr lang="zh-CN" altLang="en-US" dirty="0"/>
              <a:t>在有效市场中</a:t>
            </a:r>
          </a:p>
        </p:txBody>
      </p:sp>
      <p:graphicFrame>
        <p:nvGraphicFramePr>
          <p:cNvPr id="80900" name="Object 4"/>
          <p:cNvGraphicFramePr>
            <a:graphicFrameLocks noChangeAspect="1"/>
          </p:cNvGraphicFramePr>
          <p:nvPr/>
        </p:nvGraphicFramePr>
        <p:xfrm>
          <a:off x="928662" y="1657341"/>
          <a:ext cx="428625" cy="485775"/>
        </p:xfrm>
        <a:graphic>
          <a:graphicData uri="http://schemas.openxmlformats.org/presentationml/2006/ole">
            <p:oleObj spid="_x0000_s173058" name="公式" r:id="rId3" imgW="203040" imgH="228600" progId="Equation.3">
              <p:embed/>
            </p:oleObj>
          </a:graphicData>
        </a:graphic>
      </p:graphicFrame>
      <p:graphicFrame>
        <p:nvGraphicFramePr>
          <p:cNvPr id="80902" name="Object 6"/>
          <p:cNvGraphicFramePr>
            <a:graphicFrameLocks noChangeAspect="1"/>
          </p:cNvGraphicFramePr>
          <p:nvPr/>
        </p:nvGraphicFramePr>
        <p:xfrm>
          <a:off x="2865438" y="2606673"/>
          <a:ext cx="3081337" cy="536575"/>
        </p:xfrm>
        <a:graphic>
          <a:graphicData uri="http://schemas.openxmlformats.org/presentationml/2006/ole">
            <p:oleObj spid="_x0000_s173059" name="公式" r:id="rId4" imgW="1447560" imgH="253800" progId="Equation.3">
              <p:embed/>
            </p:oleObj>
          </a:graphicData>
        </a:graphic>
      </p:graphicFrame>
      <p:graphicFrame>
        <p:nvGraphicFramePr>
          <p:cNvPr id="80903" name="Object 7"/>
          <p:cNvGraphicFramePr>
            <a:graphicFrameLocks noChangeAspect="1"/>
          </p:cNvGraphicFramePr>
          <p:nvPr/>
        </p:nvGraphicFramePr>
        <p:xfrm>
          <a:off x="3428992" y="3857628"/>
          <a:ext cx="2000250" cy="536575"/>
        </p:xfrm>
        <a:graphic>
          <a:graphicData uri="http://schemas.openxmlformats.org/presentationml/2006/ole">
            <p:oleObj spid="_x0000_s173060" name="公式" r:id="rId5" imgW="939600" imgH="253800" progId="Equation.3">
              <p:embed/>
            </p:oleObj>
          </a:graphicData>
        </a:graphic>
      </p:graphicFrame>
      <p:sp>
        <p:nvSpPr>
          <p:cNvPr id="7" name="日期占位符 6"/>
          <p:cNvSpPr>
            <a:spLocks noGrp="1"/>
          </p:cNvSpPr>
          <p:nvPr>
            <p:ph type="dt" sz="half" idx="10"/>
          </p:nvPr>
        </p:nvSpPr>
        <p:spPr/>
        <p:txBody>
          <a:bodyPr/>
          <a:lstStyle/>
          <a:p>
            <a:fld id="{3910C303-1433-465A-8526-9DF0155D4C12}" type="datetime1">
              <a:rPr lang="zh-CN" altLang="en-US" smtClean="0"/>
              <a:pPr/>
              <a:t>2018/9/24</a:t>
            </a:fld>
            <a:endParaRPr lang="zh-CN" altLang="en-US"/>
          </a:p>
        </p:txBody>
      </p:sp>
      <p:sp>
        <p:nvSpPr>
          <p:cNvPr id="9" name="页脚占位符 8"/>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smtClean="0"/>
              <a:t>例子</a:t>
            </a:r>
            <a:endParaRPr lang="zh-CN" altLang="zh-CN" dirty="0"/>
          </a:p>
        </p:txBody>
      </p:sp>
      <p:sp>
        <p:nvSpPr>
          <p:cNvPr id="26627" name="Rectangle 3"/>
          <p:cNvSpPr>
            <a:spLocks noGrp="1" noChangeArrowheads="1"/>
          </p:cNvSpPr>
          <p:nvPr>
            <p:ph type="body" idx="1"/>
          </p:nvPr>
        </p:nvSpPr>
        <p:spPr/>
        <p:txBody>
          <a:bodyPr/>
          <a:lstStyle/>
          <a:p>
            <a:r>
              <a:rPr lang="zh-CN" altLang="en-US" dirty="0"/>
              <a:t>说明三种有效性的</a:t>
            </a:r>
            <a:r>
              <a:rPr lang="zh-CN" altLang="en-US" dirty="0" smtClean="0"/>
              <a:t>例子</a:t>
            </a:r>
            <a:endParaRPr lang="zh-CN" altLang="en-US" dirty="0"/>
          </a:p>
          <a:p>
            <a:pPr lvl="1"/>
            <a:r>
              <a:rPr lang="zh-CN" altLang="en-US" dirty="0"/>
              <a:t>总是在股价上涨后卖出股票</a:t>
            </a:r>
          </a:p>
          <a:p>
            <a:pPr lvl="1"/>
            <a:r>
              <a:rPr lang="zh-CN" altLang="en-US" dirty="0"/>
              <a:t>投资者在一家公司宣布增加收益后买该公司股票</a:t>
            </a:r>
          </a:p>
          <a:p>
            <a:pPr lvl="1"/>
            <a:r>
              <a:rPr lang="zh-CN" altLang="en-US" dirty="0"/>
              <a:t>知道采矿公司是否开采到了金子的内部消息后买该公司股票</a:t>
            </a:r>
          </a:p>
        </p:txBody>
      </p:sp>
      <p:sp>
        <p:nvSpPr>
          <p:cNvPr id="4" name="日期占位符 3"/>
          <p:cNvSpPr>
            <a:spLocks noGrp="1"/>
          </p:cNvSpPr>
          <p:nvPr>
            <p:ph type="dt" sz="half" idx="10"/>
          </p:nvPr>
        </p:nvSpPr>
        <p:spPr/>
        <p:txBody>
          <a:bodyPr/>
          <a:lstStyle/>
          <a:p>
            <a:fld id="{0204E27E-495B-4841-994C-6B492CCC6521}"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smtClean="0"/>
              <a:t>有效</a:t>
            </a:r>
            <a:r>
              <a:rPr lang="zh-CN" altLang="en-US" dirty="0"/>
              <a:t>市场假说</a:t>
            </a:r>
            <a:r>
              <a:rPr lang="zh-CN" altLang="en-US" dirty="0" smtClean="0"/>
              <a:t>的检验：国外早期</a:t>
            </a:r>
            <a:endParaRPr lang="zh-CN" altLang="en-US" dirty="0"/>
          </a:p>
        </p:txBody>
      </p:sp>
      <p:sp>
        <p:nvSpPr>
          <p:cNvPr id="23555" name="Rectangle 3"/>
          <p:cNvSpPr>
            <a:spLocks noGrp="1" noChangeArrowheads="1"/>
          </p:cNvSpPr>
          <p:nvPr>
            <p:ph type="body" idx="1"/>
          </p:nvPr>
        </p:nvSpPr>
        <p:spPr>
          <a:xfrm>
            <a:off x="571472" y="1214422"/>
            <a:ext cx="7772400" cy="4805378"/>
          </a:xfrm>
        </p:spPr>
        <p:txBody>
          <a:bodyPr>
            <a:normAutofit lnSpcReduction="10000"/>
          </a:bodyPr>
          <a:lstStyle/>
          <a:p>
            <a:pPr lvl="1"/>
            <a:r>
              <a:rPr lang="zh-CN" altLang="en-US" dirty="0" smtClean="0"/>
              <a:t>自从</a:t>
            </a:r>
            <a:r>
              <a:rPr lang="en-US" altLang="zh-CN" dirty="0" smtClean="0"/>
              <a:t>20</a:t>
            </a:r>
            <a:r>
              <a:rPr lang="zh-CN" altLang="en-US" dirty="0" smtClean="0"/>
              <a:t>世纪</a:t>
            </a:r>
            <a:r>
              <a:rPr lang="en-US" altLang="zh-CN" dirty="0" smtClean="0"/>
              <a:t>60</a:t>
            </a:r>
            <a:r>
              <a:rPr lang="zh-CN" altLang="en-US" dirty="0" smtClean="0"/>
              <a:t>年代法玛提出有效市场假说理论以来，众多金融经济学家运用各种方法、技术和手段对三种形式的有效市场假说进行了全面的实证研究。</a:t>
            </a:r>
            <a:endParaRPr lang="en-US" altLang="zh-CN" dirty="0" smtClean="0"/>
          </a:p>
          <a:p>
            <a:pPr lvl="1">
              <a:lnSpc>
                <a:spcPct val="90000"/>
              </a:lnSpc>
            </a:pPr>
            <a:endParaRPr lang="en-US" altLang="zh-CN" dirty="0"/>
          </a:p>
          <a:p>
            <a:pPr lvl="1">
              <a:lnSpc>
                <a:spcPct val="90000"/>
              </a:lnSpc>
            </a:pPr>
            <a:r>
              <a:rPr lang="zh-CN" altLang="en-US" dirty="0" smtClean="0"/>
              <a:t>例如</a:t>
            </a:r>
            <a:r>
              <a:rPr lang="zh-CN" altLang="en-US" dirty="0"/>
              <a:t>，运用自相关、操作试验、过滤法则和相对强度检验等不同手段对证券价格时间序列的相关性进行研究从而验证市场的弱式有效；运用事件研究方法对半强式有效市场进行检验；对内部人员的股票交易和专业投资机构的股票交易的盈利状况进行分析从而检验市场的强式有效</a:t>
            </a:r>
            <a:r>
              <a:rPr lang="zh-CN" altLang="en-US" dirty="0" smtClean="0"/>
              <a:t>。</a:t>
            </a:r>
            <a:endParaRPr lang="en-US" altLang="zh-CN" dirty="0" smtClean="0"/>
          </a:p>
          <a:p>
            <a:pPr lvl="1">
              <a:lnSpc>
                <a:spcPct val="90000"/>
              </a:lnSpc>
            </a:pPr>
            <a:endParaRPr lang="en-US" altLang="zh-CN" dirty="0"/>
          </a:p>
          <a:p>
            <a:pPr lvl="1">
              <a:lnSpc>
                <a:spcPct val="90000"/>
              </a:lnSpc>
            </a:pPr>
            <a:r>
              <a:rPr lang="zh-CN" altLang="en-US" dirty="0" smtClean="0"/>
              <a:t>从</a:t>
            </a:r>
            <a:r>
              <a:rPr lang="zh-CN" altLang="en-US" dirty="0"/>
              <a:t>国外的实证研究结果来看，早期的研究对弱式有效市场和半强式有效市场假设给予了较充分的肯定，但对强式有效市场假设的支持则明显不足。</a:t>
            </a:r>
          </a:p>
        </p:txBody>
      </p:sp>
      <p:sp>
        <p:nvSpPr>
          <p:cNvPr id="4" name="日期占位符 3"/>
          <p:cNvSpPr>
            <a:spLocks noGrp="1"/>
          </p:cNvSpPr>
          <p:nvPr>
            <p:ph type="dt" sz="half" idx="10"/>
          </p:nvPr>
        </p:nvSpPr>
        <p:spPr/>
        <p:txBody>
          <a:bodyPr/>
          <a:lstStyle/>
          <a:p>
            <a:fld id="{0043901A-FF3A-4741-A728-475BE09FACA7}" type="datetime1">
              <a:rPr lang="zh-CN" altLang="en-US" smtClean="0"/>
              <a:pPr/>
              <a:t>2018/9/24</a:t>
            </a:fld>
            <a:endParaRPr lang="zh-CN" altLang="en-US"/>
          </a:p>
        </p:txBody>
      </p:sp>
      <p:sp>
        <p:nvSpPr>
          <p:cNvPr id="6" name="页脚占位符 5"/>
          <p:cNvSpPr>
            <a:spLocks noGrp="1"/>
          </p:cNvSpPr>
          <p:nvPr>
            <p:ph type="ftr" sz="quarter" idx="11"/>
          </p:nvPr>
        </p:nvSpPr>
        <p:spPr/>
        <p:txBody>
          <a:bodyPr/>
          <a:lstStyle/>
          <a:p>
            <a:r>
              <a:rPr lang="zh-CN" altLang="en-US" smtClean="0"/>
              <a:t>宗庆庆（上海财经大学）</a:t>
            </a:r>
            <a:endParaRPr lang="zh-CN" altLang="en-US"/>
          </a:p>
        </p:txBody>
      </p:sp>
    </p:spTree>
    <p:extLst>
      <p:ext uri="{BB962C8B-B14F-4D97-AF65-F5344CB8AC3E}">
        <p14:creationId xmlns="" xmlns:p14="http://schemas.microsoft.com/office/powerpoint/2010/main" val="72000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1480</TotalTime>
  <Words>10585</Words>
  <Application>Microsoft Office PowerPoint</Application>
  <PresentationFormat>全屏显示(4:3)</PresentationFormat>
  <Paragraphs>925</Paragraphs>
  <Slides>129</Slides>
  <Notes>3</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129</vt:i4>
      </vt:variant>
    </vt:vector>
  </HeadingPairs>
  <TitlesOfParts>
    <vt:vector size="133" baseType="lpstr">
      <vt:lpstr>平衡</vt:lpstr>
      <vt:lpstr>Equation</vt:lpstr>
      <vt:lpstr>公式</vt:lpstr>
      <vt:lpstr>文档</vt:lpstr>
      <vt:lpstr>证券投资理论</vt:lpstr>
      <vt:lpstr>教学目标</vt:lpstr>
      <vt:lpstr>证券投资理论的发展脉络</vt:lpstr>
      <vt:lpstr>证券投资主要要素：收益和风险</vt:lpstr>
      <vt:lpstr>收益的度量</vt:lpstr>
      <vt:lpstr>多期收益和单期收益</vt:lpstr>
      <vt:lpstr>对数价格和对数收益率</vt:lpstr>
      <vt:lpstr>预期收益</vt:lpstr>
      <vt:lpstr>例子</vt:lpstr>
      <vt:lpstr>另一个例子</vt:lpstr>
      <vt:lpstr>持有期收益率HPR</vt:lpstr>
      <vt:lpstr>概率</vt:lpstr>
      <vt:lpstr>事件树</vt:lpstr>
      <vt:lpstr>证券投资的风险</vt:lpstr>
      <vt:lpstr>幻灯片 15</vt:lpstr>
      <vt:lpstr>一个例子</vt:lpstr>
      <vt:lpstr>幻灯片 17</vt:lpstr>
      <vt:lpstr>风险来源和分类</vt:lpstr>
      <vt:lpstr>风险的一般度量</vt:lpstr>
      <vt:lpstr>例子</vt:lpstr>
      <vt:lpstr>The trade-off between risk  and return</vt:lpstr>
      <vt:lpstr>证券组合理论</vt:lpstr>
      <vt:lpstr>概述</vt:lpstr>
      <vt:lpstr>马克维茨</vt:lpstr>
      <vt:lpstr>证券组合理论的假设</vt:lpstr>
      <vt:lpstr>证券组合的收益和风险</vt:lpstr>
      <vt:lpstr>投资组合</vt:lpstr>
      <vt:lpstr>证券组合的收益和风险（续）</vt:lpstr>
      <vt:lpstr>可行集</vt:lpstr>
      <vt:lpstr>例子：两种证券形成的可行集</vt:lpstr>
      <vt:lpstr>幻灯片 31</vt:lpstr>
      <vt:lpstr>证券组合收益率的标准差的上下界</vt:lpstr>
      <vt:lpstr>证券组合收益率的标准差的上下界</vt:lpstr>
      <vt:lpstr>例：三种以上证券形成的可行集</vt:lpstr>
      <vt:lpstr>有效证券组合</vt:lpstr>
      <vt:lpstr>有效集</vt:lpstr>
      <vt:lpstr>投资者的选择方式</vt:lpstr>
      <vt:lpstr>风险厌恶</vt:lpstr>
      <vt:lpstr>风险偏好</vt:lpstr>
      <vt:lpstr>风险中性</vt:lpstr>
      <vt:lpstr>最优证券组合</vt:lpstr>
      <vt:lpstr>幻灯片 42</vt:lpstr>
      <vt:lpstr>幻灯片 43</vt:lpstr>
      <vt:lpstr>资产组合理论选择所需数据</vt:lpstr>
      <vt:lpstr>指数模型</vt:lpstr>
      <vt:lpstr>单指数模型（SHARPE）</vt:lpstr>
      <vt:lpstr>幻灯片 47</vt:lpstr>
      <vt:lpstr>风险的构成</vt:lpstr>
      <vt:lpstr>风险测度</vt:lpstr>
      <vt:lpstr>单指数模型与分散化</vt:lpstr>
      <vt:lpstr>风险表达式</vt:lpstr>
      <vt:lpstr>分散投资减少风险</vt:lpstr>
      <vt:lpstr>例</vt:lpstr>
      <vt:lpstr>计算</vt:lpstr>
      <vt:lpstr>解答</vt:lpstr>
      <vt:lpstr>多指数模型</vt:lpstr>
      <vt:lpstr>资本资产定价模型</vt:lpstr>
      <vt:lpstr>概述</vt:lpstr>
      <vt:lpstr>威廉.夏普</vt:lpstr>
      <vt:lpstr>前提假设</vt:lpstr>
      <vt:lpstr>前提假设 (续)</vt:lpstr>
      <vt:lpstr>资本市场线</vt:lpstr>
      <vt:lpstr>资本市场线(Capital Market Line)</vt:lpstr>
      <vt:lpstr>斜率与市场风险溢价</vt:lpstr>
      <vt:lpstr>幻灯片 65</vt:lpstr>
      <vt:lpstr>资本市场线总结</vt:lpstr>
      <vt:lpstr>贝塔系数定义</vt:lpstr>
      <vt:lpstr>贝塔系数含义</vt:lpstr>
      <vt:lpstr>证券市场线 (Security Market Line)</vt:lpstr>
      <vt:lpstr>SML 关系式</vt:lpstr>
      <vt:lpstr>结论</vt:lpstr>
      <vt:lpstr>幻灯片 72</vt:lpstr>
      <vt:lpstr>例</vt:lpstr>
      <vt:lpstr>图解</vt:lpstr>
      <vt:lpstr>非均衡的例子</vt:lpstr>
      <vt:lpstr>非均衡的例子（图）</vt:lpstr>
      <vt:lpstr>达到均衡的条件</vt:lpstr>
      <vt:lpstr>套利定价理论</vt:lpstr>
      <vt:lpstr>有效市场理论</vt:lpstr>
      <vt:lpstr>有效市场理论（续）</vt:lpstr>
      <vt:lpstr>有效和非有效市场中价格对新信息的反应</vt:lpstr>
      <vt:lpstr>随机游走与有效市场假说 </vt:lpstr>
      <vt:lpstr>随机游走与有效市场假说 （续）</vt:lpstr>
      <vt:lpstr>随机游走与有效市场假说（续） </vt:lpstr>
      <vt:lpstr>有效市场的不同类型</vt:lpstr>
      <vt:lpstr>弱有效市场</vt:lpstr>
      <vt:lpstr>弱有效市场（续）</vt:lpstr>
      <vt:lpstr>半强型有效市场</vt:lpstr>
      <vt:lpstr>强有效市场</vt:lpstr>
      <vt:lpstr>强有效市场（续）</vt:lpstr>
      <vt:lpstr>有效市场假说与证券投资分析</vt:lpstr>
      <vt:lpstr>有效市场假说与证券投资分析（续）</vt:lpstr>
      <vt:lpstr>有效市场假说与证券投资分析（续）</vt:lpstr>
      <vt:lpstr>幻灯片 94</vt:lpstr>
      <vt:lpstr>三种形式的有效资本市场</vt:lpstr>
      <vt:lpstr>Fama 有效市场模型</vt:lpstr>
      <vt:lpstr>超额利润</vt:lpstr>
      <vt:lpstr>例子</vt:lpstr>
      <vt:lpstr>有效市场假说的检验：国外早期</vt:lpstr>
      <vt:lpstr>我国证券市场有效性的实证研究</vt:lpstr>
      <vt:lpstr>异常现象</vt:lpstr>
      <vt:lpstr>小公司效应或规模效应</vt:lpstr>
      <vt:lpstr>日历效应</vt:lpstr>
      <vt:lpstr>赢家—输家效应（winner-loser effect）</vt:lpstr>
      <vt:lpstr>从有效市场到行为金融理论</vt:lpstr>
      <vt:lpstr>     行为金融理论 </vt:lpstr>
      <vt:lpstr>行为金融的涵义与内容</vt:lpstr>
      <vt:lpstr>行为金融学历史：早期阶段</vt:lpstr>
      <vt:lpstr>行为金融学历史：心理学</vt:lpstr>
      <vt:lpstr>行为金融学历史：金融学</vt:lpstr>
      <vt:lpstr>行为金融对EMH的质疑 1</vt:lpstr>
      <vt:lpstr>行为金融对EMH的质疑 2</vt:lpstr>
      <vt:lpstr>行为金融对EMH的质疑 3</vt:lpstr>
      <vt:lpstr>行为金融对EMH的质疑 3（续）</vt:lpstr>
      <vt:lpstr>行为金融对EMH的质疑 3（续）</vt:lpstr>
      <vt:lpstr>行为金融对EMH的质疑 3（续）</vt:lpstr>
      <vt:lpstr>行为金融对EMH的质疑 3（续）</vt:lpstr>
      <vt:lpstr>行为金融理论与有限理性</vt:lpstr>
      <vt:lpstr>直觉驱动偏差</vt:lpstr>
      <vt:lpstr>可得性偏差</vt:lpstr>
      <vt:lpstr>代表性偏差</vt:lpstr>
      <vt:lpstr>锚定与调整偏差</vt:lpstr>
      <vt:lpstr>过度自信</vt:lpstr>
      <vt:lpstr>过度自信（续）</vt:lpstr>
      <vt:lpstr>保守主义</vt:lpstr>
      <vt:lpstr>保守主义（续）</vt:lpstr>
      <vt:lpstr>神奇式的思考</vt:lpstr>
      <vt:lpstr>神奇式的思考（续）</vt:lpstr>
      <vt:lpstr>小结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资产组合管理</dc:title>
  <dc:creator>lenovo</dc:creator>
  <cp:lastModifiedBy>admin</cp:lastModifiedBy>
  <cp:revision>153</cp:revision>
  <dcterms:created xsi:type="dcterms:W3CDTF">2016-04-05T01:34:13Z</dcterms:created>
  <dcterms:modified xsi:type="dcterms:W3CDTF">2018-09-24T10:17:49Z</dcterms:modified>
</cp:coreProperties>
</file>