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08" r:id="rId3"/>
    <p:sldId id="325" r:id="rId4"/>
    <p:sldId id="337" r:id="rId5"/>
    <p:sldId id="326" r:id="rId6"/>
    <p:sldId id="327" r:id="rId7"/>
    <p:sldId id="328" r:id="rId8"/>
    <p:sldId id="329" r:id="rId9"/>
    <p:sldId id="343" r:id="rId10"/>
    <p:sldId id="330" r:id="rId11"/>
    <p:sldId id="339" r:id="rId12"/>
    <p:sldId id="340" r:id="rId13"/>
    <p:sldId id="341" r:id="rId14"/>
    <p:sldId id="344" r:id="rId15"/>
    <p:sldId id="345" r:id="rId16"/>
    <p:sldId id="346" r:id="rId17"/>
    <p:sldId id="347" r:id="rId18"/>
    <p:sldId id="348" r:id="rId19"/>
    <p:sldId id="349" r:id="rId20"/>
    <p:sldId id="350" r:id="rId21"/>
    <p:sldId id="342" r:id="rId22"/>
    <p:sldId id="35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8" y="-84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24A7A3-0B35-4158-83CD-5177F5496581}" type="datetimeFigureOut">
              <a:rPr lang="zh-CN" altLang="en-US" smtClean="0"/>
              <a:pPr/>
              <a:t>2018/10/22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18075B-0CC7-4CFC-93F6-EE3A148400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7DCC3-D937-4C5A-9B44-320F91BC84F8}" type="datetimeFigureOut">
              <a:rPr lang="zh-CN" altLang="en-US" smtClean="0"/>
              <a:pPr/>
              <a:t>2018/10/22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73400-D8E6-4FB2-88CC-525E32C8583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267D00B4-6410-4099-9AA1-AED5069C5A33}"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785818"/>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8" name="内容占位符 7"/>
          <p:cNvSpPr>
            <a:spLocks noGrp="1"/>
          </p:cNvSpPr>
          <p:nvPr>
            <p:ph sz="quarter" idx="1"/>
          </p:nvPr>
        </p:nvSpPr>
        <p:spPr>
          <a:xfrm>
            <a:off x="914400" y="1214422"/>
            <a:ext cx="7772400" cy="4805378"/>
          </a:xfrm>
        </p:spPr>
        <p:txBody>
          <a:bodyPr vert="horz"/>
          <a:lstStyle>
            <a:lvl1pPr>
              <a:defRPr>
                <a:latin typeface="华文仿宋" pitchFamily="2" charset="-122"/>
                <a:ea typeface="华文仿宋" pitchFamily="2" charset="-122"/>
              </a:defRPr>
            </a:lvl1pPr>
            <a:lvl2pPr>
              <a:defRPr>
                <a:latin typeface="华文仿宋" pitchFamily="2" charset="-122"/>
                <a:ea typeface="华文仿宋" pitchFamily="2" charset="-122"/>
              </a:defRPr>
            </a:lvl2pPr>
            <a:lvl3pPr>
              <a:defRPr>
                <a:latin typeface="华文仿宋" pitchFamily="2" charset="-122"/>
                <a:ea typeface="华文仿宋" pitchFamily="2" charset="-122"/>
              </a:defRPr>
            </a:lvl3pPr>
            <a:lvl4pPr>
              <a:defRPr>
                <a:latin typeface="华文仿宋" pitchFamily="2" charset="-122"/>
                <a:ea typeface="华文仿宋" pitchFamily="2" charset="-122"/>
              </a:defRPr>
            </a:lvl4pPr>
            <a:lvl5pPr>
              <a:defRPr>
                <a:latin typeface="华文仿宋" pitchFamily="2" charset="-122"/>
                <a:ea typeface="华文仿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3321B7A-AEDD-4B29-AE3D-DDF079A5C32E}" type="datetimeFigureOut">
              <a:rPr lang="zh-CN" altLang="en-US" smtClean="0"/>
              <a:pPr/>
              <a:t>2018/10/22</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3321B7A-AEDD-4B29-AE3D-DDF079A5C32E}" type="datetimeFigureOut">
              <a:rPr lang="zh-CN" altLang="en-US" smtClean="0"/>
              <a:pPr/>
              <a:t>2018/10/22</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7D00B4-6410-4099-9AA1-AED5069C5A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latin typeface="华文仿宋" pitchFamily="2" charset="-122"/>
                <a:ea typeface="华文仿宋" pitchFamily="2" charset="-122"/>
              </a:rPr>
              <a:t>宗庆庆</a:t>
            </a:r>
            <a:endParaRPr lang="en-US" altLang="zh-CN" dirty="0" smtClean="0">
              <a:latin typeface="华文仿宋" pitchFamily="2" charset="-122"/>
              <a:ea typeface="华文仿宋" pitchFamily="2" charset="-122"/>
            </a:endParaRPr>
          </a:p>
          <a:p>
            <a:r>
              <a:rPr lang="zh-CN" altLang="en-US" dirty="0" smtClean="0">
                <a:latin typeface="华文仿宋" pitchFamily="2" charset="-122"/>
                <a:ea typeface="华文仿宋" pitchFamily="2" charset="-122"/>
              </a:rPr>
              <a:t>上海财经大学公共经济与管理学院</a:t>
            </a:r>
            <a:endParaRPr lang="en-US" altLang="zh-CN" dirty="0" smtClean="0">
              <a:latin typeface="华文仿宋" pitchFamily="2" charset="-122"/>
              <a:ea typeface="华文仿宋" pitchFamily="2" charset="-122"/>
            </a:endParaRPr>
          </a:p>
        </p:txBody>
      </p:sp>
      <p:sp>
        <p:nvSpPr>
          <p:cNvPr id="2" name="标题 1"/>
          <p:cNvSpPr>
            <a:spLocks noGrp="1"/>
          </p:cNvSpPr>
          <p:nvPr>
            <p:ph type="ctrTitle"/>
          </p:nvPr>
        </p:nvSpPr>
        <p:spPr/>
        <p:txBody>
          <a:bodyPr/>
          <a:lstStyle/>
          <a:p>
            <a:r>
              <a:rPr lang="zh-CN" altLang="en-US" dirty="0" smtClean="0"/>
              <a:t>证券投资主体：机构投资者和官方监管机构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5806F5E9-33F8-4DDF-803F-08F0BE097C13}" type="slidenum">
              <a:rPr lang="en-US" altLang="zh-CN" smtClean="0"/>
              <a:pPr/>
              <a:t>10</a:t>
            </a:fld>
            <a:endParaRPr lang="en-US" altLang="zh-CN" smtClean="0"/>
          </a:p>
        </p:txBody>
      </p:sp>
      <p:sp>
        <p:nvSpPr>
          <p:cNvPr id="10243" name="Rectangle 2"/>
          <p:cNvSpPr>
            <a:spLocks noGrp="1" noChangeArrowheads="1"/>
          </p:cNvSpPr>
          <p:nvPr>
            <p:ph type="title"/>
          </p:nvPr>
        </p:nvSpPr>
        <p:spPr>
          <a:xfrm>
            <a:off x="642910" y="188913"/>
            <a:ext cx="7793037" cy="1025509"/>
          </a:xfrm>
        </p:spPr>
        <p:txBody>
          <a:bodyPr>
            <a:normAutofit/>
          </a:bodyPr>
          <a:lstStyle/>
          <a:p>
            <a:r>
              <a:rPr lang="zh-CN" altLang="en-US" dirty="0" smtClean="0"/>
              <a:t>投资银行和商业银行的区别</a:t>
            </a:r>
            <a:endParaRPr lang="zh-CN" altLang="en-US" dirty="0" smtClean="0"/>
          </a:p>
        </p:txBody>
      </p:sp>
      <p:graphicFrame>
        <p:nvGraphicFramePr>
          <p:cNvPr id="7" name="表格 6"/>
          <p:cNvGraphicFramePr>
            <a:graphicFrameLocks noGrp="1"/>
          </p:cNvGraphicFramePr>
          <p:nvPr/>
        </p:nvGraphicFramePr>
        <p:xfrm>
          <a:off x="857223" y="1397000"/>
          <a:ext cx="7500990" cy="4532327"/>
        </p:xfrm>
        <a:graphic>
          <a:graphicData uri="http://schemas.openxmlformats.org/drawingml/2006/table">
            <a:tbl>
              <a:tblPr firstRow="1" bandRow="1">
                <a:tableStyleId>{5C22544A-7EE6-4342-B048-85BDC9FD1C3A}</a:tableStyleId>
              </a:tblPr>
              <a:tblGrid>
                <a:gridCol w="2500330"/>
                <a:gridCol w="2500330"/>
                <a:gridCol w="2500330"/>
              </a:tblGrid>
              <a:tr h="444704">
                <a:tc>
                  <a:txBody>
                    <a:bodyPr/>
                    <a:lstStyle/>
                    <a:p>
                      <a:r>
                        <a:rPr lang="zh-CN" altLang="en-US" dirty="0" smtClean="0"/>
                        <a:t>项目</a:t>
                      </a:r>
                      <a:endParaRPr lang="zh-CN" altLang="en-US" dirty="0"/>
                    </a:p>
                  </a:txBody>
                  <a:tcPr/>
                </a:tc>
                <a:tc>
                  <a:txBody>
                    <a:bodyPr/>
                    <a:lstStyle/>
                    <a:p>
                      <a:r>
                        <a:rPr lang="zh-CN" altLang="en-US" dirty="0" smtClean="0"/>
                        <a:t>投资银行</a:t>
                      </a:r>
                      <a:endParaRPr lang="zh-CN" altLang="en-US" dirty="0"/>
                    </a:p>
                  </a:txBody>
                  <a:tcPr/>
                </a:tc>
                <a:tc>
                  <a:txBody>
                    <a:bodyPr/>
                    <a:lstStyle/>
                    <a:p>
                      <a:r>
                        <a:rPr lang="zh-CN" altLang="en-US" dirty="0" smtClean="0"/>
                        <a:t>商业银行</a:t>
                      </a:r>
                      <a:endParaRPr lang="zh-CN" altLang="en-US" dirty="0"/>
                    </a:p>
                  </a:txBody>
                  <a:tcPr/>
                </a:tc>
              </a:tr>
              <a:tr h="444704">
                <a:tc>
                  <a:txBody>
                    <a:bodyPr/>
                    <a:lstStyle/>
                    <a:p>
                      <a:r>
                        <a:rPr lang="zh-CN" altLang="en-US" dirty="0" smtClean="0"/>
                        <a:t>本源业务</a:t>
                      </a:r>
                      <a:endParaRPr lang="zh-CN" altLang="en-US" dirty="0"/>
                    </a:p>
                  </a:txBody>
                  <a:tcPr/>
                </a:tc>
                <a:tc>
                  <a:txBody>
                    <a:bodyPr/>
                    <a:lstStyle/>
                    <a:p>
                      <a:r>
                        <a:rPr lang="zh-CN" altLang="en-US" dirty="0" smtClean="0"/>
                        <a:t>证券承销</a:t>
                      </a:r>
                      <a:endParaRPr lang="zh-CN" altLang="en-US" dirty="0"/>
                    </a:p>
                  </a:txBody>
                  <a:tcPr/>
                </a:tc>
                <a:tc>
                  <a:txBody>
                    <a:bodyPr/>
                    <a:lstStyle/>
                    <a:p>
                      <a:r>
                        <a:rPr lang="zh-CN" altLang="en-US" dirty="0" smtClean="0"/>
                        <a:t>存贷款</a:t>
                      </a:r>
                      <a:endParaRPr lang="zh-CN" altLang="en-US" dirty="0"/>
                    </a:p>
                  </a:txBody>
                  <a:tcPr/>
                </a:tc>
              </a:tr>
              <a:tr h="444704">
                <a:tc>
                  <a:txBody>
                    <a:bodyPr/>
                    <a:lstStyle/>
                    <a:p>
                      <a:r>
                        <a:rPr lang="zh-CN" altLang="en-US" dirty="0" smtClean="0"/>
                        <a:t>功能</a:t>
                      </a:r>
                      <a:r>
                        <a:rPr lang="en-US" altLang="zh-CN" dirty="0" smtClean="0"/>
                        <a:t>1</a:t>
                      </a:r>
                      <a:endParaRPr lang="zh-CN" altLang="en-US" dirty="0"/>
                    </a:p>
                  </a:txBody>
                  <a:tcPr/>
                </a:tc>
                <a:tc>
                  <a:txBody>
                    <a:bodyPr/>
                    <a:lstStyle/>
                    <a:p>
                      <a:r>
                        <a:rPr lang="zh-CN" altLang="en-US" dirty="0" smtClean="0"/>
                        <a:t>直接融资</a:t>
                      </a:r>
                      <a:endParaRPr lang="zh-CN" altLang="en-US" dirty="0"/>
                    </a:p>
                  </a:txBody>
                  <a:tcPr/>
                </a:tc>
                <a:tc>
                  <a:txBody>
                    <a:bodyPr/>
                    <a:lstStyle/>
                    <a:p>
                      <a:r>
                        <a:rPr lang="zh-CN" altLang="en-US" dirty="0" smtClean="0"/>
                        <a:t>间接融资</a:t>
                      </a:r>
                      <a:endParaRPr lang="zh-CN" altLang="en-US" dirty="0"/>
                    </a:p>
                  </a:txBody>
                  <a:tcPr/>
                </a:tc>
              </a:tr>
              <a:tr h="444704">
                <a:tc>
                  <a:txBody>
                    <a:bodyPr/>
                    <a:lstStyle/>
                    <a:p>
                      <a:r>
                        <a:rPr lang="zh-CN" altLang="en-US" dirty="0" smtClean="0"/>
                        <a:t>功能</a:t>
                      </a:r>
                      <a:r>
                        <a:rPr lang="en-US" altLang="zh-CN" dirty="0" smtClean="0"/>
                        <a:t>2</a:t>
                      </a:r>
                      <a:endParaRPr lang="zh-CN" altLang="en-US" dirty="0"/>
                    </a:p>
                  </a:txBody>
                  <a:tcPr/>
                </a:tc>
                <a:tc>
                  <a:txBody>
                    <a:bodyPr/>
                    <a:lstStyle/>
                    <a:p>
                      <a:r>
                        <a:rPr lang="zh-CN" altLang="en-US" dirty="0" smtClean="0"/>
                        <a:t>侧重中长期融资</a:t>
                      </a:r>
                      <a:endParaRPr lang="zh-CN" altLang="en-US" dirty="0"/>
                    </a:p>
                  </a:txBody>
                  <a:tcPr/>
                </a:tc>
                <a:tc>
                  <a:txBody>
                    <a:bodyPr/>
                    <a:lstStyle/>
                    <a:p>
                      <a:r>
                        <a:rPr lang="zh-CN" altLang="en-US" dirty="0" smtClean="0"/>
                        <a:t>侧重短期融资</a:t>
                      </a:r>
                      <a:endParaRPr lang="zh-CN" altLang="en-US" dirty="0"/>
                    </a:p>
                  </a:txBody>
                  <a:tcPr/>
                </a:tc>
              </a:tr>
              <a:tr h="444704">
                <a:tc>
                  <a:txBody>
                    <a:bodyPr/>
                    <a:lstStyle/>
                    <a:p>
                      <a:r>
                        <a:rPr lang="zh-CN" altLang="en-US" dirty="0" smtClean="0"/>
                        <a:t>利润来源</a:t>
                      </a:r>
                      <a:endParaRPr lang="zh-CN" altLang="en-US" dirty="0"/>
                    </a:p>
                  </a:txBody>
                  <a:tcPr/>
                </a:tc>
                <a:tc>
                  <a:txBody>
                    <a:bodyPr/>
                    <a:lstStyle/>
                    <a:p>
                      <a:r>
                        <a:rPr lang="zh-CN" altLang="en-US" dirty="0" smtClean="0"/>
                        <a:t>佣金</a:t>
                      </a:r>
                      <a:endParaRPr lang="zh-CN" altLang="en-US" dirty="0"/>
                    </a:p>
                  </a:txBody>
                  <a:tcPr/>
                </a:tc>
                <a:tc>
                  <a:txBody>
                    <a:bodyPr/>
                    <a:lstStyle/>
                    <a:p>
                      <a:r>
                        <a:rPr lang="zh-CN" altLang="en-US" dirty="0" smtClean="0"/>
                        <a:t>存贷利差</a:t>
                      </a:r>
                      <a:endParaRPr lang="zh-CN" altLang="en-US" dirty="0"/>
                    </a:p>
                  </a:txBody>
                  <a:tcPr/>
                </a:tc>
              </a:tr>
              <a:tr h="1096531">
                <a:tc>
                  <a:txBody>
                    <a:bodyPr/>
                    <a:lstStyle/>
                    <a:p>
                      <a:r>
                        <a:rPr lang="zh-CN" altLang="en-US" dirty="0" smtClean="0"/>
                        <a:t>经营方针</a:t>
                      </a:r>
                      <a:endParaRPr lang="zh-CN" altLang="en-US" dirty="0"/>
                    </a:p>
                  </a:txBody>
                  <a:tcPr/>
                </a:tc>
                <a:tc>
                  <a:txBody>
                    <a:bodyPr/>
                    <a:lstStyle/>
                    <a:p>
                      <a:r>
                        <a:rPr lang="zh-CN" altLang="en-US" dirty="0" smtClean="0"/>
                        <a:t>控制风险前提下更注重开拓</a:t>
                      </a:r>
                      <a:endParaRPr lang="zh-CN" altLang="en-US" dirty="0"/>
                    </a:p>
                  </a:txBody>
                  <a:tcPr/>
                </a:tc>
                <a:tc>
                  <a:txBody>
                    <a:bodyPr/>
                    <a:lstStyle/>
                    <a:p>
                      <a:r>
                        <a:rPr lang="zh-CN" altLang="en-US" dirty="0" smtClean="0"/>
                        <a:t>追求收益性，安全性和流动性的有机结合，坚持稳健原则</a:t>
                      </a:r>
                      <a:endParaRPr lang="zh-CN" altLang="en-US" dirty="0"/>
                    </a:p>
                  </a:txBody>
                  <a:tcPr/>
                </a:tc>
              </a:tr>
              <a:tr h="767572">
                <a:tc>
                  <a:txBody>
                    <a:bodyPr/>
                    <a:lstStyle/>
                    <a:p>
                      <a:r>
                        <a:rPr lang="zh-CN" altLang="en-US" dirty="0" smtClean="0"/>
                        <a:t>宏观管理</a:t>
                      </a:r>
                      <a:endParaRPr lang="zh-CN" altLang="en-US" dirty="0"/>
                    </a:p>
                  </a:txBody>
                  <a:tcPr/>
                </a:tc>
                <a:tc>
                  <a:txBody>
                    <a:bodyPr/>
                    <a:lstStyle/>
                    <a:p>
                      <a:r>
                        <a:rPr lang="zh-CN" altLang="en-US" dirty="0" smtClean="0"/>
                        <a:t>专门的管理机构或财政部或央行</a:t>
                      </a:r>
                      <a:endParaRPr lang="zh-CN" altLang="en-US" dirty="0"/>
                    </a:p>
                  </a:txBody>
                  <a:tcPr/>
                </a:tc>
                <a:tc>
                  <a:txBody>
                    <a:bodyPr/>
                    <a:lstStyle/>
                    <a:p>
                      <a:r>
                        <a:rPr lang="zh-CN" altLang="en-US" dirty="0" smtClean="0"/>
                        <a:t>中央银行</a:t>
                      </a:r>
                      <a:endParaRPr lang="zh-CN" altLang="en-US" dirty="0"/>
                    </a:p>
                  </a:txBody>
                  <a:tcPr/>
                </a:tc>
              </a:tr>
              <a:tr h="444704">
                <a:tc>
                  <a:txBody>
                    <a:bodyPr/>
                    <a:lstStyle/>
                    <a:p>
                      <a:r>
                        <a:rPr lang="zh-CN" altLang="en-US" dirty="0" smtClean="0"/>
                        <a:t>保险制度</a:t>
                      </a:r>
                      <a:endParaRPr lang="zh-CN" altLang="en-US" dirty="0"/>
                    </a:p>
                  </a:txBody>
                  <a:tcPr/>
                </a:tc>
                <a:tc>
                  <a:txBody>
                    <a:bodyPr/>
                    <a:lstStyle/>
                    <a:p>
                      <a:r>
                        <a:rPr lang="zh-CN" altLang="en-US" dirty="0" smtClean="0"/>
                        <a:t>投资银行保险制度</a:t>
                      </a:r>
                      <a:endParaRPr lang="zh-CN" altLang="en-US" dirty="0"/>
                    </a:p>
                  </a:txBody>
                  <a:tcPr/>
                </a:tc>
                <a:tc>
                  <a:txBody>
                    <a:bodyPr/>
                    <a:lstStyle/>
                    <a:p>
                      <a:r>
                        <a:rPr lang="zh-CN" altLang="en-US" dirty="0" smtClean="0"/>
                        <a:t>存款保险制度</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财政部职能</a:t>
            </a:r>
            <a:endParaRPr lang="zh-CN" altLang="en-US" dirty="0"/>
          </a:p>
        </p:txBody>
      </p:sp>
      <p:sp>
        <p:nvSpPr>
          <p:cNvPr id="8195" name="Rectangle 3"/>
          <p:cNvSpPr>
            <a:spLocks noGrp="1" noChangeArrowheads="1"/>
          </p:cNvSpPr>
          <p:nvPr>
            <p:ph type="body" idx="1"/>
          </p:nvPr>
        </p:nvSpPr>
        <p:spPr/>
        <p:txBody>
          <a:bodyPr/>
          <a:lstStyle/>
          <a:p>
            <a:pPr>
              <a:buFont typeface="Arial" pitchFamily="34" charset="0"/>
              <a:buChar char="•"/>
            </a:pPr>
            <a:r>
              <a:rPr lang="en-US" altLang="zh-CN" dirty="0" smtClean="0"/>
              <a:t>1</a:t>
            </a:r>
            <a:r>
              <a:rPr lang="zh-CN" altLang="en-US" dirty="0"/>
              <a:t>、优化资源配置</a:t>
            </a:r>
          </a:p>
          <a:p>
            <a:pPr>
              <a:buFont typeface="Arial" pitchFamily="34" charset="0"/>
              <a:buChar char="•"/>
            </a:pPr>
            <a:r>
              <a:rPr lang="en-US" altLang="zh-CN" dirty="0"/>
              <a:t>2</a:t>
            </a:r>
            <a:r>
              <a:rPr lang="zh-CN" altLang="en-US" dirty="0"/>
              <a:t>、公平收入分配</a:t>
            </a:r>
          </a:p>
          <a:p>
            <a:pPr>
              <a:buFont typeface="Arial" pitchFamily="34" charset="0"/>
              <a:buChar char="•"/>
            </a:pPr>
            <a:r>
              <a:rPr lang="en-US" altLang="zh-CN" dirty="0"/>
              <a:t>3</a:t>
            </a:r>
            <a:r>
              <a:rPr lang="zh-CN" altLang="en-US" dirty="0"/>
              <a:t>、促进经济增长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a:bodyPr>
          <a:lstStyle/>
          <a:p>
            <a:r>
              <a:rPr lang="zh-CN" altLang="en-US" dirty="0" smtClean="0"/>
              <a:t>国债的职能</a:t>
            </a:r>
            <a:endParaRPr lang="zh-CN" altLang="en-US" dirty="0"/>
          </a:p>
        </p:txBody>
      </p:sp>
      <p:sp>
        <p:nvSpPr>
          <p:cNvPr id="109571" name="Rectangle 3"/>
          <p:cNvSpPr>
            <a:spLocks noGrp="1" noChangeArrowheads="1"/>
          </p:cNvSpPr>
          <p:nvPr>
            <p:ph type="body" idx="1"/>
          </p:nvPr>
        </p:nvSpPr>
        <p:spPr/>
        <p:txBody>
          <a:bodyPr/>
          <a:lstStyle/>
          <a:p>
            <a:pPr>
              <a:buFont typeface="Arial" pitchFamily="34" charset="0"/>
              <a:buChar char="•"/>
            </a:pPr>
            <a:r>
              <a:rPr lang="en-US" altLang="zh-CN" dirty="0" smtClean="0"/>
              <a:t>1</a:t>
            </a:r>
            <a:r>
              <a:rPr lang="zh-CN" altLang="en-US" dirty="0"/>
              <a:t>、弥补财政赤字</a:t>
            </a:r>
          </a:p>
          <a:p>
            <a:pPr>
              <a:buFont typeface="Arial" pitchFamily="34" charset="0"/>
              <a:buChar char="•"/>
            </a:pPr>
            <a:r>
              <a:rPr lang="en-US" altLang="zh-CN" dirty="0"/>
              <a:t>2</a:t>
            </a:r>
            <a:r>
              <a:rPr lang="zh-CN" altLang="en-US" dirty="0"/>
              <a:t>、筹集建设资金</a:t>
            </a:r>
          </a:p>
          <a:p>
            <a:pPr>
              <a:buFont typeface="Arial" pitchFamily="34" charset="0"/>
              <a:buChar char="•"/>
            </a:pPr>
            <a:r>
              <a:rPr lang="en-US" altLang="zh-CN" dirty="0"/>
              <a:t>3</a:t>
            </a:r>
            <a:r>
              <a:rPr lang="zh-CN" altLang="en-US" dirty="0"/>
              <a:t>、提供金融工具</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中央银行职能</a:t>
            </a:r>
            <a:endParaRPr lang="zh-CN" altLang="en-US" dirty="0"/>
          </a:p>
        </p:txBody>
      </p:sp>
      <p:sp>
        <p:nvSpPr>
          <p:cNvPr id="110595" name="Rectangle 3"/>
          <p:cNvSpPr>
            <a:spLocks noGrp="1" noChangeArrowheads="1"/>
          </p:cNvSpPr>
          <p:nvPr>
            <p:ph type="body" idx="1"/>
          </p:nvPr>
        </p:nvSpPr>
        <p:spPr/>
        <p:txBody>
          <a:bodyPr/>
          <a:lstStyle/>
          <a:p>
            <a:pPr>
              <a:buFont typeface="Arial" pitchFamily="34" charset="0"/>
              <a:buChar char="•"/>
            </a:pPr>
            <a:r>
              <a:rPr lang="en-US" altLang="zh-CN" dirty="0" smtClean="0"/>
              <a:t>1</a:t>
            </a:r>
            <a:r>
              <a:rPr lang="zh-CN" altLang="en-US" dirty="0"/>
              <a:t>、中央银行是发行的</a:t>
            </a:r>
            <a:r>
              <a:rPr lang="zh-CN" altLang="en-US" dirty="0" smtClean="0"/>
              <a:t>银行</a:t>
            </a:r>
            <a:endParaRPr lang="en-US" altLang="zh-CN" dirty="0" smtClean="0"/>
          </a:p>
          <a:p>
            <a:pPr>
              <a:buNone/>
            </a:pPr>
            <a:r>
              <a:rPr lang="en-US" altLang="zh-CN" dirty="0" smtClean="0"/>
              <a:t> </a:t>
            </a:r>
            <a:r>
              <a:rPr lang="en-US" altLang="zh-CN" dirty="0" smtClean="0"/>
              <a:t> </a:t>
            </a:r>
            <a:r>
              <a:rPr lang="zh-CN" altLang="en-US" dirty="0" smtClean="0"/>
              <a:t>集中了一国的货币发行权</a:t>
            </a:r>
            <a:endParaRPr lang="zh-CN" altLang="en-US" dirty="0"/>
          </a:p>
          <a:p>
            <a:pPr>
              <a:buFont typeface="Arial" pitchFamily="34" charset="0"/>
              <a:buChar char="•"/>
            </a:pPr>
            <a:r>
              <a:rPr lang="en-US" altLang="zh-CN" dirty="0"/>
              <a:t>2</a:t>
            </a:r>
            <a:r>
              <a:rPr lang="zh-CN" altLang="en-US" dirty="0"/>
              <a:t>、中央银行是政府的</a:t>
            </a:r>
            <a:r>
              <a:rPr lang="zh-CN" altLang="en-US" dirty="0" smtClean="0"/>
              <a:t>银行</a:t>
            </a:r>
            <a:endParaRPr lang="en-US" altLang="zh-CN" dirty="0" smtClean="0"/>
          </a:p>
          <a:p>
            <a:pPr>
              <a:buNone/>
            </a:pPr>
            <a:r>
              <a:rPr lang="en-US" altLang="zh-CN" dirty="0" smtClean="0"/>
              <a:t> </a:t>
            </a:r>
            <a:r>
              <a:rPr lang="en-US" altLang="zh-CN" dirty="0" smtClean="0"/>
              <a:t> </a:t>
            </a:r>
            <a:r>
              <a:rPr lang="zh-CN" altLang="en-US" dirty="0" smtClean="0"/>
              <a:t>统管全国货币金融，制定和执行货币政策的部门</a:t>
            </a:r>
            <a:endParaRPr lang="zh-CN" altLang="en-US" dirty="0"/>
          </a:p>
          <a:p>
            <a:pPr>
              <a:buFont typeface="Arial" pitchFamily="34" charset="0"/>
              <a:buChar char="•"/>
            </a:pPr>
            <a:r>
              <a:rPr lang="en-US" altLang="zh-CN" dirty="0"/>
              <a:t>3</a:t>
            </a:r>
            <a:r>
              <a:rPr lang="zh-CN" altLang="en-US" dirty="0"/>
              <a:t>、中央银行是银行的</a:t>
            </a:r>
            <a:r>
              <a:rPr lang="zh-CN" altLang="en-US" dirty="0" smtClean="0"/>
              <a:t>银行</a:t>
            </a:r>
            <a:endParaRPr lang="en-US" altLang="zh-CN" dirty="0" smtClean="0"/>
          </a:p>
          <a:p>
            <a:pPr>
              <a:buNone/>
            </a:pPr>
            <a:r>
              <a:rPr lang="en-US" altLang="zh-CN" dirty="0" smtClean="0"/>
              <a:t> </a:t>
            </a:r>
            <a:r>
              <a:rPr lang="zh-CN" altLang="en-US" dirty="0" smtClean="0"/>
              <a:t>管理和监督商业银行（存款准备金，再贴现）</a:t>
            </a:r>
            <a:endParaRPr lang="zh-CN" altLang="en-US" dirty="0"/>
          </a:p>
          <a:p>
            <a:pPr>
              <a:buFont typeface="Arial" pitchFamily="34" charset="0"/>
              <a:buChar char="•"/>
            </a:pPr>
            <a:r>
              <a:rPr lang="en-US" altLang="zh-CN" dirty="0"/>
              <a:t>4</a:t>
            </a:r>
            <a:r>
              <a:rPr lang="zh-CN" altLang="en-US" dirty="0"/>
              <a:t>、中央银行是调节和控制宏观经济的</a:t>
            </a:r>
            <a:r>
              <a:rPr lang="zh-CN" altLang="en-US" dirty="0" smtClean="0"/>
              <a:t>银行</a:t>
            </a:r>
            <a:endParaRPr lang="en-US" altLang="zh-CN" dirty="0" smtClean="0"/>
          </a:p>
          <a:p>
            <a:pPr>
              <a:buNone/>
            </a:pPr>
            <a:r>
              <a:rPr lang="en-US" altLang="zh-CN" dirty="0" smtClean="0"/>
              <a:t> </a:t>
            </a:r>
            <a:r>
              <a:rPr lang="en-US" altLang="zh-CN" dirty="0" smtClean="0"/>
              <a:t> </a:t>
            </a:r>
            <a:r>
              <a:rPr lang="zh-CN" altLang="en-US" dirty="0" smtClean="0"/>
              <a:t>调节货币供应量来影响货币流通</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三大货币政策工具</a:t>
            </a:r>
            <a:endParaRPr lang="zh-CN" altLang="en-US" dirty="0"/>
          </a:p>
        </p:txBody>
      </p:sp>
      <p:sp>
        <p:nvSpPr>
          <p:cNvPr id="112643" name="Rectangle 3"/>
          <p:cNvSpPr>
            <a:spLocks noGrp="1" noChangeArrowheads="1"/>
          </p:cNvSpPr>
          <p:nvPr>
            <p:ph type="body" idx="1"/>
          </p:nvPr>
        </p:nvSpPr>
        <p:spPr/>
        <p:txBody>
          <a:bodyPr/>
          <a:lstStyle/>
          <a:p>
            <a:pPr>
              <a:buFont typeface="Arial" pitchFamily="34" charset="0"/>
              <a:buChar char="•"/>
            </a:pPr>
            <a:r>
              <a:rPr lang="en-US" altLang="zh-CN" dirty="0" smtClean="0"/>
              <a:t>1</a:t>
            </a:r>
            <a:r>
              <a:rPr lang="zh-CN" altLang="en-US" dirty="0" smtClean="0"/>
              <a:t>、存款准备金</a:t>
            </a:r>
            <a:endParaRPr lang="zh-CN" altLang="en-US" dirty="0"/>
          </a:p>
          <a:p>
            <a:pPr>
              <a:buFont typeface="Arial" pitchFamily="34" charset="0"/>
              <a:buChar char="•"/>
            </a:pPr>
            <a:r>
              <a:rPr lang="en-US" altLang="zh-CN" dirty="0"/>
              <a:t>2</a:t>
            </a:r>
            <a:r>
              <a:rPr lang="zh-CN" altLang="en-US" dirty="0" smtClean="0"/>
              <a:t>、再贴现</a:t>
            </a:r>
            <a:endParaRPr lang="zh-CN" altLang="en-US" dirty="0"/>
          </a:p>
          <a:p>
            <a:pPr>
              <a:buFont typeface="Arial" pitchFamily="34" charset="0"/>
              <a:buChar char="•"/>
            </a:pPr>
            <a:r>
              <a:rPr lang="en-US" altLang="zh-CN" dirty="0"/>
              <a:t>3</a:t>
            </a:r>
            <a:r>
              <a:rPr lang="zh-CN" altLang="en-US" dirty="0"/>
              <a:t>、公开市场</a:t>
            </a:r>
            <a:r>
              <a:rPr lang="zh-CN" altLang="en-US" dirty="0" smtClean="0"/>
              <a:t>业务</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存款准备金</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057275" y="1500175"/>
            <a:ext cx="7029450"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法定存款准备金</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1104900" y="1428736"/>
            <a:ext cx="6934200"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法定存款准备金特点</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147763" y="1428736"/>
            <a:ext cx="6996137"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再贴现</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85850" y="1142984"/>
            <a:ext cx="7129488" cy="4714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再贴现作用过程</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000125" y="1357298"/>
            <a:ext cx="7143750"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58802900-EB10-46E2-A5C2-4D20054836F5}" type="slidenum">
              <a:rPr lang="en-US" altLang="zh-CN" smtClean="0"/>
              <a:pPr/>
              <a:t>2</a:t>
            </a:fld>
            <a:endParaRPr lang="en-US" altLang="zh-CN" smtClean="0"/>
          </a:p>
        </p:txBody>
      </p:sp>
      <p:sp>
        <p:nvSpPr>
          <p:cNvPr id="16387" name="Rectangle 2"/>
          <p:cNvSpPr>
            <a:spLocks noGrp="1" noChangeArrowheads="1"/>
          </p:cNvSpPr>
          <p:nvPr>
            <p:ph type="title"/>
          </p:nvPr>
        </p:nvSpPr>
        <p:spPr/>
        <p:txBody>
          <a:bodyPr>
            <a:normAutofit/>
          </a:bodyPr>
          <a:lstStyle/>
          <a:p>
            <a:r>
              <a:rPr lang="zh-CN" altLang="en-US" dirty="0" smtClean="0"/>
              <a:t>教学目标</a:t>
            </a:r>
            <a:endParaRPr lang="zh-CN" altLang="en-US" b="1" dirty="0" smtClean="0"/>
          </a:p>
        </p:txBody>
      </p:sp>
      <p:sp>
        <p:nvSpPr>
          <p:cNvPr id="16388" name="Rectangle 3"/>
          <p:cNvSpPr>
            <a:spLocks noGrp="1" noChangeArrowheads="1"/>
          </p:cNvSpPr>
          <p:nvPr>
            <p:ph type="body" idx="1"/>
          </p:nvPr>
        </p:nvSpPr>
        <p:spPr>
          <a:xfrm>
            <a:off x="571472" y="1214422"/>
            <a:ext cx="7772400" cy="4805378"/>
          </a:xfrm>
        </p:spPr>
        <p:txBody>
          <a:bodyPr/>
          <a:lstStyle/>
          <a:p>
            <a:r>
              <a:rPr lang="zh-CN" altLang="en-US" sz="2800" dirty="0" smtClean="0"/>
              <a:t>掌握企业并购的分类及意义</a:t>
            </a:r>
            <a:endParaRPr lang="en-US" altLang="zh-CN" sz="2800" dirty="0" smtClean="0"/>
          </a:p>
          <a:p>
            <a:r>
              <a:rPr lang="zh-CN" altLang="en-US" sz="2800" dirty="0" smtClean="0"/>
              <a:t>掌握投资银行与商业银行区别</a:t>
            </a:r>
            <a:endParaRPr lang="en-US" altLang="zh-CN" sz="2800" dirty="0" smtClean="0"/>
          </a:p>
          <a:p>
            <a:r>
              <a:rPr lang="zh-CN" altLang="en-US" sz="2800" dirty="0" smtClean="0"/>
              <a:t>了解投资银行的基本业务</a:t>
            </a:r>
            <a:endParaRPr lang="en-US" altLang="zh-CN" sz="2800" dirty="0" smtClean="0"/>
          </a:p>
          <a:p>
            <a:r>
              <a:rPr lang="zh-CN" altLang="en-US" sz="2800" dirty="0" smtClean="0"/>
              <a:t>了解财政职能和国债职能</a:t>
            </a:r>
            <a:endParaRPr lang="en-US" altLang="zh-CN" sz="2800" dirty="0" smtClean="0"/>
          </a:p>
          <a:p>
            <a:r>
              <a:rPr lang="zh-CN" altLang="en-US" sz="2800" dirty="0" smtClean="0"/>
              <a:t>掌握中央银行基本职能</a:t>
            </a:r>
            <a:endParaRPr lang="en-US" altLang="zh-CN" sz="2800" dirty="0" smtClean="0"/>
          </a:p>
          <a:p>
            <a:r>
              <a:rPr lang="zh-CN" altLang="en-US" sz="2800" dirty="0" smtClean="0"/>
              <a:t>掌握公开市场业务活动</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a:buNone/>
            </a:pPr>
            <a:endParaRPr lang="en-US" altLang="zh-CN" sz="2800" dirty="0" smtClean="0"/>
          </a:p>
          <a:p>
            <a:pPr eaLnBrk="1" hangingPunct="1">
              <a:buFont typeface="Wingdings" pitchFamily="2" charset="2"/>
              <a:buNone/>
            </a:pPr>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再贴现特点</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247775" y="1571612"/>
            <a:ext cx="6648450"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公开市场业务活动</a:t>
            </a:r>
            <a:endParaRPr lang="zh-CN" altLang="en-US" dirty="0"/>
          </a:p>
        </p:txBody>
      </p:sp>
      <p:sp>
        <p:nvSpPr>
          <p:cNvPr id="112643" name="Rectangle 3"/>
          <p:cNvSpPr>
            <a:spLocks noGrp="1" noChangeArrowheads="1"/>
          </p:cNvSpPr>
          <p:nvPr>
            <p:ph type="body" idx="1"/>
          </p:nvPr>
        </p:nvSpPr>
        <p:spPr/>
        <p:txBody>
          <a:bodyPr/>
          <a:lstStyle/>
          <a:p>
            <a:pPr>
              <a:buNone/>
            </a:pPr>
            <a:r>
              <a:rPr lang="zh-CN" altLang="en-US" dirty="0" smtClean="0"/>
              <a:t>在公开市场上买卖有价证券来实现货币政策的目标。扩张性货币政策：买进有价证券，向社会注入基础货币</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r>
              <a:rPr lang="zh-CN" altLang="en-US" dirty="0" smtClean="0"/>
              <a:t>公开市场</a:t>
            </a:r>
            <a:r>
              <a:rPr lang="zh-CN" altLang="en-US" dirty="0" smtClean="0"/>
              <a:t>业务</a:t>
            </a:r>
            <a:r>
              <a:rPr lang="zh-CN" altLang="en-US" dirty="0" smtClean="0"/>
              <a:t>特点</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857224" y="1357298"/>
            <a:ext cx="7286676" cy="4143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70786587-F20C-49CA-92D4-035B6F166719}" type="slidenum">
              <a:rPr lang="en-US" altLang="zh-CN" smtClean="0"/>
              <a:pPr/>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dirty="0" smtClean="0"/>
              <a:t>机构投资者优势</a:t>
            </a:r>
          </a:p>
        </p:txBody>
      </p:sp>
      <p:sp>
        <p:nvSpPr>
          <p:cNvPr id="5124" name="Rectangle 3"/>
          <p:cNvSpPr>
            <a:spLocks noGrp="1" noChangeArrowheads="1"/>
          </p:cNvSpPr>
          <p:nvPr>
            <p:ph type="body" idx="1"/>
          </p:nvPr>
        </p:nvSpPr>
        <p:spPr/>
        <p:txBody>
          <a:bodyPr>
            <a:normAutofit/>
          </a:bodyPr>
          <a:lstStyle/>
          <a:p>
            <a:pPr eaLnBrk="1" hangingPunct="1">
              <a:buFont typeface="Arial" pitchFamily="34" charset="0"/>
              <a:buChar char="•"/>
            </a:pPr>
            <a:r>
              <a:rPr lang="zh-CN" altLang="en-US" sz="3200" dirty="0" smtClean="0"/>
              <a:t>可支配资金庞大</a:t>
            </a:r>
            <a:endParaRPr lang="en-US" altLang="zh-CN" sz="3200" dirty="0" smtClean="0"/>
          </a:p>
          <a:p>
            <a:pPr eaLnBrk="1" hangingPunct="1">
              <a:buFont typeface="Arial" pitchFamily="34" charset="0"/>
              <a:buChar char="•"/>
            </a:pPr>
            <a:r>
              <a:rPr lang="zh-CN" altLang="en-US" sz="3200" dirty="0" smtClean="0"/>
              <a:t>专业分析能力和数据搜集能力</a:t>
            </a:r>
            <a:endParaRPr lang="en-US" altLang="zh-CN" sz="3200" dirty="0" smtClean="0"/>
          </a:p>
          <a:p>
            <a:pPr eaLnBrk="1" hangingPunct="1">
              <a:buFont typeface="Arial" pitchFamily="34" charset="0"/>
              <a:buChar char="•"/>
            </a:pPr>
            <a:r>
              <a:rPr lang="zh-CN" altLang="en-US" sz="3200" dirty="0" smtClean="0"/>
              <a:t>持有较大数量的证券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714348" y="642918"/>
            <a:ext cx="7715250" cy="5857896"/>
          </a:xfrm>
        </p:spPr>
        <p:txBody>
          <a:bodyPr/>
          <a:lstStyle/>
          <a:p>
            <a:pPr eaLnBrk="1" hangingPunct="1">
              <a:buFontTx/>
              <a:buNone/>
            </a:pPr>
            <a:r>
              <a:rPr lang="zh-CN" altLang="en-US" sz="2800" dirty="0" smtClean="0"/>
              <a:t>              非金融机构</a:t>
            </a:r>
            <a:endParaRPr lang="zh-CN" altLang="en-US" sz="2800" dirty="0" smtClean="0">
              <a:latin typeface="楷体_GB2312" pitchFamily="49" charset="-122"/>
            </a:endParaRPr>
          </a:p>
          <a:p>
            <a:pPr eaLnBrk="1" hangingPunct="1">
              <a:buFontTx/>
              <a:buNone/>
            </a:pPr>
            <a:r>
              <a:rPr lang="zh-CN" altLang="en-US" sz="2800" dirty="0" smtClean="0">
                <a:latin typeface="楷体_GB2312" pitchFamily="49" charset="-122"/>
              </a:rPr>
              <a:t>                                   </a:t>
            </a:r>
          </a:p>
          <a:p>
            <a:pPr eaLnBrk="1" hangingPunct="1">
              <a:buFontTx/>
              <a:buNone/>
            </a:pPr>
            <a:r>
              <a:rPr lang="zh-CN" altLang="en-US" sz="2800" dirty="0" smtClean="0">
                <a:latin typeface="楷体_GB2312" pitchFamily="49" charset="-122"/>
              </a:rPr>
              <a:t>机构</a:t>
            </a:r>
          </a:p>
          <a:p>
            <a:pPr eaLnBrk="1" hangingPunct="1">
              <a:buFontTx/>
              <a:buNone/>
            </a:pPr>
            <a:r>
              <a:rPr lang="zh-CN" altLang="en-US" sz="2800" dirty="0" smtClean="0">
                <a:latin typeface="楷体_GB2312" pitchFamily="49" charset="-122"/>
              </a:rPr>
              <a:t>投资</a:t>
            </a:r>
            <a:endParaRPr lang="en-US" altLang="zh-CN" sz="2800" dirty="0" smtClean="0">
              <a:latin typeface="楷体_GB2312" pitchFamily="49" charset="-122"/>
            </a:endParaRPr>
          </a:p>
          <a:p>
            <a:pPr eaLnBrk="1" hangingPunct="1">
              <a:buFontTx/>
              <a:buNone/>
            </a:pPr>
            <a:r>
              <a:rPr lang="zh-CN" altLang="en-US" sz="2800" dirty="0" smtClean="0">
                <a:latin typeface="楷体_GB2312" pitchFamily="49" charset="-122"/>
              </a:rPr>
              <a:t>者                  非银行金融机构</a:t>
            </a:r>
            <a:endParaRPr lang="en-US" altLang="zh-CN" sz="2800" dirty="0" smtClean="0">
              <a:latin typeface="楷体_GB2312" pitchFamily="49" charset="-122"/>
            </a:endParaRPr>
          </a:p>
          <a:p>
            <a:pPr eaLnBrk="1" hangingPunct="1">
              <a:buFontTx/>
              <a:buNone/>
            </a:pPr>
            <a:r>
              <a:rPr lang="en-US" altLang="zh-CN" sz="2800" dirty="0" smtClean="0">
                <a:latin typeface="楷体_GB2312" pitchFamily="49" charset="-122"/>
              </a:rPr>
              <a:t>        </a:t>
            </a:r>
            <a:r>
              <a:rPr lang="zh-CN" altLang="en-US" sz="2800" dirty="0" smtClean="0">
                <a:latin typeface="楷体_GB2312" pitchFamily="49" charset="-122"/>
              </a:rPr>
              <a:t>金融机构</a:t>
            </a:r>
            <a:endParaRPr lang="en-US" altLang="zh-CN" sz="2800" dirty="0" smtClean="0">
              <a:latin typeface="楷体_GB2312" pitchFamily="49" charset="-122"/>
            </a:endParaRPr>
          </a:p>
          <a:p>
            <a:pPr eaLnBrk="1" hangingPunct="1">
              <a:buFontTx/>
              <a:buNone/>
            </a:pPr>
            <a:endParaRPr lang="en-US" altLang="zh-CN" sz="2800" dirty="0" smtClean="0">
              <a:latin typeface="楷体_GB2312" pitchFamily="49" charset="-122"/>
            </a:endParaRPr>
          </a:p>
          <a:p>
            <a:pPr eaLnBrk="1" hangingPunct="1">
              <a:buFontTx/>
              <a:buNone/>
            </a:pPr>
            <a:r>
              <a:rPr lang="en-US" altLang="zh-CN" sz="2800" dirty="0" smtClean="0">
                <a:latin typeface="楷体_GB2312" pitchFamily="49" charset="-122"/>
              </a:rPr>
              <a:t>                     </a:t>
            </a:r>
            <a:r>
              <a:rPr lang="zh-CN" altLang="en-US" sz="2800" dirty="0" smtClean="0">
                <a:latin typeface="楷体_GB2312" pitchFamily="49" charset="-122"/>
              </a:rPr>
              <a:t>银行机构</a:t>
            </a:r>
            <a:endParaRPr lang="en-US" altLang="zh-CN" sz="2800" dirty="0" smtClean="0">
              <a:latin typeface="楷体_GB2312" pitchFamily="49" charset="-122"/>
            </a:endParaRPr>
          </a:p>
          <a:p>
            <a:pPr eaLnBrk="1" hangingPunct="1">
              <a:buFontTx/>
              <a:buNone/>
            </a:pPr>
            <a:r>
              <a:rPr lang="zh-CN" altLang="en-US" sz="2800" dirty="0" smtClean="0">
                <a:latin typeface="楷体_GB2312" pitchFamily="49" charset="-122"/>
              </a:rPr>
              <a:t>             </a:t>
            </a:r>
          </a:p>
        </p:txBody>
      </p:sp>
      <p:sp>
        <p:nvSpPr>
          <p:cNvPr id="5123" name="AutoShape 11"/>
          <p:cNvSpPr>
            <a:spLocks/>
          </p:cNvSpPr>
          <p:nvPr/>
        </p:nvSpPr>
        <p:spPr bwMode="auto">
          <a:xfrm>
            <a:off x="1643042" y="1142984"/>
            <a:ext cx="457200" cy="2438400"/>
          </a:xfrm>
          <a:prstGeom prst="leftBrace">
            <a:avLst>
              <a:gd name="adj1" fmla="val 44444"/>
              <a:gd name="adj2" fmla="val 50000"/>
            </a:avLst>
          </a:prstGeom>
          <a:noFill/>
          <a:ln w="9525">
            <a:solidFill>
              <a:schemeClr val="tx1"/>
            </a:solidFill>
            <a:round/>
            <a:headEnd/>
            <a:tailEnd/>
          </a:ln>
        </p:spPr>
        <p:txBody>
          <a:bodyPr wrap="none" anchor="ctr"/>
          <a:lstStyle/>
          <a:p>
            <a:endParaRPr lang="zh-CN" altLang="en-US"/>
          </a:p>
        </p:txBody>
      </p:sp>
      <p:sp>
        <p:nvSpPr>
          <p:cNvPr id="5124" name="AutoShape 12"/>
          <p:cNvSpPr>
            <a:spLocks/>
          </p:cNvSpPr>
          <p:nvPr/>
        </p:nvSpPr>
        <p:spPr bwMode="auto">
          <a:xfrm>
            <a:off x="4071934" y="2928934"/>
            <a:ext cx="217486" cy="1571636"/>
          </a:xfrm>
          <a:prstGeom prst="leftBrace">
            <a:avLst>
              <a:gd name="adj1" fmla="val 104167"/>
              <a:gd name="adj2" fmla="val 50000"/>
            </a:avLst>
          </a:prstGeom>
          <a:noFill/>
          <a:ln w="9525">
            <a:solidFill>
              <a:schemeClr val="tx1"/>
            </a:solidFill>
            <a:round/>
            <a:headEnd/>
            <a:tailEnd/>
          </a:ln>
        </p:spPr>
        <p:txBody>
          <a:bodyPr wrap="none" anchor="ctr"/>
          <a:lstStyle/>
          <a:p>
            <a:pPr algn="ct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860898C3-A0AD-46C1-8DED-C3D6C88CEF7A}" type="slidenum">
              <a:rPr lang="en-US" altLang="zh-CN" smtClean="0"/>
              <a:pPr/>
              <a:t>5</a:t>
            </a:fld>
            <a:endParaRPr lang="en-US" altLang="zh-CN" smtClean="0"/>
          </a:p>
        </p:txBody>
      </p:sp>
      <p:sp>
        <p:nvSpPr>
          <p:cNvPr id="6147" name="Rectangle 2"/>
          <p:cNvSpPr>
            <a:spLocks noGrp="1" noChangeArrowheads="1"/>
          </p:cNvSpPr>
          <p:nvPr>
            <p:ph type="title"/>
          </p:nvPr>
        </p:nvSpPr>
        <p:spPr/>
        <p:txBody>
          <a:bodyPr>
            <a:normAutofit/>
          </a:bodyPr>
          <a:lstStyle/>
          <a:p>
            <a:r>
              <a:rPr lang="zh-CN" altLang="en-US" dirty="0" smtClean="0"/>
              <a:t>企业投融资</a:t>
            </a:r>
          </a:p>
        </p:txBody>
      </p:sp>
      <p:sp>
        <p:nvSpPr>
          <p:cNvPr id="6148"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证券投资有利于企业闲置资金的有效利用</a:t>
            </a:r>
          </a:p>
          <a:p>
            <a:pPr eaLnBrk="1" hangingPunct="1">
              <a:buFont typeface="Arial" pitchFamily="34" charset="0"/>
              <a:buChar char="•"/>
            </a:pPr>
            <a:r>
              <a:rPr lang="zh-CN" altLang="en-US" dirty="0" smtClean="0"/>
              <a:t>证券融资有利于企业资本结构的优化</a:t>
            </a:r>
          </a:p>
          <a:p>
            <a:pPr eaLnBrk="1" hangingPunct="1">
              <a:buFont typeface="Arial" pitchFamily="34" charset="0"/>
              <a:buChar char="•"/>
            </a:pPr>
            <a:r>
              <a:rPr lang="zh-CN" altLang="en-US" dirty="0" smtClean="0"/>
              <a:t>证券投融资有利于企业实现规模化和多元化经营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50AF281C-2F57-4157-B522-EFABF3933BF0}" type="slidenum">
              <a:rPr lang="en-US" altLang="zh-CN" smtClean="0"/>
              <a:pPr/>
              <a:t>6</a:t>
            </a:fld>
            <a:endParaRPr lang="en-US" altLang="zh-CN" smtClean="0"/>
          </a:p>
        </p:txBody>
      </p:sp>
      <p:sp>
        <p:nvSpPr>
          <p:cNvPr id="7171" name="Rectangle 2"/>
          <p:cNvSpPr>
            <a:spLocks noGrp="1" noChangeArrowheads="1"/>
          </p:cNvSpPr>
          <p:nvPr>
            <p:ph type="title"/>
          </p:nvPr>
        </p:nvSpPr>
        <p:spPr/>
        <p:txBody>
          <a:bodyPr/>
          <a:lstStyle/>
          <a:p>
            <a:r>
              <a:rPr lang="zh-CN" altLang="en-US" dirty="0" smtClean="0"/>
              <a:t>企业并购</a:t>
            </a:r>
          </a:p>
        </p:txBody>
      </p:sp>
      <p:sp>
        <p:nvSpPr>
          <p:cNvPr id="7172"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企业并购的含义</a:t>
            </a:r>
          </a:p>
          <a:p>
            <a:pPr eaLnBrk="1" hangingPunct="1">
              <a:buFont typeface="Arial" pitchFamily="34" charset="0"/>
              <a:buChar char="•"/>
            </a:pPr>
            <a:r>
              <a:rPr lang="zh-CN" altLang="en-US" dirty="0" smtClean="0"/>
              <a:t>企业并购的分类</a:t>
            </a:r>
          </a:p>
          <a:p>
            <a:pPr eaLnBrk="1" hangingPunct="1">
              <a:buFont typeface="Arial" pitchFamily="34" charset="0"/>
              <a:buChar char="•"/>
            </a:pPr>
            <a:r>
              <a:rPr lang="zh-CN" altLang="en-US" dirty="0" smtClean="0"/>
              <a:t>企业并购的意义</a:t>
            </a:r>
          </a:p>
          <a:p>
            <a:pPr eaLnBrk="1" hangingPunct="1">
              <a:buFont typeface="Arial" pitchFamily="34" charset="0"/>
              <a:buChar char="•"/>
            </a:pPr>
            <a:r>
              <a:rPr lang="zh-CN" altLang="en-US" dirty="0" smtClean="0"/>
              <a:t>中国企业并购的发展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D73EEB0D-B218-407D-B440-47811D375BC7}" type="slidenum">
              <a:rPr lang="en-US" altLang="zh-CN" smtClean="0"/>
              <a:pPr/>
              <a:t>7</a:t>
            </a:fld>
            <a:endParaRPr lang="en-US" altLang="zh-CN" smtClean="0"/>
          </a:p>
        </p:txBody>
      </p:sp>
      <p:sp>
        <p:nvSpPr>
          <p:cNvPr id="8195" name="Rectangle 2"/>
          <p:cNvSpPr>
            <a:spLocks noGrp="1" noChangeArrowheads="1"/>
          </p:cNvSpPr>
          <p:nvPr>
            <p:ph type="title"/>
          </p:nvPr>
        </p:nvSpPr>
        <p:spPr/>
        <p:txBody>
          <a:bodyPr>
            <a:normAutofit/>
          </a:bodyPr>
          <a:lstStyle/>
          <a:p>
            <a:r>
              <a:rPr lang="zh-CN" altLang="en-US" dirty="0" smtClean="0"/>
              <a:t>企业并购的含义</a:t>
            </a:r>
          </a:p>
        </p:txBody>
      </p:sp>
      <p:sp>
        <p:nvSpPr>
          <p:cNvPr id="8196"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a:t>
            </a:r>
            <a:r>
              <a:rPr lang="en-US" altLang="zh-CN" dirty="0" smtClean="0"/>
              <a:t>1</a:t>
            </a:r>
            <a:r>
              <a:rPr lang="zh-CN" altLang="en-US" dirty="0" smtClean="0"/>
              <a:t>）</a:t>
            </a:r>
            <a:r>
              <a:rPr lang="zh-CN" altLang="en-US" dirty="0" smtClean="0"/>
              <a:t>兼并</a:t>
            </a:r>
            <a:endParaRPr lang="en-US" altLang="zh-CN" dirty="0" smtClean="0"/>
          </a:p>
          <a:p>
            <a:pPr eaLnBrk="1" hangingPunct="1">
              <a:buNone/>
            </a:pPr>
            <a:r>
              <a:rPr lang="en-US" altLang="zh-CN" dirty="0" smtClean="0"/>
              <a:t> </a:t>
            </a:r>
            <a:r>
              <a:rPr lang="en-US" altLang="zh-CN" dirty="0" smtClean="0"/>
              <a:t>   </a:t>
            </a:r>
            <a:r>
              <a:rPr lang="zh-CN" altLang="en-US" dirty="0" smtClean="0"/>
              <a:t>第一，吸收兼并。一企业通过现金购买或证券交换等方式获取其他企业的全部或具有绝对多数发言权的股权或资产，</a:t>
            </a:r>
            <a:r>
              <a:rPr lang="zh-CN" altLang="en-US" dirty="0" smtClean="0">
                <a:solidFill>
                  <a:srgbClr val="FF0000"/>
                </a:solidFill>
              </a:rPr>
              <a:t>使其丧失法人地位。</a:t>
            </a:r>
            <a:endParaRPr lang="en-US" altLang="zh-CN" dirty="0" smtClean="0">
              <a:solidFill>
                <a:srgbClr val="FF0000"/>
              </a:solidFill>
            </a:endParaRPr>
          </a:p>
          <a:p>
            <a:pPr eaLnBrk="1" hangingPunct="1">
              <a:buNone/>
            </a:pPr>
            <a:r>
              <a:rPr lang="en-US" altLang="zh-CN" dirty="0" smtClean="0"/>
              <a:t> </a:t>
            </a:r>
            <a:r>
              <a:rPr lang="en-US" altLang="zh-CN" dirty="0" smtClean="0"/>
              <a:t>  </a:t>
            </a:r>
            <a:r>
              <a:rPr lang="zh-CN" altLang="en-US" dirty="0" smtClean="0"/>
              <a:t>第二，新设兼并。两个或两个以上企业合并为一个新的企业。</a:t>
            </a:r>
            <a:r>
              <a:rPr lang="zh-CN" altLang="en-US" dirty="0" smtClean="0">
                <a:solidFill>
                  <a:srgbClr val="FF0000"/>
                </a:solidFill>
              </a:rPr>
              <a:t>原来的企业各自丧失其法人地位。</a:t>
            </a:r>
            <a:endParaRPr lang="en-US" altLang="zh-CN" dirty="0" smtClean="0">
              <a:solidFill>
                <a:srgbClr val="FF0000"/>
              </a:solidFill>
            </a:endParaRPr>
          </a:p>
          <a:p>
            <a:pPr eaLnBrk="1" hangingPunct="1">
              <a:buFont typeface="Arial" pitchFamily="34" charset="0"/>
              <a:buChar char="•"/>
            </a:pPr>
            <a:r>
              <a:rPr lang="zh-CN" altLang="en-US" dirty="0" smtClean="0"/>
              <a:t>（</a:t>
            </a:r>
            <a:r>
              <a:rPr lang="en-US" altLang="zh-CN" dirty="0" smtClean="0"/>
              <a:t>2</a:t>
            </a:r>
            <a:r>
              <a:rPr lang="zh-CN" altLang="en-US" dirty="0" smtClean="0"/>
              <a:t>）收购</a:t>
            </a:r>
            <a:endParaRPr lang="en-US" altLang="zh-CN" dirty="0" smtClean="0"/>
          </a:p>
          <a:p>
            <a:pPr>
              <a:buNone/>
            </a:pPr>
            <a:r>
              <a:rPr lang="zh-CN" altLang="en-US" dirty="0" smtClean="0"/>
              <a:t>一企业通过现金购买或证券交换等方式获取其他企业的全部或具有绝对多数发言权的股权或</a:t>
            </a:r>
            <a:r>
              <a:rPr lang="zh-CN" altLang="en-US" dirty="0" smtClean="0"/>
              <a:t>资产。此时</a:t>
            </a:r>
            <a:r>
              <a:rPr lang="zh-CN" altLang="en-US" dirty="0" smtClean="0">
                <a:solidFill>
                  <a:srgbClr val="FF0000"/>
                </a:solidFill>
              </a:rPr>
              <a:t>被收购企业依然保留其法人地位。</a:t>
            </a:r>
            <a:endParaRPr lang="zh-CN" altLang="en-US"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C4AC94E0-C8F8-4853-A706-53AC0D181BD4}" type="slidenum">
              <a:rPr lang="en-US" altLang="zh-CN" smtClean="0"/>
              <a:pPr/>
              <a:t>8</a:t>
            </a:fld>
            <a:endParaRPr lang="en-US" altLang="zh-CN" smtClean="0"/>
          </a:p>
        </p:txBody>
      </p:sp>
      <p:sp>
        <p:nvSpPr>
          <p:cNvPr id="9219" name="Rectangle 2"/>
          <p:cNvSpPr>
            <a:spLocks noGrp="1" noChangeArrowheads="1"/>
          </p:cNvSpPr>
          <p:nvPr>
            <p:ph type="title"/>
          </p:nvPr>
        </p:nvSpPr>
        <p:spPr/>
        <p:txBody>
          <a:bodyPr>
            <a:normAutofit/>
          </a:bodyPr>
          <a:lstStyle/>
          <a:p>
            <a:r>
              <a:rPr lang="zh-CN" altLang="en-US" dirty="0" smtClean="0"/>
              <a:t>企业并购的分类</a:t>
            </a:r>
          </a:p>
        </p:txBody>
      </p:sp>
      <p:sp>
        <p:nvSpPr>
          <p:cNvPr id="9220"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a:t>
            </a:r>
            <a:r>
              <a:rPr lang="en-US" altLang="zh-CN" dirty="0" smtClean="0"/>
              <a:t>1</a:t>
            </a:r>
            <a:r>
              <a:rPr lang="zh-CN" altLang="en-US" dirty="0" smtClean="0"/>
              <a:t>）出资</a:t>
            </a:r>
            <a:r>
              <a:rPr lang="zh-CN" altLang="en-US" dirty="0" smtClean="0"/>
              <a:t>方式</a:t>
            </a:r>
            <a:endParaRPr lang="en-US" altLang="zh-CN" dirty="0" smtClean="0"/>
          </a:p>
          <a:p>
            <a:pPr eaLnBrk="1" hangingPunct="1">
              <a:buNone/>
            </a:pPr>
            <a:r>
              <a:rPr lang="zh-CN" altLang="en-US" dirty="0" smtClean="0"/>
              <a:t>    出资购买资产；出资购买股票；以股票购买资产；以股票交换股票。</a:t>
            </a:r>
            <a:endParaRPr lang="en-US" altLang="zh-CN" dirty="0" smtClean="0"/>
          </a:p>
          <a:p>
            <a:pPr eaLnBrk="1" hangingPunct="1">
              <a:buFont typeface="Arial" pitchFamily="34" charset="0"/>
              <a:buChar char="•"/>
            </a:pPr>
            <a:r>
              <a:rPr lang="zh-CN" altLang="en-US" dirty="0" smtClean="0"/>
              <a:t>（</a:t>
            </a:r>
            <a:r>
              <a:rPr lang="en-US" altLang="zh-CN" dirty="0" smtClean="0"/>
              <a:t>2</a:t>
            </a:r>
            <a:r>
              <a:rPr lang="zh-CN" altLang="en-US" dirty="0" smtClean="0"/>
              <a:t>）所涉经济部</a:t>
            </a:r>
            <a:r>
              <a:rPr lang="zh-CN" altLang="en-US" dirty="0" smtClean="0"/>
              <a:t>门</a:t>
            </a:r>
            <a:endParaRPr lang="en-US" altLang="zh-CN" dirty="0" smtClean="0"/>
          </a:p>
          <a:p>
            <a:pPr eaLnBrk="1" hangingPunct="1">
              <a:buNone/>
            </a:pPr>
            <a:r>
              <a:rPr lang="en-US" altLang="zh-CN" dirty="0" smtClean="0"/>
              <a:t> </a:t>
            </a:r>
            <a:r>
              <a:rPr lang="en-US" altLang="zh-CN" dirty="0" smtClean="0"/>
              <a:t>   </a:t>
            </a:r>
            <a:r>
              <a:rPr lang="zh-CN" altLang="en-US" dirty="0" smtClean="0"/>
              <a:t>横向并购；纵向并购；混合并购</a:t>
            </a:r>
            <a:endParaRPr lang="en-US" altLang="zh-CN" dirty="0" smtClean="0"/>
          </a:p>
          <a:p>
            <a:pPr eaLnBrk="1" hangingPunct="1">
              <a:buFont typeface="Arial" pitchFamily="34" charset="0"/>
              <a:buChar char="•"/>
            </a:pPr>
            <a:r>
              <a:rPr lang="zh-CN" altLang="en-US" dirty="0" smtClean="0"/>
              <a:t>（</a:t>
            </a:r>
            <a:r>
              <a:rPr lang="en-US" altLang="zh-CN" dirty="0" smtClean="0"/>
              <a:t>3</a:t>
            </a:r>
            <a:r>
              <a:rPr lang="zh-CN" altLang="en-US" dirty="0" smtClean="0"/>
              <a:t>）并购方式</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C4AC94E0-C8F8-4853-A706-53AC0D181BD4}" type="slidenum">
              <a:rPr lang="en-US" altLang="zh-CN" smtClean="0"/>
              <a:pPr/>
              <a:t>9</a:t>
            </a:fld>
            <a:endParaRPr lang="en-US" altLang="zh-CN" smtClean="0"/>
          </a:p>
        </p:txBody>
      </p:sp>
      <p:sp>
        <p:nvSpPr>
          <p:cNvPr id="9219" name="Rectangle 2"/>
          <p:cNvSpPr>
            <a:spLocks noGrp="1" noChangeArrowheads="1"/>
          </p:cNvSpPr>
          <p:nvPr>
            <p:ph type="title"/>
          </p:nvPr>
        </p:nvSpPr>
        <p:spPr/>
        <p:txBody>
          <a:bodyPr>
            <a:normAutofit/>
          </a:bodyPr>
          <a:lstStyle/>
          <a:p>
            <a:r>
              <a:rPr lang="zh-CN" altLang="en-US" dirty="0" smtClean="0"/>
              <a:t>投资银行</a:t>
            </a:r>
            <a:endParaRPr lang="zh-CN" altLang="en-US" dirty="0" smtClean="0"/>
          </a:p>
        </p:txBody>
      </p:sp>
      <p:sp>
        <p:nvSpPr>
          <p:cNvPr id="9220" name="Rectangle 3"/>
          <p:cNvSpPr>
            <a:spLocks noGrp="1" noChangeArrowheads="1"/>
          </p:cNvSpPr>
          <p:nvPr>
            <p:ph type="body" idx="1"/>
          </p:nvPr>
        </p:nvSpPr>
        <p:spPr/>
        <p:txBody>
          <a:bodyPr>
            <a:normAutofit lnSpcReduction="10000"/>
          </a:bodyPr>
          <a:lstStyle/>
          <a:p>
            <a:pPr eaLnBrk="1" hangingPunct="1">
              <a:buFont typeface="Arial" pitchFamily="34" charset="0"/>
              <a:buChar char="•"/>
            </a:pPr>
            <a:r>
              <a:rPr lang="zh-CN" altLang="en-US" dirty="0" smtClean="0"/>
              <a:t>概念</a:t>
            </a:r>
            <a:endParaRPr lang="en-US" altLang="zh-CN" dirty="0" smtClean="0"/>
          </a:p>
          <a:p>
            <a:pPr eaLnBrk="1" hangingPunct="1">
              <a:buNone/>
            </a:pPr>
            <a:r>
              <a:rPr lang="zh-CN" altLang="en-US" dirty="0" smtClean="0"/>
              <a:t>    投资银行主要是从事证券发行，承销，交易，企业重组，兼并与收购，投资分析，风险投资，项目融资等业务的非银行金融机构，是证券市场上的主要金融中介</a:t>
            </a:r>
            <a:endParaRPr lang="en-US" altLang="zh-CN" dirty="0" smtClean="0"/>
          </a:p>
          <a:p>
            <a:pPr eaLnBrk="1" hangingPunct="1">
              <a:buFont typeface="Arial" pitchFamily="34" charset="0"/>
              <a:buChar char="•"/>
            </a:pPr>
            <a:r>
              <a:rPr lang="zh-CN" altLang="en-US" dirty="0" smtClean="0"/>
              <a:t>特点</a:t>
            </a:r>
            <a:endParaRPr lang="en-US" altLang="zh-CN" dirty="0" smtClean="0"/>
          </a:p>
          <a:p>
            <a:pPr eaLnBrk="1" hangingPunct="1">
              <a:buNone/>
            </a:pPr>
            <a:r>
              <a:rPr lang="en-US" altLang="zh-CN" dirty="0" smtClean="0"/>
              <a:t>    </a:t>
            </a:r>
            <a:r>
              <a:rPr lang="zh-CN" altLang="en-US" dirty="0" smtClean="0"/>
              <a:t>第一，属于金融服务业。（区别与一般咨询和中介服务业）</a:t>
            </a:r>
            <a:endParaRPr lang="en-US" altLang="zh-CN" dirty="0" smtClean="0"/>
          </a:p>
          <a:p>
            <a:pPr eaLnBrk="1" hangingPunct="1">
              <a:buNone/>
            </a:pPr>
            <a:r>
              <a:rPr lang="en-US" altLang="zh-CN" dirty="0" smtClean="0"/>
              <a:t> </a:t>
            </a:r>
            <a:r>
              <a:rPr lang="en-US" altLang="zh-CN" dirty="0" smtClean="0"/>
              <a:t>   </a:t>
            </a:r>
            <a:r>
              <a:rPr lang="zh-CN" altLang="en-US" dirty="0" smtClean="0"/>
              <a:t>第二，主要服务资本市场。（区别与商业银行）</a:t>
            </a:r>
            <a:endParaRPr lang="en-US" altLang="zh-CN" dirty="0" smtClean="0"/>
          </a:p>
          <a:p>
            <a:pPr eaLnBrk="1" hangingPunct="1">
              <a:buNone/>
            </a:pPr>
            <a:r>
              <a:rPr lang="en-US" altLang="zh-CN" dirty="0" smtClean="0"/>
              <a:t> </a:t>
            </a:r>
            <a:r>
              <a:rPr lang="en-US" altLang="zh-CN" dirty="0" smtClean="0"/>
              <a:t>   </a:t>
            </a:r>
            <a:r>
              <a:rPr lang="zh-CN" altLang="en-US" dirty="0" smtClean="0"/>
              <a:t>第三，智力密集型行业。（区别与气压专业性金融服务机构）</a:t>
            </a:r>
            <a:endParaRPr lang="zh-CN"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843</TotalTime>
  <Words>649</Words>
  <Application>Microsoft Office PowerPoint</Application>
  <PresentationFormat>全屏显示(4:3)</PresentationFormat>
  <Paragraphs>119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平衡</vt:lpstr>
      <vt:lpstr>证券投资主体：机构投资者和官方监管机构</vt:lpstr>
      <vt:lpstr>教学目标</vt:lpstr>
      <vt:lpstr>机构投资者优势</vt:lpstr>
      <vt:lpstr>幻灯片 4</vt:lpstr>
      <vt:lpstr>企业投融资</vt:lpstr>
      <vt:lpstr>企业并购</vt:lpstr>
      <vt:lpstr>企业并购的含义</vt:lpstr>
      <vt:lpstr>企业并购的分类</vt:lpstr>
      <vt:lpstr>投资银行</vt:lpstr>
      <vt:lpstr>投资银行和商业银行的区别</vt:lpstr>
      <vt:lpstr>财政部职能</vt:lpstr>
      <vt:lpstr>国债的职能</vt:lpstr>
      <vt:lpstr>中央银行职能</vt:lpstr>
      <vt:lpstr>三大货币政策工具</vt:lpstr>
      <vt:lpstr>存款准备金</vt:lpstr>
      <vt:lpstr>法定存款准备金</vt:lpstr>
      <vt:lpstr>法定存款准备金特点</vt:lpstr>
      <vt:lpstr>再贴现</vt:lpstr>
      <vt:lpstr>再贴现作用过程</vt:lpstr>
      <vt:lpstr>再贴现特点</vt:lpstr>
      <vt:lpstr>公开市场业务活动</vt:lpstr>
      <vt:lpstr>公开市场业务特点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资产组合管理</dc:title>
  <dc:creator>lenovo</dc:creator>
  <cp:lastModifiedBy>admin</cp:lastModifiedBy>
  <cp:revision>118</cp:revision>
  <dcterms:created xsi:type="dcterms:W3CDTF">2016-04-05T01:34:13Z</dcterms:created>
  <dcterms:modified xsi:type="dcterms:W3CDTF">2018-10-22T13:25:13Z</dcterms:modified>
</cp:coreProperties>
</file>