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8" r:id="rId3"/>
    <p:sldId id="261" r:id="rId4"/>
    <p:sldId id="309" r:id="rId5"/>
    <p:sldId id="320" r:id="rId6"/>
    <p:sldId id="318" r:id="rId7"/>
    <p:sldId id="310" r:id="rId8"/>
    <p:sldId id="303" r:id="rId9"/>
    <p:sldId id="321" r:id="rId10"/>
    <p:sldId id="312" r:id="rId11"/>
    <p:sldId id="322" r:id="rId12"/>
    <p:sldId id="313" r:id="rId13"/>
    <p:sldId id="323" r:id="rId14"/>
    <p:sldId id="314" r:id="rId15"/>
    <p:sldId id="324" r:id="rId16"/>
    <p:sldId id="337" r:id="rId17"/>
    <p:sldId id="338" r:id="rId18"/>
    <p:sldId id="315" r:id="rId19"/>
    <p:sldId id="316" r:id="rId20"/>
    <p:sldId id="317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05" r:id="rId34"/>
    <p:sldId id="319" r:id="rId35"/>
    <p:sldId id="31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4A7A3-0B35-4158-83CD-5177F5496581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8075B-0CC7-4CFC-93F6-EE3A148400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DCC3-D937-4C5A-9B44-320F91BC84F8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73400-D8E6-4FB2-88CC-525E32C858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78581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 vert="horz"/>
          <a:lstStyle>
            <a:lvl1pPr>
              <a:defRPr>
                <a:latin typeface="华文仿宋" pitchFamily="2" charset="-122"/>
                <a:ea typeface="华文仿宋" pitchFamily="2" charset="-122"/>
              </a:defRPr>
            </a:lvl1pPr>
            <a:lvl2pPr>
              <a:defRPr>
                <a:latin typeface="华文仿宋" pitchFamily="2" charset="-122"/>
                <a:ea typeface="华文仿宋" pitchFamily="2" charset="-122"/>
              </a:defRPr>
            </a:lvl2pPr>
            <a:lvl3pPr>
              <a:defRPr>
                <a:latin typeface="华文仿宋" pitchFamily="2" charset="-122"/>
                <a:ea typeface="华文仿宋" pitchFamily="2" charset="-122"/>
              </a:defRPr>
            </a:lvl3pPr>
            <a:lvl4pPr>
              <a:defRPr>
                <a:latin typeface="华文仿宋" pitchFamily="2" charset="-122"/>
                <a:ea typeface="华文仿宋" pitchFamily="2" charset="-122"/>
              </a:defRPr>
            </a:lvl4pPr>
            <a:lvl5pPr>
              <a:defRPr>
                <a:latin typeface="华文仿宋" pitchFamily="2" charset="-122"/>
                <a:ea typeface="华文仿宋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321B7A-AEDD-4B29-AE3D-DDF079A5C32E}" type="datetimeFigureOut">
              <a:rPr lang="zh-CN" altLang="en-US" smtClean="0"/>
              <a:pPr/>
              <a:t>2018/10/13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7D00B4-6410-4099-9AA1-AED5069C5A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宗庆庆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上海财经大学公共经济与管理学院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证券投资主体：居民家庭及个人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居民家庭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个人资产组合影响因素（续）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6" y="1214422"/>
            <a:ext cx="8015318" cy="480537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③</a:t>
            </a:r>
            <a:r>
              <a:rPr lang="zh-CN" altLang="en-US" sz="2800" dirty="0" smtClean="0"/>
              <a:t>  </a:t>
            </a:r>
            <a:r>
              <a:rPr lang="zh-CN" altLang="en-US" sz="2800" b="1" dirty="0" smtClean="0"/>
              <a:t>风险偏好态度（风险投资理论）</a:t>
            </a:r>
            <a:endParaRPr lang="en-US" altLang="zh-CN" sz="2800" b="1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zh-CN" altLang="en-US" sz="2800" b="0" dirty="0" smtClean="0"/>
              <a:t> 家庭或个人在面临不确定性的时候，</a:t>
            </a:r>
            <a:r>
              <a:rPr lang="zh-CN" altLang="en-US" sz="2800" dirty="0" smtClean="0"/>
              <a:t>在承担风险的种类、大小等方面的基本态度往往会影响其在证券市场上的</a:t>
            </a:r>
            <a:r>
              <a:rPr lang="zh-CN" altLang="en-US" sz="2800" dirty="0" smtClean="0"/>
              <a:t>行为</a:t>
            </a:r>
            <a:endParaRPr lang="en-US" altLang="zh-CN" sz="2800" dirty="0" smtClean="0"/>
          </a:p>
          <a:p>
            <a:pPr marL="514350" indent="-514350">
              <a:buNone/>
            </a:pPr>
            <a:endParaRPr lang="en-US" altLang="zh-CN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zh-CN" altLang="en-US" sz="2800" dirty="0" smtClean="0"/>
              <a:t>根据风险偏好态度不同，可将投资者</a:t>
            </a:r>
            <a:r>
              <a:rPr lang="zh-CN" altLang="en-US" sz="2800" dirty="0" smtClean="0"/>
              <a:t>分为三类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zh-CN" altLang="en-US" sz="2800" dirty="0" smtClean="0"/>
              <a:t>积极</a:t>
            </a:r>
            <a:r>
              <a:rPr lang="zh-CN" altLang="en-US" sz="2800" dirty="0" smtClean="0"/>
              <a:t>进取；稳健理性；极度保守</a:t>
            </a:r>
            <a:endParaRPr lang="en-US" altLang="zh-CN" sz="2800" dirty="0" smtClean="0"/>
          </a:p>
          <a:p>
            <a:pPr marL="514350" indent="-514350">
              <a:buFont typeface="Wingdings" pitchFamily="2" charset="2"/>
              <a:buChar char="ü"/>
            </a:pPr>
            <a:endParaRPr lang="en-US" altLang="zh-CN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zh-CN" altLang="en-US" sz="2800" dirty="0" smtClean="0"/>
              <a:t>文献：</a:t>
            </a:r>
            <a:r>
              <a:rPr lang="zh-CN" altLang="en-US" sz="2800" dirty="0" smtClean="0"/>
              <a:t>雷晓燕和周月刚（</a:t>
            </a:r>
            <a:r>
              <a:rPr lang="en-US" sz="2800" dirty="0" smtClean="0"/>
              <a:t>2010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buNone/>
            </a:pPr>
            <a:endParaRPr lang="en-US" altLang="zh-CN" sz="2400" b="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居民家庭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个人资产组合影响因素（续）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214422"/>
            <a:ext cx="8015318" cy="480537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④ </a:t>
            </a:r>
            <a:r>
              <a:rPr lang="zh-CN" altLang="en-US" sz="2800" dirty="0" smtClean="0"/>
              <a:t> </a:t>
            </a:r>
            <a:r>
              <a:rPr lang="zh-CN" altLang="en-US" sz="2800" b="1" dirty="0" smtClean="0"/>
              <a:t>健康</a:t>
            </a:r>
            <a:endParaRPr lang="en-US" altLang="zh-CN" sz="2800" b="1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zh-CN" altLang="en-US" sz="2800" dirty="0" smtClean="0"/>
              <a:t>家庭</a:t>
            </a:r>
            <a:r>
              <a:rPr lang="zh-CN" altLang="en-US" sz="2800" dirty="0" smtClean="0"/>
              <a:t>或个人健康状况不佳时，会增加交易性需求（医疗支出）和预防性需求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zh-CN" altLang="en-US" sz="2800" dirty="0" smtClean="0"/>
              <a:t>文献：</a:t>
            </a:r>
            <a:r>
              <a:rPr lang="zh-CN" altLang="en-US" sz="2800" dirty="0" smtClean="0"/>
              <a:t>雷晓燕和周月刚（</a:t>
            </a:r>
            <a:r>
              <a:rPr lang="en-US" sz="2800" dirty="0" smtClean="0"/>
              <a:t>2010</a:t>
            </a:r>
            <a:r>
              <a:rPr lang="zh-CN" altLang="en-US" sz="2800" dirty="0" smtClean="0"/>
              <a:t>）；吴卫星等（</a:t>
            </a:r>
            <a:r>
              <a:rPr lang="en-US" altLang="zh-CN" sz="2800" dirty="0" smtClean="0"/>
              <a:t>2011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居民家庭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个人资产组合影响因素（续）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4" y="1214422"/>
            <a:ext cx="8015318" cy="480537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⑤ </a:t>
            </a:r>
            <a:r>
              <a:rPr lang="zh-CN" altLang="en-US" sz="2800" b="1" dirty="0" smtClean="0"/>
              <a:t>受教育程度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金融知识</a:t>
            </a:r>
            <a:endParaRPr lang="en-US" altLang="zh-CN" sz="2800" b="1" dirty="0" smtClean="0"/>
          </a:p>
          <a:p>
            <a:r>
              <a:rPr lang="zh-CN" altLang="en-US" sz="2800" dirty="0" smtClean="0"/>
              <a:t>金融知识有助于居民理解金融市场和金融产品的收益、风险等特征， 减少了人们进行投资时的信息搜寻和信息处理成本。</a:t>
            </a:r>
            <a:endParaRPr lang="en-US" altLang="zh-CN" sz="2800" dirty="0" smtClean="0"/>
          </a:p>
          <a:p>
            <a:r>
              <a:rPr lang="zh-CN" altLang="en-US" sz="2800" dirty="0" smtClean="0"/>
              <a:t>金融知识的缺乏会导致投资者的过度自信，使得投资者高估自己所拥有知识和信息的</a:t>
            </a:r>
            <a:r>
              <a:rPr lang="zh-CN" altLang="en-US" sz="2800" dirty="0" smtClean="0"/>
              <a:t>准确性</a:t>
            </a:r>
            <a:endParaRPr lang="en-US" altLang="zh-CN" sz="2800" dirty="0" smtClean="0"/>
          </a:p>
          <a:p>
            <a:r>
              <a:rPr lang="zh-CN" altLang="en-US" sz="2800" dirty="0" smtClean="0"/>
              <a:t>文献：尹志</a:t>
            </a:r>
            <a:r>
              <a:rPr lang="zh-CN" altLang="en-US" sz="2800" dirty="0" smtClean="0"/>
              <a:t>超等（</a:t>
            </a:r>
            <a:r>
              <a:rPr lang="en-US" sz="2800" dirty="0" smtClean="0"/>
              <a:t>2014</a:t>
            </a:r>
            <a:r>
              <a:rPr lang="zh-CN" altLang="en-US" sz="2800" dirty="0" smtClean="0"/>
              <a:t>）</a:t>
            </a:r>
            <a:endParaRPr lang="en-US" altLang="zh-CN" sz="2800" b="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居民家庭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个人资产组合影响因素（续）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214422"/>
            <a:ext cx="8015318" cy="480537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⑥</a:t>
            </a:r>
            <a:r>
              <a:rPr lang="zh-CN" altLang="en-US" sz="2800" dirty="0" smtClean="0"/>
              <a:t> </a:t>
            </a:r>
            <a:r>
              <a:rPr lang="zh-CN" altLang="en-US" sz="2800" b="1" dirty="0" smtClean="0"/>
              <a:t>人格特征（有限理性）</a:t>
            </a:r>
            <a:endParaRPr lang="en-US" altLang="zh-CN" sz="2800" b="1" dirty="0" smtClean="0"/>
          </a:p>
          <a:p>
            <a:r>
              <a:rPr lang="zh-CN" altLang="en-US" sz="2800" dirty="0" smtClean="0"/>
              <a:t>传统经济学理性人的局限金融学家带来了巨大的挑战。将传统资产选择理论与经济行为人的有限理性特征相结合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纳入投资者情绪、人格特征等非理性因素或许能够更好地解释金融资产选择行为问题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文献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李涛（</a:t>
            </a:r>
            <a:r>
              <a:rPr lang="en-US" altLang="zh-CN" sz="2800" dirty="0" smtClean="0"/>
              <a:t>2006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居民家庭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个人资产组合影响因素（续）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015318" cy="480537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⑦ </a:t>
            </a:r>
            <a:r>
              <a:rPr lang="zh-CN" altLang="en-US" sz="2800" b="1" dirty="0" smtClean="0"/>
              <a:t>社会保障</a:t>
            </a:r>
            <a:endParaRPr lang="en-US" altLang="zh-CN" sz="2800" b="1" dirty="0" smtClean="0"/>
          </a:p>
          <a:p>
            <a:r>
              <a:rPr lang="zh-CN" altLang="en-US" sz="2800" dirty="0" smtClean="0"/>
              <a:t>社会保障缴费会导致居民可支配收入的下降</a:t>
            </a:r>
            <a:endParaRPr lang="en-US" altLang="zh-CN" sz="2800" dirty="0" smtClean="0"/>
          </a:p>
          <a:p>
            <a:r>
              <a:rPr lang="zh-CN" altLang="en-US" sz="2800" dirty="0" smtClean="0"/>
              <a:t>社会保障的存在能够减少未来不确定性带来的风险冲击，从而降低人们的预防性</a:t>
            </a:r>
            <a:r>
              <a:rPr lang="zh-CN" altLang="en-US" sz="2800" dirty="0" smtClean="0"/>
              <a:t>储蓄</a:t>
            </a:r>
            <a:endParaRPr lang="en-US" altLang="zh-CN" sz="2800" dirty="0" smtClean="0"/>
          </a:p>
          <a:p>
            <a:r>
              <a:rPr lang="zh-CN" altLang="en-US" sz="2800" dirty="0" smtClean="0"/>
              <a:t>文献：宗庆庆等（</a:t>
            </a:r>
            <a:r>
              <a:rPr lang="en-US" altLang="zh-CN" sz="2800" dirty="0" smtClean="0"/>
              <a:t>2015</a:t>
            </a:r>
            <a:r>
              <a:rPr lang="zh-CN" altLang="en-US" sz="2800" dirty="0" smtClean="0"/>
              <a:t>），</a:t>
            </a:r>
            <a:r>
              <a:rPr lang="zh-CN" altLang="en-US" sz="2800" dirty="0" smtClean="0"/>
              <a:t>林靖等（</a:t>
            </a:r>
            <a:r>
              <a:rPr lang="en-US" sz="2800" dirty="0" smtClean="0"/>
              <a:t>2017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buNone/>
            </a:pPr>
            <a:endParaRPr lang="en-US" altLang="zh-CN" sz="2800" b="1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居民家庭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个人资产组合影响因素（续）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015318" cy="480537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⑧</a:t>
            </a:r>
            <a:r>
              <a:rPr lang="zh-CN" altLang="en-US" sz="2800" dirty="0" smtClean="0"/>
              <a:t> </a:t>
            </a:r>
            <a:r>
              <a:rPr lang="zh-CN" altLang="en-US" sz="2800" b="1" dirty="0" smtClean="0"/>
              <a:t>住房</a:t>
            </a:r>
            <a:endParaRPr lang="en-US" altLang="zh-CN" sz="2800" b="1" dirty="0" smtClean="0"/>
          </a:p>
          <a:p>
            <a:r>
              <a:rPr lang="zh-CN" altLang="en-US" sz="2800" dirty="0" smtClean="0"/>
              <a:t>有无住房（挤占效应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财富效应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筹钱买房动机）</a:t>
            </a:r>
            <a:endParaRPr lang="en-US" altLang="zh-CN" sz="2800" dirty="0" smtClean="0"/>
          </a:p>
          <a:p>
            <a:r>
              <a:rPr lang="zh-CN" altLang="en-US" sz="2800" dirty="0" smtClean="0"/>
              <a:t>住房价值（房屋所有权效应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净值效应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文献：吴卫星等（</a:t>
            </a:r>
            <a:r>
              <a:rPr lang="en-US" altLang="zh-CN" sz="2800" dirty="0" smtClean="0"/>
              <a:t>2010</a:t>
            </a:r>
            <a:r>
              <a:rPr lang="zh-CN" altLang="en-US" sz="2800" dirty="0" smtClean="0"/>
              <a:t>）；陈永伟等（</a:t>
            </a:r>
            <a:r>
              <a:rPr lang="en-US" altLang="zh-CN" sz="2800" dirty="0" smtClean="0"/>
              <a:t>2015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pPr marL="514350" indent="-514350">
              <a:buNone/>
            </a:pPr>
            <a:endParaRPr lang="en-US" altLang="zh-CN" sz="2800" b="1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主要参考文献</a:t>
            </a:r>
            <a:endParaRPr lang="zh-CN" altLang="en-US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071546"/>
            <a:ext cx="8015318" cy="466250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雷</a:t>
            </a:r>
            <a:r>
              <a:rPr lang="zh-CN" altLang="en-US" sz="2400" dirty="0" smtClean="0"/>
              <a:t>晓燕、周月刚，</a:t>
            </a:r>
            <a:r>
              <a:rPr lang="en-US" sz="2400" dirty="0" smtClean="0"/>
              <a:t>2010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中国家庭的资产组合选择：健康状况与风险偏好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金融研究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期。</a:t>
            </a:r>
            <a:endParaRPr lang="zh-CN" altLang="en-US" sz="2400" dirty="0" smtClean="0"/>
          </a:p>
          <a:p>
            <a:r>
              <a:rPr lang="en-US" sz="2400" dirty="0" smtClean="0"/>
              <a:t> </a:t>
            </a:r>
            <a:r>
              <a:rPr lang="zh-CN" altLang="en-US" sz="2400" dirty="0" smtClean="0"/>
              <a:t>史代敏和宋艳，</a:t>
            </a:r>
            <a:r>
              <a:rPr lang="en-US" sz="2400" dirty="0" smtClean="0"/>
              <a:t>2005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居民家庭金融资产选择的实证研究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统计研究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期。</a:t>
            </a:r>
            <a:endParaRPr lang="zh-CN" altLang="en-US" sz="2400" dirty="0" smtClean="0"/>
          </a:p>
          <a:p>
            <a:r>
              <a:rPr lang="zh-CN" altLang="en-US" sz="2400" dirty="0" smtClean="0"/>
              <a:t>吴</a:t>
            </a:r>
            <a:r>
              <a:rPr lang="zh-CN" altLang="en-US" sz="2400" dirty="0" smtClean="0"/>
              <a:t>卫星、荣苹果和徐芊，</a:t>
            </a:r>
            <a:r>
              <a:rPr lang="en-US" sz="2400" dirty="0" smtClean="0"/>
              <a:t>2011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健康与家庭资产选择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经济研究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增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期。</a:t>
            </a:r>
            <a:endParaRPr lang="zh-CN" altLang="en-US" sz="2400" dirty="0" smtClean="0"/>
          </a:p>
          <a:p>
            <a:r>
              <a:rPr lang="en-US" sz="2400" dirty="0" smtClean="0"/>
              <a:t> </a:t>
            </a:r>
            <a:r>
              <a:rPr lang="zh-CN" altLang="en-US" sz="2400" dirty="0" smtClean="0"/>
              <a:t>吴卫星、易尽然和郑建明，</a:t>
            </a:r>
            <a:r>
              <a:rPr lang="en-US" sz="2400" dirty="0" smtClean="0"/>
              <a:t>2010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中国居民家庭投资结构：基于生命周期、财富和住房的实证分析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经济研究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增。</a:t>
            </a:r>
            <a:endParaRPr lang="zh-CN" altLang="en-US" sz="24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pPr marL="514350" indent="-514350">
              <a:buNone/>
            </a:pPr>
            <a:endParaRPr lang="en-US" altLang="zh-CN" sz="2800" b="1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主要参考文献（续）</a:t>
            </a:r>
            <a:endParaRPr lang="zh-CN" altLang="en-US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015318" cy="480537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尹志超、宋全云和吴雨，</a:t>
            </a:r>
            <a:r>
              <a:rPr lang="en-US" sz="2400" dirty="0" smtClean="0"/>
              <a:t>2014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《</a:t>
            </a:r>
            <a:r>
              <a:rPr lang="en-US" sz="2400" dirty="0" err="1" smtClean="0"/>
              <a:t>金融知识、投资经验与家庭资产选择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经济研究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sz="2400" dirty="0" smtClean="0"/>
              <a:t>4 </a:t>
            </a:r>
            <a:r>
              <a:rPr lang="zh-CN" altLang="en-US" sz="2400" dirty="0" smtClean="0"/>
              <a:t>期。</a:t>
            </a:r>
            <a:endParaRPr lang="en-US" altLang="zh-CN" sz="2400" dirty="0" smtClean="0"/>
          </a:p>
          <a:p>
            <a:r>
              <a:rPr lang="zh-CN" altLang="en-US" sz="2400" dirty="0" smtClean="0"/>
              <a:t>陈永伟、史宇鹏和权五燮，</a:t>
            </a:r>
            <a:r>
              <a:rPr lang="en-US" sz="2400" dirty="0" smtClean="0"/>
              <a:t>2015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住房财富、金融市场参与和家庭资产组合选择</a:t>
            </a:r>
            <a:r>
              <a:rPr lang="en-US" sz="2400" dirty="0" smtClean="0"/>
              <a:t>——</a:t>
            </a:r>
            <a:r>
              <a:rPr lang="zh-CN" altLang="en-US" sz="2400" dirty="0" smtClean="0"/>
              <a:t>来自中国城市的证据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金融研究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en-US" sz="2400" dirty="0" smtClean="0"/>
              <a:t>4</a:t>
            </a:r>
            <a:r>
              <a:rPr lang="zh-CN" altLang="en-US" sz="2400" dirty="0" smtClean="0"/>
              <a:t>期。</a:t>
            </a:r>
            <a:endParaRPr lang="en-US" altLang="zh-CN" sz="2400" dirty="0" smtClean="0"/>
          </a:p>
          <a:p>
            <a:r>
              <a:rPr lang="zh-CN" altLang="en-US" sz="2400" dirty="0" smtClean="0"/>
              <a:t>林靖、周铭山和董志勇，</a:t>
            </a:r>
            <a:r>
              <a:rPr lang="en-US" altLang="en-US" sz="2400" dirty="0" smtClean="0"/>
              <a:t>2017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社会保险与家庭金融风险资产投资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管理科学学报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en-US" sz="2400" dirty="0" smtClean="0"/>
              <a:t>2</a:t>
            </a:r>
            <a:r>
              <a:rPr lang="zh-CN" altLang="en-US" sz="2400" dirty="0" smtClean="0"/>
              <a:t>期。</a:t>
            </a:r>
            <a:endParaRPr lang="en-US" altLang="zh-CN" sz="2400" dirty="0" smtClean="0"/>
          </a:p>
          <a:p>
            <a:r>
              <a:rPr lang="zh-CN" altLang="en-US" sz="2400" dirty="0" smtClean="0"/>
              <a:t>李</a:t>
            </a:r>
            <a:r>
              <a:rPr lang="zh-CN" altLang="en-US" sz="2400" dirty="0" smtClean="0"/>
              <a:t>涛，</a:t>
            </a:r>
            <a:r>
              <a:rPr lang="en-US" altLang="zh-CN" sz="2400" dirty="0" smtClean="0"/>
              <a:t>2006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社会</a:t>
            </a:r>
            <a:r>
              <a:rPr lang="zh-CN" altLang="en-US" sz="2400" dirty="0" smtClean="0"/>
              <a:t>互动、信任与股市</a:t>
            </a:r>
            <a:r>
              <a:rPr lang="zh-CN" altLang="en-US" sz="2400" dirty="0" smtClean="0"/>
              <a:t>参与</a:t>
            </a:r>
            <a:r>
              <a:rPr lang="en-US" altLang="zh-CN" sz="2400" dirty="0" smtClean="0"/>
              <a:t>》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经济研究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期。</a:t>
            </a:r>
            <a:endParaRPr lang="en-US" altLang="zh-CN" sz="2400" dirty="0" smtClean="0"/>
          </a:p>
          <a:p>
            <a:r>
              <a:rPr lang="zh-CN" altLang="en-US" sz="2400" dirty="0" smtClean="0"/>
              <a:t>宗庆</a:t>
            </a:r>
            <a:r>
              <a:rPr lang="zh-CN" altLang="en-US" sz="2400" dirty="0" smtClean="0"/>
              <a:t>庆、</a:t>
            </a:r>
            <a:r>
              <a:rPr lang="zh-CN" altLang="en-US" sz="2400" dirty="0" smtClean="0"/>
              <a:t>刘冲和周亚虹，</a:t>
            </a:r>
            <a:r>
              <a:rPr lang="en-US" altLang="en-US" sz="2400" dirty="0" smtClean="0"/>
              <a:t>2015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《</a:t>
            </a:r>
            <a:r>
              <a:rPr lang="zh-CN" altLang="en-US" sz="2400" dirty="0" smtClean="0"/>
              <a:t>社会养老保险与我国居民家庭风险金融资产投资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来自中国家庭金融调查（</a:t>
            </a:r>
            <a:r>
              <a:rPr lang="en-US" altLang="en-US" sz="2400" dirty="0" smtClean="0"/>
              <a:t>CHFS</a:t>
            </a:r>
            <a:r>
              <a:rPr lang="zh-CN" altLang="en-US" sz="2400" dirty="0" smtClean="0"/>
              <a:t>）的</a:t>
            </a:r>
            <a:r>
              <a:rPr lang="zh-CN" altLang="en-US" sz="2400" dirty="0" smtClean="0"/>
              <a:t>证据</a:t>
            </a:r>
            <a:r>
              <a:rPr lang="en-US" altLang="zh-CN" sz="2400" dirty="0" smtClean="0"/>
              <a:t>》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金融研究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期</a:t>
            </a:r>
            <a:r>
              <a:rPr lang="zh-CN" altLang="en-US" sz="2400" dirty="0" smtClean="0"/>
              <a:t>。</a:t>
            </a:r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pPr marL="514350" indent="-514350">
              <a:buNone/>
            </a:pPr>
            <a:endParaRPr lang="en-US" altLang="zh-CN" sz="2800" b="1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/>
              <a:t>The Effect of Housing on Portfolio Choice</a:t>
            </a:r>
            <a:endParaRPr lang="zh-CN" altLang="en-US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015318" cy="48053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Raj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Chetty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and Adam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Szeidl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(2015),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Journal of Finance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Property Value=Home Equity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Value+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Mortgage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         住房所有权价值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房屋净值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贷款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Property Value Effect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negative 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Equity Effect: positive</a:t>
            </a: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图形表达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b="1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/>
              <a:t>Equity Value Effect</a:t>
            </a:r>
            <a:endParaRPr lang="zh-CN" altLang="en-US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015318" cy="480537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b="1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7"/>
            <a:ext cx="730567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6800" y="6000768"/>
            <a:ext cx="4219580" cy="428628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200" dirty="0" smtClean="0"/>
              <a:t>Source: </a:t>
            </a:r>
            <a:r>
              <a:rPr lang="en-US" altLang="zh-CN" sz="2200" dirty="0" err="1" smtClean="0"/>
              <a:t>Chetty</a:t>
            </a:r>
            <a:r>
              <a:rPr lang="en-US" altLang="zh-CN" sz="2200" dirty="0" smtClean="0"/>
              <a:t> and </a:t>
            </a:r>
            <a:r>
              <a:rPr lang="en-US" altLang="zh-CN" sz="2200" dirty="0" err="1" smtClean="0"/>
              <a:t>Szeidl</a:t>
            </a:r>
            <a:r>
              <a:rPr lang="en-US" altLang="zh-CN" sz="2200" dirty="0" smtClean="0"/>
              <a:t>(2015)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02900-EB10-46E2-A5C2-4D20054836F5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教学要点</a:t>
            </a:r>
            <a:endParaRPr lang="zh-CN" altLang="en-US" b="1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7772400" cy="4805378"/>
          </a:xfrm>
        </p:spPr>
        <p:txBody>
          <a:bodyPr/>
          <a:lstStyle/>
          <a:p>
            <a:r>
              <a:rPr lang="zh-CN" altLang="en-US" sz="2800" dirty="0" smtClean="0"/>
              <a:t>居民家庭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个人证券投资的动机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居民家庭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个人证券投资的影响因素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我国居民家庭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个人证券投资的典型事实及特点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/>
              <a:t>Property  Value Effect</a:t>
            </a:r>
            <a:endParaRPr lang="zh-CN" altLang="en-US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015318" cy="480537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b="1" dirty="0" smtClean="0"/>
          </a:p>
          <a:p>
            <a:pPr marL="514350" indent="-514350">
              <a:buNone/>
            </a:pPr>
            <a:endParaRPr lang="en-US" altLang="zh-CN" sz="2400" dirty="0" smtClean="0"/>
          </a:p>
          <a:p>
            <a:pPr marL="514350" indent="-514350">
              <a:buNone/>
            </a:pP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buFont typeface="+mj-ea"/>
              <a:buAutoNum type="circleNumDbPlain"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133496"/>
            <a:ext cx="7372350" cy="50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66800" y="6215082"/>
            <a:ext cx="4219580" cy="428628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200" dirty="0" smtClean="0"/>
              <a:t>Source: </a:t>
            </a:r>
            <a:r>
              <a:rPr lang="en-US" altLang="zh-CN" sz="2200" dirty="0" err="1" smtClean="0"/>
              <a:t>Chetty</a:t>
            </a:r>
            <a:r>
              <a:rPr lang="en-US" altLang="zh-CN" sz="2200" dirty="0" smtClean="0"/>
              <a:t> and </a:t>
            </a:r>
            <a:r>
              <a:rPr lang="en-US" altLang="zh-CN" sz="2200" dirty="0" err="1" smtClean="0"/>
              <a:t>Szeidl</a:t>
            </a:r>
            <a:r>
              <a:rPr lang="en-US" altLang="zh-CN" sz="2200" dirty="0" smtClean="0"/>
              <a:t>(2015)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200" dirty="0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13" y="1057275"/>
            <a:ext cx="86391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836712"/>
            <a:ext cx="7772400" cy="4805378"/>
          </a:xfrm>
        </p:spPr>
        <p:txBody>
          <a:bodyPr>
            <a:normAutofit lnSpcReduction="10000"/>
          </a:bodyPr>
          <a:lstStyle/>
          <a:p>
            <a:endParaRPr lang="zh-CN" altLang="en-US" sz="3200" dirty="0"/>
          </a:p>
          <a:p>
            <a:r>
              <a:rPr lang="zh-CN" altLang="en-US" sz="3200" dirty="0"/>
              <a:t>由图</a:t>
            </a:r>
            <a:r>
              <a:rPr lang="en-US" altLang="zh-CN" sz="3200" dirty="0"/>
              <a:t>1 </a:t>
            </a:r>
            <a:r>
              <a:rPr lang="zh-CN" altLang="en-US" sz="3200" dirty="0"/>
              <a:t>可知，家庭金融资产平均为</a:t>
            </a:r>
            <a:r>
              <a:rPr lang="en-US" altLang="zh-CN" sz="3200" dirty="0"/>
              <a:t>6.38 </a:t>
            </a:r>
            <a:r>
              <a:rPr lang="zh-CN" altLang="en-US" sz="3200" dirty="0"/>
              <a:t>万元，中位数为</a:t>
            </a:r>
            <a:r>
              <a:rPr lang="en-US" altLang="zh-CN" sz="3200" dirty="0"/>
              <a:t>6000 </a:t>
            </a:r>
            <a:r>
              <a:rPr lang="zh-CN" altLang="en-US" sz="3200" dirty="0"/>
              <a:t>元。分城乡来看，城市家庭金融资产平均为</a:t>
            </a:r>
            <a:r>
              <a:rPr lang="en-US" altLang="zh-CN" sz="3200" dirty="0"/>
              <a:t>11.20 </a:t>
            </a:r>
            <a:r>
              <a:rPr lang="zh-CN" altLang="en-US" sz="3200" dirty="0"/>
              <a:t>万元，中位数为</a:t>
            </a:r>
            <a:r>
              <a:rPr lang="en-US" altLang="zh-CN" sz="3200" dirty="0"/>
              <a:t>1.65 </a:t>
            </a:r>
            <a:r>
              <a:rPr lang="zh-CN" altLang="en-US" sz="3200" dirty="0"/>
              <a:t>万元；农村家庭金融资产平均为</a:t>
            </a:r>
            <a:r>
              <a:rPr lang="en-US" altLang="zh-CN" sz="3200" dirty="0"/>
              <a:t>3.10 </a:t>
            </a:r>
            <a:r>
              <a:rPr lang="zh-CN" altLang="en-US" sz="3200" dirty="0"/>
              <a:t>万元， 中位数为</a:t>
            </a:r>
            <a:r>
              <a:rPr lang="en-US" altLang="zh-CN" sz="3200" dirty="0"/>
              <a:t>3000 </a:t>
            </a:r>
            <a:r>
              <a:rPr lang="zh-CN" altLang="en-US" sz="3200" dirty="0"/>
              <a:t>元；家庭金融资产在城乡之间的差异显著，中位数达到</a:t>
            </a:r>
            <a:r>
              <a:rPr lang="en-US" altLang="zh-CN" sz="3200" dirty="0"/>
              <a:t>3.5 </a:t>
            </a:r>
            <a:r>
              <a:rPr lang="zh-CN" altLang="en-US" sz="3200" dirty="0"/>
              <a:t>倍。从均值和中位数之间的差异可知，金融资产在家庭之间的分布是不均匀的。 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200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238" y="1189062"/>
            <a:ext cx="84772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  <a:p>
            <a:r>
              <a:rPr lang="zh-CN" altLang="en-US" sz="3200" dirty="0"/>
              <a:t>图</a:t>
            </a:r>
            <a:r>
              <a:rPr lang="en-US" altLang="zh-CN" sz="3200" dirty="0"/>
              <a:t>2</a:t>
            </a:r>
            <a:r>
              <a:rPr lang="zh-CN" altLang="en-US" sz="3200" dirty="0"/>
              <a:t>可知，家庭金融资产中，银行存款比例最高，为</a:t>
            </a:r>
            <a:r>
              <a:rPr lang="en-US" altLang="zh-CN" sz="3200" dirty="0"/>
              <a:t>57.75%</a:t>
            </a:r>
            <a:r>
              <a:rPr lang="zh-CN" altLang="en-US" sz="3200" dirty="0"/>
              <a:t>；现金其次，占</a:t>
            </a:r>
            <a:r>
              <a:rPr lang="en-US" altLang="zh-CN" sz="3200" dirty="0"/>
              <a:t>17.93%</a:t>
            </a:r>
            <a:r>
              <a:rPr lang="zh-CN" altLang="en-US" sz="3200" dirty="0"/>
              <a:t>；股票第三，占</a:t>
            </a:r>
            <a:r>
              <a:rPr lang="en-US" altLang="zh-CN" sz="3200" dirty="0"/>
              <a:t>15.45%</a:t>
            </a:r>
            <a:r>
              <a:rPr lang="zh-CN" altLang="en-US" sz="3200" dirty="0"/>
              <a:t>；基金为</a:t>
            </a:r>
            <a:r>
              <a:rPr lang="en-US" altLang="zh-CN" sz="3200" dirty="0"/>
              <a:t>4.09%</a:t>
            </a:r>
            <a:r>
              <a:rPr lang="zh-CN" altLang="en-US" sz="3200" dirty="0"/>
              <a:t>；银行理财产品占</a:t>
            </a:r>
            <a:r>
              <a:rPr lang="en-US" altLang="zh-CN" sz="3200" dirty="0"/>
              <a:t>2.43%</a:t>
            </a:r>
            <a:r>
              <a:rPr lang="zh-CN" altLang="en-US" sz="3200" dirty="0"/>
              <a:t>。银行存款和现金等无风险资产占比高。 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200" dirty="0" smtClean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657225"/>
            <a:ext cx="86296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  <a:p>
            <a:r>
              <a:rPr lang="zh-CN" altLang="en-US" sz="3200" dirty="0"/>
              <a:t>图</a:t>
            </a:r>
            <a:r>
              <a:rPr lang="en-US" altLang="zh-CN" sz="3200" dirty="0"/>
              <a:t>3</a:t>
            </a:r>
            <a:r>
              <a:rPr lang="zh-CN" altLang="en-US" sz="3200" dirty="0"/>
              <a:t>的结果显示，有效样本中，盈利的家庭占</a:t>
            </a:r>
            <a:r>
              <a:rPr lang="en-US" altLang="zh-CN" sz="3200" dirty="0"/>
              <a:t>22.27%</a:t>
            </a:r>
            <a:r>
              <a:rPr lang="zh-CN" altLang="en-US" sz="3200" dirty="0"/>
              <a:t>；盈亏平衡的家庭占</a:t>
            </a:r>
            <a:r>
              <a:rPr lang="en-US" altLang="zh-CN" sz="3200" dirty="0"/>
              <a:t>21.82%</a:t>
            </a:r>
            <a:r>
              <a:rPr lang="zh-CN" altLang="en-US" sz="3200" dirty="0"/>
              <a:t>；亏损的家庭比例达</a:t>
            </a:r>
            <a:r>
              <a:rPr lang="en-US" altLang="zh-CN" sz="3200" dirty="0"/>
              <a:t>56.01%</a:t>
            </a:r>
            <a:r>
              <a:rPr lang="zh-CN" altLang="en-US" sz="3200" dirty="0"/>
              <a:t>。可见，高达</a:t>
            </a:r>
            <a:r>
              <a:rPr lang="en-US" altLang="zh-CN" sz="3200" dirty="0"/>
              <a:t>77%</a:t>
            </a:r>
            <a:r>
              <a:rPr lang="zh-CN" altLang="en-US" sz="3200" dirty="0"/>
              <a:t>的炒股家庭没有从股市赚钱。这与人们上说的“二八”法则比较接近。 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200" dirty="0" smtClean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3" y="871538"/>
            <a:ext cx="78390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sz="3200" dirty="0"/>
          </a:p>
          <a:p>
            <a:r>
              <a:rPr lang="zh-CN" altLang="en-US" sz="3200" dirty="0"/>
              <a:t>从图</a:t>
            </a:r>
            <a:r>
              <a:rPr lang="en-US" altLang="zh-CN" sz="3200" dirty="0"/>
              <a:t>4 </a:t>
            </a:r>
            <a:r>
              <a:rPr lang="zh-CN" altLang="en-US" sz="3200" dirty="0"/>
              <a:t>可知，在户主为青年的家庭中，炒股盈利占</a:t>
            </a:r>
            <a:r>
              <a:rPr lang="en-US" altLang="zh-CN" sz="3200" dirty="0"/>
              <a:t>16.14%</a:t>
            </a:r>
            <a:r>
              <a:rPr lang="zh-CN" altLang="en-US" sz="3200" dirty="0"/>
              <a:t>；盈亏平衡的家庭占</a:t>
            </a:r>
            <a:r>
              <a:rPr lang="en-US" altLang="zh-CN" sz="3200" dirty="0"/>
              <a:t>27.67%</a:t>
            </a:r>
            <a:r>
              <a:rPr lang="zh-CN" altLang="en-US" sz="3200" dirty="0"/>
              <a:t>； 亏损的家庭占</a:t>
            </a:r>
            <a:r>
              <a:rPr lang="en-US" altLang="zh-CN" sz="3200" dirty="0"/>
              <a:t>56.20%</a:t>
            </a:r>
            <a:r>
              <a:rPr lang="zh-CN" altLang="en-US" sz="3200" dirty="0"/>
              <a:t>。在中年家庭中，炒股盈利的占</a:t>
            </a:r>
            <a:r>
              <a:rPr lang="en-US" altLang="zh-CN" sz="3200" dirty="0"/>
              <a:t>23.71%</a:t>
            </a:r>
            <a:r>
              <a:rPr lang="zh-CN" altLang="en-US" sz="3200" dirty="0"/>
              <a:t>；盈亏平衡的占</a:t>
            </a:r>
            <a:r>
              <a:rPr lang="en-US" altLang="zh-CN" sz="3200" dirty="0"/>
              <a:t>17.01%</a:t>
            </a:r>
            <a:r>
              <a:rPr lang="zh-CN" altLang="en-US" sz="3200" dirty="0"/>
              <a:t>；亏损的占</a:t>
            </a:r>
            <a:r>
              <a:rPr lang="en-US" altLang="zh-CN" sz="3200" dirty="0"/>
              <a:t>59.28%</a:t>
            </a:r>
            <a:r>
              <a:rPr lang="zh-CN" altLang="en-US" sz="3200" dirty="0"/>
              <a:t>。在老年家庭中，炒股盈利的占</a:t>
            </a:r>
            <a:r>
              <a:rPr lang="en-US" altLang="zh-CN" sz="3200" dirty="0"/>
              <a:t>30.30%</a:t>
            </a:r>
            <a:r>
              <a:rPr lang="zh-CN" altLang="en-US" sz="3200" dirty="0"/>
              <a:t>；盈亏平衡的占</a:t>
            </a:r>
            <a:r>
              <a:rPr lang="en-US" altLang="zh-CN" sz="3200" dirty="0"/>
              <a:t>19.19%</a:t>
            </a:r>
            <a:r>
              <a:rPr lang="zh-CN" altLang="en-US" sz="3200" dirty="0"/>
              <a:t>；亏损的占</a:t>
            </a:r>
            <a:r>
              <a:rPr lang="en-US" altLang="zh-CN" sz="3200" dirty="0"/>
              <a:t>50.51%</a:t>
            </a:r>
            <a:r>
              <a:rPr lang="zh-CN" altLang="en-US" sz="3200" dirty="0"/>
              <a:t>。总体来看，随着年龄的增加，炒股赚钱的比例呈增加的态势。 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62088"/>
            <a:ext cx="78486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02900-EB10-46E2-A5C2-4D20054836F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居民家庭经济生活决策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决定消费和储蓄份额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分割金融资产和非金融资产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配置风险金融资产和无风险金融资产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金融资产结构比较单一（</a:t>
            </a:r>
            <a:r>
              <a:rPr lang="zh-CN" altLang="en-US" sz="3200" dirty="0" smtClean="0">
                <a:solidFill>
                  <a:srgbClr val="FF0000"/>
                </a:solidFill>
              </a:rPr>
              <a:t>股票为主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200" dirty="0" smtClean="0"/>
              <a:t>由</a:t>
            </a:r>
            <a:r>
              <a:rPr lang="zh-CN" altLang="en-US" sz="3200" dirty="0"/>
              <a:t>图</a:t>
            </a:r>
            <a:r>
              <a:rPr lang="en-US" altLang="zh-CN" sz="3200" dirty="0"/>
              <a:t>5 </a:t>
            </a:r>
            <a:r>
              <a:rPr lang="zh-CN" altLang="en-US" sz="3200" dirty="0"/>
              <a:t>可知，家庭对股票市场参与率为</a:t>
            </a:r>
            <a:r>
              <a:rPr lang="en-US" altLang="zh-CN" sz="3200" dirty="0"/>
              <a:t>8.84%</a:t>
            </a:r>
            <a:r>
              <a:rPr lang="zh-CN" altLang="en-US" sz="3200" dirty="0"/>
              <a:t>；家庭对债券市场参与率</a:t>
            </a:r>
            <a:r>
              <a:rPr lang="en-US" altLang="zh-CN" sz="3200" dirty="0"/>
              <a:t>0.77%</a:t>
            </a:r>
            <a:r>
              <a:rPr lang="zh-CN" altLang="en-US" sz="3200" dirty="0"/>
              <a:t>；家庭对基金市场参与率</a:t>
            </a:r>
            <a:r>
              <a:rPr lang="en-US" altLang="zh-CN" sz="3200" dirty="0"/>
              <a:t>4.24%</a:t>
            </a:r>
            <a:r>
              <a:rPr lang="zh-CN" altLang="en-US" sz="3200" dirty="0"/>
              <a:t>；家庭对衍生品市场参与率</a:t>
            </a:r>
            <a:r>
              <a:rPr lang="en-US" altLang="zh-CN" sz="3200" dirty="0"/>
              <a:t>0.05%</a:t>
            </a:r>
            <a:r>
              <a:rPr lang="zh-CN" altLang="en-US" sz="3200" dirty="0"/>
              <a:t>；家庭对金融理财产品市场参与率</a:t>
            </a:r>
            <a:r>
              <a:rPr lang="en-US" altLang="zh-CN" sz="3200" dirty="0"/>
              <a:t>1.10%</a:t>
            </a:r>
            <a:r>
              <a:rPr lang="zh-CN" altLang="en-US" sz="3200" dirty="0"/>
              <a:t>。因此，家庭在不同金融市场参与率存在显著差异，衍生品和债券市场参与率尤其低， 这与我国衍生品市场和债券市场发展滞后的现实基本吻合。 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200" dirty="0" smtClean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013" y="1147763"/>
            <a:ext cx="81819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  <a:p>
            <a:r>
              <a:rPr lang="zh-CN" altLang="en-US" sz="3200" dirty="0"/>
              <a:t>由图</a:t>
            </a:r>
            <a:r>
              <a:rPr lang="en-US" altLang="zh-CN" sz="3200" dirty="0"/>
              <a:t>6 </a:t>
            </a:r>
            <a:r>
              <a:rPr lang="zh-CN" altLang="en-US" sz="3200" dirty="0"/>
              <a:t>可知，风险偏好型的家庭炒股比例为</a:t>
            </a:r>
            <a:r>
              <a:rPr lang="en-US" altLang="zh-CN" sz="3200" dirty="0"/>
              <a:t>20.29%</a:t>
            </a:r>
            <a:r>
              <a:rPr lang="zh-CN" altLang="en-US" sz="3200" dirty="0"/>
              <a:t>；风险中性型的家庭炒股比例为</a:t>
            </a:r>
            <a:r>
              <a:rPr lang="en-US" altLang="zh-CN" sz="3200" dirty="0"/>
              <a:t>11.54%</a:t>
            </a:r>
            <a:r>
              <a:rPr lang="zh-CN" altLang="en-US" sz="3200" dirty="0"/>
              <a:t>；风险厌恶型的家庭炒股比例为</a:t>
            </a:r>
            <a:r>
              <a:rPr lang="en-US" altLang="zh-CN" sz="3200" dirty="0"/>
              <a:t>5.36%</a:t>
            </a:r>
            <a:r>
              <a:rPr lang="zh-CN" altLang="en-US" sz="3200" dirty="0"/>
              <a:t>。因此，炒股与家庭风险态度呈明显的正相关关系。 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6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443761-8539-4B63-839E-20350A54BEE2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375"/>
            <a:ext cx="7793037" cy="785813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典型</a:t>
            </a:r>
            <a:r>
              <a:rPr lang="zh-CN" altLang="en-US" sz="3600" b="0" dirty="0" smtClean="0">
                <a:latin typeface="Times New Roman" pitchFamily="18" charset="0"/>
                <a:cs typeface="Times New Roman" pitchFamily="18" charset="0"/>
              </a:rPr>
              <a:t>事实</a:t>
            </a:r>
          </a:p>
        </p:txBody>
      </p:sp>
      <p:pic>
        <p:nvPicPr>
          <p:cNvPr id="14340" name="图片 4" descr="11年家庭金融数据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1571612"/>
            <a:ext cx="8896350" cy="464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DC12-E53D-4239-A242-64AE36B65AEC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特点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风险资产市场参与率极低（</a:t>
            </a:r>
            <a:r>
              <a:rPr lang="en-US" altLang="zh-CN" sz="3200" dirty="0" smtClean="0">
                <a:solidFill>
                  <a:srgbClr val="FF0000"/>
                </a:solidFill>
              </a:rPr>
              <a:t>12%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金融资产结构比较单一（</a:t>
            </a:r>
            <a:r>
              <a:rPr lang="zh-CN" altLang="en-US" sz="3200" dirty="0" smtClean="0">
                <a:solidFill>
                  <a:srgbClr val="FF0000"/>
                </a:solidFill>
              </a:rPr>
              <a:t>股票为主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风险金融资产比重过低（</a:t>
            </a:r>
            <a:r>
              <a:rPr lang="en-US" altLang="zh-CN" sz="3200" dirty="0" smtClean="0">
                <a:solidFill>
                  <a:srgbClr val="FF0000"/>
                </a:solidFill>
              </a:rPr>
              <a:t>7%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城乡风险资产选择严重失衡（</a:t>
            </a:r>
            <a:r>
              <a:rPr lang="en-US" altLang="zh-CN" sz="3200" dirty="0" smtClean="0">
                <a:solidFill>
                  <a:srgbClr val="FF0000"/>
                </a:solidFill>
              </a:rPr>
              <a:t>18%/2%</a:t>
            </a:r>
            <a:r>
              <a:rPr lang="zh-CN" altLang="en-US" sz="3200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02900-EB10-46E2-A5C2-4D20054836F5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小结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214422"/>
            <a:ext cx="8186766" cy="480537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引导居民家庭提高参与风险金融资产市场的广度和深度意义重大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（微观）有利于居民家庭财产性收入的增加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（宏观）有利于金融市场改革推进和金融消费需求扩大</a:t>
            </a:r>
            <a:endParaRPr lang="en-US" altLang="zh-CN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影响我国居民家庭金融资产选择行为的主要因素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住房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社会保障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02900-EB10-46E2-A5C2-4D20054836F5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为什么关注</a:t>
            </a:r>
            <a:r>
              <a:rPr lang="en-US" altLang="zh-CN" sz="3200" b="1" dirty="0" smtClean="0"/>
              <a:t>Household Finance</a:t>
            </a:r>
            <a:r>
              <a:rPr lang="zh-CN" altLang="en-US" sz="3200" b="1" dirty="0" smtClean="0"/>
              <a:t>？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传统经济学更多关注居民实物消费支出的决策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近几年学界和政府部门越来越多地关注家庭金融资产配置行为</a:t>
            </a:r>
            <a:endParaRPr lang="en-US" altLang="zh-CN" sz="2800" dirty="0" smtClean="0"/>
          </a:p>
          <a:p>
            <a:pPr marL="457200" indent="-457200">
              <a:buSzPct val="62000"/>
              <a:buFont typeface="Wingdings" pitchFamily="2" charset="2"/>
              <a:buChar char="ü"/>
            </a:pPr>
            <a:r>
              <a:rPr lang="zh-CN" altLang="en-US" sz="2400" dirty="0" smtClean="0"/>
              <a:t>家庭财富的积累</a:t>
            </a:r>
            <a:endParaRPr lang="en-US" altLang="zh-CN" sz="2400" dirty="0" smtClean="0"/>
          </a:p>
          <a:p>
            <a:pPr marL="457200" indent="-457200">
              <a:buSzPct val="62000"/>
              <a:buFont typeface="Wingdings" pitchFamily="2" charset="2"/>
              <a:buChar char="ü"/>
            </a:pPr>
            <a:r>
              <a:rPr lang="zh-CN" altLang="en-US" sz="2400" dirty="0" smtClean="0"/>
              <a:t>理财理念的转变</a:t>
            </a:r>
            <a:endParaRPr lang="en-US" altLang="zh-CN" sz="2400" dirty="0" smtClean="0"/>
          </a:p>
          <a:p>
            <a:pPr marL="457200" indent="-457200">
              <a:buSzPct val="62000"/>
              <a:buFont typeface="Wingdings" pitchFamily="2" charset="2"/>
              <a:buChar char="ü"/>
            </a:pPr>
            <a:r>
              <a:rPr lang="zh-CN" altLang="en-US" sz="2400" dirty="0" smtClean="0"/>
              <a:t>金融市场的发展</a:t>
            </a:r>
            <a:endParaRPr lang="en-US" altLang="zh-CN" sz="2400" dirty="0" smtClean="0"/>
          </a:p>
          <a:p>
            <a:endParaRPr lang="en-US" altLang="zh-CN" sz="32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BDA0CB-2F1F-4014-89C7-E9E50426357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资产分类及功能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78674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BDA0CB-2F1F-4014-89C7-E9E50426357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个人证券投资目的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本金安全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资本增值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收入稳定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合理避税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通货膨胀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投资组合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/>
              <a:t>其他目的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02900-EB10-46E2-A5C2-4D20054836F5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“有限参与之谜”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358246" cy="480537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经典投资理论（</a:t>
            </a:r>
            <a:r>
              <a:rPr lang="en-US" altLang="zh-CN" sz="2800" dirty="0" smtClean="0"/>
              <a:t>Markowitz,1952</a:t>
            </a:r>
            <a:r>
              <a:rPr lang="zh-CN" altLang="en-US" sz="2800" dirty="0" smtClean="0"/>
              <a:t>；</a:t>
            </a:r>
            <a:r>
              <a:rPr lang="en-US" altLang="zh-CN" sz="2800" dirty="0" smtClean="0"/>
              <a:t>Samuelson,1969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buSzPct val="62000"/>
              <a:buFont typeface="Wingdings" pitchFamily="2" charset="2"/>
              <a:buChar char="ü"/>
            </a:pPr>
            <a:r>
              <a:rPr lang="zh-CN" altLang="en-US" sz="2400" dirty="0" smtClean="0"/>
              <a:t>风险资产持有比重仅与风险态度相关而独立于财富和年龄</a:t>
            </a:r>
            <a:endParaRPr lang="en-US" altLang="zh-CN" sz="2400" dirty="0" smtClean="0"/>
          </a:p>
          <a:p>
            <a:pPr marL="514350" indent="-514350">
              <a:buSzPct val="62000"/>
              <a:buFont typeface="Wingdings" pitchFamily="2" charset="2"/>
              <a:buChar char="ü"/>
            </a:pPr>
            <a:r>
              <a:rPr lang="zh-CN" altLang="en-US" sz="2400" dirty="0" smtClean="0"/>
              <a:t>所有的投资者都将一定比例的财富投资于所有的股票</a:t>
            </a:r>
            <a:endParaRPr lang="en-US" altLang="zh-CN" sz="2400" dirty="0" smtClean="0"/>
          </a:p>
          <a:p>
            <a:pPr marL="514350" indent="-514350">
              <a:buSzPct val="62000"/>
              <a:buFont typeface="+mj-ea"/>
              <a:buAutoNum type="circleNumDbPlain"/>
            </a:pPr>
            <a:endParaRPr lang="en-US" altLang="zh-CN" sz="2400" dirty="0" smtClean="0"/>
          </a:p>
          <a:p>
            <a:r>
              <a:rPr lang="zh-CN" altLang="en-US" sz="2800" dirty="0" smtClean="0"/>
              <a:t>有限参与之谜</a:t>
            </a:r>
            <a:endParaRPr lang="en-US" altLang="zh-CN" sz="2800" dirty="0" smtClean="0"/>
          </a:p>
          <a:p>
            <a:pPr marL="514350" indent="-514350">
              <a:buSzPct val="62000"/>
              <a:buFont typeface="Wingdings" pitchFamily="2" charset="2"/>
              <a:buChar char="ü"/>
            </a:pPr>
            <a:r>
              <a:rPr lang="zh-CN" altLang="en-US" sz="2400" dirty="0" smtClean="0"/>
              <a:t>许多家庭未参与股市投资</a:t>
            </a:r>
            <a:endParaRPr lang="en-US" altLang="zh-CN" sz="2400" dirty="0" smtClean="0"/>
          </a:p>
          <a:p>
            <a:pPr marL="514350" indent="-514350">
              <a:buSzPct val="62000"/>
              <a:buFont typeface="Wingdings" pitchFamily="2" charset="2"/>
              <a:buChar char="ü"/>
            </a:pPr>
            <a:r>
              <a:rPr lang="zh-CN" altLang="en-US" sz="2400" dirty="0" smtClean="0"/>
              <a:t>投资组合分散不足</a:t>
            </a:r>
          </a:p>
          <a:p>
            <a:endParaRPr lang="en-US" altLang="zh-CN" sz="32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居民家庭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个人资产组合影响因素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071546"/>
            <a:ext cx="8015318" cy="4948254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buNone/>
            </a:pPr>
            <a:r>
              <a:rPr lang="zh-CN" altLang="en-US" sz="2800" b="0" dirty="0" smtClean="0">
                <a:solidFill>
                  <a:srgbClr val="FF0000"/>
                </a:solidFill>
              </a:rPr>
              <a:t>① </a:t>
            </a:r>
            <a:r>
              <a:rPr lang="zh-CN" altLang="en-US" sz="2800" b="1" dirty="0" smtClean="0"/>
              <a:t>家庭收入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资产（货币需求理论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财富效应）</a:t>
            </a:r>
            <a:endParaRPr lang="en-US" altLang="zh-CN" sz="2800" b="1" dirty="0" smtClean="0"/>
          </a:p>
          <a:p>
            <a:r>
              <a:rPr lang="zh-CN" altLang="en-US" sz="2800" dirty="0" smtClean="0"/>
              <a:t>货币</a:t>
            </a:r>
            <a:r>
              <a:rPr lang="zh-CN" altLang="en-US" sz="2800" dirty="0" smtClean="0"/>
              <a:t>需求分为交易性需求，预防性需求和投资性需求。如果家庭或个人收入超过了交易性需求和预防性需求，超出部分就会转向对具有盈利性的金融资产的需求。因此家庭收入多寡直接决定其证券投资。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文献： 史代敏</a:t>
            </a:r>
            <a:r>
              <a:rPr lang="zh-CN" altLang="en-US" sz="2800" dirty="0" smtClean="0"/>
              <a:t>和宋艳（</a:t>
            </a:r>
            <a:r>
              <a:rPr lang="en-US" sz="2800" dirty="0" smtClean="0"/>
              <a:t>2005</a:t>
            </a:r>
            <a:r>
              <a:rPr lang="zh-CN" altLang="en-US" sz="2800" dirty="0" smtClean="0"/>
              <a:t>）。</a:t>
            </a:r>
            <a:r>
              <a:rPr lang="zh-CN" altLang="en-US" sz="2800" dirty="0" smtClean="0"/>
              <a:t>财富</a:t>
            </a:r>
            <a:r>
              <a:rPr lang="zh-CN" altLang="en-US" sz="2800" dirty="0" smtClean="0"/>
              <a:t>规模（使用家庭收入和金融资产总量度量）决定了家庭</a:t>
            </a:r>
            <a:r>
              <a:rPr lang="zh-CN" altLang="en-US" sz="2800" dirty="0" smtClean="0"/>
              <a:t>对风险的承受</a:t>
            </a:r>
            <a:r>
              <a:rPr lang="zh-CN" altLang="en-US" sz="2800" dirty="0" smtClean="0"/>
              <a:t>能力。</a:t>
            </a:r>
            <a:endParaRPr lang="en-US" altLang="zh-CN" sz="2800" dirty="0" smtClean="0"/>
          </a:p>
          <a:p>
            <a:pPr marL="514350" indent="-514350" eaLnBrk="1" hangingPunct="1">
              <a:buNone/>
            </a:pPr>
            <a:r>
              <a:rPr lang="en-US" altLang="zh-CN" sz="2400" dirty="0" smtClean="0"/>
              <a:t>     </a:t>
            </a:r>
            <a:endParaRPr lang="en-US" altLang="zh-CN" sz="2400" b="0" dirty="0" smtClean="0"/>
          </a:p>
          <a:p>
            <a:pPr marL="514350" indent="-514350" eaLnBrk="1" hangingPunct="1">
              <a:buNone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03E27-C8BF-4E67-B74E-0FA1B1B63C1C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居民家庭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个人资产组合影响因素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123952"/>
            <a:ext cx="8015318" cy="4948254"/>
          </a:xfrm>
        </p:spPr>
        <p:txBody>
          <a:bodyPr>
            <a:normAutofit/>
          </a:bodyPr>
          <a:lstStyle/>
          <a:p>
            <a:pPr marL="514350" indent="-514350" eaLnBrk="1" hangingPunct="1">
              <a:buNone/>
            </a:pPr>
            <a:r>
              <a:rPr lang="en-US" altLang="zh-CN" sz="2400" dirty="0" smtClean="0"/>
              <a:t>     </a:t>
            </a:r>
            <a:endParaRPr lang="en-US" altLang="zh-CN" sz="2400" b="0" dirty="0" smtClean="0"/>
          </a:p>
          <a:p>
            <a:pPr marL="514350" indent="-51435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② </a:t>
            </a:r>
            <a:r>
              <a:rPr lang="zh-CN" altLang="en-US" sz="2800" b="1" dirty="0" smtClean="0"/>
              <a:t>户主年龄（生命周期理论）</a:t>
            </a:r>
            <a:endParaRPr lang="en-US" altLang="zh-CN" sz="2800" b="1" dirty="0" smtClean="0"/>
          </a:p>
          <a:p>
            <a:r>
              <a:rPr lang="zh-CN" altLang="en-US" sz="2800" dirty="0" smtClean="0"/>
              <a:t>对于</a:t>
            </a:r>
            <a:r>
              <a:rPr lang="zh-CN" altLang="en-US" sz="2800" dirty="0" smtClean="0"/>
              <a:t>一个年轻人而言，由于其预期收入的不断增长性，他可能更注重投资的资本增值。相反，一个年龄较大的人出于未来的考虑，可能更注重本金安全和收入</a:t>
            </a:r>
            <a:r>
              <a:rPr lang="zh-CN" altLang="en-US" sz="2800" dirty="0" smtClean="0"/>
              <a:t>稳定</a:t>
            </a:r>
            <a:endParaRPr lang="en-US" altLang="zh-CN" sz="2800" dirty="0" smtClean="0"/>
          </a:p>
          <a:p>
            <a:r>
              <a:rPr lang="zh-CN" altLang="en-US" sz="2800" dirty="0" smtClean="0"/>
              <a:t>文献：吴</a:t>
            </a:r>
            <a:r>
              <a:rPr lang="zh-CN" altLang="en-US" sz="2800" dirty="0" smtClean="0"/>
              <a:t>卫星等（</a:t>
            </a:r>
            <a:r>
              <a:rPr lang="en-US" sz="2800" dirty="0" smtClean="0"/>
              <a:t>2010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 eaLnBrk="1" hangingPunct="1">
              <a:buNone/>
            </a:pPr>
            <a:endParaRPr lang="en-US" altLang="zh-CN" sz="2800" b="0" dirty="0" smtClean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812</TotalTime>
  <Words>1640</Words>
  <Application>Microsoft Office PowerPoint</Application>
  <PresentationFormat>全屏显示(4:3)</PresentationFormat>
  <Paragraphs>228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平衡</vt:lpstr>
      <vt:lpstr>证券投资主体：居民家庭及个人</vt:lpstr>
      <vt:lpstr>教学要点</vt:lpstr>
      <vt:lpstr>居民家庭经济生活决策</vt:lpstr>
      <vt:lpstr>为什么关注Household Finance？</vt:lpstr>
      <vt:lpstr>资产分类及功能</vt:lpstr>
      <vt:lpstr>个人证券投资目的</vt:lpstr>
      <vt:lpstr>“有限参与之谜”</vt:lpstr>
      <vt:lpstr>居民家庭/个人资产组合影响因素</vt:lpstr>
      <vt:lpstr>居民家庭/个人资产组合影响因素</vt:lpstr>
      <vt:lpstr>居民家庭/个人资产组合影响因素（续）</vt:lpstr>
      <vt:lpstr>居民家庭/个人资产组合影响因素（续）</vt:lpstr>
      <vt:lpstr>居民家庭/个人资产组合影响因素（续）</vt:lpstr>
      <vt:lpstr>居民家庭/个人资产组合影响因素（续）</vt:lpstr>
      <vt:lpstr>居民家庭/个人资产组合影响因素（续）</vt:lpstr>
      <vt:lpstr>居民家庭/个人资产组合影响因素（续）</vt:lpstr>
      <vt:lpstr>主要参考文献</vt:lpstr>
      <vt:lpstr>主要参考文献（续）</vt:lpstr>
      <vt:lpstr>The Effect of Housing on Portfolio Choice</vt:lpstr>
      <vt:lpstr>Equity Value Effect</vt:lpstr>
      <vt:lpstr>Property  Value Effect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典型事实</vt:lpstr>
      <vt:lpstr>特点</vt:lpstr>
      <vt:lpstr>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资产组合管理</dc:title>
  <dc:creator>lenovo</dc:creator>
  <cp:lastModifiedBy>admin</cp:lastModifiedBy>
  <cp:revision>115</cp:revision>
  <dcterms:created xsi:type="dcterms:W3CDTF">2016-04-05T01:34:13Z</dcterms:created>
  <dcterms:modified xsi:type="dcterms:W3CDTF">2018-10-13T13:04:05Z</dcterms:modified>
</cp:coreProperties>
</file>