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387600" y="2298700"/>
            <a:ext cx="196215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sz="3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r>
              <a:t>“Type a quote here.”</a:t>
            </a:r>
          </a:p>
        </p:txBody>
      </p:sp>
      <p:sp>
        <p:nvSpPr>
          <p:cNvPr id="95"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47625" y="-2540000"/>
            <a:ext cx="24479250" cy="16319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2752725" y="-2489200"/>
            <a:ext cx="18840450" cy="125603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2387600" y="9448800"/>
            <a:ext cx="196215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2387600" y="4533900"/>
            <a:ext cx="196215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12407900" y="-2159000"/>
            <a:ext cx="10337800" cy="1550670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12496800" y="-1485900"/>
            <a:ext cx="10193867" cy="152908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790700" y="1790700"/>
            <a:ext cx="208153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21"/>
          </p:nvPr>
        </p:nvSpPr>
        <p:spPr>
          <a:xfrm>
            <a:off x="12344400" y="7112000"/>
            <a:ext cx="10439400" cy="6959601"/>
          </a:xfrm>
          <a:prstGeom prst="rect">
            <a:avLst/>
          </a:prstGeom>
        </p:spPr>
        <p:txBody>
          <a:bodyPr lIns="91439" tIns="45719" rIns="91439" bIns="45719" anchor="t">
            <a:noAutofit/>
          </a:bodyPr>
          <a:lstStyle/>
          <a:p>
            <a:endParaRPr/>
          </a:p>
        </p:txBody>
      </p:sp>
      <p:sp>
        <p:nvSpPr>
          <p:cNvPr id="84" name="Image"/>
          <p:cNvSpPr>
            <a:spLocks noGrp="1"/>
          </p:cNvSpPr>
          <p:nvPr>
            <p:ph type="pic" sz="half" idx="22"/>
          </p:nvPr>
        </p:nvSpPr>
        <p:spPr>
          <a:xfrm>
            <a:off x="12407900" y="190500"/>
            <a:ext cx="10363200" cy="6908800"/>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1583266" y="-1879600"/>
            <a:ext cx="10414001" cy="156210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inal Presentation"/>
          <p:cNvSpPr txBox="1">
            <a:spLocks noGrp="1"/>
          </p:cNvSpPr>
          <p:nvPr>
            <p:ph type="ctrTitle"/>
          </p:nvPr>
        </p:nvSpPr>
        <p:spPr>
          <a:prstGeom prst="rect">
            <a:avLst/>
          </a:prstGeom>
        </p:spPr>
        <p:txBody>
          <a:bodyPr/>
          <a:lstStyle>
            <a:lvl1pPr>
              <a:defRPr sz="11100">
                <a:latin typeface="Arial"/>
                <a:ea typeface="Arial"/>
                <a:cs typeface="Arial"/>
                <a:sym typeface="Arial"/>
              </a:defRPr>
            </a:lvl1pPr>
          </a:lstStyle>
          <a:p>
            <a:r>
              <a:t>Final Presentation</a:t>
            </a:r>
          </a:p>
        </p:txBody>
      </p:sp>
      <p:sp>
        <p:nvSpPr>
          <p:cNvPr id="120" name="Maham Khalid &amp; John Lopez-Delgado…"/>
          <p:cNvSpPr txBox="1">
            <a:spLocks noGrp="1"/>
          </p:cNvSpPr>
          <p:nvPr>
            <p:ph type="subTitle" sz="quarter" idx="1"/>
          </p:nvPr>
        </p:nvSpPr>
        <p:spPr>
          <a:prstGeom prst="rect">
            <a:avLst/>
          </a:prstGeom>
        </p:spPr>
        <p:txBody>
          <a:bodyPr/>
          <a:lstStyle/>
          <a:p>
            <a:r>
              <a:t>Maham Khalid &amp; John Lopez-Delgado</a:t>
            </a:r>
          </a:p>
          <a:p>
            <a:r>
              <a:t>(Equal Participation)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UML/Object Models"/>
          <p:cNvSpPr txBox="1"/>
          <p:nvPr/>
        </p:nvSpPr>
        <p:spPr>
          <a:xfrm>
            <a:off x="9516961" y="353994"/>
            <a:ext cx="5350079" cy="8096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effectLst>
                  <a:outerShdw blurRad="25400" dist="23998" dir="2700000" rotWithShape="0">
                    <a:srgbClr val="000000">
                      <a:alpha val="31034"/>
                    </a:srgbClr>
                  </a:outerShdw>
                </a:effectLst>
              </a:defRPr>
            </a:lvl1pPr>
          </a:lstStyle>
          <a:p>
            <a:r>
              <a:t>UML/Object Models</a:t>
            </a:r>
          </a:p>
        </p:txBody>
      </p:sp>
      <p:pic>
        <p:nvPicPr>
          <p:cNvPr id="163" name="Screen Shot 2021-03-17 at 2.09.07 PM.png" descr="Screen Shot 2021-03-17 at 2.09.07 PM.png"/>
          <p:cNvPicPr>
            <a:picLocks noChangeAspect="1"/>
          </p:cNvPicPr>
          <p:nvPr/>
        </p:nvPicPr>
        <p:blipFill>
          <a:blip r:embed="rId2"/>
          <a:stretch>
            <a:fillRect/>
          </a:stretch>
        </p:blipFill>
        <p:spPr>
          <a:xfrm>
            <a:off x="302798" y="2182820"/>
            <a:ext cx="15219177" cy="10180100"/>
          </a:xfrm>
          <a:prstGeom prst="rect">
            <a:avLst/>
          </a:prstGeom>
          <a:ln w="12700">
            <a:miter lim="400000"/>
          </a:ln>
        </p:spPr>
      </p:pic>
      <p:sp>
        <p:nvSpPr>
          <p:cNvPr id="164" name="Object Relationship Diagram"/>
          <p:cNvSpPr txBox="1"/>
          <p:nvPr/>
        </p:nvSpPr>
        <p:spPr>
          <a:xfrm>
            <a:off x="16301829" y="2905026"/>
            <a:ext cx="6884771" cy="6441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b="1">
                <a:latin typeface="Arial"/>
                <a:ea typeface="Arial"/>
                <a:cs typeface="Arial"/>
                <a:sym typeface="Arial"/>
              </a:defRPr>
            </a:lvl1pPr>
          </a:lstStyle>
          <a:p>
            <a:r>
              <a:t>Object Relationship Diagram</a:t>
            </a:r>
          </a:p>
        </p:txBody>
      </p:sp>
      <p:sp>
        <p:nvSpPr>
          <p:cNvPr id="165" name="Entity Relationship Diagrams represent the relationships between groups of data or information and how they interconnect. The relationships are easy to understand, It offers a straightforward breakdown for those looking for a quick description of the dat"/>
          <p:cNvSpPr txBox="1"/>
          <p:nvPr/>
        </p:nvSpPr>
        <p:spPr>
          <a:xfrm>
            <a:off x="16069952" y="4776211"/>
            <a:ext cx="7926773" cy="3111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Entity Relationship Diagrams represent the relationships between groups of data or information and how they interconnect. The relationships are easy to understand, It offers a straightforward breakdown for those looking for a quick description of the database's layout.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UML/Object Models"/>
          <p:cNvSpPr txBox="1"/>
          <p:nvPr/>
        </p:nvSpPr>
        <p:spPr>
          <a:xfrm>
            <a:off x="9516961" y="353994"/>
            <a:ext cx="5350079" cy="8096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effectLst>
                  <a:outerShdw blurRad="25400" dist="23998" dir="2700000" rotWithShape="0">
                    <a:srgbClr val="000000">
                      <a:alpha val="31034"/>
                    </a:srgbClr>
                  </a:outerShdw>
                </a:effectLst>
              </a:defRPr>
            </a:lvl1pPr>
          </a:lstStyle>
          <a:p>
            <a:r>
              <a:t>UML/Object Models</a:t>
            </a:r>
          </a:p>
        </p:txBody>
      </p:sp>
      <p:pic>
        <p:nvPicPr>
          <p:cNvPr id="168" name="Screen Shot 2021-03-07 at 2.56.51 PM.png" descr="Screen Shot 2021-03-07 at 2.56.51 PM.png"/>
          <p:cNvPicPr>
            <a:picLocks noChangeAspect="1"/>
          </p:cNvPicPr>
          <p:nvPr/>
        </p:nvPicPr>
        <p:blipFill>
          <a:blip r:embed="rId2"/>
          <a:stretch>
            <a:fillRect/>
          </a:stretch>
        </p:blipFill>
        <p:spPr>
          <a:xfrm>
            <a:off x="287414" y="1774173"/>
            <a:ext cx="14129416" cy="11405827"/>
          </a:xfrm>
          <a:prstGeom prst="rect">
            <a:avLst/>
          </a:prstGeom>
          <a:ln w="12700">
            <a:miter lim="400000"/>
          </a:ln>
        </p:spPr>
      </p:pic>
      <p:sp>
        <p:nvSpPr>
          <p:cNvPr id="169" name="Use Case Diagram"/>
          <p:cNvSpPr txBox="1"/>
          <p:nvPr/>
        </p:nvSpPr>
        <p:spPr>
          <a:xfrm>
            <a:off x="16418232" y="3115394"/>
            <a:ext cx="4464138" cy="6441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b="1">
                <a:latin typeface="Arial"/>
                <a:ea typeface="Arial"/>
                <a:cs typeface="Arial"/>
                <a:sym typeface="Arial"/>
              </a:defRPr>
            </a:lvl1pPr>
          </a:lstStyle>
          <a:p>
            <a:r>
              <a:t>Use Case Diagram</a:t>
            </a:r>
          </a:p>
        </p:txBody>
      </p:sp>
      <p:sp>
        <p:nvSpPr>
          <p:cNvPr id="170" name="A use case diagram is a visual representation of how a user could interact with a system. It should help your team define and organize requirements. This diagram contains three components: actors, system, and goals. They can also describe methods in whic"/>
          <p:cNvSpPr txBox="1"/>
          <p:nvPr/>
        </p:nvSpPr>
        <p:spPr>
          <a:xfrm>
            <a:off x="15182256" y="4380953"/>
            <a:ext cx="7651341" cy="4407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A use case diagram is a visual representation of how a user could interact with a system. It should help your team define and organize requirements. This diagram contains three components: actors, system, and goals. They can also describe methods in which actors collaborate to achieve a goal. Something the we would like to learn is in which situations should we not use this diagram?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UML/Object Models"/>
          <p:cNvSpPr txBox="1"/>
          <p:nvPr/>
        </p:nvSpPr>
        <p:spPr>
          <a:xfrm>
            <a:off x="9516961" y="353994"/>
            <a:ext cx="5350079" cy="8096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effectLst>
                  <a:outerShdw blurRad="25400" dist="23998" dir="2700000" rotWithShape="0">
                    <a:srgbClr val="000000">
                      <a:alpha val="31034"/>
                    </a:srgbClr>
                  </a:outerShdw>
                </a:effectLst>
              </a:defRPr>
            </a:lvl1pPr>
          </a:lstStyle>
          <a:p>
            <a:r>
              <a:t>UML/Object Models</a:t>
            </a:r>
          </a:p>
        </p:txBody>
      </p:sp>
      <p:pic>
        <p:nvPicPr>
          <p:cNvPr id="173" name="Screen Shot 2021-03-07 at 2.44.40 PM.png" descr="Screen Shot 2021-03-07 at 2.44.40 PM.png"/>
          <p:cNvPicPr>
            <a:picLocks noChangeAspect="1"/>
          </p:cNvPicPr>
          <p:nvPr/>
        </p:nvPicPr>
        <p:blipFill>
          <a:blip r:embed="rId2"/>
          <a:stretch>
            <a:fillRect/>
          </a:stretch>
        </p:blipFill>
        <p:spPr>
          <a:xfrm>
            <a:off x="419553" y="1426924"/>
            <a:ext cx="12364568" cy="12083155"/>
          </a:xfrm>
          <a:prstGeom prst="rect">
            <a:avLst/>
          </a:prstGeom>
          <a:ln w="12700">
            <a:miter lim="400000"/>
          </a:ln>
        </p:spPr>
      </p:pic>
      <p:sp>
        <p:nvSpPr>
          <p:cNvPr id="174" name="Sequence Diagram"/>
          <p:cNvSpPr txBox="1"/>
          <p:nvPr/>
        </p:nvSpPr>
        <p:spPr>
          <a:xfrm>
            <a:off x="15753386" y="2757768"/>
            <a:ext cx="4573694" cy="6441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b="1">
                <a:latin typeface="Arial"/>
                <a:ea typeface="Arial"/>
                <a:cs typeface="Arial"/>
                <a:sym typeface="Arial"/>
              </a:defRPr>
            </a:lvl1pPr>
          </a:lstStyle>
          <a:p>
            <a:r>
              <a:t>Sequence Diagram</a:t>
            </a:r>
          </a:p>
        </p:txBody>
      </p:sp>
      <p:sp>
        <p:nvSpPr>
          <p:cNvPr id="175" name="Sequence diagrams specifically focus on lifelines, or the processes and the messages exchanged between them in order to execute a function before the lifeline is terminated. In a sequence diagram, different types of messages and operators are used. Lifel"/>
          <p:cNvSpPr txBox="1"/>
          <p:nvPr/>
        </p:nvSpPr>
        <p:spPr>
          <a:xfrm>
            <a:off x="14614664" y="4317843"/>
            <a:ext cx="7356022" cy="44071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3000">
                <a:latin typeface="Arial"/>
                <a:ea typeface="Arial"/>
                <a:cs typeface="Arial"/>
                <a:sym typeface="Arial"/>
              </a:defRPr>
            </a:lvl1pPr>
          </a:lstStyle>
          <a:p>
            <a:r>
              <a:t>Sequence diagrams specifically focus on lifelines, or the processes and the messages exchanged between them in order to execute a function before the lifeline is terminated. In a sequence diagram, different types of messages and operators are used. Lifelines in the system take part during the execution of a system. Sequence diagrams are easier to maintain and manage.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UML/Object Models"/>
          <p:cNvSpPr txBox="1"/>
          <p:nvPr/>
        </p:nvSpPr>
        <p:spPr>
          <a:xfrm>
            <a:off x="9516961" y="353994"/>
            <a:ext cx="5350079" cy="8096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effectLst>
                  <a:outerShdw blurRad="25400" dist="23998" dir="2700000" rotWithShape="0">
                    <a:srgbClr val="000000">
                      <a:alpha val="31034"/>
                    </a:srgbClr>
                  </a:outerShdw>
                </a:effectLst>
              </a:defRPr>
            </a:lvl1pPr>
          </a:lstStyle>
          <a:p>
            <a:r>
              <a:t>UML/Object Models</a:t>
            </a:r>
          </a:p>
        </p:txBody>
      </p:sp>
      <p:pic>
        <p:nvPicPr>
          <p:cNvPr id="178" name="Screen Shot 2021-03-07 at 2.45.05 PM.png" descr="Screen Shot 2021-03-07 at 2.45.05 PM.png"/>
          <p:cNvPicPr>
            <a:picLocks noChangeAspect="1"/>
          </p:cNvPicPr>
          <p:nvPr/>
        </p:nvPicPr>
        <p:blipFill>
          <a:blip r:embed="rId2"/>
          <a:stretch>
            <a:fillRect/>
          </a:stretch>
        </p:blipFill>
        <p:spPr>
          <a:xfrm>
            <a:off x="315424" y="1799332"/>
            <a:ext cx="13603141" cy="10484190"/>
          </a:xfrm>
          <a:prstGeom prst="rect">
            <a:avLst/>
          </a:prstGeom>
          <a:ln w="12700">
            <a:miter lim="400000"/>
          </a:ln>
        </p:spPr>
      </p:pic>
      <p:sp>
        <p:nvSpPr>
          <p:cNvPr id="179" name="An activity diagram is a flowchart that represents the flow of information from one activity to the next. People on the business and development sides of a company will use activity graphs to understand the same system and actions. I thought us how to de"/>
          <p:cNvSpPr txBox="1"/>
          <p:nvPr/>
        </p:nvSpPr>
        <p:spPr>
          <a:xfrm>
            <a:off x="15900243" y="3618096"/>
            <a:ext cx="6556615" cy="4838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An activity diagram is a flowchart that represents the flow of information from one activity to the next. People on the business and development sides of a company will use activity graphs to understand the same system and actions. I thought us how to describe the steps performed in a UML use case. It simplified and improves any process by clarifying complicated use cases.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UML/Object Models"/>
          <p:cNvSpPr txBox="1"/>
          <p:nvPr/>
        </p:nvSpPr>
        <p:spPr>
          <a:xfrm>
            <a:off x="9516961" y="353994"/>
            <a:ext cx="5350079" cy="8096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effectLst>
                  <a:outerShdw blurRad="25400" dist="23998" dir="2700000" rotWithShape="0">
                    <a:srgbClr val="000000">
                      <a:alpha val="31034"/>
                    </a:srgbClr>
                  </a:outerShdw>
                </a:effectLst>
              </a:defRPr>
            </a:lvl1pPr>
          </a:lstStyle>
          <a:p>
            <a:r>
              <a:t>UML/Object Models</a:t>
            </a:r>
          </a:p>
        </p:txBody>
      </p:sp>
      <p:pic>
        <p:nvPicPr>
          <p:cNvPr id="182" name="Screen Shot 2021-03-07 at 2.45.14 PM.png" descr="Screen Shot 2021-03-07 at 2.45.14 PM.png"/>
          <p:cNvPicPr>
            <a:picLocks noChangeAspect="1"/>
          </p:cNvPicPr>
          <p:nvPr/>
        </p:nvPicPr>
        <p:blipFill>
          <a:blip r:embed="rId2"/>
          <a:stretch>
            <a:fillRect/>
          </a:stretch>
        </p:blipFill>
        <p:spPr>
          <a:xfrm>
            <a:off x="371249" y="2539756"/>
            <a:ext cx="12224719" cy="9421814"/>
          </a:xfrm>
          <a:prstGeom prst="rect">
            <a:avLst/>
          </a:prstGeom>
          <a:ln w="12700">
            <a:miter lim="400000"/>
          </a:ln>
        </p:spPr>
      </p:pic>
      <p:sp>
        <p:nvSpPr>
          <p:cNvPr id="183" name="State"/>
          <p:cNvSpPr txBox="1"/>
          <p:nvPr/>
        </p:nvSpPr>
        <p:spPr>
          <a:xfrm>
            <a:off x="818636" y="3083049"/>
            <a:ext cx="952799" cy="4840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700" b="1">
                <a:solidFill>
                  <a:srgbClr val="000000"/>
                </a:solidFill>
                <a:latin typeface="Arial"/>
                <a:ea typeface="Arial"/>
                <a:cs typeface="Arial"/>
                <a:sym typeface="Arial"/>
              </a:defRPr>
            </a:lvl1pPr>
          </a:lstStyle>
          <a:p>
            <a:r>
              <a:t>State</a:t>
            </a:r>
          </a:p>
        </p:txBody>
      </p:sp>
      <p:sp>
        <p:nvSpPr>
          <p:cNvPr id="184" name="State-Transition Diagrams thought us all of the possible states for an entity, as well as the circumstances that cause it to change state, the conditions that must be met before the transition can take place, and the actions that occur over its lifetime."/>
          <p:cNvSpPr txBox="1"/>
          <p:nvPr/>
        </p:nvSpPr>
        <p:spPr>
          <a:xfrm>
            <a:off x="14540399" y="4136771"/>
            <a:ext cx="7300206" cy="4838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State-Transition Diagrams thought us all of the possible states for an entity, as well as the circumstances that cause it to change state, the conditions that must be met before the transition can take place, and the actions that occur over its lifetime. State diagrams are a powerful method for explaining processes and their potential outcomes. State diagrams can be found in a variety of contexts and are simple to understand.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Key Concepts"/>
          <p:cNvSpPr txBox="1">
            <a:spLocks noGrp="1"/>
          </p:cNvSpPr>
          <p:nvPr>
            <p:ph type="title"/>
          </p:nvPr>
        </p:nvSpPr>
        <p:spPr>
          <a:xfrm>
            <a:off x="2436774" y="-54765"/>
            <a:ext cx="19510452" cy="1628901"/>
          </a:xfrm>
          <a:prstGeom prst="rect">
            <a:avLst/>
          </a:prstGeom>
        </p:spPr>
        <p:txBody>
          <a:bodyPr/>
          <a:lstStyle>
            <a:lvl1pPr defTabSz="457200">
              <a:defRPr sz="6800" b="1">
                <a:latin typeface="Arial"/>
                <a:ea typeface="Arial"/>
                <a:cs typeface="Arial"/>
                <a:sym typeface="Arial"/>
              </a:defRPr>
            </a:lvl1pPr>
          </a:lstStyle>
          <a:p>
            <a:r>
              <a:t>Key Concepts</a:t>
            </a:r>
          </a:p>
        </p:txBody>
      </p:sp>
      <p:sp>
        <p:nvSpPr>
          <p:cNvPr id="187" name="Requirements Modelling which involves using fact-finding techniques, such as interviews, surveys, observations, and sampling, to describe the current system and identify the requirements for the new system such as outputs. inputs, processes, performance,"/>
          <p:cNvSpPr txBox="1"/>
          <p:nvPr/>
        </p:nvSpPr>
        <p:spPr>
          <a:xfrm>
            <a:off x="1086432" y="1359998"/>
            <a:ext cx="22211135" cy="12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51692" indent="-351692" algn="l">
              <a:buSzPct val="75000"/>
              <a:buChar char="•"/>
              <a:defRPr sz="3100">
                <a:latin typeface="Arial"/>
                <a:ea typeface="Arial"/>
                <a:cs typeface="Arial"/>
                <a:sym typeface="Arial"/>
              </a:defRPr>
            </a:pPr>
            <a:r>
              <a:rPr dirty="0"/>
              <a:t>Requirements Modelling which involves using fact-finding techniques, such as interviews, surveys, observations, and sampling, to describe the current system and identify the requirements for the new system such as outputs. inputs, processes, performance, and control. </a:t>
            </a:r>
          </a:p>
          <a:p>
            <a:pPr marL="351692" indent="-351692" algn="l">
              <a:buSzPct val="75000"/>
              <a:buChar char="•"/>
              <a:defRPr sz="3100">
                <a:latin typeface="Arial"/>
                <a:ea typeface="Arial"/>
                <a:cs typeface="Arial"/>
                <a:sym typeface="Arial"/>
              </a:defRPr>
            </a:pPr>
            <a:r>
              <a:rPr dirty="0"/>
              <a:t>Logical data flow diagrams focuses on what </a:t>
            </a:r>
            <a:r>
              <a:rPr dirty="0" err="1"/>
              <a:t>happenes</a:t>
            </a:r>
            <a:r>
              <a:rPr dirty="0"/>
              <a:t> in a particular information flow, what entities are receiving information etc. </a:t>
            </a:r>
          </a:p>
          <a:p>
            <a:pPr marL="351692" indent="-351692" algn="l">
              <a:buSzPct val="75000"/>
              <a:buChar char="•"/>
              <a:defRPr sz="3100">
                <a:latin typeface="Arial"/>
                <a:ea typeface="Arial"/>
                <a:cs typeface="Arial"/>
                <a:sym typeface="Arial"/>
              </a:defRPr>
            </a:pPr>
            <a:r>
              <a:rPr dirty="0"/>
              <a:t>Physical data flow diagrams focuses on how things happen in an information flow. These diagrams </a:t>
            </a:r>
            <a:r>
              <a:t>spe</a:t>
            </a:r>
            <a:r>
              <a:rPr lang="en-US"/>
              <a:t>cify</a:t>
            </a:r>
            <a:r>
              <a:t> the software, hardware, files, etc. </a:t>
            </a:r>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a:p>
            <a:pPr algn="l">
              <a:defRPr sz="3000">
                <a:latin typeface="Arial"/>
                <a:ea typeface="Arial"/>
                <a:cs typeface="Arial"/>
                <a:sym typeface="Arial"/>
              </a:defRPr>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Screen Shot 2021-03-07 at 1.13.07 PM.png" descr="Screen Shot 2021-03-07 at 1.13.07 PM.png"/>
          <p:cNvPicPr>
            <a:picLocks noChangeAspect="1"/>
          </p:cNvPicPr>
          <p:nvPr/>
        </p:nvPicPr>
        <p:blipFill>
          <a:blip r:embed="rId2"/>
          <a:stretch>
            <a:fillRect/>
          </a:stretch>
        </p:blipFill>
        <p:spPr>
          <a:xfrm>
            <a:off x="319690" y="1361862"/>
            <a:ext cx="13837334" cy="12090687"/>
          </a:xfrm>
          <a:prstGeom prst="rect">
            <a:avLst/>
          </a:prstGeom>
          <a:ln w="12700">
            <a:miter lim="400000"/>
          </a:ln>
        </p:spPr>
      </p:pic>
      <p:sp>
        <p:nvSpPr>
          <p:cNvPr id="123" name="SWOT Analysis"/>
          <p:cNvSpPr txBox="1"/>
          <p:nvPr/>
        </p:nvSpPr>
        <p:spPr>
          <a:xfrm>
            <a:off x="15395660" y="1801165"/>
            <a:ext cx="7751252" cy="6441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defRPr sz="3900" b="1">
                <a:latin typeface="Arial"/>
                <a:ea typeface="Arial"/>
                <a:cs typeface="Arial"/>
                <a:sym typeface="Arial"/>
              </a:defRPr>
            </a:lvl1pPr>
          </a:lstStyle>
          <a:p>
            <a:r>
              <a:t>SWOT Analysis</a:t>
            </a:r>
          </a:p>
        </p:txBody>
      </p:sp>
      <p:sp>
        <p:nvSpPr>
          <p:cNvPr id="124" name="Feasibility Analysis"/>
          <p:cNvSpPr txBox="1"/>
          <p:nvPr/>
        </p:nvSpPr>
        <p:spPr>
          <a:xfrm>
            <a:off x="4300493" y="204940"/>
            <a:ext cx="15783014"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Feasibility Analysis</a:t>
            </a:r>
          </a:p>
        </p:txBody>
      </p:sp>
      <p:sp>
        <p:nvSpPr>
          <p:cNvPr id="125" name="SWOT analysis helps identify strengths, weaknesses, threats, and opportunities of an organization. SWOT analysis can help you in creating a business plan. It helps determine your intended goal and tactics to implement in the future in order to maintain t"/>
          <p:cNvSpPr txBox="1"/>
          <p:nvPr/>
        </p:nvSpPr>
        <p:spPr>
          <a:xfrm>
            <a:off x="14563814" y="3857437"/>
            <a:ext cx="9414944" cy="7099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latin typeface="Arial"/>
                <a:ea typeface="Arial"/>
                <a:cs typeface="Arial"/>
                <a:sym typeface="Arial"/>
              </a:defRPr>
            </a:lvl1pPr>
          </a:lstStyle>
          <a:p>
            <a:r>
              <a:t>SWOT analysis helps identify strengths, weaknesses, threats, and opportunities of an organization. SWOT analysis can help you in creating a business plan. It helps determine your intended goal and tactics to implement in the future in order to maintain the current level of performance. It also us helped answer questions for our project - which areas are you most successful in? What areas do you think could use the most improvement? What future events could be beneficial to your business performance? What competitors might you face in the near future? What threats do you think you'll be up against in the near future?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reliminary Investigation Analysis…"/>
          <p:cNvSpPr txBox="1"/>
          <p:nvPr/>
        </p:nvSpPr>
        <p:spPr>
          <a:xfrm>
            <a:off x="15651665" y="2029407"/>
            <a:ext cx="8381291" cy="1202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900" b="1">
                <a:latin typeface="Arial"/>
                <a:ea typeface="Arial"/>
                <a:cs typeface="Arial"/>
                <a:sym typeface="Arial"/>
              </a:defRPr>
            </a:pPr>
            <a:r>
              <a:t>Preliminary Investigation Analysis</a:t>
            </a:r>
          </a:p>
          <a:p>
            <a:pPr defTabSz="457200">
              <a:defRPr sz="3900" b="1">
                <a:latin typeface="Arial"/>
                <a:ea typeface="Arial"/>
                <a:cs typeface="Arial"/>
                <a:sym typeface="Arial"/>
              </a:defRPr>
            </a:pPr>
            <a:r>
              <a:t>(Fishbone Model)</a:t>
            </a:r>
          </a:p>
        </p:txBody>
      </p:sp>
      <p:sp>
        <p:nvSpPr>
          <p:cNvPr id="128" name="Feasibility Analysis"/>
          <p:cNvSpPr txBox="1"/>
          <p:nvPr/>
        </p:nvSpPr>
        <p:spPr>
          <a:xfrm>
            <a:off x="4300493" y="479487"/>
            <a:ext cx="15783014"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Feasibility Analysis</a:t>
            </a:r>
          </a:p>
        </p:txBody>
      </p:sp>
      <p:pic>
        <p:nvPicPr>
          <p:cNvPr id="129" name="Screen Shot 2021-03-07 at 1.15.11 PM.png" descr="Screen Shot 2021-03-07 at 1.15.11 PM.png"/>
          <p:cNvPicPr>
            <a:picLocks noChangeAspect="1"/>
          </p:cNvPicPr>
          <p:nvPr/>
        </p:nvPicPr>
        <p:blipFill>
          <a:blip r:embed="rId2"/>
          <a:stretch>
            <a:fillRect/>
          </a:stretch>
        </p:blipFill>
        <p:spPr>
          <a:xfrm>
            <a:off x="286237" y="3617278"/>
            <a:ext cx="16484655" cy="7981825"/>
          </a:xfrm>
          <a:prstGeom prst="rect">
            <a:avLst/>
          </a:prstGeom>
          <a:ln w="12700">
            <a:miter lim="400000"/>
          </a:ln>
        </p:spPr>
      </p:pic>
      <p:sp>
        <p:nvSpPr>
          <p:cNvPr id="130" name="The preliminary investigation's aim is to see whether a problem or weakness in the existing system still exists.The end result is a recommendation on whether or not to continue with the project.The fishbone diagram helped determine the source of a proble"/>
          <p:cNvSpPr txBox="1"/>
          <p:nvPr/>
        </p:nvSpPr>
        <p:spPr>
          <a:xfrm>
            <a:off x="17330203" y="3893322"/>
            <a:ext cx="6537801" cy="7429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The preliminary investigation's aim is to see whether a problem or weakness in the existing system still exists.The end result is a recommendation on whether or not to continue with the project.The fishbone diagram helped determine the source of a problem. Instead of concentrating on the obvious cause of an issue, the fishbone diagram considers all possible causes and combines them to find the root of variation. It determines ways to improve the process. Something that we would like to learn more about the fishbone are the Disbadvatges and is it still used currently?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easibility Grid"/>
          <p:cNvSpPr txBox="1"/>
          <p:nvPr/>
        </p:nvSpPr>
        <p:spPr>
          <a:xfrm>
            <a:off x="399037" y="671436"/>
            <a:ext cx="4227388" cy="6441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defRPr sz="3900" b="1">
                <a:latin typeface="Arial"/>
                <a:ea typeface="Arial"/>
                <a:cs typeface="Arial"/>
                <a:sym typeface="Arial"/>
              </a:defRPr>
            </a:lvl1pPr>
          </a:lstStyle>
          <a:p>
            <a:r>
              <a:t>Feasibility Grid </a:t>
            </a:r>
          </a:p>
        </p:txBody>
      </p:sp>
      <p:sp>
        <p:nvSpPr>
          <p:cNvPr id="133" name="Feasibility Analysis"/>
          <p:cNvSpPr txBox="1"/>
          <p:nvPr/>
        </p:nvSpPr>
        <p:spPr>
          <a:xfrm>
            <a:off x="4300493" y="89574"/>
            <a:ext cx="15783014"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Feasibility Analysis</a:t>
            </a:r>
          </a:p>
        </p:txBody>
      </p:sp>
      <p:pic>
        <p:nvPicPr>
          <p:cNvPr id="134" name="Screen Shot 2021-03-07 at 1.43.39 PM.png" descr="Screen Shot 2021-03-07 at 1.43.39 PM.png"/>
          <p:cNvPicPr>
            <a:picLocks noChangeAspect="1"/>
          </p:cNvPicPr>
          <p:nvPr/>
        </p:nvPicPr>
        <p:blipFill>
          <a:blip r:embed="rId2"/>
          <a:stretch>
            <a:fillRect/>
          </a:stretch>
        </p:blipFill>
        <p:spPr>
          <a:xfrm>
            <a:off x="903349" y="4891257"/>
            <a:ext cx="12204859" cy="8719755"/>
          </a:xfrm>
          <a:prstGeom prst="rect">
            <a:avLst/>
          </a:prstGeom>
          <a:ln w="12700">
            <a:miter lim="400000"/>
          </a:ln>
        </p:spPr>
      </p:pic>
      <p:pic>
        <p:nvPicPr>
          <p:cNvPr id="135" name="Screen Shot 2021-03-07 at 1.43.54 PM.png" descr="Screen Shot 2021-03-07 at 1.43.54 PM.png"/>
          <p:cNvPicPr>
            <a:picLocks noChangeAspect="1"/>
          </p:cNvPicPr>
          <p:nvPr/>
        </p:nvPicPr>
        <p:blipFill>
          <a:blip r:embed="rId3"/>
          <a:stretch>
            <a:fillRect/>
          </a:stretch>
        </p:blipFill>
        <p:spPr>
          <a:xfrm>
            <a:off x="13841752" y="4891257"/>
            <a:ext cx="9059145" cy="8719755"/>
          </a:xfrm>
          <a:prstGeom prst="rect">
            <a:avLst/>
          </a:prstGeom>
          <a:ln w="12700">
            <a:miter lim="400000"/>
          </a:ln>
        </p:spPr>
      </p:pic>
      <p:sp>
        <p:nvSpPr>
          <p:cNvPr id="136" name="We learned about the four types of feasibility which are Technical feasibility, Schedule feasibility, Economic feasibility, and Operational feasibility. Technical feasibility helped determine the project technically feasible at the time. What is the tech"/>
          <p:cNvSpPr txBox="1"/>
          <p:nvPr/>
        </p:nvSpPr>
        <p:spPr>
          <a:xfrm>
            <a:off x="519153" y="1594948"/>
            <a:ext cx="23345693" cy="26799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We learned about the four types of feasibility which are Technical feasibility, Schedule feasibility, Economic feasibility, and Operational feasibility. Technical feasibility helped determine the project technically feasible at the time. What is the technical risk? The technology's usability. Is it going to work for others? etc. Schedule feasibility helped determine if it is possible to create a solution that would be useful in a reasonable amount of time? Are there any time constraints? Economic helped determine projects costs of production and operation. Do the advantages outweigh the costs? Operational feasibility helped determine projects hardware for system maintenance (repairs, lease, supplies) software (licensing and contracts).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print Plan"/>
          <p:cNvSpPr txBox="1"/>
          <p:nvPr/>
        </p:nvSpPr>
        <p:spPr>
          <a:xfrm>
            <a:off x="19238692" y="1426028"/>
            <a:ext cx="3563887" cy="582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defRPr sz="3400">
                <a:latin typeface="Arial"/>
                <a:ea typeface="Arial"/>
                <a:cs typeface="Arial"/>
                <a:sym typeface="Arial"/>
              </a:defRPr>
            </a:lvl1pPr>
          </a:lstStyle>
          <a:p>
            <a:r>
              <a:t>Sprint Plan</a:t>
            </a:r>
          </a:p>
        </p:txBody>
      </p:sp>
      <p:sp>
        <p:nvSpPr>
          <p:cNvPr id="139" name="Project Plan"/>
          <p:cNvSpPr txBox="1"/>
          <p:nvPr/>
        </p:nvSpPr>
        <p:spPr>
          <a:xfrm>
            <a:off x="9192417" y="278634"/>
            <a:ext cx="6537237"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Project Plan</a:t>
            </a:r>
          </a:p>
        </p:txBody>
      </p:sp>
      <p:pic>
        <p:nvPicPr>
          <p:cNvPr id="140" name="Screen Shot 2021-03-07 at 1.53.07 PM.png" descr="Screen Shot 2021-03-07 at 1.53.07 PM.png"/>
          <p:cNvPicPr>
            <a:picLocks noChangeAspect="1"/>
          </p:cNvPicPr>
          <p:nvPr/>
        </p:nvPicPr>
        <p:blipFill>
          <a:blip r:embed="rId2"/>
          <a:stretch>
            <a:fillRect/>
          </a:stretch>
        </p:blipFill>
        <p:spPr>
          <a:xfrm>
            <a:off x="224305" y="1659152"/>
            <a:ext cx="16820706" cy="11081317"/>
          </a:xfrm>
          <a:prstGeom prst="rect">
            <a:avLst/>
          </a:prstGeom>
          <a:ln w="12700">
            <a:miter lim="400000"/>
          </a:ln>
        </p:spPr>
      </p:pic>
      <p:sp>
        <p:nvSpPr>
          <p:cNvPr id="141" name="Sprint plan helped determine the tasks that each user is assigned to do. Sprint planning involves everyone on the team. Tasks are assigned amongst the team members based on their experience levels and expertise. These entries are updated and broken into "/>
          <p:cNvSpPr txBox="1"/>
          <p:nvPr/>
        </p:nvSpPr>
        <p:spPr>
          <a:xfrm>
            <a:off x="17286981" y="3944712"/>
            <a:ext cx="6739336" cy="3975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Sprint plan helped determine the tasks that each user is assigned to do. Sprint planning involves everyone on the team. Tasks are assigned amongst the team members based on their experience levels and expertise. These entries are updated and broken into smaller stories by the team so that they can be completed.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Input Requirements helped determine what we need to enter into the system. Output Requirements helped us detaine what we want want to produce or the results from the system. Process Requirements helped determine what specific tasks, work, does our system"/>
          <p:cNvSpPr txBox="1"/>
          <p:nvPr/>
        </p:nvSpPr>
        <p:spPr>
          <a:xfrm>
            <a:off x="13844571" y="4050675"/>
            <a:ext cx="9699736" cy="39486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3300">
                <a:latin typeface="Arial"/>
                <a:ea typeface="Arial"/>
                <a:cs typeface="Arial"/>
                <a:sym typeface="Arial"/>
              </a:defRPr>
            </a:lvl1pPr>
          </a:lstStyle>
          <a:p>
            <a:r>
              <a:t>Input Requirements helped determine what we need to enter into the system. Output Requirements helped us detaine what we want want to produce or the results from the system. Process Requirements helped determine what specific tasks, work, does our system accomplish. Control Requirements helped determine what types of security or control should our system provide.</a:t>
            </a:r>
          </a:p>
        </p:txBody>
      </p:sp>
      <p:sp>
        <p:nvSpPr>
          <p:cNvPr id="144" name="Requirements Models"/>
          <p:cNvSpPr txBox="1"/>
          <p:nvPr/>
        </p:nvSpPr>
        <p:spPr>
          <a:xfrm>
            <a:off x="10487194" y="190396"/>
            <a:ext cx="7702153" cy="889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Requirements Models</a:t>
            </a:r>
          </a:p>
        </p:txBody>
      </p:sp>
      <p:sp>
        <p:nvSpPr>
          <p:cNvPr id="145" name="Systems Requirements Checklist…"/>
          <p:cNvSpPr txBox="1"/>
          <p:nvPr/>
        </p:nvSpPr>
        <p:spPr>
          <a:xfrm>
            <a:off x="179308" y="400520"/>
            <a:ext cx="12019308" cy="13239751"/>
          </a:xfrm>
          <a:prstGeom prst="rect">
            <a:avLst/>
          </a:prstGeom>
          <a:ln w="635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3900" b="1">
                <a:effectLst>
                  <a:outerShdw blurRad="25400" dist="23998" dir="2700000" rotWithShape="0">
                    <a:srgbClr val="000000">
                      <a:alpha val="31034"/>
                    </a:srgbClr>
                  </a:outerShdw>
                </a:effectLst>
                <a:latin typeface="Arial"/>
                <a:ea typeface="Arial"/>
                <a:cs typeface="Arial"/>
                <a:sym typeface="Arial"/>
              </a:defRPr>
            </a:pPr>
            <a:r>
              <a:t>Systems Requirements Checklist</a:t>
            </a:r>
          </a:p>
          <a:p>
            <a:pPr algn="l">
              <a:defRPr sz="2500">
                <a:effectLst>
                  <a:outerShdw blurRad="25400" dist="23998" dir="2700000" rotWithShape="0">
                    <a:srgbClr val="000000">
                      <a:alpha val="31034"/>
                    </a:srgbClr>
                  </a:outerShdw>
                </a:effectLst>
              </a:defRPr>
            </a:pPr>
            <a:endParaRPr>
              <a:latin typeface="Times Roman"/>
              <a:ea typeface="Times Roman"/>
              <a:cs typeface="Times Roman"/>
              <a:sym typeface="Times Roman"/>
            </a:endParaRPr>
          </a:p>
          <a:p>
            <a:pPr algn="l">
              <a:defRPr sz="2500" b="1">
                <a:effectLst>
                  <a:outerShdw blurRad="25400" dist="23998" dir="2700000" rotWithShape="0">
                    <a:srgbClr val="000000">
                      <a:alpha val="31034"/>
                    </a:srgbClr>
                  </a:outerShdw>
                </a:effectLst>
                <a:latin typeface="Helvetica"/>
                <a:ea typeface="Helvetica"/>
                <a:cs typeface="Helvetica"/>
                <a:sym typeface="Helvetica"/>
              </a:defRPr>
            </a:pPr>
            <a:r>
              <a:t>Input Requirements: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-Configure the software </a:t>
            </a:r>
          </a:p>
          <a:p>
            <a:pPr algn="l">
              <a:defRPr sz="2500">
                <a:effectLst>
                  <a:outerShdw blurRad="25400" dist="23998" dir="2700000" rotWithShape="0">
                    <a:srgbClr val="000000">
                      <a:alpha val="31034"/>
                    </a:srgbClr>
                  </a:outerShdw>
                </a:effectLst>
              </a:defRPr>
            </a:pPr>
            <a:r>
              <a:t>-Identify hardware needs </a:t>
            </a:r>
          </a:p>
          <a:p>
            <a:pPr algn="l">
              <a:defRPr sz="2500">
                <a:effectLst>
                  <a:outerShdw blurRad="25400" dist="23998" dir="2700000" rotWithShape="0">
                    <a:srgbClr val="000000">
                      <a:alpha val="31034"/>
                    </a:srgbClr>
                  </a:outerShdw>
                </a:effectLst>
              </a:defRPr>
            </a:pPr>
            <a:r>
              <a:t>-Install the production solution. </a:t>
            </a:r>
          </a:p>
          <a:p>
            <a:pPr algn="l">
              <a:defRPr sz="2500">
                <a:effectLst>
                  <a:outerShdw blurRad="25400" dist="23998" dir="2700000" rotWithShape="0">
                    <a:srgbClr val="000000">
                      <a:alpha val="31034"/>
                    </a:srgbClr>
                  </a:outerShdw>
                </a:effectLst>
              </a:defRPr>
            </a:pPr>
            <a:r>
              <a:t>-Migration of data.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-Perform final verification in production. </a:t>
            </a:r>
          </a:p>
          <a:p>
            <a:pPr algn="l">
              <a:defRPr sz="2500">
                <a:effectLst>
                  <a:outerShdw blurRad="25400" dist="23998" dir="2700000" rotWithShape="0">
                    <a:srgbClr val="000000">
                      <a:alpha val="31034"/>
                    </a:srgbClr>
                  </a:outerShdw>
                </a:effectLst>
              </a:defRPr>
            </a:pPr>
            <a:r>
              <a:t>-Implement new processes and procedures. -Monitor the solution.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endParaRPr>
              <a:latin typeface="Times Roman"/>
              <a:ea typeface="Times Roman"/>
              <a:cs typeface="Times Roman"/>
              <a:sym typeface="Times Roman"/>
            </a:endParaRPr>
          </a:p>
          <a:p>
            <a:pPr algn="l">
              <a:defRPr sz="2500" b="1">
                <a:effectLst>
                  <a:outerShdw blurRad="25400" dist="23998" dir="2700000" rotWithShape="0">
                    <a:srgbClr val="000000">
                      <a:alpha val="31034"/>
                    </a:srgbClr>
                  </a:outerShdw>
                </a:effectLst>
                <a:latin typeface="Helvetica"/>
                <a:ea typeface="Helvetica"/>
                <a:cs typeface="Helvetica"/>
                <a:sym typeface="Helvetica"/>
              </a:defRPr>
            </a:pPr>
            <a:r>
              <a:t>Output Requirements: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-Complete and accurate information. </a:t>
            </a:r>
          </a:p>
          <a:p>
            <a:pPr algn="l">
              <a:defRPr sz="2500">
                <a:effectLst>
                  <a:outerShdw blurRad="25400" dist="23998" dir="2700000" rotWithShape="0">
                    <a:srgbClr val="000000">
                      <a:alpha val="31034"/>
                    </a:srgbClr>
                  </a:outerShdw>
                </a:effectLst>
              </a:defRPr>
            </a:pPr>
            <a:r>
              <a:t>-Patients receive better medical care.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-Improves the ability to diagnose diseases and reduce and prevent medical errors, improving patient outcomes.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-Improving aggregation, analysis, and communication of patient information.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-Improved quality of care screenings in Breast Cancer, Diabetes, Chlamydia, Colorectal Cancer and much more.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 </a:t>
            </a:r>
          </a:p>
          <a:p>
            <a:pPr algn="l">
              <a:defRPr sz="2500" b="1">
                <a:effectLst>
                  <a:outerShdw blurRad="25400" dist="23998" dir="2700000" rotWithShape="0">
                    <a:srgbClr val="000000">
                      <a:alpha val="31034"/>
                    </a:srgbClr>
                  </a:outerShdw>
                </a:effectLst>
                <a:latin typeface="Helvetica"/>
                <a:ea typeface="Helvetica"/>
                <a:cs typeface="Helvetica"/>
                <a:sym typeface="Helvetica"/>
              </a:defRPr>
            </a:pPr>
            <a:r>
              <a:t>Process Requirements: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-The system must be available and reliable 24/7.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-The hospitals must share data electronically with labs, radiology, providers, and public health registered.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-The system must maintain HIPPA requirements so that they to show the audit of patient records, including who has access and what data they have access to.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endParaRPr>
              <a:latin typeface="Times Roman"/>
              <a:ea typeface="Times Roman"/>
              <a:cs typeface="Times Roman"/>
              <a:sym typeface="Times Roman"/>
            </a:endParaRPr>
          </a:p>
          <a:p>
            <a:pPr algn="l">
              <a:defRPr sz="2500" b="1">
                <a:effectLst>
                  <a:outerShdw blurRad="25400" dist="23998" dir="2700000" rotWithShape="0">
                    <a:srgbClr val="000000">
                      <a:alpha val="31034"/>
                    </a:srgbClr>
                  </a:outerShdw>
                </a:effectLst>
                <a:latin typeface="Helvetica"/>
                <a:ea typeface="Helvetica"/>
                <a:cs typeface="Helvetica"/>
                <a:sym typeface="Helvetica"/>
              </a:defRPr>
            </a:pPr>
            <a:r>
              <a:t>Control Requirements: </a:t>
            </a:r>
            <a:endParaRPr>
              <a:latin typeface="Times Roman"/>
              <a:ea typeface="Times Roman"/>
              <a:cs typeface="Times Roman"/>
              <a:sym typeface="Times Roman"/>
            </a:endParaRPr>
          </a:p>
          <a:p>
            <a:pPr algn="l">
              <a:defRPr sz="2500">
                <a:effectLst>
                  <a:outerShdw blurRad="25400" dist="23998" dir="2700000" rotWithShape="0">
                    <a:srgbClr val="000000">
                      <a:alpha val="31034"/>
                    </a:srgbClr>
                  </a:outerShdw>
                </a:effectLst>
              </a:defRPr>
            </a:pPr>
            <a:r>
              <a:t>-HIPPA for securing protected information.</a:t>
            </a:r>
            <a:br/>
            <a:r>
              <a:t>-An audit trail (how long, and who logs of to electronic health records)</a:t>
            </a:r>
          </a:p>
          <a:p>
            <a:pPr algn="l">
              <a:defRPr sz="2500">
                <a:effectLst>
                  <a:outerShdw blurRad="25400" dist="23998" dir="2700000" rotWithShape="0">
                    <a:srgbClr val="000000">
                      <a:alpha val="31034"/>
                    </a:srgbClr>
                  </a:outerShdw>
                </a:effectLst>
              </a:defRPr>
            </a:pPr>
            <a:r>
              <a:t>-Password protection.</a:t>
            </a:r>
            <a:br/>
            <a:r>
              <a:t>-Data Encryption.</a:t>
            </a:r>
            <a:br/>
            <a:r>
              <a:t>-Installing and regularly updating antivirus and anti-malware software. </a:t>
            </a:r>
          </a:p>
          <a:p>
            <a:pPr algn="l">
              <a:defRPr sz="2500">
                <a:effectLst>
                  <a:outerShdw blurRad="25400" dist="23998" dir="2700000" rotWithShape="0">
                    <a:srgbClr val="000000">
                      <a:alpha val="31034"/>
                    </a:srgbClr>
                  </a:outerShdw>
                </a:effectLst>
              </a:defRPr>
            </a:pPr>
            <a:r>
              <a:t>-Making backup copies of important data and information. </a:t>
            </a:r>
            <a:endParaRPr>
              <a:latin typeface="Times Roman"/>
              <a:ea typeface="Times Roman"/>
              <a:cs typeface="Times Roman"/>
              <a:sym typeface="Times Roman"/>
            </a:endParaRPr>
          </a:p>
        </p:txBody>
      </p:sp>
      <p:pic>
        <p:nvPicPr>
          <p:cNvPr id="146" name="page1image40900608.png" descr="page1image40900608.png"/>
          <p:cNvPicPr>
            <a:picLocks noChangeAspect="1"/>
          </p:cNvPicPr>
          <p:nvPr/>
        </p:nvPicPr>
        <p:blipFill>
          <a:blip r:embed="rId2"/>
          <a:stretch>
            <a:fillRect/>
          </a:stretch>
        </p:blipFill>
        <p:spPr>
          <a:xfrm>
            <a:off x="179308" y="400520"/>
            <a:ext cx="2692401" cy="127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quirements Models"/>
          <p:cNvSpPr txBox="1"/>
          <p:nvPr/>
        </p:nvSpPr>
        <p:spPr>
          <a:xfrm>
            <a:off x="9602084" y="131744"/>
            <a:ext cx="6074742" cy="8477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effectLst>
                  <a:outerShdw blurRad="25400" dist="23998" dir="2700000" rotWithShape="0">
                    <a:srgbClr val="000000">
                      <a:alpha val="31034"/>
                    </a:srgbClr>
                  </a:outerShdw>
                </a:effectLst>
              </a:defRPr>
            </a:lvl1pPr>
          </a:lstStyle>
          <a:p>
            <a:r>
              <a:t>Requirements Models</a:t>
            </a:r>
          </a:p>
        </p:txBody>
      </p:sp>
      <p:pic>
        <p:nvPicPr>
          <p:cNvPr id="149" name="Screen Shot 2021-03-07 at 2.08.02 PM.png" descr="Screen Shot 2021-03-07 at 2.08.02 PM.png"/>
          <p:cNvPicPr>
            <a:picLocks noChangeAspect="1"/>
          </p:cNvPicPr>
          <p:nvPr/>
        </p:nvPicPr>
        <p:blipFill>
          <a:blip r:embed="rId2"/>
          <a:stretch>
            <a:fillRect/>
          </a:stretch>
        </p:blipFill>
        <p:spPr>
          <a:xfrm>
            <a:off x="1185319" y="2339124"/>
            <a:ext cx="9737891" cy="11175217"/>
          </a:xfrm>
          <a:prstGeom prst="rect">
            <a:avLst/>
          </a:prstGeom>
          <a:ln w="12700">
            <a:miter lim="400000"/>
          </a:ln>
        </p:spPr>
      </p:pic>
      <p:pic>
        <p:nvPicPr>
          <p:cNvPr id="150" name="Screen Shot 2021-03-07 at 2.08.02 PM.png" descr="Screen Shot 2021-03-07 at 2.08.02 PM.png"/>
          <p:cNvPicPr>
            <a:picLocks noChangeAspect="1"/>
          </p:cNvPicPr>
          <p:nvPr/>
        </p:nvPicPr>
        <p:blipFill>
          <a:blip r:embed="rId2"/>
          <a:stretch>
            <a:fillRect/>
          </a:stretch>
        </p:blipFill>
        <p:spPr>
          <a:xfrm>
            <a:off x="13458238" y="2318941"/>
            <a:ext cx="9864667" cy="11320705"/>
          </a:xfrm>
          <a:prstGeom prst="rect">
            <a:avLst/>
          </a:prstGeom>
          <a:ln w="12700">
            <a:miter lim="400000"/>
          </a:ln>
        </p:spPr>
      </p:pic>
      <p:sp>
        <p:nvSpPr>
          <p:cNvPr id="151" name="Current vs Proposed System"/>
          <p:cNvSpPr txBox="1"/>
          <p:nvPr/>
        </p:nvSpPr>
        <p:spPr>
          <a:xfrm>
            <a:off x="1148444" y="1198544"/>
            <a:ext cx="6573622" cy="13049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effectLst>
                  <a:outerShdw blurRad="25400" dist="23998" dir="2700000" rotWithShape="0">
                    <a:srgbClr val="000000">
                      <a:alpha val="31034"/>
                    </a:srgbClr>
                  </a:outerShdw>
                </a:effectLst>
              </a:defRPr>
            </a:lvl1pPr>
          </a:lstStyle>
          <a:p>
            <a:r>
              <a:t>Current vs Proposed System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rrent vs Proposed System"/>
          <p:cNvSpPr txBox="1"/>
          <p:nvPr/>
        </p:nvSpPr>
        <p:spPr>
          <a:xfrm>
            <a:off x="747974" y="1211244"/>
            <a:ext cx="7069761" cy="13811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200">
                <a:effectLst>
                  <a:outerShdw blurRad="25400" dist="23998" dir="2700000" rotWithShape="0">
                    <a:srgbClr val="000000">
                      <a:alpha val="31034"/>
                    </a:srgbClr>
                  </a:outerShdw>
                </a:effectLst>
              </a:defRPr>
            </a:lvl1pPr>
          </a:lstStyle>
          <a:p>
            <a:r>
              <a:t>Current vs Proposed System </a:t>
            </a:r>
          </a:p>
        </p:txBody>
      </p:sp>
      <p:pic>
        <p:nvPicPr>
          <p:cNvPr id="154" name="Screen Shot 2021-03-07 at 2.08.21 PM.png" descr="Screen Shot 2021-03-07 at 2.08.21 PM.png"/>
          <p:cNvPicPr>
            <a:picLocks noChangeAspect="1"/>
          </p:cNvPicPr>
          <p:nvPr/>
        </p:nvPicPr>
        <p:blipFill>
          <a:blip r:embed="rId2"/>
          <a:stretch>
            <a:fillRect/>
          </a:stretch>
        </p:blipFill>
        <p:spPr>
          <a:xfrm>
            <a:off x="501244" y="2320551"/>
            <a:ext cx="13808060" cy="10425976"/>
          </a:xfrm>
          <a:prstGeom prst="rect">
            <a:avLst/>
          </a:prstGeom>
          <a:ln w="12700">
            <a:miter lim="400000"/>
          </a:ln>
        </p:spPr>
      </p:pic>
      <p:sp>
        <p:nvSpPr>
          <p:cNvPr id="155" name="Requirements Models"/>
          <p:cNvSpPr txBox="1"/>
          <p:nvPr/>
        </p:nvSpPr>
        <p:spPr>
          <a:xfrm>
            <a:off x="9525884" y="131744"/>
            <a:ext cx="6074742" cy="8477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effectLst>
                  <a:outerShdw blurRad="25400" dist="23998" dir="2700000" rotWithShape="0">
                    <a:srgbClr val="000000">
                      <a:alpha val="31034"/>
                    </a:srgbClr>
                  </a:outerShdw>
                </a:effectLst>
              </a:defRPr>
            </a:lvl1pPr>
          </a:lstStyle>
          <a:p>
            <a:r>
              <a:t>Requirements Models</a:t>
            </a:r>
          </a:p>
        </p:txBody>
      </p:sp>
      <p:sp>
        <p:nvSpPr>
          <p:cNvPr id="156" name="Current vs Proposed system helped us compare information about the existing project and what we will be doing with the project and how we are going to do it. We use fact-finding techniques, such as interviews, surveys, observations, and sampling, to desc"/>
          <p:cNvSpPr txBox="1"/>
          <p:nvPr/>
        </p:nvSpPr>
        <p:spPr>
          <a:xfrm>
            <a:off x="15879393" y="3772167"/>
            <a:ext cx="7079286" cy="3975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Current vs Proposed system helped us compare information about the existing project and what we will be doing with the project and how we are going to do it. We use fact-finding techniques, such as interviews, surveys, observations, and sampling, to describe the current system and identify the requirements for the new system.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Data Flow Diagram"/>
          <p:cNvSpPr txBox="1"/>
          <p:nvPr/>
        </p:nvSpPr>
        <p:spPr>
          <a:xfrm>
            <a:off x="9630587" y="353994"/>
            <a:ext cx="5122826" cy="809626"/>
          </a:xfrm>
          <a:prstGeom prst="rect">
            <a:avLst/>
          </a:prstGeom>
          <a:ln>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600">
                <a:effectLst>
                  <a:outerShdw blurRad="25400" dist="23998" dir="2700000" rotWithShape="0">
                    <a:srgbClr val="000000">
                      <a:alpha val="31034"/>
                    </a:srgbClr>
                  </a:outerShdw>
                </a:effectLst>
              </a:defRPr>
            </a:lvl1pPr>
          </a:lstStyle>
          <a:p>
            <a:r>
              <a:t>Data Flow Diagram</a:t>
            </a:r>
          </a:p>
        </p:txBody>
      </p:sp>
      <p:pic>
        <p:nvPicPr>
          <p:cNvPr id="159" name="Screen Shot 2021-03-07 at 2.35.34 PM.png" descr="Screen Shot 2021-03-07 at 2.35.34 PM.png"/>
          <p:cNvPicPr>
            <a:picLocks noChangeAspect="1"/>
          </p:cNvPicPr>
          <p:nvPr/>
        </p:nvPicPr>
        <p:blipFill>
          <a:blip r:embed="rId2"/>
          <a:stretch>
            <a:fillRect/>
          </a:stretch>
        </p:blipFill>
        <p:spPr>
          <a:xfrm>
            <a:off x="292420" y="1756477"/>
            <a:ext cx="12892128" cy="11464955"/>
          </a:xfrm>
          <a:prstGeom prst="rect">
            <a:avLst/>
          </a:prstGeom>
          <a:ln w="12700">
            <a:miter lim="400000"/>
          </a:ln>
        </p:spPr>
      </p:pic>
      <p:sp>
        <p:nvSpPr>
          <p:cNvPr id="160" name="Data Flow Diagrams are a visual representation for the flow of data across a system. Three major components in a DFD are entity, database, and process. It helps us in understanding the system's logic and concept, as well as its performance process. Creat"/>
          <p:cNvSpPr txBox="1"/>
          <p:nvPr/>
        </p:nvSpPr>
        <p:spPr>
          <a:xfrm>
            <a:off x="14803791" y="3684167"/>
            <a:ext cx="8257218" cy="5270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000">
                <a:latin typeface="Arial"/>
                <a:ea typeface="Arial"/>
                <a:cs typeface="Arial"/>
                <a:sym typeface="Arial"/>
              </a:defRPr>
            </a:lvl1pPr>
          </a:lstStyle>
          <a:p>
            <a:r>
              <a:t>Data Flow Diagrams are a visual representation for the flow of data across a system. Three major components in a DFD are entity, database, and process. It helps us in understanding the system's logic and concept, as well as its performance process. Creating the DFD helped resolve any problems with the project. We can check to see if any important inputs, processes, or decisions have been missed. Something that we would like to learn more about are the limitations/disadvantages of DFDs. </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Custom</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Helvetica</vt:lpstr>
      <vt:lpstr>Helvetica Light</vt:lpstr>
      <vt:lpstr>Helvetica Neue</vt:lpstr>
      <vt:lpstr>Times Roman</vt:lpstr>
      <vt:lpstr>Gradient</vt:lpstr>
      <vt:lpstr>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cp:lastModifiedBy>John Lopez-delgado</cp:lastModifiedBy>
  <cp:revision>1</cp:revision>
  <dcterms:modified xsi:type="dcterms:W3CDTF">2021-03-20T21:14:17Z</dcterms:modified>
</cp:coreProperties>
</file>