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197"/>
  </p:normalViewPr>
  <p:slideViewPr>
    <p:cSldViewPr snapToGrid="0">
      <p:cViewPr>
        <p:scale>
          <a:sx n="63" d="100"/>
          <a:sy n="63" d="100"/>
        </p:scale>
        <p:origin x="1240" y="1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C7863-DD21-3D3F-B6CE-7801615D74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389F94-884D-6CA9-B49E-2C18D74998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447879-DA14-65D1-4981-7F710DDC3B4E}"/>
              </a:ext>
            </a:extLst>
          </p:cNvPr>
          <p:cNvSpPr>
            <a:spLocks noGrp="1"/>
          </p:cNvSpPr>
          <p:nvPr>
            <p:ph type="dt" sz="half" idx="10"/>
          </p:nvPr>
        </p:nvSpPr>
        <p:spPr/>
        <p:txBody>
          <a:bodyPr/>
          <a:lstStyle/>
          <a:p>
            <a:fld id="{7C030542-4D1E-194A-88E2-9813C8531241}" type="datetimeFigureOut">
              <a:rPr lang="en-US" smtClean="0"/>
              <a:t>6/1/24</a:t>
            </a:fld>
            <a:endParaRPr lang="en-US"/>
          </a:p>
        </p:txBody>
      </p:sp>
      <p:sp>
        <p:nvSpPr>
          <p:cNvPr id="5" name="Footer Placeholder 4">
            <a:extLst>
              <a:ext uri="{FF2B5EF4-FFF2-40B4-BE49-F238E27FC236}">
                <a16:creationId xmlns:a16="http://schemas.microsoft.com/office/drawing/2014/main" id="{32C96354-662F-32B6-15BD-41F45B8DE2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D8B61-454E-0B71-8068-A565CC6E9AC6}"/>
              </a:ext>
            </a:extLst>
          </p:cNvPr>
          <p:cNvSpPr>
            <a:spLocks noGrp="1"/>
          </p:cNvSpPr>
          <p:nvPr>
            <p:ph type="sldNum" sz="quarter" idx="12"/>
          </p:nvPr>
        </p:nvSpPr>
        <p:spPr/>
        <p:txBody>
          <a:bodyPr/>
          <a:lstStyle/>
          <a:p>
            <a:fld id="{6D1380F5-10C1-2845-AE00-8F90C105D151}" type="slidenum">
              <a:rPr lang="en-US" smtClean="0"/>
              <a:t>‹#›</a:t>
            </a:fld>
            <a:endParaRPr lang="en-US"/>
          </a:p>
        </p:txBody>
      </p:sp>
    </p:spTree>
    <p:extLst>
      <p:ext uri="{BB962C8B-B14F-4D97-AF65-F5344CB8AC3E}">
        <p14:creationId xmlns:p14="http://schemas.microsoft.com/office/powerpoint/2010/main" val="3988024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DB296-993A-F8FA-D0D5-9867CEC852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984D7C-2CCF-4398-E768-DE3B59F021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2F33A8-9FA6-3A3B-E8EB-EA377BED0B60}"/>
              </a:ext>
            </a:extLst>
          </p:cNvPr>
          <p:cNvSpPr>
            <a:spLocks noGrp="1"/>
          </p:cNvSpPr>
          <p:nvPr>
            <p:ph type="dt" sz="half" idx="10"/>
          </p:nvPr>
        </p:nvSpPr>
        <p:spPr/>
        <p:txBody>
          <a:bodyPr/>
          <a:lstStyle/>
          <a:p>
            <a:fld id="{7C030542-4D1E-194A-88E2-9813C8531241}" type="datetimeFigureOut">
              <a:rPr lang="en-US" smtClean="0"/>
              <a:t>6/1/24</a:t>
            </a:fld>
            <a:endParaRPr lang="en-US"/>
          </a:p>
        </p:txBody>
      </p:sp>
      <p:sp>
        <p:nvSpPr>
          <p:cNvPr id="5" name="Footer Placeholder 4">
            <a:extLst>
              <a:ext uri="{FF2B5EF4-FFF2-40B4-BE49-F238E27FC236}">
                <a16:creationId xmlns:a16="http://schemas.microsoft.com/office/drawing/2014/main" id="{9D7AD97B-CB7C-5EC5-1005-915F65B6B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24FE50-DBE3-F8BA-04D1-0E1105C33EAC}"/>
              </a:ext>
            </a:extLst>
          </p:cNvPr>
          <p:cNvSpPr>
            <a:spLocks noGrp="1"/>
          </p:cNvSpPr>
          <p:nvPr>
            <p:ph type="sldNum" sz="quarter" idx="12"/>
          </p:nvPr>
        </p:nvSpPr>
        <p:spPr/>
        <p:txBody>
          <a:bodyPr/>
          <a:lstStyle/>
          <a:p>
            <a:fld id="{6D1380F5-10C1-2845-AE00-8F90C105D151}" type="slidenum">
              <a:rPr lang="en-US" smtClean="0"/>
              <a:t>‹#›</a:t>
            </a:fld>
            <a:endParaRPr lang="en-US"/>
          </a:p>
        </p:txBody>
      </p:sp>
    </p:spTree>
    <p:extLst>
      <p:ext uri="{BB962C8B-B14F-4D97-AF65-F5344CB8AC3E}">
        <p14:creationId xmlns:p14="http://schemas.microsoft.com/office/powerpoint/2010/main" val="2853816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D55B4C-DC9F-D893-3F09-31CDAC3292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09D2FC-EA88-E0AC-256F-031A86738D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C11195-42CB-054D-B6E9-E02923037A1A}"/>
              </a:ext>
            </a:extLst>
          </p:cNvPr>
          <p:cNvSpPr>
            <a:spLocks noGrp="1"/>
          </p:cNvSpPr>
          <p:nvPr>
            <p:ph type="dt" sz="half" idx="10"/>
          </p:nvPr>
        </p:nvSpPr>
        <p:spPr/>
        <p:txBody>
          <a:bodyPr/>
          <a:lstStyle/>
          <a:p>
            <a:fld id="{7C030542-4D1E-194A-88E2-9813C8531241}" type="datetimeFigureOut">
              <a:rPr lang="en-US" smtClean="0"/>
              <a:t>6/1/24</a:t>
            </a:fld>
            <a:endParaRPr lang="en-US"/>
          </a:p>
        </p:txBody>
      </p:sp>
      <p:sp>
        <p:nvSpPr>
          <p:cNvPr id="5" name="Footer Placeholder 4">
            <a:extLst>
              <a:ext uri="{FF2B5EF4-FFF2-40B4-BE49-F238E27FC236}">
                <a16:creationId xmlns:a16="http://schemas.microsoft.com/office/drawing/2014/main" id="{A3C441FB-E94F-27D9-1DB0-E807829EB5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7B8B0A-738D-2AAE-EF65-6A5D8D470E43}"/>
              </a:ext>
            </a:extLst>
          </p:cNvPr>
          <p:cNvSpPr>
            <a:spLocks noGrp="1"/>
          </p:cNvSpPr>
          <p:nvPr>
            <p:ph type="sldNum" sz="quarter" idx="12"/>
          </p:nvPr>
        </p:nvSpPr>
        <p:spPr/>
        <p:txBody>
          <a:bodyPr/>
          <a:lstStyle/>
          <a:p>
            <a:fld id="{6D1380F5-10C1-2845-AE00-8F90C105D151}" type="slidenum">
              <a:rPr lang="en-US" smtClean="0"/>
              <a:t>‹#›</a:t>
            </a:fld>
            <a:endParaRPr lang="en-US"/>
          </a:p>
        </p:txBody>
      </p:sp>
    </p:spTree>
    <p:extLst>
      <p:ext uri="{BB962C8B-B14F-4D97-AF65-F5344CB8AC3E}">
        <p14:creationId xmlns:p14="http://schemas.microsoft.com/office/powerpoint/2010/main" val="2053594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E6B9B-2E0E-4055-BDF3-F1695C813D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D6BBDE-AD6F-6620-CF96-B8F49607A1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6CBA6F-7E80-7D71-D316-EAA2742554E1}"/>
              </a:ext>
            </a:extLst>
          </p:cNvPr>
          <p:cNvSpPr>
            <a:spLocks noGrp="1"/>
          </p:cNvSpPr>
          <p:nvPr>
            <p:ph type="dt" sz="half" idx="10"/>
          </p:nvPr>
        </p:nvSpPr>
        <p:spPr/>
        <p:txBody>
          <a:bodyPr/>
          <a:lstStyle/>
          <a:p>
            <a:fld id="{7C030542-4D1E-194A-88E2-9813C8531241}" type="datetimeFigureOut">
              <a:rPr lang="en-US" smtClean="0"/>
              <a:t>6/1/24</a:t>
            </a:fld>
            <a:endParaRPr lang="en-US"/>
          </a:p>
        </p:txBody>
      </p:sp>
      <p:sp>
        <p:nvSpPr>
          <p:cNvPr id="5" name="Footer Placeholder 4">
            <a:extLst>
              <a:ext uri="{FF2B5EF4-FFF2-40B4-BE49-F238E27FC236}">
                <a16:creationId xmlns:a16="http://schemas.microsoft.com/office/drawing/2014/main" id="{B51D1695-482A-5933-7764-32162EE5D4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0F0549-9988-DE35-4346-A616AEC8015D}"/>
              </a:ext>
            </a:extLst>
          </p:cNvPr>
          <p:cNvSpPr>
            <a:spLocks noGrp="1"/>
          </p:cNvSpPr>
          <p:nvPr>
            <p:ph type="sldNum" sz="quarter" idx="12"/>
          </p:nvPr>
        </p:nvSpPr>
        <p:spPr/>
        <p:txBody>
          <a:bodyPr/>
          <a:lstStyle/>
          <a:p>
            <a:fld id="{6D1380F5-10C1-2845-AE00-8F90C105D151}" type="slidenum">
              <a:rPr lang="en-US" smtClean="0"/>
              <a:t>‹#›</a:t>
            </a:fld>
            <a:endParaRPr lang="en-US"/>
          </a:p>
        </p:txBody>
      </p:sp>
    </p:spTree>
    <p:extLst>
      <p:ext uri="{BB962C8B-B14F-4D97-AF65-F5344CB8AC3E}">
        <p14:creationId xmlns:p14="http://schemas.microsoft.com/office/powerpoint/2010/main" val="204455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06EC-5A28-A1DD-9BC9-DD5E8A48C2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DC3FC5-9971-8498-DAD5-5024953E39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CF3620-8E7F-C390-F6FD-C0DE3ED76E1F}"/>
              </a:ext>
            </a:extLst>
          </p:cNvPr>
          <p:cNvSpPr>
            <a:spLocks noGrp="1"/>
          </p:cNvSpPr>
          <p:nvPr>
            <p:ph type="dt" sz="half" idx="10"/>
          </p:nvPr>
        </p:nvSpPr>
        <p:spPr/>
        <p:txBody>
          <a:bodyPr/>
          <a:lstStyle/>
          <a:p>
            <a:fld id="{7C030542-4D1E-194A-88E2-9813C8531241}" type="datetimeFigureOut">
              <a:rPr lang="en-US" smtClean="0"/>
              <a:t>6/1/24</a:t>
            </a:fld>
            <a:endParaRPr lang="en-US"/>
          </a:p>
        </p:txBody>
      </p:sp>
      <p:sp>
        <p:nvSpPr>
          <p:cNvPr id="5" name="Footer Placeholder 4">
            <a:extLst>
              <a:ext uri="{FF2B5EF4-FFF2-40B4-BE49-F238E27FC236}">
                <a16:creationId xmlns:a16="http://schemas.microsoft.com/office/drawing/2014/main" id="{396BAD18-F3E4-DE55-71B0-A66DD27FB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A0AB3D-B3DE-080F-CE21-16E9DD7678FF}"/>
              </a:ext>
            </a:extLst>
          </p:cNvPr>
          <p:cNvSpPr>
            <a:spLocks noGrp="1"/>
          </p:cNvSpPr>
          <p:nvPr>
            <p:ph type="sldNum" sz="quarter" idx="12"/>
          </p:nvPr>
        </p:nvSpPr>
        <p:spPr/>
        <p:txBody>
          <a:bodyPr/>
          <a:lstStyle/>
          <a:p>
            <a:fld id="{6D1380F5-10C1-2845-AE00-8F90C105D151}" type="slidenum">
              <a:rPr lang="en-US" smtClean="0"/>
              <a:t>‹#›</a:t>
            </a:fld>
            <a:endParaRPr lang="en-US"/>
          </a:p>
        </p:txBody>
      </p:sp>
    </p:spTree>
    <p:extLst>
      <p:ext uri="{BB962C8B-B14F-4D97-AF65-F5344CB8AC3E}">
        <p14:creationId xmlns:p14="http://schemas.microsoft.com/office/powerpoint/2010/main" val="581246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738C6-1525-096B-D26E-F6F5F10976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5156A2-2FB1-A03E-4E93-ACE0F9E758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345DE0-F401-7F98-803D-4B5E3404A9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DAEA0B-42A6-12CE-C193-CAF02981045B}"/>
              </a:ext>
            </a:extLst>
          </p:cNvPr>
          <p:cNvSpPr>
            <a:spLocks noGrp="1"/>
          </p:cNvSpPr>
          <p:nvPr>
            <p:ph type="dt" sz="half" idx="10"/>
          </p:nvPr>
        </p:nvSpPr>
        <p:spPr/>
        <p:txBody>
          <a:bodyPr/>
          <a:lstStyle/>
          <a:p>
            <a:fld id="{7C030542-4D1E-194A-88E2-9813C8531241}" type="datetimeFigureOut">
              <a:rPr lang="en-US" smtClean="0"/>
              <a:t>6/1/24</a:t>
            </a:fld>
            <a:endParaRPr lang="en-US"/>
          </a:p>
        </p:txBody>
      </p:sp>
      <p:sp>
        <p:nvSpPr>
          <p:cNvPr id="6" name="Footer Placeholder 5">
            <a:extLst>
              <a:ext uri="{FF2B5EF4-FFF2-40B4-BE49-F238E27FC236}">
                <a16:creationId xmlns:a16="http://schemas.microsoft.com/office/drawing/2014/main" id="{81ADCA2B-1A37-1D53-1321-191452EEF6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FAB66D-EB01-1019-AEED-1660D9E1D218}"/>
              </a:ext>
            </a:extLst>
          </p:cNvPr>
          <p:cNvSpPr>
            <a:spLocks noGrp="1"/>
          </p:cNvSpPr>
          <p:nvPr>
            <p:ph type="sldNum" sz="quarter" idx="12"/>
          </p:nvPr>
        </p:nvSpPr>
        <p:spPr/>
        <p:txBody>
          <a:bodyPr/>
          <a:lstStyle/>
          <a:p>
            <a:fld id="{6D1380F5-10C1-2845-AE00-8F90C105D151}" type="slidenum">
              <a:rPr lang="en-US" smtClean="0"/>
              <a:t>‹#›</a:t>
            </a:fld>
            <a:endParaRPr lang="en-US"/>
          </a:p>
        </p:txBody>
      </p:sp>
    </p:spTree>
    <p:extLst>
      <p:ext uri="{BB962C8B-B14F-4D97-AF65-F5344CB8AC3E}">
        <p14:creationId xmlns:p14="http://schemas.microsoft.com/office/powerpoint/2010/main" val="191718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3197A-2B32-2BFA-455C-F35B4EA386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2056E8-FAB1-1E8C-6F27-33C5C01482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5AC0C5-D7BF-37BD-0FB3-40979E2F30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6F9F16-F733-7189-592E-DEEFB574FF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FDE7A7-9EE8-F95C-D371-87B595362E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7CE88C-718B-887E-34F8-58A6969B2AF0}"/>
              </a:ext>
            </a:extLst>
          </p:cNvPr>
          <p:cNvSpPr>
            <a:spLocks noGrp="1"/>
          </p:cNvSpPr>
          <p:nvPr>
            <p:ph type="dt" sz="half" idx="10"/>
          </p:nvPr>
        </p:nvSpPr>
        <p:spPr/>
        <p:txBody>
          <a:bodyPr/>
          <a:lstStyle/>
          <a:p>
            <a:fld id="{7C030542-4D1E-194A-88E2-9813C8531241}" type="datetimeFigureOut">
              <a:rPr lang="en-US" smtClean="0"/>
              <a:t>6/1/24</a:t>
            </a:fld>
            <a:endParaRPr lang="en-US"/>
          </a:p>
        </p:txBody>
      </p:sp>
      <p:sp>
        <p:nvSpPr>
          <p:cNvPr id="8" name="Footer Placeholder 7">
            <a:extLst>
              <a:ext uri="{FF2B5EF4-FFF2-40B4-BE49-F238E27FC236}">
                <a16:creationId xmlns:a16="http://schemas.microsoft.com/office/drawing/2014/main" id="{32103BFB-2297-8B4A-2E99-38104E7006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990CC0-3CA4-ED4B-FD44-009E0384211F}"/>
              </a:ext>
            </a:extLst>
          </p:cNvPr>
          <p:cNvSpPr>
            <a:spLocks noGrp="1"/>
          </p:cNvSpPr>
          <p:nvPr>
            <p:ph type="sldNum" sz="quarter" idx="12"/>
          </p:nvPr>
        </p:nvSpPr>
        <p:spPr/>
        <p:txBody>
          <a:bodyPr/>
          <a:lstStyle/>
          <a:p>
            <a:fld id="{6D1380F5-10C1-2845-AE00-8F90C105D151}" type="slidenum">
              <a:rPr lang="en-US" smtClean="0"/>
              <a:t>‹#›</a:t>
            </a:fld>
            <a:endParaRPr lang="en-US"/>
          </a:p>
        </p:txBody>
      </p:sp>
    </p:spTree>
    <p:extLst>
      <p:ext uri="{BB962C8B-B14F-4D97-AF65-F5344CB8AC3E}">
        <p14:creationId xmlns:p14="http://schemas.microsoft.com/office/powerpoint/2010/main" val="69635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D32E3-9710-B666-7723-6C50DE28EE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01E59-1472-3BD3-CB76-544A100ECC26}"/>
              </a:ext>
            </a:extLst>
          </p:cNvPr>
          <p:cNvSpPr>
            <a:spLocks noGrp="1"/>
          </p:cNvSpPr>
          <p:nvPr>
            <p:ph type="dt" sz="half" idx="10"/>
          </p:nvPr>
        </p:nvSpPr>
        <p:spPr/>
        <p:txBody>
          <a:bodyPr/>
          <a:lstStyle/>
          <a:p>
            <a:fld id="{7C030542-4D1E-194A-88E2-9813C8531241}" type="datetimeFigureOut">
              <a:rPr lang="en-US" smtClean="0"/>
              <a:t>6/1/24</a:t>
            </a:fld>
            <a:endParaRPr lang="en-US"/>
          </a:p>
        </p:txBody>
      </p:sp>
      <p:sp>
        <p:nvSpPr>
          <p:cNvPr id="4" name="Footer Placeholder 3">
            <a:extLst>
              <a:ext uri="{FF2B5EF4-FFF2-40B4-BE49-F238E27FC236}">
                <a16:creationId xmlns:a16="http://schemas.microsoft.com/office/drawing/2014/main" id="{7A56AF12-EC6D-9426-A2D5-238B7F51E5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CB2749-A8AC-F270-A01E-43BB7F21E2BA}"/>
              </a:ext>
            </a:extLst>
          </p:cNvPr>
          <p:cNvSpPr>
            <a:spLocks noGrp="1"/>
          </p:cNvSpPr>
          <p:nvPr>
            <p:ph type="sldNum" sz="quarter" idx="12"/>
          </p:nvPr>
        </p:nvSpPr>
        <p:spPr/>
        <p:txBody>
          <a:bodyPr/>
          <a:lstStyle/>
          <a:p>
            <a:fld id="{6D1380F5-10C1-2845-AE00-8F90C105D151}" type="slidenum">
              <a:rPr lang="en-US" smtClean="0"/>
              <a:t>‹#›</a:t>
            </a:fld>
            <a:endParaRPr lang="en-US"/>
          </a:p>
        </p:txBody>
      </p:sp>
    </p:spTree>
    <p:extLst>
      <p:ext uri="{BB962C8B-B14F-4D97-AF65-F5344CB8AC3E}">
        <p14:creationId xmlns:p14="http://schemas.microsoft.com/office/powerpoint/2010/main" val="560730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638C8B-7A50-3A60-1C3A-C6E024530E87}"/>
              </a:ext>
            </a:extLst>
          </p:cNvPr>
          <p:cNvSpPr>
            <a:spLocks noGrp="1"/>
          </p:cNvSpPr>
          <p:nvPr>
            <p:ph type="dt" sz="half" idx="10"/>
          </p:nvPr>
        </p:nvSpPr>
        <p:spPr/>
        <p:txBody>
          <a:bodyPr/>
          <a:lstStyle/>
          <a:p>
            <a:fld id="{7C030542-4D1E-194A-88E2-9813C8531241}" type="datetimeFigureOut">
              <a:rPr lang="en-US" smtClean="0"/>
              <a:t>6/1/24</a:t>
            </a:fld>
            <a:endParaRPr lang="en-US"/>
          </a:p>
        </p:txBody>
      </p:sp>
      <p:sp>
        <p:nvSpPr>
          <p:cNvPr id="3" name="Footer Placeholder 2">
            <a:extLst>
              <a:ext uri="{FF2B5EF4-FFF2-40B4-BE49-F238E27FC236}">
                <a16:creationId xmlns:a16="http://schemas.microsoft.com/office/drawing/2014/main" id="{634B89E3-5577-D7EC-EFD2-17FA95EF0B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1B728F-EB67-79B0-BAA6-FBDF4F40B584}"/>
              </a:ext>
            </a:extLst>
          </p:cNvPr>
          <p:cNvSpPr>
            <a:spLocks noGrp="1"/>
          </p:cNvSpPr>
          <p:nvPr>
            <p:ph type="sldNum" sz="quarter" idx="12"/>
          </p:nvPr>
        </p:nvSpPr>
        <p:spPr/>
        <p:txBody>
          <a:bodyPr/>
          <a:lstStyle/>
          <a:p>
            <a:fld id="{6D1380F5-10C1-2845-AE00-8F90C105D151}" type="slidenum">
              <a:rPr lang="en-US" smtClean="0"/>
              <a:t>‹#›</a:t>
            </a:fld>
            <a:endParaRPr lang="en-US"/>
          </a:p>
        </p:txBody>
      </p:sp>
    </p:spTree>
    <p:extLst>
      <p:ext uri="{BB962C8B-B14F-4D97-AF65-F5344CB8AC3E}">
        <p14:creationId xmlns:p14="http://schemas.microsoft.com/office/powerpoint/2010/main" val="1942113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D60FE-50EA-A64F-6EA3-1E39E20178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C7DE1F-2256-A603-7EB6-8D78C7B75F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B49915-9EFA-CD1A-2FC8-E4A663E8B3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11CD21-CCCF-F21D-C234-0498A6251D3A}"/>
              </a:ext>
            </a:extLst>
          </p:cNvPr>
          <p:cNvSpPr>
            <a:spLocks noGrp="1"/>
          </p:cNvSpPr>
          <p:nvPr>
            <p:ph type="dt" sz="half" idx="10"/>
          </p:nvPr>
        </p:nvSpPr>
        <p:spPr/>
        <p:txBody>
          <a:bodyPr/>
          <a:lstStyle/>
          <a:p>
            <a:fld id="{7C030542-4D1E-194A-88E2-9813C8531241}" type="datetimeFigureOut">
              <a:rPr lang="en-US" smtClean="0"/>
              <a:t>6/1/24</a:t>
            </a:fld>
            <a:endParaRPr lang="en-US"/>
          </a:p>
        </p:txBody>
      </p:sp>
      <p:sp>
        <p:nvSpPr>
          <p:cNvPr id="6" name="Footer Placeholder 5">
            <a:extLst>
              <a:ext uri="{FF2B5EF4-FFF2-40B4-BE49-F238E27FC236}">
                <a16:creationId xmlns:a16="http://schemas.microsoft.com/office/drawing/2014/main" id="{6CE6E99B-2D42-CCBF-C925-87FA670DBA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538277-974C-15F5-EFB1-1C989288EDE2}"/>
              </a:ext>
            </a:extLst>
          </p:cNvPr>
          <p:cNvSpPr>
            <a:spLocks noGrp="1"/>
          </p:cNvSpPr>
          <p:nvPr>
            <p:ph type="sldNum" sz="quarter" idx="12"/>
          </p:nvPr>
        </p:nvSpPr>
        <p:spPr/>
        <p:txBody>
          <a:bodyPr/>
          <a:lstStyle/>
          <a:p>
            <a:fld id="{6D1380F5-10C1-2845-AE00-8F90C105D151}" type="slidenum">
              <a:rPr lang="en-US" smtClean="0"/>
              <a:t>‹#›</a:t>
            </a:fld>
            <a:endParaRPr lang="en-US"/>
          </a:p>
        </p:txBody>
      </p:sp>
    </p:spTree>
    <p:extLst>
      <p:ext uri="{BB962C8B-B14F-4D97-AF65-F5344CB8AC3E}">
        <p14:creationId xmlns:p14="http://schemas.microsoft.com/office/powerpoint/2010/main" val="2557885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40BF7-9263-5CA4-2EFD-DFAEAA54D0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B754FC-A106-A69E-B9DC-88F4C040E7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3F3DBA-C5DD-F689-D654-951E13347D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4E00B0-2C02-8053-004C-B15EDD2ABE6F}"/>
              </a:ext>
            </a:extLst>
          </p:cNvPr>
          <p:cNvSpPr>
            <a:spLocks noGrp="1"/>
          </p:cNvSpPr>
          <p:nvPr>
            <p:ph type="dt" sz="half" idx="10"/>
          </p:nvPr>
        </p:nvSpPr>
        <p:spPr/>
        <p:txBody>
          <a:bodyPr/>
          <a:lstStyle/>
          <a:p>
            <a:fld id="{7C030542-4D1E-194A-88E2-9813C8531241}" type="datetimeFigureOut">
              <a:rPr lang="en-US" smtClean="0"/>
              <a:t>6/1/24</a:t>
            </a:fld>
            <a:endParaRPr lang="en-US"/>
          </a:p>
        </p:txBody>
      </p:sp>
      <p:sp>
        <p:nvSpPr>
          <p:cNvPr id="6" name="Footer Placeholder 5">
            <a:extLst>
              <a:ext uri="{FF2B5EF4-FFF2-40B4-BE49-F238E27FC236}">
                <a16:creationId xmlns:a16="http://schemas.microsoft.com/office/drawing/2014/main" id="{8DD5E74D-EC16-92E7-6AE1-F69202EA5E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445E0D-6AD8-B6AB-8D1B-EA4233F76365}"/>
              </a:ext>
            </a:extLst>
          </p:cNvPr>
          <p:cNvSpPr>
            <a:spLocks noGrp="1"/>
          </p:cNvSpPr>
          <p:nvPr>
            <p:ph type="sldNum" sz="quarter" idx="12"/>
          </p:nvPr>
        </p:nvSpPr>
        <p:spPr/>
        <p:txBody>
          <a:bodyPr/>
          <a:lstStyle/>
          <a:p>
            <a:fld id="{6D1380F5-10C1-2845-AE00-8F90C105D151}" type="slidenum">
              <a:rPr lang="en-US" smtClean="0"/>
              <a:t>‹#›</a:t>
            </a:fld>
            <a:endParaRPr lang="en-US"/>
          </a:p>
        </p:txBody>
      </p:sp>
    </p:spTree>
    <p:extLst>
      <p:ext uri="{BB962C8B-B14F-4D97-AF65-F5344CB8AC3E}">
        <p14:creationId xmlns:p14="http://schemas.microsoft.com/office/powerpoint/2010/main" val="1889517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6CC0F3-41F6-1911-81C3-B4F549099B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D51025-7AC7-9965-747E-77762BD27E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7FA2C9-54C9-6D1A-4709-1BB28A07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030542-4D1E-194A-88E2-9813C8531241}" type="datetimeFigureOut">
              <a:rPr lang="en-US" smtClean="0"/>
              <a:t>6/1/24</a:t>
            </a:fld>
            <a:endParaRPr lang="en-US"/>
          </a:p>
        </p:txBody>
      </p:sp>
      <p:sp>
        <p:nvSpPr>
          <p:cNvPr id="5" name="Footer Placeholder 4">
            <a:extLst>
              <a:ext uri="{FF2B5EF4-FFF2-40B4-BE49-F238E27FC236}">
                <a16:creationId xmlns:a16="http://schemas.microsoft.com/office/drawing/2014/main" id="{829D42E6-DA3F-0F50-F86F-11BCC8071D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78C37E-F0C3-57E5-ACFE-92382E0E23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1380F5-10C1-2845-AE00-8F90C105D151}" type="slidenum">
              <a:rPr lang="en-US" smtClean="0"/>
              <a:t>‹#›</a:t>
            </a:fld>
            <a:endParaRPr lang="en-US"/>
          </a:p>
        </p:txBody>
      </p:sp>
    </p:spTree>
    <p:extLst>
      <p:ext uri="{BB962C8B-B14F-4D97-AF65-F5344CB8AC3E}">
        <p14:creationId xmlns:p14="http://schemas.microsoft.com/office/powerpoint/2010/main" val="2690039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04076-AF3C-612D-2E00-0E724DBF766B}"/>
              </a:ext>
            </a:extLst>
          </p:cNvPr>
          <p:cNvSpPr>
            <a:spLocks noGrp="1"/>
          </p:cNvSpPr>
          <p:nvPr>
            <p:ph type="ctrTitle"/>
          </p:nvPr>
        </p:nvSpPr>
        <p:spPr/>
        <p:txBody>
          <a:bodyPr/>
          <a:lstStyle/>
          <a:p>
            <a:r>
              <a:rPr lang="en-US" dirty="0"/>
              <a:t>DAVE</a:t>
            </a:r>
          </a:p>
        </p:txBody>
      </p:sp>
      <p:sp>
        <p:nvSpPr>
          <p:cNvPr id="3" name="Subtitle 2">
            <a:extLst>
              <a:ext uri="{FF2B5EF4-FFF2-40B4-BE49-F238E27FC236}">
                <a16:creationId xmlns:a16="http://schemas.microsoft.com/office/drawing/2014/main" id="{B203CC70-D328-3EFC-6FA8-872D67D0AB64}"/>
              </a:ext>
            </a:extLst>
          </p:cNvPr>
          <p:cNvSpPr>
            <a:spLocks noGrp="1"/>
          </p:cNvSpPr>
          <p:nvPr>
            <p:ph type="subTitle" idx="1"/>
          </p:nvPr>
        </p:nvSpPr>
        <p:spPr/>
        <p:txBody>
          <a:bodyPr/>
          <a:lstStyle/>
          <a:p>
            <a:r>
              <a:rPr lang="en-US" dirty="0"/>
              <a:t>Ai Software Architect in your Pocket</a:t>
            </a:r>
          </a:p>
        </p:txBody>
      </p:sp>
    </p:spTree>
    <p:extLst>
      <p:ext uri="{BB962C8B-B14F-4D97-AF65-F5344CB8AC3E}">
        <p14:creationId xmlns:p14="http://schemas.microsoft.com/office/powerpoint/2010/main" val="3766728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FE27A-B3E3-1D1A-A7CB-1DBC81B89136}"/>
              </a:ext>
            </a:extLst>
          </p:cNvPr>
          <p:cNvSpPr>
            <a:spLocks noGrp="1"/>
          </p:cNvSpPr>
          <p:nvPr>
            <p:ph type="title"/>
          </p:nvPr>
        </p:nvSpPr>
        <p:spPr/>
        <p:txBody>
          <a:bodyPr/>
          <a:lstStyle/>
          <a:p>
            <a:r>
              <a:rPr lang="en-US" dirty="0"/>
              <a:t> Features</a:t>
            </a:r>
          </a:p>
        </p:txBody>
      </p:sp>
      <p:sp>
        <p:nvSpPr>
          <p:cNvPr id="3" name="Content Placeholder 2">
            <a:extLst>
              <a:ext uri="{FF2B5EF4-FFF2-40B4-BE49-F238E27FC236}">
                <a16:creationId xmlns:a16="http://schemas.microsoft.com/office/drawing/2014/main" id="{4E062792-14F1-7DAC-0716-91039C883E60}"/>
              </a:ext>
            </a:extLst>
          </p:cNvPr>
          <p:cNvSpPr>
            <a:spLocks noGrp="1"/>
          </p:cNvSpPr>
          <p:nvPr>
            <p:ph idx="1"/>
          </p:nvPr>
        </p:nvSpPr>
        <p:spPr/>
        <p:txBody>
          <a:bodyPr/>
          <a:lstStyle/>
          <a:p>
            <a:r>
              <a:rPr lang="en-US" dirty="0"/>
              <a:t>Your own personal software architect </a:t>
            </a:r>
          </a:p>
          <a:p>
            <a:r>
              <a:rPr lang="en-US" dirty="0"/>
              <a:t>From User Brainstorming sessions generate  a Solution Design  Document</a:t>
            </a:r>
          </a:p>
          <a:p>
            <a:r>
              <a:rPr lang="en-US" dirty="0"/>
              <a:t>Auto generate a design diagram from the Technical Design Document</a:t>
            </a:r>
          </a:p>
          <a:p>
            <a:r>
              <a:rPr lang="en-US" dirty="0"/>
              <a:t>Allow user to ask clarifying questions to Dave and generate modified </a:t>
            </a:r>
            <a:r>
              <a:rPr lang="en-US" dirty="0" err="1"/>
              <a:t>artificats</a:t>
            </a:r>
            <a:r>
              <a:rPr lang="en-US" dirty="0"/>
              <a:t>.</a:t>
            </a:r>
          </a:p>
          <a:p>
            <a:r>
              <a:rPr lang="en-US" dirty="0"/>
              <a:t>User can use voice chat to communicate with the agent</a:t>
            </a:r>
          </a:p>
          <a:p>
            <a:endParaRPr lang="en-US" dirty="0"/>
          </a:p>
        </p:txBody>
      </p:sp>
    </p:spTree>
    <p:extLst>
      <p:ext uri="{BB962C8B-B14F-4D97-AF65-F5344CB8AC3E}">
        <p14:creationId xmlns:p14="http://schemas.microsoft.com/office/powerpoint/2010/main" val="933365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E7D36-7FDC-0C7A-A5AC-60A950B36E2E}"/>
              </a:ext>
            </a:extLst>
          </p:cNvPr>
          <p:cNvSpPr>
            <a:spLocks noGrp="1"/>
          </p:cNvSpPr>
          <p:nvPr>
            <p:ph type="title"/>
          </p:nvPr>
        </p:nvSpPr>
        <p:spPr/>
        <p:txBody>
          <a:bodyPr/>
          <a:lstStyle/>
          <a:p>
            <a:r>
              <a:rPr lang="en-US" dirty="0"/>
              <a:t>Technologies Used</a:t>
            </a:r>
          </a:p>
        </p:txBody>
      </p:sp>
      <p:sp>
        <p:nvSpPr>
          <p:cNvPr id="3" name="Content Placeholder 2">
            <a:extLst>
              <a:ext uri="{FF2B5EF4-FFF2-40B4-BE49-F238E27FC236}">
                <a16:creationId xmlns:a16="http://schemas.microsoft.com/office/drawing/2014/main" id="{047A3B9F-36B3-660B-6937-50559878D630}"/>
              </a:ext>
            </a:extLst>
          </p:cNvPr>
          <p:cNvSpPr>
            <a:spLocks noGrp="1"/>
          </p:cNvSpPr>
          <p:nvPr>
            <p:ph idx="1"/>
          </p:nvPr>
        </p:nvSpPr>
        <p:spPr/>
        <p:txBody>
          <a:bodyPr/>
          <a:lstStyle/>
          <a:p>
            <a:r>
              <a:rPr lang="en-US" dirty="0"/>
              <a:t>Mongo DB Atlas</a:t>
            </a:r>
          </a:p>
          <a:p>
            <a:r>
              <a:rPr lang="en-US" dirty="0" err="1"/>
              <a:t>Streamlit</a:t>
            </a:r>
            <a:endParaRPr lang="en-US" dirty="0"/>
          </a:p>
          <a:p>
            <a:r>
              <a:rPr lang="en-US" dirty="0"/>
              <a:t>Together AI</a:t>
            </a:r>
          </a:p>
          <a:p>
            <a:r>
              <a:rPr lang="en-US" dirty="0"/>
              <a:t>Whisper AI</a:t>
            </a:r>
          </a:p>
          <a:p>
            <a:r>
              <a:rPr lang="en-US" dirty="0" err="1"/>
              <a:t>Langchain</a:t>
            </a:r>
            <a:endParaRPr lang="en-US" dirty="0"/>
          </a:p>
          <a:p>
            <a:r>
              <a:rPr lang="en-US" dirty="0"/>
              <a:t>Python</a:t>
            </a:r>
          </a:p>
          <a:p>
            <a:endParaRPr lang="en-US" dirty="0"/>
          </a:p>
          <a:p>
            <a:endParaRPr lang="en-US" dirty="0"/>
          </a:p>
        </p:txBody>
      </p:sp>
    </p:spTree>
    <p:extLst>
      <p:ext uri="{BB962C8B-B14F-4D97-AF65-F5344CB8AC3E}">
        <p14:creationId xmlns:p14="http://schemas.microsoft.com/office/powerpoint/2010/main" val="1870835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CBD37-6A34-B489-5B00-8900D2B4E677}"/>
              </a:ext>
            </a:extLst>
          </p:cNvPr>
          <p:cNvSpPr>
            <a:spLocks noGrp="1"/>
          </p:cNvSpPr>
          <p:nvPr>
            <p:ph type="title"/>
          </p:nvPr>
        </p:nvSpPr>
        <p:spPr/>
        <p:txBody>
          <a:bodyPr/>
          <a:lstStyle/>
          <a:p>
            <a:r>
              <a:rPr lang="en-US" dirty="0"/>
              <a:t>Design </a:t>
            </a:r>
          </a:p>
        </p:txBody>
      </p:sp>
      <p:sp>
        <p:nvSpPr>
          <p:cNvPr id="3" name="Content Placeholder 2">
            <a:extLst>
              <a:ext uri="{FF2B5EF4-FFF2-40B4-BE49-F238E27FC236}">
                <a16:creationId xmlns:a16="http://schemas.microsoft.com/office/drawing/2014/main" id="{0A44213D-E7B9-CF9F-8BBB-4E0EB08945A5}"/>
              </a:ext>
            </a:extLst>
          </p:cNvPr>
          <p:cNvSpPr>
            <a:spLocks noGrp="1"/>
          </p:cNvSpPr>
          <p:nvPr>
            <p:ph idx="1"/>
          </p:nvPr>
        </p:nvSpPr>
        <p:spPr>
          <a:xfrm>
            <a:off x="629507" y="1690688"/>
            <a:ext cx="10515600" cy="4351338"/>
          </a:xfrm>
        </p:spPr>
        <p:txBody>
          <a:bodyPr/>
          <a:lstStyle/>
          <a:p>
            <a:pPr marL="1371600" lvl="3" indent="0">
              <a:buNone/>
            </a:pPr>
            <a:endParaRPr lang="en-US" dirty="0"/>
          </a:p>
        </p:txBody>
      </p:sp>
      <p:sp>
        <p:nvSpPr>
          <p:cNvPr id="4" name="Rectangle 3">
            <a:extLst>
              <a:ext uri="{FF2B5EF4-FFF2-40B4-BE49-F238E27FC236}">
                <a16:creationId xmlns:a16="http://schemas.microsoft.com/office/drawing/2014/main" id="{A2B15801-FE6A-AD6B-F58C-E6ECC5CC1E38}"/>
              </a:ext>
            </a:extLst>
          </p:cNvPr>
          <p:cNvSpPr/>
          <p:nvPr/>
        </p:nvSpPr>
        <p:spPr>
          <a:xfrm>
            <a:off x="1226805" y="2513410"/>
            <a:ext cx="914400" cy="91440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User</a:t>
            </a:r>
          </a:p>
        </p:txBody>
      </p:sp>
      <p:sp>
        <p:nvSpPr>
          <p:cNvPr id="5" name="Rectangle 4">
            <a:extLst>
              <a:ext uri="{FF2B5EF4-FFF2-40B4-BE49-F238E27FC236}">
                <a16:creationId xmlns:a16="http://schemas.microsoft.com/office/drawing/2014/main" id="{724210E7-59C4-2458-4D06-EBDF30171D83}"/>
              </a:ext>
            </a:extLst>
          </p:cNvPr>
          <p:cNvSpPr/>
          <p:nvPr/>
        </p:nvSpPr>
        <p:spPr>
          <a:xfrm>
            <a:off x="6029657" y="2554411"/>
            <a:ext cx="14859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Mongo Db Atlas Search</a:t>
            </a:r>
          </a:p>
        </p:txBody>
      </p:sp>
      <p:sp>
        <p:nvSpPr>
          <p:cNvPr id="6" name="Rectangle 5">
            <a:extLst>
              <a:ext uri="{FF2B5EF4-FFF2-40B4-BE49-F238E27FC236}">
                <a16:creationId xmlns:a16="http://schemas.microsoft.com/office/drawing/2014/main" id="{131F999F-95BA-8583-FE57-05163B1FF877}"/>
              </a:ext>
            </a:extLst>
          </p:cNvPr>
          <p:cNvSpPr/>
          <p:nvPr/>
        </p:nvSpPr>
        <p:spPr>
          <a:xfrm>
            <a:off x="6706986" y="4143089"/>
            <a:ext cx="2176463"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TogetherAI</a:t>
            </a:r>
            <a:r>
              <a:rPr lang="en-US" dirty="0"/>
              <a:t> (Llama 3-70-b)</a:t>
            </a:r>
          </a:p>
        </p:txBody>
      </p:sp>
      <p:sp>
        <p:nvSpPr>
          <p:cNvPr id="7" name="Rectangle 6">
            <a:extLst>
              <a:ext uri="{FF2B5EF4-FFF2-40B4-BE49-F238E27FC236}">
                <a16:creationId xmlns:a16="http://schemas.microsoft.com/office/drawing/2014/main" id="{56CE8EF5-803A-82ED-881D-294E7A9580A0}"/>
              </a:ext>
            </a:extLst>
          </p:cNvPr>
          <p:cNvSpPr/>
          <p:nvPr/>
        </p:nvSpPr>
        <p:spPr>
          <a:xfrm>
            <a:off x="3608452" y="4195425"/>
            <a:ext cx="1519237"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WhisperAI</a:t>
            </a:r>
            <a:endParaRPr lang="en-US" dirty="0"/>
          </a:p>
        </p:txBody>
      </p:sp>
      <p:sp>
        <p:nvSpPr>
          <p:cNvPr id="8" name="Rectangle 7">
            <a:extLst>
              <a:ext uri="{FF2B5EF4-FFF2-40B4-BE49-F238E27FC236}">
                <a16:creationId xmlns:a16="http://schemas.microsoft.com/office/drawing/2014/main" id="{C4410A4F-3AA1-C4C9-F056-D80C689DF0A8}"/>
              </a:ext>
            </a:extLst>
          </p:cNvPr>
          <p:cNvSpPr/>
          <p:nvPr/>
        </p:nvSpPr>
        <p:spPr>
          <a:xfrm>
            <a:off x="3457672" y="2527157"/>
            <a:ext cx="1624012"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TogetherAI</a:t>
            </a:r>
            <a:r>
              <a:rPr lang="en-US" dirty="0"/>
              <a:t> Embeddings</a:t>
            </a:r>
          </a:p>
        </p:txBody>
      </p:sp>
      <p:sp>
        <p:nvSpPr>
          <p:cNvPr id="9" name="Rectangle 8">
            <a:extLst>
              <a:ext uri="{FF2B5EF4-FFF2-40B4-BE49-F238E27FC236}">
                <a16:creationId xmlns:a16="http://schemas.microsoft.com/office/drawing/2014/main" id="{FD821EA3-B483-A955-4DC7-6842ACA24B52}"/>
              </a:ext>
            </a:extLst>
          </p:cNvPr>
          <p:cNvSpPr/>
          <p:nvPr/>
        </p:nvSpPr>
        <p:spPr>
          <a:xfrm>
            <a:off x="8519113" y="2554411"/>
            <a:ext cx="1853231" cy="8871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Design Diagram Package</a:t>
            </a:r>
          </a:p>
        </p:txBody>
      </p:sp>
      <p:sp>
        <p:nvSpPr>
          <p:cNvPr id="10" name="Up Arrow 9">
            <a:extLst>
              <a:ext uri="{FF2B5EF4-FFF2-40B4-BE49-F238E27FC236}">
                <a16:creationId xmlns:a16="http://schemas.microsoft.com/office/drawing/2014/main" id="{6916E845-4DE5-BEA2-0D37-28BC5839F1B7}"/>
              </a:ext>
            </a:extLst>
          </p:cNvPr>
          <p:cNvSpPr/>
          <p:nvPr/>
        </p:nvSpPr>
        <p:spPr>
          <a:xfrm rot="7408647">
            <a:off x="2556035" y="3219761"/>
            <a:ext cx="484632" cy="1561425"/>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B92E320B-7A6F-C517-5D57-08C5C434DDC3}"/>
              </a:ext>
            </a:extLst>
          </p:cNvPr>
          <p:cNvSpPr/>
          <p:nvPr/>
        </p:nvSpPr>
        <p:spPr>
          <a:xfrm>
            <a:off x="2262377" y="2680725"/>
            <a:ext cx="1119381"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8270F7AE-C2C9-C1BD-686C-0DA928DDDD2B}"/>
              </a:ext>
            </a:extLst>
          </p:cNvPr>
          <p:cNvSpPr/>
          <p:nvPr/>
        </p:nvSpPr>
        <p:spPr>
          <a:xfrm>
            <a:off x="5051249" y="2728246"/>
            <a:ext cx="978408" cy="484632"/>
          </a:xfrm>
          <a:prstGeom prst="rightArrow">
            <a:avLst>
              <a:gd name="adj1" fmla="val 55896"/>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20B3E55D-4114-7871-C713-50BC2FB84DD0}"/>
              </a:ext>
            </a:extLst>
          </p:cNvPr>
          <p:cNvSpPr/>
          <p:nvPr/>
        </p:nvSpPr>
        <p:spPr>
          <a:xfrm>
            <a:off x="7528131" y="2751877"/>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D3E8B953-FB50-5DD6-EAAD-B25A19B398B1}"/>
              </a:ext>
            </a:extLst>
          </p:cNvPr>
          <p:cNvSpPr/>
          <p:nvPr/>
        </p:nvSpPr>
        <p:spPr>
          <a:xfrm>
            <a:off x="5127689" y="4317754"/>
            <a:ext cx="1519237"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422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AAA4-BA6E-AF57-9D18-010F5846CEFF}"/>
              </a:ext>
            </a:extLst>
          </p:cNvPr>
          <p:cNvSpPr>
            <a:spLocks noGrp="1"/>
          </p:cNvSpPr>
          <p:nvPr>
            <p:ph type="title"/>
          </p:nvPr>
        </p:nvSpPr>
        <p:spPr/>
        <p:txBody>
          <a:bodyPr/>
          <a:lstStyle/>
          <a:p>
            <a:r>
              <a:rPr lang="en-US" dirty="0"/>
              <a:t>Sample call transcript</a:t>
            </a:r>
          </a:p>
        </p:txBody>
      </p:sp>
      <p:sp>
        <p:nvSpPr>
          <p:cNvPr id="3" name="Content Placeholder 2">
            <a:extLst>
              <a:ext uri="{FF2B5EF4-FFF2-40B4-BE49-F238E27FC236}">
                <a16:creationId xmlns:a16="http://schemas.microsoft.com/office/drawing/2014/main" id="{19F78998-A959-C899-B6E8-CE5EEA5D4741}"/>
              </a:ext>
            </a:extLst>
          </p:cNvPr>
          <p:cNvSpPr>
            <a:spLocks noGrp="1"/>
          </p:cNvSpPr>
          <p:nvPr>
            <p:ph idx="1"/>
          </p:nvPr>
        </p:nvSpPr>
        <p:spPr/>
        <p:txBody>
          <a:bodyPr>
            <a:normAutofit fontScale="25000" lnSpcReduction="20000"/>
          </a:bodyPr>
          <a:lstStyle/>
          <a:p>
            <a:r>
              <a:rPr lang="en-US" dirty="0"/>
              <a:t>Brainstorming Requirements Session: Art Website</a:t>
            </a:r>
          </a:p>
          <a:p>
            <a:r>
              <a:rPr lang="en-US" dirty="0"/>
              <a:t>Participants:</a:t>
            </a:r>
          </a:p>
          <a:p>
            <a:r>
              <a:rPr lang="en-US" dirty="0"/>
              <a:t>CEO: Jane Doe</a:t>
            </a:r>
          </a:p>
          <a:p>
            <a:r>
              <a:rPr lang="en-US" dirty="0"/>
              <a:t>CFO: John Smith</a:t>
            </a:r>
          </a:p>
          <a:p>
            <a:r>
              <a:rPr lang="en-US" dirty="0"/>
              <a:t>Product Manager: Alice Brown</a:t>
            </a:r>
          </a:p>
          <a:p>
            <a:r>
              <a:rPr lang="en-US" dirty="0"/>
              <a:t>CEO (Jane Doe):</a:t>
            </a:r>
          </a:p>
          <a:p>
            <a:r>
              <a:rPr lang="en-US" dirty="0"/>
              <a:t>"Welcome, everyone. Today, we need to brainstorm the requirements for our new art marketplace website. I want this platform to be the go-to place for buying and selling art. Let's start with the core functionality. Alice, what do you have in mind?"</a:t>
            </a:r>
          </a:p>
          <a:p>
            <a:endParaRPr lang="en-US" dirty="0"/>
          </a:p>
          <a:p>
            <a:r>
              <a:rPr lang="en-US" dirty="0"/>
              <a:t>Product Manager (Alice Brown):</a:t>
            </a:r>
          </a:p>
          <a:p>
            <a:r>
              <a:rPr lang="en-US" dirty="0"/>
              <a:t>"Thanks, Jane. For the core functionality, we need a robust marketplace where artists can list their works and buyers can easily purchase them. Here are some key features to consider:</a:t>
            </a:r>
          </a:p>
          <a:p>
            <a:endParaRPr lang="en-US" dirty="0"/>
          </a:p>
          <a:p>
            <a:r>
              <a:rPr lang="en-US" dirty="0"/>
              <a:t>User Registration and Profiles: Artists and buyers should have their own profiles. Artists can showcase their portfolios, while buyers can follow their favorite artists.</a:t>
            </a:r>
          </a:p>
          <a:p>
            <a:r>
              <a:rPr lang="en-US" dirty="0"/>
              <a:t>Art Listings: Artists should be able to upload images, descriptions, prices, and other details for each piece of art.</a:t>
            </a:r>
          </a:p>
          <a:p>
            <a:r>
              <a:rPr lang="en-US" dirty="0"/>
              <a:t>Search and Filtering: Buyers need powerful search tools with filters for price range, art type, size, medium, and more.</a:t>
            </a:r>
          </a:p>
          <a:p>
            <a:r>
              <a:rPr lang="en-US" dirty="0"/>
              <a:t>Payment Integration: Secure payment options including credit card, PayPal, and possibly cryptocurrency.</a:t>
            </a:r>
          </a:p>
          <a:p>
            <a:r>
              <a:rPr lang="en-US" dirty="0"/>
              <a:t>Featured and Curated Art: A prominently displayed section on the homepage for featured and curated pieces.</a:t>
            </a:r>
          </a:p>
          <a:p>
            <a:r>
              <a:rPr lang="en-US" dirty="0"/>
              <a:t>Reviews and Ratings: Allow buyers to rate and review both the art and the artists."</a:t>
            </a:r>
          </a:p>
          <a:p>
            <a:r>
              <a:rPr lang="en-US" dirty="0"/>
              <a:t>CFO (John Smith):</a:t>
            </a:r>
          </a:p>
          <a:p>
            <a:r>
              <a:rPr lang="en-US" dirty="0"/>
              <a:t>"Good points, Alice. From a financial perspective, we need to think about how we monetize this platform. We could charge transaction fees, listing fees, or offer premium memberships for additional features. We also need to ensure secure payment processing and handle taxes correctly."</a:t>
            </a:r>
          </a:p>
          <a:p>
            <a:endParaRPr lang="en-US" dirty="0"/>
          </a:p>
          <a:p>
            <a:r>
              <a:rPr lang="en-US" dirty="0"/>
              <a:t>CEO (Jane Doe):</a:t>
            </a:r>
          </a:p>
          <a:p>
            <a:r>
              <a:rPr lang="en-US" dirty="0"/>
              <a:t>"Excellent, John. Let's break it down further. Alice, for the homepage, how do you envision the featured and curated art sections working?"</a:t>
            </a:r>
          </a:p>
          <a:p>
            <a:endParaRPr lang="en-US" dirty="0"/>
          </a:p>
          <a:p>
            <a:r>
              <a:rPr lang="en-US" dirty="0"/>
              <a:t>Product Manager (Alice Brown):</a:t>
            </a:r>
          </a:p>
          <a:p>
            <a:r>
              <a:rPr lang="en-US" dirty="0"/>
              <a:t>"For the homepage, I suggest a dynamic, visually appealing layout. The featured section could rotate high-profile or trending artworks, curated by our in-house experts or through partnerships with galleries. We could also have seasonal themes. Here's a detailed breakdown:</a:t>
            </a:r>
          </a:p>
          <a:p>
            <a:endParaRPr lang="en-US" dirty="0"/>
          </a:p>
          <a:p>
            <a:r>
              <a:rPr lang="en-US" dirty="0"/>
              <a:t>Hero Carousel: A large, rotating banner at the top with high-quality images of featured artworks.</a:t>
            </a:r>
          </a:p>
          <a:p>
            <a:r>
              <a:rPr lang="en-US" dirty="0"/>
              <a:t>Curated Collections: Below the hero section, curated collections based on themes, mediums, or current trends.</a:t>
            </a:r>
          </a:p>
          <a:p>
            <a:r>
              <a:rPr lang="en-US" dirty="0"/>
              <a:t>Artist Spotlights: Profiles of selected artists with links to their portfolios.</a:t>
            </a:r>
          </a:p>
          <a:p>
            <a:r>
              <a:rPr lang="en-US" dirty="0"/>
              <a:t>New Arrivals: A section for newly listed art pieces.</a:t>
            </a:r>
          </a:p>
          <a:p>
            <a:r>
              <a:rPr lang="en-US" dirty="0"/>
              <a:t>Top Rated: Artworks with the highest ratings and reviews."</a:t>
            </a:r>
          </a:p>
          <a:p>
            <a:r>
              <a:rPr lang="en-US" dirty="0"/>
              <a:t>CFO (John Smith):</a:t>
            </a:r>
          </a:p>
          <a:p>
            <a:r>
              <a:rPr lang="en-US" dirty="0"/>
              <a:t>"From a financial perspective, featuring certain artworks or artists could be part of a premium package we offer. Galleries or artists could pay for additional exposure. We need to ensure we have a clear value proposition for these premium offerings."</a:t>
            </a:r>
          </a:p>
          <a:p>
            <a:endParaRPr lang="en-US" dirty="0"/>
          </a:p>
          <a:p>
            <a:r>
              <a:rPr lang="en-US" dirty="0"/>
              <a:t>CEO (Jane Doe):</a:t>
            </a:r>
          </a:p>
          <a:p>
            <a:r>
              <a:rPr lang="en-US" dirty="0"/>
              <a:t>"Great. Now, let's talk about the user journey. How should the experience flow for both artists and buyers?"</a:t>
            </a:r>
          </a:p>
          <a:p>
            <a:endParaRPr lang="en-US" dirty="0"/>
          </a:p>
          <a:p>
            <a:r>
              <a:rPr lang="en-US" dirty="0"/>
              <a:t>Product Manager (Alice Brown):</a:t>
            </a:r>
          </a:p>
          <a:p>
            <a:r>
              <a:rPr lang="en-US" dirty="0"/>
              <a:t>"For artists, the journey should be as seamless as possible:</a:t>
            </a:r>
          </a:p>
          <a:p>
            <a:endParaRPr lang="en-US" dirty="0"/>
          </a:p>
          <a:p>
            <a:r>
              <a:rPr lang="en-US" dirty="0"/>
              <a:t>Sign-Up and Verification: Quick registration process, followed by a verification step to ensure quality and authenticity.</a:t>
            </a:r>
          </a:p>
          <a:p>
            <a:r>
              <a:rPr lang="en-US" dirty="0"/>
              <a:t>Profile Setup: Easy-to-use interface for creating a detailed profile and portfolio.</a:t>
            </a:r>
          </a:p>
          <a:p>
            <a:r>
              <a:rPr lang="en-US" dirty="0"/>
              <a:t>Art Upload: Intuitive tools for uploading art with high-resolution images, descriptions, pricing, and shipping details.</a:t>
            </a:r>
          </a:p>
          <a:p>
            <a:r>
              <a:rPr lang="en-US" dirty="0"/>
              <a:t>Sales Dashboard: A dashboard to track views, sales, earnings, and manage inventory.</a:t>
            </a:r>
          </a:p>
          <a:p>
            <a:r>
              <a:rPr lang="en-US" dirty="0"/>
              <a:t>For buyers:</a:t>
            </a:r>
          </a:p>
          <a:p>
            <a:endParaRPr lang="en-US" dirty="0"/>
          </a:p>
          <a:p>
            <a:r>
              <a:rPr lang="en-US" dirty="0"/>
              <a:t>Browsing and Searching: A visually engaging browsing experience with powerful search and filter options.</a:t>
            </a:r>
          </a:p>
          <a:p>
            <a:r>
              <a:rPr lang="en-US" dirty="0"/>
              <a:t>Detailed Art Pages: Each art piece should have a detailed page with multiple images, artist information, reviews, and related artworks.</a:t>
            </a:r>
          </a:p>
          <a:p>
            <a:r>
              <a:rPr lang="en-US" dirty="0"/>
              <a:t>Purchase Process: Simple and secure checkout process with multiple payment options.</a:t>
            </a:r>
          </a:p>
          <a:p>
            <a:r>
              <a:rPr lang="en-US" dirty="0"/>
              <a:t>Order Tracking: Post-purchase tracking and support for shipping and delivery."</a:t>
            </a:r>
          </a:p>
          <a:p>
            <a:r>
              <a:rPr lang="en-US" dirty="0"/>
              <a:t>CFO (John Smith):</a:t>
            </a:r>
          </a:p>
          <a:p>
            <a:r>
              <a:rPr lang="en-US" dirty="0"/>
              <a:t>"Don't forget customer support and dispute resolution. We need a system in place for handling issues like refunds, damaged art, or fraudulent listings."</a:t>
            </a:r>
          </a:p>
          <a:p>
            <a:endParaRPr lang="en-US" dirty="0"/>
          </a:p>
          <a:p>
            <a:r>
              <a:rPr lang="en-US" dirty="0"/>
              <a:t>CEO (Jane Doe):</a:t>
            </a:r>
          </a:p>
          <a:p>
            <a:r>
              <a:rPr lang="en-US" dirty="0"/>
              <a:t>"Absolutely. Alice, can you outline the user experience aspects and any additional features we might need?"</a:t>
            </a:r>
          </a:p>
          <a:p>
            <a:endParaRPr lang="en-US" dirty="0"/>
          </a:p>
          <a:p>
            <a:r>
              <a:rPr lang="en-US" dirty="0"/>
              <a:t>Product Manager (Alice Brown):</a:t>
            </a:r>
          </a:p>
          <a:p>
            <a:r>
              <a:rPr lang="en-US" dirty="0"/>
              <a:t>"We should focus on a clean, intuitive design that's visually appealing to art lovers. Additional features could include:</a:t>
            </a:r>
          </a:p>
          <a:p>
            <a:endParaRPr lang="en-US" dirty="0"/>
          </a:p>
          <a:p>
            <a:r>
              <a:rPr lang="en-US" dirty="0"/>
              <a:t>Wishlist and Favorites: Allow buyers to save their favorite pieces and create </a:t>
            </a:r>
            <a:r>
              <a:rPr lang="en-US" dirty="0" err="1"/>
              <a:t>wishlists</a:t>
            </a:r>
            <a:r>
              <a:rPr lang="en-US" dirty="0"/>
              <a:t>.</a:t>
            </a:r>
          </a:p>
          <a:p>
            <a:r>
              <a:rPr lang="en-US" dirty="0"/>
              <a:t>Social Sharing: Integrate social media sharing to promote artworks and artists.</a:t>
            </a:r>
          </a:p>
          <a:p>
            <a:r>
              <a:rPr lang="en-US" dirty="0"/>
              <a:t>Newsletter Subscriptions: Offer email subscriptions for updates on new arrivals, featured art, and promotions.</a:t>
            </a:r>
          </a:p>
          <a:p>
            <a:r>
              <a:rPr lang="en-US" dirty="0"/>
              <a:t>Art Community: Create forums or community spaces where artists and buyers can interact, discuss art, and share insights."</a:t>
            </a:r>
          </a:p>
          <a:p>
            <a:r>
              <a:rPr lang="en-US" dirty="0"/>
              <a:t>CEO (Jane Doe):</a:t>
            </a:r>
          </a:p>
          <a:p>
            <a:r>
              <a:rPr lang="en-US" dirty="0"/>
              <a:t>"That sounds comprehensive. Let's wrap up with our next steps. We need to finalize the feature list, allocate budget, and start assembling a development team. John, can you work on the financial projections, and Alice, start drafting a detailed product roadmap?"</a:t>
            </a:r>
          </a:p>
          <a:p>
            <a:endParaRPr lang="en-US" dirty="0"/>
          </a:p>
          <a:p>
            <a:r>
              <a:rPr lang="en-US" dirty="0"/>
              <a:t>CFO (John Smith):</a:t>
            </a:r>
          </a:p>
          <a:p>
            <a:r>
              <a:rPr lang="en-US" dirty="0"/>
              <a:t>"Sure thing, Jane. I'll have the projections ready by our next meeting."</a:t>
            </a:r>
          </a:p>
          <a:p>
            <a:endParaRPr lang="en-US" dirty="0"/>
          </a:p>
          <a:p>
            <a:r>
              <a:rPr lang="en-US" dirty="0"/>
              <a:t>Product Manager (Alice Brown):</a:t>
            </a:r>
          </a:p>
          <a:p>
            <a:r>
              <a:rPr lang="en-US" dirty="0"/>
              <a:t>"I'll get started on the roadmap and initial wireframes. Let's aim to have a prototype ready within the next three months."</a:t>
            </a:r>
          </a:p>
          <a:p>
            <a:endParaRPr lang="en-US" dirty="0"/>
          </a:p>
          <a:p>
            <a:r>
              <a:rPr lang="en-US" dirty="0"/>
              <a:t>CEO (Jane Doe):</a:t>
            </a:r>
          </a:p>
          <a:p>
            <a:r>
              <a:rPr lang="en-US" dirty="0"/>
              <a:t>"Perfect. Thanks, everyone. Let's make this the best art marketplace out there!"</a:t>
            </a:r>
          </a:p>
          <a:p>
            <a:endParaRPr lang="en-US" dirty="0"/>
          </a:p>
          <a:p>
            <a:endParaRPr lang="en-US" dirty="0"/>
          </a:p>
        </p:txBody>
      </p:sp>
    </p:spTree>
    <p:extLst>
      <p:ext uri="{BB962C8B-B14F-4D97-AF65-F5344CB8AC3E}">
        <p14:creationId xmlns:p14="http://schemas.microsoft.com/office/powerpoint/2010/main" val="3500828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7278D-078C-1D92-5971-F83920574F76}"/>
              </a:ext>
            </a:extLst>
          </p:cNvPr>
          <p:cNvSpPr>
            <a:spLocks noGrp="1"/>
          </p:cNvSpPr>
          <p:nvPr>
            <p:ph type="title"/>
          </p:nvPr>
        </p:nvSpPr>
        <p:spPr/>
        <p:txBody>
          <a:bodyPr/>
          <a:lstStyle/>
          <a:p>
            <a:r>
              <a:rPr lang="en-US" dirty="0"/>
              <a:t>Chat prompt</a:t>
            </a:r>
          </a:p>
        </p:txBody>
      </p:sp>
      <p:sp>
        <p:nvSpPr>
          <p:cNvPr id="3" name="Content Placeholder 2">
            <a:extLst>
              <a:ext uri="{FF2B5EF4-FFF2-40B4-BE49-F238E27FC236}">
                <a16:creationId xmlns:a16="http://schemas.microsoft.com/office/drawing/2014/main" id="{0313279D-4FE3-8E78-6578-67FE19A95603}"/>
              </a:ext>
            </a:extLst>
          </p:cNvPr>
          <p:cNvSpPr>
            <a:spLocks noGrp="1"/>
          </p:cNvSpPr>
          <p:nvPr>
            <p:ph idx="1"/>
          </p:nvPr>
        </p:nvSpPr>
        <p:spPr/>
        <p:txBody>
          <a:bodyPr>
            <a:normAutofit fontScale="25000" lnSpcReduction="20000"/>
          </a:bodyPr>
          <a:lstStyle/>
          <a:p>
            <a:r>
              <a:rPr lang="en-US" dirty="0"/>
              <a:t>You are a Solutions Architect specialized in designing technical design documents.  Generate a design document using the format below.</a:t>
            </a:r>
          </a:p>
          <a:p>
            <a:endParaRPr lang="en-US" dirty="0"/>
          </a:p>
          <a:p>
            <a:r>
              <a:rPr lang="en-US" dirty="0"/>
              <a:t>Technology Architecture</a:t>
            </a:r>
          </a:p>
          <a:p>
            <a:r>
              <a:rPr lang="en-US" dirty="0"/>
              <a:t>[Describe the anticipated infrastructure that will be required to support the application and information architecture. At this point in the project, focus on describing the technology architecture at a high level only.]</a:t>
            </a:r>
          </a:p>
          <a:p>
            <a:endParaRPr lang="en-US" dirty="0"/>
          </a:p>
          <a:p>
            <a:r>
              <a:rPr lang="en-US" dirty="0"/>
              <a:t>Platform</a:t>
            </a:r>
          </a:p>
          <a:p>
            <a:r>
              <a:rPr lang="en-US" dirty="0"/>
              <a:t>[Identify the target platform expected for the system (e.g., mainframe, mid-tier, or other).]</a:t>
            </a:r>
          </a:p>
          <a:p>
            <a:endParaRPr lang="en-US" dirty="0"/>
          </a:p>
          <a:p>
            <a:r>
              <a:rPr lang="en-US" dirty="0"/>
              <a:t>System Hosting</a:t>
            </a:r>
          </a:p>
          <a:p>
            <a:r>
              <a:rPr lang="en-US" dirty="0"/>
              <a:t>[Identify the target hosting for the system (e.g., EDC, BDC, Other).]</a:t>
            </a:r>
          </a:p>
          <a:p>
            <a:endParaRPr lang="en-US" dirty="0"/>
          </a:p>
          <a:p>
            <a:r>
              <a:rPr lang="en-US" dirty="0"/>
              <a:t>Connectivity Requirements</a:t>
            </a:r>
          </a:p>
          <a:p>
            <a:r>
              <a:rPr lang="en-US" dirty="0"/>
              <a:t>[Identify network connectivity requirements for the system (e.g., Internet, Extranet).]</a:t>
            </a:r>
          </a:p>
          <a:p>
            <a:endParaRPr lang="en-US" dirty="0"/>
          </a:p>
          <a:p>
            <a:r>
              <a:rPr lang="en-US" dirty="0"/>
              <a:t>Modes of Operation</a:t>
            </a:r>
          </a:p>
          <a:p>
            <a:r>
              <a:rPr lang="en-US" dirty="0"/>
              <a:t>[Describe the modes that the system will operate in:</a:t>
            </a:r>
          </a:p>
          <a:p>
            <a:r>
              <a:rPr lang="en-US" dirty="0"/>
              <a:t>• What environments will the system need (e.g., development, test, and production)?</a:t>
            </a:r>
          </a:p>
          <a:p>
            <a:r>
              <a:rPr lang="en-US" dirty="0"/>
              <a:t>• Will there be just one production instance of the system?</a:t>
            </a:r>
          </a:p>
          <a:p>
            <a:r>
              <a:rPr lang="en-US" dirty="0"/>
              <a:t>• Will the old and new system run in parallel?</a:t>
            </a:r>
          </a:p>
          <a:p>
            <a:r>
              <a:rPr lang="en-US" dirty="0"/>
              <a:t>• Will there be a pilot? If so, what is the success criteria and exit strategy?</a:t>
            </a:r>
          </a:p>
          <a:p>
            <a:r>
              <a:rPr lang="en-US" dirty="0"/>
              <a:t>• Will the existing system be retired?</a:t>
            </a:r>
          </a:p>
          <a:p>
            <a:r>
              <a:rPr lang="en-US" dirty="0"/>
              <a:t>• Should the new system convert the data from the current system?]</a:t>
            </a:r>
          </a:p>
          <a:p>
            <a:endParaRPr lang="en-US" dirty="0"/>
          </a:p>
          <a:p>
            <a:r>
              <a:rPr lang="en-US" dirty="0"/>
              <a:t>Security and Privacy Architecture</a:t>
            </a:r>
          </a:p>
          <a:p>
            <a:r>
              <a:rPr lang="en-US" dirty="0"/>
              <a:t>[Describe the anticipated security and privacy architecture. The purpose of this discussion is to identify the general approach to security to ensure that proper controls will be implemented into the system. This is not intended to be a detailed security design.]</a:t>
            </a:r>
          </a:p>
          <a:p>
            <a:endParaRPr lang="en-US" dirty="0"/>
          </a:p>
          <a:p>
            <a:r>
              <a:rPr lang="en-US" dirty="0"/>
              <a:t>Authentication</a:t>
            </a:r>
          </a:p>
          <a:p>
            <a:r>
              <a:rPr lang="en-US" dirty="0"/>
              <a:t>[Describe the basic user authentication approach to verify user identity before allowing access to the system. For example, will the system use the single-sign-on solution?]</a:t>
            </a:r>
          </a:p>
          <a:p>
            <a:endParaRPr lang="en-US" dirty="0"/>
          </a:p>
          <a:p>
            <a:r>
              <a:rPr lang="en-US" dirty="0"/>
              <a:t>Authorization</a:t>
            </a:r>
          </a:p>
          <a:p>
            <a:r>
              <a:rPr lang="en-US" dirty="0"/>
              <a:t>[Describe the anticipated approach for authorizing users to perform functional activity once logged into the system.]</a:t>
            </a:r>
          </a:p>
          <a:p>
            <a:endParaRPr lang="en-US" dirty="0"/>
          </a:p>
        </p:txBody>
      </p:sp>
    </p:spTree>
    <p:extLst>
      <p:ext uri="{BB962C8B-B14F-4D97-AF65-F5344CB8AC3E}">
        <p14:creationId xmlns:p14="http://schemas.microsoft.com/office/powerpoint/2010/main" val="963328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A4002-1BA0-085C-3192-0AB1877C2DE9}"/>
              </a:ext>
            </a:extLst>
          </p:cNvPr>
          <p:cNvSpPr>
            <a:spLocks noGrp="1"/>
          </p:cNvSpPr>
          <p:nvPr>
            <p:ph type="title"/>
          </p:nvPr>
        </p:nvSpPr>
        <p:spPr/>
        <p:txBody>
          <a:bodyPr/>
          <a:lstStyle/>
          <a:p>
            <a:r>
              <a:rPr lang="en-US" dirty="0"/>
              <a:t>Generated Output Design Diagram </a:t>
            </a:r>
          </a:p>
        </p:txBody>
      </p:sp>
      <p:pic>
        <p:nvPicPr>
          <p:cNvPr id="7" name="Content Placeholder 6">
            <a:extLst>
              <a:ext uri="{FF2B5EF4-FFF2-40B4-BE49-F238E27FC236}">
                <a16:creationId xmlns:a16="http://schemas.microsoft.com/office/drawing/2014/main" id="{9BF2FEE1-46C8-4680-52A8-B360A65EE056}"/>
              </a:ext>
            </a:extLst>
          </p:cNvPr>
          <p:cNvPicPr>
            <a:picLocks noGrp="1" noChangeAspect="1"/>
          </p:cNvPicPr>
          <p:nvPr>
            <p:ph idx="1"/>
          </p:nvPr>
        </p:nvPicPr>
        <p:blipFill>
          <a:blip r:embed="rId2"/>
          <a:stretch>
            <a:fillRect/>
          </a:stretch>
        </p:blipFill>
        <p:spPr>
          <a:xfrm>
            <a:off x="3519947" y="1825625"/>
            <a:ext cx="5152105" cy="4351338"/>
          </a:xfrm>
        </p:spPr>
      </p:pic>
    </p:spTree>
    <p:extLst>
      <p:ext uri="{BB962C8B-B14F-4D97-AF65-F5344CB8AC3E}">
        <p14:creationId xmlns:p14="http://schemas.microsoft.com/office/powerpoint/2010/main" val="4116862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1391</Words>
  <Application>Microsoft Macintosh PowerPoint</Application>
  <PresentationFormat>Widescreen</PresentationFormat>
  <Paragraphs>130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DAVE</vt:lpstr>
      <vt:lpstr> Features</vt:lpstr>
      <vt:lpstr>Technologies Used</vt:lpstr>
      <vt:lpstr>Design </vt:lpstr>
      <vt:lpstr>Sample call transcript</vt:lpstr>
      <vt:lpstr>Chat prompt</vt:lpstr>
      <vt:lpstr>Generated Output Design Diagram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DAVE</dc:title>
  <dc:creator>Praveen E</dc:creator>
  <cp:lastModifiedBy>Praveen E</cp:lastModifiedBy>
  <cp:revision>1</cp:revision>
  <dcterms:created xsi:type="dcterms:W3CDTF">2024-06-01T21:40:48Z</dcterms:created>
  <dcterms:modified xsi:type="dcterms:W3CDTF">2024-06-01T23:41:13Z</dcterms:modified>
</cp:coreProperties>
</file>