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164e6904c9b6916a3d8135c71973a7ab811f46b8.jpg" ContentType="image/jpg"/>
  <Override PartName="/ppt/media/50722ea576df32af0008c608787c442b46bab7bf.jpg" ContentType="image/jpg"/>
  <Override PartName="/ppt/media/71385cc1680c35eeb9f0327de5cd4e0fd0fe95dc.jpg" ContentType="image/jpg"/>
  <Override PartName="/ppt/media/781195bcf34b49e4239f93809e84cbc543c5a857.jpg" ContentType="image/jpg"/>
  <Override PartName="/ppt/media/7e836d8296b4cf68091e800cce9839d9b1f95e25.jpg" ContentType="image/jpg"/>
  <Override PartName="/ppt/media/8e45dca1b9fb834456113856474b1feaa0f5c6ac.jpg" ContentType="image/jpg"/>
  <Override PartName="/ppt/media/b3d29d0d383ba7a3819515db1e3bb7f7f8e1c41e.jpg" ContentType="image/jpg"/>
  <Override PartName="/ppt/media/c6dcbc78cf2454a97cc2e5c066aa219ad057416b.jpg" ContentType="image/jpg"/>
  <Override PartName="/ppt/media/d1b3b251f244f2dd8fa75cb6f4ee7979d4949859.jpg" ContentType="image/jpg"/>
  <Override PartName="/ppt/media/e9454d21d8a0546dc09f0421522a14e1775b3e16.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d1b3b251f244f2dd8fa75cb6f4ee7979d4949859.jp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50722ea576df32af0008c608787c442b46bab7bf.jp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164e6904c9b6916a3d8135c71973a7ab811f46b8.jp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781195bcf34b49e4239f93809e84cbc543c5a857.jp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c6dcbc78cf2454a97cc2e5c066aa219ad057416b.jp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7e836d8296b4cf68091e800cce9839d9b1f95e25.jp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b3d29d0d383ba7a3819515db1e3bb7f7f8e1c41e.jp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8e45dca1b9fb834456113856474b1feaa0f5c6ac.jp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71385cc1680c35eeb9f0327de5cd4e0fd0fe95dc.jp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5984ba7831b82cd3730457e9160acfd879aac62.png"/><Relationship Id="rId2" Type="http://schemas.openxmlformats.org/officeDocument/2006/relationships/image" Target="../media/e9454d21d8a0546dc09f0421522a14e1775b3e16.jp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3600"/>
              <a:t>Iqtisodiy pragnozlash</a:t>
            </a:r>
            <a:endParaRPr lang="en-US" dirty="0"/>
          </a:p>
        </p:txBody>
      </p:sp>
      <p:sp>
        <p:nvSpPr>
          <p:cNvPr id="3" name="Text 1"/>
          <p:cNvSpPr/>
          <p:nvPr/>
        </p:nvSpPr>
        <p:spPr>
          <a:xfrm>
            <a:off x="0" y="0"/>
            <a:ext cx="12192000" cy="6858000"/>
          </a:xfrm>
          <a:prstGeom prst="rect">
            <a:avLst/>
          </a:prstGeom>
          <a:solidFill>
            <a:srgbClr val="1570EF"/>
          </a:solidFill>
          <a:ln/>
        </p:spPr>
        <p:txBody>
          <a:bodyPr wrap="square" lIns="0" tIns="0" rIns="0" bIns="0" rtlCol="0" anchor="ctr"/>
          <a:lstStyle/>
          <a:p>
            <a:pPr indent="0" marL="0" algn="ctr">
              <a:buNone/>
            </a:pPr>
            <a:r>
              <a:rPr b="1" sz="3600"/>
              <a:t>Iqtisodiy pragnozlash</a:t>
            </a:r>
            <a:endParaRPr lang="en-US" dirty="0"/>
          </a:p>
        </p:txBody>
      </p:sp>
      <p:sp>
        <p:nvSpPr>
          <p:cNvPr id="4" name="Text 2"/>
          <p:cNvSpPr/>
          <p:nvPr/>
        </p:nvSpPr>
        <p:spPr>
          <a:xfrm>
            <a:off x="0" y="0"/>
            <a:ext cx="12192000" cy="6858000"/>
          </a:xfrm>
          <a:custGeom>
            <a:avLst/>
            <a:gdLst/>
            <a:ahLst/>
            <a:cxnLst/>
            <a:rect l="l" t="t" r="r" b="b"/>
            <a:pathLst>
              <a:path w="12192000" h="6858000">
                <a:moveTo>
                  <a:pt x="0" y="0"/>
                </a:moveTo>
                <a:lnTo>
                  <a:pt x="12192000" y="0"/>
                </a:lnTo>
                <a:lnTo>
                  <a:pt x="12192000" y="0"/>
                </a:lnTo>
                <a:lnTo>
                  <a:pt x="12192000" y="6858000"/>
                </a:lnTo>
                <a:lnTo>
                  <a:pt x="12192000" y="6858000"/>
                </a:lnTo>
                <a:lnTo>
                  <a:pt x="0" y="6858000"/>
                </a:lnTo>
                <a:lnTo>
                  <a:pt x="0" y="0"/>
                </a:lnTo>
              </a:path>
            </a:pathLst>
          </a:custGeom>
          <a:blipFill>
            <a:blip r:embed="rId1"/>
            <a:srcRect/>
            <a:stretch>
              <a:fillRect l="0" r="0" t="-9236" b="-9236"/>
            </a:stretch>
          </a:blipFill>
          <a:ln/>
        </p:spPr>
        <p:txBody>
          <a:bodyPr wrap="square" lIns="0" tIns="0" rIns="0" bIns="0" rtlCol="0" anchor="ctr"/>
          <a:lstStyle/>
          <a:p>
            <a:pPr indent="0" marL="0" algn="ctr">
              <a:buNone/>
            </a:pPr>
            <a:r>
              <a:rPr b="1" sz="3600"/>
              <a:t>Iqtisodiy pragnozlash</a:t>
            </a:r>
            <a:endParaRPr lang="en-US" dirty="0"/>
          </a:p>
        </p:txBody>
      </p:sp>
      <p:sp>
        <p:nvSpPr>
          <p:cNvPr id="5" name="Text 3"/>
          <p:cNvSpPr/>
          <p:nvPr/>
        </p:nvSpPr>
        <p:spPr>
          <a:xfrm>
            <a:off x="0" y="0"/>
            <a:ext cx="12192000" cy="6858000"/>
          </a:xfrm>
          <a:prstGeom prst="rect">
            <a:avLst/>
          </a:prstGeom>
          <a:solidFill>
            <a:srgbClr val="000000">
              <a:alpha val="50000"/>
            </a:srgbClr>
          </a:solidFill>
          <a:ln/>
        </p:spPr>
        <p:txBody>
          <a:bodyPr wrap="square" lIns="0" tIns="0" rIns="0" bIns="0" rtlCol="0" anchor="ctr"/>
          <a:lstStyle/>
          <a:p>
            <a:pPr indent="0" marL="0" algn="ctr">
              <a:buNone/>
            </a:pPr>
            <a:r>
              <a:rPr b="1" sz="3600"/>
              <a:t>Iqtisodiy pragnozlash</a:t>
            </a:r>
            <a:endParaRPr lang="en-US" dirty="0"/>
          </a:p>
        </p:txBody>
      </p:sp>
      <p:sp>
        <p:nvSpPr>
          <p:cNvPr id="6" name="Text 4"/>
          <p:cNvSpPr/>
          <p:nvPr/>
        </p:nvSpPr>
        <p:spPr>
          <a:xfrm>
            <a:off x="731519" y="5473446"/>
            <a:ext cx="10728960" cy="9525"/>
          </a:xfrm>
          <a:prstGeom prst="rect">
            <a:avLst/>
          </a:prstGeom>
          <a:solidFill>
            <a:srgbClr val="FFFFFF">
              <a:alpha val="50000"/>
            </a:srgbClr>
          </a:solidFill>
          <a:ln/>
        </p:spPr>
        <p:txBody>
          <a:bodyPr wrap="square" lIns="0" tIns="0" rIns="0" bIns="0" rtlCol="0" anchor="ctr"/>
          <a:lstStyle/>
          <a:p>
            <a:pPr indent="0" marL="0" algn="ctr">
              <a:buNone/>
            </a:pPr>
            <a:r>
              <a:rPr sz="2000"/>
              <a:t>Muallif: Javlonbek</a:t>
            </a:r>
            <a:endParaRPr lang="en-US" dirty="0"/>
          </a:p>
        </p:txBody>
      </p:sp>
      <p:sp>
        <p:nvSpPr>
          <p:cNvPr id="7" name="Text 5"/>
          <p:cNvSpPr/>
          <p:nvPr/>
        </p:nvSpPr>
        <p:spPr>
          <a:xfrm>
            <a:off x="731520" y="1723241"/>
            <a:ext cx="10728960" cy="3529224"/>
          </a:xfrm>
          <a:prstGeom prst="rect">
            <a:avLst/>
          </a:prstGeom>
          <a:noFill/>
          <a:ln/>
        </p:spPr>
        <p:txBody>
          <a:bodyPr wrap="square" lIns="0" tIns="0" rIns="0" bIns="0" rtlCol="0" anchor="b"/>
          <a:lstStyle/>
          <a:p>
            <a:pPr algn="ctr" marL="0" indent="0">
              <a:lnSpc>
                <a:spcPct val="90000"/>
              </a:lnSpc>
              <a:buNone/>
            </a:pPr>
            <a:r>
              <a:rPr b="1" sz="3600"/>
              <a:t>Iqtisodiy pragnozlash</a:t>
            </a:r>
            <a:endParaRPr lang="en-US" sz="4800" dirty="0"/>
          </a:p>
        </p:txBody>
      </p:sp>
      <p:sp>
        <p:nvSpPr>
          <p:cNvPr id="8" name="Text 6"/>
          <p:cNvSpPr/>
          <p:nvPr/>
        </p:nvSpPr>
        <p:spPr>
          <a:xfrm>
            <a:off x="731520" y="395836"/>
            <a:ext cx="1097280" cy="1097280"/>
          </a:xfrm>
          <a:prstGeom prst="rect">
            <a:avLst/>
          </a:prstGeom>
          <a:noFill/>
          <a:ln/>
        </p:spPr>
        <p:txBody>
          <a:bodyPr wrap="square" lIns="0" tIns="0" rIns="0" bIns="0" rtlCol="0" anchor="ctr"/>
          <a:lstStyle/>
          <a:p>
            <a:pPr indent="0" marL="0" algn="ctr">
              <a:buNone/>
            </a:pPr>
            <a:r>
              <a:rPr b="1" sz="3600"/>
              <a:t>Iqtisodiy pragnozlash</a:t>
            </a:r>
            <a:endParaRPr lang="en-US" dirty="0"/>
          </a:p>
        </p:txBody>
      </p:sp>
      <p:sp>
        <p:nvSpPr>
          <p:cNvPr id="9" name="Text 7"/>
          <p:cNvSpPr/>
          <p:nvPr/>
        </p:nvSpPr>
        <p:spPr>
          <a:xfrm>
            <a:off x="731520" y="5712716"/>
            <a:ext cx="10728960" cy="823339"/>
          </a:xfrm>
          <a:prstGeom prst="rect">
            <a:avLst/>
          </a:prstGeom>
          <a:noFill/>
          <a:ln/>
        </p:spPr>
        <p:txBody>
          <a:bodyPr wrap="square" lIns="0" tIns="0" rIns="0" bIns="0" rtlCol="0" anchor="t"/>
          <a:lstStyle/>
          <a:p>
            <a:pPr algn="ctr" marL="0" indent="0">
              <a:lnSpc>
                <a:spcPct val="100000"/>
              </a:lnSpc>
              <a:spcBef>
                <a:spcPts val="1000"/>
              </a:spcBef>
              <a:buNone/>
            </a:pPr>
            <a:r>
              <a:rPr sz="2000"/>
              <a:t>Muallif: Javlonbek</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Muammolar va Yechimlar: Iqtisodiy Siyosatga Ta'sir</a:t>
            </a:r>
            <a:endParaRPr lang="en-US" dirty="0"/>
          </a:p>
        </p:txBody>
      </p:sp>
      <p:sp>
        <p:nvSpPr>
          <p:cNvPr id="3" name="Text 1"/>
          <p:cNvSpPr/>
          <p:nvPr/>
        </p:nvSpPr>
        <p:spPr>
          <a:xfrm>
            <a:off x="0" y="0"/>
            <a:ext cx="536759" cy="6858000"/>
          </a:xfrm>
          <a:prstGeom prst="rect">
            <a:avLst/>
          </a:prstGeom>
          <a:solidFill>
            <a:srgbClr val="1570EF"/>
          </a:solidFill>
          <a:ln/>
        </p:spPr>
        <p:txBody>
          <a:bodyPr wrap="square" lIns="0" tIns="0" rIns="0" bIns="0" rtlCol="0" anchor="ctr"/>
          <a:lstStyle/>
          <a:p>
            <a:pPr indent="0" marL="0" algn="ctr">
              <a:buNone/>
            </a:pPr>
            <a:r>
              <a:rPr b="1" sz="2400"/>
              <a:t>Muammolar va Yechimlar: Iqtisodiy Siyosatga Ta'sir</a:t>
            </a:r>
            <a:endParaRPr lang="en-US" dirty="0"/>
          </a:p>
        </p:txBody>
      </p:sp>
      <p:sp>
        <p:nvSpPr>
          <p:cNvPr id="4" name="Text 2"/>
          <p:cNvSpPr/>
          <p:nvPr/>
        </p:nvSpPr>
        <p:spPr>
          <a:xfrm>
            <a:off x="0"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Muammolar va Yechimlar: Iqtisodiy Siyosatga Ta'sir</a:t>
            </a:r>
            <a:endParaRPr lang="en-US" dirty="0"/>
          </a:p>
        </p:txBody>
      </p:sp>
      <p:sp>
        <p:nvSpPr>
          <p:cNvPr id="5" name="Text 3"/>
          <p:cNvSpPr/>
          <p:nvPr/>
        </p:nvSpPr>
        <p:spPr>
          <a:xfrm>
            <a:off x="3735494" y="1442041"/>
            <a:ext cx="457200" cy="457200"/>
          </a:xfrm>
          <a:prstGeom prst="rect">
            <a:avLst/>
          </a:prstGeom>
          <a:solidFill>
            <a:srgbClr val="1570EF">
              <a:alpha val="5000"/>
            </a:srgbClr>
          </a:solidFill>
          <a:ln/>
        </p:spPr>
        <p:txBody>
          <a:bodyPr wrap="square" lIns="0" tIns="0" rIns="0" bIns="0" rtlCol="0" anchor="ctr"/>
          <a:lstStyle/>
          <a:p>
            <a:pPr indent="0" marL="0" algn="ctr">
              <a:buNone/>
            </a:pPr>
            <a:r>
              <a:rPr b="1" sz="2400"/>
              <a:t>Muammolar va Yechimlar: Iqtisodiy Siyosatga Ta'sir</a:t>
            </a:r>
            <a:endParaRPr lang="en-US" dirty="0"/>
          </a:p>
        </p:txBody>
      </p:sp>
      <p:sp>
        <p:nvSpPr>
          <p:cNvPr id="6" name="Text 4"/>
          <p:cNvSpPr/>
          <p:nvPr/>
        </p:nvSpPr>
        <p:spPr>
          <a:xfrm>
            <a:off x="3735494" y="1442041"/>
            <a:ext cx="457200" cy="457200"/>
          </a:xfrm>
          <a:prstGeom prst="rect">
            <a:avLst/>
          </a:prstGeom>
          <a:noFill/>
          <a:ln/>
        </p:spPr>
        <p:txBody>
          <a:bodyPr wrap="square" lIns="0" tIns="0" rIns="0" bIns="0" rtlCol="0" anchor="ctr"/>
          <a:lstStyle/>
          <a:p>
            <a:pPr algn="ctr" marL="0" indent="0">
              <a:lnSpc>
                <a:spcPct val="100000"/>
              </a:lnSpc>
              <a:buNone/>
            </a:pPr>
            <a:r>
              <a:rPr b="1" sz="2400"/>
              <a:t>Muammolar va Yechimlar: Iqtisodiy Siyosatga Ta'sir</a:t>
            </a:r>
            <a:endParaRPr lang="en-US" sz="1600" dirty="0"/>
          </a:p>
        </p:txBody>
      </p:sp>
      <p:sp>
        <p:nvSpPr>
          <p:cNvPr id="7" name="Text 5"/>
          <p:cNvSpPr/>
          <p:nvPr/>
        </p:nvSpPr>
        <p:spPr>
          <a:xfrm>
            <a:off x="3730521" y="1159247"/>
            <a:ext cx="7951470" cy="45719"/>
          </a:xfrm>
          <a:custGeom>
            <a:avLst/>
            <a:gdLst/>
            <a:ahLst/>
            <a:cxnLst/>
            <a:rect l="l" t="t" r="r" b="b"/>
            <a:pathLst>
              <a:path w="7951470" h="45719">
                <a:moveTo>
                  <a:pt x="0" y="0"/>
                </a:moveTo>
                <a:lnTo>
                  <a:pt x="7951470" y="0"/>
                </a:lnTo>
              </a:path>
            </a:pathLst>
          </a:custGeom>
          <a:noFill/>
          <a:ln w="25400">
            <a:solidFill>
              <a:srgbClr val="EAECF0"/>
            </a:solidFill>
          </a:ln>
        </p:spPr>
        <p:txBody>
          <a:bodyPr wrap="square" lIns="0" tIns="0" rIns="0" bIns="0" rtlCol="0" anchor="ctr"/>
          <a:lstStyle/>
          <a:p>
            <a:pPr indent="0" marL="0" algn="ctr">
              <a:buNone/>
            </a:pPr>
            <a:r>
              <a:rPr b="1" sz="2400"/>
              <a:t>Muammolar va Yechimlar: Iqtisodiy Siyosatga Ta'sir</a:t>
            </a:r>
            <a:endParaRPr lang="en-US" dirty="0"/>
          </a:p>
        </p:txBody>
      </p:sp>
      <p:sp>
        <p:nvSpPr>
          <p:cNvPr id="8" name="Text 6"/>
          <p:cNvSpPr/>
          <p:nvPr/>
        </p:nvSpPr>
        <p:spPr>
          <a:xfrm>
            <a:off x="6469144" y="1442041"/>
            <a:ext cx="457200" cy="457200"/>
          </a:xfrm>
          <a:prstGeom prst="rect">
            <a:avLst/>
          </a:prstGeom>
          <a:solidFill>
            <a:srgbClr val="1570EF">
              <a:alpha val="5000"/>
            </a:srgbClr>
          </a:solidFill>
          <a:ln/>
        </p:spPr>
        <p:txBody>
          <a:bodyPr wrap="square" lIns="0" tIns="0" rIns="0" bIns="0" rtlCol="0" anchor="ctr"/>
          <a:lstStyle/>
          <a:p>
            <a:pPr indent="0" marL="0" algn="ctr">
              <a:buNone/>
            </a:pPr>
            <a:r>
              <a:rPr b="1" sz="2400"/>
              <a:t>Muammolar va Yechimlar: Iqtisodiy Siyosatga Ta'sir</a:t>
            </a:r>
            <a:endParaRPr lang="en-US" dirty="0"/>
          </a:p>
        </p:txBody>
      </p:sp>
      <p:sp>
        <p:nvSpPr>
          <p:cNvPr id="9" name="Text 7"/>
          <p:cNvSpPr/>
          <p:nvPr/>
        </p:nvSpPr>
        <p:spPr>
          <a:xfrm>
            <a:off x="6469144" y="1442041"/>
            <a:ext cx="457200" cy="457200"/>
          </a:xfrm>
          <a:prstGeom prst="rect">
            <a:avLst/>
          </a:prstGeom>
          <a:noFill/>
          <a:ln/>
        </p:spPr>
        <p:txBody>
          <a:bodyPr wrap="square" lIns="0" tIns="0" rIns="0" bIns="0" rtlCol="0" anchor="ctr"/>
          <a:lstStyle/>
          <a:p>
            <a:pPr algn="ctr" marL="0" indent="0">
              <a:lnSpc>
                <a:spcPct val="100000"/>
              </a:lnSpc>
              <a:buNone/>
            </a:pPr>
            <a:r>
              <a:rPr b="1" sz="2400"/>
              <a:t>Muammolar va Yechimlar: Iqtisodiy Siyosatga Ta'sir</a:t>
            </a:r>
            <a:endParaRPr lang="en-US" sz="1600" dirty="0"/>
          </a:p>
        </p:txBody>
      </p:sp>
      <p:sp>
        <p:nvSpPr>
          <p:cNvPr id="10" name="Text 8"/>
          <p:cNvSpPr/>
          <p:nvPr/>
        </p:nvSpPr>
        <p:spPr>
          <a:xfrm>
            <a:off x="9202792" y="1442041"/>
            <a:ext cx="457200" cy="457200"/>
          </a:xfrm>
          <a:prstGeom prst="rect">
            <a:avLst/>
          </a:prstGeom>
          <a:solidFill>
            <a:srgbClr val="1570EF">
              <a:alpha val="5000"/>
            </a:srgbClr>
          </a:solidFill>
          <a:ln/>
        </p:spPr>
        <p:txBody>
          <a:bodyPr wrap="square" lIns="0" tIns="0" rIns="0" bIns="0" rtlCol="0" anchor="ctr"/>
          <a:lstStyle/>
          <a:p>
            <a:pPr indent="0" marL="0" algn="ctr">
              <a:buNone/>
            </a:pPr>
            <a:r>
              <a:rPr b="1" sz="2400"/>
              <a:t>Muammolar va Yechimlar: Iqtisodiy Siyosatga Ta'sir</a:t>
            </a:r>
            <a:endParaRPr lang="en-US" dirty="0"/>
          </a:p>
        </p:txBody>
      </p:sp>
      <p:sp>
        <p:nvSpPr>
          <p:cNvPr id="11" name="Text 9"/>
          <p:cNvSpPr/>
          <p:nvPr/>
        </p:nvSpPr>
        <p:spPr>
          <a:xfrm>
            <a:off x="9202792" y="1442041"/>
            <a:ext cx="457200" cy="457200"/>
          </a:xfrm>
          <a:prstGeom prst="rect">
            <a:avLst/>
          </a:prstGeom>
          <a:noFill/>
          <a:ln/>
        </p:spPr>
        <p:txBody>
          <a:bodyPr wrap="square" lIns="0" tIns="0" rIns="0" bIns="0" rtlCol="0" anchor="ctr"/>
          <a:lstStyle/>
          <a:p>
            <a:pPr algn="ctr" marL="0" indent="0">
              <a:lnSpc>
                <a:spcPct val="100000"/>
              </a:lnSpc>
              <a:buNone/>
            </a:pPr>
            <a:r>
              <a:rPr b="1" sz="2400"/>
              <a:t>Muammolar va Yechimlar: Iqtisodiy Siyosatga Ta'sir</a:t>
            </a:r>
            <a:endParaRPr lang="en-US" sz="1600" dirty="0"/>
          </a:p>
        </p:txBody>
      </p:sp>
      <p:sp>
        <p:nvSpPr>
          <p:cNvPr id="12" name="Text 10"/>
          <p:cNvSpPr/>
          <p:nvPr/>
        </p:nvSpPr>
        <p:spPr>
          <a:xfrm>
            <a:off x="3839830" y="6318000"/>
            <a:ext cx="108375" cy="540000"/>
          </a:xfrm>
          <a:prstGeom prst="rect">
            <a:avLst/>
          </a:prstGeom>
          <a:noFill/>
          <a:ln/>
        </p:spPr>
        <p:txBody>
          <a:bodyPr wrap="square" lIns="0" tIns="0" rIns="0" bIns="0" rtlCol="0" anchor="ctr"/>
          <a:lstStyle/>
          <a:p>
            <a:pPr algn="l" marL="0" indent="0">
              <a:lnSpc>
                <a:spcPct val="100000"/>
              </a:lnSpc>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800" dirty="0"/>
          </a:p>
        </p:txBody>
      </p:sp>
      <p:sp>
        <p:nvSpPr>
          <p:cNvPr id="13" name="Text 11"/>
          <p:cNvSpPr/>
          <p:nvPr/>
        </p:nvSpPr>
        <p:spPr>
          <a:xfrm>
            <a:off x="3730520" y="1"/>
            <a:ext cx="8032593" cy="1034799"/>
          </a:xfrm>
          <a:prstGeom prst="rect">
            <a:avLst/>
          </a:prstGeom>
          <a:noFill/>
          <a:ln/>
        </p:spPr>
        <p:txBody>
          <a:bodyPr wrap="square" lIns="0" tIns="0" rIns="0" bIns="0" rtlCol="0" anchor="b"/>
          <a:lstStyle/>
          <a:p>
            <a:pPr algn="ctr" marL="0" indent="0">
              <a:lnSpc>
                <a:spcPct val="100000"/>
              </a:lnSpc>
              <a:spcBef>
                <a:spcPts val="1000"/>
              </a:spcBef>
              <a:buNone/>
            </a:pPr>
            <a:r>
              <a:rPr b="1" sz="2400"/>
              <a:t>Muammolar va Yechimlar: Iqtisodiy Siyosatga Ta'sir</a:t>
            </a:r>
            <a:endParaRPr lang="en-US" sz="2400" dirty="0"/>
          </a:p>
        </p:txBody>
      </p:sp>
      <p:sp>
        <p:nvSpPr>
          <p:cNvPr id="14" name="Text 12"/>
          <p:cNvSpPr/>
          <p:nvPr/>
        </p:nvSpPr>
        <p:spPr>
          <a:xfrm>
            <a:off x="0" y="0"/>
            <a:ext cx="3291840" cy="6858000"/>
          </a:xfrm>
          <a:prstGeom prst="rect">
            <a:avLst/>
          </a:prstGeom>
          <a:blipFill>
            <a:blip r:embed="rId2"/>
            <a:srcRect/>
            <a:stretch>
              <a:fillRect l="-106311" r="-106311" t="0" b="0"/>
            </a:stretch>
          </a:blipFill>
          <a:ln/>
        </p:spPr>
        <p:txBody>
          <a:bodyPr wrap="square" lIns="0" tIns="0" rIns="0" bIns="0" rtlCol="0" anchor="ctr"/>
          <a:lstStyle/>
          <a:p>
            <a:pPr indent="0" marL="0" algn="ctr">
              <a:buNone/>
            </a:pPr>
            <a:r>
              <a:rPr b="1" sz="2400"/>
              <a:t>Muammolar va Yechimlar: Iqtisodiy Siyosatga Ta'sir</a:t>
            </a:r>
            <a:endParaRPr lang="en-US" dirty="0"/>
          </a:p>
        </p:txBody>
      </p:sp>
      <p:sp>
        <p:nvSpPr>
          <p:cNvPr id="15" name="Text 13"/>
          <p:cNvSpPr/>
          <p:nvPr/>
        </p:nvSpPr>
        <p:spPr>
          <a:xfrm>
            <a:off x="3768561" y="6309360"/>
            <a:ext cx="7130221" cy="548640"/>
          </a:xfrm>
          <a:prstGeom prst="rect">
            <a:avLst/>
          </a:prstGeom>
          <a:noFill/>
          <a:ln/>
        </p:spPr>
        <p:txBody>
          <a:bodyPr wrap="square" lIns="0" tIns="0" rIns="0" bIns="0" rtlCol="0" anchor="ctr"/>
          <a:lstStyle/>
          <a:p>
            <a:pPr algn="l" marL="0" indent="0">
              <a:lnSpc>
                <a:spcPct val="100000"/>
              </a:lnSpc>
              <a:spcBef>
                <a:spcPts val="1000"/>
              </a:spcBef>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800" dirty="0"/>
          </a:p>
        </p:txBody>
      </p:sp>
      <p:sp>
        <p:nvSpPr>
          <p:cNvPr id="16" name="Text 14"/>
          <p:cNvSpPr/>
          <p:nvPr/>
        </p:nvSpPr>
        <p:spPr>
          <a:xfrm>
            <a:off x="3521331"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800" dirty="0"/>
          </a:p>
        </p:txBody>
      </p:sp>
      <p:sp>
        <p:nvSpPr>
          <p:cNvPr id="17" name="Text 15"/>
          <p:cNvSpPr/>
          <p:nvPr/>
        </p:nvSpPr>
        <p:spPr>
          <a:xfrm>
            <a:off x="9202793" y="2755681"/>
            <a:ext cx="2560320" cy="3291840"/>
          </a:xfrm>
          <a:prstGeom prst="rect">
            <a:avLst/>
          </a:prstGeom>
          <a:noFill/>
          <a:ln/>
        </p:spPr>
        <p:txBody>
          <a:bodyPr wrap="square" lIns="0" tIns="0" rIns="0" bIns="0" rtlCol="0" anchor="t"/>
          <a:lstStyle/>
          <a:p>
            <a:pPr algn="l" marL="0" indent="0">
              <a:lnSpc>
                <a:spcPct val="100000"/>
              </a:lnSpc>
              <a:spcBef>
                <a:spcPts val="1200"/>
              </a:spcBef>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1100" dirty="0"/>
          </a:p>
        </p:txBody>
      </p:sp>
      <p:sp>
        <p:nvSpPr>
          <p:cNvPr id="18" name="Text 16"/>
          <p:cNvSpPr/>
          <p:nvPr/>
        </p:nvSpPr>
        <p:spPr>
          <a:xfrm>
            <a:off x="9202793" y="2068060"/>
            <a:ext cx="2560320" cy="548640"/>
          </a:xfrm>
          <a:prstGeom prst="rect">
            <a:avLst/>
          </a:prstGeom>
          <a:noFill/>
          <a:ln/>
        </p:spPr>
        <p:txBody>
          <a:bodyPr wrap="square" lIns="0" tIns="0" rIns="0" bIns="0" rtlCol="0" anchor="t"/>
          <a:lstStyle/>
          <a:p>
            <a:pPr algn="l" marL="0" indent="0">
              <a:lnSpc>
                <a:spcPct val="90000"/>
              </a:lnSpc>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1600" dirty="0"/>
          </a:p>
        </p:txBody>
      </p:sp>
      <p:sp>
        <p:nvSpPr>
          <p:cNvPr id="19" name="Text 17"/>
          <p:cNvSpPr/>
          <p:nvPr/>
        </p:nvSpPr>
        <p:spPr>
          <a:xfrm>
            <a:off x="6469144" y="2755681"/>
            <a:ext cx="2560320" cy="3291840"/>
          </a:xfrm>
          <a:prstGeom prst="rect">
            <a:avLst/>
          </a:prstGeom>
          <a:noFill/>
          <a:ln/>
        </p:spPr>
        <p:txBody>
          <a:bodyPr wrap="square" lIns="0" tIns="0" rIns="0" bIns="0" rtlCol="0" anchor="t"/>
          <a:lstStyle/>
          <a:p>
            <a:pPr algn="l" marL="0" indent="0">
              <a:lnSpc>
                <a:spcPct val="100000"/>
              </a:lnSpc>
              <a:spcBef>
                <a:spcPts val="1200"/>
              </a:spcBef>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1100" dirty="0"/>
          </a:p>
        </p:txBody>
      </p:sp>
      <p:sp>
        <p:nvSpPr>
          <p:cNvPr id="20" name="Text 18"/>
          <p:cNvSpPr/>
          <p:nvPr/>
        </p:nvSpPr>
        <p:spPr>
          <a:xfrm>
            <a:off x="6469144" y="2068060"/>
            <a:ext cx="2560320" cy="548640"/>
          </a:xfrm>
          <a:prstGeom prst="rect">
            <a:avLst/>
          </a:prstGeom>
          <a:noFill/>
          <a:ln/>
        </p:spPr>
        <p:txBody>
          <a:bodyPr wrap="square" lIns="0" tIns="0" rIns="0" bIns="0" rtlCol="0" anchor="t"/>
          <a:lstStyle/>
          <a:p>
            <a:pPr algn="l" marL="0" indent="0">
              <a:lnSpc>
                <a:spcPct val="90000"/>
              </a:lnSpc>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1600" dirty="0"/>
          </a:p>
        </p:txBody>
      </p:sp>
      <p:sp>
        <p:nvSpPr>
          <p:cNvPr id="21" name="Text 19"/>
          <p:cNvSpPr/>
          <p:nvPr/>
        </p:nvSpPr>
        <p:spPr>
          <a:xfrm>
            <a:off x="3735495" y="2755681"/>
            <a:ext cx="2560320" cy="3291840"/>
          </a:xfrm>
          <a:prstGeom prst="rect">
            <a:avLst/>
          </a:prstGeom>
          <a:noFill/>
          <a:ln/>
        </p:spPr>
        <p:txBody>
          <a:bodyPr wrap="square" lIns="0" tIns="0" rIns="0" bIns="0" rtlCol="0" anchor="t"/>
          <a:lstStyle/>
          <a:p>
            <a:pPr algn="l" marL="0" indent="0">
              <a:lnSpc>
                <a:spcPct val="100000"/>
              </a:lnSpc>
              <a:spcBef>
                <a:spcPts val="1200"/>
              </a:spcBef>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1100" dirty="0"/>
          </a:p>
        </p:txBody>
      </p:sp>
      <p:sp>
        <p:nvSpPr>
          <p:cNvPr id="22" name="Text 20"/>
          <p:cNvSpPr/>
          <p:nvPr/>
        </p:nvSpPr>
        <p:spPr>
          <a:xfrm>
            <a:off x="3735495" y="2068060"/>
            <a:ext cx="2560320" cy="548640"/>
          </a:xfrm>
          <a:prstGeom prst="rect">
            <a:avLst/>
          </a:prstGeom>
          <a:noFill/>
          <a:ln/>
        </p:spPr>
        <p:txBody>
          <a:bodyPr wrap="square" lIns="0" tIns="0" rIns="0" bIns="0" rtlCol="0" anchor="t"/>
          <a:lstStyle/>
          <a:p>
            <a:pPr algn="l" marL="0" indent="0">
              <a:lnSpc>
                <a:spcPct val="90000"/>
              </a:lnSpc>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sz="1600" dirty="0"/>
          </a:p>
        </p:txBody>
      </p:sp>
      <p:sp>
        <p:nvSpPr>
          <p:cNvPr id="23" name="Text 21"/>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Kategoriya 1: **Siyosiy Xatarlar**</a:t>
            </a:r>
            <a:br/>
            <a:r>
              <a:t>- Siyosiy o'zgarishlar iqtisodiy prognozlarni noto'g'ri qilishi mumkin.</a:t>
            </a:r>
            <a:br/>
            <a:r>
              <a:t>- Yechim: Siyosatni shakllantirishda ehtimoliy siyosiy stsenariylarni hisobga olish.</a:t>
            </a:r>
            <a:br/>
            <a:br/>
            <a:r>
              <a:t>Kategoriya 2: **Global Iqtisodiy O'zgarishlar**</a:t>
            </a:r>
            <a:br/>
            <a:r>
              <a:t>- Jahon iqtisodiyotidagi o'zgarishlar milliy prognozlarga ta'sir qilishi mumkin.</a:t>
            </a:r>
            <a:br/>
            <a:r>
              <a:t>- Yechim: Xalqaro iqtisodiy hamkorlikni kuchaytirish va global tahlil usullarini qo'llash.</a:t>
            </a:r>
            <a:br/>
            <a:br/>
            <a:r>
              <a:t>Kategoriya 3: **Texnologik Taraqqiyot**</a:t>
            </a:r>
            <a:br/>
            <a:r>
              <a:t>- Texnologik rivojlanish prognozlarni murakkablashtirishi mumkin.</a:t>
            </a:r>
            <a:br/>
            <a:r>
              <a:t>- Yechim: Innovatsion texnologiyalarni o'rganish va ularni prognozlash jarayoniga integratsiya qilish.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Xulosa va Tavsiyalar</a:t>
            </a:r>
            <a:endParaRPr lang="en-US" dirty="0"/>
          </a:p>
        </p:txBody>
      </p:sp>
      <p:sp>
        <p:nvSpPr>
          <p:cNvPr id="3" name="Text 1"/>
          <p:cNvSpPr/>
          <p:nvPr/>
        </p:nvSpPr>
        <p:spPr>
          <a:xfrm>
            <a:off x="11655241" y="0"/>
            <a:ext cx="536759" cy="6858000"/>
          </a:xfrm>
          <a:prstGeom prst="rect">
            <a:avLst/>
          </a:prstGeom>
          <a:solidFill>
            <a:srgbClr val="1570EF"/>
          </a:solidFill>
          <a:ln/>
        </p:spPr>
        <p:txBody>
          <a:bodyPr wrap="square" lIns="0" tIns="0" rIns="0" bIns="0" rtlCol="0" anchor="ctr"/>
          <a:lstStyle/>
          <a:p>
            <a:pPr indent="0" marL="0" algn="ctr">
              <a:buNone/>
            </a:pPr>
            <a:r>
              <a:rPr b="1" sz="2400"/>
              <a:t>Xulosa va Tavsiyalar</a:t>
            </a:r>
            <a:endParaRPr lang="en-US" dirty="0"/>
          </a:p>
        </p:txBody>
      </p:sp>
      <p:sp>
        <p:nvSpPr>
          <p:cNvPr id="4" name="Text 2"/>
          <p:cNvSpPr/>
          <p:nvPr/>
        </p:nvSpPr>
        <p:spPr>
          <a:xfrm>
            <a:off x="11655243"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Xulosa va Tavsiyalar</a:t>
            </a:r>
            <a:endParaRPr lang="en-US" dirty="0"/>
          </a:p>
        </p:txBody>
      </p:sp>
      <p:sp>
        <p:nvSpPr>
          <p:cNvPr id="5" name="Text 3"/>
          <p:cNvSpPr/>
          <p:nvPr/>
        </p:nvSpPr>
        <p:spPr>
          <a:xfrm>
            <a:off x="663993" y="1591013"/>
            <a:ext cx="457200" cy="457200"/>
          </a:xfrm>
          <a:prstGeom prst="rect">
            <a:avLst/>
          </a:prstGeom>
          <a:solidFill>
            <a:srgbClr val="1570EF">
              <a:alpha val="5000"/>
            </a:srgbClr>
          </a:solidFill>
          <a:ln/>
        </p:spPr>
        <p:txBody>
          <a:bodyPr wrap="square" lIns="0" tIns="0" rIns="0" bIns="0" rtlCol="0" anchor="ctr"/>
          <a:lstStyle/>
          <a:p>
            <a:pPr indent="0" marL="0" algn="ctr">
              <a:buNone/>
            </a:pPr>
            <a:r>
              <a:rPr b="1" sz="2400"/>
              <a:t>Xulosa va Tavsiyalar</a:t>
            </a:r>
            <a:endParaRPr lang="en-US" dirty="0"/>
          </a:p>
        </p:txBody>
      </p:sp>
      <p:sp>
        <p:nvSpPr>
          <p:cNvPr id="6" name="Text 4"/>
          <p:cNvSpPr/>
          <p:nvPr/>
        </p:nvSpPr>
        <p:spPr>
          <a:xfrm>
            <a:off x="663993" y="1591013"/>
            <a:ext cx="457200" cy="457200"/>
          </a:xfrm>
          <a:prstGeom prst="rect">
            <a:avLst/>
          </a:prstGeom>
          <a:noFill/>
          <a:ln/>
        </p:spPr>
        <p:txBody>
          <a:bodyPr wrap="square" lIns="0" tIns="0" rIns="0" bIns="0" rtlCol="0" anchor="ctr"/>
          <a:lstStyle/>
          <a:p>
            <a:pPr algn="ctr" marL="0" indent="0">
              <a:lnSpc>
                <a:spcPct val="100000"/>
              </a:lnSpc>
              <a:buNone/>
            </a:pPr>
            <a:r>
              <a:rPr b="1" sz="2400"/>
              <a:t>Xulosa va Tavsiyalar</a:t>
            </a:r>
            <a:endParaRPr lang="en-US" sz="1600" dirty="0"/>
          </a:p>
        </p:txBody>
      </p:sp>
      <p:sp>
        <p:nvSpPr>
          <p:cNvPr id="7" name="Text 5"/>
          <p:cNvSpPr/>
          <p:nvPr/>
        </p:nvSpPr>
        <p:spPr>
          <a:xfrm>
            <a:off x="640081" y="1159247"/>
            <a:ext cx="7951470" cy="45719"/>
          </a:xfrm>
          <a:custGeom>
            <a:avLst/>
            <a:gdLst/>
            <a:ahLst/>
            <a:cxnLst/>
            <a:rect l="l" t="t" r="r" b="b"/>
            <a:pathLst>
              <a:path w="7951470" h="45719">
                <a:moveTo>
                  <a:pt x="0" y="0"/>
                </a:moveTo>
                <a:lnTo>
                  <a:pt x="7951470" y="0"/>
                </a:lnTo>
              </a:path>
            </a:pathLst>
          </a:custGeom>
          <a:noFill/>
          <a:ln w="25400">
            <a:solidFill>
              <a:srgbClr val="EAECF0"/>
            </a:solidFill>
          </a:ln>
        </p:spPr>
        <p:txBody>
          <a:bodyPr wrap="square" lIns="0" tIns="0" rIns="0" bIns="0" rtlCol="0" anchor="ctr"/>
          <a:lstStyle/>
          <a:p>
            <a:pPr indent="0" marL="0" algn="ctr">
              <a:buNone/>
            </a:pPr>
            <a:r>
              <a:rPr b="1" sz="2400"/>
              <a:t>Xulosa va Tavsiyalar</a:t>
            </a:r>
            <a:endParaRPr lang="en-US" dirty="0"/>
          </a:p>
        </p:txBody>
      </p:sp>
      <p:sp>
        <p:nvSpPr>
          <p:cNvPr id="8" name="Text 6"/>
          <p:cNvSpPr/>
          <p:nvPr/>
        </p:nvSpPr>
        <p:spPr>
          <a:xfrm>
            <a:off x="640080" y="3080106"/>
            <a:ext cx="457200" cy="457200"/>
          </a:xfrm>
          <a:prstGeom prst="rect">
            <a:avLst/>
          </a:prstGeom>
          <a:solidFill>
            <a:srgbClr val="1570EF">
              <a:alpha val="5000"/>
            </a:srgbClr>
          </a:solidFill>
          <a:ln/>
        </p:spPr>
        <p:txBody>
          <a:bodyPr wrap="square" lIns="0" tIns="0" rIns="0" bIns="0" rtlCol="0" anchor="ctr"/>
          <a:lstStyle/>
          <a:p>
            <a:pPr indent="0" marL="0" algn="l">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dirty="0"/>
          </a:p>
        </p:txBody>
      </p:sp>
      <p:sp>
        <p:nvSpPr>
          <p:cNvPr id="9" name="Text 7"/>
          <p:cNvSpPr/>
          <p:nvPr/>
        </p:nvSpPr>
        <p:spPr>
          <a:xfrm>
            <a:off x="640080" y="3080106"/>
            <a:ext cx="457200" cy="457200"/>
          </a:xfrm>
          <a:prstGeom prst="rect">
            <a:avLst/>
          </a:prstGeom>
          <a:noFill/>
          <a:ln/>
        </p:spPr>
        <p:txBody>
          <a:bodyPr wrap="square" lIns="0" tIns="0" rIns="0" bIns="0" rtlCol="0" anchor="ctr"/>
          <a:lstStyle/>
          <a:p>
            <a:pPr algn="l" marL="0" indent="0">
              <a:lnSpc>
                <a:spcPct val="100000"/>
              </a:lnSpc>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1600" dirty="0"/>
          </a:p>
        </p:txBody>
      </p:sp>
      <p:sp>
        <p:nvSpPr>
          <p:cNvPr id="10" name="Text 8"/>
          <p:cNvSpPr/>
          <p:nvPr/>
        </p:nvSpPr>
        <p:spPr>
          <a:xfrm>
            <a:off x="650836" y="4557884"/>
            <a:ext cx="457200" cy="457200"/>
          </a:xfrm>
          <a:prstGeom prst="rect">
            <a:avLst/>
          </a:prstGeom>
          <a:solidFill>
            <a:srgbClr val="1570EF">
              <a:alpha val="5000"/>
            </a:srgbClr>
          </a:solidFill>
          <a:ln/>
        </p:spPr>
        <p:txBody>
          <a:bodyPr wrap="square" lIns="0" tIns="0" rIns="0" bIns="0" rtlCol="0" anchor="ctr"/>
          <a:lstStyle/>
          <a:p>
            <a:pPr indent="0" marL="0" algn="l">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dirty="0"/>
          </a:p>
        </p:txBody>
      </p:sp>
      <p:sp>
        <p:nvSpPr>
          <p:cNvPr id="11" name="Text 9"/>
          <p:cNvSpPr/>
          <p:nvPr/>
        </p:nvSpPr>
        <p:spPr>
          <a:xfrm>
            <a:off x="650836" y="4557884"/>
            <a:ext cx="457200" cy="457200"/>
          </a:xfrm>
          <a:prstGeom prst="rect">
            <a:avLst/>
          </a:prstGeom>
          <a:noFill/>
          <a:ln/>
        </p:spPr>
        <p:txBody>
          <a:bodyPr wrap="square" lIns="0" tIns="0" rIns="0" bIns="0" rtlCol="0" anchor="ctr"/>
          <a:lstStyle/>
          <a:p>
            <a:pPr algn="l" marL="0" indent="0">
              <a:lnSpc>
                <a:spcPct val="100000"/>
              </a:lnSpc>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1600" dirty="0"/>
          </a:p>
        </p:txBody>
      </p:sp>
      <p:sp>
        <p:nvSpPr>
          <p:cNvPr id="12" name="Text 10"/>
          <p:cNvSpPr/>
          <p:nvPr/>
        </p:nvSpPr>
        <p:spPr>
          <a:xfrm>
            <a:off x="749390" y="6318000"/>
            <a:ext cx="108375" cy="540000"/>
          </a:xfrm>
          <a:prstGeom prst="rect">
            <a:avLst/>
          </a:prstGeom>
          <a:noFill/>
          <a:ln/>
        </p:spPr>
        <p:txBody>
          <a:bodyPr wrap="square" lIns="0" tIns="0" rIns="0" bIns="0" rtlCol="0" anchor="ctr"/>
          <a:lstStyle/>
          <a:p>
            <a:pPr algn="l" marL="0" indent="0">
              <a:lnSpc>
                <a:spcPct val="100000"/>
              </a:lnSpc>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800" dirty="0"/>
          </a:p>
        </p:txBody>
      </p:sp>
      <p:sp>
        <p:nvSpPr>
          <p:cNvPr id="13" name="Text 11"/>
          <p:cNvSpPr/>
          <p:nvPr/>
        </p:nvSpPr>
        <p:spPr>
          <a:xfrm>
            <a:off x="640080" y="1"/>
            <a:ext cx="8032593" cy="1034799"/>
          </a:xfrm>
          <a:prstGeom prst="rect">
            <a:avLst/>
          </a:prstGeom>
          <a:noFill/>
          <a:ln/>
        </p:spPr>
        <p:txBody>
          <a:bodyPr wrap="square" lIns="0" tIns="0" rIns="0" bIns="0" rtlCol="0" anchor="b"/>
          <a:lstStyle/>
          <a:p>
            <a:pPr algn="ctr" marL="0" indent="0">
              <a:lnSpc>
                <a:spcPct val="100000"/>
              </a:lnSpc>
              <a:spcBef>
                <a:spcPts val="1000"/>
              </a:spcBef>
              <a:buNone/>
            </a:pPr>
            <a:r>
              <a:rPr b="1" sz="2400"/>
              <a:t>Xulosa va Tavsiyalar</a:t>
            </a:r>
            <a:endParaRPr lang="en-US" sz="2400" dirty="0"/>
          </a:p>
        </p:txBody>
      </p:sp>
      <p:sp>
        <p:nvSpPr>
          <p:cNvPr id="14" name="Text 12"/>
          <p:cNvSpPr/>
          <p:nvPr/>
        </p:nvSpPr>
        <p:spPr>
          <a:xfrm>
            <a:off x="8900160" y="0"/>
            <a:ext cx="3291840" cy="6858000"/>
          </a:xfrm>
          <a:prstGeom prst="rect">
            <a:avLst/>
          </a:prstGeom>
          <a:blipFill>
            <a:blip r:embed="rId2"/>
            <a:srcRect/>
            <a:stretch>
              <a:fillRect l="-126835" r="-126835" t="0" b="0"/>
            </a:stretch>
          </a:blipFill>
          <a:ln/>
        </p:spPr>
        <p:txBody>
          <a:bodyPr wrap="square" lIns="0" tIns="0" rIns="0" bIns="0" rtlCol="0" anchor="ctr"/>
          <a:lstStyle/>
          <a:p>
            <a:pPr indent="0" marL="0" algn="ctr">
              <a:buNone/>
            </a:pPr>
            <a:r>
              <a:rPr b="1" sz="2400"/>
              <a:t>Xulosa va Tavsiyalar</a:t>
            </a:r>
            <a:endParaRPr lang="en-US" dirty="0"/>
          </a:p>
        </p:txBody>
      </p:sp>
      <p:sp>
        <p:nvSpPr>
          <p:cNvPr id="15" name="Text 13"/>
          <p:cNvSpPr/>
          <p:nvPr/>
        </p:nvSpPr>
        <p:spPr>
          <a:xfrm>
            <a:off x="857765" y="6309360"/>
            <a:ext cx="7130221" cy="548640"/>
          </a:xfrm>
          <a:prstGeom prst="rect">
            <a:avLst/>
          </a:prstGeom>
          <a:noFill/>
          <a:ln/>
        </p:spPr>
        <p:txBody>
          <a:bodyPr wrap="square" lIns="0" tIns="0" rIns="0" bIns="0" rtlCol="0" anchor="ctr"/>
          <a:lstStyle/>
          <a:p>
            <a:pPr algn="l" marL="0" indent="0">
              <a:lnSpc>
                <a:spcPct val="100000"/>
              </a:lnSpc>
              <a:spcBef>
                <a:spcPts val="1000"/>
              </a:spcBef>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800" dirty="0"/>
          </a:p>
        </p:txBody>
      </p:sp>
      <p:sp>
        <p:nvSpPr>
          <p:cNvPr id="16" name="Text 14"/>
          <p:cNvSpPr/>
          <p:nvPr/>
        </p:nvSpPr>
        <p:spPr>
          <a:xfrm>
            <a:off x="430891"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800" dirty="0"/>
          </a:p>
        </p:txBody>
      </p:sp>
      <p:sp>
        <p:nvSpPr>
          <p:cNvPr id="17" name="Text 15"/>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dirty="0"/>
          </a:p>
        </p:txBody>
      </p:sp>
      <p:sp>
        <p:nvSpPr>
          <p:cNvPr id="18" name="Text 16"/>
          <p:cNvSpPr/>
          <p:nvPr/>
        </p:nvSpPr>
        <p:spPr>
          <a:xfrm>
            <a:off x="1312530" y="5037963"/>
            <a:ext cx="6187954" cy="640080"/>
          </a:xfrm>
          <a:prstGeom prst="rect">
            <a:avLst/>
          </a:prstGeom>
          <a:noFill/>
          <a:ln/>
        </p:spPr>
        <p:txBody>
          <a:bodyPr wrap="square" lIns="0" tIns="0" rIns="0" bIns="0" rtlCol="0" anchor="t"/>
          <a:lstStyle/>
          <a:p>
            <a:pPr algn="l" marL="0" indent="0">
              <a:lnSpc>
                <a:spcPct val="90000"/>
              </a:lnSpc>
              <a:spcBef>
                <a:spcPts val="904"/>
              </a:spcBef>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1266" dirty="0"/>
          </a:p>
        </p:txBody>
      </p:sp>
      <p:sp>
        <p:nvSpPr>
          <p:cNvPr id="19" name="Text 17"/>
          <p:cNvSpPr/>
          <p:nvPr/>
        </p:nvSpPr>
        <p:spPr>
          <a:xfrm>
            <a:off x="1312533" y="4560423"/>
            <a:ext cx="6187947" cy="365760"/>
          </a:xfrm>
          <a:prstGeom prst="rect">
            <a:avLst/>
          </a:prstGeom>
          <a:noFill/>
          <a:ln/>
        </p:spPr>
        <p:txBody>
          <a:bodyPr wrap="square" lIns="0" tIns="0" rIns="0" bIns="0" rtlCol="0" anchor="t"/>
          <a:lstStyle/>
          <a:p>
            <a:pPr algn="l" marL="0" indent="0">
              <a:lnSpc>
                <a:spcPct val="90000"/>
              </a:lnSpc>
              <a:spcBef>
                <a:spcPts val="1000"/>
              </a:spcBef>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1400" dirty="0"/>
          </a:p>
        </p:txBody>
      </p:sp>
      <p:sp>
        <p:nvSpPr>
          <p:cNvPr id="20" name="Text 18"/>
          <p:cNvSpPr/>
          <p:nvPr/>
        </p:nvSpPr>
        <p:spPr>
          <a:xfrm>
            <a:off x="1325881" y="3547490"/>
            <a:ext cx="6174606" cy="640080"/>
          </a:xfrm>
          <a:prstGeom prst="rect">
            <a:avLst/>
          </a:prstGeom>
          <a:noFill/>
          <a:ln/>
        </p:spPr>
        <p:txBody>
          <a:bodyPr wrap="square" lIns="0" tIns="0" rIns="0" bIns="0" rtlCol="0" anchor="t"/>
          <a:lstStyle/>
          <a:p>
            <a:pPr algn="l" marL="0" indent="0">
              <a:lnSpc>
                <a:spcPct val="90000"/>
              </a:lnSpc>
              <a:spcBef>
                <a:spcPts val="886"/>
              </a:spcBef>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1241" dirty="0"/>
          </a:p>
        </p:txBody>
      </p:sp>
      <p:sp>
        <p:nvSpPr>
          <p:cNvPr id="21" name="Text 19"/>
          <p:cNvSpPr/>
          <p:nvPr/>
        </p:nvSpPr>
        <p:spPr>
          <a:xfrm>
            <a:off x="1325882" y="3087278"/>
            <a:ext cx="6174606" cy="365760"/>
          </a:xfrm>
          <a:prstGeom prst="rect">
            <a:avLst/>
          </a:prstGeom>
          <a:noFill/>
          <a:ln/>
        </p:spPr>
        <p:txBody>
          <a:bodyPr wrap="square" lIns="0" tIns="0" rIns="0" bIns="0" rtlCol="0" anchor="t"/>
          <a:lstStyle/>
          <a:p>
            <a:pPr algn="l" marL="0" indent="0">
              <a:lnSpc>
                <a:spcPct val="90000"/>
              </a:lnSpc>
              <a:spcBef>
                <a:spcPts val="1000"/>
              </a:spcBef>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1400" dirty="0"/>
          </a:p>
        </p:txBody>
      </p:sp>
      <p:sp>
        <p:nvSpPr>
          <p:cNvPr id="22" name="Text 20"/>
          <p:cNvSpPr/>
          <p:nvPr/>
        </p:nvSpPr>
        <p:spPr>
          <a:xfrm>
            <a:off x="1312533" y="1591696"/>
            <a:ext cx="6187954" cy="365760"/>
          </a:xfrm>
          <a:prstGeom prst="rect">
            <a:avLst/>
          </a:prstGeom>
          <a:noFill/>
          <a:ln/>
        </p:spPr>
        <p:txBody>
          <a:bodyPr wrap="square" lIns="0" tIns="0" rIns="0" bIns="0" rtlCol="0" anchor="t"/>
          <a:lstStyle/>
          <a:p>
            <a:pPr algn="ctr" marL="0" indent="0">
              <a:lnSpc>
                <a:spcPct val="90000"/>
              </a:lnSpc>
              <a:spcBef>
                <a:spcPts val="1000"/>
              </a:spcBef>
              <a:buNone/>
            </a:pPr>
            <a:r>
              <a:rPr b="1" sz="2400"/>
              <a:t>Xulosa va Tavsiyalar</a:t>
            </a:r>
            <a:endParaRPr lang="en-US" sz="1400" dirty="0"/>
          </a:p>
        </p:txBody>
      </p:sp>
      <p:sp>
        <p:nvSpPr>
          <p:cNvPr id="23" name="Text 21"/>
          <p:cNvSpPr/>
          <p:nvPr/>
        </p:nvSpPr>
        <p:spPr>
          <a:xfrm>
            <a:off x="1312533" y="2048213"/>
            <a:ext cx="6187956" cy="640080"/>
          </a:xfrm>
          <a:prstGeom prst="rect">
            <a:avLst/>
          </a:prstGeom>
          <a:noFill/>
          <a:ln/>
        </p:spPr>
        <p:txBody>
          <a:bodyPr wrap="square" lIns="0" tIns="0" rIns="0" bIns="0" rtlCol="0" anchor="t"/>
          <a:lstStyle/>
          <a:p>
            <a:pPr algn="l" marL="0" indent="0">
              <a:lnSpc>
                <a:spcPct val="90000"/>
              </a:lnSpc>
              <a:spcBef>
                <a:spcPts val="731"/>
              </a:spcBef>
              <a:buNone/>
            </a:pPr>
            <a:r>
              <a:rPr sz="1600"/>
              <a:t>Iqtisodiy prognozlash iqtisodiy siyosatni shakllantirish, korporativ strategiyalarni ishlab chiqish va investitsion qarorlarni qabul qilishda muhim vositadir. Ushbu jarayonning muvaffaqiyati asosan foydalanilgan ma'lumotlar sifati va tanlangan modellarning to'g'riligiga bog'liqdir. Kelajakda iqtisodiy prognozlash yanada rivojlanishi uchun raqamli texnologiyalar va katta ma'lumotlardan kengroq foydalanish zarur. Shuningdek, prognozlashda stsenariy tahlili va ehtimoliy modellarni qo'llash orqali aniqroq natijalarga erishish mumkin. Siyosatchilar va korporativ rahbarlar ushbu prognozlarni faoliyatlarida qo'llab, iqtisodiyotning barqaror o'sishi va rivojlanishini ta'minlashlari kerak. Tavsiya etamizki, har bir mamlakat va kompaniya o'z prognozlash jarayonini muntazam ravishda ko'rib chiqib, yangi tendensiyalar va texnologiyalarni integratsiya qilsin.</a:t>
            </a:r>
            <a:endParaRPr lang="en-US" sz="102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Kirish</a:t>
            </a:r>
            <a:endParaRPr lang="en-US" dirty="0"/>
          </a:p>
        </p:txBody>
      </p:sp>
      <p:sp>
        <p:nvSpPr>
          <p:cNvPr id="3" name="Text 1"/>
          <p:cNvSpPr/>
          <p:nvPr/>
        </p:nvSpPr>
        <p:spPr>
          <a:xfrm>
            <a:off x="0" y="0"/>
            <a:ext cx="2743200" cy="6858000"/>
          </a:xfrm>
          <a:prstGeom prst="rect">
            <a:avLst/>
          </a:prstGeom>
          <a:solidFill>
            <a:srgbClr val="1570EF"/>
          </a:solidFill>
          <a:ln/>
        </p:spPr>
        <p:txBody>
          <a:bodyPr wrap="square" lIns="0" tIns="0" rIns="0" bIns="0" rtlCol="0" anchor="ctr"/>
          <a:lstStyle/>
          <a:p>
            <a:pPr indent="0" marL="0" algn="ctr">
              <a:buNone/>
            </a:pPr>
            <a:r>
              <a:rPr b="1" sz="2400"/>
              <a:t>Kirish</a:t>
            </a:r>
            <a:endParaRPr lang="en-US" dirty="0"/>
          </a:p>
        </p:txBody>
      </p:sp>
      <p:sp>
        <p:nvSpPr>
          <p:cNvPr id="4" name="Text 2"/>
          <p:cNvSpPr/>
          <p:nvPr/>
        </p:nvSpPr>
        <p:spPr>
          <a:xfrm>
            <a:off x="3200400" y="1157457"/>
            <a:ext cx="8321040" cy="9525"/>
          </a:xfrm>
          <a:custGeom>
            <a:avLst/>
            <a:gdLst/>
            <a:ahLst/>
            <a:cxnLst/>
            <a:rect l="l" t="t" r="r" b="b"/>
            <a:pathLst>
              <a:path w="8321040" h="9525">
                <a:moveTo>
                  <a:pt x="0" y="0"/>
                </a:moveTo>
                <a:lnTo>
                  <a:pt x="8321040" y="0"/>
                </a:lnTo>
              </a:path>
            </a:pathLst>
          </a:custGeom>
          <a:noFill/>
          <a:ln w="25400">
            <a:solidFill>
              <a:srgbClr val="EAECF0"/>
            </a:solidFill>
          </a:ln>
        </p:spPr>
        <p:txBody>
          <a:bodyPr wrap="square" lIns="0" tIns="0" rIns="0" bIns="0" rtlCol="0" anchor="ctr"/>
          <a:lstStyle/>
          <a:p>
            <a:pPr indent="0" marL="0" algn="ctr">
              <a:buNone/>
            </a:pPr>
            <a:r>
              <a:rPr b="1" sz="2400"/>
              <a:t>Kirish</a:t>
            </a:r>
            <a:endParaRPr lang="en-US" dirty="0"/>
          </a:p>
        </p:txBody>
      </p:sp>
      <p:sp>
        <p:nvSpPr>
          <p:cNvPr id="5" name="Text 3"/>
          <p:cNvSpPr/>
          <p:nvPr/>
        </p:nvSpPr>
        <p:spPr>
          <a:xfrm>
            <a:off x="-7641" y="0"/>
            <a:ext cx="2750841" cy="6858000"/>
          </a:xfrm>
          <a:prstGeom prst="rect">
            <a:avLst/>
          </a:prstGeom>
          <a:blipFill>
            <a:blip r:embed="rId1"/>
            <a:srcRect l="0" t="0" r="0" b="0"/>
            <a:stretch>
              <a:fillRect l="0" t="0" r="0" b="0"/>
            </a:stretch>
          </a:blipFill>
          <a:ln/>
        </p:spPr>
        <p:txBody>
          <a:bodyPr wrap="square" lIns="0" tIns="0" rIns="0" bIns="0" rtlCol="0" anchor="ctr"/>
          <a:lstStyle/>
          <a:p>
            <a:pPr indent="0" marL="0" algn="ctr">
              <a:buNone/>
            </a:pPr>
            <a:r>
              <a:rPr b="1" sz="2400"/>
              <a:t>Kirish</a:t>
            </a:r>
            <a:endParaRPr lang="en-US" dirty="0"/>
          </a:p>
        </p:txBody>
      </p:sp>
      <p:sp>
        <p:nvSpPr>
          <p:cNvPr id="6" name="Text 4"/>
          <p:cNvSpPr/>
          <p:nvPr/>
        </p:nvSpPr>
        <p:spPr>
          <a:xfrm>
            <a:off x="10911840" y="1365505"/>
            <a:ext cx="640080" cy="4585080"/>
          </a:xfrm>
          <a:prstGeom prst="rect">
            <a:avLst/>
          </a:prstGeom>
          <a:noFill/>
          <a:ln/>
        </p:spPr>
        <p:txBody>
          <a:bodyPr wrap="square" lIns="0" tIns="0" rIns="0" bIns="0" rtlCol="0" anchor="t"/>
          <a:lstStyle/>
          <a:p>
            <a:pPr algn="ctr" marL="0" indent="0">
              <a:lnSpc>
                <a:spcPct val="150000"/>
              </a:lnSpc>
              <a:buNone/>
            </a:pPr>
            <a:r>
              <a:rPr b="1" sz="2400"/>
              <a:t>Kirish</a:t>
            </a:r>
            <a:endParaRPr lang="en-US" sz="1600" dirty="0"/>
          </a:p>
        </p:txBody>
      </p:sp>
      <p:sp>
        <p:nvSpPr>
          <p:cNvPr id="7" name="Text 5"/>
          <p:cNvSpPr/>
          <p:nvPr/>
        </p:nvSpPr>
        <p:spPr>
          <a:xfrm>
            <a:off x="3200400" y="1365505"/>
            <a:ext cx="7498080" cy="4585080"/>
          </a:xfrm>
          <a:prstGeom prst="rect">
            <a:avLst/>
          </a:prstGeom>
          <a:noFill/>
          <a:ln/>
        </p:spPr>
        <p:txBody>
          <a:bodyPr wrap="square" lIns="0" tIns="0" rIns="0" bIns="0" rtlCol="0" anchor="t"/>
          <a:lstStyle/>
          <a:p>
            <a:pPr algn="ctr" marL="0" indent="0">
              <a:lnSpc>
                <a:spcPct val="150000"/>
              </a:lnSpc>
              <a:buNone/>
            </a:pPr>
            <a:r>
              <a:rPr b="1" sz="2400"/>
              <a:t>Kirish</a:t>
            </a:r>
            <a:endParaRPr lang="en-US" sz="1600" dirty="0"/>
          </a:p>
        </p:txBody>
      </p:sp>
      <p:sp>
        <p:nvSpPr>
          <p:cNvPr id="8" name="Text 6"/>
          <p:cNvSpPr/>
          <p:nvPr/>
        </p:nvSpPr>
        <p:spPr>
          <a:xfrm>
            <a:off x="3200400" y="503683"/>
            <a:ext cx="8261520" cy="538677"/>
          </a:xfrm>
          <a:prstGeom prst="rect">
            <a:avLst/>
          </a:prstGeom>
          <a:noFill/>
          <a:ln/>
        </p:spPr>
        <p:txBody>
          <a:bodyPr wrap="square" lIns="0" tIns="0" rIns="0" bIns="0" rtlCol="0" anchor="b"/>
          <a:lstStyle/>
          <a:p>
            <a:pPr algn="ctr" marL="0" indent="0">
              <a:lnSpc>
                <a:spcPct val="90000"/>
              </a:lnSpc>
              <a:spcBef>
                <a:spcPts val="1000"/>
              </a:spcBef>
              <a:buNone/>
            </a:pPr>
            <a:r>
              <a:rPr b="1" sz="2400"/>
              <a:t>Kirish</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Nazariy Asoslar: Iqtisodiy Prognozlashning O'rni</a:t>
            </a:r>
            <a:endParaRPr lang="en-US" dirty="0"/>
          </a:p>
        </p:txBody>
      </p:sp>
      <p:sp>
        <p:nvSpPr>
          <p:cNvPr id="3" name="Text 1"/>
          <p:cNvSpPr/>
          <p:nvPr/>
        </p:nvSpPr>
        <p:spPr>
          <a:xfrm>
            <a:off x="11655241" y="0"/>
            <a:ext cx="536759" cy="6858000"/>
          </a:xfrm>
          <a:prstGeom prst="rect">
            <a:avLst/>
          </a:prstGeom>
          <a:solidFill>
            <a:srgbClr val="1570EF"/>
          </a:solidFill>
          <a:ln/>
        </p:spPr>
        <p:txBody>
          <a:bodyPr wrap="square" lIns="0" tIns="0" rIns="0" bIns="0" rtlCol="0" anchor="ctr"/>
          <a:lstStyle/>
          <a:p>
            <a:pPr indent="0" marL="0" algn="ctr">
              <a:buNone/>
            </a:pPr>
            <a:r>
              <a:rPr b="1" sz="2400"/>
              <a:t>Nazariy Asoslar: Iqtisodiy Prognozlashning O'rni</a:t>
            </a:r>
            <a:endParaRPr lang="en-US" dirty="0"/>
          </a:p>
        </p:txBody>
      </p:sp>
      <p:sp>
        <p:nvSpPr>
          <p:cNvPr id="4" name="Text 2"/>
          <p:cNvSpPr/>
          <p:nvPr/>
        </p:nvSpPr>
        <p:spPr>
          <a:xfrm>
            <a:off x="11655243"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Nazariy Asoslar: Iqtisodiy Prognozlashning O'rni</a:t>
            </a:r>
            <a:endParaRPr lang="en-US" dirty="0"/>
          </a:p>
        </p:txBody>
      </p:sp>
      <p:sp>
        <p:nvSpPr>
          <p:cNvPr id="5" name="Text 3"/>
          <p:cNvSpPr/>
          <p:nvPr/>
        </p:nvSpPr>
        <p:spPr>
          <a:xfrm>
            <a:off x="640079" y="1311410"/>
            <a:ext cx="3840480" cy="2377440"/>
          </a:xfrm>
          <a:prstGeom prst="rect">
            <a:avLst/>
          </a:prstGeom>
          <a:solidFill>
            <a:srgbClr val="0E2841">
              <a:alpha val="3000"/>
            </a:srgbClr>
          </a:solidFill>
          <a:ln/>
        </p:spPr>
        <p:txBody>
          <a:bodyPr wrap="square" lIns="0" tIns="0" rIns="0" bIns="0" rtlCol="0" anchor="ctr"/>
          <a:lstStyle/>
          <a:p>
            <a:pPr indent="0" marL="0" algn="ctr">
              <a:buNone/>
            </a:pPr>
            <a:r>
              <a:rPr b="1" sz="2400"/>
              <a:t>Nazariy Asoslar: Iqtisodiy Prognozlashning O'rni</a:t>
            </a:r>
            <a:endParaRPr lang="en-US" dirty="0"/>
          </a:p>
        </p:txBody>
      </p:sp>
      <p:sp>
        <p:nvSpPr>
          <p:cNvPr id="6" name="Text 4"/>
          <p:cNvSpPr/>
          <p:nvPr/>
        </p:nvSpPr>
        <p:spPr>
          <a:xfrm>
            <a:off x="4663439" y="1311410"/>
            <a:ext cx="3840480" cy="2377440"/>
          </a:xfrm>
          <a:prstGeom prst="rect">
            <a:avLst/>
          </a:prstGeom>
          <a:solidFill>
            <a:srgbClr val="0E2841">
              <a:alpha val="3000"/>
            </a:srgbClr>
          </a:solidFill>
          <a:ln/>
        </p:spPr>
        <p:txBody>
          <a:bodyPr wrap="square" lIns="0" tIns="0" rIns="0" bIns="0" rtlCol="0" anchor="ctr"/>
          <a:lstStyle/>
          <a:p>
            <a:pPr indent="0" marL="0" algn="ctr">
              <a:buNone/>
            </a:pPr>
            <a:r>
              <a:rPr b="1" sz="2400"/>
              <a:t>Nazariy Asoslar: Iqtisodiy Prognozlashning O'rni</a:t>
            </a:r>
            <a:endParaRPr lang="en-US" dirty="0"/>
          </a:p>
        </p:txBody>
      </p:sp>
      <p:sp>
        <p:nvSpPr>
          <p:cNvPr id="7" name="Text 5"/>
          <p:cNvSpPr/>
          <p:nvPr/>
        </p:nvSpPr>
        <p:spPr>
          <a:xfrm>
            <a:off x="640079" y="1164795"/>
            <a:ext cx="7863840" cy="45719"/>
          </a:xfrm>
          <a:custGeom>
            <a:avLst/>
            <a:gdLst/>
            <a:ahLst/>
            <a:cxnLst/>
            <a:rect l="l" t="t" r="r" b="b"/>
            <a:pathLst>
              <a:path w="7863840" h="45719">
                <a:moveTo>
                  <a:pt x="0" y="0"/>
                </a:moveTo>
                <a:lnTo>
                  <a:pt x="7863840" y="0"/>
                </a:lnTo>
              </a:path>
            </a:pathLst>
          </a:custGeom>
          <a:noFill/>
          <a:ln w="25400">
            <a:solidFill>
              <a:srgbClr val="EAECF0"/>
            </a:solidFill>
          </a:ln>
        </p:spPr>
        <p:txBody>
          <a:bodyPr wrap="square" lIns="0" tIns="0" rIns="0" bIns="0" rtlCol="0" anchor="ctr"/>
          <a:lstStyle/>
          <a:p>
            <a:pPr indent="0" marL="0" algn="ctr">
              <a:buNone/>
            </a:pPr>
            <a:r>
              <a:rPr b="1" sz="2400"/>
              <a:t>Nazariy Asoslar: Iqtisodiy Prognozlashning O'rni</a:t>
            </a:r>
            <a:endParaRPr lang="en-US" dirty="0"/>
          </a:p>
        </p:txBody>
      </p:sp>
      <p:sp>
        <p:nvSpPr>
          <p:cNvPr id="8" name="Text 6"/>
          <p:cNvSpPr/>
          <p:nvPr/>
        </p:nvSpPr>
        <p:spPr>
          <a:xfrm>
            <a:off x="822959" y="1445170"/>
            <a:ext cx="365760" cy="365760"/>
          </a:xfrm>
          <a:prstGeom prst="rect">
            <a:avLst/>
          </a:prstGeom>
          <a:solidFill>
            <a:srgbClr val="1570EF">
              <a:alpha val="5000"/>
            </a:srgbClr>
          </a:solidFill>
          <a:ln/>
        </p:spPr>
        <p:txBody>
          <a:bodyPr wrap="square" lIns="0" tIns="0" rIns="0" bIns="0" rtlCol="0" anchor="ctr"/>
          <a:lstStyle/>
          <a:p>
            <a:pPr indent="0" marL="0" algn="ctr">
              <a:buNone/>
            </a:pPr>
            <a:r>
              <a:rPr b="1" sz="2400"/>
              <a:t>Nazariy Asoslar: Iqtisodiy Prognozlashning O'rni</a:t>
            </a:r>
            <a:endParaRPr lang="en-US" dirty="0"/>
          </a:p>
        </p:txBody>
      </p:sp>
      <p:sp>
        <p:nvSpPr>
          <p:cNvPr id="9" name="Text 7"/>
          <p:cNvSpPr/>
          <p:nvPr/>
        </p:nvSpPr>
        <p:spPr>
          <a:xfrm>
            <a:off x="822959" y="1445170"/>
            <a:ext cx="365760" cy="365760"/>
          </a:xfrm>
          <a:prstGeom prst="rect">
            <a:avLst/>
          </a:prstGeom>
          <a:noFill/>
          <a:ln/>
        </p:spPr>
        <p:txBody>
          <a:bodyPr wrap="square" lIns="0" tIns="0" rIns="0" bIns="0" rtlCol="0" anchor="ctr"/>
          <a:lstStyle/>
          <a:p>
            <a:pPr algn="ctr" marL="0" indent="0">
              <a:lnSpc>
                <a:spcPct val="100000"/>
              </a:lnSpc>
              <a:buNone/>
            </a:pPr>
            <a:r>
              <a:rPr b="1" sz="2400"/>
              <a:t>Nazariy Asoslar: Iqtisodiy Prognozlashning O'rni</a:t>
            </a:r>
            <a:endParaRPr lang="en-US" sz="1400" dirty="0"/>
          </a:p>
        </p:txBody>
      </p:sp>
      <p:sp>
        <p:nvSpPr>
          <p:cNvPr id="10" name="Text 8"/>
          <p:cNvSpPr/>
          <p:nvPr/>
        </p:nvSpPr>
        <p:spPr>
          <a:xfrm>
            <a:off x="749390" y="6318000"/>
            <a:ext cx="108375" cy="540000"/>
          </a:xfrm>
          <a:prstGeom prst="rect">
            <a:avLst/>
          </a:prstGeom>
          <a:noFill/>
          <a:ln/>
        </p:spPr>
        <p:txBody>
          <a:bodyPr wrap="square" lIns="0" tIns="0" rIns="0" bIns="0" rtlCol="0" anchor="ctr"/>
          <a:lstStyle/>
          <a:p>
            <a:pPr algn="l" marL="0" indent="0">
              <a:lnSpc>
                <a:spcPct val="100000"/>
              </a:lnSpc>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800" dirty="0"/>
          </a:p>
        </p:txBody>
      </p:sp>
      <p:sp>
        <p:nvSpPr>
          <p:cNvPr id="11" name="Text 9"/>
          <p:cNvSpPr/>
          <p:nvPr/>
        </p:nvSpPr>
        <p:spPr>
          <a:xfrm>
            <a:off x="4846319" y="1445170"/>
            <a:ext cx="365760" cy="365760"/>
          </a:xfrm>
          <a:prstGeom prst="rect">
            <a:avLst/>
          </a:prstGeom>
          <a:solidFill>
            <a:srgbClr val="1570EF">
              <a:alpha val="5000"/>
            </a:srgbClr>
          </a:solidFill>
          <a:ln/>
        </p:spPr>
        <p:txBody>
          <a:bodyPr wrap="square" lIns="0" tIns="0" rIns="0" bIns="0" rtlCol="0" anchor="ctr"/>
          <a:lstStyle/>
          <a:p>
            <a:pPr indent="0" marL="0" algn="ctr">
              <a:buNone/>
            </a:pPr>
            <a:r>
              <a:rPr b="1" sz="2400"/>
              <a:t>Nazariy Asoslar: Iqtisodiy Prognozlashning O'rni</a:t>
            </a:r>
            <a:endParaRPr lang="en-US" dirty="0"/>
          </a:p>
        </p:txBody>
      </p:sp>
      <p:sp>
        <p:nvSpPr>
          <p:cNvPr id="12" name="Text 10"/>
          <p:cNvSpPr/>
          <p:nvPr/>
        </p:nvSpPr>
        <p:spPr>
          <a:xfrm>
            <a:off x="4846319" y="1445170"/>
            <a:ext cx="365760" cy="365760"/>
          </a:xfrm>
          <a:prstGeom prst="rect">
            <a:avLst/>
          </a:prstGeom>
          <a:noFill/>
          <a:ln/>
        </p:spPr>
        <p:txBody>
          <a:bodyPr wrap="square" lIns="0" tIns="0" rIns="0" bIns="0" rtlCol="0" anchor="ctr"/>
          <a:lstStyle/>
          <a:p>
            <a:pPr algn="ctr" marL="0" indent="0">
              <a:lnSpc>
                <a:spcPct val="100000"/>
              </a:lnSpc>
              <a:buNone/>
            </a:pPr>
            <a:r>
              <a:rPr b="1" sz="2400"/>
              <a:t>Nazariy Asoslar: Iqtisodiy Prognozlashning O'rni</a:t>
            </a:r>
            <a:endParaRPr lang="en-US" sz="1400" dirty="0"/>
          </a:p>
        </p:txBody>
      </p:sp>
      <p:sp>
        <p:nvSpPr>
          <p:cNvPr id="13" name="Text 11"/>
          <p:cNvSpPr/>
          <p:nvPr/>
        </p:nvSpPr>
        <p:spPr>
          <a:xfrm>
            <a:off x="640079" y="3821072"/>
            <a:ext cx="3840480" cy="2377440"/>
          </a:xfrm>
          <a:prstGeom prst="rect">
            <a:avLst/>
          </a:prstGeom>
          <a:solidFill>
            <a:srgbClr val="0E2841">
              <a:alpha val="3000"/>
            </a:srgbClr>
          </a:solidFill>
          <a:ln/>
        </p:spPr>
        <p:txBody>
          <a:bodyPr wrap="square" lIns="0" tIns="0" rIns="0" bIns="0" rtlCol="0" anchor="ctr"/>
          <a:lstStyle/>
          <a:p>
            <a:pPr indent="0" marL="0" algn="l">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dirty="0"/>
          </a:p>
        </p:txBody>
      </p:sp>
      <p:sp>
        <p:nvSpPr>
          <p:cNvPr id="14" name="Text 12"/>
          <p:cNvSpPr/>
          <p:nvPr/>
        </p:nvSpPr>
        <p:spPr>
          <a:xfrm>
            <a:off x="4663439" y="3821072"/>
            <a:ext cx="3840480" cy="2377440"/>
          </a:xfrm>
          <a:prstGeom prst="rect">
            <a:avLst/>
          </a:prstGeom>
          <a:solidFill>
            <a:srgbClr val="0E2841">
              <a:alpha val="3000"/>
            </a:srgbClr>
          </a:solidFill>
          <a:ln/>
        </p:spPr>
        <p:txBody>
          <a:bodyPr wrap="square" lIns="0" tIns="0" rIns="0" bIns="0" rtlCol="0" anchor="ctr"/>
          <a:lstStyle/>
          <a:p>
            <a:pPr indent="0" marL="0" algn="l">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dirty="0"/>
          </a:p>
        </p:txBody>
      </p:sp>
      <p:sp>
        <p:nvSpPr>
          <p:cNvPr id="15" name="Text 13"/>
          <p:cNvSpPr/>
          <p:nvPr/>
        </p:nvSpPr>
        <p:spPr>
          <a:xfrm>
            <a:off x="822959" y="3954832"/>
            <a:ext cx="365760" cy="365760"/>
          </a:xfrm>
          <a:prstGeom prst="rect">
            <a:avLst/>
          </a:prstGeom>
          <a:solidFill>
            <a:srgbClr val="1570EF">
              <a:alpha val="5000"/>
            </a:srgbClr>
          </a:solidFill>
          <a:ln/>
        </p:spPr>
        <p:txBody>
          <a:bodyPr wrap="square" lIns="0" tIns="0" rIns="0" bIns="0" rtlCol="0" anchor="ctr"/>
          <a:lstStyle/>
          <a:p>
            <a:pPr indent="0" marL="0" algn="l">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dirty="0"/>
          </a:p>
        </p:txBody>
      </p:sp>
      <p:sp>
        <p:nvSpPr>
          <p:cNvPr id="16" name="Text 14"/>
          <p:cNvSpPr/>
          <p:nvPr/>
        </p:nvSpPr>
        <p:spPr>
          <a:xfrm>
            <a:off x="822959" y="3954832"/>
            <a:ext cx="365760" cy="365760"/>
          </a:xfrm>
          <a:prstGeom prst="rect">
            <a:avLst/>
          </a:prstGeom>
          <a:noFill/>
          <a:ln/>
        </p:spPr>
        <p:txBody>
          <a:bodyPr wrap="square" lIns="0" tIns="0" rIns="0" bIns="0" rtlCol="0" anchor="ctr"/>
          <a:lstStyle/>
          <a:p>
            <a:pPr algn="l" marL="0" indent="0">
              <a:lnSpc>
                <a:spcPct val="100000"/>
              </a:lnSpc>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400" dirty="0"/>
          </a:p>
        </p:txBody>
      </p:sp>
      <p:sp>
        <p:nvSpPr>
          <p:cNvPr id="17" name="Text 15"/>
          <p:cNvSpPr/>
          <p:nvPr/>
        </p:nvSpPr>
        <p:spPr>
          <a:xfrm>
            <a:off x="4846319" y="3954832"/>
            <a:ext cx="365760" cy="365760"/>
          </a:xfrm>
          <a:prstGeom prst="rect">
            <a:avLst/>
          </a:prstGeom>
          <a:solidFill>
            <a:srgbClr val="1570EF">
              <a:alpha val="5000"/>
            </a:srgbClr>
          </a:solidFill>
          <a:ln/>
        </p:spPr>
        <p:txBody>
          <a:bodyPr wrap="square" lIns="0" tIns="0" rIns="0" bIns="0" rtlCol="0" anchor="ctr"/>
          <a:lstStyle/>
          <a:p>
            <a:pPr indent="0" marL="0" algn="l">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dirty="0"/>
          </a:p>
        </p:txBody>
      </p:sp>
      <p:sp>
        <p:nvSpPr>
          <p:cNvPr id="18" name="Text 16"/>
          <p:cNvSpPr/>
          <p:nvPr/>
        </p:nvSpPr>
        <p:spPr>
          <a:xfrm>
            <a:off x="4846319" y="3954832"/>
            <a:ext cx="365760" cy="365760"/>
          </a:xfrm>
          <a:prstGeom prst="rect">
            <a:avLst/>
          </a:prstGeom>
          <a:noFill/>
          <a:ln/>
        </p:spPr>
        <p:txBody>
          <a:bodyPr wrap="square" lIns="0" tIns="0" rIns="0" bIns="0" rtlCol="0" anchor="ctr"/>
          <a:lstStyle/>
          <a:p>
            <a:pPr algn="l" marL="0" indent="0">
              <a:lnSpc>
                <a:spcPct val="100000"/>
              </a:lnSpc>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400" dirty="0"/>
          </a:p>
        </p:txBody>
      </p:sp>
      <p:sp>
        <p:nvSpPr>
          <p:cNvPr id="19" name="Text 17"/>
          <p:cNvSpPr/>
          <p:nvPr/>
        </p:nvSpPr>
        <p:spPr>
          <a:xfrm>
            <a:off x="8900160" y="0"/>
            <a:ext cx="3291840" cy="6858000"/>
          </a:xfrm>
          <a:prstGeom prst="rect">
            <a:avLst/>
          </a:prstGeom>
          <a:blipFill>
            <a:blip r:embed="rId2"/>
            <a:srcRect/>
            <a:stretch>
              <a:fillRect l="-76263" r="-76263" t="0" b="0"/>
            </a:stretch>
          </a:blipFill>
          <a:ln/>
        </p:spPr>
        <p:txBody>
          <a:bodyPr wrap="square" lIns="0" tIns="0" rIns="0" bIns="0" rtlCol="0" anchor="ctr"/>
          <a:lstStyle/>
          <a:p>
            <a:pPr indent="0" marL="0" algn="ctr">
              <a:buNone/>
            </a:pPr>
            <a:r>
              <a:rPr b="1" sz="2400"/>
              <a:t>Nazariy Asoslar: Iqtisodiy Prognozlashning O'rni</a:t>
            </a:r>
            <a:endParaRPr lang="en-US" dirty="0"/>
          </a:p>
        </p:txBody>
      </p:sp>
      <p:sp>
        <p:nvSpPr>
          <p:cNvPr id="20" name="Text 18"/>
          <p:cNvSpPr/>
          <p:nvPr/>
        </p:nvSpPr>
        <p:spPr>
          <a:xfrm>
            <a:off x="640079" y="1"/>
            <a:ext cx="7863840" cy="1034799"/>
          </a:xfrm>
          <a:prstGeom prst="rect">
            <a:avLst/>
          </a:prstGeom>
          <a:noFill/>
          <a:ln/>
        </p:spPr>
        <p:txBody>
          <a:bodyPr wrap="square" lIns="0" tIns="0" rIns="0" bIns="0" rtlCol="0" anchor="b"/>
          <a:lstStyle/>
          <a:p>
            <a:pPr algn="ctr" marL="0" indent="0">
              <a:lnSpc>
                <a:spcPct val="100000"/>
              </a:lnSpc>
              <a:spcBef>
                <a:spcPts val="1000"/>
              </a:spcBef>
              <a:buNone/>
            </a:pPr>
            <a:r>
              <a:rPr b="1" sz="2400"/>
              <a:t>Nazariy Asoslar: Iqtisodiy Prognozlashning O'rni</a:t>
            </a:r>
            <a:endParaRPr lang="en-US" sz="2400" dirty="0"/>
          </a:p>
        </p:txBody>
      </p:sp>
      <p:sp>
        <p:nvSpPr>
          <p:cNvPr id="21" name="Text 19"/>
          <p:cNvSpPr/>
          <p:nvPr/>
        </p:nvSpPr>
        <p:spPr>
          <a:xfrm>
            <a:off x="430891"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800" dirty="0"/>
          </a:p>
        </p:txBody>
      </p:sp>
      <p:sp>
        <p:nvSpPr>
          <p:cNvPr id="22" name="Text 20"/>
          <p:cNvSpPr/>
          <p:nvPr/>
        </p:nvSpPr>
        <p:spPr>
          <a:xfrm>
            <a:off x="857765" y="6309360"/>
            <a:ext cx="7646153" cy="548640"/>
          </a:xfrm>
          <a:prstGeom prst="rect">
            <a:avLst/>
          </a:prstGeom>
          <a:noFill/>
          <a:ln/>
        </p:spPr>
        <p:txBody>
          <a:bodyPr wrap="square" lIns="0" tIns="0" rIns="0" bIns="0" rtlCol="0" anchor="ctr"/>
          <a:lstStyle/>
          <a:p>
            <a:pPr algn="l" marL="0" indent="0">
              <a:lnSpc>
                <a:spcPct val="100000"/>
              </a:lnSpc>
              <a:spcBef>
                <a:spcPts val="1000"/>
              </a:spcBef>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800" dirty="0"/>
          </a:p>
        </p:txBody>
      </p:sp>
      <p:sp>
        <p:nvSpPr>
          <p:cNvPr id="23" name="Text 21"/>
          <p:cNvSpPr/>
          <p:nvPr/>
        </p:nvSpPr>
        <p:spPr>
          <a:xfrm>
            <a:off x="4846319" y="4873502"/>
            <a:ext cx="3474720" cy="1188720"/>
          </a:xfrm>
          <a:prstGeom prst="rect">
            <a:avLst/>
          </a:prstGeom>
          <a:noFill/>
          <a:ln/>
        </p:spPr>
        <p:txBody>
          <a:bodyPr wrap="square" lIns="0" tIns="0" rIns="0" bIns="0" rtlCol="0" anchor="t"/>
          <a:lstStyle/>
          <a:p>
            <a:pPr algn="l" marL="0" indent="0">
              <a:lnSpc>
                <a:spcPct val="100000"/>
              </a:lnSpc>
              <a:spcBef>
                <a:spcPts val="1200"/>
              </a:spcBef>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050" dirty="0"/>
          </a:p>
        </p:txBody>
      </p:sp>
      <p:sp>
        <p:nvSpPr>
          <p:cNvPr id="24" name="Text 22"/>
          <p:cNvSpPr/>
          <p:nvPr/>
        </p:nvSpPr>
        <p:spPr>
          <a:xfrm>
            <a:off x="4846319" y="4400498"/>
            <a:ext cx="3474720" cy="365760"/>
          </a:xfrm>
          <a:prstGeom prst="rect">
            <a:avLst/>
          </a:prstGeom>
          <a:noFill/>
          <a:ln/>
        </p:spPr>
        <p:txBody>
          <a:bodyPr wrap="square" lIns="0" tIns="0" rIns="0" bIns="0" rtlCol="0" anchor="t"/>
          <a:lstStyle/>
          <a:p>
            <a:pPr algn="l" marL="0" indent="0">
              <a:lnSpc>
                <a:spcPct val="90000"/>
              </a:lnSpc>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400" dirty="0"/>
          </a:p>
        </p:txBody>
      </p:sp>
      <p:sp>
        <p:nvSpPr>
          <p:cNvPr id="25" name="Text 23"/>
          <p:cNvSpPr/>
          <p:nvPr/>
        </p:nvSpPr>
        <p:spPr>
          <a:xfrm>
            <a:off x="822959" y="4873502"/>
            <a:ext cx="3474720" cy="1188720"/>
          </a:xfrm>
          <a:prstGeom prst="rect">
            <a:avLst/>
          </a:prstGeom>
          <a:noFill/>
          <a:ln/>
        </p:spPr>
        <p:txBody>
          <a:bodyPr wrap="square" lIns="0" tIns="0" rIns="0" bIns="0" rtlCol="0" anchor="t"/>
          <a:lstStyle/>
          <a:p>
            <a:pPr algn="l" marL="0" indent="0">
              <a:lnSpc>
                <a:spcPct val="100000"/>
              </a:lnSpc>
              <a:spcBef>
                <a:spcPts val="1200"/>
              </a:spcBef>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050" dirty="0"/>
          </a:p>
        </p:txBody>
      </p:sp>
      <p:sp>
        <p:nvSpPr>
          <p:cNvPr id="26" name="Text 24"/>
          <p:cNvSpPr/>
          <p:nvPr/>
        </p:nvSpPr>
        <p:spPr>
          <a:xfrm>
            <a:off x="822959" y="4400498"/>
            <a:ext cx="3474720" cy="365760"/>
          </a:xfrm>
          <a:prstGeom prst="rect">
            <a:avLst/>
          </a:prstGeom>
          <a:noFill/>
          <a:ln/>
        </p:spPr>
        <p:txBody>
          <a:bodyPr wrap="square" lIns="0" tIns="0" rIns="0" bIns="0" rtlCol="0" anchor="t"/>
          <a:lstStyle/>
          <a:p>
            <a:pPr algn="l" marL="0" indent="0">
              <a:lnSpc>
                <a:spcPct val="90000"/>
              </a:lnSpc>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400" dirty="0"/>
          </a:p>
        </p:txBody>
      </p:sp>
      <p:sp>
        <p:nvSpPr>
          <p:cNvPr id="27" name="Text 25"/>
          <p:cNvSpPr/>
          <p:nvPr/>
        </p:nvSpPr>
        <p:spPr>
          <a:xfrm>
            <a:off x="4846319" y="2363840"/>
            <a:ext cx="3474720" cy="1188720"/>
          </a:xfrm>
          <a:prstGeom prst="rect">
            <a:avLst/>
          </a:prstGeom>
          <a:noFill/>
          <a:ln/>
        </p:spPr>
        <p:txBody>
          <a:bodyPr wrap="square" lIns="0" tIns="0" rIns="0" bIns="0" rtlCol="0" anchor="t"/>
          <a:lstStyle/>
          <a:p>
            <a:pPr algn="l" marL="0" indent="0">
              <a:lnSpc>
                <a:spcPct val="100000"/>
              </a:lnSpc>
              <a:spcBef>
                <a:spcPts val="1200"/>
              </a:spcBef>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050" dirty="0"/>
          </a:p>
        </p:txBody>
      </p:sp>
      <p:sp>
        <p:nvSpPr>
          <p:cNvPr id="28" name="Text 26"/>
          <p:cNvSpPr/>
          <p:nvPr/>
        </p:nvSpPr>
        <p:spPr>
          <a:xfrm>
            <a:off x="4846319" y="1890836"/>
            <a:ext cx="3474720" cy="365760"/>
          </a:xfrm>
          <a:prstGeom prst="rect">
            <a:avLst/>
          </a:prstGeom>
          <a:noFill/>
          <a:ln/>
        </p:spPr>
        <p:txBody>
          <a:bodyPr wrap="square" lIns="0" tIns="0" rIns="0" bIns="0" rtlCol="0" anchor="t"/>
          <a:lstStyle/>
          <a:p>
            <a:pPr algn="l" marL="0" indent="0">
              <a:lnSpc>
                <a:spcPct val="90000"/>
              </a:lnSpc>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400" dirty="0"/>
          </a:p>
        </p:txBody>
      </p:sp>
      <p:sp>
        <p:nvSpPr>
          <p:cNvPr id="29" name="Text 27"/>
          <p:cNvSpPr/>
          <p:nvPr/>
        </p:nvSpPr>
        <p:spPr>
          <a:xfrm>
            <a:off x="822959" y="2363840"/>
            <a:ext cx="3474720" cy="1188720"/>
          </a:xfrm>
          <a:prstGeom prst="rect">
            <a:avLst/>
          </a:prstGeom>
          <a:noFill/>
          <a:ln/>
        </p:spPr>
        <p:txBody>
          <a:bodyPr wrap="square" lIns="0" tIns="0" rIns="0" bIns="0" rtlCol="0" anchor="t"/>
          <a:lstStyle/>
          <a:p>
            <a:pPr algn="l" marL="0" indent="0">
              <a:lnSpc>
                <a:spcPct val="100000"/>
              </a:lnSpc>
              <a:spcBef>
                <a:spcPts val="1200"/>
              </a:spcBef>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050" dirty="0"/>
          </a:p>
        </p:txBody>
      </p:sp>
      <p:sp>
        <p:nvSpPr>
          <p:cNvPr id="30" name="Text 28"/>
          <p:cNvSpPr/>
          <p:nvPr/>
        </p:nvSpPr>
        <p:spPr>
          <a:xfrm>
            <a:off x="822959" y="1890836"/>
            <a:ext cx="3474720" cy="365760"/>
          </a:xfrm>
          <a:prstGeom prst="rect">
            <a:avLst/>
          </a:prstGeom>
          <a:noFill/>
          <a:ln/>
        </p:spPr>
        <p:txBody>
          <a:bodyPr wrap="square" lIns="0" tIns="0" rIns="0" bIns="0" rtlCol="0" anchor="t"/>
          <a:lstStyle/>
          <a:p>
            <a:pPr algn="l" marL="0" indent="0">
              <a:lnSpc>
                <a:spcPct val="90000"/>
              </a:lnSpc>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sz="1400" dirty="0"/>
          </a:p>
        </p:txBody>
      </p:sp>
      <p:sp>
        <p:nvSpPr>
          <p:cNvPr id="31" name="Text 29"/>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Iqtisodiy prognozlash iqtisodiyotda kelajakdagi voqealarni bashorat qilish va rejalashtirishga yordam beradi. Bu jarayon turli iqtisodiy ma'lumotlar va modellar asosida amalga oshiriladi. Iqtisodiy prognozlashning asosiy maqsadi kelgusida yuzaga kelishi mumkin bo'lgan iqtisodiy o'zgarishlarni oldindan bilish va ularga tayyor turishdir. Ushbu jarayon iqtisodiy siyosatni shakllantirishda muhim rol o'ynaydi, chunki u siyosatchilarga iqtisodiyotni barqarorlashtirish va o'sishni rag'batlantirish uchun zarur bo'lgan qarorlarni qabul qilishda ko'maklashadi. Bundan tashqari, iqtisodiy prognozlash kompaniyalarga strategik rejalashtirish va resurslarni samarali taqsimlashda ham yordam beradi. Prognozlashning to'g'riligi esa, asosan, foydalanilgan ma'lumotlar sifati va tanlangan modellarning to'g'riligiga bog'liqdir.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Nazariy Asoslar: Prognozlash Usullari</a:t>
            </a:r>
            <a:endParaRPr lang="en-US" dirty="0"/>
          </a:p>
        </p:txBody>
      </p:sp>
      <p:sp>
        <p:nvSpPr>
          <p:cNvPr id="3" name="Text 1"/>
          <p:cNvSpPr/>
          <p:nvPr/>
        </p:nvSpPr>
        <p:spPr>
          <a:xfrm>
            <a:off x="11655241" y="0"/>
            <a:ext cx="536759" cy="6858000"/>
          </a:xfrm>
          <a:prstGeom prst="rect">
            <a:avLst/>
          </a:prstGeom>
          <a:solidFill>
            <a:srgbClr val="1570EF"/>
          </a:solidFill>
          <a:ln/>
        </p:spPr>
        <p:txBody>
          <a:bodyPr wrap="square" lIns="0" tIns="0" rIns="0" bIns="0" rtlCol="0" anchor="ctr"/>
          <a:lstStyle/>
          <a:p>
            <a:pPr indent="0" marL="0" algn="ctr">
              <a:buNone/>
            </a:pPr>
            <a:r>
              <a:rPr b="1" sz="2400"/>
              <a:t>Nazariy Asoslar: Prognozlash Usullari</a:t>
            </a:r>
            <a:endParaRPr lang="en-US" dirty="0"/>
          </a:p>
        </p:txBody>
      </p:sp>
      <p:sp>
        <p:nvSpPr>
          <p:cNvPr id="4" name="Text 2"/>
          <p:cNvSpPr/>
          <p:nvPr/>
        </p:nvSpPr>
        <p:spPr>
          <a:xfrm>
            <a:off x="11655243"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Nazariy Asoslar: Prognozlash Usullari</a:t>
            </a:r>
            <a:endParaRPr lang="en-US" dirty="0"/>
          </a:p>
        </p:txBody>
      </p:sp>
      <p:sp>
        <p:nvSpPr>
          <p:cNvPr id="5" name="Text 3"/>
          <p:cNvSpPr/>
          <p:nvPr/>
        </p:nvSpPr>
        <p:spPr>
          <a:xfrm>
            <a:off x="640081" y="1159247"/>
            <a:ext cx="7951470" cy="45719"/>
          </a:xfrm>
          <a:custGeom>
            <a:avLst/>
            <a:gdLst/>
            <a:ahLst/>
            <a:cxnLst/>
            <a:rect l="l" t="t" r="r" b="b"/>
            <a:pathLst>
              <a:path w="7951470" h="45719">
                <a:moveTo>
                  <a:pt x="0" y="0"/>
                </a:moveTo>
                <a:lnTo>
                  <a:pt x="7951470" y="0"/>
                </a:lnTo>
              </a:path>
            </a:pathLst>
          </a:custGeom>
          <a:noFill/>
          <a:ln w="25400">
            <a:solidFill>
              <a:srgbClr val="EAECF0"/>
            </a:solidFill>
          </a:ln>
        </p:spPr>
        <p:txBody>
          <a:bodyPr wrap="square" lIns="0" tIns="0" rIns="0" bIns="0" rtlCol="0" anchor="ctr"/>
          <a:lstStyle/>
          <a:p>
            <a:pPr indent="0" marL="0" algn="ctr">
              <a:buNone/>
            </a:pPr>
            <a:r>
              <a:rPr b="1" sz="2400"/>
              <a:t>Nazariy Asoslar: Prognozlash Usullari</a:t>
            </a:r>
            <a:endParaRPr lang="en-US" dirty="0"/>
          </a:p>
        </p:txBody>
      </p:sp>
      <p:sp>
        <p:nvSpPr>
          <p:cNvPr id="6" name="Text 4"/>
          <p:cNvSpPr/>
          <p:nvPr/>
        </p:nvSpPr>
        <p:spPr>
          <a:xfrm>
            <a:off x="749390" y="6318000"/>
            <a:ext cx="108375" cy="540000"/>
          </a:xfrm>
          <a:prstGeom prst="rect">
            <a:avLst/>
          </a:prstGeom>
          <a:noFill/>
          <a:ln/>
        </p:spPr>
        <p:txBody>
          <a:bodyPr wrap="square" lIns="0" tIns="0" rIns="0" bIns="0" rtlCol="0" anchor="ctr"/>
          <a:lstStyle/>
          <a:p>
            <a:pPr algn="l" marL="0" indent="0">
              <a:lnSpc>
                <a:spcPct val="100000"/>
              </a:lnSpc>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800" dirty="0"/>
          </a:p>
        </p:txBody>
      </p:sp>
      <p:sp>
        <p:nvSpPr>
          <p:cNvPr id="7" name="Text 5"/>
          <p:cNvSpPr/>
          <p:nvPr/>
        </p:nvSpPr>
        <p:spPr>
          <a:xfrm>
            <a:off x="640080" y="1"/>
            <a:ext cx="8032593" cy="1034799"/>
          </a:xfrm>
          <a:prstGeom prst="rect">
            <a:avLst/>
          </a:prstGeom>
          <a:noFill/>
          <a:ln/>
        </p:spPr>
        <p:txBody>
          <a:bodyPr wrap="square" lIns="0" tIns="0" rIns="0" bIns="0" rtlCol="0" anchor="b"/>
          <a:lstStyle/>
          <a:p>
            <a:pPr algn="ctr" marL="0" indent="0">
              <a:lnSpc>
                <a:spcPct val="100000"/>
              </a:lnSpc>
              <a:spcBef>
                <a:spcPts val="1000"/>
              </a:spcBef>
              <a:buNone/>
            </a:pPr>
            <a:r>
              <a:rPr b="1" sz="2400"/>
              <a:t>Nazariy Asoslar: Prognozlash Usullari</a:t>
            </a:r>
            <a:endParaRPr lang="en-US" sz="2400" dirty="0"/>
          </a:p>
        </p:txBody>
      </p:sp>
      <p:sp>
        <p:nvSpPr>
          <p:cNvPr id="8" name="Text 6"/>
          <p:cNvSpPr/>
          <p:nvPr/>
        </p:nvSpPr>
        <p:spPr>
          <a:xfrm>
            <a:off x="8900160" y="0"/>
            <a:ext cx="3291840" cy="6858000"/>
          </a:xfrm>
          <a:prstGeom prst="rect">
            <a:avLst/>
          </a:prstGeom>
          <a:blipFill>
            <a:blip r:embed="rId2"/>
            <a:srcRect/>
            <a:stretch>
              <a:fillRect l="-90647" r="-90647" t="0" b="0"/>
            </a:stretch>
          </a:blipFill>
          <a:ln/>
        </p:spPr>
        <p:txBody>
          <a:bodyPr wrap="square" lIns="0" tIns="0" rIns="0" bIns="0" rtlCol="0" anchor="ctr"/>
          <a:lstStyle/>
          <a:p>
            <a:pPr indent="0" marL="0" algn="ctr">
              <a:buNone/>
            </a:pPr>
            <a:r>
              <a:rPr b="1" sz="2400"/>
              <a:t>Nazariy Asoslar: Prognozlash Usullari</a:t>
            </a:r>
            <a:endParaRPr lang="en-US" dirty="0"/>
          </a:p>
        </p:txBody>
      </p:sp>
      <p:sp>
        <p:nvSpPr>
          <p:cNvPr id="9" name="Text 7"/>
          <p:cNvSpPr/>
          <p:nvPr/>
        </p:nvSpPr>
        <p:spPr>
          <a:xfrm>
            <a:off x="857765" y="6309360"/>
            <a:ext cx="7130221" cy="548640"/>
          </a:xfrm>
          <a:prstGeom prst="rect">
            <a:avLst/>
          </a:prstGeom>
          <a:noFill/>
          <a:ln/>
        </p:spPr>
        <p:txBody>
          <a:bodyPr wrap="square" lIns="0" tIns="0" rIns="0" bIns="0" rtlCol="0" anchor="ctr"/>
          <a:lstStyle/>
          <a:p>
            <a:pPr algn="l" marL="0" indent="0">
              <a:lnSpc>
                <a:spcPct val="100000"/>
              </a:lnSpc>
              <a:spcBef>
                <a:spcPts val="1000"/>
              </a:spcBef>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800" dirty="0"/>
          </a:p>
        </p:txBody>
      </p:sp>
      <p:sp>
        <p:nvSpPr>
          <p:cNvPr id="10" name="Text 8"/>
          <p:cNvSpPr/>
          <p:nvPr/>
        </p:nvSpPr>
        <p:spPr>
          <a:xfrm>
            <a:off x="430891"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800" dirty="0"/>
          </a:p>
        </p:txBody>
      </p:sp>
      <p:sp>
        <p:nvSpPr>
          <p:cNvPr id="11" name="Text 9"/>
          <p:cNvSpPr/>
          <p:nvPr/>
        </p:nvSpPr>
        <p:spPr>
          <a:xfrm>
            <a:off x="6112353" y="2808139"/>
            <a:ext cx="2560320" cy="3200400"/>
          </a:xfrm>
          <a:prstGeom prst="rect">
            <a:avLst/>
          </a:prstGeom>
          <a:noFill/>
          <a:ln/>
        </p:spPr>
        <p:txBody>
          <a:bodyPr wrap="square" lIns="0" tIns="0" rIns="0" bIns="0" rtlCol="0" anchor="t"/>
          <a:lstStyle/>
          <a:p>
            <a:pPr algn="l" marL="0" indent="0">
              <a:lnSpc>
                <a:spcPct val="100000"/>
              </a:lnSpc>
              <a:spcBef>
                <a:spcPts val="1200"/>
              </a:spcBef>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1200" dirty="0"/>
          </a:p>
        </p:txBody>
      </p:sp>
      <p:sp>
        <p:nvSpPr>
          <p:cNvPr id="12" name="Text 10"/>
          <p:cNvSpPr/>
          <p:nvPr/>
        </p:nvSpPr>
        <p:spPr>
          <a:xfrm>
            <a:off x="6112353" y="2068060"/>
            <a:ext cx="2560320" cy="640080"/>
          </a:xfrm>
          <a:prstGeom prst="rect">
            <a:avLst/>
          </a:prstGeom>
          <a:noFill/>
          <a:ln/>
        </p:spPr>
        <p:txBody>
          <a:bodyPr wrap="square" lIns="0" tIns="0" rIns="0" bIns="0" rtlCol="0" anchor="t"/>
          <a:lstStyle/>
          <a:p>
            <a:pPr algn="l" marL="0" indent="0">
              <a:lnSpc>
                <a:spcPct val="90000"/>
              </a:lnSpc>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1600" dirty="0"/>
          </a:p>
        </p:txBody>
      </p:sp>
      <p:sp>
        <p:nvSpPr>
          <p:cNvPr id="13" name="Text 11"/>
          <p:cNvSpPr/>
          <p:nvPr/>
        </p:nvSpPr>
        <p:spPr>
          <a:xfrm>
            <a:off x="6112353" y="1492280"/>
            <a:ext cx="457200" cy="355538"/>
          </a:xfrm>
          <a:custGeom>
            <a:avLst/>
            <a:gdLst/>
            <a:ahLst/>
            <a:cxnLst/>
            <a:rect l="l" t="t" r="r" b="b"/>
            <a:pathLst>
              <a:path w="457200" h="355538">
                <a:moveTo>
                  <a:pt x="245228" y="58728"/>
                </a:moveTo>
                <a:cubicBezTo>
                  <a:pt x="254276" y="53174"/>
                  <a:pt x="260307" y="43095"/>
                  <a:pt x="260307" y="31746"/>
                </a:cubicBezTo>
                <a:cubicBezTo>
                  <a:pt x="260307" y="14207"/>
                  <a:pt x="246102" y="0"/>
                  <a:pt x="228563" y="0"/>
                </a:cubicBezTo>
                <a:cubicBezTo>
                  <a:pt x="211025" y="0"/>
                  <a:pt x="196820" y="14207"/>
                  <a:pt x="196820" y="31746"/>
                </a:cubicBezTo>
                <a:cubicBezTo>
                  <a:pt x="196820" y="43173"/>
                  <a:pt x="202850" y="53174"/>
                  <a:pt x="211898" y="58728"/>
                </a:cubicBezTo>
                <a:lnTo>
                  <a:pt x="207294" y="67933"/>
                </a:lnTo>
                <a:lnTo>
                  <a:pt x="166425" y="149675"/>
                </a:lnTo>
                <a:cubicBezTo>
                  <a:pt x="159202" y="164117"/>
                  <a:pt x="140475" y="168244"/>
                  <a:pt x="127856" y="158165"/>
                </a:cubicBezTo>
                <a:lnTo>
                  <a:pt x="70715" y="112453"/>
                </a:lnTo>
                <a:lnTo>
                  <a:pt x="57145" y="101581"/>
                </a:lnTo>
                <a:cubicBezTo>
                  <a:pt x="61114" y="96262"/>
                  <a:pt x="63496" y="89677"/>
                  <a:pt x="63496" y="82535"/>
                </a:cubicBezTo>
                <a:cubicBezTo>
                  <a:pt x="63496" y="64996"/>
                  <a:pt x="49291" y="50789"/>
                  <a:pt x="31753" y="50789"/>
                </a:cubicBezTo>
                <a:cubicBezTo>
                  <a:pt x="14214" y="50789"/>
                  <a:pt x="9" y="64996"/>
                  <a:pt x="9" y="82535"/>
                </a:cubicBezTo>
                <a:cubicBezTo>
                  <a:pt x="9" y="100073"/>
                  <a:pt x="14214" y="114281"/>
                  <a:pt x="31753" y="114281"/>
                </a:cubicBezTo>
                <a:cubicBezTo>
                  <a:pt x="31913" y="114281"/>
                  <a:pt x="32150" y="114281"/>
                  <a:pt x="32310" y="114281"/>
                </a:cubicBezTo>
                <a:lnTo>
                  <a:pt x="35803" y="133249"/>
                </a:lnTo>
                <a:lnTo>
                  <a:pt x="68580" y="313795"/>
                </a:lnTo>
                <a:cubicBezTo>
                  <a:pt x="72946" y="337921"/>
                  <a:pt x="93977" y="355538"/>
                  <a:pt x="118579" y="355538"/>
                </a:cubicBezTo>
                <a:lnTo>
                  <a:pt x="338570" y="355538"/>
                </a:lnTo>
                <a:cubicBezTo>
                  <a:pt x="363095" y="355538"/>
                  <a:pt x="384126" y="338000"/>
                  <a:pt x="388570" y="313795"/>
                </a:cubicBezTo>
                <a:lnTo>
                  <a:pt x="421424" y="133249"/>
                </a:lnTo>
                <a:lnTo>
                  <a:pt x="424917" y="114281"/>
                </a:lnTo>
                <a:cubicBezTo>
                  <a:pt x="425077" y="114281"/>
                  <a:pt x="425315" y="114281"/>
                  <a:pt x="425475" y="114281"/>
                </a:cubicBezTo>
                <a:cubicBezTo>
                  <a:pt x="443013" y="114281"/>
                  <a:pt x="457218" y="100073"/>
                  <a:pt x="457218" y="82535"/>
                </a:cubicBezTo>
                <a:cubicBezTo>
                  <a:pt x="457218" y="64996"/>
                  <a:pt x="443013" y="50789"/>
                  <a:pt x="425475" y="50789"/>
                </a:cubicBezTo>
                <a:cubicBezTo>
                  <a:pt x="407937" y="50789"/>
                  <a:pt x="393731" y="64996"/>
                  <a:pt x="393731" y="82535"/>
                </a:cubicBezTo>
                <a:cubicBezTo>
                  <a:pt x="393731" y="89677"/>
                  <a:pt x="396114" y="96266"/>
                  <a:pt x="400082" y="101581"/>
                </a:cubicBezTo>
                <a:lnTo>
                  <a:pt x="386512" y="112453"/>
                </a:lnTo>
                <a:lnTo>
                  <a:pt x="329371" y="158165"/>
                </a:lnTo>
                <a:cubicBezTo>
                  <a:pt x="316753" y="168244"/>
                  <a:pt x="298026" y="164117"/>
                  <a:pt x="290802" y="149675"/>
                </a:cubicBezTo>
                <a:lnTo>
                  <a:pt x="249851" y="68011"/>
                </a:lnTo>
                <a:lnTo>
                  <a:pt x="245228" y="58728"/>
                </a:lnTo>
                <a:moveTo>
                  <a:pt x="106107" y="307050"/>
                </a:moveTo>
                <a:lnTo>
                  <a:pt x="81107" y="169517"/>
                </a:lnTo>
                <a:lnTo>
                  <a:pt x="104040" y="187849"/>
                </a:lnTo>
                <a:cubicBezTo>
                  <a:pt x="135628" y="213085"/>
                  <a:pt x="182450" y="202849"/>
                  <a:pt x="200464" y="166659"/>
                </a:cubicBezTo>
                <a:lnTo>
                  <a:pt x="228559" y="110551"/>
                </a:lnTo>
                <a:lnTo>
                  <a:pt x="256654" y="166659"/>
                </a:lnTo>
                <a:cubicBezTo>
                  <a:pt x="274750" y="202849"/>
                  <a:pt x="321572" y="213085"/>
                  <a:pt x="353077" y="187849"/>
                </a:cubicBezTo>
                <a:lnTo>
                  <a:pt x="376010" y="169517"/>
                </a:lnTo>
                <a:lnTo>
                  <a:pt x="351011" y="307050"/>
                </a:lnTo>
                <a:cubicBezTo>
                  <a:pt x="349900" y="313080"/>
                  <a:pt x="344660" y="317446"/>
                  <a:pt x="338552" y="317446"/>
                </a:cubicBezTo>
                <a:lnTo>
                  <a:pt x="118561" y="317446"/>
                </a:lnTo>
                <a:cubicBezTo>
                  <a:pt x="112448" y="317446"/>
                  <a:pt x="107131" y="313080"/>
                  <a:pt x="106102" y="307050"/>
                </a:cubicBezTo>
                <a:lnTo>
                  <a:pt x="106107" y="307050"/>
                </a:lnTo>
              </a:path>
            </a:pathLst>
          </a:custGeom>
          <a:solidFill>
            <a:srgbClr val="1570EF"/>
          </a:solidFill>
          <a:ln/>
        </p:spPr>
        <p:txBody>
          <a:bodyPr wrap="square" lIns="0" tIns="0" rIns="0" bIns="0" rtlCol="0" anchor="ctr"/>
          <a:lstStyle/>
          <a:p>
            <a:pPr indent="0" marL="0" algn="ctr">
              <a:buNone/>
            </a:pPr>
            <a:r>
              <a:rPr b="1" sz="2400"/>
              <a:t>Nazariy Asoslar: Prognozlash Usullari</a:t>
            </a:r>
            <a:endParaRPr lang="en-US" dirty="0"/>
          </a:p>
        </p:txBody>
      </p:sp>
      <p:sp>
        <p:nvSpPr>
          <p:cNvPr id="14" name="Text 12"/>
          <p:cNvSpPr/>
          <p:nvPr/>
        </p:nvSpPr>
        <p:spPr>
          <a:xfrm>
            <a:off x="3378704" y="2808139"/>
            <a:ext cx="2560320" cy="3200400"/>
          </a:xfrm>
          <a:prstGeom prst="rect">
            <a:avLst/>
          </a:prstGeom>
          <a:noFill/>
          <a:ln/>
        </p:spPr>
        <p:txBody>
          <a:bodyPr wrap="square" lIns="0" tIns="0" rIns="0" bIns="0" rtlCol="0" anchor="t"/>
          <a:lstStyle/>
          <a:p>
            <a:pPr algn="l" marL="0" indent="0">
              <a:lnSpc>
                <a:spcPct val="100000"/>
              </a:lnSpc>
              <a:spcBef>
                <a:spcPts val="1200"/>
              </a:spcBef>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1200" dirty="0"/>
          </a:p>
        </p:txBody>
      </p:sp>
      <p:sp>
        <p:nvSpPr>
          <p:cNvPr id="15" name="Text 13"/>
          <p:cNvSpPr/>
          <p:nvPr/>
        </p:nvSpPr>
        <p:spPr>
          <a:xfrm>
            <a:off x="3378704" y="2068060"/>
            <a:ext cx="2560320" cy="640080"/>
          </a:xfrm>
          <a:prstGeom prst="rect">
            <a:avLst/>
          </a:prstGeom>
          <a:noFill/>
          <a:ln/>
        </p:spPr>
        <p:txBody>
          <a:bodyPr wrap="square" lIns="0" tIns="0" rIns="0" bIns="0" rtlCol="0" anchor="t"/>
          <a:lstStyle/>
          <a:p>
            <a:pPr algn="l" marL="0" indent="0">
              <a:lnSpc>
                <a:spcPct val="90000"/>
              </a:lnSpc>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1600" dirty="0"/>
          </a:p>
        </p:txBody>
      </p:sp>
      <p:sp>
        <p:nvSpPr>
          <p:cNvPr id="16" name="Text 14"/>
          <p:cNvSpPr/>
          <p:nvPr/>
        </p:nvSpPr>
        <p:spPr>
          <a:xfrm>
            <a:off x="3378704" y="1441449"/>
            <a:ext cx="457200" cy="457200"/>
          </a:xfrm>
          <a:custGeom>
            <a:avLst/>
            <a:gdLst/>
            <a:ahLst/>
            <a:cxnLst/>
            <a:rect l="l" t="t" r="r" b="b"/>
            <a:pathLst>
              <a:path w="457200" h="457200">
                <a:moveTo>
                  <a:pt x="414338" y="228600"/>
                </a:moveTo>
                <a:cubicBezTo>
                  <a:pt x="414338" y="126018"/>
                  <a:pt x="331182" y="42863"/>
                  <a:pt x="228600" y="42863"/>
                </a:cubicBezTo>
                <a:cubicBezTo>
                  <a:pt x="126018" y="42863"/>
                  <a:pt x="42863" y="126018"/>
                  <a:pt x="42863" y="228600"/>
                </a:cubicBezTo>
                <a:cubicBezTo>
                  <a:pt x="42863" y="331182"/>
                  <a:pt x="126018" y="414338"/>
                  <a:pt x="228600" y="414338"/>
                </a:cubicBezTo>
                <a:cubicBezTo>
                  <a:pt x="331182" y="414338"/>
                  <a:pt x="414338" y="331182"/>
                  <a:pt x="414338" y="228600"/>
                </a:cubicBezTo>
                <a:moveTo>
                  <a:pt x="0" y="228600"/>
                </a:moveTo>
                <a:cubicBezTo>
                  <a:pt x="0" y="102349"/>
                  <a:pt x="102349" y="0"/>
                  <a:pt x="228600" y="0"/>
                </a:cubicBezTo>
                <a:cubicBezTo>
                  <a:pt x="354851" y="0"/>
                  <a:pt x="457200" y="102349"/>
                  <a:pt x="457200" y="228600"/>
                </a:cubicBezTo>
                <a:cubicBezTo>
                  <a:pt x="457200" y="354851"/>
                  <a:pt x="354851" y="457200"/>
                  <a:pt x="228600" y="457200"/>
                </a:cubicBezTo>
                <a:cubicBezTo>
                  <a:pt x="102349" y="457200"/>
                  <a:pt x="0" y="354851"/>
                  <a:pt x="0" y="228600"/>
                </a:cubicBezTo>
                <a:moveTo>
                  <a:pt x="228600" y="328613"/>
                </a:moveTo>
                <a:cubicBezTo>
                  <a:pt x="283834" y="328613"/>
                  <a:pt x="328613" y="283834"/>
                  <a:pt x="328613" y="228600"/>
                </a:cubicBezTo>
                <a:cubicBezTo>
                  <a:pt x="328613" y="173366"/>
                  <a:pt x="283834" y="128588"/>
                  <a:pt x="228600" y="128588"/>
                </a:cubicBezTo>
                <a:cubicBezTo>
                  <a:pt x="173366" y="128588"/>
                  <a:pt x="128588" y="173366"/>
                  <a:pt x="128588" y="228600"/>
                </a:cubicBezTo>
                <a:cubicBezTo>
                  <a:pt x="128588" y="283834"/>
                  <a:pt x="173366" y="328613"/>
                  <a:pt x="228600" y="328613"/>
                </a:cubicBezTo>
                <a:moveTo>
                  <a:pt x="228600" y="85725"/>
                </a:moveTo>
                <a:cubicBezTo>
                  <a:pt x="307508" y="85725"/>
                  <a:pt x="371475" y="149692"/>
                  <a:pt x="371475" y="228600"/>
                </a:cubicBezTo>
                <a:cubicBezTo>
                  <a:pt x="371475" y="307508"/>
                  <a:pt x="307508" y="371475"/>
                  <a:pt x="228600" y="371475"/>
                </a:cubicBezTo>
                <a:cubicBezTo>
                  <a:pt x="149692" y="371475"/>
                  <a:pt x="85725" y="307508"/>
                  <a:pt x="85725" y="228600"/>
                </a:cubicBezTo>
                <a:cubicBezTo>
                  <a:pt x="85725" y="149692"/>
                  <a:pt x="149692" y="85725"/>
                  <a:pt x="228600" y="85725"/>
                </a:cubicBezTo>
                <a:moveTo>
                  <a:pt x="228600" y="242888"/>
                </a:moveTo>
                <a:cubicBezTo>
                  <a:pt x="236491" y="242888"/>
                  <a:pt x="242888" y="236491"/>
                  <a:pt x="242888" y="228600"/>
                </a:cubicBezTo>
                <a:cubicBezTo>
                  <a:pt x="242888" y="220709"/>
                  <a:pt x="236491" y="214313"/>
                  <a:pt x="228600" y="214313"/>
                </a:cubicBezTo>
                <a:cubicBezTo>
                  <a:pt x="220709" y="214313"/>
                  <a:pt x="214313" y="220709"/>
                  <a:pt x="214313" y="228600"/>
                </a:cubicBezTo>
                <a:cubicBezTo>
                  <a:pt x="214313" y="236491"/>
                  <a:pt x="220709" y="242888"/>
                  <a:pt x="228600" y="242888"/>
                </a:cubicBezTo>
                <a:moveTo>
                  <a:pt x="228600" y="171450"/>
                </a:moveTo>
                <a:cubicBezTo>
                  <a:pt x="260165" y="171450"/>
                  <a:pt x="285750" y="197035"/>
                  <a:pt x="285750" y="228600"/>
                </a:cubicBezTo>
                <a:cubicBezTo>
                  <a:pt x="285750" y="260165"/>
                  <a:pt x="260165" y="285750"/>
                  <a:pt x="228600" y="285750"/>
                </a:cubicBezTo>
                <a:cubicBezTo>
                  <a:pt x="197035" y="285750"/>
                  <a:pt x="171450" y="260165"/>
                  <a:pt x="171450" y="228600"/>
                </a:cubicBezTo>
                <a:cubicBezTo>
                  <a:pt x="171450" y="197035"/>
                  <a:pt x="197035" y="171450"/>
                  <a:pt x="228600" y="171450"/>
                </a:cubicBezTo>
              </a:path>
            </a:pathLst>
          </a:custGeom>
          <a:solidFill>
            <a:srgbClr val="1570EF"/>
          </a:solidFill>
          <a:ln/>
        </p:spPr>
        <p:txBody>
          <a:bodyPr wrap="square" lIns="0" tIns="0" rIns="0" bIns="0" rtlCol="0" anchor="ctr"/>
          <a:lstStyle/>
          <a:p>
            <a:pPr indent="0" marL="0" algn="ctr">
              <a:buNone/>
            </a:pPr>
            <a:r>
              <a:rPr b="1" sz="2400"/>
              <a:t>Nazariy Asoslar: Prognozlash Usullari</a:t>
            </a:r>
            <a:endParaRPr lang="en-US" dirty="0"/>
          </a:p>
        </p:txBody>
      </p:sp>
      <p:sp>
        <p:nvSpPr>
          <p:cNvPr id="17" name="Text 15"/>
          <p:cNvSpPr/>
          <p:nvPr/>
        </p:nvSpPr>
        <p:spPr>
          <a:xfrm>
            <a:off x="645055" y="2808139"/>
            <a:ext cx="2560320" cy="3200400"/>
          </a:xfrm>
          <a:prstGeom prst="rect">
            <a:avLst/>
          </a:prstGeom>
          <a:noFill/>
          <a:ln/>
        </p:spPr>
        <p:txBody>
          <a:bodyPr wrap="square" lIns="0" tIns="0" rIns="0" bIns="0" rtlCol="0" anchor="t"/>
          <a:lstStyle/>
          <a:p>
            <a:pPr algn="l" marL="0" indent="0">
              <a:lnSpc>
                <a:spcPct val="100000"/>
              </a:lnSpc>
              <a:spcBef>
                <a:spcPts val="1200"/>
              </a:spcBef>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1200" dirty="0"/>
          </a:p>
        </p:txBody>
      </p:sp>
      <p:sp>
        <p:nvSpPr>
          <p:cNvPr id="18" name="Text 16"/>
          <p:cNvSpPr/>
          <p:nvPr/>
        </p:nvSpPr>
        <p:spPr>
          <a:xfrm>
            <a:off x="645055" y="2068060"/>
            <a:ext cx="2560320" cy="640080"/>
          </a:xfrm>
          <a:prstGeom prst="rect">
            <a:avLst/>
          </a:prstGeom>
          <a:noFill/>
          <a:ln/>
        </p:spPr>
        <p:txBody>
          <a:bodyPr wrap="square" lIns="0" tIns="0" rIns="0" bIns="0" rtlCol="0" anchor="t"/>
          <a:lstStyle/>
          <a:p>
            <a:pPr algn="l" marL="0" indent="0">
              <a:lnSpc>
                <a:spcPct val="90000"/>
              </a:lnSpc>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sz="1600" dirty="0"/>
          </a:p>
        </p:txBody>
      </p:sp>
      <p:sp>
        <p:nvSpPr>
          <p:cNvPr id="19" name="Text 17"/>
          <p:cNvSpPr/>
          <p:nvPr/>
        </p:nvSpPr>
        <p:spPr>
          <a:xfrm>
            <a:off x="716493" y="1441449"/>
            <a:ext cx="314325" cy="457200"/>
          </a:xfrm>
          <a:custGeom>
            <a:avLst/>
            <a:gdLst/>
            <a:ahLst/>
            <a:cxnLst/>
            <a:rect l="l" t="t" r="r" b="b"/>
            <a:pathLst>
              <a:path w="314325" h="457200">
                <a:moveTo>
                  <a:pt x="251102" y="222259"/>
                </a:moveTo>
                <a:cubicBezTo>
                  <a:pt x="263961" y="203865"/>
                  <a:pt x="271460" y="181449"/>
                  <a:pt x="271460" y="157163"/>
                </a:cubicBezTo>
                <a:cubicBezTo>
                  <a:pt x="271460" y="94028"/>
                  <a:pt x="220295" y="42863"/>
                  <a:pt x="157159" y="42863"/>
                </a:cubicBezTo>
                <a:cubicBezTo>
                  <a:pt x="94027" y="42863"/>
                  <a:pt x="42858" y="94028"/>
                  <a:pt x="42858" y="157163"/>
                </a:cubicBezTo>
                <a:cubicBezTo>
                  <a:pt x="42858" y="181449"/>
                  <a:pt x="50358" y="203865"/>
                  <a:pt x="63217" y="222259"/>
                </a:cubicBezTo>
                <a:cubicBezTo>
                  <a:pt x="66521" y="226991"/>
                  <a:pt x="70450" y="232349"/>
                  <a:pt x="74646" y="238064"/>
                </a:cubicBezTo>
                <a:lnTo>
                  <a:pt x="74646" y="238064"/>
                </a:lnTo>
                <a:cubicBezTo>
                  <a:pt x="86166" y="253869"/>
                  <a:pt x="99918" y="272802"/>
                  <a:pt x="110187" y="291465"/>
                </a:cubicBezTo>
                <a:cubicBezTo>
                  <a:pt x="119475" y="308432"/>
                  <a:pt x="124206" y="326112"/>
                  <a:pt x="126528" y="342809"/>
                </a:cubicBezTo>
                <a:lnTo>
                  <a:pt x="83042" y="342900"/>
                </a:lnTo>
                <a:cubicBezTo>
                  <a:pt x="81077" y="332183"/>
                  <a:pt x="77773" y="321736"/>
                  <a:pt x="72505" y="312094"/>
                </a:cubicBezTo>
                <a:cubicBezTo>
                  <a:pt x="63663" y="296019"/>
                  <a:pt x="52681" y="280931"/>
                  <a:pt x="41698" y="265839"/>
                </a:cubicBezTo>
                <a:lnTo>
                  <a:pt x="41698" y="265839"/>
                </a:lnTo>
                <a:lnTo>
                  <a:pt x="41698" y="265839"/>
                </a:lnTo>
                <a:cubicBezTo>
                  <a:pt x="37056" y="259498"/>
                  <a:pt x="32410" y="253161"/>
                  <a:pt x="27947" y="246728"/>
                </a:cubicBezTo>
                <a:cubicBezTo>
                  <a:pt x="10354" y="221367"/>
                  <a:pt x="-3" y="190470"/>
                  <a:pt x="-3" y="157163"/>
                </a:cubicBezTo>
                <a:cubicBezTo>
                  <a:pt x="-3" y="70368"/>
                  <a:pt x="70362" y="0"/>
                  <a:pt x="157159" y="0"/>
                </a:cubicBezTo>
                <a:cubicBezTo>
                  <a:pt x="243957" y="0"/>
                  <a:pt x="314322" y="70368"/>
                  <a:pt x="314322" y="157163"/>
                </a:cubicBezTo>
                <a:cubicBezTo>
                  <a:pt x="314322" y="190470"/>
                  <a:pt x="303965" y="221367"/>
                  <a:pt x="286284" y="246728"/>
                </a:cubicBezTo>
                <a:cubicBezTo>
                  <a:pt x="281821" y="253156"/>
                  <a:pt x="277175" y="259498"/>
                  <a:pt x="272532" y="265839"/>
                </a:cubicBezTo>
                <a:lnTo>
                  <a:pt x="272532" y="265839"/>
                </a:lnTo>
                <a:lnTo>
                  <a:pt x="272532" y="265839"/>
                </a:lnTo>
                <a:cubicBezTo>
                  <a:pt x="261550" y="280840"/>
                  <a:pt x="250564" y="295932"/>
                  <a:pt x="241725" y="312094"/>
                </a:cubicBezTo>
                <a:cubicBezTo>
                  <a:pt x="236457" y="321736"/>
                  <a:pt x="233154" y="332188"/>
                  <a:pt x="231189" y="342900"/>
                </a:cubicBezTo>
                <a:lnTo>
                  <a:pt x="187790" y="342900"/>
                </a:lnTo>
                <a:cubicBezTo>
                  <a:pt x="190113" y="326203"/>
                  <a:pt x="194844" y="308432"/>
                  <a:pt x="204132" y="291556"/>
                </a:cubicBezTo>
                <a:cubicBezTo>
                  <a:pt x="214401" y="272894"/>
                  <a:pt x="228153" y="253961"/>
                  <a:pt x="239673" y="238155"/>
                </a:cubicBezTo>
                <a:lnTo>
                  <a:pt x="239673" y="238155"/>
                </a:lnTo>
                <a:lnTo>
                  <a:pt x="239673" y="238155"/>
                </a:lnTo>
                <a:lnTo>
                  <a:pt x="239673" y="238155"/>
                </a:lnTo>
                <a:cubicBezTo>
                  <a:pt x="243869" y="232440"/>
                  <a:pt x="247710" y="227082"/>
                  <a:pt x="251014" y="222350"/>
                </a:cubicBezTo>
                <a:lnTo>
                  <a:pt x="251102" y="222259"/>
                </a:lnTo>
              </a:path>
              <a:path w="314325" h="457200">
                <a:moveTo>
                  <a:pt x="157163" y="114300"/>
                </a:moveTo>
                <a:cubicBezTo>
                  <a:pt x="133500" y="114300"/>
                  <a:pt x="114301" y="133498"/>
                  <a:pt x="114301" y="157163"/>
                </a:cubicBezTo>
                <a:cubicBezTo>
                  <a:pt x="114301" y="165022"/>
                  <a:pt x="107873" y="171450"/>
                  <a:pt x="100015" y="171450"/>
                </a:cubicBezTo>
                <a:cubicBezTo>
                  <a:pt x="92157" y="171450"/>
                  <a:pt x="85729" y="165022"/>
                  <a:pt x="85729" y="157163"/>
                </a:cubicBezTo>
                <a:cubicBezTo>
                  <a:pt x="85729" y="117692"/>
                  <a:pt x="117696" y="85725"/>
                  <a:pt x="157166" y="85725"/>
                </a:cubicBezTo>
                <a:cubicBezTo>
                  <a:pt x="165024" y="85725"/>
                  <a:pt x="171452" y="92153"/>
                  <a:pt x="171452" y="100013"/>
                </a:cubicBezTo>
                <a:cubicBezTo>
                  <a:pt x="171452" y="107872"/>
                  <a:pt x="165024" y="114300"/>
                  <a:pt x="157166" y="114300"/>
                </a:cubicBezTo>
                <a:lnTo>
                  <a:pt x="157163" y="114300"/>
                </a:lnTo>
              </a:path>
              <a:path w="314325" h="457200">
                <a:moveTo>
                  <a:pt x="157163" y="457200"/>
                </a:moveTo>
                <a:cubicBezTo>
                  <a:pt x="117693" y="457200"/>
                  <a:pt x="85726" y="425233"/>
                  <a:pt x="85726" y="385763"/>
                </a:cubicBezTo>
                <a:lnTo>
                  <a:pt x="85726" y="371475"/>
                </a:lnTo>
                <a:lnTo>
                  <a:pt x="228602" y="371475"/>
                </a:lnTo>
                <a:lnTo>
                  <a:pt x="228602" y="385763"/>
                </a:lnTo>
                <a:cubicBezTo>
                  <a:pt x="228602" y="425233"/>
                  <a:pt x="196635" y="457200"/>
                  <a:pt x="157166" y="457200"/>
                </a:cubicBezTo>
                <a:lnTo>
                  <a:pt x="157163" y="457200"/>
                </a:lnTo>
              </a:path>
            </a:pathLst>
          </a:custGeom>
          <a:solidFill>
            <a:srgbClr val="1570EF"/>
          </a:solidFill>
          <a:ln/>
        </p:spPr>
        <p:txBody>
          <a:bodyPr wrap="square" lIns="0" tIns="0" rIns="0" bIns="0" rtlCol="0" anchor="ctr"/>
          <a:lstStyle/>
          <a:p>
            <a:pPr indent="0" marL="0" algn="ctr">
              <a:buNone/>
            </a:pPr>
            <a:r>
              <a:rPr b="1" sz="2400"/>
              <a:t>Nazariy Asoslar: Prognozlash Usullari</a:t>
            </a:r>
            <a:endParaRPr lang="en-US" dirty="0"/>
          </a:p>
        </p:txBody>
      </p:sp>
      <p:sp>
        <p:nvSpPr>
          <p:cNvPr id="20" name="Text 18"/>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Iqtisodiy prognozlashda bir necha usullardan foydalaniladi, ular orasida statistik va matematik modellar, ekspert baholari va simulyatsiya modellarini keltirish mumkin. Statistik va matematik modellar o'tmishdagi ma'lumotlarga asoslanib, kelajakdagi o'zgarishlarni bashorat qiladi. Bunga misol sifatida vaqt qatori tahlillari va regressor modellari kiradi. Ekspert baholari esa, tajribali mutaxassislarning fikrlari va bilimlaridan foydalanadi, bu usul sifatli ma'lumotlarga asoslangan va ko'pincha sifatli tahlillar bilan birgalikda qo'llaniladi. Simulyatsiya modellarida esa, turli stsenariylar ishlab chiqiladi va bu stsenariylarning iqtisodiyotga ta'siri o'rganiladi. Har bir usulning o'z afzallik va kamchiliklari mavjud, va ko'pincha bir nechta usul birgalikda qo'llaniladi.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Asosiy Tushunchalar</a:t>
            </a:r>
            <a:endParaRPr lang="en-US" dirty="0"/>
          </a:p>
        </p:txBody>
      </p:sp>
      <p:sp>
        <p:nvSpPr>
          <p:cNvPr id="3" name="Text 1"/>
          <p:cNvSpPr/>
          <p:nvPr/>
        </p:nvSpPr>
        <p:spPr>
          <a:xfrm>
            <a:off x="11655241" y="0"/>
            <a:ext cx="536759" cy="6858000"/>
          </a:xfrm>
          <a:prstGeom prst="rect">
            <a:avLst/>
          </a:prstGeom>
          <a:solidFill>
            <a:srgbClr val="1570EF"/>
          </a:solidFill>
          <a:ln/>
        </p:spPr>
        <p:txBody>
          <a:bodyPr wrap="square" lIns="0" tIns="0" rIns="0" bIns="0" rtlCol="0" anchor="ctr"/>
          <a:lstStyle/>
          <a:p>
            <a:pPr indent="0" marL="0" algn="ctr">
              <a:buNone/>
            </a:pPr>
            <a:r>
              <a:rPr b="1" sz="2400"/>
              <a:t>Asosiy Tushunchalar</a:t>
            </a:r>
            <a:endParaRPr lang="en-US" dirty="0"/>
          </a:p>
        </p:txBody>
      </p:sp>
      <p:sp>
        <p:nvSpPr>
          <p:cNvPr id="4" name="Text 2"/>
          <p:cNvSpPr/>
          <p:nvPr/>
        </p:nvSpPr>
        <p:spPr>
          <a:xfrm>
            <a:off x="11655243"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Asosiy Tushunchalar</a:t>
            </a:r>
            <a:endParaRPr lang="en-US" dirty="0"/>
          </a:p>
        </p:txBody>
      </p:sp>
      <p:sp>
        <p:nvSpPr>
          <p:cNvPr id="5" name="Text 3"/>
          <p:cNvSpPr/>
          <p:nvPr/>
        </p:nvSpPr>
        <p:spPr>
          <a:xfrm>
            <a:off x="640079" y="1320646"/>
            <a:ext cx="3840480" cy="2377440"/>
          </a:xfrm>
          <a:prstGeom prst="rect">
            <a:avLst/>
          </a:prstGeom>
          <a:solidFill>
            <a:srgbClr val="0E2841">
              <a:alpha val="3000"/>
            </a:srgbClr>
          </a:solidFill>
          <a:ln/>
        </p:spPr>
        <p:txBody>
          <a:bodyPr wrap="square" lIns="0" tIns="0" rIns="0" bIns="0" rtlCol="0" anchor="ctr"/>
          <a:lstStyle/>
          <a:p>
            <a:pPr indent="0" marL="0" algn="ctr">
              <a:buNone/>
            </a:pPr>
            <a:r>
              <a:rPr b="1" sz="2400"/>
              <a:t>Asosiy Tushunchalar</a:t>
            </a:r>
            <a:endParaRPr lang="en-US" dirty="0"/>
          </a:p>
        </p:txBody>
      </p:sp>
      <p:sp>
        <p:nvSpPr>
          <p:cNvPr id="6" name="Text 4"/>
          <p:cNvSpPr/>
          <p:nvPr/>
        </p:nvSpPr>
        <p:spPr>
          <a:xfrm>
            <a:off x="4663439" y="1320646"/>
            <a:ext cx="3840480" cy="2377440"/>
          </a:xfrm>
          <a:prstGeom prst="rect">
            <a:avLst/>
          </a:prstGeom>
          <a:solidFill>
            <a:srgbClr val="0E2841">
              <a:alpha val="3000"/>
            </a:srgbClr>
          </a:solidFill>
          <a:ln/>
        </p:spPr>
        <p:txBody>
          <a:bodyPr wrap="square" lIns="0" tIns="0" rIns="0" bIns="0" rtlCol="0" anchor="ctr"/>
          <a:lstStyle/>
          <a:p>
            <a:pPr indent="0" marL="0" algn="ctr">
              <a:buNone/>
            </a:pPr>
            <a:r>
              <a:rPr b="1" sz="2400"/>
              <a:t>Asosiy Tushunchalar</a:t>
            </a:r>
            <a:endParaRPr lang="en-US" dirty="0"/>
          </a:p>
        </p:txBody>
      </p:sp>
      <p:sp>
        <p:nvSpPr>
          <p:cNvPr id="7" name="Text 5"/>
          <p:cNvSpPr/>
          <p:nvPr/>
        </p:nvSpPr>
        <p:spPr>
          <a:xfrm>
            <a:off x="640079" y="1164795"/>
            <a:ext cx="7863840" cy="45719"/>
          </a:xfrm>
          <a:custGeom>
            <a:avLst/>
            <a:gdLst/>
            <a:ahLst/>
            <a:cxnLst/>
            <a:rect l="l" t="t" r="r" b="b"/>
            <a:pathLst>
              <a:path w="7863840" h="45719">
                <a:moveTo>
                  <a:pt x="0" y="0"/>
                </a:moveTo>
                <a:lnTo>
                  <a:pt x="7863840" y="0"/>
                </a:lnTo>
              </a:path>
            </a:pathLst>
          </a:custGeom>
          <a:noFill/>
          <a:ln w="25400">
            <a:solidFill>
              <a:srgbClr val="EAECF0"/>
            </a:solidFill>
          </a:ln>
        </p:spPr>
        <p:txBody>
          <a:bodyPr wrap="square" lIns="0" tIns="0" rIns="0" bIns="0" rtlCol="0" anchor="ctr"/>
          <a:lstStyle/>
          <a:p>
            <a:pPr indent="0" marL="0" algn="ctr">
              <a:buNone/>
            </a:pPr>
            <a:r>
              <a:rPr b="1" sz="2400"/>
              <a:t>Asosiy Tushunchalar</a:t>
            </a:r>
            <a:endParaRPr lang="en-US" dirty="0"/>
          </a:p>
        </p:txBody>
      </p:sp>
      <p:sp>
        <p:nvSpPr>
          <p:cNvPr id="8" name="Text 6"/>
          <p:cNvSpPr/>
          <p:nvPr/>
        </p:nvSpPr>
        <p:spPr>
          <a:xfrm>
            <a:off x="749390" y="6318000"/>
            <a:ext cx="108375" cy="540000"/>
          </a:xfrm>
          <a:prstGeom prst="rect">
            <a:avLst/>
          </a:prstGeom>
          <a:noFill/>
          <a:ln/>
        </p:spPr>
        <p:txBody>
          <a:bodyPr wrap="square" lIns="0" tIns="0" rIns="0" bIns="0" rtlCol="0" anchor="ctr"/>
          <a:lstStyle/>
          <a:p>
            <a:pPr algn="l" marL="0" indent="0">
              <a:lnSpc>
                <a:spcPct val="100000"/>
              </a:lnSpc>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800" dirty="0"/>
          </a:p>
        </p:txBody>
      </p:sp>
      <p:sp>
        <p:nvSpPr>
          <p:cNvPr id="9" name="Text 7"/>
          <p:cNvSpPr/>
          <p:nvPr/>
        </p:nvSpPr>
        <p:spPr>
          <a:xfrm>
            <a:off x="640079" y="3830308"/>
            <a:ext cx="3840480" cy="2377440"/>
          </a:xfrm>
          <a:prstGeom prst="rect">
            <a:avLst/>
          </a:prstGeom>
          <a:solidFill>
            <a:srgbClr val="0E2841">
              <a:alpha val="3000"/>
            </a:srgbClr>
          </a:solidFill>
          <a:ln/>
        </p:spPr>
        <p:txBody>
          <a:bodyPr wrap="square" lIns="0" tIns="0" rIns="0" bIns="0" rtlCol="0" anchor="ctr"/>
          <a:lstStyle/>
          <a:p>
            <a:pPr indent="0" marL="0" algn="l">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dirty="0"/>
          </a:p>
        </p:txBody>
      </p:sp>
      <p:sp>
        <p:nvSpPr>
          <p:cNvPr id="10" name="Text 8"/>
          <p:cNvSpPr/>
          <p:nvPr/>
        </p:nvSpPr>
        <p:spPr>
          <a:xfrm>
            <a:off x="4663439" y="3830308"/>
            <a:ext cx="3840480" cy="2377440"/>
          </a:xfrm>
          <a:prstGeom prst="rect">
            <a:avLst/>
          </a:prstGeom>
          <a:solidFill>
            <a:srgbClr val="0E2841">
              <a:alpha val="3000"/>
            </a:srgbClr>
          </a:solidFill>
          <a:ln/>
        </p:spPr>
        <p:txBody>
          <a:bodyPr wrap="square" lIns="0" tIns="0" rIns="0" bIns="0" rtlCol="0" anchor="ctr"/>
          <a:lstStyle/>
          <a:p>
            <a:pPr indent="0" marL="0" algn="l">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dirty="0"/>
          </a:p>
        </p:txBody>
      </p:sp>
      <p:sp>
        <p:nvSpPr>
          <p:cNvPr id="11" name="Text 9"/>
          <p:cNvSpPr/>
          <p:nvPr/>
        </p:nvSpPr>
        <p:spPr>
          <a:xfrm>
            <a:off x="8900160" y="0"/>
            <a:ext cx="3291840" cy="6858000"/>
          </a:xfrm>
          <a:prstGeom prst="rect">
            <a:avLst/>
          </a:prstGeom>
          <a:blipFill>
            <a:blip r:embed="rId2"/>
            <a:srcRect/>
            <a:stretch>
              <a:fillRect l="-106311" r="-106311" t="0" b="0"/>
            </a:stretch>
          </a:blipFill>
          <a:ln/>
        </p:spPr>
        <p:txBody>
          <a:bodyPr wrap="square" lIns="0" tIns="0" rIns="0" bIns="0" rtlCol="0" anchor="ctr"/>
          <a:lstStyle/>
          <a:p>
            <a:pPr indent="0" marL="0" algn="ctr">
              <a:buNone/>
            </a:pPr>
            <a:r>
              <a:rPr b="1" sz="2400"/>
              <a:t>Asosiy Tushunchalar</a:t>
            </a:r>
            <a:endParaRPr lang="en-US" dirty="0"/>
          </a:p>
        </p:txBody>
      </p:sp>
      <p:sp>
        <p:nvSpPr>
          <p:cNvPr id="12" name="Text 10"/>
          <p:cNvSpPr/>
          <p:nvPr/>
        </p:nvSpPr>
        <p:spPr>
          <a:xfrm>
            <a:off x="640079" y="1"/>
            <a:ext cx="7863840" cy="1034799"/>
          </a:xfrm>
          <a:prstGeom prst="rect">
            <a:avLst/>
          </a:prstGeom>
          <a:noFill/>
          <a:ln/>
        </p:spPr>
        <p:txBody>
          <a:bodyPr wrap="square" lIns="0" tIns="0" rIns="0" bIns="0" rtlCol="0" anchor="b"/>
          <a:lstStyle/>
          <a:p>
            <a:pPr algn="ctr" marL="0" indent="0">
              <a:lnSpc>
                <a:spcPct val="100000"/>
              </a:lnSpc>
              <a:spcBef>
                <a:spcPts val="1000"/>
              </a:spcBef>
              <a:buNone/>
            </a:pPr>
            <a:r>
              <a:rPr b="1" sz="2400"/>
              <a:t>Asosiy Tushunchalar</a:t>
            </a:r>
            <a:endParaRPr lang="en-US" sz="2400" dirty="0"/>
          </a:p>
        </p:txBody>
      </p:sp>
      <p:sp>
        <p:nvSpPr>
          <p:cNvPr id="13" name="Text 11"/>
          <p:cNvSpPr/>
          <p:nvPr/>
        </p:nvSpPr>
        <p:spPr>
          <a:xfrm>
            <a:off x="430891"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800" dirty="0"/>
          </a:p>
        </p:txBody>
      </p:sp>
      <p:sp>
        <p:nvSpPr>
          <p:cNvPr id="14" name="Text 12"/>
          <p:cNvSpPr/>
          <p:nvPr/>
        </p:nvSpPr>
        <p:spPr>
          <a:xfrm>
            <a:off x="857765" y="6309360"/>
            <a:ext cx="7646153" cy="548640"/>
          </a:xfrm>
          <a:prstGeom prst="rect">
            <a:avLst/>
          </a:prstGeom>
          <a:noFill/>
          <a:ln/>
        </p:spPr>
        <p:txBody>
          <a:bodyPr wrap="square" lIns="0" tIns="0" rIns="0" bIns="0" rtlCol="0" anchor="ctr"/>
          <a:lstStyle/>
          <a:p>
            <a:pPr algn="l" marL="0" indent="0">
              <a:lnSpc>
                <a:spcPct val="100000"/>
              </a:lnSpc>
              <a:spcBef>
                <a:spcPts val="1000"/>
              </a:spcBef>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800" dirty="0"/>
          </a:p>
        </p:txBody>
      </p:sp>
      <p:sp>
        <p:nvSpPr>
          <p:cNvPr id="15" name="Text 13"/>
          <p:cNvSpPr/>
          <p:nvPr/>
        </p:nvSpPr>
        <p:spPr>
          <a:xfrm>
            <a:off x="4846319" y="4984338"/>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050" dirty="0"/>
          </a:p>
        </p:txBody>
      </p:sp>
      <p:sp>
        <p:nvSpPr>
          <p:cNvPr id="16" name="Text 14"/>
          <p:cNvSpPr/>
          <p:nvPr/>
        </p:nvSpPr>
        <p:spPr>
          <a:xfrm>
            <a:off x="4846319" y="4498634"/>
            <a:ext cx="3474720" cy="365760"/>
          </a:xfrm>
          <a:prstGeom prst="rect">
            <a:avLst/>
          </a:prstGeom>
          <a:noFill/>
          <a:ln/>
        </p:spPr>
        <p:txBody>
          <a:bodyPr wrap="square" lIns="0" tIns="0" rIns="0" bIns="0" rtlCol="0" anchor="t"/>
          <a:lstStyle/>
          <a:p>
            <a:pPr algn="l" marL="0" indent="0">
              <a:lnSpc>
                <a:spcPct val="90000"/>
              </a:lnSpc>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400" dirty="0"/>
          </a:p>
        </p:txBody>
      </p:sp>
      <p:sp>
        <p:nvSpPr>
          <p:cNvPr id="17" name="Text 15"/>
          <p:cNvSpPr/>
          <p:nvPr/>
        </p:nvSpPr>
        <p:spPr>
          <a:xfrm>
            <a:off x="4846319" y="3958342"/>
            <a:ext cx="365760" cy="365760"/>
          </a:xfrm>
          <a:custGeom>
            <a:avLst/>
            <a:gdLst/>
            <a:ahLst/>
            <a:cxnLst/>
            <a:rect l="l" t="t" r="r" b="b"/>
            <a:pathLst>
              <a:path w="365760" h="365760">
                <a:moveTo>
                  <a:pt x="331470" y="182880"/>
                </a:moveTo>
                <a:cubicBezTo>
                  <a:pt x="331470" y="100814"/>
                  <a:pt x="264946" y="34290"/>
                  <a:pt x="182880" y="34290"/>
                </a:cubicBezTo>
                <a:cubicBezTo>
                  <a:pt x="100814" y="34290"/>
                  <a:pt x="34290" y="100814"/>
                  <a:pt x="34290" y="182880"/>
                </a:cubicBezTo>
                <a:cubicBezTo>
                  <a:pt x="34290" y="264946"/>
                  <a:pt x="100814" y="331470"/>
                  <a:pt x="182880" y="331470"/>
                </a:cubicBezTo>
                <a:cubicBezTo>
                  <a:pt x="264946" y="331470"/>
                  <a:pt x="331470" y="264946"/>
                  <a:pt x="331470" y="182880"/>
                </a:cubicBezTo>
                <a:lnTo>
                  <a:pt x="331470" y="182880"/>
                </a:lnTo>
                <a:moveTo>
                  <a:pt x="0" y="182880"/>
                </a:moveTo>
                <a:cubicBezTo>
                  <a:pt x="0" y="81879"/>
                  <a:pt x="81879" y="0"/>
                  <a:pt x="182880" y="0"/>
                </a:cubicBezTo>
                <a:cubicBezTo>
                  <a:pt x="283881" y="0"/>
                  <a:pt x="365760" y="81879"/>
                  <a:pt x="365760" y="182880"/>
                </a:cubicBezTo>
                <a:cubicBezTo>
                  <a:pt x="365760" y="283881"/>
                  <a:pt x="283881" y="365760"/>
                  <a:pt x="182880" y="365760"/>
                </a:cubicBezTo>
                <a:cubicBezTo>
                  <a:pt x="81879" y="365760"/>
                  <a:pt x="0" y="283881"/>
                  <a:pt x="0" y="182880"/>
                </a:cubicBezTo>
                <a:moveTo>
                  <a:pt x="219098" y="232243"/>
                </a:moveTo>
                <a:lnTo>
                  <a:pt x="116012" y="271891"/>
                </a:lnTo>
                <a:cubicBezTo>
                  <a:pt x="102153" y="277250"/>
                  <a:pt x="88507" y="263603"/>
                  <a:pt x="93865" y="249745"/>
                </a:cubicBezTo>
                <a:lnTo>
                  <a:pt x="133513" y="146659"/>
                </a:lnTo>
                <a:cubicBezTo>
                  <a:pt x="135873" y="140587"/>
                  <a:pt x="140587" y="135872"/>
                  <a:pt x="146659" y="133513"/>
                </a:cubicBezTo>
                <a:lnTo>
                  <a:pt x="249745" y="93865"/>
                </a:lnTo>
                <a:cubicBezTo>
                  <a:pt x="263603" y="88506"/>
                  <a:pt x="277250" y="102153"/>
                  <a:pt x="271891" y="116012"/>
                </a:cubicBezTo>
                <a:lnTo>
                  <a:pt x="232243" y="219097"/>
                </a:lnTo>
                <a:cubicBezTo>
                  <a:pt x="229957" y="225169"/>
                  <a:pt x="225169" y="229884"/>
                  <a:pt x="219098" y="232243"/>
                </a:cubicBezTo>
                <a:lnTo>
                  <a:pt x="219098" y="232243"/>
                </a:lnTo>
                <a:moveTo>
                  <a:pt x="205740" y="182880"/>
                </a:moveTo>
                <a:cubicBezTo>
                  <a:pt x="205740" y="170254"/>
                  <a:pt x="195506" y="160020"/>
                  <a:pt x="182880" y="160020"/>
                </a:cubicBezTo>
                <a:cubicBezTo>
                  <a:pt x="170254" y="160020"/>
                  <a:pt x="160020" y="170254"/>
                  <a:pt x="160020" y="182880"/>
                </a:cubicBezTo>
                <a:cubicBezTo>
                  <a:pt x="160020" y="195506"/>
                  <a:pt x="170254" y="205740"/>
                  <a:pt x="182880" y="205740"/>
                </a:cubicBezTo>
                <a:cubicBezTo>
                  <a:pt x="195506" y="205740"/>
                  <a:pt x="205740" y="195506"/>
                  <a:pt x="205740" y="182880"/>
                </a:cubicBezTo>
              </a:path>
            </a:pathLst>
          </a:custGeom>
          <a:solidFill>
            <a:srgbClr val="1570EF"/>
          </a:solidFill>
          <a:ln/>
        </p:spPr>
        <p:txBody>
          <a:bodyPr wrap="square" lIns="0" tIns="0" rIns="0" bIns="0" rtlCol="0" anchor="ctr"/>
          <a:lstStyle/>
          <a:p>
            <a:pPr indent="0" marL="0" algn="l">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dirty="0"/>
          </a:p>
        </p:txBody>
      </p:sp>
      <p:sp>
        <p:nvSpPr>
          <p:cNvPr id="18" name="Text 16"/>
          <p:cNvSpPr/>
          <p:nvPr/>
        </p:nvSpPr>
        <p:spPr>
          <a:xfrm>
            <a:off x="822959" y="4984338"/>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050" dirty="0"/>
          </a:p>
        </p:txBody>
      </p:sp>
      <p:sp>
        <p:nvSpPr>
          <p:cNvPr id="19" name="Text 17"/>
          <p:cNvSpPr/>
          <p:nvPr/>
        </p:nvSpPr>
        <p:spPr>
          <a:xfrm>
            <a:off x="822959" y="4498634"/>
            <a:ext cx="3474720" cy="365760"/>
          </a:xfrm>
          <a:prstGeom prst="rect">
            <a:avLst/>
          </a:prstGeom>
          <a:noFill/>
          <a:ln/>
        </p:spPr>
        <p:txBody>
          <a:bodyPr wrap="square" lIns="0" tIns="0" rIns="0" bIns="0" rtlCol="0" anchor="t"/>
          <a:lstStyle/>
          <a:p>
            <a:pPr algn="l" marL="0" indent="0">
              <a:lnSpc>
                <a:spcPct val="90000"/>
              </a:lnSpc>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400" dirty="0"/>
          </a:p>
        </p:txBody>
      </p:sp>
      <p:sp>
        <p:nvSpPr>
          <p:cNvPr id="20" name="Text 18"/>
          <p:cNvSpPr/>
          <p:nvPr/>
        </p:nvSpPr>
        <p:spPr>
          <a:xfrm>
            <a:off x="822959" y="3958413"/>
            <a:ext cx="365760" cy="365617"/>
          </a:xfrm>
          <a:custGeom>
            <a:avLst/>
            <a:gdLst/>
            <a:ahLst/>
            <a:cxnLst/>
            <a:rect l="l" t="t" r="r" b="b"/>
            <a:pathLst>
              <a:path w="365760" h="365617">
                <a:moveTo>
                  <a:pt x="223626" y="5035"/>
                </a:moveTo>
                <a:cubicBezTo>
                  <a:pt x="230268" y="11674"/>
                  <a:pt x="230337" y="22387"/>
                  <a:pt x="223768" y="29099"/>
                </a:cubicBezTo>
                <a:lnTo>
                  <a:pt x="336660" y="141991"/>
                </a:lnTo>
                <a:cubicBezTo>
                  <a:pt x="343372" y="135421"/>
                  <a:pt x="354085" y="135494"/>
                  <a:pt x="360724" y="142134"/>
                </a:cubicBezTo>
                <a:cubicBezTo>
                  <a:pt x="367435" y="148846"/>
                  <a:pt x="367435" y="159698"/>
                  <a:pt x="360724" y="166341"/>
                </a:cubicBezTo>
                <a:lnTo>
                  <a:pt x="348800" y="178337"/>
                </a:lnTo>
                <a:lnTo>
                  <a:pt x="280750" y="246386"/>
                </a:lnTo>
                <a:lnTo>
                  <a:pt x="269324" y="257811"/>
                </a:lnTo>
                <a:cubicBezTo>
                  <a:pt x="262612" y="264524"/>
                  <a:pt x="251756" y="264524"/>
                  <a:pt x="245118" y="257811"/>
                </a:cubicBezTo>
                <a:cubicBezTo>
                  <a:pt x="238691" y="251384"/>
                  <a:pt x="238406" y="241029"/>
                  <a:pt x="244474" y="234320"/>
                </a:cubicBezTo>
                <a:lnTo>
                  <a:pt x="131509" y="121356"/>
                </a:lnTo>
                <a:cubicBezTo>
                  <a:pt x="124797" y="127355"/>
                  <a:pt x="114443" y="127140"/>
                  <a:pt x="108016" y="120712"/>
                </a:cubicBezTo>
                <a:cubicBezTo>
                  <a:pt x="101305" y="113999"/>
                  <a:pt x="101305" y="103148"/>
                  <a:pt x="108016" y="96505"/>
                </a:cubicBezTo>
                <a:lnTo>
                  <a:pt x="119443" y="85079"/>
                </a:lnTo>
                <a:lnTo>
                  <a:pt x="187423" y="17030"/>
                </a:lnTo>
                <a:lnTo>
                  <a:pt x="199347" y="5034"/>
                </a:lnTo>
                <a:cubicBezTo>
                  <a:pt x="206058" y="-1678"/>
                  <a:pt x="216914" y="-1678"/>
                  <a:pt x="223553" y="5034"/>
                </a:cubicBezTo>
                <a:lnTo>
                  <a:pt x="223626" y="5035"/>
                </a:lnTo>
                <a:moveTo>
                  <a:pt x="199489" y="53376"/>
                </a:moveTo>
                <a:lnTo>
                  <a:pt x="155719" y="97148"/>
                </a:lnTo>
                <a:lnTo>
                  <a:pt x="268610" y="210040"/>
                </a:lnTo>
                <a:lnTo>
                  <a:pt x="312381" y="166268"/>
                </a:lnTo>
                <a:lnTo>
                  <a:pt x="199489" y="53376"/>
                </a:lnTo>
                <a:moveTo>
                  <a:pt x="159647" y="181836"/>
                </a:moveTo>
                <a:lnTo>
                  <a:pt x="183853" y="206044"/>
                </a:lnTo>
                <a:lnTo>
                  <a:pt x="148294" y="241604"/>
                </a:lnTo>
                <a:lnTo>
                  <a:pt x="153294" y="246601"/>
                </a:lnTo>
                <a:cubicBezTo>
                  <a:pt x="162218" y="255526"/>
                  <a:pt x="162218" y="270023"/>
                  <a:pt x="153294" y="278948"/>
                </a:cubicBezTo>
                <a:lnTo>
                  <a:pt x="73320" y="358923"/>
                </a:lnTo>
                <a:cubicBezTo>
                  <a:pt x="64396" y="367847"/>
                  <a:pt x="49901" y="367847"/>
                  <a:pt x="40972" y="358923"/>
                </a:cubicBezTo>
                <a:lnTo>
                  <a:pt x="6697" y="324646"/>
                </a:lnTo>
                <a:cubicBezTo>
                  <a:pt x="-2228" y="315721"/>
                  <a:pt x="-2228" y="301225"/>
                  <a:pt x="6697" y="292300"/>
                </a:cubicBezTo>
                <a:lnTo>
                  <a:pt x="86670" y="212325"/>
                </a:lnTo>
                <a:cubicBezTo>
                  <a:pt x="95595" y="203400"/>
                  <a:pt x="110090" y="203400"/>
                  <a:pt x="119018" y="212325"/>
                </a:cubicBezTo>
                <a:lnTo>
                  <a:pt x="124018" y="217323"/>
                </a:lnTo>
                <a:lnTo>
                  <a:pt x="159577" y="181763"/>
                </a:lnTo>
                <a:lnTo>
                  <a:pt x="159647" y="181836"/>
                </a:lnTo>
                <a:moveTo>
                  <a:pt x="102950" y="244675"/>
                </a:moveTo>
                <a:lnTo>
                  <a:pt x="39114" y="308511"/>
                </a:lnTo>
                <a:lnTo>
                  <a:pt x="57252" y="326650"/>
                </a:lnTo>
                <a:lnTo>
                  <a:pt x="121089" y="262813"/>
                </a:lnTo>
                <a:lnTo>
                  <a:pt x="102950" y="244675"/>
                </a:lnTo>
              </a:path>
            </a:pathLst>
          </a:custGeom>
          <a:solidFill>
            <a:srgbClr val="1570EF"/>
          </a:solidFill>
          <a:ln/>
        </p:spPr>
        <p:txBody>
          <a:bodyPr wrap="square" lIns="0" tIns="0" rIns="0" bIns="0" rtlCol="0" anchor="ctr"/>
          <a:lstStyle/>
          <a:p>
            <a:pPr indent="0" marL="0" algn="l">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dirty="0"/>
          </a:p>
        </p:txBody>
      </p:sp>
      <p:sp>
        <p:nvSpPr>
          <p:cNvPr id="21" name="Text 19"/>
          <p:cNvSpPr/>
          <p:nvPr/>
        </p:nvSpPr>
        <p:spPr>
          <a:xfrm>
            <a:off x="4846319" y="2474676"/>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050" dirty="0"/>
          </a:p>
        </p:txBody>
      </p:sp>
      <p:sp>
        <p:nvSpPr>
          <p:cNvPr id="22" name="Text 20"/>
          <p:cNvSpPr/>
          <p:nvPr/>
        </p:nvSpPr>
        <p:spPr>
          <a:xfrm>
            <a:off x="4846319" y="1988972"/>
            <a:ext cx="3474720" cy="365760"/>
          </a:xfrm>
          <a:prstGeom prst="rect">
            <a:avLst/>
          </a:prstGeom>
          <a:noFill/>
          <a:ln/>
        </p:spPr>
        <p:txBody>
          <a:bodyPr wrap="square" lIns="0" tIns="0" rIns="0" bIns="0" rtlCol="0" anchor="t"/>
          <a:lstStyle/>
          <a:p>
            <a:pPr algn="l" marL="0" indent="0">
              <a:lnSpc>
                <a:spcPct val="90000"/>
              </a:lnSpc>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400" dirty="0"/>
          </a:p>
        </p:txBody>
      </p:sp>
      <p:sp>
        <p:nvSpPr>
          <p:cNvPr id="23" name="Text 21"/>
          <p:cNvSpPr/>
          <p:nvPr/>
        </p:nvSpPr>
        <p:spPr>
          <a:xfrm>
            <a:off x="4846319" y="1459856"/>
            <a:ext cx="365760" cy="354860"/>
          </a:xfrm>
          <a:custGeom>
            <a:avLst/>
            <a:gdLst/>
            <a:ahLst/>
            <a:cxnLst/>
            <a:rect l="l" t="t" r="r" b="b"/>
            <a:pathLst>
              <a:path w="365760" h="354860">
                <a:moveTo>
                  <a:pt x="182887" y="0"/>
                </a:moveTo>
                <a:cubicBezTo>
                  <a:pt x="189263" y="0"/>
                  <a:pt x="195085" y="3605"/>
                  <a:pt x="197858" y="9358"/>
                </a:cubicBezTo>
                <a:lnTo>
                  <a:pt x="245399" y="107285"/>
                </a:lnTo>
                <a:lnTo>
                  <a:pt x="351572" y="122948"/>
                </a:lnTo>
                <a:cubicBezTo>
                  <a:pt x="357808" y="123850"/>
                  <a:pt x="363006" y="128214"/>
                  <a:pt x="364948" y="134244"/>
                </a:cubicBezTo>
                <a:cubicBezTo>
                  <a:pt x="366890" y="140273"/>
                  <a:pt x="365295" y="146788"/>
                  <a:pt x="360859" y="151224"/>
                </a:cubicBezTo>
                <a:lnTo>
                  <a:pt x="283863" y="227597"/>
                </a:lnTo>
                <a:lnTo>
                  <a:pt x="302019" y="335431"/>
                </a:lnTo>
                <a:cubicBezTo>
                  <a:pt x="303058" y="341670"/>
                  <a:pt x="300494" y="347976"/>
                  <a:pt x="295296" y="351716"/>
                </a:cubicBezTo>
                <a:cubicBezTo>
                  <a:pt x="290099" y="355460"/>
                  <a:pt x="283307" y="355875"/>
                  <a:pt x="277762" y="352894"/>
                </a:cubicBezTo>
                <a:lnTo>
                  <a:pt x="182818" y="302163"/>
                </a:lnTo>
                <a:lnTo>
                  <a:pt x="88009" y="352823"/>
                </a:lnTo>
                <a:cubicBezTo>
                  <a:pt x="82395" y="355804"/>
                  <a:pt x="75603" y="355389"/>
                  <a:pt x="70475" y="351645"/>
                </a:cubicBezTo>
                <a:cubicBezTo>
                  <a:pt x="65347" y="347901"/>
                  <a:pt x="62713" y="341595"/>
                  <a:pt x="63752" y="335360"/>
                </a:cubicBezTo>
                <a:lnTo>
                  <a:pt x="81908" y="227526"/>
                </a:lnTo>
                <a:lnTo>
                  <a:pt x="4912" y="151224"/>
                </a:lnTo>
                <a:cubicBezTo>
                  <a:pt x="406" y="146788"/>
                  <a:pt x="-1115" y="140205"/>
                  <a:pt x="823" y="134244"/>
                </a:cubicBezTo>
                <a:cubicBezTo>
                  <a:pt x="2765" y="128282"/>
                  <a:pt x="7963" y="123917"/>
                  <a:pt x="14199" y="122948"/>
                </a:cubicBezTo>
                <a:lnTo>
                  <a:pt x="120372" y="107285"/>
                </a:lnTo>
                <a:lnTo>
                  <a:pt x="167913" y="9358"/>
                </a:lnTo>
                <a:cubicBezTo>
                  <a:pt x="170755" y="3605"/>
                  <a:pt x="176509" y="0"/>
                  <a:pt x="182884" y="0"/>
                </a:cubicBezTo>
                <a:lnTo>
                  <a:pt x="182887" y="0"/>
                </a:lnTo>
                <a:moveTo>
                  <a:pt x="182887" y="54751"/>
                </a:moveTo>
                <a:lnTo>
                  <a:pt x="146502" y="129737"/>
                </a:lnTo>
                <a:cubicBezTo>
                  <a:pt x="144077" y="134659"/>
                  <a:pt x="139431" y="138122"/>
                  <a:pt x="133956" y="138953"/>
                </a:cubicBezTo>
                <a:lnTo>
                  <a:pt x="51971" y="151011"/>
                </a:lnTo>
                <a:lnTo>
                  <a:pt x="111502" y="209989"/>
                </a:lnTo>
                <a:cubicBezTo>
                  <a:pt x="115313" y="213800"/>
                  <a:pt x="117116" y="219204"/>
                  <a:pt x="116213" y="224541"/>
                </a:cubicBezTo>
                <a:lnTo>
                  <a:pt x="102146" y="307497"/>
                </a:lnTo>
                <a:lnTo>
                  <a:pt x="175053" y="268548"/>
                </a:lnTo>
                <a:cubicBezTo>
                  <a:pt x="179972" y="265914"/>
                  <a:pt x="185865" y="265914"/>
                  <a:pt x="190715" y="268548"/>
                </a:cubicBezTo>
                <a:lnTo>
                  <a:pt x="263622" y="307497"/>
                </a:lnTo>
                <a:lnTo>
                  <a:pt x="249624" y="224609"/>
                </a:lnTo>
                <a:cubicBezTo>
                  <a:pt x="248724" y="219272"/>
                  <a:pt x="250454" y="213867"/>
                  <a:pt x="254335" y="210056"/>
                </a:cubicBezTo>
                <a:lnTo>
                  <a:pt x="313866" y="151078"/>
                </a:lnTo>
                <a:lnTo>
                  <a:pt x="231881" y="138949"/>
                </a:lnTo>
                <a:cubicBezTo>
                  <a:pt x="226475" y="138119"/>
                  <a:pt x="221764" y="134723"/>
                  <a:pt x="219335" y="129733"/>
                </a:cubicBezTo>
                <a:lnTo>
                  <a:pt x="182887" y="54751"/>
                </a:lnTo>
              </a:path>
            </a:pathLst>
          </a:custGeom>
          <a:solidFill>
            <a:srgbClr val="1570EF"/>
          </a:solidFill>
          <a:ln/>
        </p:spPr>
        <p:txBody>
          <a:bodyPr wrap="square" lIns="0" tIns="0" rIns="0" bIns="0" rtlCol="0" anchor="ctr"/>
          <a:lstStyle/>
          <a:p>
            <a:pPr indent="0" marL="0" algn="ctr">
              <a:buNone/>
            </a:pPr>
            <a:r>
              <a:rPr b="1" sz="2400"/>
              <a:t>Asosiy Tushunchalar</a:t>
            </a:r>
            <a:endParaRPr lang="en-US" dirty="0"/>
          </a:p>
        </p:txBody>
      </p:sp>
      <p:sp>
        <p:nvSpPr>
          <p:cNvPr id="24" name="Text 22"/>
          <p:cNvSpPr/>
          <p:nvPr/>
        </p:nvSpPr>
        <p:spPr>
          <a:xfrm>
            <a:off x="822959" y="2474676"/>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050" dirty="0"/>
          </a:p>
        </p:txBody>
      </p:sp>
      <p:sp>
        <p:nvSpPr>
          <p:cNvPr id="25" name="Text 23"/>
          <p:cNvSpPr/>
          <p:nvPr/>
        </p:nvSpPr>
        <p:spPr>
          <a:xfrm>
            <a:off x="822959" y="1988972"/>
            <a:ext cx="3474720" cy="365760"/>
          </a:xfrm>
          <a:prstGeom prst="rect">
            <a:avLst/>
          </a:prstGeom>
          <a:noFill/>
          <a:ln/>
        </p:spPr>
        <p:txBody>
          <a:bodyPr wrap="square" lIns="0" tIns="0" rIns="0" bIns="0" rtlCol="0" anchor="t"/>
          <a:lstStyle/>
          <a:p>
            <a:pPr algn="l" marL="0" indent="0">
              <a:lnSpc>
                <a:spcPct val="90000"/>
              </a:lnSpc>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sz="1400" dirty="0"/>
          </a:p>
        </p:txBody>
      </p:sp>
      <p:sp>
        <p:nvSpPr>
          <p:cNvPr id="26" name="Text 24"/>
          <p:cNvSpPr/>
          <p:nvPr/>
        </p:nvSpPr>
        <p:spPr>
          <a:xfrm>
            <a:off x="880109" y="1454406"/>
            <a:ext cx="251460" cy="365760"/>
          </a:xfrm>
          <a:custGeom>
            <a:avLst/>
            <a:gdLst/>
            <a:ahLst/>
            <a:cxnLst/>
            <a:rect l="l" t="t" r="r" b="b"/>
            <a:pathLst>
              <a:path w="251460" h="365760">
                <a:moveTo>
                  <a:pt x="200881" y="177807"/>
                </a:moveTo>
                <a:cubicBezTo>
                  <a:pt x="211168" y="163092"/>
                  <a:pt x="217168" y="145159"/>
                  <a:pt x="217168" y="125730"/>
                </a:cubicBezTo>
                <a:cubicBezTo>
                  <a:pt x="217168" y="75222"/>
                  <a:pt x="176236" y="34290"/>
                  <a:pt x="125727" y="34290"/>
                </a:cubicBezTo>
                <a:cubicBezTo>
                  <a:pt x="75222" y="34290"/>
                  <a:pt x="34286" y="75222"/>
                  <a:pt x="34286" y="125730"/>
                </a:cubicBezTo>
                <a:cubicBezTo>
                  <a:pt x="34286" y="145159"/>
                  <a:pt x="40286" y="163092"/>
                  <a:pt x="50574" y="177807"/>
                </a:cubicBezTo>
                <a:cubicBezTo>
                  <a:pt x="53216" y="181593"/>
                  <a:pt x="56360" y="185879"/>
                  <a:pt x="59717" y="190451"/>
                </a:cubicBezTo>
                <a:lnTo>
                  <a:pt x="59717" y="190451"/>
                </a:lnTo>
                <a:cubicBezTo>
                  <a:pt x="68933" y="203096"/>
                  <a:pt x="79934" y="218242"/>
                  <a:pt x="88149" y="233172"/>
                </a:cubicBezTo>
                <a:cubicBezTo>
                  <a:pt x="95580" y="246745"/>
                  <a:pt x="99364" y="260889"/>
                  <a:pt x="101223" y="274247"/>
                </a:cubicBezTo>
                <a:lnTo>
                  <a:pt x="66433" y="274320"/>
                </a:lnTo>
                <a:cubicBezTo>
                  <a:pt x="64862" y="265747"/>
                  <a:pt x="62219" y="257389"/>
                  <a:pt x="58004" y="249675"/>
                </a:cubicBezTo>
                <a:cubicBezTo>
                  <a:pt x="50931" y="236815"/>
                  <a:pt x="42145" y="224745"/>
                  <a:pt x="33359" y="212671"/>
                </a:cubicBezTo>
                <a:lnTo>
                  <a:pt x="33359" y="212671"/>
                </a:lnTo>
                <a:lnTo>
                  <a:pt x="33359" y="212671"/>
                </a:lnTo>
                <a:cubicBezTo>
                  <a:pt x="29645" y="207598"/>
                  <a:pt x="25928" y="202529"/>
                  <a:pt x="22357" y="197382"/>
                </a:cubicBezTo>
                <a:cubicBezTo>
                  <a:pt x="8283" y="177094"/>
                  <a:pt x="-3" y="152376"/>
                  <a:pt x="-3" y="125730"/>
                </a:cubicBezTo>
                <a:cubicBezTo>
                  <a:pt x="-3" y="56294"/>
                  <a:pt x="56289" y="0"/>
                  <a:pt x="125727" y="0"/>
                </a:cubicBezTo>
                <a:cubicBezTo>
                  <a:pt x="195166" y="0"/>
                  <a:pt x="251457" y="56294"/>
                  <a:pt x="251457" y="125730"/>
                </a:cubicBezTo>
                <a:cubicBezTo>
                  <a:pt x="251457" y="152376"/>
                  <a:pt x="243172" y="177094"/>
                  <a:pt x="229027" y="197382"/>
                </a:cubicBezTo>
                <a:cubicBezTo>
                  <a:pt x="225456" y="202525"/>
                  <a:pt x="221740" y="207598"/>
                  <a:pt x="218026" y="212671"/>
                </a:cubicBezTo>
                <a:lnTo>
                  <a:pt x="218026" y="212671"/>
                </a:lnTo>
                <a:lnTo>
                  <a:pt x="218026" y="212671"/>
                </a:lnTo>
                <a:cubicBezTo>
                  <a:pt x="209240" y="224672"/>
                  <a:pt x="200451" y="236745"/>
                  <a:pt x="193380" y="249675"/>
                </a:cubicBezTo>
                <a:cubicBezTo>
                  <a:pt x="189166" y="257389"/>
                  <a:pt x="186523" y="265750"/>
                  <a:pt x="184951" y="274320"/>
                </a:cubicBezTo>
                <a:lnTo>
                  <a:pt x="150232" y="274320"/>
                </a:lnTo>
                <a:cubicBezTo>
                  <a:pt x="152091" y="260962"/>
                  <a:pt x="155875" y="246745"/>
                  <a:pt x="163306" y="233245"/>
                </a:cubicBezTo>
                <a:cubicBezTo>
                  <a:pt x="171521" y="218315"/>
                  <a:pt x="182522" y="203169"/>
                  <a:pt x="191738" y="190524"/>
                </a:cubicBezTo>
                <a:lnTo>
                  <a:pt x="191738" y="190524"/>
                </a:lnTo>
                <a:lnTo>
                  <a:pt x="191738" y="190524"/>
                </a:lnTo>
                <a:lnTo>
                  <a:pt x="191738" y="190524"/>
                </a:lnTo>
                <a:cubicBezTo>
                  <a:pt x="195095" y="185952"/>
                  <a:pt x="198168" y="181666"/>
                  <a:pt x="200811" y="177880"/>
                </a:cubicBezTo>
                <a:lnTo>
                  <a:pt x="200881" y="177807"/>
                </a:lnTo>
              </a:path>
              <a:path w="251460" h="365760">
                <a:moveTo>
                  <a:pt x="125730" y="91440"/>
                </a:moveTo>
                <a:cubicBezTo>
                  <a:pt x="106800" y="91440"/>
                  <a:pt x="91441" y="106798"/>
                  <a:pt x="91441" y="125730"/>
                </a:cubicBezTo>
                <a:cubicBezTo>
                  <a:pt x="91441" y="132017"/>
                  <a:pt x="86299" y="137160"/>
                  <a:pt x="80012" y="137160"/>
                </a:cubicBezTo>
                <a:cubicBezTo>
                  <a:pt x="73726" y="137160"/>
                  <a:pt x="68583" y="132017"/>
                  <a:pt x="68583" y="125730"/>
                </a:cubicBezTo>
                <a:cubicBezTo>
                  <a:pt x="68583" y="94154"/>
                  <a:pt x="94157" y="68580"/>
                  <a:pt x="125733" y="68580"/>
                </a:cubicBezTo>
                <a:cubicBezTo>
                  <a:pt x="132019" y="68580"/>
                  <a:pt x="137161" y="73723"/>
                  <a:pt x="137161" y="80010"/>
                </a:cubicBezTo>
                <a:cubicBezTo>
                  <a:pt x="137161" y="86297"/>
                  <a:pt x="132019" y="91440"/>
                  <a:pt x="125733" y="91440"/>
                </a:cubicBezTo>
                <a:lnTo>
                  <a:pt x="125730" y="91440"/>
                </a:lnTo>
              </a:path>
              <a:path w="251460" h="365760">
                <a:moveTo>
                  <a:pt x="125730" y="365760"/>
                </a:moveTo>
                <a:cubicBezTo>
                  <a:pt x="94154" y="365760"/>
                  <a:pt x="68581" y="340186"/>
                  <a:pt x="68581" y="308610"/>
                </a:cubicBezTo>
                <a:lnTo>
                  <a:pt x="68581" y="297180"/>
                </a:lnTo>
                <a:lnTo>
                  <a:pt x="182882" y="297180"/>
                </a:lnTo>
                <a:lnTo>
                  <a:pt x="182882" y="308610"/>
                </a:lnTo>
                <a:cubicBezTo>
                  <a:pt x="182882" y="340186"/>
                  <a:pt x="157308" y="365760"/>
                  <a:pt x="125732" y="365760"/>
                </a:cubicBezTo>
                <a:lnTo>
                  <a:pt x="125730" y="365760"/>
                </a:lnTo>
              </a:path>
            </a:pathLst>
          </a:custGeom>
          <a:solidFill>
            <a:srgbClr val="1570EF"/>
          </a:solidFill>
          <a:ln/>
        </p:spPr>
        <p:txBody>
          <a:bodyPr wrap="square" lIns="0" tIns="0" rIns="0" bIns="0" rtlCol="0" anchor="ctr"/>
          <a:lstStyle/>
          <a:p>
            <a:pPr indent="0" marL="0" algn="ctr">
              <a:buNone/>
            </a:pPr>
            <a:r>
              <a:rPr b="1" sz="2400"/>
              <a:t>Asosiy Tushunchalar</a:t>
            </a:r>
            <a:endParaRPr lang="en-US" dirty="0"/>
          </a:p>
        </p:txBody>
      </p:sp>
      <p:sp>
        <p:nvSpPr>
          <p:cNvPr id="27" name="Text 25"/>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 **Makroiqtisodiy Prognozlar**: Umumiy iqtisodiy ko'rsatkichlar, jumladan, yalpi ichki mahsulot (YIM), inflyatsiya, ishsizlik darajasi.</a:t>
            </a:r>
            <a:br/>
            <a:r>
              <a:t>- **Mikroiqtisodiy Prognozlar**: Alohida sanoatlar va bozorlar bo'yicha o'zgarishlar bashoratlari.</a:t>
            </a:r>
            <a:br/>
            <a:r>
              <a:t>- **Kvantitativ Modellar**: Matematik va statistik usullarga asoslangan prognozlash modellaridir.</a:t>
            </a:r>
            <a:br/>
            <a:r>
              <a:t>- **Kualitativ Prognozlash**: Ekspert baholari va sifatli tahlillarni o'z ichiga oladi.</a:t>
            </a:r>
            <a:br/>
            <a:r>
              <a:t>- **Stsenariy Tahlili**: Turli ehtimoliy voqealar va ularning iqtisodiy ta'sirini o'rganish.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Asosiy Tushunchalar</a:t>
            </a:r>
            <a:endParaRPr lang="en-US" dirty="0"/>
          </a:p>
        </p:txBody>
      </p:sp>
      <p:sp>
        <p:nvSpPr>
          <p:cNvPr id="3" name="Text 1"/>
          <p:cNvSpPr/>
          <p:nvPr/>
        </p:nvSpPr>
        <p:spPr>
          <a:xfrm>
            <a:off x="0" y="0"/>
            <a:ext cx="536759" cy="6858000"/>
          </a:xfrm>
          <a:prstGeom prst="rect">
            <a:avLst/>
          </a:prstGeom>
          <a:solidFill>
            <a:srgbClr val="1570EF"/>
          </a:solidFill>
          <a:ln/>
        </p:spPr>
        <p:txBody>
          <a:bodyPr wrap="square" lIns="0" tIns="0" rIns="0" bIns="0" rtlCol="0" anchor="ctr"/>
          <a:lstStyle/>
          <a:p>
            <a:pPr indent="0" marL="0" algn="ctr">
              <a:buNone/>
            </a:pPr>
            <a:r>
              <a:rPr b="1" sz="2400"/>
              <a:t>Asosiy Tushunchalar</a:t>
            </a:r>
            <a:endParaRPr lang="en-US" dirty="0"/>
          </a:p>
        </p:txBody>
      </p:sp>
      <p:sp>
        <p:nvSpPr>
          <p:cNvPr id="4" name="Text 2"/>
          <p:cNvSpPr/>
          <p:nvPr/>
        </p:nvSpPr>
        <p:spPr>
          <a:xfrm>
            <a:off x="0"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Asosiy Tushunchalar</a:t>
            </a:r>
            <a:endParaRPr lang="en-US" dirty="0"/>
          </a:p>
        </p:txBody>
      </p:sp>
      <p:sp>
        <p:nvSpPr>
          <p:cNvPr id="5" name="Text 3"/>
          <p:cNvSpPr/>
          <p:nvPr/>
        </p:nvSpPr>
        <p:spPr>
          <a:xfrm>
            <a:off x="3672646" y="1292938"/>
            <a:ext cx="3840480" cy="2286000"/>
          </a:xfrm>
          <a:prstGeom prst="rect">
            <a:avLst/>
          </a:prstGeom>
          <a:solidFill>
            <a:srgbClr val="0E2841">
              <a:alpha val="3000"/>
            </a:srgbClr>
          </a:solidFill>
          <a:ln/>
        </p:spPr>
        <p:txBody>
          <a:bodyPr wrap="square" lIns="0" tIns="0" rIns="0" bIns="0" rtlCol="0" anchor="ctr"/>
          <a:lstStyle/>
          <a:p>
            <a:pPr indent="0" marL="0" algn="ctr">
              <a:buNone/>
            </a:pPr>
            <a:r>
              <a:rPr b="1" sz="2400"/>
              <a:t>Asosiy Tushunchalar</a:t>
            </a:r>
            <a:endParaRPr lang="en-US" dirty="0"/>
          </a:p>
        </p:txBody>
      </p:sp>
      <p:sp>
        <p:nvSpPr>
          <p:cNvPr id="6" name="Text 4"/>
          <p:cNvSpPr/>
          <p:nvPr/>
        </p:nvSpPr>
        <p:spPr>
          <a:xfrm>
            <a:off x="7696006" y="1292938"/>
            <a:ext cx="3840480" cy="2286000"/>
          </a:xfrm>
          <a:prstGeom prst="rect">
            <a:avLst/>
          </a:prstGeom>
          <a:solidFill>
            <a:srgbClr val="0E2841">
              <a:alpha val="3000"/>
            </a:srgbClr>
          </a:solidFill>
          <a:ln/>
        </p:spPr>
        <p:txBody>
          <a:bodyPr wrap="square" lIns="0" tIns="0" rIns="0" bIns="0" rtlCol="0" anchor="ctr"/>
          <a:lstStyle/>
          <a:p>
            <a:pPr indent="0" marL="0" algn="ctr">
              <a:buNone/>
            </a:pPr>
            <a:r>
              <a:rPr b="1" sz="2400"/>
              <a:t>Asosiy Tushunchalar</a:t>
            </a:r>
            <a:endParaRPr lang="en-US" dirty="0"/>
          </a:p>
        </p:txBody>
      </p:sp>
      <p:sp>
        <p:nvSpPr>
          <p:cNvPr id="7" name="Text 5"/>
          <p:cNvSpPr/>
          <p:nvPr/>
        </p:nvSpPr>
        <p:spPr>
          <a:xfrm>
            <a:off x="3672646" y="1164795"/>
            <a:ext cx="7863840" cy="45719"/>
          </a:xfrm>
          <a:custGeom>
            <a:avLst/>
            <a:gdLst/>
            <a:ahLst/>
            <a:cxnLst/>
            <a:rect l="l" t="t" r="r" b="b"/>
            <a:pathLst>
              <a:path w="7863840" h="45719">
                <a:moveTo>
                  <a:pt x="0" y="0"/>
                </a:moveTo>
                <a:lnTo>
                  <a:pt x="7863840" y="0"/>
                </a:lnTo>
              </a:path>
            </a:pathLst>
          </a:custGeom>
          <a:noFill/>
          <a:ln w="25400">
            <a:solidFill>
              <a:srgbClr val="EAECF0"/>
            </a:solidFill>
          </a:ln>
        </p:spPr>
        <p:txBody>
          <a:bodyPr wrap="square" lIns="0" tIns="0" rIns="0" bIns="0" rtlCol="0" anchor="ctr"/>
          <a:lstStyle/>
          <a:p>
            <a:pPr indent="0" marL="0" algn="ctr">
              <a:buNone/>
            </a:pPr>
            <a:r>
              <a:rPr b="1" sz="2400"/>
              <a:t>Asosiy Tushunchalar</a:t>
            </a:r>
            <a:endParaRPr lang="en-US" dirty="0"/>
          </a:p>
        </p:txBody>
      </p:sp>
      <p:sp>
        <p:nvSpPr>
          <p:cNvPr id="8" name="Text 6"/>
          <p:cNvSpPr/>
          <p:nvPr/>
        </p:nvSpPr>
        <p:spPr>
          <a:xfrm>
            <a:off x="3781957" y="6318000"/>
            <a:ext cx="108375" cy="540000"/>
          </a:xfrm>
          <a:prstGeom prst="rect">
            <a:avLst/>
          </a:prstGeom>
          <a:noFill/>
          <a:ln/>
        </p:spPr>
        <p:txBody>
          <a:bodyPr wrap="square" lIns="0" tIns="0" rIns="0" bIns="0" rtlCol="0" anchor="ctr"/>
          <a:lstStyle/>
          <a:p>
            <a:pPr algn="l" marL="0" indent="0">
              <a:lnSpc>
                <a:spcPct val="100000"/>
              </a:lnSpc>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800" dirty="0"/>
          </a:p>
        </p:txBody>
      </p:sp>
      <p:sp>
        <p:nvSpPr>
          <p:cNvPr id="9" name="Text 7"/>
          <p:cNvSpPr/>
          <p:nvPr/>
        </p:nvSpPr>
        <p:spPr>
          <a:xfrm>
            <a:off x="3672646" y="3802600"/>
            <a:ext cx="3840480" cy="2286000"/>
          </a:xfrm>
          <a:prstGeom prst="rect">
            <a:avLst/>
          </a:prstGeom>
          <a:solidFill>
            <a:srgbClr val="0E2841">
              <a:alpha val="3000"/>
            </a:srgbClr>
          </a:solidFill>
          <a:ln/>
        </p:spPr>
        <p:txBody>
          <a:bodyPr wrap="square" lIns="0" tIns="0" rIns="0" bIns="0" rtlCol="0" anchor="ctr"/>
          <a:lstStyle/>
          <a:p>
            <a:pPr indent="0" marL="0" algn="l">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dirty="0"/>
          </a:p>
        </p:txBody>
      </p:sp>
      <p:sp>
        <p:nvSpPr>
          <p:cNvPr id="10" name="Text 8"/>
          <p:cNvSpPr/>
          <p:nvPr/>
        </p:nvSpPr>
        <p:spPr>
          <a:xfrm>
            <a:off x="7696006" y="3802600"/>
            <a:ext cx="3840480" cy="2286000"/>
          </a:xfrm>
          <a:prstGeom prst="rect">
            <a:avLst/>
          </a:prstGeom>
          <a:solidFill>
            <a:srgbClr val="0E2841">
              <a:alpha val="3000"/>
            </a:srgbClr>
          </a:solidFill>
          <a:ln/>
        </p:spPr>
        <p:txBody>
          <a:bodyPr wrap="square" lIns="0" tIns="0" rIns="0" bIns="0" rtlCol="0" anchor="ctr"/>
          <a:lstStyle/>
          <a:p>
            <a:pPr indent="0" marL="0" algn="l">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dirty="0"/>
          </a:p>
        </p:txBody>
      </p:sp>
      <p:sp>
        <p:nvSpPr>
          <p:cNvPr id="11" name="Text 9"/>
          <p:cNvSpPr/>
          <p:nvPr/>
        </p:nvSpPr>
        <p:spPr>
          <a:xfrm>
            <a:off x="0" y="0"/>
            <a:ext cx="3291840" cy="6858000"/>
          </a:xfrm>
          <a:prstGeom prst="rect">
            <a:avLst/>
          </a:prstGeom>
          <a:blipFill>
            <a:blip r:embed="rId2"/>
            <a:srcRect/>
            <a:stretch>
              <a:fillRect l="-106128" r="-106128" t="0" b="0"/>
            </a:stretch>
          </a:blipFill>
          <a:ln/>
        </p:spPr>
        <p:txBody>
          <a:bodyPr wrap="square" lIns="0" tIns="0" rIns="0" bIns="0" rtlCol="0" anchor="ctr"/>
          <a:lstStyle/>
          <a:p>
            <a:pPr indent="0" marL="0" algn="ctr">
              <a:buNone/>
            </a:pPr>
            <a:r>
              <a:rPr b="1" sz="2400"/>
              <a:t>Asosiy Tushunchalar</a:t>
            </a:r>
            <a:endParaRPr lang="en-US" dirty="0"/>
          </a:p>
        </p:txBody>
      </p:sp>
      <p:sp>
        <p:nvSpPr>
          <p:cNvPr id="12" name="Text 10"/>
          <p:cNvSpPr/>
          <p:nvPr/>
        </p:nvSpPr>
        <p:spPr>
          <a:xfrm>
            <a:off x="3672646" y="1"/>
            <a:ext cx="7863840" cy="1034799"/>
          </a:xfrm>
          <a:prstGeom prst="rect">
            <a:avLst/>
          </a:prstGeom>
          <a:noFill/>
          <a:ln/>
        </p:spPr>
        <p:txBody>
          <a:bodyPr wrap="square" lIns="0" tIns="0" rIns="0" bIns="0" rtlCol="0" anchor="b"/>
          <a:lstStyle/>
          <a:p>
            <a:pPr algn="ctr" marL="0" indent="0">
              <a:lnSpc>
                <a:spcPct val="100000"/>
              </a:lnSpc>
              <a:spcBef>
                <a:spcPts val="1000"/>
              </a:spcBef>
              <a:buNone/>
            </a:pPr>
            <a:r>
              <a:rPr b="1" sz="2400"/>
              <a:t>Asosiy Tushunchalar</a:t>
            </a:r>
            <a:endParaRPr lang="en-US" sz="2400" dirty="0"/>
          </a:p>
        </p:txBody>
      </p:sp>
      <p:sp>
        <p:nvSpPr>
          <p:cNvPr id="13" name="Text 11"/>
          <p:cNvSpPr/>
          <p:nvPr/>
        </p:nvSpPr>
        <p:spPr>
          <a:xfrm>
            <a:off x="3463458"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800" dirty="0"/>
          </a:p>
        </p:txBody>
      </p:sp>
      <p:sp>
        <p:nvSpPr>
          <p:cNvPr id="14" name="Text 12"/>
          <p:cNvSpPr/>
          <p:nvPr/>
        </p:nvSpPr>
        <p:spPr>
          <a:xfrm>
            <a:off x="3890333" y="6309360"/>
            <a:ext cx="7008450" cy="548640"/>
          </a:xfrm>
          <a:prstGeom prst="rect">
            <a:avLst/>
          </a:prstGeom>
          <a:noFill/>
          <a:ln/>
        </p:spPr>
        <p:txBody>
          <a:bodyPr wrap="square" lIns="0" tIns="0" rIns="0" bIns="0" rtlCol="0" anchor="ctr"/>
          <a:lstStyle/>
          <a:p>
            <a:pPr algn="l" marL="0" indent="0">
              <a:lnSpc>
                <a:spcPct val="100000"/>
              </a:lnSpc>
              <a:spcBef>
                <a:spcPts val="1000"/>
              </a:spcBef>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800" dirty="0"/>
          </a:p>
        </p:txBody>
      </p:sp>
      <p:sp>
        <p:nvSpPr>
          <p:cNvPr id="15" name="Text 13"/>
          <p:cNvSpPr/>
          <p:nvPr/>
        </p:nvSpPr>
        <p:spPr>
          <a:xfrm>
            <a:off x="7878886" y="4855030"/>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050" dirty="0"/>
          </a:p>
        </p:txBody>
      </p:sp>
      <p:sp>
        <p:nvSpPr>
          <p:cNvPr id="16" name="Text 14"/>
          <p:cNvSpPr/>
          <p:nvPr/>
        </p:nvSpPr>
        <p:spPr>
          <a:xfrm>
            <a:off x="7878886" y="4382026"/>
            <a:ext cx="3474720" cy="365760"/>
          </a:xfrm>
          <a:prstGeom prst="rect">
            <a:avLst/>
          </a:prstGeom>
          <a:noFill/>
          <a:ln/>
        </p:spPr>
        <p:txBody>
          <a:bodyPr wrap="square" lIns="0" tIns="0" rIns="0" bIns="0" rtlCol="0" anchor="t"/>
          <a:lstStyle/>
          <a:p>
            <a:pPr algn="l" marL="0" indent="0">
              <a:lnSpc>
                <a:spcPct val="90000"/>
              </a:lnSpc>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400" dirty="0"/>
          </a:p>
        </p:txBody>
      </p:sp>
      <p:sp>
        <p:nvSpPr>
          <p:cNvPr id="17" name="Text 15"/>
          <p:cNvSpPr/>
          <p:nvPr/>
        </p:nvSpPr>
        <p:spPr>
          <a:xfrm>
            <a:off x="7878886" y="3951882"/>
            <a:ext cx="365760" cy="323263"/>
          </a:xfrm>
          <a:custGeom>
            <a:avLst/>
            <a:gdLst/>
            <a:ahLst/>
            <a:cxnLst/>
            <a:rect l="l" t="t" r="r" b="b"/>
            <a:pathLst>
              <a:path w="365760" h="323263">
                <a:moveTo>
                  <a:pt x="292392" y="144971"/>
                </a:moveTo>
                <a:lnTo>
                  <a:pt x="331499" y="122397"/>
                </a:lnTo>
                <a:lnTo>
                  <a:pt x="280626" y="34263"/>
                </a:lnTo>
                <a:lnTo>
                  <a:pt x="241519" y="56836"/>
                </a:lnTo>
                <a:lnTo>
                  <a:pt x="292392" y="144971"/>
                </a:lnTo>
                <a:moveTo>
                  <a:pt x="208896" y="60968"/>
                </a:moveTo>
                <a:cubicBezTo>
                  <a:pt x="204954" y="51683"/>
                  <a:pt x="208516" y="40683"/>
                  <a:pt x="217481" y="35469"/>
                </a:cubicBezTo>
                <a:lnTo>
                  <a:pt x="274203" y="2719"/>
                </a:lnTo>
                <a:cubicBezTo>
                  <a:pt x="283932" y="-2877"/>
                  <a:pt x="296397" y="430"/>
                  <a:pt x="301993" y="10160"/>
                </a:cubicBezTo>
                <a:lnTo>
                  <a:pt x="363039" y="115909"/>
                </a:lnTo>
                <a:cubicBezTo>
                  <a:pt x="368635" y="125640"/>
                  <a:pt x="365328" y="138101"/>
                  <a:pt x="355599" y="143697"/>
                </a:cubicBezTo>
                <a:lnTo>
                  <a:pt x="298877" y="176447"/>
                </a:lnTo>
                <a:cubicBezTo>
                  <a:pt x="289148" y="182043"/>
                  <a:pt x="276683" y="178736"/>
                  <a:pt x="271087" y="169006"/>
                </a:cubicBezTo>
                <a:lnTo>
                  <a:pt x="270768" y="168498"/>
                </a:lnTo>
                <a:lnTo>
                  <a:pt x="243680" y="183187"/>
                </a:lnTo>
                <a:cubicBezTo>
                  <a:pt x="244061" y="185731"/>
                  <a:pt x="244251" y="188337"/>
                  <a:pt x="244251" y="191010"/>
                </a:cubicBezTo>
                <a:cubicBezTo>
                  <a:pt x="244251" y="203792"/>
                  <a:pt x="239543" y="215491"/>
                  <a:pt x="231724" y="224393"/>
                </a:cubicBezTo>
                <a:lnTo>
                  <a:pt x="263453" y="302229"/>
                </a:lnTo>
                <a:cubicBezTo>
                  <a:pt x="266632" y="310052"/>
                  <a:pt x="262883" y="318954"/>
                  <a:pt x="255059" y="322132"/>
                </a:cubicBezTo>
                <a:cubicBezTo>
                  <a:pt x="247239" y="325313"/>
                  <a:pt x="238336" y="321560"/>
                  <a:pt x="235154" y="313737"/>
                </a:cubicBezTo>
                <a:lnTo>
                  <a:pt x="205268" y="240418"/>
                </a:lnTo>
                <a:cubicBezTo>
                  <a:pt x="201453" y="241371"/>
                  <a:pt x="197448" y="241817"/>
                  <a:pt x="193311" y="241817"/>
                </a:cubicBezTo>
                <a:cubicBezTo>
                  <a:pt x="189178" y="241817"/>
                  <a:pt x="185173" y="241310"/>
                  <a:pt x="181355" y="240418"/>
                </a:cubicBezTo>
                <a:lnTo>
                  <a:pt x="151468" y="313737"/>
                </a:lnTo>
                <a:cubicBezTo>
                  <a:pt x="148290" y="321560"/>
                  <a:pt x="139387" y="325310"/>
                  <a:pt x="131564" y="322132"/>
                </a:cubicBezTo>
                <a:cubicBezTo>
                  <a:pt x="123744" y="318951"/>
                  <a:pt x="119991" y="310049"/>
                  <a:pt x="123170" y="302229"/>
                </a:cubicBezTo>
                <a:lnTo>
                  <a:pt x="151340" y="233044"/>
                </a:lnTo>
                <a:lnTo>
                  <a:pt x="95127" y="263440"/>
                </a:lnTo>
                <a:cubicBezTo>
                  <a:pt x="85460" y="268655"/>
                  <a:pt x="73316" y="265283"/>
                  <a:pt x="67848" y="255747"/>
                </a:cubicBezTo>
                <a:lnTo>
                  <a:pt x="67402" y="254919"/>
                </a:lnTo>
                <a:lnTo>
                  <a:pt x="39297" y="271134"/>
                </a:lnTo>
                <a:cubicBezTo>
                  <a:pt x="31986" y="275330"/>
                  <a:pt x="22637" y="272851"/>
                  <a:pt x="18438" y="265539"/>
                </a:cubicBezTo>
                <a:lnTo>
                  <a:pt x="2030" y="236988"/>
                </a:lnTo>
                <a:cubicBezTo>
                  <a:pt x="-2165" y="229676"/>
                  <a:pt x="314" y="220327"/>
                  <a:pt x="7626" y="216131"/>
                </a:cubicBezTo>
                <a:lnTo>
                  <a:pt x="35669" y="199916"/>
                </a:lnTo>
                <a:lnTo>
                  <a:pt x="33127" y="195655"/>
                </a:lnTo>
                <a:cubicBezTo>
                  <a:pt x="27659" y="186181"/>
                  <a:pt x="30647" y="174162"/>
                  <a:pt x="39868" y="168311"/>
                </a:cubicBezTo>
                <a:lnTo>
                  <a:pt x="208896" y="60968"/>
                </a:lnTo>
                <a:moveTo>
                  <a:pt x="255509" y="142045"/>
                </a:moveTo>
                <a:lnTo>
                  <a:pt x="224032" y="87549"/>
                </a:lnTo>
                <a:lnTo>
                  <a:pt x="64484" y="188847"/>
                </a:lnTo>
                <a:lnTo>
                  <a:pt x="89348" y="231896"/>
                </a:lnTo>
                <a:lnTo>
                  <a:pt x="143780" y="202453"/>
                </a:lnTo>
                <a:cubicBezTo>
                  <a:pt x="142954" y="198765"/>
                  <a:pt x="142508" y="194886"/>
                  <a:pt x="142508" y="190945"/>
                </a:cubicBezTo>
                <a:cubicBezTo>
                  <a:pt x="142508" y="162837"/>
                  <a:pt x="165272" y="140073"/>
                  <a:pt x="193381" y="140073"/>
                </a:cubicBezTo>
                <a:cubicBezTo>
                  <a:pt x="207818" y="140073"/>
                  <a:pt x="220853" y="146115"/>
                  <a:pt x="230136" y="155781"/>
                </a:cubicBezTo>
                <a:lnTo>
                  <a:pt x="255509" y="142045"/>
                </a:lnTo>
                <a:moveTo>
                  <a:pt x="193381" y="211295"/>
                </a:moveTo>
                <a:cubicBezTo>
                  <a:pt x="204621" y="211295"/>
                  <a:pt x="213728" y="202185"/>
                  <a:pt x="213728" y="190945"/>
                </a:cubicBezTo>
                <a:cubicBezTo>
                  <a:pt x="213728" y="179705"/>
                  <a:pt x="204617" y="170596"/>
                  <a:pt x="193381" y="170596"/>
                </a:cubicBezTo>
                <a:cubicBezTo>
                  <a:pt x="182141" y="170596"/>
                  <a:pt x="173034" y="179705"/>
                  <a:pt x="173034" y="190945"/>
                </a:cubicBezTo>
                <a:cubicBezTo>
                  <a:pt x="173034" y="202185"/>
                  <a:pt x="182145" y="211295"/>
                  <a:pt x="193381" y="211295"/>
                </a:cubicBezTo>
              </a:path>
            </a:pathLst>
          </a:custGeom>
          <a:solidFill>
            <a:srgbClr val="1570EF"/>
          </a:solidFill>
          <a:ln/>
        </p:spPr>
        <p:txBody>
          <a:bodyPr wrap="square" lIns="0" tIns="0" rIns="0" bIns="0" rtlCol="0" anchor="ctr"/>
          <a:lstStyle/>
          <a:p>
            <a:pPr indent="0" marL="0" algn="l">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dirty="0"/>
          </a:p>
        </p:txBody>
      </p:sp>
      <p:sp>
        <p:nvSpPr>
          <p:cNvPr id="18" name="Text 16"/>
          <p:cNvSpPr/>
          <p:nvPr/>
        </p:nvSpPr>
        <p:spPr>
          <a:xfrm>
            <a:off x="3855526" y="4855030"/>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050" dirty="0"/>
          </a:p>
        </p:txBody>
      </p:sp>
      <p:sp>
        <p:nvSpPr>
          <p:cNvPr id="19" name="Text 17"/>
          <p:cNvSpPr/>
          <p:nvPr/>
        </p:nvSpPr>
        <p:spPr>
          <a:xfrm>
            <a:off x="3855526" y="4382026"/>
            <a:ext cx="3474720" cy="365760"/>
          </a:xfrm>
          <a:prstGeom prst="rect">
            <a:avLst/>
          </a:prstGeom>
          <a:noFill/>
          <a:ln/>
        </p:spPr>
        <p:txBody>
          <a:bodyPr wrap="square" lIns="0" tIns="0" rIns="0" bIns="0" rtlCol="0" anchor="t"/>
          <a:lstStyle/>
          <a:p>
            <a:pPr algn="l" marL="0" indent="0">
              <a:lnSpc>
                <a:spcPct val="90000"/>
              </a:lnSpc>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400" dirty="0"/>
          </a:p>
        </p:txBody>
      </p:sp>
      <p:sp>
        <p:nvSpPr>
          <p:cNvPr id="20" name="Text 18"/>
          <p:cNvSpPr/>
          <p:nvPr/>
        </p:nvSpPr>
        <p:spPr>
          <a:xfrm>
            <a:off x="3855526" y="3930634"/>
            <a:ext cx="365760" cy="365760"/>
          </a:xfrm>
          <a:custGeom>
            <a:avLst/>
            <a:gdLst/>
            <a:ahLst/>
            <a:cxnLst/>
            <a:rect l="l" t="t" r="r" b="b"/>
            <a:pathLst>
              <a:path w="365760" h="365760">
                <a:moveTo>
                  <a:pt x="331470" y="182880"/>
                </a:moveTo>
                <a:cubicBezTo>
                  <a:pt x="331470" y="100814"/>
                  <a:pt x="264946" y="34290"/>
                  <a:pt x="182880" y="34290"/>
                </a:cubicBezTo>
                <a:cubicBezTo>
                  <a:pt x="100814" y="34290"/>
                  <a:pt x="34290" y="100814"/>
                  <a:pt x="34290" y="182880"/>
                </a:cubicBezTo>
                <a:cubicBezTo>
                  <a:pt x="34290" y="264946"/>
                  <a:pt x="100814" y="331470"/>
                  <a:pt x="182880" y="331470"/>
                </a:cubicBezTo>
                <a:cubicBezTo>
                  <a:pt x="264946" y="331470"/>
                  <a:pt x="331470" y="264946"/>
                  <a:pt x="331470" y="182880"/>
                </a:cubicBezTo>
                <a:lnTo>
                  <a:pt x="331470" y="182880"/>
                </a:lnTo>
                <a:moveTo>
                  <a:pt x="0" y="182880"/>
                </a:moveTo>
                <a:cubicBezTo>
                  <a:pt x="0" y="81879"/>
                  <a:pt x="81879" y="0"/>
                  <a:pt x="182880" y="0"/>
                </a:cubicBezTo>
                <a:cubicBezTo>
                  <a:pt x="283881" y="0"/>
                  <a:pt x="365760" y="81879"/>
                  <a:pt x="365760" y="182880"/>
                </a:cubicBezTo>
                <a:cubicBezTo>
                  <a:pt x="365760" y="283881"/>
                  <a:pt x="283881" y="365760"/>
                  <a:pt x="182880" y="365760"/>
                </a:cubicBezTo>
                <a:cubicBezTo>
                  <a:pt x="81879" y="365760"/>
                  <a:pt x="0" y="283881"/>
                  <a:pt x="0" y="182880"/>
                </a:cubicBezTo>
                <a:moveTo>
                  <a:pt x="219098" y="232243"/>
                </a:moveTo>
                <a:lnTo>
                  <a:pt x="116012" y="271891"/>
                </a:lnTo>
                <a:cubicBezTo>
                  <a:pt x="102153" y="277250"/>
                  <a:pt x="88507" y="263603"/>
                  <a:pt x="93865" y="249745"/>
                </a:cubicBezTo>
                <a:lnTo>
                  <a:pt x="133513" y="146659"/>
                </a:lnTo>
                <a:cubicBezTo>
                  <a:pt x="135873" y="140587"/>
                  <a:pt x="140587" y="135872"/>
                  <a:pt x="146659" y="133513"/>
                </a:cubicBezTo>
                <a:lnTo>
                  <a:pt x="249745" y="93865"/>
                </a:lnTo>
                <a:cubicBezTo>
                  <a:pt x="263603" y="88506"/>
                  <a:pt x="277250" y="102153"/>
                  <a:pt x="271891" y="116012"/>
                </a:cubicBezTo>
                <a:lnTo>
                  <a:pt x="232243" y="219097"/>
                </a:lnTo>
                <a:cubicBezTo>
                  <a:pt x="229957" y="225169"/>
                  <a:pt x="225169" y="229884"/>
                  <a:pt x="219098" y="232243"/>
                </a:cubicBezTo>
                <a:lnTo>
                  <a:pt x="219098" y="232243"/>
                </a:lnTo>
                <a:moveTo>
                  <a:pt x="205740" y="182880"/>
                </a:moveTo>
                <a:cubicBezTo>
                  <a:pt x="205740" y="170254"/>
                  <a:pt x="195506" y="160020"/>
                  <a:pt x="182880" y="160020"/>
                </a:cubicBezTo>
                <a:cubicBezTo>
                  <a:pt x="170254" y="160020"/>
                  <a:pt x="160020" y="170254"/>
                  <a:pt x="160020" y="182880"/>
                </a:cubicBezTo>
                <a:cubicBezTo>
                  <a:pt x="160020" y="195506"/>
                  <a:pt x="170254" y="205740"/>
                  <a:pt x="182880" y="205740"/>
                </a:cubicBezTo>
                <a:cubicBezTo>
                  <a:pt x="195506" y="205740"/>
                  <a:pt x="205740" y="195506"/>
                  <a:pt x="205740" y="182880"/>
                </a:cubicBezTo>
              </a:path>
            </a:pathLst>
          </a:custGeom>
          <a:solidFill>
            <a:srgbClr val="1570EF"/>
          </a:solidFill>
          <a:ln/>
        </p:spPr>
        <p:txBody>
          <a:bodyPr wrap="square" lIns="0" tIns="0" rIns="0" bIns="0" rtlCol="0" anchor="ctr"/>
          <a:lstStyle/>
          <a:p>
            <a:pPr indent="0" marL="0" algn="l">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dirty="0"/>
          </a:p>
        </p:txBody>
      </p:sp>
      <p:sp>
        <p:nvSpPr>
          <p:cNvPr id="21" name="Text 19"/>
          <p:cNvSpPr/>
          <p:nvPr/>
        </p:nvSpPr>
        <p:spPr>
          <a:xfrm>
            <a:off x="7878886" y="2345368"/>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050" dirty="0"/>
          </a:p>
        </p:txBody>
      </p:sp>
      <p:sp>
        <p:nvSpPr>
          <p:cNvPr id="22" name="Text 20"/>
          <p:cNvSpPr/>
          <p:nvPr/>
        </p:nvSpPr>
        <p:spPr>
          <a:xfrm>
            <a:off x="7878886" y="1872364"/>
            <a:ext cx="3474720" cy="365760"/>
          </a:xfrm>
          <a:prstGeom prst="rect">
            <a:avLst/>
          </a:prstGeom>
          <a:noFill/>
          <a:ln/>
        </p:spPr>
        <p:txBody>
          <a:bodyPr wrap="square" lIns="0" tIns="0" rIns="0" bIns="0" rtlCol="0" anchor="t"/>
          <a:lstStyle/>
          <a:p>
            <a:pPr algn="l" marL="0" indent="0">
              <a:lnSpc>
                <a:spcPct val="90000"/>
              </a:lnSpc>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400" dirty="0"/>
          </a:p>
        </p:txBody>
      </p:sp>
      <p:sp>
        <p:nvSpPr>
          <p:cNvPr id="23" name="Text 21"/>
          <p:cNvSpPr/>
          <p:nvPr/>
        </p:nvSpPr>
        <p:spPr>
          <a:xfrm>
            <a:off x="7878886" y="1426698"/>
            <a:ext cx="365760" cy="365760"/>
          </a:xfrm>
          <a:custGeom>
            <a:avLst/>
            <a:gdLst/>
            <a:ahLst/>
            <a:cxnLst/>
            <a:rect l="l" t="t" r="r" b="b"/>
            <a:pathLst>
              <a:path w="365760" h="365760">
                <a:moveTo>
                  <a:pt x="331470" y="182880"/>
                </a:moveTo>
                <a:cubicBezTo>
                  <a:pt x="331470" y="100814"/>
                  <a:pt x="264946" y="34290"/>
                  <a:pt x="182880" y="34290"/>
                </a:cubicBezTo>
                <a:cubicBezTo>
                  <a:pt x="100814" y="34290"/>
                  <a:pt x="34290" y="100814"/>
                  <a:pt x="34290" y="182880"/>
                </a:cubicBezTo>
                <a:cubicBezTo>
                  <a:pt x="34290" y="264946"/>
                  <a:pt x="100814" y="331470"/>
                  <a:pt x="182880" y="331470"/>
                </a:cubicBezTo>
                <a:cubicBezTo>
                  <a:pt x="264946" y="331470"/>
                  <a:pt x="331470" y="264946"/>
                  <a:pt x="331470" y="182880"/>
                </a:cubicBezTo>
                <a:lnTo>
                  <a:pt x="331470" y="182880"/>
                </a:lnTo>
                <a:moveTo>
                  <a:pt x="0" y="182880"/>
                </a:moveTo>
                <a:cubicBezTo>
                  <a:pt x="0" y="81879"/>
                  <a:pt x="81879" y="0"/>
                  <a:pt x="182880" y="0"/>
                </a:cubicBezTo>
                <a:cubicBezTo>
                  <a:pt x="283881" y="0"/>
                  <a:pt x="365760" y="81879"/>
                  <a:pt x="365760" y="182880"/>
                </a:cubicBezTo>
                <a:cubicBezTo>
                  <a:pt x="365760" y="283881"/>
                  <a:pt x="283881" y="365760"/>
                  <a:pt x="182880" y="365760"/>
                </a:cubicBezTo>
                <a:cubicBezTo>
                  <a:pt x="81879" y="365760"/>
                  <a:pt x="0" y="283881"/>
                  <a:pt x="0" y="182880"/>
                </a:cubicBezTo>
                <a:moveTo>
                  <a:pt x="182880" y="262890"/>
                </a:moveTo>
                <a:cubicBezTo>
                  <a:pt x="227067" y="262890"/>
                  <a:pt x="262890" y="227067"/>
                  <a:pt x="262890" y="182880"/>
                </a:cubicBezTo>
                <a:cubicBezTo>
                  <a:pt x="262890" y="138693"/>
                  <a:pt x="227067" y="102870"/>
                  <a:pt x="182880" y="102870"/>
                </a:cubicBezTo>
                <a:cubicBezTo>
                  <a:pt x="138693" y="102870"/>
                  <a:pt x="102870" y="138693"/>
                  <a:pt x="102870" y="182880"/>
                </a:cubicBezTo>
                <a:cubicBezTo>
                  <a:pt x="102870" y="227067"/>
                  <a:pt x="138693" y="262890"/>
                  <a:pt x="182880" y="262890"/>
                </a:cubicBezTo>
                <a:lnTo>
                  <a:pt x="182880" y="262890"/>
                </a:lnTo>
                <a:moveTo>
                  <a:pt x="182880" y="68580"/>
                </a:moveTo>
                <a:cubicBezTo>
                  <a:pt x="246007" y="68580"/>
                  <a:pt x="297180" y="119753"/>
                  <a:pt x="297180" y="182880"/>
                </a:cubicBezTo>
                <a:cubicBezTo>
                  <a:pt x="297180" y="246007"/>
                  <a:pt x="246007" y="297180"/>
                  <a:pt x="182880" y="297180"/>
                </a:cubicBezTo>
                <a:cubicBezTo>
                  <a:pt x="119753" y="297180"/>
                  <a:pt x="68580" y="246007"/>
                  <a:pt x="68580" y="182880"/>
                </a:cubicBezTo>
                <a:cubicBezTo>
                  <a:pt x="68580" y="119753"/>
                  <a:pt x="119753" y="68580"/>
                  <a:pt x="182880" y="68580"/>
                </a:cubicBezTo>
                <a:lnTo>
                  <a:pt x="182880" y="68580"/>
                </a:lnTo>
                <a:moveTo>
                  <a:pt x="182880" y="194310"/>
                </a:moveTo>
                <a:cubicBezTo>
                  <a:pt x="189193" y="194310"/>
                  <a:pt x="194310" y="189193"/>
                  <a:pt x="194310" y="182880"/>
                </a:cubicBezTo>
                <a:cubicBezTo>
                  <a:pt x="194310" y="176567"/>
                  <a:pt x="189193" y="171450"/>
                  <a:pt x="182880" y="171450"/>
                </a:cubicBezTo>
                <a:cubicBezTo>
                  <a:pt x="176567" y="171450"/>
                  <a:pt x="171450" y="176567"/>
                  <a:pt x="171450" y="182880"/>
                </a:cubicBezTo>
                <a:cubicBezTo>
                  <a:pt x="171450" y="189193"/>
                  <a:pt x="176567" y="194310"/>
                  <a:pt x="182880" y="194310"/>
                </a:cubicBezTo>
                <a:moveTo>
                  <a:pt x="182880" y="137160"/>
                </a:moveTo>
                <a:cubicBezTo>
                  <a:pt x="208132" y="137160"/>
                  <a:pt x="228600" y="157628"/>
                  <a:pt x="228600" y="182880"/>
                </a:cubicBezTo>
                <a:cubicBezTo>
                  <a:pt x="228600" y="208132"/>
                  <a:pt x="208132" y="228600"/>
                  <a:pt x="182880" y="228600"/>
                </a:cubicBezTo>
                <a:cubicBezTo>
                  <a:pt x="157628" y="228600"/>
                  <a:pt x="137160" y="208132"/>
                  <a:pt x="137160" y="182880"/>
                </a:cubicBezTo>
                <a:cubicBezTo>
                  <a:pt x="137160" y="157628"/>
                  <a:pt x="157628" y="137160"/>
                  <a:pt x="182880" y="137160"/>
                </a:cubicBezTo>
                <a:lnTo>
                  <a:pt x="182880" y="137160"/>
                </a:lnTo>
              </a:path>
            </a:pathLst>
          </a:custGeom>
          <a:solidFill>
            <a:srgbClr val="1570EF"/>
          </a:solidFill>
          <a:ln/>
        </p:spPr>
        <p:txBody>
          <a:bodyPr wrap="square" lIns="0" tIns="0" rIns="0" bIns="0" rtlCol="0" anchor="ctr"/>
          <a:lstStyle/>
          <a:p>
            <a:pPr indent="0" marL="0" algn="ctr">
              <a:buNone/>
            </a:pPr>
            <a:r>
              <a:rPr b="1" sz="2400"/>
              <a:t>Asosiy Tushunchalar</a:t>
            </a:r>
            <a:endParaRPr lang="en-US" dirty="0"/>
          </a:p>
        </p:txBody>
      </p:sp>
      <p:sp>
        <p:nvSpPr>
          <p:cNvPr id="24" name="Text 22"/>
          <p:cNvSpPr/>
          <p:nvPr/>
        </p:nvSpPr>
        <p:spPr>
          <a:xfrm>
            <a:off x="3855526" y="2345368"/>
            <a:ext cx="3474720" cy="1097280"/>
          </a:xfrm>
          <a:prstGeom prst="rect">
            <a:avLst/>
          </a:prstGeom>
          <a:noFill/>
          <a:ln/>
        </p:spPr>
        <p:txBody>
          <a:bodyPr wrap="square" lIns="0" tIns="0" rIns="0" bIns="0" rtlCol="0" anchor="t"/>
          <a:lstStyle/>
          <a:p>
            <a:pPr algn="l" marL="0" indent="0">
              <a:lnSpc>
                <a:spcPct val="100000"/>
              </a:lnSpc>
              <a:spcBef>
                <a:spcPts val="1200"/>
              </a:spcBef>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050" dirty="0"/>
          </a:p>
        </p:txBody>
      </p:sp>
      <p:sp>
        <p:nvSpPr>
          <p:cNvPr id="25" name="Text 23"/>
          <p:cNvSpPr/>
          <p:nvPr/>
        </p:nvSpPr>
        <p:spPr>
          <a:xfrm>
            <a:off x="3855526" y="1872364"/>
            <a:ext cx="3474720" cy="365760"/>
          </a:xfrm>
          <a:prstGeom prst="rect">
            <a:avLst/>
          </a:prstGeom>
          <a:noFill/>
          <a:ln/>
        </p:spPr>
        <p:txBody>
          <a:bodyPr wrap="square" lIns="0" tIns="0" rIns="0" bIns="0" rtlCol="0" anchor="t"/>
          <a:lstStyle/>
          <a:p>
            <a:pPr algn="l" marL="0" indent="0">
              <a:lnSpc>
                <a:spcPct val="90000"/>
              </a:lnSpc>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sz="1400" dirty="0"/>
          </a:p>
        </p:txBody>
      </p:sp>
      <p:sp>
        <p:nvSpPr>
          <p:cNvPr id="26" name="Text 24"/>
          <p:cNvSpPr/>
          <p:nvPr/>
        </p:nvSpPr>
        <p:spPr>
          <a:xfrm>
            <a:off x="3855526" y="1426747"/>
            <a:ext cx="365760" cy="365662"/>
          </a:xfrm>
          <a:custGeom>
            <a:avLst/>
            <a:gdLst/>
            <a:ahLst/>
            <a:cxnLst/>
            <a:rect l="l" t="t" r="r" b="b"/>
            <a:pathLst>
              <a:path w="365760" h="365662">
                <a:moveTo>
                  <a:pt x="262864" y="148576"/>
                </a:moveTo>
                <a:cubicBezTo>
                  <a:pt x="262864" y="85455"/>
                  <a:pt x="211695" y="34288"/>
                  <a:pt x="148575" y="34288"/>
                </a:cubicBezTo>
                <a:cubicBezTo>
                  <a:pt x="85456" y="34288"/>
                  <a:pt x="34286" y="85455"/>
                  <a:pt x="34286" y="148576"/>
                </a:cubicBezTo>
                <a:cubicBezTo>
                  <a:pt x="34286" y="211696"/>
                  <a:pt x="85456" y="262863"/>
                  <a:pt x="148575" y="262863"/>
                </a:cubicBezTo>
                <a:cubicBezTo>
                  <a:pt x="211695" y="262863"/>
                  <a:pt x="262864" y="211696"/>
                  <a:pt x="262864" y="148576"/>
                </a:cubicBezTo>
                <a:lnTo>
                  <a:pt x="262864" y="148576"/>
                </a:lnTo>
                <a:moveTo>
                  <a:pt x="240791" y="265079"/>
                </a:moveTo>
                <a:cubicBezTo>
                  <a:pt x="215506" y="285150"/>
                  <a:pt x="183432" y="297151"/>
                  <a:pt x="148575" y="297151"/>
                </a:cubicBezTo>
                <a:cubicBezTo>
                  <a:pt x="66502" y="297151"/>
                  <a:pt x="0" y="230649"/>
                  <a:pt x="0" y="148576"/>
                </a:cubicBezTo>
                <a:cubicBezTo>
                  <a:pt x="0" y="66503"/>
                  <a:pt x="66503" y="0"/>
                  <a:pt x="148575" y="0"/>
                </a:cubicBezTo>
                <a:cubicBezTo>
                  <a:pt x="230648" y="0"/>
                  <a:pt x="297151" y="66503"/>
                  <a:pt x="297151" y="148576"/>
                </a:cubicBezTo>
                <a:cubicBezTo>
                  <a:pt x="297151" y="183434"/>
                  <a:pt x="285150" y="215506"/>
                  <a:pt x="265077" y="240792"/>
                </a:cubicBezTo>
                <a:lnTo>
                  <a:pt x="360723" y="336438"/>
                </a:lnTo>
                <a:cubicBezTo>
                  <a:pt x="367439" y="343152"/>
                  <a:pt x="367439" y="354012"/>
                  <a:pt x="360723" y="360652"/>
                </a:cubicBezTo>
                <a:cubicBezTo>
                  <a:pt x="354008" y="367296"/>
                  <a:pt x="343152" y="367366"/>
                  <a:pt x="336510" y="360652"/>
                </a:cubicBezTo>
                <a:lnTo>
                  <a:pt x="240791" y="265079"/>
                </a:lnTo>
              </a:path>
            </a:pathLst>
          </a:custGeom>
          <a:solidFill>
            <a:srgbClr val="1570EF"/>
          </a:solidFill>
          <a:ln/>
        </p:spPr>
        <p:txBody>
          <a:bodyPr wrap="square" lIns="0" tIns="0" rIns="0" bIns="0" rtlCol="0" anchor="ctr"/>
          <a:lstStyle/>
          <a:p>
            <a:pPr indent="0" marL="0" algn="ctr">
              <a:buNone/>
            </a:pPr>
            <a:r>
              <a:rPr b="1" sz="2400"/>
              <a:t>Asosiy Tushunchalar</a:t>
            </a:r>
            <a:endParaRPr lang="en-US" dirty="0"/>
          </a:p>
        </p:txBody>
      </p:sp>
      <p:sp>
        <p:nvSpPr>
          <p:cNvPr id="27" name="Text 25"/>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 **Iqtisodiy Ko'rsatkichlar**: Prognozlashda foydalaniladigan asosiy statistik ma'lumotlar, masalan, narxlar indeksi, savdo balanslari.</a:t>
            </a:r>
            <a:br/>
            <a:r>
              <a:t>- **Tendensiyalar va Sikllar**: Iqtisodiyotning uzluksiz o'zgarishlarini ko'rsatadi va ularni aniqlash prognozlashning muhim qismidir.</a:t>
            </a:r>
            <a:br/>
            <a:r>
              <a:t>- **Regression Analiz**: Bir yoki bir nechta mustaqil o'zgaruvchilar bilan bog'liq bo'lgan natijani bashorat qilish uchun qo'llaniladigan usul.</a:t>
            </a:r>
            <a:br/>
            <a:r>
              <a:t>- **Simulyatsiya**: Turli iqtisodiy stsenariylar va ularning natijalarini kompyuter modellashtirish orqali o'rganish.</a:t>
            </a:r>
            <a:br/>
            <a:r>
              <a:t>- **Ekspert Baholari**: Iqtisodiy holatni tahlil qilish va bashorat qilish uchun mutaxassislarning fikrlariga asoslanadi.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Amaliy Misollar: Mamlakatlar Dasturlari</a:t>
            </a:r>
            <a:endParaRPr lang="en-US" dirty="0"/>
          </a:p>
        </p:txBody>
      </p:sp>
      <p:sp>
        <p:nvSpPr>
          <p:cNvPr id="3" name="Text 1"/>
          <p:cNvSpPr/>
          <p:nvPr/>
        </p:nvSpPr>
        <p:spPr>
          <a:xfrm>
            <a:off x="11655241" y="0"/>
            <a:ext cx="536759" cy="6858000"/>
          </a:xfrm>
          <a:prstGeom prst="rect">
            <a:avLst/>
          </a:prstGeom>
          <a:solidFill>
            <a:srgbClr val="1570EF"/>
          </a:solidFill>
          <a:ln/>
        </p:spPr>
        <p:txBody>
          <a:bodyPr wrap="square" lIns="0" tIns="0" rIns="0" bIns="0" rtlCol="0" anchor="ctr"/>
          <a:lstStyle/>
          <a:p>
            <a:pPr indent="0" marL="0" algn="ctr">
              <a:buNone/>
            </a:pPr>
            <a:r>
              <a:rPr b="1" sz="2400"/>
              <a:t>Amaliy Misollar: Mamlakatlar Dasturlari</a:t>
            </a:r>
            <a:endParaRPr lang="en-US" dirty="0"/>
          </a:p>
        </p:txBody>
      </p:sp>
      <p:sp>
        <p:nvSpPr>
          <p:cNvPr id="4" name="Text 2"/>
          <p:cNvSpPr/>
          <p:nvPr/>
        </p:nvSpPr>
        <p:spPr>
          <a:xfrm>
            <a:off x="11655243"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Amaliy Misollar: Mamlakatlar Dasturlari</a:t>
            </a:r>
            <a:endParaRPr lang="en-US" dirty="0"/>
          </a:p>
        </p:txBody>
      </p:sp>
      <p:sp>
        <p:nvSpPr>
          <p:cNvPr id="5" name="Text 3"/>
          <p:cNvSpPr/>
          <p:nvPr/>
        </p:nvSpPr>
        <p:spPr>
          <a:xfrm>
            <a:off x="640079" y="1164795"/>
            <a:ext cx="7863840" cy="45719"/>
          </a:xfrm>
          <a:custGeom>
            <a:avLst/>
            <a:gdLst/>
            <a:ahLst/>
            <a:cxnLst/>
            <a:rect l="l" t="t" r="r" b="b"/>
            <a:pathLst>
              <a:path w="7863840" h="45719">
                <a:moveTo>
                  <a:pt x="0" y="0"/>
                </a:moveTo>
                <a:lnTo>
                  <a:pt x="7863840" y="0"/>
                </a:lnTo>
              </a:path>
            </a:pathLst>
          </a:custGeom>
          <a:noFill/>
          <a:ln w="25400">
            <a:solidFill>
              <a:srgbClr val="EAECF0"/>
            </a:solidFill>
          </a:ln>
        </p:spPr>
        <p:txBody>
          <a:bodyPr wrap="square" lIns="0" tIns="0" rIns="0" bIns="0" rtlCol="0" anchor="ctr"/>
          <a:lstStyle/>
          <a:p>
            <a:pPr indent="0" marL="0" algn="ctr">
              <a:buNone/>
            </a:pPr>
            <a:r>
              <a:rPr b="1" sz="2400"/>
              <a:t>Amaliy Misollar: Mamlakatlar Dasturlari</a:t>
            </a:r>
            <a:endParaRPr lang="en-US" dirty="0"/>
          </a:p>
        </p:txBody>
      </p:sp>
      <p:sp>
        <p:nvSpPr>
          <p:cNvPr id="6" name="Text 4"/>
          <p:cNvSpPr/>
          <p:nvPr/>
        </p:nvSpPr>
        <p:spPr>
          <a:xfrm>
            <a:off x="749390" y="6318000"/>
            <a:ext cx="108375" cy="540000"/>
          </a:xfrm>
          <a:prstGeom prst="rect">
            <a:avLst/>
          </a:prstGeom>
          <a:noFill/>
          <a:ln/>
        </p:spPr>
        <p:txBody>
          <a:bodyPr wrap="square" lIns="0" tIns="0" rIns="0" bIns="0" rtlCol="0" anchor="ctr"/>
          <a:lstStyle/>
          <a:p>
            <a:pPr algn="l" marL="0" indent="0">
              <a:lnSpc>
                <a:spcPct val="100000"/>
              </a:lnSpc>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800" dirty="0"/>
          </a:p>
        </p:txBody>
      </p:sp>
      <p:sp>
        <p:nvSpPr>
          <p:cNvPr id="7" name="Text 5"/>
          <p:cNvSpPr/>
          <p:nvPr/>
        </p:nvSpPr>
        <p:spPr>
          <a:xfrm>
            <a:off x="8900160" y="0"/>
            <a:ext cx="3291840" cy="6858000"/>
          </a:xfrm>
          <a:prstGeom prst="rect">
            <a:avLst/>
          </a:prstGeom>
          <a:blipFill>
            <a:blip r:embed="rId2"/>
            <a:srcRect/>
            <a:stretch>
              <a:fillRect l="-106311" r="-106311" t="0" b="0"/>
            </a:stretch>
          </a:blipFill>
          <a:ln/>
        </p:spPr>
        <p:txBody>
          <a:bodyPr wrap="square" lIns="0" tIns="0" rIns="0" bIns="0" rtlCol="0" anchor="ctr"/>
          <a:lstStyle/>
          <a:p>
            <a:pPr indent="0" marL="0" algn="ctr">
              <a:buNone/>
            </a:pPr>
            <a:r>
              <a:rPr b="1" sz="2400"/>
              <a:t>Amaliy Misollar: Mamlakatlar Dasturlari</a:t>
            </a:r>
            <a:endParaRPr lang="en-US" dirty="0"/>
          </a:p>
        </p:txBody>
      </p:sp>
      <p:sp>
        <p:nvSpPr>
          <p:cNvPr id="8" name="Text 6"/>
          <p:cNvSpPr/>
          <p:nvPr/>
        </p:nvSpPr>
        <p:spPr>
          <a:xfrm>
            <a:off x="640079" y="1"/>
            <a:ext cx="7863840" cy="1034799"/>
          </a:xfrm>
          <a:prstGeom prst="rect">
            <a:avLst/>
          </a:prstGeom>
          <a:noFill/>
          <a:ln/>
        </p:spPr>
        <p:txBody>
          <a:bodyPr wrap="square" lIns="0" tIns="0" rIns="0" bIns="0" rtlCol="0" anchor="b"/>
          <a:lstStyle/>
          <a:p>
            <a:pPr algn="ctr" marL="0" indent="0">
              <a:lnSpc>
                <a:spcPct val="100000"/>
              </a:lnSpc>
              <a:spcBef>
                <a:spcPts val="1000"/>
              </a:spcBef>
              <a:buNone/>
            </a:pPr>
            <a:r>
              <a:rPr b="1" sz="2400"/>
              <a:t>Amaliy Misollar: Mamlakatlar Dasturlari</a:t>
            </a:r>
            <a:endParaRPr lang="en-US" sz="2400" dirty="0"/>
          </a:p>
        </p:txBody>
      </p:sp>
      <p:sp>
        <p:nvSpPr>
          <p:cNvPr id="9" name="Text 7"/>
          <p:cNvSpPr/>
          <p:nvPr/>
        </p:nvSpPr>
        <p:spPr>
          <a:xfrm>
            <a:off x="430891"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800" dirty="0"/>
          </a:p>
        </p:txBody>
      </p:sp>
      <p:sp>
        <p:nvSpPr>
          <p:cNvPr id="10" name="Text 8"/>
          <p:cNvSpPr/>
          <p:nvPr/>
        </p:nvSpPr>
        <p:spPr>
          <a:xfrm>
            <a:off x="857765" y="6309360"/>
            <a:ext cx="7646153" cy="548640"/>
          </a:xfrm>
          <a:prstGeom prst="rect">
            <a:avLst/>
          </a:prstGeom>
          <a:noFill/>
          <a:ln/>
        </p:spPr>
        <p:txBody>
          <a:bodyPr wrap="square" lIns="0" tIns="0" rIns="0" bIns="0" rtlCol="0" anchor="ctr"/>
          <a:lstStyle/>
          <a:p>
            <a:pPr algn="l" marL="0" indent="0">
              <a:lnSpc>
                <a:spcPct val="100000"/>
              </a:lnSpc>
              <a:spcBef>
                <a:spcPts val="100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800" dirty="0"/>
          </a:p>
        </p:txBody>
      </p:sp>
      <p:sp>
        <p:nvSpPr>
          <p:cNvPr id="11" name="Text 9"/>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dirty="0"/>
          </a:p>
        </p:txBody>
      </p:sp>
      <p:sp>
        <p:nvSpPr>
          <p:cNvPr id="12" name="Text 10"/>
          <p:cNvSpPr/>
          <p:nvPr/>
        </p:nvSpPr>
        <p:spPr>
          <a:xfrm>
            <a:off x="1314157" y="5472113"/>
            <a:ext cx="6858000" cy="457200"/>
          </a:xfrm>
          <a:prstGeom prst="rect">
            <a:avLst/>
          </a:prstGeom>
          <a:noFill/>
          <a:ln/>
        </p:spPr>
        <p:txBody>
          <a:bodyPr wrap="square" lIns="0" tIns="0" rIns="0" bIns="0" rtlCol="0" anchor="t"/>
          <a:lstStyle/>
          <a:p>
            <a:pPr algn="l" marL="0" indent="0">
              <a:lnSpc>
                <a:spcPct val="90000"/>
              </a:lnSpc>
              <a:spcBef>
                <a:spcPts val="100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1200" dirty="0"/>
          </a:p>
        </p:txBody>
      </p:sp>
      <p:sp>
        <p:nvSpPr>
          <p:cNvPr id="13" name="Text 11"/>
          <p:cNvSpPr/>
          <p:nvPr/>
        </p:nvSpPr>
        <p:spPr>
          <a:xfrm>
            <a:off x="1314157" y="5055582"/>
            <a:ext cx="6858000" cy="309783"/>
          </a:xfrm>
          <a:prstGeom prst="rect">
            <a:avLst/>
          </a:prstGeom>
          <a:noFill/>
          <a:ln/>
        </p:spPr>
        <p:txBody>
          <a:bodyPr wrap="square" lIns="0" tIns="0" rIns="0" bIns="0" rtlCol="0" anchor="t"/>
          <a:lstStyle/>
          <a:p>
            <a:pPr algn="l" marL="0" indent="0">
              <a:lnSpc>
                <a:spcPct val="90000"/>
              </a:lnSpc>
              <a:spcBef>
                <a:spcPts val="100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1400" dirty="0"/>
          </a:p>
        </p:txBody>
      </p:sp>
      <p:sp>
        <p:nvSpPr>
          <p:cNvPr id="14" name="Text 12"/>
          <p:cNvSpPr/>
          <p:nvPr/>
        </p:nvSpPr>
        <p:spPr>
          <a:xfrm>
            <a:off x="1314157" y="4349309"/>
            <a:ext cx="6858000" cy="457200"/>
          </a:xfrm>
          <a:prstGeom prst="rect">
            <a:avLst/>
          </a:prstGeom>
          <a:noFill/>
          <a:ln/>
        </p:spPr>
        <p:txBody>
          <a:bodyPr wrap="square" lIns="0" tIns="0" rIns="0" bIns="0" rtlCol="0" anchor="t"/>
          <a:lstStyle/>
          <a:p>
            <a:pPr algn="l" marL="0" indent="0">
              <a:lnSpc>
                <a:spcPct val="90000"/>
              </a:lnSpc>
              <a:spcBef>
                <a:spcPts val="100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1200" dirty="0"/>
          </a:p>
        </p:txBody>
      </p:sp>
      <p:sp>
        <p:nvSpPr>
          <p:cNvPr id="15" name="Text 13"/>
          <p:cNvSpPr/>
          <p:nvPr/>
        </p:nvSpPr>
        <p:spPr>
          <a:xfrm>
            <a:off x="1314157" y="3932779"/>
            <a:ext cx="6858000" cy="309783"/>
          </a:xfrm>
          <a:prstGeom prst="rect">
            <a:avLst/>
          </a:prstGeom>
          <a:noFill/>
          <a:ln/>
        </p:spPr>
        <p:txBody>
          <a:bodyPr wrap="square" lIns="0" tIns="0" rIns="0" bIns="0" rtlCol="0" anchor="t"/>
          <a:lstStyle/>
          <a:p>
            <a:pPr algn="l" marL="0" indent="0">
              <a:lnSpc>
                <a:spcPct val="90000"/>
              </a:lnSpc>
              <a:spcBef>
                <a:spcPts val="100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1400" dirty="0"/>
          </a:p>
        </p:txBody>
      </p:sp>
      <p:sp>
        <p:nvSpPr>
          <p:cNvPr id="16" name="Text 14"/>
          <p:cNvSpPr/>
          <p:nvPr/>
        </p:nvSpPr>
        <p:spPr>
          <a:xfrm>
            <a:off x="1314157" y="3182553"/>
            <a:ext cx="6858000" cy="457200"/>
          </a:xfrm>
          <a:prstGeom prst="rect">
            <a:avLst/>
          </a:prstGeom>
          <a:noFill/>
          <a:ln/>
        </p:spPr>
        <p:txBody>
          <a:bodyPr wrap="square" lIns="0" tIns="0" rIns="0" bIns="0" rtlCol="0" anchor="t"/>
          <a:lstStyle/>
          <a:p>
            <a:pPr algn="l" marL="0" indent="0">
              <a:lnSpc>
                <a:spcPct val="90000"/>
              </a:lnSpc>
              <a:spcBef>
                <a:spcPts val="971"/>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1165" dirty="0"/>
          </a:p>
        </p:txBody>
      </p:sp>
      <p:sp>
        <p:nvSpPr>
          <p:cNvPr id="17" name="Text 15"/>
          <p:cNvSpPr/>
          <p:nvPr/>
        </p:nvSpPr>
        <p:spPr>
          <a:xfrm>
            <a:off x="1314157" y="2766023"/>
            <a:ext cx="6858000" cy="309783"/>
          </a:xfrm>
          <a:prstGeom prst="rect">
            <a:avLst/>
          </a:prstGeom>
          <a:noFill/>
          <a:ln/>
        </p:spPr>
        <p:txBody>
          <a:bodyPr wrap="square" lIns="0" tIns="0" rIns="0" bIns="0" rtlCol="0" anchor="t"/>
          <a:lstStyle/>
          <a:p>
            <a:pPr algn="l" marL="0" indent="0">
              <a:lnSpc>
                <a:spcPct val="90000"/>
              </a:lnSpc>
              <a:spcBef>
                <a:spcPts val="100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1400" dirty="0"/>
          </a:p>
        </p:txBody>
      </p:sp>
      <p:sp>
        <p:nvSpPr>
          <p:cNvPr id="18" name="Text 16"/>
          <p:cNvSpPr/>
          <p:nvPr/>
        </p:nvSpPr>
        <p:spPr>
          <a:xfrm>
            <a:off x="1314157" y="1580651"/>
            <a:ext cx="6858000" cy="309783"/>
          </a:xfrm>
          <a:prstGeom prst="rect">
            <a:avLst/>
          </a:prstGeom>
          <a:noFill/>
          <a:ln/>
        </p:spPr>
        <p:txBody>
          <a:bodyPr wrap="square" lIns="0" tIns="0" rIns="0" bIns="0" rtlCol="0" anchor="t"/>
          <a:lstStyle/>
          <a:p>
            <a:pPr algn="ctr" marL="0" indent="0">
              <a:lnSpc>
                <a:spcPct val="90000"/>
              </a:lnSpc>
              <a:spcBef>
                <a:spcPts val="1000"/>
              </a:spcBef>
              <a:buNone/>
            </a:pPr>
            <a:r>
              <a:rPr b="1" sz="2400"/>
              <a:t>Amaliy Misollar: Mamlakatlar Dasturlari</a:t>
            </a:r>
            <a:endParaRPr lang="en-US" sz="1400" dirty="0"/>
          </a:p>
        </p:txBody>
      </p:sp>
      <p:sp>
        <p:nvSpPr>
          <p:cNvPr id="19" name="Text 17"/>
          <p:cNvSpPr/>
          <p:nvPr/>
        </p:nvSpPr>
        <p:spPr>
          <a:xfrm>
            <a:off x="1314157" y="1997181"/>
            <a:ext cx="6858000" cy="457200"/>
          </a:xfrm>
          <a:prstGeom prst="rect">
            <a:avLst/>
          </a:prstGeom>
          <a:noFill/>
          <a:ln/>
        </p:spPr>
        <p:txBody>
          <a:bodyPr wrap="square" lIns="0" tIns="0" rIns="0" bIns="0" rtlCol="0" anchor="t"/>
          <a:lstStyle/>
          <a:p>
            <a:pPr algn="l" marL="0" indent="0">
              <a:lnSpc>
                <a:spcPct val="90000"/>
              </a:lnSpc>
              <a:spcBef>
                <a:spcPts val="860"/>
              </a:spcBef>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sz="1032" dirty="0"/>
          </a:p>
        </p:txBody>
      </p:sp>
      <p:sp>
        <p:nvSpPr>
          <p:cNvPr id="20" name="Text 18"/>
          <p:cNvSpPr/>
          <p:nvPr/>
        </p:nvSpPr>
        <p:spPr>
          <a:xfrm>
            <a:off x="697229" y="5049403"/>
            <a:ext cx="342900" cy="457200"/>
          </a:xfrm>
          <a:custGeom>
            <a:avLst/>
            <a:gdLst/>
            <a:ahLst/>
            <a:cxnLst/>
            <a:rect l="l" t="t" r="r" b="b"/>
            <a:pathLst>
              <a:path w="342900" h="457200">
                <a:moveTo>
                  <a:pt x="300038" y="157163"/>
                </a:moveTo>
                <a:lnTo>
                  <a:pt x="300038" y="400050"/>
                </a:lnTo>
                <a:cubicBezTo>
                  <a:pt x="300038" y="407909"/>
                  <a:pt x="293608" y="414338"/>
                  <a:pt x="285749" y="414338"/>
                </a:cubicBezTo>
                <a:lnTo>
                  <a:pt x="57148" y="414338"/>
                </a:lnTo>
                <a:cubicBezTo>
                  <a:pt x="49288" y="414338"/>
                  <a:pt x="42859" y="407909"/>
                  <a:pt x="42859" y="400050"/>
                </a:cubicBezTo>
                <a:lnTo>
                  <a:pt x="42859" y="157163"/>
                </a:lnTo>
                <a:lnTo>
                  <a:pt x="300038" y="157163"/>
                </a:lnTo>
                <a:moveTo>
                  <a:pt x="300038" y="114300"/>
                </a:moveTo>
                <a:lnTo>
                  <a:pt x="42863" y="114300"/>
                </a:lnTo>
                <a:lnTo>
                  <a:pt x="42863" y="57150"/>
                </a:lnTo>
                <a:cubicBezTo>
                  <a:pt x="42863" y="49291"/>
                  <a:pt x="49292" y="42863"/>
                  <a:pt x="57151" y="42863"/>
                </a:cubicBezTo>
                <a:lnTo>
                  <a:pt x="285752" y="42863"/>
                </a:lnTo>
                <a:cubicBezTo>
                  <a:pt x="293612" y="42863"/>
                  <a:pt x="300041" y="49291"/>
                  <a:pt x="300041" y="57150"/>
                </a:cubicBezTo>
                <a:lnTo>
                  <a:pt x="300038" y="114300"/>
                </a:lnTo>
                <a:moveTo>
                  <a:pt x="342900" y="114300"/>
                </a:moveTo>
                <a:lnTo>
                  <a:pt x="342900" y="57150"/>
                </a:lnTo>
                <a:cubicBezTo>
                  <a:pt x="342900" y="25626"/>
                  <a:pt x="317272" y="0"/>
                  <a:pt x="285749" y="0"/>
                </a:cubicBezTo>
                <a:lnTo>
                  <a:pt x="57148" y="0"/>
                </a:lnTo>
                <a:cubicBezTo>
                  <a:pt x="25625" y="0"/>
                  <a:pt x="-3" y="25626"/>
                  <a:pt x="-3" y="57150"/>
                </a:cubicBezTo>
                <a:lnTo>
                  <a:pt x="-3" y="114300"/>
                </a:lnTo>
                <a:lnTo>
                  <a:pt x="-3" y="135734"/>
                </a:lnTo>
                <a:lnTo>
                  <a:pt x="-3" y="157167"/>
                </a:lnTo>
                <a:lnTo>
                  <a:pt x="-3" y="400055"/>
                </a:lnTo>
                <a:cubicBezTo>
                  <a:pt x="-3" y="431579"/>
                  <a:pt x="25625" y="457205"/>
                  <a:pt x="57148" y="457205"/>
                </a:cubicBezTo>
                <a:lnTo>
                  <a:pt x="285749" y="457205"/>
                </a:lnTo>
                <a:cubicBezTo>
                  <a:pt x="317272" y="457205"/>
                  <a:pt x="342900" y="431579"/>
                  <a:pt x="342900" y="400055"/>
                </a:cubicBezTo>
                <a:lnTo>
                  <a:pt x="342900" y="157167"/>
                </a:lnTo>
                <a:lnTo>
                  <a:pt x="342900" y="135738"/>
                </a:lnTo>
                <a:lnTo>
                  <a:pt x="342900" y="114300"/>
                </a:lnTo>
                <a:moveTo>
                  <a:pt x="71436" y="207171"/>
                </a:moveTo>
                <a:cubicBezTo>
                  <a:pt x="71436" y="219008"/>
                  <a:pt x="81031" y="228605"/>
                  <a:pt x="92868" y="228605"/>
                </a:cubicBezTo>
                <a:cubicBezTo>
                  <a:pt x="104705" y="228605"/>
                  <a:pt x="114299" y="219008"/>
                  <a:pt x="114299" y="207176"/>
                </a:cubicBezTo>
                <a:cubicBezTo>
                  <a:pt x="114299" y="195339"/>
                  <a:pt x="104705" y="185747"/>
                  <a:pt x="92868" y="185747"/>
                </a:cubicBezTo>
                <a:cubicBezTo>
                  <a:pt x="81031" y="185747"/>
                  <a:pt x="71436" y="195343"/>
                  <a:pt x="71436" y="207180"/>
                </a:cubicBezTo>
                <a:lnTo>
                  <a:pt x="71436" y="207171"/>
                </a:lnTo>
                <a:moveTo>
                  <a:pt x="92868" y="264321"/>
                </a:moveTo>
                <a:cubicBezTo>
                  <a:pt x="81031" y="264321"/>
                  <a:pt x="71436" y="273918"/>
                  <a:pt x="71436" y="285755"/>
                </a:cubicBezTo>
                <a:cubicBezTo>
                  <a:pt x="71436" y="297591"/>
                  <a:pt x="81031" y="307188"/>
                  <a:pt x="92868" y="307188"/>
                </a:cubicBezTo>
                <a:cubicBezTo>
                  <a:pt x="104705" y="307188"/>
                  <a:pt x="114299" y="297591"/>
                  <a:pt x="114299" y="285759"/>
                </a:cubicBezTo>
                <a:cubicBezTo>
                  <a:pt x="114299" y="273922"/>
                  <a:pt x="104705" y="264330"/>
                  <a:pt x="92868" y="264330"/>
                </a:cubicBezTo>
                <a:lnTo>
                  <a:pt x="92868" y="264321"/>
                </a:lnTo>
                <a:moveTo>
                  <a:pt x="71436" y="364334"/>
                </a:moveTo>
                <a:cubicBezTo>
                  <a:pt x="71436" y="376212"/>
                  <a:pt x="80990" y="385767"/>
                  <a:pt x="92868" y="385767"/>
                </a:cubicBezTo>
                <a:lnTo>
                  <a:pt x="171450" y="385767"/>
                </a:lnTo>
                <a:cubicBezTo>
                  <a:pt x="183328" y="385767"/>
                  <a:pt x="192881" y="376212"/>
                  <a:pt x="192881" y="364338"/>
                </a:cubicBezTo>
                <a:cubicBezTo>
                  <a:pt x="192881" y="352460"/>
                  <a:pt x="183328" y="342909"/>
                  <a:pt x="171450" y="342909"/>
                </a:cubicBezTo>
                <a:lnTo>
                  <a:pt x="92868" y="342909"/>
                </a:lnTo>
                <a:cubicBezTo>
                  <a:pt x="80990" y="342909"/>
                  <a:pt x="71436" y="352465"/>
                  <a:pt x="71436" y="364343"/>
                </a:cubicBezTo>
                <a:lnTo>
                  <a:pt x="71436" y="364334"/>
                </a:lnTo>
                <a:moveTo>
                  <a:pt x="171450" y="185738"/>
                </a:moveTo>
                <a:cubicBezTo>
                  <a:pt x="159613" y="185738"/>
                  <a:pt x="150019" y="195334"/>
                  <a:pt x="150019" y="207171"/>
                </a:cubicBezTo>
                <a:cubicBezTo>
                  <a:pt x="150019" y="219008"/>
                  <a:pt x="159613" y="228605"/>
                  <a:pt x="171450" y="228605"/>
                </a:cubicBezTo>
                <a:cubicBezTo>
                  <a:pt x="183287" y="228605"/>
                  <a:pt x="192881" y="219008"/>
                  <a:pt x="192881" y="207176"/>
                </a:cubicBezTo>
                <a:cubicBezTo>
                  <a:pt x="192881" y="195339"/>
                  <a:pt x="183287" y="185747"/>
                  <a:pt x="171450" y="185747"/>
                </a:cubicBezTo>
                <a:lnTo>
                  <a:pt x="171450" y="185738"/>
                </a:lnTo>
                <a:moveTo>
                  <a:pt x="150019" y="285750"/>
                </a:moveTo>
                <a:cubicBezTo>
                  <a:pt x="150019" y="297587"/>
                  <a:pt x="159613" y="307184"/>
                  <a:pt x="171450" y="307184"/>
                </a:cubicBezTo>
                <a:cubicBezTo>
                  <a:pt x="183287" y="307184"/>
                  <a:pt x="192881" y="297587"/>
                  <a:pt x="192881" y="285755"/>
                </a:cubicBezTo>
                <a:cubicBezTo>
                  <a:pt x="192881" y="273918"/>
                  <a:pt x="183287" y="264326"/>
                  <a:pt x="171450" y="264326"/>
                </a:cubicBezTo>
                <a:cubicBezTo>
                  <a:pt x="159613" y="264326"/>
                  <a:pt x="150019" y="273922"/>
                  <a:pt x="150019" y="285759"/>
                </a:cubicBezTo>
                <a:lnTo>
                  <a:pt x="150019" y="285750"/>
                </a:lnTo>
                <a:moveTo>
                  <a:pt x="250032" y="185738"/>
                </a:moveTo>
                <a:cubicBezTo>
                  <a:pt x="238195" y="185738"/>
                  <a:pt x="228601" y="195334"/>
                  <a:pt x="228601" y="207171"/>
                </a:cubicBezTo>
                <a:cubicBezTo>
                  <a:pt x="228601" y="219008"/>
                  <a:pt x="238195" y="228605"/>
                  <a:pt x="250032" y="228605"/>
                </a:cubicBezTo>
                <a:cubicBezTo>
                  <a:pt x="261869" y="228605"/>
                  <a:pt x="271464" y="219008"/>
                  <a:pt x="271464" y="207176"/>
                </a:cubicBezTo>
                <a:cubicBezTo>
                  <a:pt x="271464" y="195339"/>
                  <a:pt x="261869" y="185747"/>
                  <a:pt x="250032" y="185747"/>
                </a:cubicBezTo>
                <a:lnTo>
                  <a:pt x="250032" y="185738"/>
                </a:lnTo>
                <a:moveTo>
                  <a:pt x="228601" y="285750"/>
                </a:moveTo>
                <a:cubicBezTo>
                  <a:pt x="228601" y="297587"/>
                  <a:pt x="238195" y="307184"/>
                  <a:pt x="250032" y="307184"/>
                </a:cubicBezTo>
                <a:cubicBezTo>
                  <a:pt x="261869" y="307184"/>
                  <a:pt x="271464" y="297587"/>
                  <a:pt x="271464" y="285755"/>
                </a:cubicBezTo>
                <a:cubicBezTo>
                  <a:pt x="271464" y="273918"/>
                  <a:pt x="261869" y="264326"/>
                  <a:pt x="250032" y="264326"/>
                </a:cubicBezTo>
                <a:cubicBezTo>
                  <a:pt x="238195" y="264326"/>
                  <a:pt x="228601" y="273922"/>
                  <a:pt x="228601" y="285759"/>
                </a:cubicBezTo>
                <a:lnTo>
                  <a:pt x="228601" y="285750"/>
                </a:lnTo>
                <a:moveTo>
                  <a:pt x="250032" y="342900"/>
                </a:moveTo>
                <a:cubicBezTo>
                  <a:pt x="238195" y="342900"/>
                  <a:pt x="228601" y="352497"/>
                  <a:pt x="228601" y="364334"/>
                </a:cubicBezTo>
                <a:cubicBezTo>
                  <a:pt x="228601" y="376170"/>
                  <a:pt x="238195" y="385767"/>
                  <a:pt x="250032" y="385767"/>
                </a:cubicBezTo>
                <a:cubicBezTo>
                  <a:pt x="261869" y="385767"/>
                  <a:pt x="271464" y="376170"/>
                  <a:pt x="271464" y="364338"/>
                </a:cubicBezTo>
                <a:cubicBezTo>
                  <a:pt x="271464" y="352501"/>
                  <a:pt x="261869" y="342909"/>
                  <a:pt x="250032" y="342909"/>
                </a:cubicBezTo>
                <a:lnTo>
                  <a:pt x="250032" y="342900"/>
                </a:lnTo>
              </a:path>
            </a:pathLst>
          </a:custGeom>
          <a:solidFill>
            <a:srgbClr val="1570EF"/>
          </a:solidFill>
          <a:ln/>
        </p:spPr>
        <p:txBody>
          <a:bodyPr wrap="square" lIns="0" tIns="0" rIns="0" bIns="0" rtlCol="0" anchor="ctr"/>
          <a:lstStyle/>
          <a:p>
            <a:pPr indent="0" marL="0" algn="l">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dirty="0"/>
          </a:p>
        </p:txBody>
      </p:sp>
      <p:sp>
        <p:nvSpPr>
          <p:cNvPr id="21" name="Text 19"/>
          <p:cNvSpPr/>
          <p:nvPr/>
        </p:nvSpPr>
        <p:spPr>
          <a:xfrm>
            <a:off x="650993" y="3926807"/>
            <a:ext cx="457200" cy="457200"/>
          </a:xfrm>
          <a:custGeom>
            <a:avLst/>
            <a:gdLst/>
            <a:ahLst/>
            <a:cxnLst/>
            <a:rect l="l" t="t" r="r" b="b"/>
            <a:pathLst>
              <a:path w="457200" h="457200">
                <a:moveTo>
                  <a:pt x="414338" y="228600"/>
                </a:moveTo>
                <a:cubicBezTo>
                  <a:pt x="414338" y="126018"/>
                  <a:pt x="331182" y="42863"/>
                  <a:pt x="228600" y="42863"/>
                </a:cubicBezTo>
                <a:cubicBezTo>
                  <a:pt x="126018" y="42863"/>
                  <a:pt x="42863" y="126018"/>
                  <a:pt x="42863" y="228600"/>
                </a:cubicBezTo>
                <a:cubicBezTo>
                  <a:pt x="42863" y="331182"/>
                  <a:pt x="126018" y="414338"/>
                  <a:pt x="228600" y="414338"/>
                </a:cubicBezTo>
                <a:cubicBezTo>
                  <a:pt x="331182" y="414338"/>
                  <a:pt x="414338" y="331182"/>
                  <a:pt x="414338" y="228600"/>
                </a:cubicBezTo>
                <a:moveTo>
                  <a:pt x="0" y="228600"/>
                </a:moveTo>
                <a:cubicBezTo>
                  <a:pt x="0" y="102349"/>
                  <a:pt x="102349" y="0"/>
                  <a:pt x="228600" y="0"/>
                </a:cubicBezTo>
                <a:cubicBezTo>
                  <a:pt x="354851" y="0"/>
                  <a:pt x="457200" y="102349"/>
                  <a:pt x="457200" y="228600"/>
                </a:cubicBezTo>
                <a:cubicBezTo>
                  <a:pt x="457200" y="354851"/>
                  <a:pt x="354851" y="457200"/>
                  <a:pt x="228600" y="457200"/>
                </a:cubicBezTo>
                <a:cubicBezTo>
                  <a:pt x="102349" y="457200"/>
                  <a:pt x="0" y="354851"/>
                  <a:pt x="0" y="228600"/>
                </a:cubicBezTo>
                <a:moveTo>
                  <a:pt x="273872" y="290304"/>
                </a:moveTo>
                <a:lnTo>
                  <a:pt x="145015" y="339864"/>
                </a:lnTo>
                <a:cubicBezTo>
                  <a:pt x="127691" y="346562"/>
                  <a:pt x="110633" y="329504"/>
                  <a:pt x="117331" y="312181"/>
                </a:cubicBezTo>
                <a:lnTo>
                  <a:pt x="166892" y="183323"/>
                </a:lnTo>
                <a:cubicBezTo>
                  <a:pt x="169841" y="175734"/>
                  <a:pt x="175734" y="169841"/>
                  <a:pt x="183323" y="166892"/>
                </a:cubicBezTo>
                <a:lnTo>
                  <a:pt x="312181" y="117331"/>
                </a:lnTo>
                <a:cubicBezTo>
                  <a:pt x="329504" y="110633"/>
                  <a:pt x="346562" y="127691"/>
                  <a:pt x="339864" y="145015"/>
                </a:cubicBezTo>
                <a:lnTo>
                  <a:pt x="290304" y="273872"/>
                </a:lnTo>
                <a:cubicBezTo>
                  <a:pt x="287446" y="281461"/>
                  <a:pt x="281461" y="287355"/>
                  <a:pt x="273872" y="290304"/>
                </a:cubicBezTo>
                <a:lnTo>
                  <a:pt x="273872" y="290304"/>
                </a:lnTo>
                <a:moveTo>
                  <a:pt x="257175" y="228600"/>
                </a:moveTo>
                <a:cubicBezTo>
                  <a:pt x="257175" y="212817"/>
                  <a:pt x="244383" y="200025"/>
                  <a:pt x="228600" y="200025"/>
                </a:cubicBezTo>
                <a:cubicBezTo>
                  <a:pt x="212817" y="200025"/>
                  <a:pt x="200025" y="212817"/>
                  <a:pt x="200025" y="228600"/>
                </a:cubicBezTo>
                <a:cubicBezTo>
                  <a:pt x="200025" y="244383"/>
                  <a:pt x="212817" y="257175"/>
                  <a:pt x="228600" y="257175"/>
                </a:cubicBezTo>
                <a:cubicBezTo>
                  <a:pt x="244383" y="257175"/>
                  <a:pt x="257175" y="244383"/>
                  <a:pt x="257175" y="228600"/>
                </a:cubicBezTo>
              </a:path>
            </a:pathLst>
          </a:custGeom>
          <a:solidFill>
            <a:srgbClr val="1570EF"/>
          </a:solidFill>
          <a:ln/>
        </p:spPr>
        <p:txBody>
          <a:bodyPr wrap="square" lIns="0" tIns="0" rIns="0" bIns="0" rtlCol="0" anchor="ctr"/>
          <a:lstStyle/>
          <a:p>
            <a:pPr indent="0" marL="0" algn="l">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dirty="0"/>
          </a:p>
        </p:txBody>
      </p:sp>
      <p:sp>
        <p:nvSpPr>
          <p:cNvPr id="22" name="Text 20"/>
          <p:cNvSpPr/>
          <p:nvPr/>
        </p:nvSpPr>
        <p:spPr>
          <a:xfrm>
            <a:off x="650993" y="2774172"/>
            <a:ext cx="457200" cy="428625"/>
          </a:xfrm>
          <a:custGeom>
            <a:avLst/>
            <a:gdLst/>
            <a:ahLst/>
            <a:cxnLst/>
            <a:rect l="l" t="t" r="r" b="b"/>
            <a:pathLst>
              <a:path w="457200" h="428625">
                <a:moveTo>
                  <a:pt x="157163" y="50008"/>
                </a:moveTo>
                <a:lnTo>
                  <a:pt x="157163" y="85725"/>
                </a:lnTo>
                <a:lnTo>
                  <a:pt x="300038" y="85725"/>
                </a:lnTo>
                <a:lnTo>
                  <a:pt x="300038" y="50008"/>
                </a:lnTo>
                <a:cubicBezTo>
                  <a:pt x="300038" y="46077"/>
                  <a:pt x="296823" y="42863"/>
                  <a:pt x="292896" y="42863"/>
                </a:cubicBezTo>
                <a:lnTo>
                  <a:pt x="164309" y="42863"/>
                </a:lnTo>
                <a:cubicBezTo>
                  <a:pt x="160381" y="42863"/>
                  <a:pt x="157167" y="46077"/>
                  <a:pt x="157167" y="50008"/>
                </a:cubicBezTo>
                <a:lnTo>
                  <a:pt x="157163" y="50008"/>
                </a:lnTo>
                <a:moveTo>
                  <a:pt x="114300" y="85725"/>
                </a:moveTo>
                <a:lnTo>
                  <a:pt x="114300" y="50008"/>
                </a:lnTo>
                <a:cubicBezTo>
                  <a:pt x="114300" y="22417"/>
                  <a:pt x="136712" y="0"/>
                  <a:pt x="164309" y="0"/>
                </a:cubicBezTo>
                <a:lnTo>
                  <a:pt x="292896" y="0"/>
                </a:lnTo>
                <a:cubicBezTo>
                  <a:pt x="320488" y="0"/>
                  <a:pt x="342905" y="22413"/>
                  <a:pt x="342905" y="50008"/>
                </a:cubicBezTo>
                <a:lnTo>
                  <a:pt x="342905" y="85725"/>
                </a:lnTo>
                <a:lnTo>
                  <a:pt x="400055" y="85725"/>
                </a:lnTo>
                <a:cubicBezTo>
                  <a:pt x="431579" y="85725"/>
                  <a:pt x="457205" y="111352"/>
                  <a:pt x="457205" y="142874"/>
                </a:cubicBezTo>
                <a:lnTo>
                  <a:pt x="457205" y="250030"/>
                </a:lnTo>
                <a:lnTo>
                  <a:pt x="457205" y="371472"/>
                </a:lnTo>
                <a:cubicBezTo>
                  <a:pt x="457205" y="402993"/>
                  <a:pt x="431579" y="428621"/>
                  <a:pt x="400055" y="428621"/>
                </a:cubicBezTo>
                <a:lnTo>
                  <a:pt x="57155" y="428621"/>
                </a:lnTo>
                <a:cubicBezTo>
                  <a:pt x="25631" y="428621"/>
                  <a:pt x="5" y="402993"/>
                  <a:pt x="5" y="371472"/>
                </a:cubicBezTo>
                <a:lnTo>
                  <a:pt x="5" y="250030"/>
                </a:lnTo>
                <a:lnTo>
                  <a:pt x="5" y="142874"/>
                </a:lnTo>
                <a:cubicBezTo>
                  <a:pt x="5" y="111352"/>
                  <a:pt x="25631" y="85725"/>
                  <a:pt x="57155" y="85725"/>
                </a:cubicBezTo>
                <a:lnTo>
                  <a:pt x="114300" y="85725"/>
                </a:lnTo>
                <a:moveTo>
                  <a:pt x="42863" y="271461"/>
                </a:moveTo>
                <a:lnTo>
                  <a:pt x="42863" y="371472"/>
                </a:lnTo>
                <a:cubicBezTo>
                  <a:pt x="42863" y="379329"/>
                  <a:pt x="49291" y="385758"/>
                  <a:pt x="57150" y="385758"/>
                </a:cubicBezTo>
                <a:lnTo>
                  <a:pt x="400050" y="385758"/>
                </a:lnTo>
                <a:cubicBezTo>
                  <a:pt x="407909" y="385758"/>
                  <a:pt x="414338" y="379329"/>
                  <a:pt x="414338" y="371472"/>
                </a:cubicBezTo>
                <a:lnTo>
                  <a:pt x="414338" y="271461"/>
                </a:lnTo>
                <a:lnTo>
                  <a:pt x="285750" y="271461"/>
                </a:lnTo>
                <a:lnTo>
                  <a:pt x="285750" y="285747"/>
                </a:lnTo>
                <a:cubicBezTo>
                  <a:pt x="285750" y="301551"/>
                  <a:pt x="272980" y="314324"/>
                  <a:pt x="257175" y="314324"/>
                </a:cubicBezTo>
                <a:lnTo>
                  <a:pt x="200025" y="314324"/>
                </a:lnTo>
                <a:cubicBezTo>
                  <a:pt x="184220" y="314324"/>
                  <a:pt x="171450" y="301555"/>
                  <a:pt x="171450" y="285747"/>
                </a:cubicBezTo>
                <a:lnTo>
                  <a:pt x="171450" y="271461"/>
                </a:lnTo>
                <a:lnTo>
                  <a:pt x="42863" y="271461"/>
                </a:lnTo>
                <a:moveTo>
                  <a:pt x="171450" y="228599"/>
                </a:moveTo>
                <a:lnTo>
                  <a:pt x="285750" y="228599"/>
                </a:lnTo>
                <a:lnTo>
                  <a:pt x="414338" y="228599"/>
                </a:lnTo>
                <a:lnTo>
                  <a:pt x="414338" y="142874"/>
                </a:lnTo>
                <a:cubicBezTo>
                  <a:pt x="414338" y="135017"/>
                  <a:pt x="407909" y="128587"/>
                  <a:pt x="400050" y="128587"/>
                </a:cubicBezTo>
                <a:lnTo>
                  <a:pt x="321471" y="128587"/>
                </a:lnTo>
                <a:lnTo>
                  <a:pt x="135734" y="128587"/>
                </a:lnTo>
                <a:lnTo>
                  <a:pt x="57155" y="128587"/>
                </a:lnTo>
                <a:cubicBezTo>
                  <a:pt x="49295" y="128587"/>
                  <a:pt x="42867" y="135017"/>
                  <a:pt x="42867" y="142874"/>
                </a:cubicBezTo>
                <a:lnTo>
                  <a:pt x="42867" y="228599"/>
                </a:lnTo>
                <a:lnTo>
                  <a:pt x="171450" y="228599"/>
                </a:lnTo>
              </a:path>
            </a:pathLst>
          </a:custGeom>
          <a:solidFill>
            <a:srgbClr val="1570EF"/>
          </a:solidFill>
          <a:ln/>
        </p:spPr>
        <p:txBody>
          <a:bodyPr wrap="square" lIns="0" tIns="0" rIns="0" bIns="0" rtlCol="0" anchor="ctr"/>
          <a:lstStyle/>
          <a:p>
            <a:pPr indent="0" marL="0" algn="l">
              <a:buNone/>
            </a:pPr>
            <a:r>
              <a:rPr sz="1600"/>
              <a:t>1. **AQSh Prognozlari**: AQShda CBO (Congressional Budget Office) har yili mamlakat iqtisodiyotining kelajakdagi holati haqida prognozlar tayyorlaydi. Bu prognozlar AQSh Kongressiga byudjet va iqtisodiy siyosatni belgilashda yordam beradi.</a:t>
            </a:r>
            <a:br/>
            <a:r>
              <a:t>2. **Yevropa Ittifoqi**: Yevropa Markaziy Banki muntazam ravishda Yevropa Ittifoqi mamlakatlari uchun iqtisodiy prognozlar chiqaradi. Bu prognozlar Yevropa Ittifoqining umumiy iqtisodiy siyosatini shakllantirishda muhim rol o'ynaydi.</a:t>
            </a:r>
            <a:br/>
            <a:r>
              <a:t>3. **Xitoy Prognozlari**: Xitoyda davlat statistika byurosi va tadqiqot institutlari mamlakatning iqtisodiy o'sishi va rivojlanishi haqida bashoratlar tayyorlaydi. Ushbu prognozlar mamlakatning besh yillik rejalari asosida amalga oshiriladi.</a:t>
            </a:r>
            <a:endParaRPr lang="en-US" dirty="0"/>
          </a:p>
        </p:txBody>
      </p:sp>
      <p:sp>
        <p:nvSpPr>
          <p:cNvPr id="23" name="Text 21"/>
          <p:cNvSpPr/>
          <p:nvPr/>
        </p:nvSpPr>
        <p:spPr>
          <a:xfrm>
            <a:off x="650993" y="1635377"/>
            <a:ext cx="457200" cy="355600"/>
          </a:xfrm>
          <a:custGeom>
            <a:avLst/>
            <a:gdLst/>
            <a:ahLst/>
            <a:cxnLst/>
            <a:rect l="l" t="t" r="r" b="b"/>
            <a:pathLst>
              <a:path w="457200" h="355600">
                <a:moveTo>
                  <a:pt x="254002" y="38099"/>
                </a:moveTo>
                <a:lnTo>
                  <a:pt x="254002" y="88900"/>
                </a:lnTo>
                <a:lnTo>
                  <a:pt x="203203" y="88900"/>
                </a:lnTo>
                <a:lnTo>
                  <a:pt x="203203" y="38099"/>
                </a:lnTo>
                <a:lnTo>
                  <a:pt x="254002" y="38099"/>
                </a:lnTo>
                <a:moveTo>
                  <a:pt x="203198" y="0"/>
                </a:moveTo>
                <a:cubicBezTo>
                  <a:pt x="182162" y="0"/>
                  <a:pt x="165099" y="17065"/>
                  <a:pt x="165099" y="38099"/>
                </a:cubicBezTo>
                <a:lnTo>
                  <a:pt x="165099" y="88900"/>
                </a:lnTo>
                <a:cubicBezTo>
                  <a:pt x="165099" y="109934"/>
                  <a:pt x="182167" y="126999"/>
                  <a:pt x="203198" y="126999"/>
                </a:cubicBezTo>
                <a:lnTo>
                  <a:pt x="209548" y="126999"/>
                </a:lnTo>
                <a:lnTo>
                  <a:pt x="209548" y="158750"/>
                </a:lnTo>
                <a:lnTo>
                  <a:pt x="88898" y="158750"/>
                </a:lnTo>
                <a:cubicBezTo>
                  <a:pt x="64369" y="158750"/>
                  <a:pt x="44449" y="178675"/>
                  <a:pt x="44449" y="203200"/>
                </a:cubicBezTo>
                <a:lnTo>
                  <a:pt x="44449" y="228601"/>
                </a:lnTo>
                <a:lnTo>
                  <a:pt x="38098" y="228601"/>
                </a:lnTo>
                <a:cubicBezTo>
                  <a:pt x="17063" y="228601"/>
                  <a:pt x="0" y="245666"/>
                  <a:pt x="0" y="266700"/>
                </a:cubicBezTo>
                <a:lnTo>
                  <a:pt x="0" y="317501"/>
                </a:lnTo>
                <a:cubicBezTo>
                  <a:pt x="0" y="338535"/>
                  <a:pt x="17067" y="355600"/>
                  <a:pt x="38098" y="355600"/>
                </a:cubicBezTo>
                <a:lnTo>
                  <a:pt x="88898" y="355600"/>
                </a:lnTo>
                <a:cubicBezTo>
                  <a:pt x="109934" y="355600"/>
                  <a:pt x="126996" y="338535"/>
                  <a:pt x="126996" y="317501"/>
                </a:cubicBezTo>
                <a:lnTo>
                  <a:pt x="126996" y="266700"/>
                </a:lnTo>
                <a:cubicBezTo>
                  <a:pt x="126996" y="245666"/>
                  <a:pt x="109929" y="228601"/>
                  <a:pt x="88898" y="228601"/>
                </a:cubicBezTo>
                <a:lnTo>
                  <a:pt x="82547" y="228601"/>
                </a:lnTo>
                <a:lnTo>
                  <a:pt x="82547" y="203200"/>
                </a:lnTo>
                <a:cubicBezTo>
                  <a:pt x="82547" y="199708"/>
                  <a:pt x="85405" y="196849"/>
                  <a:pt x="88898" y="196849"/>
                </a:cubicBezTo>
                <a:lnTo>
                  <a:pt x="209548" y="196849"/>
                </a:lnTo>
                <a:lnTo>
                  <a:pt x="209548" y="228601"/>
                </a:lnTo>
                <a:lnTo>
                  <a:pt x="203198" y="228601"/>
                </a:lnTo>
                <a:cubicBezTo>
                  <a:pt x="182162" y="228601"/>
                  <a:pt x="165099" y="245666"/>
                  <a:pt x="165099" y="266700"/>
                </a:cubicBezTo>
                <a:lnTo>
                  <a:pt x="165099" y="317501"/>
                </a:lnTo>
                <a:cubicBezTo>
                  <a:pt x="165099" y="338535"/>
                  <a:pt x="182167" y="355600"/>
                  <a:pt x="203198" y="355600"/>
                </a:cubicBezTo>
                <a:lnTo>
                  <a:pt x="253997" y="355600"/>
                </a:lnTo>
                <a:cubicBezTo>
                  <a:pt x="275033" y="355600"/>
                  <a:pt x="292096" y="338535"/>
                  <a:pt x="292096" y="317501"/>
                </a:cubicBezTo>
                <a:lnTo>
                  <a:pt x="292096" y="266700"/>
                </a:lnTo>
                <a:cubicBezTo>
                  <a:pt x="292096" y="245666"/>
                  <a:pt x="275029" y="228601"/>
                  <a:pt x="253997" y="228601"/>
                </a:cubicBezTo>
                <a:lnTo>
                  <a:pt x="247647" y="228601"/>
                </a:lnTo>
                <a:lnTo>
                  <a:pt x="247647" y="196849"/>
                </a:lnTo>
                <a:lnTo>
                  <a:pt x="368297" y="196849"/>
                </a:lnTo>
                <a:cubicBezTo>
                  <a:pt x="371790" y="196849"/>
                  <a:pt x="374648" y="199708"/>
                  <a:pt x="374648" y="203200"/>
                </a:cubicBezTo>
                <a:lnTo>
                  <a:pt x="374648" y="228601"/>
                </a:lnTo>
                <a:lnTo>
                  <a:pt x="368297" y="228601"/>
                </a:lnTo>
                <a:cubicBezTo>
                  <a:pt x="347262" y="228601"/>
                  <a:pt x="330199" y="245666"/>
                  <a:pt x="330199" y="266700"/>
                </a:cubicBezTo>
                <a:lnTo>
                  <a:pt x="330199" y="317501"/>
                </a:lnTo>
                <a:cubicBezTo>
                  <a:pt x="330199" y="338535"/>
                  <a:pt x="347266" y="355600"/>
                  <a:pt x="368297" y="355600"/>
                </a:cubicBezTo>
                <a:lnTo>
                  <a:pt x="419097" y="355600"/>
                </a:lnTo>
                <a:cubicBezTo>
                  <a:pt x="440133" y="355600"/>
                  <a:pt x="457195" y="338535"/>
                  <a:pt x="457195" y="317501"/>
                </a:cubicBezTo>
                <a:lnTo>
                  <a:pt x="457195" y="266700"/>
                </a:lnTo>
                <a:cubicBezTo>
                  <a:pt x="457195" y="245666"/>
                  <a:pt x="440128" y="228601"/>
                  <a:pt x="419097" y="228601"/>
                </a:cubicBezTo>
                <a:lnTo>
                  <a:pt x="412746" y="228601"/>
                </a:lnTo>
                <a:lnTo>
                  <a:pt x="412746" y="203200"/>
                </a:lnTo>
                <a:cubicBezTo>
                  <a:pt x="412746" y="178675"/>
                  <a:pt x="392822" y="158750"/>
                  <a:pt x="368297" y="158750"/>
                </a:cubicBezTo>
                <a:lnTo>
                  <a:pt x="247647" y="158750"/>
                </a:lnTo>
                <a:lnTo>
                  <a:pt x="247647" y="126999"/>
                </a:lnTo>
                <a:lnTo>
                  <a:pt x="253997" y="126999"/>
                </a:lnTo>
                <a:cubicBezTo>
                  <a:pt x="275033" y="126999"/>
                  <a:pt x="292096" y="109934"/>
                  <a:pt x="292096" y="88900"/>
                </a:cubicBezTo>
                <a:lnTo>
                  <a:pt x="292096" y="38099"/>
                </a:lnTo>
                <a:cubicBezTo>
                  <a:pt x="292096" y="17065"/>
                  <a:pt x="275029" y="0"/>
                  <a:pt x="253997" y="0"/>
                </a:cubicBezTo>
                <a:lnTo>
                  <a:pt x="203198" y="0"/>
                </a:lnTo>
                <a:moveTo>
                  <a:pt x="38098" y="266700"/>
                </a:moveTo>
                <a:lnTo>
                  <a:pt x="88898" y="266700"/>
                </a:lnTo>
                <a:lnTo>
                  <a:pt x="88898" y="317501"/>
                </a:lnTo>
                <a:lnTo>
                  <a:pt x="38098" y="317501"/>
                </a:lnTo>
                <a:lnTo>
                  <a:pt x="38098" y="266700"/>
                </a:lnTo>
                <a:moveTo>
                  <a:pt x="203198" y="266700"/>
                </a:moveTo>
                <a:lnTo>
                  <a:pt x="253997" y="266700"/>
                </a:lnTo>
                <a:lnTo>
                  <a:pt x="253997" y="317501"/>
                </a:lnTo>
                <a:lnTo>
                  <a:pt x="203198" y="317501"/>
                </a:lnTo>
                <a:lnTo>
                  <a:pt x="203198" y="266700"/>
                </a:lnTo>
                <a:moveTo>
                  <a:pt x="368302" y="266700"/>
                </a:moveTo>
                <a:lnTo>
                  <a:pt x="419102" y="266700"/>
                </a:lnTo>
                <a:lnTo>
                  <a:pt x="419102" y="317501"/>
                </a:lnTo>
                <a:lnTo>
                  <a:pt x="368302" y="317501"/>
                </a:lnTo>
                <a:lnTo>
                  <a:pt x="368302" y="266700"/>
                </a:lnTo>
              </a:path>
            </a:pathLst>
          </a:custGeom>
          <a:solidFill>
            <a:srgbClr val="1570EF"/>
          </a:solidFill>
          <a:ln/>
        </p:spPr>
        <p:txBody>
          <a:bodyPr wrap="square" lIns="0" tIns="0" rIns="0" bIns="0" rtlCol="0" anchor="ctr"/>
          <a:lstStyle/>
          <a:p>
            <a:pPr indent="0" marL="0" algn="ctr">
              <a:buNone/>
            </a:pPr>
            <a:r>
              <a:rPr b="1" sz="2400"/>
              <a:t>Amaliy Misollar: Mamlakatlar Dasturlari</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Amaliy Misollar: Kompaniyalar Amaliyoti</a:t>
            </a:r>
            <a:endParaRPr lang="en-US" dirty="0"/>
          </a:p>
        </p:txBody>
      </p:sp>
      <p:sp>
        <p:nvSpPr>
          <p:cNvPr id="3" name="Text 1"/>
          <p:cNvSpPr/>
          <p:nvPr/>
        </p:nvSpPr>
        <p:spPr>
          <a:xfrm>
            <a:off x="0" y="0"/>
            <a:ext cx="536759" cy="6858000"/>
          </a:xfrm>
          <a:prstGeom prst="rect">
            <a:avLst/>
          </a:prstGeom>
          <a:solidFill>
            <a:srgbClr val="1570EF"/>
          </a:solidFill>
          <a:ln/>
        </p:spPr>
        <p:txBody>
          <a:bodyPr wrap="square" lIns="0" tIns="0" rIns="0" bIns="0" rtlCol="0" anchor="ctr"/>
          <a:lstStyle/>
          <a:p>
            <a:pPr indent="0" marL="0" algn="ctr">
              <a:buNone/>
            </a:pPr>
            <a:r>
              <a:rPr b="1" sz="2400"/>
              <a:t>Amaliy Misollar: Kompaniyalar Amaliyoti</a:t>
            </a:r>
            <a:endParaRPr lang="en-US" dirty="0"/>
          </a:p>
        </p:txBody>
      </p:sp>
      <p:sp>
        <p:nvSpPr>
          <p:cNvPr id="4" name="Text 2"/>
          <p:cNvSpPr/>
          <p:nvPr/>
        </p:nvSpPr>
        <p:spPr>
          <a:xfrm>
            <a:off x="0"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Amaliy Misollar: Kompaniyalar Amaliyoti</a:t>
            </a:r>
            <a:endParaRPr lang="en-US" dirty="0"/>
          </a:p>
        </p:txBody>
      </p:sp>
      <p:sp>
        <p:nvSpPr>
          <p:cNvPr id="5" name="Text 3"/>
          <p:cNvSpPr/>
          <p:nvPr/>
        </p:nvSpPr>
        <p:spPr>
          <a:xfrm>
            <a:off x="3672646" y="1164795"/>
            <a:ext cx="7863840" cy="45719"/>
          </a:xfrm>
          <a:custGeom>
            <a:avLst/>
            <a:gdLst/>
            <a:ahLst/>
            <a:cxnLst/>
            <a:rect l="l" t="t" r="r" b="b"/>
            <a:pathLst>
              <a:path w="7863840" h="45719">
                <a:moveTo>
                  <a:pt x="0" y="0"/>
                </a:moveTo>
                <a:lnTo>
                  <a:pt x="7863840" y="0"/>
                </a:lnTo>
              </a:path>
            </a:pathLst>
          </a:custGeom>
          <a:noFill/>
          <a:ln w="25400">
            <a:solidFill>
              <a:srgbClr val="EAECF0"/>
            </a:solidFill>
          </a:ln>
        </p:spPr>
        <p:txBody>
          <a:bodyPr wrap="square" lIns="0" tIns="0" rIns="0" bIns="0" rtlCol="0" anchor="ctr"/>
          <a:lstStyle/>
          <a:p>
            <a:pPr indent="0" marL="0" algn="ctr">
              <a:buNone/>
            </a:pPr>
            <a:r>
              <a:rPr b="1" sz="2400"/>
              <a:t>Amaliy Misollar: Kompaniyalar Amaliyoti</a:t>
            </a:r>
            <a:endParaRPr lang="en-US" dirty="0"/>
          </a:p>
        </p:txBody>
      </p:sp>
      <p:sp>
        <p:nvSpPr>
          <p:cNvPr id="6" name="Text 4"/>
          <p:cNvSpPr/>
          <p:nvPr/>
        </p:nvSpPr>
        <p:spPr>
          <a:xfrm>
            <a:off x="3781957" y="6318000"/>
            <a:ext cx="108375" cy="540000"/>
          </a:xfrm>
          <a:prstGeom prst="rect">
            <a:avLst/>
          </a:prstGeom>
          <a:noFill/>
          <a:ln/>
        </p:spPr>
        <p:txBody>
          <a:bodyPr wrap="square" lIns="0" tIns="0" rIns="0" bIns="0" rtlCol="0" anchor="ctr"/>
          <a:lstStyle/>
          <a:p>
            <a:pPr algn="l" marL="0" indent="0">
              <a:lnSpc>
                <a:spcPct val="100000"/>
              </a:lnSpc>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800" dirty="0"/>
          </a:p>
        </p:txBody>
      </p:sp>
      <p:sp>
        <p:nvSpPr>
          <p:cNvPr id="7" name="Text 5"/>
          <p:cNvSpPr/>
          <p:nvPr/>
        </p:nvSpPr>
        <p:spPr>
          <a:xfrm>
            <a:off x="0" y="0"/>
            <a:ext cx="3291840" cy="6858000"/>
          </a:xfrm>
          <a:prstGeom prst="rect">
            <a:avLst/>
          </a:prstGeom>
          <a:blipFill>
            <a:blip r:embed="rId2"/>
            <a:srcRect/>
            <a:stretch>
              <a:fillRect l="-106311" r="-106311" t="0" b="0"/>
            </a:stretch>
          </a:blipFill>
          <a:ln/>
        </p:spPr>
        <p:txBody>
          <a:bodyPr wrap="square" lIns="0" tIns="0" rIns="0" bIns="0" rtlCol="0" anchor="ctr"/>
          <a:lstStyle/>
          <a:p>
            <a:pPr indent="0" marL="0" algn="ctr">
              <a:buNone/>
            </a:pPr>
            <a:r>
              <a:rPr b="1" sz="2400"/>
              <a:t>Amaliy Misollar: Kompaniyalar Amaliyoti</a:t>
            </a:r>
            <a:endParaRPr lang="en-US" dirty="0"/>
          </a:p>
        </p:txBody>
      </p:sp>
      <p:sp>
        <p:nvSpPr>
          <p:cNvPr id="8" name="Text 6"/>
          <p:cNvSpPr/>
          <p:nvPr/>
        </p:nvSpPr>
        <p:spPr>
          <a:xfrm>
            <a:off x="3672646" y="1"/>
            <a:ext cx="7863840" cy="1034799"/>
          </a:xfrm>
          <a:prstGeom prst="rect">
            <a:avLst/>
          </a:prstGeom>
          <a:noFill/>
          <a:ln/>
        </p:spPr>
        <p:txBody>
          <a:bodyPr wrap="square" lIns="0" tIns="0" rIns="0" bIns="0" rtlCol="0" anchor="b"/>
          <a:lstStyle/>
          <a:p>
            <a:pPr algn="ctr" marL="0" indent="0">
              <a:lnSpc>
                <a:spcPct val="100000"/>
              </a:lnSpc>
              <a:spcBef>
                <a:spcPts val="1000"/>
              </a:spcBef>
              <a:buNone/>
            </a:pPr>
            <a:r>
              <a:rPr b="1" sz="2400"/>
              <a:t>Amaliy Misollar: Kompaniyalar Amaliyoti</a:t>
            </a:r>
            <a:endParaRPr lang="en-US" sz="2400" dirty="0"/>
          </a:p>
        </p:txBody>
      </p:sp>
      <p:sp>
        <p:nvSpPr>
          <p:cNvPr id="9" name="Text 7"/>
          <p:cNvSpPr/>
          <p:nvPr/>
        </p:nvSpPr>
        <p:spPr>
          <a:xfrm>
            <a:off x="3463458"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800" dirty="0"/>
          </a:p>
        </p:txBody>
      </p:sp>
      <p:sp>
        <p:nvSpPr>
          <p:cNvPr id="10" name="Text 8"/>
          <p:cNvSpPr/>
          <p:nvPr/>
        </p:nvSpPr>
        <p:spPr>
          <a:xfrm>
            <a:off x="3890333" y="6309360"/>
            <a:ext cx="7008450" cy="548640"/>
          </a:xfrm>
          <a:prstGeom prst="rect">
            <a:avLst/>
          </a:prstGeom>
          <a:noFill/>
          <a:ln/>
        </p:spPr>
        <p:txBody>
          <a:bodyPr wrap="square" lIns="0" tIns="0" rIns="0" bIns="0" rtlCol="0" anchor="ctr"/>
          <a:lstStyle/>
          <a:p>
            <a:pPr algn="l" marL="0" indent="0">
              <a:lnSpc>
                <a:spcPct val="10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800" dirty="0"/>
          </a:p>
        </p:txBody>
      </p:sp>
      <p:sp>
        <p:nvSpPr>
          <p:cNvPr id="11" name="Text 9"/>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dirty="0"/>
          </a:p>
        </p:txBody>
      </p:sp>
      <p:sp>
        <p:nvSpPr>
          <p:cNvPr id="12" name="Text 10"/>
          <p:cNvSpPr/>
          <p:nvPr/>
        </p:nvSpPr>
        <p:spPr>
          <a:xfrm>
            <a:off x="4346724" y="5491732"/>
            <a:ext cx="6858000" cy="457200"/>
          </a:xfrm>
          <a:prstGeom prst="rect">
            <a:avLst/>
          </a:prstGeom>
          <a:noFill/>
          <a:ln/>
        </p:spPr>
        <p:txBody>
          <a:bodyPr wrap="square" lIns="0" tIns="0" rIns="0" bIns="0" rtlCol="0" anchor="t"/>
          <a:lstStyle/>
          <a:p>
            <a:pPr algn="l" marL="0" indent="0">
              <a:lnSpc>
                <a:spcPct val="9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1200" dirty="0"/>
          </a:p>
        </p:txBody>
      </p:sp>
      <p:sp>
        <p:nvSpPr>
          <p:cNvPr id="13" name="Text 11"/>
          <p:cNvSpPr/>
          <p:nvPr/>
        </p:nvSpPr>
        <p:spPr>
          <a:xfrm>
            <a:off x="4346724" y="5075201"/>
            <a:ext cx="6858000" cy="309783"/>
          </a:xfrm>
          <a:prstGeom prst="rect">
            <a:avLst/>
          </a:prstGeom>
          <a:noFill/>
          <a:ln/>
        </p:spPr>
        <p:txBody>
          <a:bodyPr wrap="square" lIns="0" tIns="0" rIns="0" bIns="0" rtlCol="0" anchor="t"/>
          <a:lstStyle/>
          <a:p>
            <a:pPr algn="l" marL="0" indent="0">
              <a:lnSpc>
                <a:spcPct val="9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1400" dirty="0"/>
          </a:p>
        </p:txBody>
      </p:sp>
      <p:sp>
        <p:nvSpPr>
          <p:cNvPr id="14" name="Text 12"/>
          <p:cNvSpPr/>
          <p:nvPr/>
        </p:nvSpPr>
        <p:spPr>
          <a:xfrm>
            <a:off x="4346724" y="4368928"/>
            <a:ext cx="6858000" cy="457200"/>
          </a:xfrm>
          <a:prstGeom prst="rect">
            <a:avLst/>
          </a:prstGeom>
          <a:noFill/>
          <a:ln/>
        </p:spPr>
        <p:txBody>
          <a:bodyPr wrap="square" lIns="0" tIns="0" rIns="0" bIns="0" rtlCol="0" anchor="t"/>
          <a:lstStyle/>
          <a:p>
            <a:pPr algn="l" marL="0" indent="0">
              <a:lnSpc>
                <a:spcPct val="9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1200" dirty="0"/>
          </a:p>
        </p:txBody>
      </p:sp>
      <p:sp>
        <p:nvSpPr>
          <p:cNvPr id="15" name="Text 13"/>
          <p:cNvSpPr/>
          <p:nvPr/>
        </p:nvSpPr>
        <p:spPr>
          <a:xfrm>
            <a:off x="4346724" y="3952398"/>
            <a:ext cx="6858000" cy="309783"/>
          </a:xfrm>
          <a:prstGeom prst="rect">
            <a:avLst/>
          </a:prstGeom>
          <a:noFill/>
          <a:ln/>
        </p:spPr>
        <p:txBody>
          <a:bodyPr wrap="square" lIns="0" tIns="0" rIns="0" bIns="0" rtlCol="0" anchor="t"/>
          <a:lstStyle/>
          <a:p>
            <a:pPr algn="l" marL="0" indent="0">
              <a:lnSpc>
                <a:spcPct val="9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1400" dirty="0"/>
          </a:p>
        </p:txBody>
      </p:sp>
      <p:sp>
        <p:nvSpPr>
          <p:cNvPr id="16" name="Text 14"/>
          <p:cNvSpPr/>
          <p:nvPr/>
        </p:nvSpPr>
        <p:spPr>
          <a:xfrm>
            <a:off x="4346724" y="3202172"/>
            <a:ext cx="6858000" cy="457200"/>
          </a:xfrm>
          <a:prstGeom prst="rect">
            <a:avLst/>
          </a:prstGeom>
          <a:noFill/>
          <a:ln/>
        </p:spPr>
        <p:txBody>
          <a:bodyPr wrap="square" lIns="0" tIns="0" rIns="0" bIns="0" rtlCol="0" anchor="t"/>
          <a:lstStyle/>
          <a:p>
            <a:pPr algn="l" marL="0" indent="0">
              <a:lnSpc>
                <a:spcPct val="9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1200" dirty="0"/>
          </a:p>
        </p:txBody>
      </p:sp>
      <p:sp>
        <p:nvSpPr>
          <p:cNvPr id="17" name="Text 15"/>
          <p:cNvSpPr/>
          <p:nvPr/>
        </p:nvSpPr>
        <p:spPr>
          <a:xfrm>
            <a:off x="4346724" y="2785642"/>
            <a:ext cx="6858000" cy="309783"/>
          </a:xfrm>
          <a:prstGeom prst="rect">
            <a:avLst/>
          </a:prstGeom>
          <a:noFill/>
          <a:ln/>
        </p:spPr>
        <p:txBody>
          <a:bodyPr wrap="square" lIns="0" tIns="0" rIns="0" bIns="0" rtlCol="0" anchor="t"/>
          <a:lstStyle/>
          <a:p>
            <a:pPr algn="l" marL="0" indent="0">
              <a:lnSpc>
                <a:spcPct val="9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1400" dirty="0"/>
          </a:p>
        </p:txBody>
      </p:sp>
      <p:sp>
        <p:nvSpPr>
          <p:cNvPr id="18" name="Text 16"/>
          <p:cNvSpPr/>
          <p:nvPr/>
        </p:nvSpPr>
        <p:spPr>
          <a:xfrm>
            <a:off x="4346724" y="1600270"/>
            <a:ext cx="6858000" cy="309783"/>
          </a:xfrm>
          <a:prstGeom prst="rect">
            <a:avLst/>
          </a:prstGeom>
          <a:noFill/>
          <a:ln/>
        </p:spPr>
        <p:txBody>
          <a:bodyPr wrap="square" lIns="0" tIns="0" rIns="0" bIns="0" rtlCol="0" anchor="t"/>
          <a:lstStyle/>
          <a:p>
            <a:pPr algn="ctr" marL="0" indent="0">
              <a:lnSpc>
                <a:spcPct val="90000"/>
              </a:lnSpc>
              <a:spcBef>
                <a:spcPts val="1000"/>
              </a:spcBef>
              <a:buNone/>
            </a:pPr>
            <a:r>
              <a:rPr b="1" sz="2400"/>
              <a:t>Amaliy Misollar: Kompaniyalar Amaliyoti</a:t>
            </a:r>
            <a:endParaRPr lang="en-US" sz="1400" dirty="0"/>
          </a:p>
        </p:txBody>
      </p:sp>
      <p:sp>
        <p:nvSpPr>
          <p:cNvPr id="19" name="Text 17"/>
          <p:cNvSpPr/>
          <p:nvPr/>
        </p:nvSpPr>
        <p:spPr>
          <a:xfrm>
            <a:off x="4346724" y="2016800"/>
            <a:ext cx="6858000" cy="457200"/>
          </a:xfrm>
          <a:prstGeom prst="rect">
            <a:avLst/>
          </a:prstGeom>
          <a:noFill/>
          <a:ln/>
        </p:spPr>
        <p:txBody>
          <a:bodyPr wrap="square" lIns="0" tIns="0" rIns="0" bIns="0" rtlCol="0" anchor="t"/>
          <a:lstStyle/>
          <a:p>
            <a:pPr algn="l" marL="0" indent="0">
              <a:lnSpc>
                <a:spcPct val="90000"/>
              </a:lnSpc>
              <a:spcBef>
                <a:spcPts val="1000"/>
              </a:spcBef>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sz="1200" dirty="0"/>
          </a:p>
        </p:txBody>
      </p:sp>
      <p:sp>
        <p:nvSpPr>
          <p:cNvPr id="20" name="Text 18"/>
          <p:cNvSpPr/>
          <p:nvPr/>
        </p:nvSpPr>
        <p:spPr>
          <a:xfrm>
            <a:off x="3672646" y="5075834"/>
            <a:ext cx="457200" cy="443575"/>
          </a:xfrm>
          <a:custGeom>
            <a:avLst/>
            <a:gdLst/>
            <a:ahLst/>
            <a:cxnLst/>
            <a:rect l="l" t="t" r="r" b="b"/>
            <a:pathLst>
              <a:path w="457200" h="443575">
                <a:moveTo>
                  <a:pt x="228609" y="0"/>
                </a:moveTo>
                <a:cubicBezTo>
                  <a:pt x="236578" y="0"/>
                  <a:pt x="243857" y="4507"/>
                  <a:pt x="247322" y="11697"/>
                </a:cubicBezTo>
                <a:lnTo>
                  <a:pt x="306749" y="134106"/>
                </a:lnTo>
                <a:lnTo>
                  <a:pt x="439465" y="153685"/>
                </a:lnTo>
                <a:cubicBezTo>
                  <a:pt x="447260" y="154812"/>
                  <a:pt x="453757" y="160268"/>
                  <a:pt x="456185" y="167804"/>
                </a:cubicBezTo>
                <a:cubicBezTo>
                  <a:pt x="458613" y="175341"/>
                  <a:pt x="456619" y="183485"/>
                  <a:pt x="451074" y="189030"/>
                </a:cubicBezTo>
                <a:lnTo>
                  <a:pt x="354828" y="284496"/>
                </a:lnTo>
                <a:lnTo>
                  <a:pt x="377524" y="419289"/>
                </a:lnTo>
                <a:cubicBezTo>
                  <a:pt x="378822" y="427087"/>
                  <a:pt x="375617" y="434970"/>
                  <a:pt x="369120" y="439645"/>
                </a:cubicBezTo>
                <a:cubicBezTo>
                  <a:pt x="362624" y="444325"/>
                  <a:pt x="354133" y="444844"/>
                  <a:pt x="347202" y="441118"/>
                </a:cubicBezTo>
                <a:lnTo>
                  <a:pt x="228522" y="377704"/>
                </a:lnTo>
                <a:lnTo>
                  <a:pt x="110011" y="441029"/>
                </a:lnTo>
                <a:cubicBezTo>
                  <a:pt x="102993" y="444755"/>
                  <a:pt x="94503" y="444236"/>
                  <a:pt x="88093" y="439556"/>
                </a:cubicBezTo>
                <a:cubicBezTo>
                  <a:pt x="81683" y="434877"/>
                  <a:pt x="78392" y="426994"/>
                  <a:pt x="79690" y="419201"/>
                </a:cubicBezTo>
                <a:lnTo>
                  <a:pt x="102385" y="284407"/>
                </a:lnTo>
                <a:lnTo>
                  <a:pt x="6140" y="189029"/>
                </a:lnTo>
                <a:cubicBezTo>
                  <a:pt x="507" y="183485"/>
                  <a:pt x="-1394" y="175256"/>
                  <a:pt x="1029" y="167804"/>
                </a:cubicBezTo>
                <a:cubicBezTo>
                  <a:pt x="3456" y="160352"/>
                  <a:pt x="9953" y="154896"/>
                  <a:pt x="17749" y="153685"/>
                </a:cubicBezTo>
                <a:lnTo>
                  <a:pt x="150465" y="134106"/>
                </a:lnTo>
                <a:lnTo>
                  <a:pt x="209891" y="11697"/>
                </a:lnTo>
                <a:cubicBezTo>
                  <a:pt x="213444" y="4507"/>
                  <a:pt x="220636" y="0"/>
                  <a:pt x="228605" y="0"/>
                </a:cubicBezTo>
                <a:lnTo>
                  <a:pt x="228609" y="0"/>
                </a:lnTo>
                <a:moveTo>
                  <a:pt x="228609" y="68439"/>
                </a:moveTo>
                <a:lnTo>
                  <a:pt x="183127" y="162171"/>
                </a:lnTo>
                <a:cubicBezTo>
                  <a:pt x="180096" y="168324"/>
                  <a:pt x="174289" y="172653"/>
                  <a:pt x="167445" y="173691"/>
                </a:cubicBezTo>
                <a:lnTo>
                  <a:pt x="64964" y="188763"/>
                </a:lnTo>
                <a:lnTo>
                  <a:pt x="139377" y="262486"/>
                </a:lnTo>
                <a:cubicBezTo>
                  <a:pt x="144141" y="267250"/>
                  <a:pt x="146395" y="274005"/>
                  <a:pt x="145266" y="280677"/>
                </a:cubicBezTo>
                <a:lnTo>
                  <a:pt x="127682" y="384371"/>
                </a:lnTo>
                <a:lnTo>
                  <a:pt x="218816" y="335684"/>
                </a:lnTo>
                <a:cubicBezTo>
                  <a:pt x="224965" y="332393"/>
                  <a:pt x="232331" y="332393"/>
                  <a:pt x="238393" y="335684"/>
                </a:cubicBezTo>
                <a:lnTo>
                  <a:pt x="329527" y="384371"/>
                </a:lnTo>
                <a:lnTo>
                  <a:pt x="312030" y="280761"/>
                </a:lnTo>
                <a:cubicBezTo>
                  <a:pt x="310905" y="274089"/>
                  <a:pt x="313068" y="267334"/>
                  <a:pt x="317919" y="262570"/>
                </a:cubicBezTo>
                <a:lnTo>
                  <a:pt x="392332" y="188848"/>
                </a:lnTo>
                <a:lnTo>
                  <a:pt x="289851" y="173686"/>
                </a:lnTo>
                <a:cubicBezTo>
                  <a:pt x="283094" y="172648"/>
                  <a:pt x="277205" y="168403"/>
                  <a:pt x="274169" y="162167"/>
                </a:cubicBezTo>
                <a:lnTo>
                  <a:pt x="228609" y="68439"/>
                </a:lnTo>
              </a:path>
            </a:pathLst>
          </a:custGeom>
          <a:solidFill>
            <a:srgbClr val="1570EF"/>
          </a:solidFill>
          <a:ln/>
        </p:spPr>
        <p:txBody>
          <a:bodyPr wrap="square" lIns="0" tIns="0" rIns="0" bIns="0" rtlCol="0" anchor="ctr"/>
          <a:lstStyle/>
          <a:p>
            <a:pPr indent="0" marL="0" algn="l">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dirty="0"/>
          </a:p>
        </p:txBody>
      </p:sp>
      <p:sp>
        <p:nvSpPr>
          <p:cNvPr id="21" name="Text 19"/>
          <p:cNvSpPr/>
          <p:nvPr/>
        </p:nvSpPr>
        <p:spPr>
          <a:xfrm>
            <a:off x="3693253" y="3946426"/>
            <a:ext cx="437813" cy="457200"/>
          </a:xfrm>
          <a:custGeom>
            <a:avLst/>
            <a:gdLst/>
            <a:ahLst/>
            <a:cxnLst/>
            <a:rect l="l" t="t" r="r" b="b"/>
            <a:pathLst>
              <a:path w="437813" h="457200">
                <a:moveTo>
                  <a:pt x="218911" y="0"/>
                </a:moveTo>
                <a:cubicBezTo>
                  <a:pt x="234090" y="0"/>
                  <a:pt x="248914" y="1518"/>
                  <a:pt x="263380" y="4289"/>
                </a:cubicBezTo>
                <a:cubicBezTo>
                  <a:pt x="270433" y="5628"/>
                  <a:pt x="282845" y="9734"/>
                  <a:pt x="289631" y="22238"/>
                </a:cubicBezTo>
                <a:cubicBezTo>
                  <a:pt x="291417" y="25544"/>
                  <a:pt x="292845" y="29023"/>
                  <a:pt x="293738" y="32777"/>
                </a:cubicBezTo>
                <a:lnTo>
                  <a:pt x="302043" y="67158"/>
                </a:lnTo>
                <a:cubicBezTo>
                  <a:pt x="303295" y="72338"/>
                  <a:pt x="312043" y="77427"/>
                  <a:pt x="317134" y="75909"/>
                </a:cubicBezTo>
                <a:lnTo>
                  <a:pt x="351069" y="65905"/>
                </a:lnTo>
                <a:cubicBezTo>
                  <a:pt x="354642" y="64836"/>
                  <a:pt x="358302" y="64296"/>
                  <a:pt x="361962" y="64209"/>
                </a:cubicBezTo>
                <a:cubicBezTo>
                  <a:pt x="376340" y="63761"/>
                  <a:pt x="386073" y="72603"/>
                  <a:pt x="390805" y="77962"/>
                </a:cubicBezTo>
                <a:cubicBezTo>
                  <a:pt x="410542" y="100374"/>
                  <a:pt x="425721" y="126718"/>
                  <a:pt x="435366" y="155023"/>
                </a:cubicBezTo>
                <a:cubicBezTo>
                  <a:pt x="437686" y="161808"/>
                  <a:pt x="440366" y="174490"/>
                  <a:pt x="432954" y="186634"/>
                </a:cubicBezTo>
                <a:cubicBezTo>
                  <a:pt x="430988" y="189848"/>
                  <a:pt x="428580" y="192884"/>
                  <a:pt x="425808" y="195563"/>
                </a:cubicBezTo>
                <a:lnTo>
                  <a:pt x="400179" y="219941"/>
                </a:lnTo>
                <a:cubicBezTo>
                  <a:pt x="396427" y="223511"/>
                  <a:pt x="396427" y="233780"/>
                  <a:pt x="400179" y="237355"/>
                </a:cubicBezTo>
                <a:lnTo>
                  <a:pt x="425808" y="261733"/>
                </a:lnTo>
                <a:cubicBezTo>
                  <a:pt x="428575" y="264412"/>
                  <a:pt x="430988" y="267448"/>
                  <a:pt x="432954" y="270662"/>
                </a:cubicBezTo>
                <a:cubicBezTo>
                  <a:pt x="440274" y="282806"/>
                  <a:pt x="437599" y="295488"/>
                  <a:pt x="435366" y="302273"/>
                </a:cubicBezTo>
                <a:cubicBezTo>
                  <a:pt x="425721" y="330578"/>
                  <a:pt x="410542" y="356835"/>
                  <a:pt x="390805" y="379334"/>
                </a:cubicBezTo>
                <a:cubicBezTo>
                  <a:pt x="386073" y="384693"/>
                  <a:pt x="376248" y="393530"/>
                  <a:pt x="361962" y="393087"/>
                </a:cubicBezTo>
                <a:cubicBezTo>
                  <a:pt x="358302" y="392995"/>
                  <a:pt x="354642" y="392374"/>
                  <a:pt x="351069" y="391391"/>
                </a:cubicBezTo>
                <a:lnTo>
                  <a:pt x="317134" y="381300"/>
                </a:lnTo>
                <a:cubicBezTo>
                  <a:pt x="312043" y="379782"/>
                  <a:pt x="303295" y="384871"/>
                  <a:pt x="302043" y="390051"/>
                </a:cubicBezTo>
                <a:lnTo>
                  <a:pt x="293738" y="424432"/>
                </a:lnTo>
                <a:cubicBezTo>
                  <a:pt x="292845" y="428182"/>
                  <a:pt x="291417" y="431757"/>
                  <a:pt x="289631" y="434971"/>
                </a:cubicBezTo>
                <a:cubicBezTo>
                  <a:pt x="282753" y="447471"/>
                  <a:pt x="270341" y="451490"/>
                  <a:pt x="263380" y="452921"/>
                </a:cubicBezTo>
                <a:cubicBezTo>
                  <a:pt x="248914" y="455687"/>
                  <a:pt x="234090" y="457205"/>
                  <a:pt x="218911" y="457205"/>
                </a:cubicBezTo>
                <a:cubicBezTo>
                  <a:pt x="203732" y="457205"/>
                  <a:pt x="188908" y="455687"/>
                  <a:pt x="174442" y="452916"/>
                </a:cubicBezTo>
                <a:cubicBezTo>
                  <a:pt x="167389" y="451576"/>
                  <a:pt x="154977" y="447471"/>
                  <a:pt x="148191" y="434966"/>
                </a:cubicBezTo>
                <a:cubicBezTo>
                  <a:pt x="146405" y="431661"/>
                  <a:pt x="144978" y="428182"/>
                  <a:pt x="144084" y="424428"/>
                </a:cubicBezTo>
                <a:lnTo>
                  <a:pt x="135779" y="390046"/>
                </a:lnTo>
                <a:cubicBezTo>
                  <a:pt x="134527" y="384866"/>
                  <a:pt x="125779" y="379778"/>
                  <a:pt x="120688" y="381296"/>
                </a:cubicBezTo>
                <a:lnTo>
                  <a:pt x="86753" y="391295"/>
                </a:lnTo>
                <a:cubicBezTo>
                  <a:pt x="83180" y="392364"/>
                  <a:pt x="79520" y="392904"/>
                  <a:pt x="75860" y="392991"/>
                </a:cubicBezTo>
                <a:cubicBezTo>
                  <a:pt x="61482" y="393439"/>
                  <a:pt x="51750" y="384597"/>
                  <a:pt x="47017" y="379238"/>
                </a:cubicBezTo>
                <a:cubicBezTo>
                  <a:pt x="27372" y="356826"/>
                  <a:pt x="12101" y="330482"/>
                  <a:pt x="2456" y="302177"/>
                </a:cubicBezTo>
                <a:cubicBezTo>
                  <a:pt x="136" y="295392"/>
                  <a:pt x="-2544" y="282710"/>
                  <a:pt x="4869" y="270566"/>
                </a:cubicBezTo>
                <a:cubicBezTo>
                  <a:pt x="6834" y="267352"/>
                  <a:pt x="9242" y="264316"/>
                  <a:pt x="12014" y="261637"/>
                </a:cubicBezTo>
                <a:lnTo>
                  <a:pt x="37643" y="237259"/>
                </a:lnTo>
                <a:cubicBezTo>
                  <a:pt x="41395" y="233689"/>
                  <a:pt x="41395" y="223420"/>
                  <a:pt x="37643" y="219845"/>
                </a:cubicBezTo>
                <a:lnTo>
                  <a:pt x="11926" y="195467"/>
                </a:lnTo>
                <a:cubicBezTo>
                  <a:pt x="9159" y="192788"/>
                  <a:pt x="6747" y="189752"/>
                  <a:pt x="4781" y="186538"/>
                </a:cubicBezTo>
                <a:cubicBezTo>
                  <a:pt x="-2539" y="174394"/>
                  <a:pt x="136" y="161712"/>
                  <a:pt x="2461" y="155014"/>
                </a:cubicBezTo>
                <a:cubicBezTo>
                  <a:pt x="12106" y="126708"/>
                  <a:pt x="27285" y="100451"/>
                  <a:pt x="47021" y="77953"/>
                </a:cubicBezTo>
                <a:cubicBezTo>
                  <a:pt x="51754" y="72594"/>
                  <a:pt x="61579" y="63757"/>
                  <a:pt x="75864" y="64200"/>
                </a:cubicBezTo>
                <a:cubicBezTo>
                  <a:pt x="79525" y="64291"/>
                  <a:pt x="83185" y="64913"/>
                  <a:pt x="86757" y="65896"/>
                </a:cubicBezTo>
                <a:lnTo>
                  <a:pt x="120692" y="75900"/>
                </a:lnTo>
                <a:cubicBezTo>
                  <a:pt x="125784" y="77418"/>
                  <a:pt x="134531" y="72329"/>
                  <a:pt x="135784" y="67149"/>
                </a:cubicBezTo>
                <a:lnTo>
                  <a:pt x="144089" y="32768"/>
                </a:lnTo>
                <a:cubicBezTo>
                  <a:pt x="144982" y="29018"/>
                  <a:pt x="146409" y="25443"/>
                  <a:pt x="148196" y="22229"/>
                </a:cubicBezTo>
                <a:cubicBezTo>
                  <a:pt x="155074" y="9729"/>
                  <a:pt x="167486" y="5710"/>
                  <a:pt x="174447" y="4279"/>
                </a:cubicBezTo>
                <a:cubicBezTo>
                  <a:pt x="188912" y="1513"/>
                  <a:pt x="203737" y="-9"/>
                  <a:pt x="218916" y="-9"/>
                </a:cubicBezTo>
                <a:lnTo>
                  <a:pt x="218911" y="0"/>
                </a:lnTo>
                <a:moveTo>
                  <a:pt x="185068" y="45898"/>
                </a:moveTo>
                <a:lnTo>
                  <a:pt x="177476" y="77239"/>
                </a:lnTo>
                <a:cubicBezTo>
                  <a:pt x="170511" y="106084"/>
                  <a:pt x="137027" y="125369"/>
                  <a:pt x="108538" y="117066"/>
                </a:cubicBezTo>
                <a:lnTo>
                  <a:pt x="77729" y="107959"/>
                </a:lnTo>
                <a:cubicBezTo>
                  <a:pt x="62997" y="125195"/>
                  <a:pt x="51386" y="145198"/>
                  <a:pt x="43795" y="166627"/>
                </a:cubicBezTo>
                <a:lnTo>
                  <a:pt x="67191" y="188860"/>
                </a:lnTo>
                <a:cubicBezTo>
                  <a:pt x="88622" y="209219"/>
                  <a:pt x="88622" y="247976"/>
                  <a:pt x="67191" y="268335"/>
                </a:cubicBezTo>
                <a:lnTo>
                  <a:pt x="43795" y="290569"/>
                </a:lnTo>
                <a:cubicBezTo>
                  <a:pt x="51386" y="312002"/>
                  <a:pt x="62993" y="332000"/>
                  <a:pt x="77729" y="349237"/>
                </a:cubicBezTo>
                <a:lnTo>
                  <a:pt x="108626" y="340129"/>
                </a:lnTo>
                <a:cubicBezTo>
                  <a:pt x="137023" y="331735"/>
                  <a:pt x="170598" y="351111"/>
                  <a:pt x="177564" y="379956"/>
                </a:cubicBezTo>
                <a:lnTo>
                  <a:pt x="185156" y="411297"/>
                </a:lnTo>
                <a:cubicBezTo>
                  <a:pt x="207121" y="415316"/>
                  <a:pt x="230964" y="415316"/>
                  <a:pt x="252934" y="411297"/>
                </a:cubicBezTo>
                <a:lnTo>
                  <a:pt x="260525" y="379956"/>
                </a:lnTo>
                <a:cubicBezTo>
                  <a:pt x="267491" y="351111"/>
                  <a:pt x="300975" y="331827"/>
                  <a:pt x="329463" y="340129"/>
                </a:cubicBezTo>
                <a:lnTo>
                  <a:pt x="360360" y="349237"/>
                </a:lnTo>
                <a:cubicBezTo>
                  <a:pt x="375092" y="332000"/>
                  <a:pt x="386703" y="311998"/>
                  <a:pt x="394295" y="290569"/>
                </a:cubicBezTo>
                <a:lnTo>
                  <a:pt x="370898" y="268335"/>
                </a:lnTo>
                <a:cubicBezTo>
                  <a:pt x="349467" y="247976"/>
                  <a:pt x="349467" y="209219"/>
                  <a:pt x="370898" y="188860"/>
                </a:cubicBezTo>
                <a:lnTo>
                  <a:pt x="394295" y="166627"/>
                </a:lnTo>
                <a:cubicBezTo>
                  <a:pt x="386703" y="145198"/>
                  <a:pt x="375097" y="125191"/>
                  <a:pt x="360360" y="107959"/>
                </a:cubicBezTo>
                <a:lnTo>
                  <a:pt x="329463" y="117066"/>
                </a:lnTo>
                <a:cubicBezTo>
                  <a:pt x="301067" y="125460"/>
                  <a:pt x="267491" y="106084"/>
                  <a:pt x="260525" y="77239"/>
                </a:cubicBezTo>
                <a:lnTo>
                  <a:pt x="252934" y="45898"/>
                </a:lnTo>
                <a:cubicBezTo>
                  <a:pt x="230968" y="41880"/>
                  <a:pt x="207125" y="41880"/>
                  <a:pt x="185156" y="45898"/>
                </a:cubicBezTo>
                <a:lnTo>
                  <a:pt x="185068" y="45898"/>
                </a:lnTo>
                <a:moveTo>
                  <a:pt x="176049" y="228600"/>
                </a:moveTo>
                <a:cubicBezTo>
                  <a:pt x="176049" y="252274"/>
                  <a:pt x="195238" y="271463"/>
                  <a:pt x="218911" y="271463"/>
                </a:cubicBezTo>
                <a:cubicBezTo>
                  <a:pt x="242584" y="271463"/>
                  <a:pt x="261773" y="252274"/>
                  <a:pt x="261773" y="228600"/>
                </a:cubicBezTo>
                <a:cubicBezTo>
                  <a:pt x="261773" y="204926"/>
                  <a:pt x="242584" y="185738"/>
                  <a:pt x="218911" y="185738"/>
                </a:cubicBezTo>
                <a:cubicBezTo>
                  <a:pt x="195238" y="185738"/>
                  <a:pt x="176049" y="204926"/>
                  <a:pt x="176049" y="228600"/>
                </a:cubicBezTo>
                <a:moveTo>
                  <a:pt x="218911" y="314325"/>
                </a:moveTo>
                <a:cubicBezTo>
                  <a:pt x="171566" y="314325"/>
                  <a:pt x="133187" y="275943"/>
                  <a:pt x="133187" y="228600"/>
                </a:cubicBezTo>
                <a:cubicBezTo>
                  <a:pt x="133187" y="181257"/>
                  <a:pt x="171566" y="142875"/>
                  <a:pt x="218911" y="142875"/>
                </a:cubicBezTo>
                <a:cubicBezTo>
                  <a:pt x="266256" y="142875"/>
                  <a:pt x="304635" y="181257"/>
                  <a:pt x="304635" y="228600"/>
                </a:cubicBezTo>
                <a:cubicBezTo>
                  <a:pt x="304635" y="275943"/>
                  <a:pt x="266256" y="314325"/>
                  <a:pt x="218911" y="314325"/>
                </a:cubicBezTo>
              </a:path>
            </a:pathLst>
          </a:custGeom>
          <a:solidFill>
            <a:srgbClr val="1570EF"/>
          </a:solidFill>
          <a:ln/>
        </p:spPr>
        <p:txBody>
          <a:bodyPr wrap="square" lIns="0" tIns="0" rIns="0" bIns="0" rtlCol="0" anchor="ctr"/>
          <a:lstStyle/>
          <a:p>
            <a:pPr indent="0" marL="0" algn="l">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dirty="0"/>
          </a:p>
        </p:txBody>
      </p:sp>
      <p:sp>
        <p:nvSpPr>
          <p:cNvPr id="22" name="Text 20"/>
          <p:cNvSpPr/>
          <p:nvPr/>
        </p:nvSpPr>
        <p:spPr>
          <a:xfrm>
            <a:off x="3683560" y="2779503"/>
            <a:ext cx="457200" cy="457200"/>
          </a:xfrm>
          <a:custGeom>
            <a:avLst/>
            <a:gdLst/>
            <a:ahLst/>
            <a:cxnLst/>
            <a:rect l="l" t="t" r="r" b="b"/>
            <a:pathLst>
              <a:path w="457200" h="457200">
                <a:moveTo>
                  <a:pt x="222350" y="45450"/>
                </a:moveTo>
                <a:lnTo>
                  <a:pt x="45455" y="222346"/>
                </a:lnTo>
                <a:cubicBezTo>
                  <a:pt x="43759" y="224042"/>
                  <a:pt x="42867" y="226273"/>
                  <a:pt x="42867" y="228595"/>
                </a:cubicBezTo>
                <a:cubicBezTo>
                  <a:pt x="42867" y="230918"/>
                  <a:pt x="43759" y="233241"/>
                  <a:pt x="45455" y="234845"/>
                </a:cubicBezTo>
                <a:lnTo>
                  <a:pt x="222350" y="411741"/>
                </a:lnTo>
                <a:cubicBezTo>
                  <a:pt x="224046" y="413437"/>
                  <a:pt x="226277" y="414328"/>
                  <a:pt x="228600" y="414328"/>
                </a:cubicBezTo>
                <a:cubicBezTo>
                  <a:pt x="230923" y="414328"/>
                  <a:pt x="233245" y="413437"/>
                  <a:pt x="234850" y="411741"/>
                </a:cubicBezTo>
                <a:lnTo>
                  <a:pt x="411745" y="234845"/>
                </a:lnTo>
                <a:cubicBezTo>
                  <a:pt x="413441" y="233149"/>
                  <a:pt x="414333" y="230918"/>
                  <a:pt x="414333" y="228595"/>
                </a:cubicBezTo>
                <a:cubicBezTo>
                  <a:pt x="414333" y="226273"/>
                  <a:pt x="413441" y="223950"/>
                  <a:pt x="411745" y="222346"/>
                </a:cubicBezTo>
                <a:lnTo>
                  <a:pt x="234850" y="45450"/>
                </a:lnTo>
                <a:cubicBezTo>
                  <a:pt x="233154" y="43754"/>
                  <a:pt x="230923" y="42863"/>
                  <a:pt x="228600" y="42863"/>
                </a:cubicBezTo>
                <a:cubicBezTo>
                  <a:pt x="226277" y="42863"/>
                  <a:pt x="223955" y="43754"/>
                  <a:pt x="222350" y="45450"/>
                </a:cubicBezTo>
                <a:lnTo>
                  <a:pt x="222350" y="45450"/>
                </a:lnTo>
                <a:moveTo>
                  <a:pt x="15179" y="191987"/>
                </a:moveTo>
                <a:lnTo>
                  <a:pt x="191987" y="15179"/>
                </a:lnTo>
                <a:cubicBezTo>
                  <a:pt x="201721" y="5445"/>
                  <a:pt x="214847" y="0"/>
                  <a:pt x="228600" y="0"/>
                </a:cubicBezTo>
                <a:cubicBezTo>
                  <a:pt x="242353" y="0"/>
                  <a:pt x="255479" y="5445"/>
                  <a:pt x="265213" y="15179"/>
                </a:cubicBezTo>
                <a:lnTo>
                  <a:pt x="442021" y="191987"/>
                </a:lnTo>
                <a:cubicBezTo>
                  <a:pt x="451755" y="201721"/>
                  <a:pt x="457200" y="214847"/>
                  <a:pt x="457200" y="228600"/>
                </a:cubicBezTo>
                <a:cubicBezTo>
                  <a:pt x="457200" y="242353"/>
                  <a:pt x="451755" y="255479"/>
                  <a:pt x="442021" y="265213"/>
                </a:cubicBezTo>
                <a:lnTo>
                  <a:pt x="265213" y="442021"/>
                </a:lnTo>
                <a:cubicBezTo>
                  <a:pt x="255479" y="451755"/>
                  <a:pt x="242353" y="457200"/>
                  <a:pt x="228600" y="457200"/>
                </a:cubicBezTo>
                <a:cubicBezTo>
                  <a:pt x="214847" y="457200"/>
                  <a:pt x="201721" y="451755"/>
                  <a:pt x="191987" y="442021"/>
                </a:cubicBezTo>
                <a:lnTo>
                  <a:pt x="15179" y="265213"/>
                </a:lnTo>
                <a:cubicBezTo>
                  <a:pt x="5445" y="255479"/>
                  <a:pt x="0" y="242353"/>
                  <a:pt x="0" y="228600"/>
                </a:cubicBezTo>
                <a:cubicBezTo>
                  <a:pt x="0" y="214847"/>
                  <a:pt x="5445" y="201721"/>
                  <a:pt x="15179" y="191987"/>
                </a:cubicBezTo>
                <a:lnTo>
                  <a:pt x="15179" y="191987"/>
                </a:lnTo>
              </a:path>
            </a:pathLst>
          </a:custGeom>
          <a:solidFill>
            <a:srgbClr val="1570EF"/>
          </a:solidFill>
          <a:ln/>
        </p:spPr>
        <p:txBody>
          <a:bodyPr wrap="square" lIns="0" tIns="0" rIns="0" bIns="0" rtlCol="0" anchor="ctr"/>
          <a:lstStyle/>
          <a:p>
            <a:pPr indent="0" marL="0" algn="l">
              <a:buNone/>
            </a:pPr>
            <a:r>
              <a:rPr sz="1600"/>
              <a:t>1. **Apple Inc.**: Apple o'z mahsulotlari sotuvini prognozlash uchun vaqt qatori tahlilidan foydalanadi. Bu ularga ishlab chiqarish hajmini va marketing strategiyasini belgilashda yordam beradi.</a:t>
            </a:r>
            <a:br/>
            <a:r>
              <a:t>2. **Toyota**: Toyota avtomobil sanoatidagi tendensiyalarni kuzatib borish va prognozlash orqali yangi model va innovatsiyalarni rejalashtiradi.</a:t>
            </a:r>
            <a:br/>
            <a:r>
              <a:t>3. **Goldman Sachs**: Ushbu investitsion bank global iqtisodiy prognozlarga asoslangan investitsiya strategiyalarini ishlab chiqadi va mijozlar uchun moliyaviy maslahatlar beradi.</a:t>
            </a:r>
            <a:endParaRPr lang="en-US" dirty="0"/>
          </a:p>
        </p:txBody>
      </p:sp>
      <p:sp>
        <p:nvSpPr>
          <p:cNvPr id="23" name="Text 21"/>
          <p:cNvSpPr/>
          <p:nvPr/>
        </p:nvSpPr>
        <p:spPr>
          <a:xfrm>
            <a:off x="3754998" y="1604196"/>
            <a:ext cx="314325" cy="457200"/>
          </a:xfrm>
          <a:custGeom>
            <a:avLst/>
            <a:gdLst/>
            <a:ahLst/>
            <a:cxnLst/>
            <a:rect l="l" t="t" r="r" b="b"/>
            <a:pathLst>
              <a:path w="314325" h="457200">
                <a:moveTo>
                  <a:pt x="251102" y="222259"/>
                </a:moveTo>
                <a:cubicBezTo>
                  <a:pt x="263961" y="203865"/>
                  <a:pt x="271460" y="181449"/>
                  <a:pt x="271460" y="157163"/>
                </a:cubicBezTo>
                <a:cubicBezTo>
                  <a:pt x="271460" y="94028"/>
                  <a:pt x="220295" y="42863"/>
                  <a:pt x="157159" y="42863"/>
                </a:cubicBezTo>
                <a:cubicBezTo>
                  <a:pt x="94027" y="42863"/>
                  <a:pt x="42858" y="94028"/>
                  <a:pt x="42858" y="157163"/>
                </a:cubicBezTo>
                <a:cubicBezTo>
                  <a:pt x="42858" y="181449"/>
                  <a:pt x="50358" y="203865"/>
                  <a:pt x="63217" y="222259"/>
                </a:cubicBezTo>
                <a:cubicBezTo>
                  <a:pt x="66521" y="226991"/>
                  <a:pt x="70450" y="232349"/>
                  <a:pt x="74646" y="238064"/>
                </a:cubicBezTo>
                <a:lnTo>
                  <a:pt x="74646" y="238064"/>
                </a:lnTo>
                <a:cubicBezTo>
                  <a:pt x="86166" y="253869"/>
                  <a:pt x="99918" y="272802"/>
                  <a:pt x="110187" y="291465"/>
                </a:cubicBezTo>
                <a:cubicBezTo>
                  <a:pt x="119475" y="308432"/>
                  <a:pt x="124206" y="326112"/>
                  <a:pt x="126528" y="342809"/>
                </a:cubicBezTo>
                <a:lnTo>
                  <a:pt x="83042" y="342900"/>
                </a:lnTo>
                <a:cubicBezTo>
                  <a:pt x="81077" y="332183"/>
                  <a:pt x="77773" y="321736"/>
                  <a:pt x="72505" y="312094"/>
                </a:cubicBezTo>
                <a:cubicBezTo>
                  <a:pt x="63663" y="296019"/>
                  <a:pt x="52681" y="280931"/>
                  <a:pt x="41698" y="265839"/>
                </a:cubicBezTo>
                <a:lnTo>
                  <a:pt x="41698" y="265839"/>
                </a:lnTo>
                <a:lnTo>
                  <a:pt x="41698" y="265839"/>
                </a:lnTo>
                <a:cubicBezTo>
                  <a:pt x="37056" y="259498"/>
                  <a:pt x="32410" y="253161"/>
                  <a:pt x="27947" y="246728"/>
                </a:cubicBezTo>
                <a:cubicBezTo>
                  <a:pt x="10354" y="221367"/>
                  <a:pt x="-3" y="190470"/>
                  <a:pt x="-3" y="157163"/>
                </a:cubicBezTo>
                <a:cubicBezTo>
                  <a:pt x="-3" y="70368"/>
                  <a:pt x="70362" y="0"/>
                  <a:pt x="157159" y="0"/>
                </a:cubicBezTo>
                <a:cubicBezTo>
                  <a:pt x="243957" y="0"/>
                  <a:pt x="314322" y="70368"/>
                  <a:pt x="314322" y="157163"/>
                </a:cubicBezTo>
                <a:cubicBezTo>
                  <a:pt x="314322" y="190470"/>
                  <a:pt x="303965" y="221367"/>
                  <a:pt x="286284" y="246728"/>
                </a:cubicBezTo>
                <a:cubicBezTo>
                  <a:pt x="281821" y="253156"/>
                  <a:pt x="277175" y="259498"/>
                  <a:pt x="272532" y="265839"/>
                </a:cubicBezTo>
                <a:lnTo>
                  <a:pt x="272532" y="265839"/>
                </a:lnTo>
                <a:lnTo>
                  <a:pt x="272532" y="265839"/>
                </a:lnTo>
                <a:cubicBezTo>
                  <a:pt x="261550" y="280840"/>
                  <a:pt x="250564" y="295932"/>
                  <a:pt x="241725" y="312094"/>
                </a:cubicBezTo>
                <a:cubicBezTo>
                  <a:pt x="236457" y="321736"/>
                  <a:pt x="233154" y="332188"/>
                  <a:pt x="231189" y="342900"/>
                </a:cubicBezTo>
                <a:lnTo>
                  <a:pt x="187790" y="342900"/>
                </a:lnTo>
                <a:cubicBezTo>
                  <a:pt x="190113" y="326203"/>
                  <a:pt x="194844" y="308432"/>
                  <a:pt x="204132" y="291556"/>
                </a:cubicBezTo>
                <a:cubicBezTo>
                  <a:pt x="214401" y="272894"/>
                  <a:pt x="228153" y="253961"/>
                  <a:pt x="239673" y="238155"/>
                </a:cubicBezTo>
                <a:lnTo>
                  <a:pt x="239673" y="238155"/>
                </a:lnTo>
                <a:lnTo>
                  <a:pt x="239673" y="238155"/>
                </a:lnTo>
                <a:lnTo>
                  <a:pt x="239673" y="238155"/>
                </a:lnTo>
                <a:cubicBezTo>
                  <a:pt x="243869" y="232440"/>
                  <a:pt x="247710" y="227082"/>
                  <a:pt x="251014" y="222350"/>
                </a:cubicBezTo>
                <a:lnTo>
                  <a:pt x="251102" y="222259"/>
                </a:lnTo>
              </a:path>
              <a:path w="314325" h="457200">
                <a:moveTo>
                  <a:pt x="157163" y="114300"/>
                </a:moveTo>
                <a:cubicBezTo>
                  <a:pt x="133500" y="114300"/>
                  <a:pt x="114301" y="133498"/>
                  <a:pt x="114301" y="157163"/>
                </a:cubicBezTo>
                <a:cubicBezTo>
                  <a:pt x="114301" y="165022"/>
                  <a:pt x="107873" y="171450"/>
                  <a:pt x="100015" y="171450"/>
                </a:cubicBezTo>
                <a:cubicBezTo>
                  <a:pt x="92157" y="171450"/>
                  <a:pt x="85729" y="165022"/>
                  <a:pt x="85729" y="157163"/>
                </a:cubicBezTo>
                <a:cubicBezTo>
                  <a:pt x="85729" y="117692"/>
                  <a:pt x="117696" y="85725"/>
                  <a:pt x="157166" y="85725"/>
                </a:cubicBezTo>
                <a:cubicBezTo>
                  <a:pt x="165024" y="85725"/>
                  <a:pt x="171452" y="92153"/>
                  <a:pt x="171452" y="100013"/>
                </a:cubicBezTo>
                <a:cubicBezTo>
                  <a:pt x="171452" y="107872"/>
                  <a:pt x="165024" y="114300"/>
                  <a:pt x="157166" y="114300"/>
                </a:cubicBezTo>
                <a:lnTo>
                  <a:pt x="157163" y="114300"/>
                </a:lnTo>
              </a:path>
              <a:path w="314325" h="457200">
                <a:moveTo>
                  <a:pt x="157163" y="457200"/>
                </a:moveTo>
                <a:cubicBezTo>
                  <a:pt x="117693" y="457200"/>
                  <a:pt x="85726" y="425233"/>
                  <a:pt x="85726" y="385763"/>
                </a:cubicBezTo>
                <a:lnTo>
                  <a:pt x="85726" y="371475"/>
                </a:lnTo>
                <a:lnTo>
                  <a:pt x="228602" y="371475"/>
                </a:lnTo>
                <a:lnTo>
                  <a:pt x="228602" y="385763"/>
                </a:lnTo>
                <a:cubicBezTo>
                  <a:pt x="228602" y="425233"/>
                  <a:pt x="196635" y="457200"/>
                  <a:pt x="157166" y="457200"/>
                </a:cubicBezTo>
                <a:lnTo>
                  <a:pt x="157163" y="457200"/>
                </a:lnTo>
              </a:path>
            </a:pathLst>
          </a:custGeom>
          <a:solidFill>
            <a:srgbClr val="1570EF"/>
          </a:solidFill>
          <a:ln/>
        </p:spPr>
        <p:txBody>
          <a:bodyPr wrap="square" lIns="0" tIns="0" rIns="0" bIns="0" rtlCol="0" anchor="ctr"/>
          <a:lstStyle/>
          <a:p>
            <a:pPr indent="0" marL="0" algn="ctr">
              <a:buNone/>
            </a:pPr>
            <a:r>
              <a:rPr b="1" sz="2400"/>
              <a:t>Amaliy Misollar: Kompaniyalar Amaliyoti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0" y="0"/>
            <a:ext cx="12192000" cy="6858000"/>
          </a:xfrm>
          <a:prstGeom prst="rect">
            <a:avLst/>
          </a:prstGeom>
          <a:solidFill>
            <a:srgbClr val="FFFFFF"/>
          </a:solidFill>
          <a:ln/>
        </p:spPr>
        <p:txBody>
          <a:bodyPr wrap="square" lIns="0" tIns="0" rIns="0" bIns="0" rtlCol="0" anchor="ctr"/>
          <a:lstStyle/>
          <a:p>
            <a:pPr indent="0" marL="0" algn="ctr">
              <a:buNone/>
            </a:pPr>
            <a:r>
              <a:rPr b="1" sz="2400"/>
              <a:t>Muammolar va Yechimlar: Prognozlashdagi Muammolar</a:t>
            </a:r>
            <a:endParaRPr lang="en-US" dirty="0"/>
          </a:p>
        </p:txBody>
      </p:sp>
      <p:sp>
        <p:nvSpPr>
          <p:cNvPr id="3" name="Text 1"/>
          <p:cNvSpPr/>
          <p:nvPr/>
        </p:nvSpPr>
        <p:spPr>
          <a:xfrm>
            <a:off x="11655241" y="0"/>
            <a:ext cx="536759" cy="6858000"/>
          </a:xfrm>
          <a:prstGeom prst="rect">
            <a:avLst/>
          </a:prstGeom>
          <a:solidFill>
            <a:srgbClr val="1570EF"/>
          </a:solidFill>
          <a:ln/>
        </p:spPr>
        <p:txBody>
          <a:bodyPr wrap="square" lIns="0" tIns="0" rIns="0" bIns="0" rtlCol="0" anchor="ctr"/>
          <a:lstStyle/>
          <a:p>
            <a:pPr indent="0" marL="0" algn="ctr">
              <a:buNone/>
            </a:pPr>
            <a:r>
              <a:rPr b="1" sz="2400"/>
              <a:t>Muammolar va Yechimlar: Prognozlashdagi Muammolar</a:t>
            </a:r>
            <a:endParaRPr lang="en-US" dirty="0"/>
          </a:p>
        </p:txBody>
      </p:sp>
      <p:sp>
        <p:nvSpPr>
          <p:cNvPr id="4" name="Text 2"/>
          <p:cNvSpPr/>
          <p:nvPr/>
        </p:nvSpPr>
        <p:spPr>
          <a:xfrm>
            <a:off x="11655243" y="0"/>
            <a:ext cx="536757" cy="6858000"/>
          </a:xfrm>
          <a:prstGeom prst="rect">
            <a:avLst/>
          </a:prstGeom>
          <a:blipFill>
            <a:blip r:embed="rId1"/>
            <a:srcRect l="0" t="0" r="80488" b="0"/>
            <a:stretch>
              <a:fillRect l="0" t="0" r="0" b="0"/>
            </a:stretch>
          </a:blipFill>
          <a:ln/>
        </p:spPr>
        <p:txBody>
          <a:bodyPr wrap="square" lIns="0" tIns="0" rIns="0" bIns="0" rtlCol="0" anchor="ctr"/>
          <a:lstStyle/>
          <a:p>
            <a:pPr indent="0" marL="0" algn="ctr">
              <a:buNone/>
            </a:pPr>
            <a:r>
              <a:rPr b="1" sz="2400"/>
              <a:t>Muammolar va Yechimlar: Prognozlashdagi Muammolar</a:t>
            </a:r>
            <a:endParaRPr lang="en-US" dirty="0"/>
          </a:p>
        </p:txBody>
      </p:sp>
      <p:sp>
        <p:nvSpPr>
          <p:cNvPr id="5" name="Text 3"/>
          <p:cNvSpPr/>
          <p:nvPr/>
        </p:nvSpPr>
        <p:spPr>
          <a:xfrm>
            <a:off x="645054" y="1442041"/>
            <a:ext cx="457200" cy="457200"/>
          </a:xfrm>
          <a:prstGeom prst="rect">
            <a:avLst/>
          </a:prstGeom>
          <a:solidFill>
            <a:srgbClr val="1570EF">
              <a:alpha val="5000"/>
            </a:srgbClr>
          </a:solidFill>
          <a:ln/>
        </p:spPr>
        <p:txBody>
          <a:bodyPr wrap="square" lIns="0" tIns="0" rIns="0" bIns="0" rtlCol="0" anchor="ctr"/>
          <a:lstStyle/>
          <a:p>
            <a:pPr indent="0" marL="0" algn="ctr">
              <a:buNone/>
            </a:pPr>
            <a:r>
              <a:rPr b="1" sz="2400"/>
              <a:t>Muammolar va Yechimlar: Prognozlashdagi Muammolar</a:t>
            </a:r>
            <a:endParaRPr lang="en-US" dirty="0"/>
          </a:p>
        </p:txBody>
      </p:sp>
      <p:sp>
        <p:nvSpPr>
          <p:cNvPr id="6" name="Text 4"/>
          <p:cNvSpPr/>
          <p:nvPr/>
        </p:nvSpPr>
        <p:spPr>
          <a:xfrm>
            <a:off x="645054" y="1442041"/>
            <a:ext cx="457200" cy="457200"/>
          </a:xfrm>
          <a:prstGeom prst="rect">
            <a:avLst/>
          </a:prstGeom>
          <a:noFill/>
          <a:ln/>
        </p:spPr>
        <p:txBody>
          <a:bodyPr wrap="square" lIns="0" tIns="0" rIns="0" bIns="0" rtlCol="0" anchor="ctr"/>
          <a:lstStyle/>
          <a:p>
            <a:pPr algn="ctr" marL="0" indent="0">
              <a:lnSpc>
                <a:spcPct val="100000"/>
              </a:lnSpc>
              <a:buNone/>
            </a:pPr>
            <a:r>
              <a:rPr b="1" sz="2400"/>
              <a:t>Muammolar va Yechimlar: Prognozlashdagi Muammolar</a:t>
            </a:r>
            <a:endParaRPr lang="en-US" sz="1600" dirty="0"/>
          </a:p>
        </p:txBody>
      </p:sp>
      <p:sp>
        <p:nvSpPr>
          <p:cNvPr id="7" name="Text 5"/>
          <p:cNvSpPr/>
          <p:nvPr/>
        </p:nvSpPr>
        <p:spPr>
          <a:xfrm>
            <a:off x="640081" y="1159247"/>
            <a:ext cx="7951470" cy="45719"/>
          </a:xfrm>
          <a:custGeom>
            <a:avLst/>
            <a:gdLst/>
            <a:ahLst/>
            <a:cxnLst/>
            <a:rect l="l" t="t" r="r" b="b"/>
            <a:pathLst>
              <a:path w="7951470" h="45719">
                <a:moveTo>
                  <a:pt x="0" y="0"/>
                </a:moveTo>
                <a:lnTo>
                  <a:pt x="7951470" y="0"/>
                </a:lnTo>
              </a:path>
            </a:pathLst>
          </a:custGeom>
          <a:noFill/>
          <a:ln w="25400">
            <a:solidFill>
              <a:srgbClr val="EAECF0"/>
            </a:solidFill>
          </a:ln>
        </p:spPr>
        <p:txBody>
          <a:bodyPr wrap="square" lIns="0" tIns="0" rIns="0" bIns="0" rtlCol="0" anchor="ctr"/>
          <a:lstStyle/>
          <a:p>
            <a:pPr indent="0" marL="0" algn="ctr">
              <a:buNone/>
            </a:pPr>
            <a:r>
              <a:rPr b="1" sz="2400"/>
              <a:t>Muammolar va Yechimlar: Prognozlashdagi Muammolar</a:t>
            </a:r>
            <a:endParaRPr lang="en-US" dirty="0"/>
          </a:p>
        </p:txBody>
      </p:sp>
      <p:sp>
        <p:nvSpPr>
          <p:cNvPr id="8" name="Text 6"/>
          <p:cNvSpPr/>
          <p:nvPr/>
        </p:nvSpPr>
        <p:spPr>
          <a:xfrm>
            <a:off x="3378704" y="1442041"/>
            <a:ext cx="457200" cy="457200"/>
          </a:xfrm>
          <a:prstGeom prst="rect">
            <a:avLst/>
          </a:prstGeom>
          <a:solidFill>
            <a:srgbClr val="1570EF">
              <a:alpha val="5000"/>
            </a:srgbClr>
          </a:solidFill>
          <a:ln/>
        </p:spPr>
        <p:txBody>
          <a:bodyPr wrap="square" lIns="0" tIns="0" rIns="0" bIns="0" rtlCol="0" anchor="ctr"/>
          <a:lstStyle/>
          <a:p>
            <a:pPr indent="0" marL="0" algn="ctr">
              <a:buNone/>
            </a:pPr>
            <a:r>
              <a:rPr b="1" sz="2400"/>
              <a:t>Muammolar va Yechimlar: Prognozlashdagi Muammolar</a:t>
            </a:r>
            <a:endParaRPr lang="en-US" dirty="0"/>
          </a:p>
        </p:txBody>
      </p:sp>
      <p:sp>
        <p:nvSpPr>
          <p:cNvPr id="9" name="Text 7"/>
          <p:cNvSpPr/>
          <p:nvPr/>
        </p:nvSpPr>
        <p:spPr>
          <a:xfrm>
            <a:off x="3378704" y="1442041"/>
            <a:ext cx="457200" cy="457200"/>
          </a:xfrm>
          <a:prstGeom prst="rect">
            <a:avLst/>
          </a:prstGeom>
          <a:noFill/>
          <a:ln/>
        </p:spPr>
        <p:txBody>
          <a:bodyPr wrap="square" lIns="0" tIns="0" rIns="0" bIns="0" rtlCol="0" anchor="ctr"/>
          <a:lstStyle/>
          <a:p>
            <a:pPr algn="ctr" marL="0" indent="0">
              <a:lnSpc>
                <a:spcPct val="100000"/>
              </a:lnSpc>
              <a:buNone/>
            </a:pPr>
            <a:r>
              <a:rPr b="1" sz="2400"/>
              <a:t>Muammolar va Yechimlar: Prognozlashdagi Muammolar</a:t>
            </a:r>
            <a:endParaRPr lang="en-US" sz="1600" dirty="0"/>
          </a:p>
        </p:txBody>
      </p:sp>
      <p:sp>
        <p:nvSpPr>
          <p:cNvPr id="10" name="Text 8"/>
          <p:cNvSpPr/>
          <p:nvPr/>
        </p:nvSpPr>
        <p:spPr>
          <a:xfrm>
            <a:off x="6112352" y="1442041"/>
            <a:ext cx="457200" cy="457200"/>
          </a:xfrm>
          <a:prstGeom prst="rect">
            <a:avLst/>
          </a:prstGeom>
          <a:solidFill>
            <a:srgbClr val="1570EF">
              <a:alpha val="5000"/>
            </a:srgbClr>
          </a:solidFill>
          <a:ln/>
        </p:spPr>
        <p:txBody>
          <a:bodyPr wrap="square" lIns="0" tIns="0" rIns="0" bIns="0" rtlCol="0" anchor="ctr"/>
          <a:lstStyle/>
          <a:p>
            <a:pPr indent="0" marL="0" algn="ctr">
              <a:buNone/>
            </a:pPr>
            <a:r>
              <a:rPr b="1" sz="2400"/>
              <a:t>Muammolar va Yechimlar: Prognozlashdagi Muammolar</a:t>
            </a:r>
            <a:endParaRPr lang="en-US" dirty="0"/>
          </a:p>
        </p:txBody>
      </p:sp>
      <p:sp>
        <p:nvSpPr>
          <p:cNvPr id="11" name="Text 9"/>
          <p:cNvSpPr/>
          <p:nvPr/>
        </p:nvSpPr>
        <p:spPr>
          <a:xfrm>
            <a:off x="6112352" y="1442041"/>
            <a:ext cx="457200" cy="457200"/>
          </a:xfrm>
          <a:prstGeom prst="rect">
            <a:avLst/>
          </a:prstGeom>
          <a:noFill/>
          <a:ln/>
        </p:spPr>
        <p:txBody>
          <a:bodyPr wrap="square" lIns="0" tIns="0" rIns="0" bIns="0" rtlCol="0" anchor="ctr"/>
          <a:lstStyle/>
          <a:p>
            <a:pPr algn="ctr" marL="0" indent="0">
              <a:lnSpc>
                <a:spcPct val="100000"/>
              </a:lnSpc>
              <a:buNone/>
            </a:pPr>
            <a:r>
              <a:rPr b="1" sz="2400"/>
              <a:t>Muammolar va Yechimlar: Prognozlashdagi Muammolar</a:t>
            </a:r>
            <a:endParaRPr lang="en-US" sz="1600" dirty="0"/>
          </a:p>
        </p:txBody>
      </p:sp>
      <p:sp>
        <p:nvSpPr>
          <p:cNvPr id="12" name="Text 10"/>
          <p:cNvSpPr/>
          <p:nvPr/>
        </p:nvSpPr>
        <p:spPr>
          <a:xfrm>
            <a:off x="749390" y="6318000"/>
            <a:ext cx="108375" cy="540000"/>
          </a:xfrm>
          <a:prstGeom prst="rect">
            <a:avLst/>
          </a:prstGeom>
          <a:noFill/>
          <a:ln/>
        </p:spPr>
        <p:txBody>
          <a:bodyPr wrap="square" lIns="0" tIns="0" rIns="0" bIns="0" rtlCol="0" anchor="ctr"/>
          <a:lstStyle/>
          <a:p>
            <a:pPr algn="l" marL="0" indent="0">
              <a:lnSpc>
                <a:spcPct val="100000"/>
              </a:lnSpc>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800" dirty="0"/>
          </a:p>
        </p:txBody>
      </p:sp>
      <p:sp>
        <p:nvSpPr>
          <p:cNvPr id="13" name="Text 11"/>
          <p:cNvSpPr/>
          <p:nvPr/>
        </p:nvSpPr>
        <p:spPr>
          <a:xfrm>
            <a:off x="640080" y="1"/>
            <a:ext cx="8032593" cy="1034799"/>
          </a:xfrm>
          <a:prstGeom prst="rect">
            <a:avLst/>
          </a:prstGeom>
          <a:noFill/>
          <a:ln/>
        </p:spPr>
        <p:txBody>
          <a:bodyPr wrap="square" lIns="0" tIns="0" rIns="0" bIns="0" rtlCol="0" anchor="b"/>
          <a:lstStyle/>
          <a:p>
            <a:pPr algn="ctr" marL="0" indent="0">
              <a:lnSpc>
                <a:spcPct val="100000"/>
              </a:lnSpc>
              <a:spcBef>
                <a:spcPts val="1000"/>
              </a:spcBef>
              <a:buNone/>
            </a:pPr>
            <a:r>
              <a:rPr b="1" sz="2400"/>
              <a:t>Muammolar va Yechimlar: Prognozlashdagi Muammolar</a:t>
            </a:r>
            <a:endParaRPr lang="en-US" sz="2400" dirty="0"/>
          </a:p>
        </p:txBody>
      </p:sp>
      <p:sp>
        <p:nvSpPr>
          <p:cNvPr id="14" name="Text 12"/>
          <p:cNvSpPr/>
          <p:nvPr/>
        </p:nvSpPr>
        <p:spPr>
          <a:xfrm>
            <a:off x="8900160" y="0"/>
            <a:ext cx="3291840" cy="6858000"/>
          </a:xfrm>
          <a:prstGeom prst="rect">
            <a:avLst/>
          </a:prstGeom>
          <a:blipFill>
            <a:blip r:embed="rId2"/>
            <a:srcRect/>
            <a:stretch>
              <a:fillRect l="-106863" r="-106863" t="0" b="0"/>
            </a:stretch>
          </a:blipFill>
          <a:ln/>
        </p:spPr>
        <p:txBody>
          <a:bodyPr wrap="square" lIns="0" tIns="0" rIns="0" bIns="0" rtlCol="0" anchor="ctr"/>
          <a:lstStyle/>
          <a:p>
            <a:pPr indent="0" marL="0" algn="ctr">
              <a:buNone/>
            </a:pPr>
            <a:r>
              <a:rPr b="1" sz="2400"/>
              <a:t>Muammolar va Yechimlar: Prognozlashdagi Muammolar</a:t>
            </a:r>
            <a:endParaRPr lang="en-US" dirty="0"/>
          </a:p>
        </p:txBody>
      </p:sp>
      <p:sp>
        <p:nvSpPr>
          <p:cNvPr id="15" name="Text 13"/>
          <p:cNvSpPr/>
          <p:nvPr/>
        </p:nvSpPr>
        <p:spPr>
          <a:xfrm>
            <a:off x="857765" y="6309360"/>
            <a:ext cx="7130221" cy="548640"/>
          </a:xfrm>
          <a:prstGeom prst="rect">
            <a:avLst/>
          </a:prstGeom>
          <a:noFill/>
          <a:ln/>
        </p:spPr>
        <p:txBody>
          <a:bodyPr wrap="square" lIns="0" tIns="0" rIns="0" bIns="0" rtlCol="0" anchor="ctr"/>
          <a:lstStyle/>
          <a:p>
            <a:pPr algn="l" marL="0" indent="0">
              <a:lnSpc>
                <a:spcPct val="100000"/>
              </a:lnSpc>
              <a:spcBef>
                <a:spcPts val="1000"/>
              </a:spcBef>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800" dirty="0"/>
          </a:p>
        </p:txBody>
      </p:sp>
      <p:sp>
        <p:nvSpPr>
          <p:cNvPr id="16" name="Text 14"/>
          <p:cNvSpPr/>
          <p:nvPr/>
        </p:nvSpPr>
        <p:spPr>
          <a:xfrm>
            <a:off x="430891" y="6308725"/>
            <a:ext cx="287113" cy="549275"/>
          </a:xfrm>
          <a:prstGeom prst="rect">
            <a:avLst/>
          </a:prstGeom>
          <a:noFill/>
          <a:ln/>
        </p:spPr>
        <p:txBody>
          <a:bodyPr wrap="square" lIns="0" tIns="0" rIns="0" bIns="0" rtlCol="0" anchor="ctr"/>
          <a:lstStyle/>
          <a:p>
            <a:pPr algn="l" marL="0" indent="0">
              <a:lnSpc>
                <a:spcPct val="100000"/>
              </a:lnSpc>
              <a:spcBef>
                <a:spcPts val="1000"/>
              </a:spcBef>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800" dirty="0"/>
          </a:p>
        </p:txBody>
      </p:sp>
      <p:sp>
        <p:nvSpPr>
          <p:cNvPr id="17" name="Text 15"/>
          <p:cNvSpPr/>
          <p:nvPr/>
        </p:nvSpPr>
        <p:spPr>
          <a:xfrm>
            <a:off x="6112353" y="2755681"/>
            <a:ext cx="2560320" cy="3291840"/>
          </a:xfrm>
          <a:prstGeom prst="rect">
            <a:avLst/>
          </a:prstGeom>
          <a:noFill/>
          <a:ln/>
        </p:spPr>
        <p:txBody>
          <a:bodyPr wrap="square" lIns="0" tIns="0" rIns="0" bIns="0" rtlCol="0" anchor="t"/>
          <a:lstStyle/>
          <a:p>
            <a:pPr algn="l" marL="0" indent="0">
              <a:lnSpc>
                <a:spcPct val="100000"/>
              </a:lnSpc>
              <a:spcBef>
                <a:spcPts val="1200"/>
              </a:spcBef>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1100" dirty="0"/>
          </a:p>
        </p:txBody>
      </p:sp>
      <p:sp>
        <p:nvSpPr>
          <p:cNvPr id="18" name="Text 16"/>
          <p:cNvSpPr/>
          <p:nvPr/>
        </p:nvSpPr>
        <p:spPr>
          <a:xfrm>
            <a:off x="6112353" y="2068060"/>
            <a:ext cx="2560320" cy="548640"/>
          </a:xfrm>
          <a:prstGeom prst="rect">
            <a:avLst/>
          </a:prstGeom>
          <a:noFill/>
          <a:ln/>
        </p:spPr>
        <p:txBody>
          <a:bodyPr wrap="square" lIns="0" tIns="0" rIns="0" bIns="0" rtlCol="0" anchor="t"/>
          <a:lstStyle/>
          <a:p>
            <a:pPr algn="l" marL="0" indent="0">
              <a:lnSpc>
                <a:spcPct val="90000"/>
              </a:lnSpc>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1600" dirty="0"/>
          </a:p>
        </p:txBody>
      </p:sp>
      <p:sp>
        <p:nvSpPr>
          <p:cNvPr id="19" name="Text 17"/>
          <p:cNvSpPr/>
          <p:nvPr/>
        </p:nvSpPr>
        <p:spPr>
          <a:xfrm>
            <a:off x="3378704" y="2755681"/>
            <a:ext cx="2560320" cy="3291840"/>
          </a:xfrm>
          <a:prstGeom prst="rect">
            <a:avLst/>
          </a:prstGeom>
          <a:noFill/>
          <a:ln/>
        </p:spPr>
        <p:txBody>
          <a:bodyPr wrap="square" lIns="0" tIns="0" rIns="0" bIns="0" rtlCol="0" anchor="t"/>
          <a:lstStyle/>
          <a:p>
            <a:pPr algn="l" marL="0" indent="0">
              <a:lnSpc>
                <a:spcPct val="100000"/>
              </a:lnSpc>
              <a:spcBef>
                <a:spcPts val="1200"/>
              </a:spcBef>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1100" dirty="0"/>
          </a:p>
        </p:txBody>
      </p:sp>
      <p:sp>
        <p:nvSpPr>
          <p:cNvPr id="20" name="Text 18"/>
          <p:cNvSpPr/>
          <p:nvPr/>
        </p:nvSpPr>
        <p:spPr>
          <a:xfrm>
            <a:off x="3378704" y="2068060"/>
            <a:ext cx="2560320" cy="548640"/>
          </a:xfrm>
          <a:prstGeom prst="rect">
            <a:avLst/>
          </a:prstGeom>
          <a:noFill/>
          <a:ln/>
        </p:spPr>
        <p:txBody>
          <a:bodyPr wrap="square" lIns="0" tIns="0" rIns="0" bIns="0" rtlCol="0" anchor="t"/>
          <a:lstStyle/>
          <a:p>
            <a:pPr algn="l" marL="0" indent="0">
              <a:lnSpc>
                <a:spcPct val="90000"/>
              </a:lnSpc>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1600" dirty="0"/>
          </a:p>
        </p:txBody>
      </p:sp>
      <p:sp>
        <p:nvSpPr>
          <p:cNvPr id="21" name="Text 19"/>
          <p:cNvSpPr/>
          <p:nvPr/>
        </p:nvSpPr>
        <p:spPr>
          <a:xfrm>
            <a:off x="645055" y="2755681"/>
            <a:ext cx="2560320" cy="3291840"/>
          </a:xfrm>
          <a:prstGeom prst="rect">
            <a:avLst/>
          </a:prstGeom>
          <a:noFill/>
          <a:ln/>
        </p:spPr>
        <p:txBody>
          <a:bodyPr wrap="square" lIns="0" tIns="0" rIns="0" bIns="0" rtlCol="0" anchor="t"/>
          <a:lstStyle/>
          <a:p>
            <a:pPr algn="l" marL="0" indent="0">
              <a:lnSpc>
                <a:spcPct val="100000"/>
              </a:lnSpc>
              <a:spcBef>
                <a:spcPts val="1200"/>
              </a:spcBef>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1100" dirty="0"/>
          </a:p>
        </p:txBody>
      </p:sp>
      <p:sp>
        <p:nvSpPr>
          <p:cNvPr id="22" name="Text 20"/>
          <p:cNvSpPr/>
          <p:nvPr/>
        </p:nvSpPr>
        <p:spPr>
          <a:xfrm>
            <a:off x="645055" y="2068060"/>
            <a:ext cx="2560320" cy="548640"/>
          </a:xfrm>
          <a:prstGeom prst="rect">
            <a:avLst/>
          </a:prstGeom>
          <a:noFill/>
          <a:ln/>
        </p:spPr>
        <p:txBody>
          <a:bodyPr wrap="square" lIns="0" tIns="0" rIns="0" bIns="0" rtlCol="0" anchor="t"/>
          <a:lstStyle/>
          <a:p>
            <a:pPr algn="l" marL="0" indent="0">
              <a:lnSpc>
                <a:spcPct val="90000"/>
              </a:lnSpc>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sz="1600" dirty="0"/>
          </a:p>
        </p:txBody>
      </p:sp>
      <p:sp>
        <p:nvSpPr>
          <p:cNvPr id="23" name="Text 21"/>
          <p:cNvSpPr/>
          <p:nvPr/>
        </p:nvSpPr>
        <p:spPr>
          <a:xfrm>
            <a:off x="11009743" y="6137907"/>
            <a:ext cx="548640" cy="548640"/>
          </a:xfrm>
          <a:prstGeom prst="rect">
            <a:avLst/>
          </a:prstGeom>
          <a:noFill/>
          <a:ln/>
        </p:spPr>
        <p:txBody>
          <a:bodyPr wrap="square" lIns="0" tIns="0" rIns="0" bIns="0" rtlCol="0" anchor="ctr"/>
          <a:lstStyle/>
          <a:p>
            <a:pPr indent="0" marL="0" algn="l">
              <a:buNone/>
            </a:pPr>
            <a:r>
              <a:rPr sz="1600"/>
              <a:t>Kategoriya 1: **Ma'lumotlar Yetishmovchiligi**</a:t>
            </a:r>
            <a:br/>
            <a:r>
              <a:t>- Ko'pincha ishonchli va dolzarb ma'lumotlarning yetishmasligi prognozlarning aniq bo'lishiga to'sqinlik qiladi.</a:t>
            </a:r>
            <a:br/>
            <a:r>
              <a:t>- Yechim: Raqamli texnologiyalar va katta ma'lumotlardan foydalanishni kengaytirish.</a:t>
            </a:r>
            <a:br/>
            <a:br/>
            <a:r>
              <a:t>Kategoriya 2: **O'zgarmas Omillar**</a:t>
            </a:r>
            <a:br/>
            <a:r>
              <a:t>- Iqtisodiyotdagi o'zgarishlar kutilmagan omillar tufayli bashorat qilinganidan farqli bo'lishi mumkin.</a:t>
            </a:r>
            <a:br/>
            <a:r>
              <a:t>- Yechim: Stsenariy tahlilini va ehtimoliy modellarni qo'llash.</a:t>
            </a:r>
            <a:br/>
            <a:br/>
            <a:r>
              <a:t>Kategoriya 3: **Modellar Cheklovlari**</a:t>
            </a:r>
            <a:br/>
            <a:r>
              <a:t>- Iqtisodiy modellar ba'zi holatlarda real iqtisodiy voqealarni to'liq aks ettira olmaydi.</a:t>
            </a:r>
            <a:br/>
            <a:r>
              <a:t>- Yechim: Modellarni muntazam yangilash va moslashuvchan yondashuvlarni qo'llash.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SlideSpeak</dc:creator>
  <cp:lastModifiedBy>SlideSpeak</cp:lastModifiedBy>
  <cp:revision>1</cp:revision>
  <dcterms:created xsi:type="dcterms:W3CDTF">2025-06-24T17:40:01Z</dcterms:created>
  <dcterms:modified xsi:type="dcterms:W3CDTF">2025-06-24T17:40:01Z</dcterms:modified>
</cp:coreProperties>
</file>