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Iqtisodiy inqiroz sabablari</a:t>
            </a:r>
          </a:p>
          <a:p/>
          <a:p/>
          <a:p>
            <a:r>
              <a:t>Javlonbek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Inqiroz Sabablari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pPr>
            <a:r>
              <a:t>Sabablari</a:t>
            </a:r>
          </a:p>
          <a:p>
            <a:pPr algn="l">
              <a:defRPr sz="1200"/>
            </a:pPr>
            <a:r>
              <a:t>• {'columns': [{'title': 'Sabablari', 'points': ['Global savdo urushlari iqtisodiy inqirozga olib keladi, chunki ular eksport va importni cheklaydi</a:t>
            </a:r>
          </a:p>
          <a:p>
            <a:pPr algn="l">
              <a:defRPr sz="1200"/>
            </a:pPr>
            <a:r>
              <a:t>• ', 'Moliyaviy bozorlarning notinchligi ishonchni pasaytiradi va investitsiyalarni kamaytiradi</a:t>
            </a:r>
          </a:p>
          <a:p>
            <a:pPr algn="l">
              <a:defRPr sz="1200"/>
            </a:pPr>
            <a:r>
              <a:t>• ', "Energiya narxlari o'zgarishi ishlab chiqarish xarajatlarini oshiradi va inflyatsiyani keltirib chiqaradi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pPr>
            <a:r>
              <a:t>Ta'siri</a:t>
            </a:r>
          </a:p>
          <a:p>
            <a:pPr algn="l">
              <a:defRPr sz="1200"/>
            </a:pPr>
            <a:r>
              <a:t>• "]}, {'title': "Ta'siri", 'points': ["Yuqori ishsizlik darajasi ijtimoiy muammolarni kuchaytiradi va iste'molni pasaytiradi</a:t>
            </a:r>
          </a:p>
          <a:p>
            <a:pPr algn="l">
              <a:defRPr sz="1200"/>
            </a:pPr>
            <a:r>
              <a:t>• ", "Inflyatsiya xarid qobiliyatini pasaytiradi va turmush sifatiga salbiy ta'sir qiladi</a:t>
            </a:r>
          </a:p>
          <a:p>
            <a:pPr algn="l">
              <a:defRPr sz="1200"/>
            </a:pPr>
            <a:r>
              <a:t>• ", "Bankrotliklar sonining oshishi moliyaviy tizim barqarorligiga xavf tug'diradi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pPr>
            <a:r>
              <a:t>Yechimlar</a:t>
            </a:r>
          </a:p>
          <a:p>
            <a:pPr algn="l">
              <a:defRPr sz="1200"/>
            </a:pPr>
            <a:r>
              <a:t>• "]}, {'title': 'Yechimlar', 'points': ["Hukumatlar iqtisodiyotni qo'llab-quvvatlash uchun fiskal stimullarni oshirishi kerak</a:t>
            </a:r>
          </a:p>
          <a:p>
            <a:pPr algn="l">
              <a:defRPr sz="1200"/>
            </a:pPr>
            <a:r>
              <a:t>• ", "Markaziy banklar foiz stavkalarini pasaytirib iqtisodiy o'sishni rag'batlantirishi mumkin</a:t>
            </a:r>
          </a:p>
          <a:p>
            <a:pPr algn="l">
              <a:defRPr sz="1200"/>
            </a:pPr>
            <a:r>
              <a:t>• ", 'Xalqaro hamkorlik savdo cheklovlarini yengillashtirishda muhim ahamiyatga ega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 Inqirozga Olib Keluvchi Omillar</a:t>
            </a:r>
          </a:p>
        </p:txBody>
      </p:sp>
      <p:sp>
        <p:nvSpPr>
          <p:cNvPr id="3" name="Content Placeholder 2"/>
          <p:cNvSpPr>
            <a:spLocks noGrp="1"/>
          </p:cNvSpPr>
          <p:nvPr>
            <p:ph idx="1"/>
          </p:nvPr>
        </p:nvSpPr>
        <p:spPr/>
        <p:txBody>
          <a:bodyPr/>
          <a:lstStyle/>
          <a:p>
            <a:pPr algn="l">
              <a:defRPr sz="1400"/>
            </a:pPr>
            <a:r>
              <a:t>• Iqtisodiy inqirozning asosiy sababi bo'lib, iqtisodiy siyosatdagi noto'g'ri qarorlar hisoblanadi. Bu qarorlar muvozanatni buzishi va iqtisodiy faoliyatni zaiflashtirishi mumkin.</a:t>
            </a:r>
          </a:p>
          <a:p>
            <a:pPr algn="l">
              <a:defRPr sz="1400"/>
            </a:pPr>
            <a:r>
              <a:t>• Moliyaviy bozorlarning beqarorligi iqtisodiy inqirozga sabab bo'lishi mumkin. O'zgaruvchan foiz stavkalari va noto'g'ri investitsiya qarorlari moliyaviy tizimni zaiflashtiradi.</a:t>
            </a:r>
          </a:p>
          <a:p>
            <a:pPr algn="l">
              <a:defRPr sz="1400"/>
            </a:pPr>
            <a:r>
              <a:t>• Ishlab chiqarishdagi pasayish va talabning kamayishi iqtisodiy inqirozga olib kelishi mumkin. Bu holat ish o'rinlarining yo'qolishiga va iste'molchilarning xarid qilish qobiliyatining pasayishiga sabab bo'ladi.</a:t>
            </a:r>
          </a:p>
          <a:p>
            <a:pPr algn="l">
              <a:defRPr sz="1400"/>
            </a:pPr>
            <a:r>
              <a:t>• Tashqi iqtisodiy shoklar, masalan, global pandemiyalar yoki savdo urushlari, iqtisodiy inqirozni kuchaytirishi mumkin. Bunday holatlar milliy iqtisodiyotga zarar yetkazadi.</a:t>
            </a:r>
          </a:p>
          <a:p>
            <a:pPr algn="l">
              <a:defRPr sz="1400"/>
            </a:pPr>
            <a:r>
              <a:t>• Valyuta kurslaridagi keskin o'zgarishlar, ayniqsa import-eksportga ta'sir qilishi mumkin. Valyuta qadrsizlanishi ichki narxlarning oshishiga va inflyatsiyaga olib kelishi mumkin.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Sabablari va Misollar</a:t>
            </a:r>
          </a:p>
        </p:txBody>
      </p:sp>
      <p:sp>
        <p:nvSpPr>
          <p:cNvPr id="3" name="TextBox 2"/>
          <p:cNvSpPr txBox="1"/>
          <p:nvPr/>
        </p:nvSpPr>
        <p:spPr>
          <a:xfrm>
            <a:off x="457200" y="1828800"/>
            <a:ext cx="5029200" cy="4114800"/>
          </a:xfrm>
          <a:prstGeom prst="rect">
            <a:avLst/>
          </a:prstGeom>
          <a:noFill/>
        </p:spPr>
        <p:txBody>
          <a:bodyPr wrap="square">
            <a:spAutoFit/>
          </a:bodyPr>
          <a:lstStyle/>
          <a:p>
            <a:pPr algn="just">
              <a:defRPr sz="1800"/>
            </a:pPr>
            <a:r>
              <a:t>Iqtisodiy inqirozning sabablaridan biri noto'g'ri moliyaviy boshqaruvdir. Masalan, 2008 yilgi global moliyaviy inqiroz banklarning xatarli kreditlash siyosatlarini amalga oshirishi natijasida yuzaga kelgan. Bunday xatarli qarorlar bank tizimini zaiflashtirgan va iqtisodiy beqarorlikni kuchaytirgan. Yana bir sabab, global savdo mojarolari bo'lishi mumkin. Savdo urushlari davlatlar o'rtasidagi tariflarning oshishiga va eksport-import jarayonlarining qiyinlashishiga olib keladi. Bu holat iqtisodiy o'sishni sekinlashtiradi va milliy ishlab chiqarishni susaytiradi. Iqtisodiy inqirozning oldini olish uchun, davlatlar o'z iqtisodiy siyosatlarini barqarorlashtirishi va moliyaviy tizimlarini mustahkamlashi zarur. Shu bilan birga, xalqaro iqtisodiy hamkorlikni kuchaytirish va savdo shartlarini yaxshilash orqali iqtisodiy inqirozdan qochish mumkin.</a:t>
            </a:r>
          </a:p>
        </p:txBody>
      </p:sp>
      <p:pic>
        <p:nvPicPr>
          <p:cNvPr id="4" name="Picture 3" descr="dalle_slide_3.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Inqiroz Sabablari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pPr>
            <a:r>
              <a:t>Sabablari</a:t>
            </a:r>
          </a:p>
          <a:p>
            <a:pPr algn="l">
              <a:defRPr sz="1200"/>
            </a:pPr>
            <a:r>
              <a:t>• Sabablari: </a:t>
            </a:r>
            <a:br/>
            <a:r>
              <a:t>1</a:t>
            </a:r>
          </a:p>
          <a:p>
            <a:pPr algn="l">
              <a:defRPr sz="1200"/>
            </a:pPr>
            <a:r>
              <a:t>• Moliya bozoridagi nomutanosibliklar global iqtisodiy inqirozning asosiy sababi</a:t>
            </a:r>
          </a:p>
          <a:p>
            <a:pPr algn="l">
              <a:defRPr sz="1200"/>
            </a:pPr>
            <a:r>
              <a:t>• Bu ko'pincha ortiqcha qarz olinishiga olib keladi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pPr>
            <a:r>
              <a:t>Ta'siri</a:t>
            </a:r>
          </a:p>
          <a:p>
            <a:pPr algn="l">
              <a:defRPr sz="1200"/>
            </a:pPr>
            <a:r>
              <a:t>• 3</a:t>
            </a:r>
          </a:p>
          <a:p>
            <a:pPr algn="l">
              <a:defRPr sz="1200"/>
            </a:pPr>
            <a:r>
              <a:t>• Tabiiy ofatlar va pandemiyalar iqtisodiyotga jiddiy zarar etkazishi mumkin va ishlab chiqarish jarayonini to'xtatadi</a:t>
            </a:r>
          </a:p>
          <a:p>
            <a:pPr algn="l">
              <a:defRPr sz="1200"/>
            </a:pPr>
            <a:r>
              <a:t>• Ta'siri: </a:t>
            </a:r>
            <a:br/>
            <a:r>
              <a:t>1</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pPr>
            <a:r>
              <a:t>Yechimlar</a:t>
            </a:r>
          </a:p>
          <a:p>
            <a:pPr algn="l">
              <a:defRPr sz="1200"/>
            </a:pPr>
            <a:r>
              <a:t>• 3</a:t>
            </a:r>
          </a:p>
          <a:p>
            <a:pPr algn="l">
              <a:defRPr sz="1200"/>
            </a:pPr>
            <a:r>
              <a:t>• Bankrotliklar sonining ko'payishi iqtisodiy tizimga salbiy ta'sir ko'rsatadi va moliyaviy barqarorlikni xavf ostiga qo'yadi</a:t>
            </a:r>
          </a:p>
          <a:p>
            <a:pPr algn="l">
              <a:defRPr sz="1200"/>
            </a:pPr>
            <a:r>
              <a:t>• Yechimlar: </a:t>
            </a:r>
            <a:br/>
            <a:r>
              <a:t>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 Inqirozning Asosiy Sabablari</a:t>
            </a:r>
          </a:p>
        </p:txBody>
      </p:sp>
      <p:sp>
        <p:nvSpPr>
          <p:cNvPr id="3" name="Content Placeholder 2"/>
          <p:cNvSpPr>
            <a:spLocks noGrp="1"/>
          </p:cNvSpPr>
          <p:nvPr>
            <p:ph idx="1"/>
          </p:nvPr>
        </p:nvSpPr>
        <p:spPr/>
        <p:txBody>
          <a:bodyPr/>
          <a:lstStyle/>
          <a:p>
            <a:pPr algn="l">
              <a:defRPr sz="1400"/>
            </a:pPr>
            <a:r>
              <a:t>• Ko'plab iqtisodiy inqirozlar moliyaviy spekulyatsiya natijasida yuzaga keladi. Bu jarayonda aktivlar narxi asoslanmagan ravishda oshadi, bu esa pufakcha yaratib, uning yorilishi bilan inqirozga olib keladi.</a:t>
            </a:r>
          </a:p>
          <a:p>
            <a:pPr algn="l">
              <a:defRPr sz="1400"/>
            </a:pPr>
            <a:r>
              <a:t>• Iqtisodiy inqirozlarning yana bir sababi siyosiy barqarorlikning yetishmasligidir. Siyosiy notinchlik va hukumatning tez-tez almashishi iqtisodiy ishonchsizlikni keltirib chiqaradi.</a:t>
            </a:r>
          </a:p>
          <a:p>
            <a:pPr algn="l">
              <a:defRPr sz="1400"/>
            </a:pPr>
            <a:r>
              <a:t>• Tashqi savdo balansidagi nomutanosiblik ham iqtisodiy inqirozning asosiy sababi hisoblanadi. Import va eksport o'rtasidagi katta farq valyuta zaxiralarining kamayishiga olib keladi.</a:t>
            </a:r>
          </a:p>
          <a:p>
            <a:pPr algn="l">
              <a:defRPr sz="1400"/>
            </a:pPr>
            <a:r>
              <a:t>• Moliyaviy institutlarning yetarlicha tartibga solinmaganligi inqirozga sabab bo'lishi mumkin. Bu esa moliyaviy barqarorlikni xavf ostiga qo'yadi va iqtisodiy tizimni zaiflashtiradi.</a:t>
            </a:r>
          </a:p>
          <a:p>
            <a:pPr algn="l">
              <a:defRPr sz="1400"/>
            </a:pPr>
            <a:r>
              <a:t>• Iqtisodiy inqirozlar ko'pincha global miqyosda tarqaladi, chunki dunyo iqtisodiyoti tobora o'zaro bog'liq bo'lib bormoqda. Bir mamlakatdagi inqiroz boshqa mamlakatlarga ham ta'sir ko'rsatishi mumkin.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Inqirozning Ta'siri va Yechimlari</a:t>
            </a:r>
          </a:p>
        </p:txBody>
      </p:sp>
      <p:sp>
        <p:nvSpPr>
          <p:cNvPr id="3" name="TextBox 2"/>
          <p:cNvSpPr txBox="1"/>
          <p:nvPr/>
        </p:nvSpPr>
        <p:spPr>
          <a:xfrm>
            <a:off x="457200" y="1828800"/>
            <a:ext cx="5029200" cy="4114800"/>
          </a:xfrm>
          <a:prstGeom prst="rect">
            <a:avLst/>
          </a:prstGeom>
          <a:noFill/>
        </p:spPr>
        <p:txBody>
          <a:bodyPr wrap="square">
            <a:spAutoFit/>
          </a:bodyPr>
          <a:lstStyle/>
          <a:p>
            <a:pPr algn="just">
              <a:defRPr sz="1800"/>
            </a:pPr>
            <a:r>
              <a:t>Iqtisodiy inqirozlarning ta'siri juda keng ko'lamda bo'lib, u jamiyatning turli qatlamlariga ta'sir ko'rsatadi. Ishsizlik darajasi oshib, ko'plab odamlar daromad manbalaridan mahrum bo'lishadi. Bu esa o'z navbatida, iste'mol darajasini pasaytiradi va iqtisodiy o'sishni to'xtatadi. Inflyatsiya darajasining keskin oshishi esa narxlar barqarorligini buzadi. Bunday vaqtlarda hukumatlar shoshilinch yordam choralari qabul qilib, iqtisodiyotni qo'llab-quvvatlashga harakat qiladi. Moliya bozorlarini tartibga solish va nazoratni kuchaytirish inqirozdan chiqishning muhim qismidir. Innovatsion texnologiyalar va yangi ish o'rinlari yaratish orqali iqtisodiyotni tiklash mumkin. Bunda xalqaro hamkorlik va o'zaro yordam ham muhim rol o'ynaydi.</a:t>
            </a:r>
          </a:p>
        </p:txBody>
      </p:sp>
      <p:pic>
        <p:nvPicPr>
          <p:cNvPr id="4" name="Picture 3" descr="dalle_slide_6.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Sabablari / Ta'siri / Yechimlar</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pPr>
            <a:r>
              <a:t>Muammolar</a:t>
            </a:r>
          </a:p>
          <a:p>
            <a:pPr algn="l">
              <a:defRPr sz="1200"/>
            </a:pPr>
            <a:r>
              <a:t>• Sabablari: 1</a:t>
            </a:r>
          </a:p>
          <a:p>
            <a:pPr algn="l">
              <a:defRPr sz="1200"/>
            </a:pPr>
            <a:r>
              <a:t>• Global iqtisodiy o'zgarishlar natijasida, xom ashyo narxlari keskin oshib, mahalliy ishlab chiqarishni qiyinlashtiradi</a:t>
            </a:r>
          </a:p>
          <a:p>
            <a:pPr algn="l">
              <a:defRPr sz="1200"/>
            </a:pPr>
            <a:r>
              <a:t>• 2</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pPr>
            <a:r>
              <a:t>Sabablar</a:t>
            </a:r>
          </a:p>
          <a:p>
            <a:pPr algn="l">
              <a:defRPr sz="1200"/>
            </a:pPr>
            <a:r>
              <a:t>• Ta'siri: 1</a:t>
            </a:r>
          </a:p>
          <a:p>
            <a:pPr algn="l">
              <a:defRPr sz="1200"/>
            </a:pPr>
            <a:r>
              <a:t>• Ishsizlik darajasi oshishi natijasida aholining hayot sifati yomonlashadi va ijtimoiy qiyinchiliklar kuchayadi</a:t>
            </a:r>
          </a:p>
          <a:p>
            <a:pPr algn="l">
              <a:defRPr sz="1200"/>
            </a:pPr>
            <a:r>
              <a:t>• 2</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pPr>
            <a:r>
              <a:t>Yechimlar</a:t>
            </a:r>
          </a:p>
          <a:p>
            <a:pPr algn="l">
              <a:defRPr sz="1200"/>
            </a:pPr>
            <a:r>
              <a:t>• Yechimlar: 1</a:t>
            </a:r>
          </a:p>
          <a:p>
            <a:pPr algn="l">
              <a:defRPr sz="1200"/>
            </a:pPr>
            <a:r>
              <a:t>• Moliyaviy siyosatni isloh qilish orqali iqtisodiy o'sishni rag'batlantirish va barqarorlikni ta'minlash mumkin</a:t>
            </a:r>
          </a:p>
          <a:p>
            <a:pPr algn="l">
              <a:defRPr sz="1200"/>
            </a:pPr>
            <a:r>
              <a:t>• 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 Inqiroz Sabablari</a:t>
            </a:r>
          </a:p>
        </p:txBody>
      </p:sp>
      <p:sp>
        <p:nvSpPr>
          <p:cNvPr id="3" name="Content Placeholder 2"/>
          <p:cNvSpPr>
            <a:spLocks noGrp="1"/>
          </p:cNvSpPr>
          <p:nvPr>
            <p:ph idx="1"/>
          </p:nvPr>
        </p:nvSpPr>
        <p:spPr/>
        <p:txBody>
          <a:bodyPr/>
          <a:lstStyle/>
          <a:p>
            <a:pPr algn="l">
              <a:defRPr sz="1400"/>
            </a:pPr>
            <a:r>
              <a:t>• 1</a:t>
            </a:r>
          </a:p>
          <a:p>
            <a:pPr algn="l">
              <a:defRPr sz="1400"/>
            </a:pPr>
            <a:r>
              <a:t>• Global savdo cheklovlari va geosiyosiy ziddiyatlar iqtisodiy inqirozning asosiy omillaridan biridir</a:t>
            </a:r>
          </a:p>
          <a:p>
            <a:pPr algn="l">
              <a:defRPr sz="1400"/>
            </a:pPr>
            <a:r>
              <a:t>• Bu omillar xalqaro savdo hajmini kamaytirib, iqtisodiy o'sishni sekinlashtiradi</a:t>
            </a:r>
          </a:p>
          <a:p>
            <a:pPr algn="l">
              <a:defRPr sz="1400"/>
            </a:pPr>
            <a:r>
              <a:t>• 2</a:t>
            </a:r>
          </a:p>
          <a:p>
            <a:pPr algn="l">
              <a:defRPr sz="1400"/>
            </a:pPr>
            <a:r>
              <a:t>• Moliyaviy inqirozlar banklar va boshqa moliyaviy institutlarning ishonchini pasaytirib, kredit olish imkoniyatlarini cheklaydi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Inqiroz: Tahlil va Misollar</a:t>
            </a:r>
          </a:p>
        </p:txBody>
      </p:sp>
      <p:sp>
        <p:nvSpPr>
          <p:cNvPr id="3" name="TextBox 2"/>
          <p:cNvSpPr txBox="1"/>
          <p:nvPr/>
        </p:nvSpPr>
        <p:spPr>
          <a:xfrm>
            <a:off x="457200" y="1828800"/>
            <a:ext cx="5029200" cy="4114800"/>
          </a:xfrm>
          <a:prstGeom prst="rect">
            <a:avLst/>
          </a:prstGeom>
          <a:noFill/>
        </p:spPr>
        <p:txBody>
          <a:bodyPr wrap="square">
            <a:spAutoFit/>
          </a:bodyPr>
          <a:lstStyle/>
          <a:p>
            <a:pPr algn="just">
              <a:defRPr sz="1800"/>
            </a:pPr>
            <a:r>
              <a:t>Iqtisodiy inqirozlar ko'pincha global miqyosda jiddiy ta'sir ko'rsatadi. 2008-yildagi global moliyaviy inqiroz misolida, bank tizimlaridagi muammolar butun dunyo bo'ylab iqtisodiy o'sishni sekinlashtirdi. Bu inqiroz ko'plab mamlakatlarda ishsizlik darajasini oshirdi va kapital oqimlarini chekladi. Moliyaviy bozorlarning ishonchi pasayib, investitsiyalarning kamayishiga olib keldi. Shuningdek, bu davrda ko'plab davlatlar o'z iqtisodiyotlarida qattiq tejamkorlik choralarini ko'rishga majbur bo'ldilar. Bugungi kunda ham, davlatlar iqtisodiy barqarorlikni ta'minlash uchun moliyaviy siyosatni diqqat bilan boshqarishga intilmoqda. Innovatsiyalar va yangi texnologiyalarni joriy etish orqali kelajakdagi iqtisodiy inqirozlarni oldini olishga harakat qilinmoqda.</a:t>
            </a:r>
          </a:p>
        </p:txBody>
      </p:sp>
      <p:pic>
        <p:nvPicPr>
          <p:cNvPr id="4" name="Picture 3" descr="dalle_slide_9.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