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12188952"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lgn="ctr">
              <a:defRPr sz="3600"/>
            </a:pPr>
            <a:r>
              <a:t>Taqdimot</a:t>
            </a:r>
          </a:p>
        </p:txBody>
      </p:sp>
      <p:sp>
        <p:nvSpPr>
          <p:cNvPr id="3" name="Subtitle 2"/>
          <p:cNvSpPr>
            <a:spLocks noGrp="1"/>
          </p:cNvSpPr>
          <p:nvPr>
            <p:ph type="subTitle" idx="1"/>
          </p:nvPr>
        </p:nvSpPr>
        <p:spPr/>
        <p:txBody>
          <a:bodyPr/>
          <a:lstStyle/>
          <a:p>
            <a:pPr algn="ctr">
              <a:defRPr sz="2000"/>
            </a:pPr>
            <a:r>
              <a:t>Iqtisodiy inqiroz sabablari</a:t>
            </a:r>
          </a:p>
          <a:p/>
          <a:p/>
          <a:p>
            <a:r>
              <a:t>Javlonbek</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Iqtisodiy Inqiroz Sabablari</a:t>
            </a:r>
          </a:p>
        </p:txBody>
      </p:sp>
      <p:sp>
        <p:nvSpPr>
          <p:cNvPr id="3" name="TextBox 2"/>
          <p:cNvSpPr txBox="1"/>
          <p:nvPr/>
        </p:nvSpPr>
        <p:spPr>
          <a:xfrm>
            <a:off x="457200" y="1828800"/>
            <a:ext cx="3474720" cy="4114800"/>
          </a:xfrm>
          <a:prstGeom prst="rect">
            <a:avLst/>
          </a:prstGeom>
          <a:noFill/>
        </p:spPr>
        <p:txBody>
          <a:bodyPr wrap="square">
            <a:spAutoFit/>
          </a:bodyPr>
          <a:lstStyle/>
          <a:p>
            <a:pPr algn="ctr">
              <a:defRPr sz="1600" b="1"/>
            </a:pPr>
            <a:r>
              <a:t>Sabablari</a:t>
            </a:r>
          </a:p>
          <a:p>
            <a:pPr algn="l">
              <a:defRPr sz="1200"/>
            </a:pPr>
            <a:r>
              <a:t>• {'column_1': {'title': 'Moliya Bozoridagi Buzilishlar', 'points': ["Bank tizimida yuzaga keladigan likvidlik muammolari iqtisodiy inqirozning boshlanishiga olib kelishi mumkin</a:t>
            </a:r>
          </a:p>
          <a:p>
            <a:pPr algn="l">
              <a:defRPr sz="1200"/>
            </a:pPr>
            <a:r>
              <a:t>• Bu, odatda, kreditlarning yetarli darajada ta'minlanmasligi natijasida yuzaga keladi</a:t>
            </a:r>
          </a:p>
          <a:p>
            <a:pPr algn="l">
              <a:defRPr sz="1200"/>
            </a:pPr>
            <a:r>
              <a:t>• ", "Fond bozorlaridagi keskin tushishlar yoki borsa indekslarining pasayishi investorlarga ishonchsizlik hissini uyg'otadi va kapital oqimi to'xtab qolishi mumkin</a:t>
            </a:r>
          </a:p>
        </p:txBody>
      </p:sp>
      <p:sp>
        <p:nvSpPr>
          <p:cNvPr id="4" name="TextBox 3"/>
          <p:cNvSpPr txBox="1"/>
          <p:nvPr/>
        </p:nvSpPr>
        <p:spPr>
          <a:xfrm>
            <a:off x="4297680" y="1828800"/>
            <a:ext cx="3474720" cy="4114800"/>
          </a:xfrm>
          <a:prstGeom prst="rect">
            <a:avLst/>
          </a:prstGeom>
          <a:noFill/>
        </p:spPr>
        <p:txBody>
          <a:bodyPr wrap="square">
            <a:spAutoFit/>
          </a:bodyPr>
          <a:lstStyle/>
          <a:p>
            <a:pPr algn="ctr">
              <a:defRPr sz="1600" b="1"/>
            </a:pPr>
            <a:r>
              <a:t>Ta'siri</a:t>
            </a:r>
          </a:p>
          <a:p>
            <a:pPr algn="l">
              <a:defRPr sz="1200"/>
            </a:pPr>
            <a:r>
              <a:t>• "]}, 'column_2': {'title': 'Makroiqtisodiy Omillar', 'points': ["Inflatsiya darajasining nazoratdan chiqib ketishi va pulning qadrsizlanishi iqtisodiy jarayonlarning buzilishiga sabab bo'ladi</a:t>
            </a:r>
          </a:p>
          <a:p>
            <a:pPr algn="l">
              <a:defRPr sz="1200"/>
            </a:pPr>
            <a:r>
              <a:t>• Bu, odatda, iste'molchilar uchun xarid quvvatini pasaytiradi</a:t>
            </a:r>
          </a:p>
          <a:p>
            <a:pPr algn="l">
              <a:defRPr sz="1200"/>
            </a:pPr>
            <a:r>
              <a:t>• ", "Daromadlar va iste'mol xarajatlari o'rtasidagi nomutanosiblik iqtisodiy faollikning pasayishiga olib keladi, bu esa umumiy iqtisodiy o'sishni tormozlaydi</a:t>
            </a:r>
          </a:p>
        </p:txBody>
      </p:sp>
      <p:sp>
        <p:nvSpPr>
          <p:cNvPr id="5" name="TextBox 4"/>
          <p:cNvSpPr txBox="1"/>
          <p:nvPr/>
        </p:nvSpPr>
        <p:spPr>
          <a:xfrm>
            <a:off x="8138160" y="1828800"/>
            <a:ext cx="3474720" cy="4114800"/>
          </a:xfrm>
          <a:prstGeom prst="rect">
            <a:avLst/>
          </a:prstGeom>
          <a:noFill/>
        </p:spPr>
        <p:txBody>
          <a:bodyPr wrap="square">
            <a:spAutoFit/>
          </a:bodyPr>
          <a:lstStyle/>
          <a:p>
            <a:pPr algn="ctr">
              <a:defRPr sz="1600" b="1"/>
            </a:pPr>
            <a:r>
              <a:t>Yechimlar</a:t>
            </a:r>
          </a:p>
          <a:p>
            <a:pPr algn="l">
              <a:defRPr sz="1200"/>
            </a:pPr>
            <a:r>
              <a:t>• "]}, 'column_3': {'title': 'Siyosiy va Ijtimoiy Omillar', 'points': ["Siyosiy beqarorlik va hukumatning iqtisodiy siyosatdagi noaniqliklari investorlar uchun xavf tug'diradi, bu esa iqtisodga salbiy ta'sir ko'rsatadi</a:t>
            </a:r>
          </a:p>
          <a:p>
            <a:pPr algn="l">
              <a:defRPr sz="1200"/>
            </a:pPr>
            <a:r>
              <a:t>• ", 'Katta hajmdagi ishsizlik va daromadlar tengsizliklari ijtimoiy noroziliklarni kuchaytiradi, bu esa iqtisodiy inqirozning chuqurlashishiga olib keladi</a:t>
            </a:r>
          </a:p>
          <a:p>
            <a:pPr algn="l">
              <a:defRPr sz="1200"/>
            </a:pPr>
            <a:r>
              <a:t>•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2800" b="1"/>
            </a:pPr>
            <a:r>
              <a:t>Iqtisodiy Inqirozning Sabablari</a:t>
            </a:r>
          </a:p>
        </p:txBody>
      </p:sp>
      <p:sp>
        <p:nvSpPr>
          <p:cNvPr id="3" name="Content Placeholder 2"/>
          <p:cNvSpPr>
            <a:spLocks noGrp="1"/>
          </p:cNvSpPr>
          <p:nvPr>
            <p:ph idx="1"/>
          </p:nvPr>
        </p:nvSpPr>
        <p:spPr/>
        <p:txBody>
          <a:bodyPr/>
          <a:lstStyle/>
          <a:p>
            <a:pPr algn="l">
              <a:defRPr sz="1400"/>
            </a:pPr>
            <a:r>
              <a:t>• - Makroiqtisodiy siyosatdagi noto'g'ri qarorlar iqtisodiy inqirozga olib kelishi mumkin. Markaziy bankning foiz stavkalarini noto'g'ri belgilashi investitsiyalarni kamaytirishi va iqtisodiy o'sishni susaytirishi mumkin.</a:t>
            </a:r>
          </a:p>
          <a:p>
            <a:pPr algn="l">
              <a:defRPr sz="1400"/>
            </a:pPr>
            <a:r>
              <a:t>• Moliyaviy bozorlardagi spekulyatsiya va aktivlarning narxlarining sun'iy ravishda oshirilishi iqtisodiy shoklarga sabab bo'lishi mumkin. Bu esa investorlarda ishonchni yo'qotishga olib keladi.</a:t>
            </a:r>
          </a:p>
          <a:p>
            <a:pPr algn="l">
              <a:defRPr sz="1400"/>
            </a:pPr>
            <a:r>
              <a:t>• Global savdo munosabatlaridagi o'zgarishlar va tarangliklar iqtisodiy inqirozning rivojlanishiga turtki bo'lishi mumkin. Tariflarning oshishi va savdo to'siqlari iqtisodiy o'sishni cheklaydi.</a:t>
            </a:r>
          </a:p>
          <a:p>
            <a:pPr algn="l">
              <a:defRPr sz="1400"/>
            </a:pPr>
            <a:r>
              <a:t>• Xomashyo narxlarining keskin o'zgarishi, ayniqsa energiya resurslari bo'yicha, iqtisodiy inqirozning kuchayishiga sabab bo'ladi. Bu ishlab chiqarish xarajatlarining oshishiga olib keladi.</a:t>
            </a:r>
          </a:p>
          <a:p>
            <a:pPr algn="l">
              <a:defRPr sz="1400"/>
            </a:pPr>
            <a:r>
              <a:t>• Bank tizimidagi zaifliklar va kreditlar bo'yicha yuqori xavf darajasi iqtisodiy inqirozga sabab bo'lishi mumkin. Kredit berishning noto'g'ri baholanishi banklar uchun katta yo'qotishlar keltiradi.</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Global Savdo va Inqiroz</a:t>
            </a:r>
          </a:p>
        </p:txBody>
      </p:sp>
      <p:sp>
        <p:nvSpPr>
          <p:cNvPr id="3" name="TextBox 2"/>
          <p:cNvSpPr txBox="1"/>
          <p:nvPr/>
        </p:nvSpPr>
        <p:spPr>
          <a:xfrm>
            <a:off x="457200" y="1828800"/>
            <a:ext cx="5486400" cy="4114800"/>
          </a:xfrm>
          <a:prstGeom prst="rect">
            <a:avLst/>
          </a:prstGeom>
          <a:noFill/>
        </p:spPr>
        <p:txBody>
          <a:bodyPr wrap="square">
            <a:spAutoFit/>
          </a:bodyPr>
          <a:lstStyle/>
          <a:p>
            <a:pPr algn="just">
              <a:defRPr sz="1800"/>
            </a:pPr>
            <a:r>
              <a:t>Global savdo munosabatlaridagi o'zgarishlar iqtisodiy inqirozning muhim omillaridan biri hisoblanadi. Savdo tariflarining oshishi va import cheklovlari milliy iqtisodiyotlarga salbiy ta'sir ko'rsatishi mumkin. Bu holat, ayniqsa, eksportga qaratilgan mamlakatlar uchun jiddiy oqibatlarga olib kelishi mumkin. Iqtisodiy inqirozning oldini olish uchun xalqaro savdo siyosatini barqarorlashtirish va samarali muzokaralar olib borish muhim ahamiyat kasb etadi.</a:t>
            </a:r>
          </a:p>
        </p:txBody>
      </p:sp>
      <p:pic>
        <p:nvPicPr>
          <p:cNvPr id="4" name="Picture 3" descr="dalle_slide_3.png"/>
          <p:cNvPicPr>
            <a:picLocks noChangeAspect="1"/>
          </p:cNvPicPr>
          <p:nvPr/>
        </p:nvPicPr>
        <p:blipFill>
          <a:blip r:embed="rId2"/>
          <a:stretch>
            <a:fillRect/>
          </a:stretch>
        </p:blipFill>
        <p:spPr>
          <a:xfrm>
            <a:off x="6400800" y="1828800"/>
            <a:ext cx="5029200" cy="41148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Iqtisodiy Inqirozning Sabablari</a:t>
            </a:r>
          </a:p>
        </p:txBody>
      </p:sp>
      <p:sp>
        <p:nvSpPr>
          <p:cNvPr id="3" name="TextBox 2"/>
          <p:cNvSpPr txBox="1"/>
          <p:nvPr/>
        </p:nvSpPr>
        <p:spPr>
          <a:xfrm>
            <a:off x="457200" y="1828800"/>
            <a:ext cx="3474720" cy="4114800"/>
          </a:xfrm>
          <a:prstGeom prst="rect">
            <a:avLst/>
          </a:prstGeom>
          <a:noFill/>
        </p:spPr>
        <p:txBody>
          <a:bodyPr wrap="square">
            <a:spAutoFit/>
          </a:bodyPr>
          <a:lstStyle/>
          <a:p>
            <a:pPr algn="ctr">
              <a:defRPr sz="1600" b="1"/>
            </a:pPr>
            <a:r>
              <a:t>Sabablari</a:t>
            </a:r>
          </a:p>
          <a:p>
            <a:pPr algn="l">
              <a:defRPr sz="1200"/>
            </a:pPr>
            <a:r>
              <a:t>• {'column_1': {'title': 'Global Faktorlar', 'points': ["Jahon bozorida talab va taklifning o'zgarishi", 'Xalqaro savdo shartlarining yomonlashishi']},</a:t>
            </a:r>
          </a:p>
        </p:txBody>
      </p:sp>
      <p:sp>
        <p:nvSpPr>
          <p:cNvPr id="4" name="TextBox 3"/>
          <p:cNvSpPr txBox="1"/>
          <p:nvPr/>
        </p:nvSpPr>
        <p:spPr>
          <a:xfrm>
            <a:off x="4297680" y="1828800"/>
            <a:ext cx="3474720" cy="4114800"/>
          </a:xfrm>
          <a:prstGeom prst="rect">
            <a:avLst/>
          </a:prstGeom>
          <a:noFill/>
        </p:spPr>
        <p:txBody>
          <a:bodyPr wrap="square">
            <a:spAutoFit/>
          </a:bodyPr>
          <a:lstStyle/>
          <a:p>
            <a:pPr algn="ctr">
              <a:defRPr sz="1600" b="1"/>
            </a:pPr>
            <a:r>
              <a:t>Ta'siri</a:t>
            </a:r>
          </a:p>
          <a:p>
            <a:pPr algn="l">
              <a:defRPr sz="1200"/>
            </a:pPr>
            <a:r>
              <a:t>• 'column_2': {'title': 'Ichki Iqtisodiy Siyosat', 'points': ["Valyuta kursining noto'g'ri boshqarilishi", 'Davlat qarzini boshqarishda kamchiliklar']}, 'column_3':</a:t>
            </a:r>
          </a:p>
        </p:txBody>
      </p:sp>
      <p:sp>
        <p:nvSpPr>
          <p:cNvPr id="5" name="TextBox 4"/>
          <p:cNvSpPr txBox="1"/>
          <p:nvPr/>
        </p:nvSpPr>
        <p:spPr>
          <a:xfrm>
            <a:off x="8138160" y="1828800"/>
            <a:ext cx="3474720" cy="4114800"/>
          </a:xfrm>
          <a:prstGeom prst="rect">
            <a:avLst/>
          </a:prstGeom>
          <a:noFill/>
        </p:spPr>
        <p:txBody>
          <a:bodyPr wrap="square">
            <a:spAutoFit/>
          </a:bodyPr>
          <a:lstStyle/>
          <a:p>
            <a:pPr algn="ctr">
              <a:defRPr sz="1600" b="1"/>
            </a:pPr>
            <a:r>
              <a:t>Yechimlar</a:t>
            </a:r>
          </a:p>
          <a:p>
            <a:pPr algn="l">
              <a:defRPr sz="1200"/>
            </a:pPr>
            <a:r>
              <a:t>• {'title': 'Tabiiy Ofatlar va Epidemiyalar', 'points': ["Pandemiya sababli ishlab chiqarishning to'xtashi", "Ofatlar natijasida infratuzilmaning zarar ko'rishi"]}}</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2800" b="1"/>
            </a:pPr>
            <a:r>
              <a:t>Iqtisodiy Inqirozning Asosiy Oqibatlari</a:t>
            </a:r>
          </a:p>
        </p:txBody>
      </p:sp>
      <p:sp>
        <p:nvSpPr>
          <p:cNvPr id="3" name="Content Placeholder 2"/>
          <p:cNvSpPr>
            <a:spLocks noGrp="1"/>
          </p:cNvSpPr>
          <p:nvPr>
            <p:ph idx="1"/>
          </p:nvPr>
        </p:nvSpPr>
        <p:spPr/>
        <p:txBody>
          <a:bodyPr/>
          <a:lstStyle/>
          <a:p>
            <a:pPr algn="l">
              <a:defRPr sz="1400"/>
            </a:pPr>
            <a:r>
              <a:t>• ['Iqtisodiy inqiroz natijasida ishsizlik darajasi keskin oshadi, bu esa aholining daromadlarini pasayishiga olib keladi</a:t>
            </a:r>
          </a:p>
          <a:p>
            <a:pPr algn="l">
              <a:defRPr sz="1400"/>
            </a:pPr>
            <a:r>
              <a:t>• Bu holat jamiyatda ijtimoiy muammolarni kuchaytirishi mumkin</a:t>
            </a:r>
          </a:p>
          <a:p>
            <a:pPr algn="l">
              <a:defRPr sz="1400"/>
            </a:pPr>
            <a:r>
              <a:t>• ', "Inqiroz davrida korxonalar bankrot bo'lishi mumkin, chunki ular o'z xarajatlarini qoplay olmaydi</a:t>
            </a:r>
          </a:p>
          <a:p>
            <a:pPr algn="l">
              <a:defRPr sz="1400"/>
            </a:pPr>
            <a:r>
              <a:t>• Natijada, iqtisodiyotdagi umumiy ishlab chiqarish hajmi kamayadi</a:t>
            </a:r>
          </a:p>
          <a:p>
            <a:pPr algn="l">
              <a:defRPr sz="1400"/>
            </a:pPr>
            <a:r>
              <a:t>• ", "Narxlarning o'sishi inqirozning boshqa bir oqibatidir, chunki mahsulot va xizmatlar taklifi kamayishi mumkin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Iqtisodiy Inqiroz Yechimlari</a:t>
            </a:r>
          </a:p>
        </p:txBody>
      </p:sp>
      <p:sp>
        <p:nvSpPr>
          <p:cNvPr id="3" name="TextBox 2"/>
          <p:cNvSpPr txBox="1"/>
          <p:nvPr/>
        </p:nvSpPr>
        <p:spPr>
          <a:xfrm>
            <a:off x="457200" y="1828800"/>
            <a:ext cx="5486400" cy="4114800"/>
          </a:xfrm>
          <a:prstGeom prst="rect">
            <a:avLst/>
          </a:prstGeom>
          <a:noFill/>
        </p:spPr>
        <p:txBody>
          <a:bodyPr wrap="square">
            <a:spAutoFit/>
          </a:bodyPr>
          <a:lstStyle/>
          <a:p>
            <a:pPr algn="just">
              <a:defRPr sz="1800"/>
            </a:pPr>
            <a:r>
              <a:t>Iqtisodiy inqirozni yengish uchun ko'plab strategiyalar mavjud bo'lib, ularning biri davlat tomonidan infratuzilmani rivojlantirishga yo'naltirilgan investitsiyalarni oshirishdir. Bu nafaqat ish o'rinlarini yaratadi, balki iqtisodiyotning barqaror o'sishiga ham hissa qo'shadi. Shuningdek, davlat siyosatini isloh qilish va xususiy sektorni qo'llab-quvvatlash orqali iqtisodiy o'sishni rag'batlantirish zarur. Iqtisodiy islohotlar orqali resurslar samaradorligini oshirish ham muhim omil hisoblanadi. Bu yechimlar birgalikda amalga oshirilganda, iqtisodiy inqirozning salbiy ta'sirlarini kamaytirishda samarali bo'lishi mumkin.</a:t>
            </a:r>
          </a:p>
        </p:txBody>
      </p:sp>
      <p:pic>
        <p:nvPicPr>
          <p:cNvPr id="4" name="Picture 3" descr="dalle_slide_6.png"/>
          <p:cNvPicPr>
            <a:picLocks noChangeAspect="1"/>
          </p:cNvPicPr>
          <p:nvPr/>
        </p:nvPicPr>
        <p:blipFill>
          <a:blip r:embed="rId2"/>
          <a:stretch>
            <a:fillRect/>
          </a:stretch>
        </p:blipFill>
        <p:spPr>
          <a:xfrm>
            <a:off x="6400800" y="1828800"/>
            <a:ext cx="5029200" cy="41148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Iqtisodiy Inqirozning Asosiy Sabablari</a:t>
            </a:r>
          </a:p>
        </p:txBody>
      </p:sp>
      <p:sp>
        <p:nvSpPr>
          <p:cNvPr id="3" name="TextBox 2"/>
          <p:cNvSpPr txBox="1"/>
          <p:nvPr/>
        </p:nvSpPr>
        <p:spPr>
          <a:xfrm>
            <a:off x="457200" y="1828800"/>
            <a:ext cx="3474720" cy="4114800"/>
          </a:xfrm>
          <a:prstGeom prst="rect">
            <a:avLst/>
          </a:prstGeom>
          <a:noFill/>
        </p:spPr>
        <p:txBody>
          <a:bodyPr wrap="square">
            <a:spAutoFit/>
          </a:bodyPr>
          <a:lstStyle/>
          <a:p>
            <a:pPr algn="ctr">
              <a:defRPr sz="1600" b="1"/>
            </a:pPr>
            <a:r>
              <a:t>Sabablari</a:t>
            </a:r>
          </a:p>
          <a:p>
            <a:pPr algn="l">
              <a:defRPr sz="1200"/>
            </a:pPr>
            <a:r>
              <a:t>• {'column1': {'title': 'Moliyaviy Rivojlanish', 'points': ["Xalqaro kreditlar shartlarining o'zgarishi", "Invеstitsiyalar oqimining</a:t>
            </a:r>
          </a:p>
        </p:txBody>
      </p:sp>
      <p:sp>
        <p:nvSpPr>
          <p:cNvPr id="4" name="TextBox 3"/>
          <p:cNvSpPr txBox="1"/>
          <p:nvPr/>
        </p:nvSpPr>
        <p:spPr>
          <a:xfrm>
            <a:off x="4297680" y="1828800"/>
            <a:ext cx="3474720" cy="4114800"/>
          </a:xfrm>
          <a:prstGeom prst="rect">
            <a:avLst/>
          </a:prstGeom>
          <a:noFill/>
        </p:spPr>
        <p:txBody>
          <a:bodyPr wrap="square">
            <a:spAutoFit/>
          </a:bodyPr>
          <a:lstStyle/>
          <a:p>
            <a:pPr algn="ctr">
              <a:defRPr sz="1600" b="1"/>
            </a:pPr>
            <a:r>
              <a:t>Ta'siri</a:t>
            </a:r>
          </a:p>
          <a:p>
            <a:pPr algn="l">
              <a:defRPr sz="1200"/>
            </a:pPr>
            <a:r>
              <a:t>• to'xtashi"]}, 'column2': {'title': 'Davlat Siyosati', 'points': ["Noto'g'ri fiskal siyosat", "Inflatsiya nazorati</a:t>
            </a:r>
          </a:p>
        </p:txBody>
      </p:sp>
      <p:sp>
        <p:nvSpPr>
          <p:cNvPr id="5" name="TextBox 4"/>
          <p:cNvSpPr txBox="1"/>
          <p:nvPr/>
        </p:nvSpPr>
        <p:spPr>
          <a:xfrm>
            <a:off x="8138160" y="1828800"/>
            <a:ext cx="3474720" cy="4114800"/>
          </a:xfrm>
          <a:prstGeom prst="rect">
            <a:avLst/>
          </a:prstGeom>
          <a:noFill/>
        </p:spPr>
        <p:txBody>
          <a:bodyPr wrap="square">
            <a:spAutoFit/>
          </a:bodyPr>
          <a:lstStyle/>
          <a:p>
            <a:pPr algn="ctr">
              <a:defRPr sz="1600" b="1"/>
            </a:pPr>
            <a:r>
              <a:t>Yechimlar</a:t>
            </a:r>
          </a:p>
          <a:p>
            <a:pPr algn="l">
              <a:defRPr sz="1200"/>
            </a:pPr>
            <a:r>
              <a:t>• yo'qligi"]}, 'column3': {'title': 'Tashqi Omillar', 'points': ["Global iqtisodiy o'zgarishlar", 'Savdo cheklovlari va sanksiyalar']}}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2800" b="1"/>
            </a:pPr>
            <a:r>
              <a:t>Davlat Siyosatining Rolini Tahlil qilish</a:t>
            </a:r>
          </a:p>
        </p:txBody>
      </p:sp>
      <p:sp>
        <p:nvSpPr>
          <p:cNvPr id="3" name="Content Placeholder 2"/>
          <p:cNvSpPr>
            <a:spLocks noGrp="1"/>
          </p:cNvSpPr>
          <p:nvPr>
            <p:ph idx="1"/>
          </p:nvPr>
        </p:nvSpPr>
        <p:spPr/>
        <p:txBody>
          <a:bodyPr/>
          <a:lstStyle/>
          <a:p>
            <a:pPr algn="l">
              <a:defRPr sz="1400"/>
            </a:pPr>
            <a:r>
              <a:t>• ["Davlat siyosati iqtisodiy inqirozning oldini olishda muhim rol o'ynaydi</a:t>
            </a:r>
          </a:p>
          <a:p>
            <a:pPr algn="l">
              <a:defRPr sz="1400"/>
            </a:pPr>
            <a:r>
              <a:t>• Agar fiskal siyosat noto'g'ri bo'lsa, bu iqtisodiy inqirozga olib kelishi mumkin</a:t>
            </a:r>
          </a:p>
          <a:p>
            <a:pPr algn="l">
              <a:defRPr sz="1400"/>
            </a:pPr>
            <a:r>
              <a:t>• Fiskal siyosatning noto'g'ri boshqarilishi davlat byudjeti defitsitiga olib keladi, bu esa iqtisodiy barqarorlikni xavf ostiga qo'yadi</a:t>
            </a:r>
          </a:p>
          <a:p>
            <a:pPr algn="l">
              <a:defRPr sz="1400"/>
            </a:pPr>
            <a:r>
              <a:t>• ", "Inflatsiya nazorati yo'qligi ham iqtisodiy inqirozning asosiy sabablaridan biridir</a:t>
            </a:r>
          </a:p>
          <a:p>
            <a:pPr algn="l">
              <a:defRPr sz="1400"/>
            </a:pPr>
            <a:r>
              <a:t>• Agar davlat inflyatsiyani nazorat qila olmasa, bu iqtisodiy o'sishni sekinlashtiradi va investitsiyalarni kamaytiradi</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Tashqi Omillarning Ta'siri</a:t>
            </a:r>
          </a:p>
        </p:txBody>
      </p:sp>
      <p:sp>
        <p:nvSpPr>
          <p:cNvPr id="3" name="TextBox 2"/>
          <p:cNvSpPr txBox="1"/>
          <p:nvPr/>
        </p:nvSpPr>
        <p:spPr>
          <a:xfrm>
            <a:off x="457200" y="1828800"/>
            <a:ext cx="5486400" cy="4114800"/>
          </a:xfrm>
          <a:prstGeom prst="rect">
            <a:avLst/>
          </a:prstGeom>
          <a:noFill/>
        </p:spPr>
        <p:txBody>
          <a:bodyPr wrap="square">
            <a:spAutoFit/>
          </a:bodyPr>
          <a:lstStyle/>
          <a:p>
            <a:pPr algn="just">
              <a:defRPr sz="1800"/>
            </a:pPr>
            <a:r>
              <a:t>Global iqtisodiy o'zgarishlar va savdo cheklovlari iqtisodiy inqirozning kuchayishiga olib keladigan asosiy tashqi omillardir. Dunyodagi iqtisodiy o'zgarishlar davlatlarning ichki iqtisodiy siyosatlariga bevosita ta'sir ko'rsatadi. Savdo cheklovlari va sanksiyalar esa eksport va import imkoniyatlarini cheklab, iqtisodiy rivojlanishni sekinlashtiradi. Bu omillar birgalikda iqtisodiy barqarorlikni xavf ostiga qo'yadi va inqirozning chuqurlashishiga sabab bo'ladi.</a:t>
            </a:r>
          </a:p>
        </p:txBody>
      </p:sp>
      <p:pic>
        <p:nvPicPr>
          <p:cNvPr id="4" name="Picture 3" descr="dalle_slide_9.png"/>
          <p:cNvPicPr>
            <a:picLocks noChangeAspect="1"/>
          </p:cNvPicPr>
          <p:nvPr/>
        </p:nvPicPr>
        <p:blipFill>
          <a:blip r:embed="rId2"/>
          <a:stretch>
            <a:fillRect/>
          </a:stretch>
        </p:blipFill>
        <p:spPr>
          <a:xfrm>
            <a:off x="6400800" y="1828800"/>
            <a:ext cx="5029200" cy="4114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