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/>
            </a:pPr>
            <a:r>
              <a:t>Taqdimot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/>
            </a:pPr>
            <a:r>
              <a:t>Iqtisodiy inqiroz sabablari</a:t>
            </a:r>
          </a:p>
          <a:p/>
          <a:p/>
          <a:p>
            <a:r>
              <a:t>Javlonbek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2400" b="1"/>
            </a:pPr>
            <a:r>
              <a:t>Moliyaviy Tizimning Beqarorligi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600"/>
            </a:pPr>
            <a:r>
              <a:t>- Bank tizimining ishonchsizligi.</a:t>
            </a:r>
          </a:p>
          <a:p>
            <a:r>
              <a:t>- Kreditlarning noto'g'ri taqsimlanishi.</a:t>
            </a:r>
          </a:p>
          <a:p>
            <a:r>
              <a:t>- Pul-kredit siyosati xatolari.</a:t>
            </a:r>
          </a:p>
          <a:p>
            <a:r>
              <a:t>- Moliyaviy bozorlarning beqarorligi.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Xomashyo Narxlarining O'zgarishi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828800"/>
            <a:ext cx="5486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/>
            </a:pPr>
            <a:r>
              <a:t>Xomashyo narxlaridagi o'zgarishlar iqtisodiy inqirozning asosiy sabablaridan biridir.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Siyosiy Noaniqlik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34747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/>
            </a:pPr>
            <a:r>
              <a:t>Qism 1</a:t>
            </a:r>
          </a:p>
          <a:p>
            <a:pPr algn="l">
              <a:defRPr sz="1200"/>
            </a:pPr>
            <a:r>
              <a:t>• Siyosiy noaniqlik mamlakat ichida va tashqarisida iqtisodiy inqirozlarning kelib chiqishiga sabab bo'lishi mumkin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7680" y="1828800"/>
            <a:ext cx="34747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/>
            </a:pPr>
            <a:r>
              <a:t>Qism 2</a:t>
            </a:r>
          </a:p>
          <a:p>
            <a:pPr algn="l">
              <a:defRPr sz="1200"/>
            </a:pPr>
            <a:r>
              <a:t>• Siyosiy qarorlar qabul qilinishi va muhim iqtisodiy islohotlarning amalga oshirilishi kechikishi iqtisodiy o'sishni sekinlashtiradi va beqarorlikni kuchaytiradi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38160" y="1828800"/>
            <a:ext cx="34747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/>
            </a:pPr>
            <a:r>
              <a:t>Qism 3</a:t>
            </a:r>
          </a:p>
          <a:p>
            <a:pPr algn="l">
              <a:defRPr sz="1200"/>
            </a:pPr>
            <a:r>
              <a:t>• Shu bilan birga, siyosiy qarama-qarshiliklar va xatolar investorlar ishonchini kamaytiradi va kapital oqimlariga ta'sir qiladi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2400" b="1"/>
            </a:pPr>
            <a:r>
              <a:t>Tashqi Savdo Muammolari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600"/>
            </a:pPr>
            <a:r>
              <a:t>- Import va eksportdagi cheklovlar.</a:t>
            </a:r>
          </a:p>
          <a:p>
            <a:r>
              <a:t>- Savdo balansi defitsiti.</a:t>
            </a:r>
          </a:p>
          <a:p>
            <a:r>
              <a:t>- Raqobatbardosh mahsulotlar yetishmasligi.</a:t>
            </a:r>
          </a:p>
          <a:p>
            <a:r>
              <a:t>- Tashqi qarzlarning o'sishi.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Global Iqtisodiy O'zgarishlar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828800"/>
            <a:ext cx="5486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/>
            </a:pPr>
            <a:r>
              <a:t>Global iqtisodiy o'zgarishlar mahalliy iqtisodiyotlarga kuchli ta'sir ko'rsatishi mumkin.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Iqtisodiy Inqirozning Ta'siri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34747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/>
            </a:pPr>
            <a:r>
              <a:t>Qism 1</a:t>
            </a:r>
          </a:p>
          <a:p>
            <a:pPr algn="l">
              <a:defRPr sz="1200"/>
            </a:pPr>
            <a:r>
              <a:t>• Iqtisodiy inqirozlar turli darajalarda ta'sir ko'rsatadi va ular:</a:t>
            </a:r>
            <a:br/>
            <a:br/>
            <a:r>
              <a:t>- Ishsizlikning oshishi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97680" y="1828800"/>
            <a:ext cx="34747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/>
            </a:pPr>
            <a:r>
              <a:t>Qism 2</a:t>
            </a:r>
          </a:p>
          <a:p>
            <a:pPr algn="l">
              <a:defRPr sz="1200"/>
            </a:pPr>
            <a:r>
              <a:t>• - Inflyatsiya darajasining yuqoriligi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38160" y="1828800"/>
            <a:ext cx="34747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/>
            </a:pPr>
            <a:r>
              <a:t>Qism 3</a:t>
            </a:r>
          </a:p>
          <a:p>
            <a:pPr algn="l">
              <a:defRPr sz="1200"/>
            </a:pPr>
            <a:r>
              <a:t>• - Investitsiyalarning kamayishi</a:t>
            </a:r>
          </a:p>
          <a:p>
            <a:pPr algn="l">
              <a:defRPr sz="1200"/>
            </a:pPr>
            <a:r>
              <a:t>• - Iste'molchilar ishonchining pasayishi</a:t>
            </a:r>
          </a:p>
          <a:p>
            <a:pPr algn="l">
              <a:defRPr sz="1200"/>
            </a:pPr>
            <a:r>
              <a:t>• - Ijtimoiy beqarorlikni kuchaytiradi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2400" b="1"/>
            </a:pPr>
            <a:r>
              <a:t>Investitsiyalarning Kamayishi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600"/>
            </a:pPr>
            <a:r>
              <a:t>- Xorijiy investitsiyalar kamayishi.</a:t>
            </a:r>
          </a:p>
          <a:p>
            <a:r>
              <a:t>- Ichki sarmoyalar o'sishining to'xtashi.</a:t>
            </a:r>
          </a:p>
          <a:p>
            <a:r>
              <a:t>- Innovatsiyalar va rivojlanish loyihalarini kechiktirish.</a:t>
            </a:r>
          </a:p>
          <a:p>
            <a:r>
              <a:t>- Investitsion muhitning yomonlashuvi.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t>Ijtimoiy Beqarorlik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43600" y="1828800"/>
            <a:ext cx="54864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/>
            </a:pPr>
            <a:r>
              <a:t>Iqtisodiy inqirozlar ijtimoiy beqarorlikka olib kelishi mumkin.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