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Lst>
  <p:sldSz cx="12188952"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lgn="ctr">
              <a:defRPr sz="3600"/>
            </a:pPr>
            <a:r>
              <a:t>Taqdimot</a:t>
            </a:r>
          </a:p>
        </p:txBody>
      </p:sp>
      <p:sp>
        <p:nvSpPr>
          <p:cNvPr id="3" name="Subtitle 2"/>
          <p:cNvSpPr>
            <a:spLocks noGrp="1"/>
          </p:cNvSpPr>
          <p:nvPr>
            <p:ph type="subTitle" idx="1"/>
          </p:nvPr>
        </p:nvSpPr>
        <p:spPr/>
        <p:txBody>
          <a:bodyPr/>
          <a:lstStyle/>
          <a:p>
            <a:pPr algn="ctr">
              <a:defRPr sz="2000"/>
            </a:pPr>
            <a:r>
              <a:t>Iqtisod</a:t>
            </a:r>
          </a:p>
          <a:p/>
          <a:p/>
          <a:p>
            <a:r>
              <a:t>Javlonbek</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0972800" cy="914400"/>
          </a:xfrm>
          <a:prstGeom prst="rect">
            <a:avLst/>
          </a:prstGeom>
          <a:noFill/>
        </p:spPr>
        <p:txBody>
          <a:bodyPr wrap="none">
            <a:spAutoFit/>
          </a:bodyPr>
          <a:lstStyle/>
          <a:p>
            <a:pPr algn="ctr">
              <a:defRPr sz="2800" b="1"/>
            </a:pPr>
            <a:r>
              <a:t>Iqtisod Mavzusi</a:t>
            </a:r>
          </a:p>
        </p:txBody>
      </p:sp>
      <p:sp>
        <p:nvSpPr>
          <p:cNvPr id="3" name="TextBox 2"/>
          <p:cNvSpPr txBox="1"/>
          <p:nvPr/>
        </p:nvSpPr>
        <p:spPr>
          <a:xfrm>
            <a:off x="457200" y="1828800"/>
            <a:ext cx="3474720" cy="4114800"/>
          </a:xfrm>
          <a:prstGeom prst="rect">
            <a:avLst/>
          </a:prstGeom>
          <a:noFill/>
        </p:spPr>
        <p:txBody>
          <a:bodyPr wrap="square">
            <a:spAutoFit/>
          </a:bodyPr>
          <a:lstStyle/>
          <a:p>
            <a:pPr algn="ctr">
              <a:defRPr sz="1600" b="1">
                <a:latin typeface="Times New Roman"/>
              </a:defRPr>
            </a:pPr>
            <a:r>
              <a:t>Texnologiya</a:t>
            </a:r>
          </a:p>
          <a:p>
            <a:pPr algn="l">
              <a:defRPr sz="1200">
                <a:latin typeface="Times New Roman"/>
              </a:defRPr>
            </a:pPr>
            <a:r>
              <a:t>Hozirgi kunda texnologiya iqtisodning ajralmas qismiga aylangan. Raqamli transformatsiya va innovatsiyalar bizneslarni rivojlantirishda muhim ahamiyat kasb etmoqda. Korxonalar yangi texnologiyalar yordamida samaradorlikni oshirish va raqobatbardosh bo'lish imkoniyatiga ega. Bunda sun'iy intellekt, ma'lumotlar tahlili va avtomatlashtirish jarayonlari katta rol o'ynaydi. Texnologiyalar iqtisodiy o'sishda yangi imkoniyatlar yaratib, turli sohalarni o'zgarishlarga olib kelmoqda.</a:t>
            </a:r>
          </a:p>
        </p:txBody>
      </p:sp>
      <p:sp>
        <p:nvSpPr>
          <p:cNvPr id="4" name="TextBox 3"/>
          <p:cNvSpPr txBox="1"/>
          <p:nvPr/>
        </p:nvSpPr>
        <p:spPr>
          <a:xfrm>
            <a:off x="4297680" y="1828800"/>
            <a:ext cx="3474720" cy="4114800"/>
          </a:xfrm>
          <a:prstGeom prst="rect">
            <a:avLst/>
          </a:prstGeom>
          <a:noFill/>
        </p:spPr>
        <p:txBody>
          <a:bodyPr wrap="square">
            <a:spAutoFit/>
          </a:bodyPr>
          <a:lstStyle/>
          <a:p>
            <a:pPr algn="ctr">
              <a:defRPr sz="1600" b="1">
                <a:latin typeface="Times New Roman"/>
              </a:defRPr>
            </a:pPr>
            <a:r>
              <a:t>Jamiyat</a:t>
            </a:r>
          </a:p>
          <a:p>
            <a:pPr algn="l">
              <a:defRPr sz="1200">
                <a:latin typeface="Times New Roman"/>
              </a:defRPr>
            </a:pPr>
            <a:r>
              <a:t>Iqtisod jamiyatning asosiy ustuni hisoblanadi. Mamlakatlar iqtisodiy barqarorlik orqali fuqarolarining turmush darajasini oshirishga intiladi. Ijtimoiy adolat va tenglik tamoyillari iqtisodiy siyosatni shakllantirishda muhim rol o'ynaydi. Ishsizlik darajasini pasaytirish, ta'lim va sog'liqni saqlash tizimlarini rivojlantirish iqtisodiy rivojlanishda katta ahamiyatga ega. Shu sababli, iqtisodiy siyosatlar jamiyatning barcha qatlamlari manfaatlariga xizmat qilishi kerak.</a:t>
            </a:r>
          </a:p>
        </p:txBody>
      </p:sp>
      <p:sp>
        <p:nvSpPr>
          <p:cNvPr id="5" name="TextBox 4"/>
          <p:cNvSpPr txBox="1"/>
          <p:nvPr/>
        </p:nvSpPr>
        <p:spPr>
          <a:xfrm>
            <a:off x="8138160" y="1828800"/>
            <a:ext cx="3474720" cy="4114800"/>
          </a:xfrm>
          <a:prstGeom prst="rect">
            <a:avLst/>
          </a:prstGeom>
          <a:noFill/>
        </p:spPr>
        <p:txBody>
          <a:bodyPr wrap="square">
            <a:spAutoFit/>
          </a:bodyPr>
          <a:lstStyle/>
          <a:p>
            <a:pPr algn="ctr">
              <a:defRPr sz="1600" b="1">
                <a:latin typeface="Times New Roman"/>
              </a:defRPr>
            </a:pPr>
            <a:r>
              <a:t>Kelajak</a:t>
            </a:r>
          </a:p>
          <a:p>
            <a:pPr algn="l">
              <a:defRPr sz="1200">
                <a:latin typeface="Times New Roman"/>
              </a:defRPr>
            </a:pPr>
            <a:r>
              <a:t>Kelajakda iqtisodning rivojlanishi ko'p jihatdan yashil iqtisodiyotga yo'naltiriladi. Atrof-muhitni muhofaza qilish va barqaror rivojlanish tamoyillari muhim ahamiyat kasb etadi. Energiyani tejash va qayta tiklanuvchi manbalarga o'tish iqtisodiy o'sish bilan birga ekologik barqarorlikni ham ta'minlaydi. Bundan tashqari, global iqtisodiy integratsiya jarayonlarida raqamli savdo imkoniyatlari va xalqaro hamkorlik yangi istiqbollarni ochmoqda. Shu bilan birga, kelajakda iqtisodda ijtimoiy mas'uliyat va barqarorlik tamoyillari yanada kuchayadi.</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lgn="ctr">
              <a:defRPr sz="2800" b="1"/>
            </a:pPr>
            <a:r>
              <a:t>Iqtisodiy Resurslar</a:t>
            </a:r>
          </a:p>
        </p:txBody>
      </p:sp>
      <p:sp>
        <p:nvSpPr>
          <p:cNvPr id="3" name="Content Placeholder 2"/>
          <p:cNvSpPr>
            <a:spLocks noGrp="1"/>
          </p:cNvSpPr>
          <p:nvPr>
            <p:ph idx="1"/>
          </p:nvPr>
        </p:nvSpPr>
        <p:spPr/>
        <p:txBody>
          <a:bodyPr/>
          <a:lstStyle/>
          <a:p>
            <a:pPr algn="l">
              <a:defRPr sz="1400"/>
            </a:pPr>
            <a:r>
              <a:t>• Iqtisodiy resurslar kishilik jamiyati uchun zarur bo'lgan turli xil manbalardir. Ular tabiiy, inson va kapital resurslar kabi kategoriyalarga bo'linadi. Tabiiy resurslar yer, suv va minerallar kabi cheklangan manbalarni o'z ichiga oladi. Inson resurslari esa mehnat va bilimlarni o'z ichiga oladi. Kapital resurslar esa texnologiyalar, mashinalar va uskunalarni ifodalaydi. Bu resurslar birgalikda iqtisodiy faoliyatni qo'llab-quvvatlaydi va mamlakatning iqtisodiy rivojlanishini ta'minlaydi. Iqtisodiy resurslarni samarali boshqarish esa iqtisodiy muvaffaqiyatning kalitidir.</a:t>
            </a:r>
          </a:p>
          <a:p>
            <a:pPr algn="l">
              <a:defRPr sz="1400"/>
            </a:pPr>
            <a:r>
              <a:t>• Tabiiy resurslar iqtisodiyotning asosiy omillaridan biri hisoblanadi. Ular cheklangan va ulardan samarali foydalanish muhim ahamiyat kasb etadi. Tabiiy resurslar, masalan, neft, gaz, o'rmonlar va suv resurslari iqtisodiy faoliyat uchun zarur xom ashyo hisoblanadi. Ularning tugashi yoki zarar ko'rishi iqtisodiy xavfsizlikka tahdid solishi mumkin. Shuning uchun ularni barqaror boshqarish va muhofaza qilish zarur. Bu sohada davlat siyosati va ekologik me'yorlar muvozanatini saqlash muhimdir.</a:t>
            </a:r>
          </a:p>
          <a:p>
            <a:pPr algn="l">
              <a:defRPr sz="1400"/>
            </a:pPr>
            <a:r>
              <a:t>• Inson resurslari iqtisodiy rivojlanish uchun muhim omil hisoblanadi. Ular mehnat va bilimlarni ifodalaydi va iqtisodiy faoliyatga ta'sir qiladi. Kadrlar malakasini oshirish va ta'lim tizimini rivojlantirish orqali inson resurslarining samaradorligini oshirish mumkin. Inson resurslari iqtisodiy o'sishni qo'llab-quvvatlaydi va innovatsiyalarni rag'batlantiradi. Shuningdek, demografik o'zgarishlar va migratsiya jarayonlari ham inson resurslariga ta'sir ko'rsatadi. Davlat siyosati esa bu jarayonlarni boshqarishda muhim rol o'ynaydi.</a:t>
            </a:r>
          </a:p>
          <a:p>
            <a:pPr algn="l">
              <a:defRPr sz="1400"/>
            </a:pPr>
            <a:r>
              <a:t>• Kapital resurslar iqtisodiyot uchun muhim infratuzilma hisoblanadi. Texnologik taraqqiyot va investitsiyalar kapital resurslarning asosiy manbalaridir. Ular ishlab chiqarish jarayonlarini samarali qilish va mahsulot sifatini oshirishga yordam beradi. Kapital resurslar, masalan, zavodlar, mashinalar va dasturlar iqtisodiy o'sishni tezlashtiradi. Ularning samarali boshqarilishi iqtisodiy muvaffaqiyatning asosi hisoblanadi. Investitsiyalar orqali kapital resurslarni yangilash va modernizatsiya qilish mumkin.</a:t>
            </a:r>
          </a:p>
          <a:p>
            <a:pPr algn="l">
              <a:defRPr sz="1400"/>
            </a:pPr>
            <a:r>
              <a:t>• Iqtisodiy resurslar o'rtasidagi muvozanat iqtisodiy barqarorlikni ta'minlaydi. Tabiiy, inson va kapital resurslarning samarali taqsimlanishi iqtisodiy faoliyatni optimallashtiradi. Iqtisodiy resurslar o'rtasidagi o'zaro bog'liqlik va integratsiya iqtisodiy tizimning barqarorligini oshiradi. Bu jarayonda davlat va xususiy sektorning hamkorligi muhim o'rin tutadi. Resurslarni adolatli taqsimlash va barqaror boshqarish ijtimoiy tengsizliklarni kamaytiradi. Iqtisodiy resurslar o'rtasidagi muvozanat iqtisodiy o'sishni qo'llab-quvvatlaydi.</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0972800" cy="914400"/>
          </a:xfrm>
          <a:prstGeom prst="rect">
            <a:avLst/>
          </a:prstGeom>
          <a:noFill/>
        </p:spPr>
        <p:txBody>
          <a:bodyPr wrap="none">
            <a:spAutoFit/>
          </a:bodyPr>
          <a:lstStyle/>
          <a:p>
            <a:pPr algn="ctr">
              <a:defRPr sz="2800" b="1"/>
            </a:pPr>
            <a:r>
              <a:t>Iqtisodiy Siyosat</a:t>
            </a:r>
          </a:p>
        </p:txBody>
      </p:sp>
      <p:sp>
        <p:nvSpPr>
          <p:cNvPr id="3" name="TextBox 2"/>
          <p:cNvSpPr txBox="1"/>
          <p:nvPr/>
        </p:nvSpPr>
        <p:spPr>
          <a:xfrm>
            <a:off x="457200" y="1828800"/>
            <a:ext cx="5029200" cy="4114800"/>
          </a:xfrm>
          <a:prstGeom prst="rect">
            <a:avLst/>
          </a:prstGeom>
          <a:noFill/>
        </p:spPr>
        <p:txBody>
          <a:bodyPr wrap="square">
            <a:spAutoFit/>
          </a:bodyPr>
          <a:lstStyle/>
          <a:p>
            <a:pPr algn="l">
              <a:defRPr sz="1800"/>
            </a:pPr>
            <a:r>
              <a:t>Iqtisodiy siyosat davlatning iqtisodiy muammolarni hal etish va iqtisodiy o'sishni ta'minlash uchun qo'llanadigan strategiyalar va choralar yig'indisidir. Ushbu siyosatni amalga oshirishda davlat fiskal va monetar siyosat vositalaridan foydalanadi. Fiskal siyosat davlat xarajatlari va soliqlar orqali iqtisodiy faoliyatni tartibga soladi. Masalan, iqtisodiy inqiroz davrida davlat xarajatlarini oshirish orqali talabni rag'batlantirish mumkin. Monetar siyosat esa markaziy bank tomonidan pul massasi va foiz stavkalarini boshqarishga qaratilgan. Bu siyosat orqali inflyatsiyani nazorat qilish va iqtisodiy barqarorlikni ta'minlashga harakat qilinadi. Iqtisodiy siyosatning samaradorligi ko'p jihatdan davlatning iqtisodiy maqsadlarini to'g'ri belgilashiga bog'liqdir.</a:t>
            </a:r>
          </a:p>
        </p:txBody>
      </p:sp>
      <p:pic>
        <p:nvPicPr>
          <p:cNvPr id="4" name="Picture 3" descr="dalle_slide_3.png"/>
          <p:cNvPicPr>
            <a:picLocks noChangeAspect="1"/>
          </p:cNvPicPr>
          <p:nvPr/>
        </p:nvPicPr>
        <p:blipFill>
          <a:blip r:embed="rId2"/>
          <a:stretch>
            <a:fillRect/>
          </a:stretch>
        </p:blipFill>
        <p:spPr>
          <a:xfrm>
            <a:off x="5669280" y="1828800"/>
            <a:ext cx="6217920" cy="411480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0972800" cy="914400"/>
          </a:xfrm>
          <a:prstGeom prst="rect">
            <a:avLst/>
          </a:prstGeom>
          <a:noFill/>
        </p:spPr>
        <p:txBody>
          <a:bodyPr wrap="none">
            <a:spAutoFit/>
          </a:bodyPr>
          <a:lstStyle/>
          <a:p>
            <a:pPr algn="ctr">
              <a:defRPr sz="2800" b="1"/>
            </a:pPr>
            <a:r>
              <a:t>Iqtisodiy Texnologiyalar</a:t>
            </a:r>
          </a:p>
        </p:txBody>
      </p:sp>
      <p:sp>
        <p:nvSpPr>
          <p:cNvPr id="3" name="TextBox 2"/>
          <p:cNvSpPr txBox="1"/>
          <p:nvPr/>
        </p:nvSpPr>
        <p:spPr>
          <a:xfrm>
            <a:off x="457200" y="1828800"/>
            <a:ext cx="3474720" cy="4114800"/>
          </a:xfrm>
          <a:prstGeom prst="rect">
            <a:avLst/>
          </a:prstGeom>
          <a:noFill/>
        </p:spPr>
        <p:txBody>
          <a:bodyPr wrap="square">
            <a:spAutoFit/>
          </a:bodyPr>
          <a:lstStyle/>
          <a:p>
            <a:pPr algn="ctr">
              <a:defRPr sz="1600" b="1">
                <a:latin typeface="Times New Roman"/>
              </a:defRPr>
            </a:pPr>
            <a:r>
              <a:t>Raqamli Moliyaviy Xizmatlar</a:t>
            </a:r>
          </a:p>
          <a:p>
            <a:pPr algn="l">
              <a:defRPr sz="1200">
                <a:latin typeface="Times New Roman"/>
              </a:defRPr>
            </a:pPr>
            <a:r>
              <a:t>Raqamli moliyaviy xizmatlar zamonaviy iqtisodiyotda muhim o‘rin tutadi. Ular nafaqat tranzaksiyalarni osonlashtiradi, balki moliyaviy xizmatlar ko‘lamini kengaytiradi. Elektron to‘lov tizimlari, mobil banking va kriptovalyutalar orqali iqtisodiyotning raqamli segmenti rivojlanmoqda. Ushbu raqamli xizmatlar nafaqat katta shaharlarda, balki chekka hududlarda ham xizmatlar ko‘rsatishni osonlashtiradi. Bu esa iqtisodiy inkluzivlikni ta'minlab, iqtisodiy resurslarga kirish imkoniyatini oshiradi.</a:t>
            </a:r>
          </a:p>
        </p:txBody>
      </p:sp>
      <p:sp>
        <p:nvSpPr>
          <p:cNvPr id="4" name="TextBox 3"/>
          <p:cNvSpPr txBox="1"/>
          <p:nvPr/>
        </p:nvSpPr>
        <p:spPr>
          <a:xfrm>
            <a:off x="4297680" y="1828800"/>
            <a:ext cx="3474720" cy="4114800"/>
          </a:xfrm>
          <a:prstGeom prst="rect">
            <a:avLst/>
          </a:prstGeom>
          <a:noFill/>
        </p:spPr>
        <p:txBody>
          <a:bodyPr wrap="square">
            <a:spAutoFit/>
          </a:bodyPr>
          <a:lstStyle/>
          <a:p>
            <a:pPr algn="ctr">
              <a:defRPr sz="1600" b="1">
                <a:latin typeface="Times New Roman"/>
              </a:defRPr>
            </a:pPr>
            <a:r>
              <a:t>Iqtisodiy Innovatsiyalar</a:t>
            </a:r>
          </a:p>
          <a:p>
            <a:pPr algn="l">
              <a:defRPr sz="1200">
                <a:latin typeface="Times New Roman"/>
              </a:defRPr>
            </a:pPr>
            <a:r>
              <a:t>Innovatsiyalar iqtisodiy o‘sishning asosiy dvigatellari hisoblanadi. Yangi texnologiyalar va jarayonlar samaradorlikni oshiradi, xarajatlarni kamaytiradi va yangi bozorlarni yaratadi. Rivojlanayotgan mamlakatlar innovatsiyalarga asoslangan iqtisodiy rivojlanishni ta’minlash orqali global raqobatda o‘z o‘rnini mustahkamlaydi. Innovatsiyalarni qo‘llab-quvvatlash uchun davlat va xususiy sektor o‘rtasida hamkorlik muhimdir. Bu esa ijtimoiy va iqtisodiy taraqqiyotga hissa qo‘shadi.</a:t>
            </a:r>
          </a:p>
        </p:txBody>
      </p:sp>
      <p:sp>
        <p:nvSpPr>
          <p:cNvPr id="5" name="TextBox 4"/>
          <p:cNvSpPr txBox="1"/>
          <p:nvPr/>
        </p:nvSpPr>
        <p:spPr>
          <a:xfrm>
            <a:off x="8138160" y="1828800"/>
            <a:ext cx="3474720" cy="4114800"/>
          </a:xfrm>
          <a:prstGeom prst="rect">
            <a:avLst/>
          </a:prstGeom>
          <a:noFill/>
        </p:spPr>
        <p:txBody>
          <a:bodyPr wrap="square">
            <a:spAutoFit/>
          </a:bodyPr>
          <a:lstStyle/>
          <a:p>
            <a:pPr algn="ctr">
              <a:defRPr sz="1600" b="1">
                <a:latin typeface="Times New Roman"/>
              </a:defRPr>
            </a:pPr>
            <a:r>
              <a:t>Iqtisodiy Barqarorlik</a:t>
            </a:r>
          </a:p>
          <a:p>
            <a:pPr algn="l">
              <a:defRPr sz="1200">
                <a:latin typeface="Times New Roman"/>
              </a:defRPr>
            </a:pPr>
            <a:r>
              <a:t>Iqtisodiy barqarorlik mamlakatning uzoq muddatli iqtisodiy rivojlanishini ta'minlash uchun muhim omildir. Barqaror iqtisodiyot past inflyatsiya, ishsizlik darajasining pastligi va barqaror valyuta kurslari bilan tavsiflanadi. Barqarorlikni ta'minlash uchun davlat siyosatlari, jumladan, fiskal va monetar siyosat, muhim ahamiyatga ega. Ushbu siyosatlar iqtisodiy o‘zgarishlarga moslashish imkonini berib, iqtisodiy tebranishlarning oldini olishga yordam beradi.</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lgn="ctr">
              <a:defRPr sz="2800" b="1"/>
            </a:pPr>
            <a:r>
              <a:t>Iqtisodiy O'sishning Asosiy Omillari</a:t>
            </a:r>
          </a:p>
        </p:txBody>
      </p:sp>
      <p:sp>
        <p:nvSpPr>
          <p:cNvPr id="3" name="Content Placeholder 2"/>
          <p:cNvSpPr>
            <a:spLocks noGrp="1"/>
          </p:cNvSpPr>
          <p:nvPr>
            <p:ph idx="1"/>
          </p:nvPr>
        </p:nvSpPr>
        <p:spPr/>
        <p:txBody>
          <a:bodyPr/>
          <a:lstStyle/>
          <a:p>
            <a:pPr algn="l">
              <a:defRPr sz="1400"/>
            </a:pPr>
            <a:r>
              <a:t>• Iqtisodiy o'sishning asosiy omillaridan biri mehnat unumdorligining oshishidir. Mehnat unumdorligi yuqori bo'lgan iqtisodiyotlar ko'proq mahsulot ishlab chiqarish orqali o'sishni tezlashtiradi. Ushbu o'sish asosan texnologik yangiliklar va ta'lim darajasining yuqori bo'lishi bilan bog'liq. Mehnat unumdorligi o'sib borishi bilan birga, iqtisodiyotda yangi ish o'rinlari yaratilib, aholi daromadlari ham oshadi. Bu jarayon aholini iqtisodiy faoliyatga yanada jalb etadi.</a:t>
            </a:r>
          </a:p>
          <a:p>
            <a:pPr algn="l">
              <a:defRPr sz="1400"/>
            </a:pPr>
            <a:r>
              <a:t>• Investitsiyalar iqtisodiy o'sishning yana bir muhim omilidir. Xususiy va davlat sektorlari tomonidan amalga oshiriladigan investitsiyalar yangi texnologiyalarni joriy etish va infratuzilmani rivojlantirishga yordam beradi. Investitsiyalar orqali ishlab chiqarish quvvatlari kengayadi, yangi ish o'rinlari yaratiladi va iqtisodiyotning barqarorligi ta'minlanadi. Buning natijasida, iqtisodiy o'sish jarayoni tezlashadi va aholi farovonligi oshadi.</a:t>
            </a:r>
          </a:p>
          <a:p>
            <a:pPr algn="l">
              <a:defRPr sz="1400"/>
            </a:pPr>
            <a:r>
              <a:t>• Savdo iqtisodiy o'sishning asosiy drayverlaridan biri hisoblanadi. Xalqaro savdo imkoniyatlari orqali mamlakatlar o'z mahsulotlarini boshqa bozorlar bilan almashadi, bu esa iqtisodiy o'sishni rag'batlantiradi. Savdo orqali texnologiya va bilim almashinuvi sodir bo'ladi, bu esa iqtisodiyotlarda samaradorlikni oshiradi. Shu bilan birga, savdo mamlakatlar o'rtasida iqtisodiy aloqalarni mustahkamlaydi va global iqtisodiy hamkorlikni rivojlantiradi.</a:t>
            </a:r>
          </a:p>
          <a:p>
            <a:pPr algn="l">
              <a:defRPr sz="1400"/>
            </a:pPr>
            <a:r>
              <a:t>• Ta'lim va inson kapitali iqtisodiy o'sishga katta ta'sir ko'rsatadi. Ta'lim darajasining yuqori bo'lishi aholi orasida bilim va ko'nikmalarni oshiradi, bu esa iqtisodiy jarayonlarda samaradorlikni oshiradi. Inson kapitaliga investitsiyalar, masalan, o'qitish va kasbiy tayyorgarlik, mehnat unumdorligini oshiradi va iqtisodiyotning raqobatbardoshligini kuchaytiradi. Bu jarayon iqtisodiy o'sishni mustahkamlaydi va barqarorlikni ta'minlaydi.</a:t>
            </a:r>
          </a:p>
          <a:p>
            <a:pPr algn="l">
              <a:defRPr sz="1400"/>
            </a:pPr>
            <a:r>
              <a:t>• Siyosiy barqarorlik iqtisodiy o'sish uchun muhim shart-sharoit yaratadi. Barqaror siyosiy muhit investitsiyalar uchun qulay sharoit yaratadi va iqtisodiy o'sishni rag'batlantiradi. Siyosiy barqarorlik ijtimoiy va iqtisodiy islohotlarni amalga oshirish imkonini beradi. Bu esa iqtisodiyotda samaradorlikni oshiradi va aholi daromadlarini ko'paytiradi. Shu bilan birga, siyosiy barqarorlik mamlakatning xalqaro miqyosda iqtisodiy hamkorlik darajasini oshiradi.</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0972800" cy="914400"/>
          </a:xfrm>
          <a:prstGeom prst="rect">
            <a:avLst/>
          </a:prstGeom>
          <a:noFill/>
        </p:spPr>
        <p:txBody>
          <a:bodyPr wrap="none">
            <a:spAutoFit/>
          </a:bodyPr>
          <a:lstStyle/>
          <a:p>
            <a:pPr algn="ctr">
              <a:defRPr sz="2800" b="1"/>
            </a:pPr>
            <a:r>
              <a:t>Global Iqtisodiy Trendlar</a:t>
            </a:r>
          </a:p>
        </p:txBody>
      </p:sp>
      <p:sp>
        <p:nvSpPr>
          <p:cNvPr id="3" name="TextBox 2"/>
          <p:cNvSpPr txBox="1"/>
          <p:nvPr/>
        </p:nvSpPr>
        <p:spPr>
          <a:xfrm>
            <a:off x="457200" y="1828800"/>
            <a:ext cx="5029200" cy="4114800"/>
          </a:xfrm>
          <a:prstGeom prst="rect">
            <a:avLst/>
          </a:prstGeom>
          <a:noFill/>
        </p:spPr>
        <p:txBody>
          <a:bodyPr wrap="square">
            <a:spAutoFit/>
          </a:bodyPr>
          <a:lstStyle/>
          <a:p>
            <a:pPr algn="l">
              <a:defRPr sz="1800"/>
            </a:pPr>
            <a:r>
              <a:t>Global iqtisodiy trendlar hozirgi kunda iqtisodiyotni shakllantiruvchi muhim omillar sifatida namoyon bo'lmoqda. Birinchi navbatda, raqamli transformatsiya iqtisodiy jarayonlarga katta ta'sir ko'rsatmoqda. Kompaniyalar va davlatlar raqamli texnologiyalarni joriy qilish orqali samaradorlikni oshiradi va yangi bozorlarni ochadi. Ikkinchi trend - barqaror rivojlanish va yashil iqtisodiyotga o'tishdir. Ushbu trend atrof-muhitni muhofaza qilish va resurslardan samarali foydalanish orqali iqtisodiy o'sishni ta'minlashni maqsad qiladi. Uchinchidan, xalqaro savdo va investitsiyalarning o'sishi global iqtisodiy integratsiyani kuchaytiradi, bu esa mamlakatlar o'rtasidagi iqtisodiy aloqalarni mustahkamlaydi. Ushbu trendlar iqtisodiyotning kelajakdagi yo'nalishlarini belgilab beradi va iqtisodiy barqarorlikni ta'minlashda muhim rol o'ynaydi.</a:t>
            </a:r>
          </a:p>
        </p:txBody>
      </p:sp>
      <p:pic>
        <p:nvPicPr>
          <p:cNvPr id="4" name="Picture 3" descr="dalle_slide_6.png"/>
          <p:cNvPicPr>
            <a:picLocks noChangeAspect="1"/>
          </p:cNvPicPr>
          <p:nvPr/>
        </p:nvPicPr>
        <p:blipFill>
          <a:blip r:embed="rId2"/>
          <a:stretch>
            <a:fillRect/>
          </a:stretch>
        </p:blipFill>
        <p:spPr>
          <a:xfrm>
            <a:off x="5669280" y="1828800"/>
            <a:ext cx="6217920" cy="411480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0972800" cy="914400"/>
          </a:xfrm>
          <a:prstGeom prst="rect">
            <a:avLst/>
          </a:prstGeom>
          <a:noFill/>
        </p:spPr>
        <p:txBody>
          <a:bodyPr wrap="none">
            <a:spAutoFit/>
          </a:bodyPr>
          <a:lstStyle/>
          <a:p>
            <a:pPr algn="ctr">
              <a:defRPr sz="2800" b="1"/>
            </a:pPr>
            <a:r>
              <a:t>Iqtisodiyot va Texnologiya</a:t>
            </a:r>
          </a:p>
        </p:txBody>
      </p:sp>
      <p:sp>
        <p:nvSpPr>
          <p:cNvPr id="3" name="TextBox 2"/>
          <p:cNvSpPr txBox="1"/>
          <p:nvPr/>
        </p:nvSpPr>
        <p:spPr>
          <a:xfrm>
            <a:off x="457200" y="1828800"/>
            <a:ext cx="3474720" cy="4114800"/>
          </a:xfrm>
          <a:prstGeom prst="rect">
            <a:avLst/>
          </a:prstGeom>
          <a:noFill/>
        </p:spPr>
        <p:txBody>
          <a:bodyPr wrap="square">
            <a:spAutoFit/>
          </a:bodyPr>
          <a:lstStyle/>
          <a:p>
            <a:pPr algn="ctr">
              <a:defRPr sz="1600" b="1">
                <a:latin typeface="Times New Roman"/>
              </a:defRPr>
            </a:pPr>
            <a:r>
              <a:t>Texnologik Inqilob</a:t>
            </a:r>
          </a:p>
          <a:p>
            <a:pPr algn="l">
              <a:defRPr sz="1200">
                <a:latin typeface="Times New Roman"/>
              </a:defRPr>
            </a:pPr>
            <a:r>
              <a:t>Texnologik inqilob zamonaviy iqtisodiyotning rivojlanishida muhim rol o'ynaydi. Kompyuter texnologiyalari va internetning keng tarqalishi biznes jarayonlarini optimallashtirishga yordam berdi. Masalan, e-tijoratning rivojlanishi savdo jarayonlarini ancha soddalashtirdi va tezlashtirdi. Yangi texnologiyalar ishlab chiqarish xarajatlarini kamaytirib, yangi ish o'rinlari yaratishga imkon beradi. Shu bilan birga, texnologiya rivoji kiberxavfsizlik va shaxsiy ma'lumotlarni himoya qilish kabi yangi xatarlarni ham keltirib chiqaradi.</a:t>
            </a:r>
          </a:p>
        </p:txBody>
      </p:sp>
      <p:sp>
        <p:nvSpPr>
          <p:cNvPr id="4" name="TextBox 3"/>
          <p:cNvSpPr txBox="1"/>
          <p:nvPr/>
        </p:nvSpPr>
        <p:spPr>
          <a:xfrm>
            <a:off x="4297680" y="1828800"/>
            <a:ext cx="3474720" cy="4114800"/>
          </a:xfrm>
          <a:prstGeom prst="rect">
            <a:avLst/>
          </a:prstGeom>
          <a:noFill/>
        </p:spPr>
        <p:txBody>
          <a:bodyPr wrap="square">
            <a:spAutoFit/>
          </a:bodyPr>
          <a:lstStyle/>
          <a:p>
            <a:pPr algn="ctr">
              <a:defRPr sz="1600" b="1">
                <a:latin typeface="Times New Roman"/>
              </a:defRPr>
            </a:pPr>
            <a:r>
              <a:t>Ijtimoiy O'zgarishlar</a:t>
            </a:r>
          </a:p>
          <a:p>
            <a:pPr algn="l">
              <a:defRPr sz="1200">
                <a:latin typeface="Times New Roman"/>
              </a:defRPr>
            </a:pPr>
            <a:r>
              <a:t>Iqtisodiyot va texnologik rivojlanish ijtimoiy o'zgarishlarga ham olib keladi. Ushbu o'zgarishlar jamiyatda yangi turmush tarzlari va mehnat bozoridagi yangi talablarga olib keladi. Masalan, masofaviy ish bugungi kunda keng tarqalgan. Bu jarayon ishchi kuchining joylashuvi bilan bog'liq cheklovlarni bartaraf etadi va insonlarga ko'proq moslashuvchanlik beradi. Biroq, bu o'zgarishlar yangi ijtimoiy tengsizliklarni ham keltirib chiqarishi mumkin.</a:t>
            </a:r>
          </a:p>
        </p:txBody>
      </p:sp>
      <p:sp>
        <p:nvSpPr>
          <p:cNvPr id="5" name="TextBox 4"/>
          <p:cNvSpPr txBox="1"/>
          <p:nvPr/>
        </p:nvSpPr>
        <p:spPr>
          <a:xfrm>
            <a:off x="8138160" y="1828800"/>
            <a:ext cx="3474720" cy="4114800"/>
          </a:xfrm>
          <a:prstGeom prst="rect">
            <a:avLst/>
          </a:prstGeom>
          <a:noFill/>
        </p:spPr>
        <p:txBody>
          <a:bodyPr wrap="square">
            <a:spAutoFit/>
          </a:bodyPr>
          <a:lstStyle/>
          <a:p>
            <a:pPr algn="ctr">
              <a:defRPr sz="1600" b="1">
                <a:latin typeface="Times New Roman"/>
              </a:defRPr>
            </a:pPr>
            <a:r>
              <a:t>Kelajakdagi Imkoniyatlar</a:t>
            </a:r>
          </a:p>
          <a:p>
            <a:pPr algn="l">
              <a:defRPr sz="1200">
                <a:latin typeface="Times New Roman"/>
              </a:defRPr>
            </a:pPr>
            <a:r>
              <a:t>Kelajakda iqtisodiyot va texnologiya sohasida ko'plab imkoniyatlar mavjud. Innovatsiyalar energiya samaradorligini oshirish va atrof-muhitga salbiy ta'sirni kamaytirishga yordam beradi. Sun'iy intellekt va avtomatlashtirish jarayonlari ishlab chiqarishda samaradorlikni oshiradi. Yangi texnologiyalar sog'liqni saqlash sohasida ham ilg'or imkoniyatlar yaratadi, masalan, tibbiyotda noan'anaviy metodlar va diagnostika. Shu bilan birga, ushbu yangi imkoniyatlar jamiyatda yangi muammolar va muammolarni ham keltirib chiqarishi mumkin.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lgn="ctr">
              <a:defRPr sz="2800" b="1"/>
            </a:pPr>
            <a:r>
              <a:t>Iqtisodiyotning Asosiy Rivojlanish Yo'nalishlari</a:t>
            </a:r>
          </a:p>
        </p:txBody>
      </p:sp>
      <p:sp>
        <p:nvSpPr>
          <p:cNvPr id="3" name="Content Placeholder 2"/>
          <p:cNvSpPr>
            <a:spLocks noGrp="1"/>
          </p:cNvSpPr>
          <p:nvPr>
            <p:ph idx="1"/>
          </p:nvPr>
        </p:nvSpPr>
        <p:spPr/>
        <p:txBody>
          <a:bodyPr/>
          <a:lstStyle/>
          <a:p>
            <a:pPr algn="l">
              <a:defRPr sz="1400"/>
            </a:pPr>
            <a:r>
              <a:t>• Iqtisodiyotning globalizatsiyasi jarayoni dunyo mamlakatlari o'rtasidagi iqtisodiy aloqalarni mustahkamlab, xalqaro savdo va kapital oqimlarining kengayishiga olib kelmoqda. Bu esa iqtisodiy o'sishni rag'batlantiradi va mamlakatlar o'rtasidagi ixtisoslashuvni oshiradi. Biroq, globalizatsiya milliy iqtisodiyotlar uchun yangi raqobat va xavflarni ham keltirishi mumkin.</a:t>
            </a:r>
          </a:p>
          <a:p>
            <a:pPr algn="l">
              <a:defRPr sz="1400"/>
            </a:pPr>
            <a:r>
              <a:t>• Yashil iqtisodiyotga o'tish jarayoni atrof-muhitni himoya qilish va resurslarning samarali foydalanishi uchun muhim ahamiyatga ega. Ushbu yo'nalishda davlatlar energiya samaradorligini oshirish va uglerod chiqindilarini kamaytirishga intilmoqda. Yashil texnologiyalar rivojlanishi yangi iqtisodiy imkoniyatlar va ish o'rinlari yaratadi.</a:t>
            </a:r>
          </a:p>
          <a:p>
            <a:pPr algn="l">
              <a:defRPr sz="1400"/>
            </a:pPr>
            <a:r>
              <a:t>• Raqamli iqtisodiyotning rivojlanishi texnologik innovatsiyalar va internet xizmatlarining keng tarqalishi bilan bog'liq. Bu jarayon biznes modellarini tubdan o'zgartirmoqda va yangi mahsulotlar va xizmatlar yaratishga imkon beradi. Raqamli iqtisodiyotning rivojlanishi jamiyatda yangi ijtimoiy va iqtisodiy muammolarni ham keltirib chiqarishi mumkin.</a:t>
            </a:r>
          </a:p>
          <a:p>
            <a:pPr algn="l">
              <a:defRPr sz="1400"/>
            </a:pPr>
            <a:r>
              <a:t>• Iqtisodiy adolat va tenglikni ta'minlash davlat siyosatining muhim yo'nalishlaridan biridir. Ijtimoiy tengsizlikni kamaytirish, ta'lim va sog'liqni saqlash xizmatlariga kirishni kengaytirish, ijtimoiy himoya tizimlarini rivojlantirish bu maqsadga erishishda muhim ahamiyatga ega. Bu esa jamiyatda barqarorlik va tinchlikni ta'minlaydi.</a:t>
            </a:r>
          </a:p>
          <a:p>
            <a:pPr algn="l">
              <a:defRPr sz="1400"/>
            </a:pPr>
            <a:r>
              <a:t>• Innovatsiyalar va tadbirkorlik iqtisodiy o'sishning asosiy manbalari hisoblanadi. Yangi texnologiyalar va biznes modellarining rivojlanishi yangi mahsulotlar va xizmatlar yaratishga, ish o'rinlari ochishga va iqtisodiy raqobatbardoshlikni oshirishga imkon beradi. Tadbirkorlik muhiti va innovatsiyalarni qo'llab-quvvatlash davlat siyosatining muhim yo'nalishi hisoblanadi.</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0972800" cy="914400"/>
          </a:xfrm>
          <a:prstGeom prst="rect">
            <a:avLst/>
          </a:prstGeom>
          <a:noFill/>
        </p:spPr>
        <p:txBody>
          <a:bodyPr wrap="none">
            <a:spAutoFit/>
          </a:bodyPr>
          <a:lstStyle/>
          <a:p>
            <a:pPr algn="ctr">
              <a:defRPr sz="2800" b="1"/>
            </a:pPr>
            <a:r>
              <a:t>Iqtisodiyot va Avtomatlashtirishning Kelajagi</a:t>
            </a:r>
          </a:p>
        </p:txBody>
      </p:sp>
      <p:sp>
        <p:nvSpPr>
          <p:cNvPr id="3" name="TextBox 2"/>
          <p:cNvSpPr txBox="1"/>
          <p:nvPr/>
        </p:nvSpPr>
        <p:spPr>
          <a:xfrm>
            <a:off x="457200" y="1828800"/>
            <a:ext cx="5029200" cy="4114800"/>
          </a:xfrm>
          <a:prstGeom prst="rect">
            <a:avLst/>
          </a:prstGeom>
          <a:noFill/>
        </p:spPr>
        <p:txBody>
          <a:bodyPr wrap="square">
            <a:spAutoFit/>
          </a:bodyPr>
          <a:lstStyle/>
          <a:p>
            <a:pPr algn="l">
              <a:defRPr sz="1800"/>
            </a:pPr>
            <a:r>
              <a:t>Avtomatlashtirish jarayoni iqtisodiyotni tubdan o'zgartirayotgan muhim omillardandir. Ushbu jarayon ishlab chiqarish va xizmat ko'rsatish sohalarida samaradorlikni oshirib, xarajatlarni kamaytirishga imkon beradi. Misol uchun, avtomatlashtirilgan omborlar va robotlar yordamida ishlab chiqarish jarayonlari tezlashadi va sifat nazorati yaxshilanadi. Biroq, avtomatlashtirish mehnat bozori uchun yangi muammolarni ham keltirib chiqaradi, xususan, an'anaviy ish o'rinlarining kamayishi va yangi malakalarni talab qilishi mumkin. Shunday bo'lsa-da, avtomatlashtirishning rivojlanishi yangi imkoniyatlar yaratishi mumkin, xususan, yuqori texnologiyalar sohasida yangi ish o'rinlari yaratilishi va iqtisodiy o'sishga hissa qo'shishi mumkin. Kelajakda avtomatlashtirish va sun'iy intellektning birlashishi iqtisodiyotda yangi o'zgarishlarni keltirib chiqaradi, bu esa davlatlar va jamiyatlar oldida yangi strategiyalar ishlab chiqishni talab qiladi.</a:t>
            </a:r>
          </a:p>
        </p:txBody>
      </p:sp>
      <p:pic>
        <p:nvPicPr>
          <p:cNvPr id="4" name="Picture 3" descr="dalle_slide_9.png"/>
          <p:cNvPicPr>
            <a:picLocks noChangeAspect="1"/>
          </p:cNvPicPr>
          <p:nvPr/>
        </p:nvPicPr>
        <p:blipFill>
          <a:blip r:embed="rId2"/>
          <a:stretch>
            <a:fillRect/>
          </a:stretch>
        </p:blipFill>
        <p:spPr>
          <a:xfrm>
            <a:off x="5669280" y="1828800"/>
            <a:ext cx="6217920" cy="41148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