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Libre Franklin"/>
      <p:regular r:id="rId31"/>
      <p:bold r:id="rId32"/>
      <p:italic r:id="rId33"/>
      <p:boldItalic r:id="rId34"/>
    </p:embeddedFont>
    <p:embeddedFont>
      <p:font typeface="Franklin Gothic"/>
      <p:bold r:id="rId35"/>
    </p:embeddedFont>
    <p:embeddedFont>
      <p:font typeface="Gill Sans"/>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italic.fntdata"/><Relationship Id="rId10" Type="http://schemas.openxmlformats.org/officeDocument/2006/relationships/slide" Target="slides/slide5.xml"/><Relationship Id="rId32" Type="http://schemas.openxmlformats.org/officeDocument/2006/relationships/font" Target="fonts/LibreFranklin-bold.fntdata"/><Relationship Id="rId13" Type="http://schemas.openxmlformats.org/officeDocument/2006/relationships/slide" Target="slides/slide8.xml"/><Relationship Id="rId35" Type="http://schemas.openxmlformats.org/officeDocument/2006/relationships/font" Target="fonts/FranklinGothic-bold.fntdata"/><Relationship Id="rId12" Type="http://schemas.openxmlformats.org/officeDocument/2006/relationships/slide" Target="slides/slide7.xml"/><Relationship Id="rId34" Type="http://schemas.openxmlformats.org/officeDocument/2006/relationships/font" Target="fonts/LibreFranklin-boldItalic.fntdata"/><Relationship Id="rId15" Type="http://schemas.openxmlformats.org/officeDocument/2006/relationships/slide" Target="slides/slide10.xml"/><Relationship Id="rId37" Type="http://schemas.openxmlformats.org/officeDocument/2006/relationships/font" Target="fonts/GillSans-bold.fntdata"/><Relationship Id="rId14" Type="http://schemas.openxmlformats.org/officeDocument/2006/relationships/slide" Target="slides/slide9.xml"/><Relationship Id="rId36" Type="http://schemas.openxmlformats.org/officeDocument/2006/relationships/font" Target="fonts/Gill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4d250e1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a4d250e11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4d250e1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a4d250e11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7b09ec19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7b09ec1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58b4dc73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58b4dc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f647c822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f647c8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ecd324fa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ecd324f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f8d532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9f8d5328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4d250e1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a4d250e11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4d250e1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a4d250e1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4d250e1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a4d250e11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3600"/>
              <a:buFont typeface="Franklin Gothic"/>
              <a:buNone/>
              <a:defRPr sz="3600">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10000"/>
              </a:lnSpc>
              <a:spcBef>
                <a:spcPts val="600"/>
              </a:spcBef>
              <a:spcAft>
                <a:spcPts val="0"/>
              </a:spcAft>
              <a:buSzPts val="1288"/>
              <a:buNone/>
              <a:defRPr>
                <a:solidFill>
                  <a:schemeClr val="lt1"/>
                </a:solidFill>
              </a:defRPr>
            </a:lvl2pPr>
            <a:lvl3pPr lvl="2" algn="ctr">
              <a:lnSpc>
                <a:spcPct val="110000"/>
              </a:lnSpc>
              <a:spcBef>
                <a:spcPts val="600"/>
              </a:spcBef>
              <a:spcAft>
                <a:spcPts val="0"/>
              </a:spcAft>
              <a:buSzPts val="1196"/>
              <a:buNone/>
              <a:defRPr>
                <a:solidFill>
                  <a:schemeClr val="lt1"/>
                </a:solidFill>
              </a:defRPr>
            </a:lvl3pPr>
            <a:lvl4pPr lvl="3" algn="ctr">
              <a:lnSpc>
                <a:spcPct val="110000"/>
              </a:lnSpc>
              <a:spcBef>
                <a:spcPts val="600"/>
              </a:spcBef>
              <a:spcAft>
                <a:spcPts val="0"/>
              </a:spcAft>
              <a:buSzPts val="1012"/>
              <a:buNone/>
              <a:defRPr>
                <a:solidFill>
                  <a:schemeClr val="lt1"/>
                </a:solidFill>
              </a:defRPr>
            </a:lvl4pPr>
            <a:lvl5pPr lvl="4" algn="ctr">
              <a:lnSpc>
                <a:spcPct val="110000"/>
              </a:lnSpc>
              <a:spcBef>
                <a:spcPts val="600"/>
              </a:spcBef>
              <a:spcAft>
                <a:spcPts val="0"/>
              </a:spcAft>
              <a:buSzPts val="1012"/>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p:txBody>
      </p:sp>
      <p:sp>
        <p:nvSpPr>
          <p:cNvPr id="18" name="Google Shape;18;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2"/>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10000"/>
              </a:lnSpc>
              <a:spcBef>
                <a:spcPts val="600"/>
              </a:spcBef>
              <a:spcAft>
                <a:spcPts val="0"/>
              </a:spcAft>
              <a:buSzPts val="1656"/>
              <a:buChar char="◼"/>
              <a:defRPr sz="1800">
                <a:solidFill>
                  <a:schemeClr val="dk2"/>
                </a:solidFill>
              </a:defRPr>
            </a:lvl2pPr>
            <a:lvl3pPr indent="-322072" lvl="2" marL="1371600" algn="l">
              <a:lnSpc>
                <a:spcPct val="110000"/>
              </a:lnSpc>
              <a:spcBef>
                <a:spcPts val="600"/>
              </a:spcBef>
              <a:spcAft>
                <a:spcPts val="0"/>
              </a:spcAft>
              <a:buSzPts val="1472"/>
              <a:buChar char="◼"/>
              <a:defRPr sz="1600">
                <a:solidFill>
                  <a:schemeClr val="dk2"/>
                </a:solidFill>
              </a:defRPr>
            </a:lvl3pPr>
            <a:lvl4pPr indent="-310388" lvl="3" marL="1828800" algn="l">
              <a:lnSpc>
                <a:spcPct val="110000"/>
              </a:lnSpc>
              <a:spcBef>
                <a:spcPts val="600"/>
              </a:spcBef>
              <a:spcAft>
                <a:spcPts val="0"/>
              </a:spcAft>
              <a:buSzPts val="1288"/>
              <a:buChar char="◼"/>
              <a:defRPr sz="1400">
                <a:solidFill>
                  <a:schemeClr val="dk2"/>
                </a:solidFill>
              </a:defRPr>
            </a:lvl4pPr>
            <a:lvl5pPr indent="-310388" lvl="4" marL="2286000" algn="l">
              <a:lnSpc>
                <a:spcPct val="110000"/>
              </a:lnSpc>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5" name="Google Shape;85;p12"/>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10000"/>
              </a:lnSpc>
              <a:spcBef>
                <a:spcPts val="600"/>
              </a:spcBef>
              <a:spcAft>
                <a:spcPts val="0"/>
              </a:spcAft>
              <a:buSzPts val="1012"/>
              <a:buNone/>
              <a:defRPr sz="11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6" name="Google Shape;86;p12"/>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1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p:nvPr>
            <p:ph idx="2" type="pic"/>
          </p:nvPr>
        </p:nvSpPr>
        <p:spPr>
          <a:xfrm>
            <a:off x="447817" y="641350"/>
            <a:ext cx="11290859" cy="3651249"/>
          </a:xfrm>
          <a:prstGeom prst="rect">
            <a:avLst/>
          </a:prstGeom>
          <a:noFill/>
          <a:ln>
            <a:noFill/>
          </a:ln>
        </p:spPr>
        <p:txBody>
          <a:bodyPr anchorCtr="0" anchor="t" bIns="45700" lIns="91425" spcFirstLastPara="1" rIns="91425" wrap="square" tIns="45700">
            <a:no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92" name="Google Shape;92;p13"/>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320"/>
              </a:spcBef>
              <a:spcAft>
                <a:spcPts val="0"/>
              </a:spcAft>
              <a:buSzPts val="1472"/>
              <a:buNone/>
              <a:defRPr sz="1600"/>
            </a:lvl1pPr>
            <a:lvl2pPr indent="-228600" lvl="1" marL="914400" algn="l">
              <a:lnSpc>
                <a:spcPct val="110000"/>
              </a:lnSpc>
              <a:spcBef>
                <a:spcPts val="600"/>
              </a:spcBef>
              <a:spcAft>
                <a:spcPts val="0"/>
              </a:spcAft>
              <a:buSzPts val="1104"/>
              <a:buNone/>
              <a:defRPr sz="12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3" name="Google Shape;93;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Autofit/>
          </a:bodyPr>
          <a:lstStyle>
            <a:lvl1pPr indent="-327914" lvl="0" marL="457200" algn="l">
              <a:lnSpc>
                <a:spcPct val="110000"/>
              </a:lnSpc>
              <a:spcBef>
                <a:spcPts val="340"/>
              </a:spcBef>
              <a:spcAft>
                <a:spcPts val="0"/>
              </a:spcAft>
              <a:buSzPts val="1564"/>
              <a:buChar char="◼"/>
              <a:defRPr/>
            </a:lvl1pPr>
            <a:lvl2pPr indent="-310387" lvl="1" marL="914400" algn="l">
              <a:lnSpc>
                <a:spcPct val="110000"/>
              </a:lnSpc>
              <a:spcBef>
                <a:spcPts val="600"/>
              </a:spcBef>
              <a:spcAft>
                <a:spcPts val="0"/>
              </a:spcAft>
              <a:buSzPts val="1288"/>
              <a:buChar char="◼"/>
              <a:defRPr/>
            </a:lvl2pPr>
            <a:lvl3pPr indent="-304546" lvl="2" marL="1371600" algn="l">
              <a:lnSpc>
                <a:spcPct val="110000"/>
              </a:lnSpc>
              <a:spcBef>
                <a:spcPts val="600"/>
              </a:spcBef>
              <a:spcAft>
                <a:spcPts val="0"/>
              </a:spcAft>
              <a:buSzPts val="1196"/>
              <a:buChar char="◼"/>
              <a:defRPr/>
            </a:lvl3pPr>
            <a:lvl4pPr indent="-292861" lvl="3" marL="1828800" algn="l">
              <a:lnSpc>
                <a:spcPct val="110000"/>
              </a:lnSpc>
              <a:spcBef>
                <a:spcPts val="600"/>
              </a:spcBef>
              <a:spcAft>
                <a:spcPts val="0"/>
              </a:spcAft>
              <a:buSzPts val="1012"/>
              <a:buChar char="◼"/>
              <a:defRPr/>
            </a:lvl4pPr>
            <a:lvl5pPr indent="-292861" lvl="4" marL="2286000" algn="l">
              <a:lnSpc>
                <a:spcPct val="110000"/>
              </a:lnSpc>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9" name="Google Shape;99;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2" name="Shape 102"/>
        <p:cNvGrpSpPr/>
        <p:nvPr/>
      </p:nvGrpSpPr>
      <p:grpSpPr>
        <a:xfrm>
          <a:off x="0" y="0"/>
          <a:ext cx="0" cy="0"/>
          <a:chOff x="0" y="0"/>
          <a:chExt cx="0" cy="0"/>
        </a:xfrm>
      </p:grpSpPr>
      <p:sp>
        <p:nvSpPr>
          <p:cNvPr id="103" name="Google Shape;103;p15"/>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6" name="Google Shape;106;p15"/>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4" name="Google Shape;24;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10000"/>
              </a:lnSpc>
              <a:spcBef>
                <a:spcPts val="600"/>
              </a:spcBef>
              <a:spcAft>
                <a:spcPts val="0"/>
              </a:spcAft>
              <a:buSzPts val="1288"/>
              <a:buNone/>
              <a:defRPr>
                <a:solidFill>
                  <a:srgbClr val="888888"/>
                </a:solidFill>
              </a:defRPr>
            </a:lvl2pPr>
            <a:lvl3pPr lvl="2" algn="ctr">
              <a:lnSpc>
                <a:spcPct val="110000"/>
              </a:lnSpc>
              <a:spcBef>
                <a:spcPts val="600"/>
              </a:spcBef>
              <a:spcAft>
                <a:spcPts val="0"/>
              </a:spcAft>
              <a:buSzPts val="1196"/>
              <a:buNone/>
              <a:defRPr>
                <a:solidFill>
                  <a:srgbClr val="888888"/>
                </a:solidFill>
              </a:defRPr>
            </a:lvl3pPr>
            <a:lvl4pPr lvl="3" algn="ctr">
              <a:lnSpc>
                <a:spcPct val="110000"/>
              </a:lnSpc>
              <a:spcBef>
                <a:spcPts val="600"/>
              </a:spcBef>
              <a:spcAft>
                <a:spcPts val="0"/>
              </a:spcAft>
              <a:buSzPts val="1012"/>
              <a:buNone/>
              <a:defRPr>
                <a:solidFill>
                  <a:srgbClr val="888888"/>
                </a:solidFill>
              </a:defRPr>
            </a:lvl4pPr>
            <a:lvl5pPr lvl="4" algn="ctr">
              <a:lnSpc>
                <a:spcPct val="110000"/>
              </a:lnSpc>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46" name="Google Shape;46;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10000"/>
              </a:lnSpc>
              <a:spcBef>
                <a:spcPts val="600"/>
              </a:spcBef>
              <a:spcAft>
                <a:spcPts val="0"/>
              </a:spcAft>
              <a:buSzPts val="1656"/>
              <a:buNone/>
              <a:defRPr sz="1800">
                <a:solidFill>
                  <a:srgbClr val="888888"/>
                </a:solidFill>
              </a:defRPr>
            </a:lvl2pPr>
            <a:lvl3pPr indent="-228600" lvl="2" marL="1371600" algn="l">
              <a:lnSpc>
                <a:spcPct val="110000"/>
              </a:lnSpc>
              <a:spcBef>
                <a:spcPts val="600"/>
              </a:spcBef>
              <a:spcAft>
                <a:spcPts val="0"/>
              </a:spcAft>
              <a:buSzPts val="1472"/>
              <a:buNone/>
              <a:defRPr sz="1600">
                <a:solidFill>
                  <a:srgbClr val="888888"/>
                </a:solidFill>
              </a:defRPr>
            </a:lvl3pPr>
            <a:lvl4pPr indent="-228600" lvl="3" marL="1828800" algn="l">
              <a:lnSpc>
                <a:spcPct val="110000"/>
              </a:lnSpc>
              <a:spcBef>
                <a:spcPts val="600"/>
              </a:spcBef>
              <a:spcAft>
                <a:spcPts val="0"/>
              </a:spcAft>
              <a:buSzPts val="1288"/>
              <a:buNone/>
              <a:defRPr sz="1400">
                <a:solidFill>
                  <a:srgbClr val="888888"/>
                </a:solidFill>
              </a:defRPr>
            </a:lvl4pPr>
            <a:lvl5pPr indent="-228600" lvl="4" marL="2286000" algn="l">
              <a:lnSpc>
                <a:spcPct val="110000"/>
              </a:lnSpc>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53" name="Google Shape;53;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9" name="Google Shape;59;p8"/>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3" name="Shape 63"/>
        <p:cNvGrpSpPr/>
        <p:nvPr/>
      </p:nvGrpSpPr>
      <p:grpSpPr>
        <a:xfrm>
          <a:off x="0" y="0"/>
          <a:ext cx="0" cy="0"/>
          <a:chOff x="0" y="0"/>
          <a:chExt cx="0" cy="0"/>
        </a:xfrm>
      </p:grpSpPr>
      <p:sp>
        <p:nvSpPr>
          <p:cNvPr id="64" name="Google Shape;64;p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6" name="Google Shape;66;p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7" name="Google Shape;67;p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8" name="Google Shape;68;p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9" name="Google Shape;69;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2800"/>
              <a:buFont typeface="Franklin Gothic"/>
              <a:buNone/>
              <a:defRPr b="0" i="0" sz="2800" u="none" cap="none" strike="noStrike">
                <a:solidFill>
                  <a:srgbClr val="FEFEFE"/>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FEFEFE"/>
                </a:solidFill>
                <a:latin typeface="Libre Franklin"/>
                <a:ea typeface="Libre Franklin"/>
                <a:cs typeface="Libre Franklin"/>
                <a:sym typeface="Libre Franklin"/>
              </a:defRPr>
            </a:lvl1pPr>
            <a:lvl2pPr indent="-310387" lvl="1" marL="914400" marR="0" rtl="0" algn="l">
              <a:lnSpc>
                <a:spcPct val="110000"/>
              </a:lnSpc>
              <a:spcBef>
                <a:spcPts val="600"/>
              </a:spcBef>
              <a:spcAft>
                <a:spcPts val="0"/>
              </a:spcAft>
              <a:buClr>
                <a:schemeClr val="accent1"/>
              </a:buClr>
              <a:buSzPts val="1288"/>
              <a:buFont typeface="Noto Sans Symbols"/>
              <a:buChar char="◼"/>
              <a:defRPr b="0" i="0" sz="1400" u="none" cap="none" strike="noStrike">
                <a:solidFill>
                  <a:srgbClr val="FEFEFE"/>
                </a:solidFill>
                <a:latin typeface="Libre Franklin"/>
                <a:ea typeface="Libre Franklin"/>
                <a:cs typeface="Libre Franklin"/>
                <a:sym typeface="Libre Franklin"/>
              </a:defRPr>
            </a:lvl2pPr>
            <a:lvl3pPr indent="-304546" lvl="2" marL="13716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FEFEFE"/>
                </a:solidFill>
                <a:latin typeface="Libre Franklin"/>
                <a:ea typeface="Libre Franklin"/>
                <a:cs typeface="Libre Franklin"/>
                <a:sym typeface="Libre Franklin"/>
              </a:defRPr>
            </a:lvl3pPr>
            <a:lvl4pPr indent="-292861" lvl="3" marL="18288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4pPr>
            <a:lvl5pPr indent="-292861" lvl="4" marL="22860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FEFEFE"/>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FEFEFE"/>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FEFEFE"/>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FEFEFE"/>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FEFEFE"/>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FEFEFE"/>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FEFEFE"/>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FEFEFE"/>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9" name="Google Shape;29;p4"/>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1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JohnAKASquib/PayrollProgr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1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Gill Sans"/>
              <a:ea typeface="Gill Sans"/>
              <a:cs typeface="Gill Sans"/>
              <a:sym typeface="Gill Sans"/>
            </a:endParaRPr>
          </a:p>
        </p:txBody>
      </p:sp>
      <p:sp>
        <p:nvSpPr>
          <p:cNvPr id="117" name="Google Shape;117;p16"/>
          <p:cNvSpPr/>
          <p:nvPr/>
        </p:nvSpPr>
        <p:spPr>
          <a:xfrm>
            <a:off x="0" y="0"/>
            <a:ext cx="12192000" cy="6858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ph type="ctrTitle"/>
          </p:nvPr>
        </p:nvSpPr>
        <p:spPr>
          <a:xfrm>
            <a:off x="638650" y="771525"/>
            <a:ext cx="3511200" cy="2457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600"/>
              <a:buFont typeface="Franklin Gothic"/>
              <a:buNone/>
            </a:pPr>
            <a:r>
              <a:rPr lang="en-US">
                <a:solidFill>
                  <a:srgbClr val="FFFFFF"/>
                </a:solidFill>
              </a:rPr>
              <a:t>Enterprise</a:t>
            </a:r>
            <a:endParaRPr>
              <a:solidFill>
                <a:srgbClr val="FFFFFF"/>
              </a:solidFill>
            </a:endParaRPr>
          </a:p>
          <a:p>
            <a:pPr indent="0" lvl="0" marL="0" rtl="0" algn="l">
              <a:lnSpc>
                <a:spcPct val="100000"/>
              </a:lnSpc>
              <a:spcBef>
                <a:spcPts val="0"/>
              </a:spcBef>
              <a:spcAft>
                <a:spcPts val="0"/>
              </a:spcAft>
              <a:buClr>
                <a:srgbClr val="FFFFFF"/>
              </a:buClr>
              <a:buSzPts val="3600"/>
              <a:buFont typeface="Franklin Gothic"/>
              <a:buNone/>
            </a:pPr>
            <a:r>
              <a:rPr lang="en-US">
                <a:solidFill>
                  <a:srgbClr val="FFFFFF"/>
                </a:solidFill>
              </a:rPr>
              <a:t>Software</a:t>
            </a:r>
            <a:endParaRPr>
              <a:solidFill>
                <a:srgbClr val="FFFFFF"/>
              </a:solidFill>
            </a:endParaRPr>
          </a:p>
          <a:p>
            <a:pPr indent="0" lvl="0" marL="0" rtl="0" algn="l">
              <a:lnSpc>
                <a:spcPct val="100000"/>
              </a:lnSpc>
              <a:spcBef>
                <a:spcPts val="0"/>
              </a:spcBef>
              <a:spcAft>
                <a:spcPts val="0"/>
              </a:spcAft>
              <a:buClr>
                <a:srgbClr val="FFFFFF"/>
              </a:buClr>
              <a:buSzPts val="3600"/>
              <a:buFont typeface="Franklin Gothic"/>
              <a:buNone/>
            </a:pPr>
            <a:r>
              <a:t/>
            </a:r>
            <a:endParaRPr>
              <a:solidFill>
                <a:srgbClr val="FFFFFF"/>
              </a:solidFill>
            </a:endParaRPr>
          </a:p>
          <a:p>
            <a:pPr indent="0" lvl="0" marL="0" rtl="0" algn="l">
              <a:lnSpc>
                <a:spcPct val="100000"/>
              </a:lnSpc>
              <a:spcBef>
                <a:spcPts val="0"/>
              </a:spcBef>
              <a:spcAft>
                <a:spcPts val="0"/>
              </a:spcAft>
              <a:buClr>
                <a:srgbClr val="FFFFFF"/>
              </a:buClr>
              <a:buSzPts val="3600"/>
              <a:buFont typeface="Franklin Gothic"/>
              <a:buNone/>
            </a:pPr>
            <a:r>
              <a:rPr lang="en-US">
                <a:solidFill>
                  <a:srgbClr val="FFFFFF"/>
                </a:solidFill>
              </a:rPr>
              <a:t>PAYROLL PROGRAM</a:t>
            </a:r>
            <a:endParaRPr/>
          </a:p>
        </p:txBody>
      </p:sp>
      <p:sp>
        <p:nvSpPr>
          <p:cNvPr id="119" name="Google Shape;119;p16"/>
          <p:cNvSpPr txBox="1"/>
          <p:nvPr>
            <p:ph idx="1" type="subTitle"/>
          </p:nvPr>
        </p:nvSpPr>
        <p:spPr>
          <a:xfrm>
            <a:off x="481450" y="3739646"/>
            <a:ext cx="3511200" cy="1975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lang="en-US" sz="2000">
                <a:solidFill>
                  <a:srgbClr val="FFFFFF"/>
                </a:solidFill>
              </a:rPr>
              <a:t>John Stendardo</a:t>
            </a:r>
            <a:endParaRPr sz="2000">
              <a:solidFill>
                <a:srgbClr val="FFFFFF"/>
              </a:solidFill>
            </a:endParaRPr>
          </a:p>
          <a:p>
            <a:pPr indent="0" lvl="0" marL="0" rtl="0" algn="l">
              <a:lnSpc>
                <a:spcPct val="110000"/>
              </a:lnSpc>
              <a:spcBef>
                <a:spcPts val="0"/>
              </a:spcBef>
              <a:spcAft>
                <a:spcPts val="0"/>
              </a:spcAft>
              <a:buSzPts val="1840"/>
              <a:buNone/>
            </a:pPr>
            <a:r>
              <a:rPr lang="en-US" sz="2000">
                <a:solidFill>
                  <a:srgbClr val="FFFFFF"/>
                </a:solidFill>
              </a:rPr>
              <a:t>Joseph Siggia</a:t>
            </a:r>
            <a:endParaRPr sz="2000">
              <a:solidFill>
                <a:srgbClr val="FFFFFF"/>
              </a:solidFill>
            </a:endParaRPr>
          </a:p>
          <a:p>
            <a:pPr indent="0" lvl="0" marL="0" rtl="0" algn="l">
              <a:lnSpc>
                <a:spcPct val="110000"/>
              </a:lnSpc>
              <a:spcBef>
                <a:spcPts val="0"/>
              </a:spcBef>
              <a:spcAft>
                <a:spcPts val="0"/>
              </a:spcAft>
              <a:buSzPts val="1840"/>
              <a:buNone/>
            </a:pPr>
            <a:r>
              <a:rPr lang="en-US" sz="2000">
                <a:solidFill>
                  <a:srgbClr val="FFFFFF"/>
                </a:solidFill>
              </a:rPr>
              <a:t>Xiaolei Jiang</a:t>
            </a:r>
            <a:endParaRPr sz="2000">
              <a:solidFill>
                <a:srgbClr val="FFFFFF"/>
              </a:solidFill>
            </a:endParaRPr>
          </a:p>
          <a:p>
            <a:pPr indent="0" lvl="0" marL="0" rtl="0" algn="l">
              <a:lnSpc>
                <a:spcPct val="110000"/>
              </a:lnSpc>
              <a:spcBef>
                <a:spcPts val="0"/>
              </a:spcBef>
              <a:spcAft>
                <a:spcPts val="0"/>
              </a:spcAft>
              <a:buSzPts val="1840"/>
              <a:buNone/>
            </a:pPr>
            <a:r>
              <a:rPr lang="en-US" sz="2000">
                <a:solidFill>
                  <a:srgbClr val="FFFFFF"/>
                </a:solidFill>
              </a:rPr>
              <a:t>Yiwen Su</a:t>
            </a:r>
            <a:endParaRPr sz="2000">
              <a:solidFill>
                <a:srgbClr val="FFFFFF"/>
              </a:solidFill>
            </a:endParaRPr>
          </a:p>
          <a:p>
            <a:pPr indent="0" lvl="0" marL="0" rtl="0" algn="l">
              <a:lnSpc>
                <a:spcPct val="110000"/>
              </a:lnSpc>
              <a:spcBef>
                <a:spcPts val="0"/>
              </a:spcBef>
              <a:spcAft>
                <a:spcPts val="0"/>
              </a:spcAft>
              <a:buSzPts val="1840"/>
              <a:buNone/>
            </a:pPr>
            <a:r>
              <a:rPr lang="en-US" sz="2000">
                <a:solidFill>
                  <a:srgbClr val="FFFFFF"/>
                </a:solidFill>
              </a:rPr>
              <a:t>Nick Giasi</a:t>
            </a:r>
            <a:endParaRPr sz="2000">
              <a:solidFill>
                <a:srgbClr val="FFFFFF"/>
              </a:solidFill>
            </a:endParaRPr>
          </a:p>
          <a:p>
            <a:pPr indent="0" lvl="0" marL="0" rtl="0" algn="l">
              <a:lnSpc>
                <a:spcPct val="110000"/>
              </a:lnSpc>
              <a:spcBef>
                <a:spcPts val="0"/>
              </a:spcBef>
              <a:spcAft>
                <a:spcPts val="0"/>
              </a:spcAft>
              <a:buSzPts val="1840"/>
              <a:buNone/>
            </a:pPr>
            <a:r>
              <a:t/>
            </a:r>
            <a:endParaRPr sz="2000">
              <a:solidFill>
                <a:srgbClr val="FFFFFF"/>
              </a:solidFill>
            </a:endParaRPr>
          </a:p>
        </p:txBody>
      </p:sp>
      <p:sp>
        <p:nvSpPr>
          <p:cNvPr id="120" name="Google Shape;120;p16"/>
          <p:cNvSpPr/>
          <p:nvPr/>
        </p:nvSpPr>
        <p:spPr>
          <a:xfrm>
            <a:off x="638620"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6"/>
          <p:cNvPicPr preferRelativeResize="0"/>
          <p:nvPr/>
        </p:nvPicPr>
        <p:blipFill rotWithShape="1">
          <a:blip r:embed="rId3">
            <a:alphaModFix/>
          </a:blip>
          <a:srcRect b="0" l="32598" r="13652" t="0"/>
          <a:stretch/>
        </p:blipFill>
        <p:spPr>
          <a:xfrm>
            <a:off x="4914904" y="457200"/>
            <a:ext cx="6825549" cy="5899649"/>
          </a:xfrm>
          <a:prstGeom prst="rect">
            <a:avLst/>
          </a:prstGeom>
          <a:noFill/>
          <a:ln>
            <a:noFill/>
          </a:ln>
        </p:spPr>
      </p:pic>
      <p:pic>
        <p:nvPicPr>
          <p:cNvPr id="122" name="Google Shape;122;p16"/>
          <p:cNvPicPr preferRelativeResize="0"/>
          <p:nvPr/>
        </p:nvPicPr>
        <p:blipFill>
          <a:blip r:embed="rId4">
            <a:alphaModFix/>
          </a:blip>
          <a:stretch>
            <a:fillRect/>
          </a:stretch>
        </p:blipFill>
        <p:spPr>
          <a:xfrm>
            <a:off x="3109075" y="653725"/>
            <a:ext cx="957550" cy="120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1" name="Shape 201"/>
        <p:cNvGrpSpPr/>
        <p:nvPr/>
      </p:nvGrpSpPr>
      <p:grpSpPr>
        <a:xfrm>
          <a:off x="0" y="0"/>
          <a:ext cx="0" cy="0"/>
          <a:chOff x="0" y="0"/>
          <a:chExt cx="0" cy="0"/>
        </a:xfrm>
      </p:grpSpPr>
      <p:sp>
        <p:nvSpPr>
          <p:cNvPr id="202" name="Google Shape;202;p2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3" name="Google Shape;203;p25"/>
          <p:cNvSpPr txBox="1"/>
          <p:nvPr>
            <p:ph type="title"/>
          </p:nvPr>
        </p:nvSpPr>
        <p:spPr>
          <a:xfrm>
            <a:off x="581192" y="1124999"/>
            <a:ext cx="4076100" cy="460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CLASSES - HR</a:t>
            </a:r>
            <a:br>
              <a:rPr lang="en-US" sz="4000">
                <a:solidFill>
                  <a:schemeClr val="accent1"/>
                </a:solidFill>
              </a:rPr>
            </a:br>
            <a:endParaRPr sz="4000">
              <a:solidFill>
                <a:schemeClr val="accent1"/>
              </a:solidFill>
            </a:endParaRPr>
          </a:p>
        </p:txBody>
      </p:sp>
      <p:sp>
        <p:nvSpPr>
          <p:cNvPr id="204" name="Google Shape;204;p25"/>
          <p:cNvSpPr/>
          <p:nvPr/>
        </p:nvSpPr>
        <p:spPr>
          <a:xfrm>
            <a:off x="455673" y="457200"/>
            <a:ext cx="42063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5117585" y="457200"/>
            <a:ext cx="65838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ph idx="1" type="body"/>
          </p:nvPr>
        </p:nvSpPr>
        <p:spPr>
          <a:xfrm>
            <a:off x="5117586" y="1124998"/>
            <a:ext cx="6143100" cy="4608000"/>
          </a:xfrm>
          <a:prstGeom prst="rect">
            <a:avLst/>
          </a:prstGeom>
          <a:noFill/>
          <a:ln>
            <a:noFill/>
          </a:ln>
        </p:spPr>
        <p:txBody>
          <a:bodyPr anchorCtr="0" anchor="ctr" bIns="45700" lIns="91425" spcFirstLastPara="1" rIns="91425" wrap="square" tIns="45700">
            <a:noAutofit/>
          </a:bodyPr>
          <a:lstStyle/>
          <a:p>
            <a:pPr indent="0" lvl="0" marL="457200" rtl="0" algn="l">
              <a:lnSpc>
                <a:spcPct val="110000"/>
              </a:lnSpc>
              <a:spcBef>
                <a:spcPts val="0"/>
              </a:spcBef>
              <a:spcAft>
                <a:spcPts val="0"/>
              </a:spcAft>
              <a:buNone/>
            </a:pPr>
            <a:r>
              <a:t/>
            </a:r>
            <a:endParaRPr sz="2000"/>
          </a:p>
          <a:p>
            <a:pPr indent="0" lvl="0" marL="457200" rtl="0" algn="l">
              <a:lnSpc>
                <a:spcPct val="110000"/>
              </a:lnSpc>
              <a:spcBef>
                <a:spcPts val="0"/>
              </a:spcBef>
              <a:spcAft>
                <a:spcPts val="0"/>
              </a:spcAft>
              <a:buNone/>
            </a:pPr>
            <a:r>
              <a:rPr lang="en-US" sz="2000"/>
              <a:t>HR has the following attributes</a:t>
            </a:r>
            <a:endParaRPr sz="2000"/>
          </a:p>
          <a:p>
            <a:pPr indent="-355600" lvl="0" marL="457200" rtl="0" algn="l">
              <a:lnSpc>
                <a:spcPct val="110000"/>
              </a:lnSpc>
              <a:spcBef>
                <a:spcPts val="0"/>
              </a:spcBef>
              <a:spcAft>
                <a:spcPts val="0"/>
              </a:spcAft>
              <a:buSzPts val="2000"/>
              <a:buChar char="●"/>
            </a:pPr>
            <a:r>
              <a:rPr lang="en-US" sz="2000"/>
              <a:t>IDNumber - a string that contains the ID number that HR will use to sign in</a:t>
            </a:r>
            <a:endParaRPr sz="2000"/>
          </a:p>
          <a:p>
            <a:pPr indent="-355600" lvl="0" marL="457200" rtl="0" algn="l">
              <a:lnSpc>
                <a:spcPct val="110000"/>
              </a:lnSpc>
              <a:spcBef>
                <a:spcPts val="0"/>
              </a:spcBef>
              <a:spcAft>
                <a:spcPts val="0"/>
              </a:spcAft>
              <a:buSzPts val="2000"/>
              <a:buChar char="●"/>
            </a:pPr>
            <a:r>
              <a:rPr lang="en-US" sz="2000"/>
              <a:t>password - a string that contains the password HR will use to sign in</a:t>
            </a:r>
            <a:endParaRPr sz="2000"/>
          </a:p>
          <a:p>
            <a:pPr indent="-355600" lvl="0" marL="457200" rtl="0" algn="l">
              <a:lnSpc>
                <a:spcPct val="110000"/>
              </a:lnSpc>
              <a:spcBef>
                <a:spcPts val="0"/>
              </a:spcBef>
              <a:spcAft>
                <a:spcPts val="0"/>
              </a:spcAft>
              <a:buSzPts val="2000"/>
              <a:buChar char="●"/>
            </a:pPr>
            <a:r>
              <a:rPr lang="en-US" sz="2000"/>
              <a:t>There are also methods in the HR class that allow HR to change an employees information</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0" name="Shape 210"/>
        <p:cNvGrpSpPr/>
        <p:nvPr/>
      </p:nvGrpSpPr>
      <p:grpSpPr>
        <a:xfrm>
          <a:off x="0" y="0"/>
          <a:ext cx="0" cy="0"/>
          <a:chOff x="0" y="0"/>
          <a:chExt cx="0" cy="0"/>
        </a:xfrm>
      </p:grpSpPr>
      <p:sp>
        <p:nvSpPr>
          <p:cNvPr id="211" name="Google Shape;211;p2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12" name="Google Shape;212;p26"/>
          <p:cNvSpPr txBox="1"/>
          <p:nvPr>
            <p:ph type="title"/>
          </p:nvPr>
        </p:nvSpPr>
        <p:spPr>
          <a:xfrm>
            <a:off x="581192" y="1124999"/>
            <a:ext cx="4076100" cy="460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CLASSES - Benefit</a:t>
            </a:r>
            <a:br>
              <a:rPr lang="en-US" sz="4000">
                <a:solidFill>
                  <a:schemeClr val="accent1"/>
                </a:solidFill>
              </a:rPr>
            </a:br>
            <a:endParaRPr sz="4000">
              <a:solidFill>
                <a:schemeClr val="accent1"/>
              </a:solidFill>
            </a:endParaRPr>
          </a:p>
        </p:txBody>
      </p:sp>
      <p:sp>
        <p:nvSpPr>
          <p:cNvPr id="213" name="Google Shape;213;p26"/>
          <p:cNvSpPr/>
          <p:nvPr/>
        </p:nvSpPr>
        <p:spPr>
          <a:xfrm>
            <a:off x="455673" y="457200"/>
            <a:ext cx="42063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5117585" y="457200"/>
            <a:ext cx="65838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 type="body"/>
          </p:nvPr>
        </p:nvSpPr>
        <p:spPr>
          <a:xfrm>
            <a:off x="5117586" y="1124998"/>
            <a:ext cx="6143100" cy="4608000"/>
          </a:xfrm>
          <a:prstGeom prst="rect">
            <a:avLst/>
          </a:prstGeom>
          <a:noFill/>
          <a:ln>
            <a:noFill/>
          </a:ln>
        </p:spPr>
        <p:txBody>
          <a:bodyPr anchorCtr="0" anchor="ctr" bIns="45700" lIns="91425" spcFirstLastPara="1" rIns="91425" wrap="square" tIns="45700">
            <a:noAutofit/>
          </a:bodyPr>
          <a:lstStyle/>
          <a:p>
            <a:pPr indent="0" lvl="0" marL="457200" rtl="0" algn="l">
              <a:lnSpc>
                <a:spcPct val="110000"/>
              </a:lnSpc>
              <a:spcBef>
                <a:spcPts val="0"/>
              </a:spcBef>
              <a:spcAft>
                <a:spcPts val="0"/>
              </a:spcAft>
              <a:buNone/>
            </a:pPr>
            <a:r>
              <a:t/>
            </a:r>
            <a:endParaRPr sz="2000"/>
          </a:p>
          <a:p>
            <a:pPr indent="0" lvl="0" marL="0" rtl="0" algn="l">
              <a:lnSpc>
                <a:spcPct val="110000"/>
              </a:lnSpc>
              <a:spcBef>
                <a:spcPts val="0"/>
              </a:spcBef>
              <a:spcAft>
                <a:spcPts val="0"/>
              </a:spcAft>
              <a:buNone/>
            </a:pPr>
            <a:r>
              <a:rPr lang="en-US" sz="2000"/>
              <a:t>Each type of benefit has the following attributes</a:t>
            </a:r>
            <a:endParaRPr sz="2000"/>
          </a:p>
          <a:p>
            <a:pPr indent="0" lvl="0" marL="0" rtl="0" algn="l">
              <a:lnSpc>
                <a:spcPct val="110000"/>
              </a:lnSpc>
              <a:spcBef>
                <a:spcPts val="0"/>
              </a:spcBef>
              <a:spcAft>
                <a:spcPts val="0"/>
              </a:spcAft>
              <a:buNone/>
            </a:pPr>
            <a:r>
              <a:t/>
            </a:r>
            <a:endParaRPr sz="2000"/>
          </a:p>
          <a:p>
            <a:pPr indent="-355600" lvl="0" marL="457200" rtl="0" algn="l">
              <a:lnSpc>
                <a:spcPct val="110000"/>
              </a:lnSpc>
              <a:spcBef>
                <a:spcPts val="0"/>
              </a:spcBef>
              <a:spcAft>
                <a:spcPts val="0"/>
              </a:spcAft>
              <a:buSzPts val="2000"/>
              <a:buChar char="●"/>
            </a:pPr>
            <a:r>
              <a:rPr lang="en-US" sz="2000"/>
              <a:t>name - A string that contains the name of the benefit</a:t>
            </a:r>
            <a:endParaRPr sz="2000"/>
          </a:p>
          <a:p>
            <a:pPr indent="-355600" lvl="0" marL="457200" rtl="0" algn="l">
              <a:lnSpc>
                <a:spcPct val="110000"/>
              </a:lnSpc>
              <a:spcBef>
                <a:spcPts val="0"/>
              </a:spcBef>
              <a:spcAft>
                <a:spcPts val="0"/>
              </a:spcAft>
              <a:buSzPts val="2000"/>
              <a:buChar char="●"/>
            </a:pPr>
            <a:r>
              <a:rPr lang="en-US" sz="2000"/>
              <a:t>amountGiven - the amount of money that the company is giving the employee for that type of benefit</a:t>
            </a:r>
            <a:endParaRPr sz="2000"/>
          </a:p>
          <a:p>
            <a:pPr indent="-355600" lvl="0" marL="457200" rtl="0" algn="l">
              <a:lnSpc>
                <a:spcPct val="110000"/>
              </a:lnSpc>
              <a:spcBef>
                <a:spcPts val="0"/>
              </a:spcBef>
              <a:spcAft>
                <a:spcPts val="0"/>
              </a:spcAft>
              <a:buSzPts val="2000"/>
              <a:buChar char="●"/>
            </a:pPr>
            <a:r>
              <a:rPr lang="en-US" sz="2000"/>
              <a:t>includesFamily - a boolean value that is either true or false depending on whether or not the benefit includes the employees family or not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Former Employee</a:t>
            </a:r>
            <a:endParaRPr/>
          </a:p>
        </p:txBody>
      </p:sp>
      <p:sp>
        <p:nvSpPr>
          <p:cNvPr id="221" name="Google Shape;221;p27"/>
          <p:cNvSpPr txBox="1"/>
          <p:nvPr>
            <p:ph idx="1" type="body"/>
          </p:nvPr>
        </p:nvSpPr>
        <p:spPr>
          <a:xfrm>
            <a:off x="581192" y="2340864"/>
            <a:ext cx="11029500" cy="36345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US"/>
              <a:t>Each former employee will have the following attributes</a:t>
            </a:r>
            <a:endParaRPr/>
          </a:p>
          <a:p>
            <a:pPr indent="-333756" lvl="0" marL="457200" rtl="0" algn="l">
              <a:spcBef>
                <a:spcPts val="600"/>
              </a:spcBef>
              <a:spcAft>
                <a:spcPts val="0"/>
              </a:spcAft>
              <a:buSzPts val="1656"/>
              <a:buChar char="●"/>
            </a:pPr>
            <a:r>
              <a:rPr lang="en-US"/>
              <a:t>firstName - a string containing the former employees first name</a:t>
            </a:r>
            <a:endParaRPr/>
          </a:p>
          <a:p>
            <a:pPr indent="-333756" lvl="0" marL="457200" rtl="0" algn="l">
              <a:spcBef>
                <a:spcPts val="0"/>
              </a:spcBef>
              <a:spcAft>
                <a:spcPts val="0"/>
              </a:spcAft>
              <a:buSzPts val="1656"/>
              <a:buChar char="●"/>
            </a:pPr>
            <a:r>
              <a:rPr lang="en-US"/>
              <a:t>lastName - a string containing the former employees last name</a:t>
            </a:r>
            <a:endParaRPr/>
          </a:p>
          <a:p>
            <a:pPr indent="-333756" lvl="0" marL="457200" rtl="0" algn="l">
              <a:spcBef>
                <a:spcPts val="0"/>
              </a:spcBef>
              <a:spcAft>
                <a:spcPts val="0"/>
              </a:spcAft>
              <a:buSzPts val="1656"/>
              <a:buChar char="●"/>
            </a:pPr>
            <a:r>
              <a:rPr lang="en-US"/>
              <a:t>IDNumber - a string containing the former employees IDNumber that they used when they were with the company</a:t>
            </a:r>
            <a:endParaRPr/>
          </a:p>
          <a:p>
            <a:pPr indent="-333756" lvl="0" marL="457200" rtl="0" algn="l">
              <a:spcBef>
                <a:spcPts val="0"/>
              </a:spcBef>
              <a:spcAft>
                <a:spcPts val="0"/>
              </a:spcAft>
              <a:buSzPts val="1656"/>
              <a:buChar char="●"/>
            </a:pPr>
            <a:r>
              <a:rPr lang="en-US"/>
              <a:t>mobilePhoneNumber - a string containing the former employees mobile phone number</a:t>
            </a:r>
            <a:endParaRPr/>
          </a:p>
          <a:p>
            <a:pPr indent="-333756" lvl="0" marL="457200" rtl="0" algn="l">
              <a:spcBef>
                <a:spcPts val="0"/>
              </a:spcBef>
              <a:spcAft>
                <a:spcPts val="0"/>
              </a:spcAft>
              <a:buSzPts val="1656"/>
              <a:buChar char="●"/>
            </a:pPr>
            <a:r>
              <a:rPr lang="en-US"/>
              <a:t>address - a string containing the former employees address</a:t>
            </a:r>
            <a:endParaRPr/>
          </a:p>
          <a:p>
            <a:pPr indent="-333756" lvl="0" marL="457200" rtl="0" algn="l">
              <a:spcBef>
                <a:spcPts val="0"/>
              </a:spcBef>
              <a:spcAft>
                <a:spcPts val="0"/>
              </a:spcAft>
              <a:buSzPts val="1656"/>
              <a:buChar char="●"/>
            </a:pPr>
            <a:r>
              <a:rPr lang="en-US"/>
              <a:t>email Address - a string containing the former employees email address</a:t>
            </a:r>
            <a:endParaRPr/>
          </a:p>
          <a:p>
            <a:pPr indent="-333756" lvl="0" marL="457200" rtl="0" algn="l">
              <a:spcBef>
                <a:spcPts val="0"/>
              </a:spcBef>
              <a:spcAft>
                <a:spcPts val="0"/>
              </a:spcAft>
              <a:buSzPts val="1656"/>
              <a:buChar char="●"/>
            </a:pPr>
            <a:r>
              <a:rPr lang="en-US"/>
              <a:t>employedSince - a string containing the date the former employee was hired</a:t>
            </a:r>
            <a:endParaRPr/>
          </a:p>
          <a:p>
            <a:pPr indent="-333756" lvl="0" marL="457200" rtl="0" algn="l">
              <a:spcBef>
                <a:spcPts val="0"/>
              </a:spcBef>
              <a:spcAft>
                <a:spcPts val="0"/>
              </a:spcAft>
              <a:buSzPts val="1656"/>
              <a:buChar char="●"/>
            </a:pPr>
            <a:r>
              <a:rPr lang="en-US"/>
              <a:t>dateLeft - a string containing the date the former employee departed from the company</a:t>
            </a:r>
            <a:endParaRPr/>
          </a:p>
          <a:p>
            <a:pPr indent="-333756" lvl="0" marL="457200" rtl="0" algn="l">
              <a:spcBef>
                <a:spcPts val="0"/>
              </a:spcBef>
              <a:spcAft>
                <a:spcPts val="0"/>
              </a:spcAft>
              <a:buSzPts val="1656"/>
              <a:buChar char="●"/>
            </a:pPr>
            <a:r>
              <a:rPr lang="en-US"/>
              <a:t>reasonForLeaving - a string containing the reason the employee departed from the company</a:t>
            </a:r>
            <a:endParaRPr/>
          </a:p>
          <a:p>
            <a:pPr indent="0" lvl="0" marL="457200" rtl="0" algn="l">
              <a:spcBef>
                <a:spcPts val="600"/>
              </a:spcBef>
              <a:spcAft>
                <a:spcPts val="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Repository for all employees</a:t>
            </a:r>
            <a:endParaRPr/>
          </a:p>
        </p:txBody>
      </p:sp>
      <p:sp>
        <p:nvSpPr>
          <p:cNvPr id="227" name="Google Shape;227;p28"/>
          <p:cNvSpPr txBox="1"/>
          <p:nvPr>
            <p:ph idx="1" type="body"/>
          </p:nvPr>
        </p:nvSpPr>
        <p:spPr>
          <a:xfrm>
            <a:off x="581192" y="2340864"/>
            <a:ext cx="11029500" cy="36345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US"/>
              <a:t>Our Project now has a repository for all employees to have ever been with the company</a:t>
            </a:r>
            <a:endParaRPr/>
          </a:p>
          <a:p>
            <a:pPr indent="0" lvl="0" marL="0" rtl="0" algn="l">
              <a:spcBef>
                <a:spcPts val="600"/>
              </a:spcBef>
              <a:spcAft>
                <a:spcPts val="0"/>
              </a:spcAft>
              <a:buNone/>
            </a:pPr>
            <a:r>
              <a:rPr lang="en-US"/>
              <a:t>This includes…</a:t>
            </a:r>
            <a:endParaRPr/>
          </a:p>
          <a:p>
            <a:pPr indent="0" lvl="0" marL="0" rtl="0" algn="l">
              <a:spcBef>
                <a:spcPts val="600"/>
              </a:spcBef>
              <a:spcAft>
                <a:spcPts val="0"/>
              </a:spcAft>
              <a:buNone/>
            </a:pPr>
            <a:r>
              <a:t/>
            </a:r>
            <a:endParaRPr/>
          </a:p>
          <a:p>
            <a:pPr indent="-333756" lvl="0" marL="457200" rtl="0" algn="l">
              <a:spcBef>
                <a:spcPts val="600"/>
              </a:spcBef>
              <a:spcAft>
                <a:spcPts val="0"/>
              </a:spcAft>
              <a:buSzPts val="1656"/>
              <a:buChar char="●"/>
            </a:pPr>
            <a:r>
              <a:rPr lang="en-US"/>
              <a:t>former employees who are deceased</a:t>
            </a:r>
            <a:endParaRPr/>
          </a:p>
          <a:p>
            <a:pPr indent="0" lvl="0" marL="914400" rtl="0" algn="l">
              <a:spcBef>
                <a:spcPts val="600"/>
              </a:spcBef>
              <a:spcAft>
                <a:spcPts val="0"/>
              </a:spcAft>
              <a:buNone/>
            </a:pPr>
            <a:r>
              <a:t/>
            </a:r>
            <a:endParaRPr/>
          </a:p>
          <a:p>
            <a:pPr indent="-333756" lvl="0" marL="457200" rtl="0" algn="l">
              <a:spcBef>
                <a:spcPts val="600"/>
              </a:spcBef>
              <a:spcAft>
                <a:spcPts val="0"/>
              </a:spcAft>
              <a:buSzPts val="1656"/>
              <a:buChar char="●"/>
            </a:pPr>
            <a:r>
              <a:rPr lang="en-US"/>
              <a:t>former employees who were terminated by the company</a:t>
            </a:r>
            <a:endParaRPr/>
          </a:p>
          <a:p>
            <a:pPr indent="0" lvl="0" marL="914400" rtl="0" algn="l">
              <a:spcBef>
                <a:spcPts val="600"/>
              </a:spcBef>
              <a:spcAft>
                <a:spcPts val="0"/>
              </a:spcAft>
              <a:buNone/>
            </a:pPr>
            <a:r>
              <a:t/>
            </a:r>
            <a:endParaRPr/>
          </a:p>
          <a:p>
            <a:pPr indent="-333756" lvl="0" marL="457200" rtl="0" algn="l">
              <a:spcBef>
                <a:spcPts val="600"/>
              </a:spcBef>
              <a:spcAft>
                <a:spcPts val="0"/>
              </a:spcAft>
              <a:buSzPts val="1656"/>
              <a:buChar char="●"/>
            </a:pPr>
            <a:r>
              <a:rPr lang="en-US"/>
              <a:t>former employees who quit</a:t>
            </a:r>
            <a:endParaRPr/>
          </a:p>
          <a:p>
            <a:pPr indent="0" lvl="0" marL="914400" rtl="0" algn="l">
              <a:spcBef>
                <a:spcPts val="600"/>
              </a:spcBef>
              <a:spcAft>
                <a:spcPts val="0"/>
              </a:spcAft>
              <a:buNone/>
            </a:pPr>
            <a:r>
              <a:t/>
            </a:r>
            <a:endParaRPr/>
          </a:p>
          <a:p>
            <a:pPr indent="-333756" lvl="0" marL="457200" rtl="0" algn="l">
              <a:spcBef>
                <a:spcPts val="600"/>
              </a:spcBef>
              <a:spcAft>
                <a:spcPts val="0"/>
              </a:spcAft>
              <a:buSzPts val="1656"/>
              <a:buChar char="●"/>
            </a:pPr>
            <a:r>
              <a:rPr lang="en-US"/>
              <a:t>former employees who left due to disability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33" name="Google Shape;233;p29"/>
          <p:cNvSpPr txBox="1"/>
          <p:nvPr>
            <p:ph type="title"/>
          </p:nvPr>
        </p:nvSpPr>
        <p:spPr>
          <a:xfrm>
            <a:off x="581192" y="1507414"/>
            <a:ext cx="5120255" cy="39033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Franklin Gothic"/>
              <a:buNone/>
            </a:pPr>
            <a:r>
              <a:rPr lang="en-US" sz="4000">
                <a:solidFill>
                  <a:srgbClr val="262626"/>
                </a:solidFill>
              </a:rPr>
              <a:t>DATABASE</a:t>
            </a:r>
            <a:endParaRPr/>
          </a:p>
        </p:txBody>
      </p:sp>
      <p:sp>
        <p:nvSpPr>
          <p:cNvPr id="234" name="Google Shape;234;p29"/>
          <p:cNvSpPr/>
          <p:nvPr/>
        </p:nvSpPr>
        <p:spPr>
          <a:xfrm>
            <a:off x="446534" y="453642"/>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flipH="1" rot="5400000">
            <a:off x="4244340" y="3329711"/>
            <a:ext cx="3703320" cy="5872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txBox="1"/>
          <p:nvPr>
            <p:ph idx="1" type="body"/>
          </p:nvPr>
        </p:nvSpPr>
        <p:spPr>
          <a:xfrm>
            <a:off x="6441743" y="1507415"/>
            <a:ext cx="4819091" cy="3903331"/>
          </a:xfrm>
          <a:prstGeom prst="rect">
            <a:avLst/>
          </a:prstGeom>
          <a:noFill/>
          <a:ln>
            <a:noFill/>
          </a:ln>
        </p:spPr>
        <p:txBody>
          <a:bodyPr anchorCtr="0" anchor="t" bIns="45700" lIns="91425" spcFirstLastPara="1" rIns="91425" wrap="square" tIns="45700">
            <a:noAutofit/>
          </a:bodyPr>
          <a:lstStyle/>
          <a:p>
            <a:pPr indent="-355600" lvl="0" marL="457200" rtl="0" algn="l">
              <a:lnSpc>
                <a:spcPct val="110000"/>
              </a:lnSpc>
              <a:spcBef>
                <a:spcPts val="0"/>
              </a:spcBef>
              <a:spcAft>
                <a:spcPts val="0"/>
              </a:spcAft>
              <a:buSzPts val="2000"/>
              <a:buChar char="●"/>
            </a:pPr>
            <a:r>
              <a:rPr lang="en-US" sz="2000"/>
              <a:t>For this we used MySQL</a:t>
            </a:r>
            <a:endParaRPr sz="2000"/>
          </a:p>
          <a:p>
            <a:pPr indent="-355600" lvl="0" marL="457200" rtl="0" algn="l">
              <a:lnSpc>
                <a:spcPct val="110000"/>
              </a:lnSpc>
              <a:spcBef>
                <a:spcPts val="0"/>
              </a:spcBef>
              <a:spcAft>
                <a:spcPts val="0"/>
              </a:spcAft>
              <a:buSzPts val="2000"/>
              <a:buChar char="●"/>
            </a:pPr>
            <a:r>
              <a:rPr lang="en-US" sz="2000"/>
              <a:t>The decision was just based on the fact that we all had more experience with it from other classes/projects compared to other DBMS.</a:t>
            </a:r>
            <a:endParaRPr sz="2000"/>
          </a:p>
        </p:txBody>
      </p:sp>
      <p:sp>
        <p:nvSpPr>
          <p:cNvPr id="237" name="Google Shape;237;p29"/>
          <p:cNvSpPr/>
          <p:nvPr/>
        </p:nvSpPr>
        <p:spPr>
          <a:xfrm>
            <a:off x="446534" y="5878019"/>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1" name="Shape 241"/>
        <p:cNvGrpSpPr/>
        <p:nvPr/>
      </p:nvGrpSpPr>
      <p:grpSpPr>
        <a:xfrm>
          <a:off x="0" y="0"/>
          <a:ext cx="0" cy="0"/>
          <a:chOff x="0" y="0"/>
          <a:chExt cx="0" cy="0"/>
        </a:xfrm>
      </p:grpSpPr>
      <p:sp>
        <p:nvSpPr>
          <p:cNvPr id="242" name="Google Shape;242;p3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43" name="Google Shape;243;p30"/>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700"/>
              <a:buFont typeface="Franklin Gothic"/>
              <a:buNone/>
            </a:pPr>
            <a:r>
              <a:rPr lang="en-US" sz="3700">
                <a:solidFill>
                  <a:schemeClr val="accent1"/>
                </a:solidFill>
              </a:rPr>
              <a:t>DOCUMENTATION</a:t>
            </a:r>
            <a:endParaRPr/>
          </a:p>
        </p:txBody>
      </p:sp>
      <p:sp>
        <p:nvSpPr>
          <p:cNvPr id="244" name="Google Shape;244;p30"/>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Autofit/>
          </a:bodyPr>
          <a:lstStyle/>
          <a:p>
            <a:pPr indent="0" lvl="0" marL="457200" rtl="0" algn="l">
              <a:lnSpc>
                <a:spcPct val="110000"/>
              </a:lnSpc>
              <a:spcBef>
                <a:spcPts val="0"/>
              </a:spcBef>
              <a:spcAft>
                <a:spcPts val="0"/>
              </a:spcAft>
              <a:buNone/>
            </a:pPr>
            <a:r>
              <a:rPr lang="en-US" sz="2000"/>
              <a:t>For documentation we have a…</a:t>
            </a:r>
            <a:endParaRPr sz="2000"/>
          </a:p>
          <a:p>
            <a:pPr indent="0" lvl="0" marL="457200" rtl="0" algn="l">
              <a:lnSpc>
                <a:spcPct val="110000"/>
              </a:lnSpc>
              <a:spcBef>
                <a:spcPts val="0"/>
              </a:spcBef>
              <a:spcAft>
                <a:spcPts val="0"/>
              </a:spcAft>
              <a:buNone/>
            </a:pPr>
            <a:r>
              <a:t/>
            </a:r>
            <a:endParaRPr sz="2000"/>
          </a:p>
          <a:p>
            <a:pPr indent="0" lvl="0" marL="457200" rtl="0" algn="l">
              <a:lnSpc>
                <a:spcPct val="110000"/>
              </a:lnSpc>
              <a:spcBef>
                <a:spcPts val="0"/>
              </a:spcBef>
              <a:spcAft>
                <a:spcPts val="0"/>
              </a:spcAft>
              <a:buNone/>
            </a:pPr>
            <a:r>
              <a:t/>
            </a:r>
            <a:endParaRPr sz="2000"/>
          </a:p>
          <a:p>
            <a:pPr indent="-355600" lvl="0" marL="457200" rtl="0" algn="l">
              <a:lnSpc>
                <a:spcPct val="110000"/>
              </a:lnSpc>
              <a:spcBef>
                <a:spcPts val="0"/>
              </a:spcBef>
              <a:spcAft>
                <a:spcPts val="0"/>
              </a:spcAft>
              <a:buSzPts val="2000"/>
              <a:buChar char="●"/>
            </a:pPr>
            <a:r>
              <a:rPr lang="en-US" sz="2000"/>
              <a:t>Software Requirements Specification(SRS)   </a:t>
            </a:r>
            <a:endParaRPr sz="2000"/>
          </a:p>
          <a:p>
            <a:pPr indent="-355600" lvl="0" marL="457200" rtl="0" algn="l">
              <a:lnSpc>
                <a:spcPct val="110000"/>
              </a:lnSpc>
              <a:spcBef>
                <a:spcPts val="0"/>
              </a:spcBef>
              <a:spcAft>
                <a:spcPts val="0"/>
              </a:spcAft>
              <a:buSzPts val="2000"/>
              <a:buChar char="●"/>
            </a:pPr>
            <a:r>
              <a:rPr lang="en-US" sz="2000"/>
              <a:t>User Manual(which includes)</a:t>
            </a:r>
            <a:endParaRPr sz="2000"/>
          </a:p>
          <a:p>
            <a:pPr indent="0" lvl="0" marL="457200" rtl="0" algn="l">
              <a:lnSpc>
                <a:spcPct val="110000"/>
              </a:lnSpc>
              <a:spcBef>
                <a:spcPts val="0"/>
              </a:spcBef>
              <a:spcAft>
                <a:spcPts val="0"/>
              </a:spcAft>
              <a:buNone/>
            </a:pPr>
            <a:r>
              <a:rPr lang="en-US" sz="2000"/>
              <a:t>                         - a table of contents</a:t>
            </a:r>
            <a:endParaRPr sz="2000"/>
          </a:p>
          <a:p>
            <a:pPr indent="0" lvl="0" marL="457200" rtl="0" algn="l">
              <a:lnSpc>
                <a:spcPct val="110000"/>
              </a:lnSpc>
              <a:spcBef>
                <a:spcPts val="0"/>
              </a:spcBef>
              <a:spcAft>
                <a:spcPts val="0"/>
              </a:spcAft>
              <a:buNone/>
            </a:pPr>
            <a:r>
              <a:rPr lang="en-US" sz="2000"/>
              <a:t>                         - a section on how to use it</a:t>
            </a:r>
            <a:endParaRPr sz="2000"/>
          </a:p>
          <a:p>
            <a:pPr indent="0" lvl="0" marL="457200" rtl="0" algn="l">
              <a:lnSpc>
                <a:spcPct val="110000"/>
              </a:lnSpc>
              <a:spcBef>
                <a:spcPts val="0"/>
              </a:spcBef>
              <a:spcAft>
                <a:spcPts val="0"/>
              </a:spcAft>
              <a:buNone/>
            </a:pPr>
            <a:r>
              <a:rPr lang="en-US" sz="2000"/>
              <a:t>                         - a section on what to do if an error                               </a:t>
            </a:r>
            <a:endParaRPr sz="2000"/>
          </a:p>
          <a:p>
            <a:pPr indent="0" lvl="0" marL="457200" rtl="0" algn="l">
              <a:lnSpc>
                <a:spcPct val="110000"/>
              </a:lnSpc>
              <a:spcBef>
                <a:spcPts val="0"/>
              </a:spcBef>
              <a:spcAft>
                <a:spcPts val="0"/>
              </a:spcAft>
              <a:buNone/>
            </a:pPr>
            <a:r>
              <a:rPr lang="en-US" sz="2000"/>
              <a:t>                            occurs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294950" y="-1953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56" name="Google Shape;256;p31"/>
          <p:cNvSpPr/>
          <p:nvPr/>
        </p:nvSpPr>
        <p:spPr>
          <a:xfrm>
            <a:off x="446534" y="457200"/>
            <a:ext cx="6199632"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6736079" y="453643"/>
            <a:ext cx="5010912"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2512" y="713075"/>
            <a:ext cx="12192000" cy="6219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Laptop Secure" id="259" name="Google Shape;259;p31"/>
          <p:cNvPicPr preferRelativeResize="0"/>
          <p:nvPr/>
        </p:nvPicPr>
        <p:blipFill rotWithShape="1">
          <a:blip r:embed="rId3">
            <a:alphaModFix/>
          </a:blip>
          <a:srcRect b="0" l="0" r="0" t="0"/>
          <a:stretch/>
        </p:blipFill>
        <p:spPr>
          <a:xfrm>
            <a:off x="996823" y="959907"/>
            <a:ext cx="5099051" cy="5099051"/>
          </a:xfrm>
          <a:prstGeom prst="rect">
            <a:avLst/>
          </a:prstGeom>
          <a:noFill/>
          <a:ln>
            <a:noFill/>
          </a:ln>
        </p:spPr>
      </p:pic>
      <p:sp>
        <p:nvSpPr>
          <p:cNvPr id="260" name="Google Shape;260;p31"/>
          <p:cNvSpPr/>
          <p:nvPr/>
        </p:nvSpPr>
        <p:spPr>
          <a:xfrm>
            <a:off x="6736841" y="453650"/>
            <a:ext cx="5009400" cy="57894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txBox="1"/>
          <p:nvPr>
            <p:ph type="title"/>
          </p:nvPr>
        </p:nvSpPr>
        <p:spPr>
          <a:xfrm>
            <a:off x="6871838" y="4502800"/>
            <a:ext cx="4739400" cy="3225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000">
                <a:solidFill>
                  <a:srgbClr val="FFFFFF"/>
                </a:solidFill>
              </a:rPr>
              <a:t>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0" lvl="0" marL="0" rtl="0" algn="l">
              <a:lnSpc>
                <a:spcPct val="90000"/>
              </a:lnSpc>
              <a:spcBef>
                <a:spcPts val="0"/>
              </a:spcBef>
              <a:spcAft>
                <a:spcPts val="0"/>
              </a:spcAft>
              <a:buNone/>
            </a:pPr>
            <a:r>
              <a:rPr lang="en-US" sz="2000">
                <a:solidFill>
                  <a:srgbClr val="FFFFFF"/>
                </a:solidFill>
              </a:rPr>
              <a:t>                   Security</a:t>
            </a:r>
            <a:endParaRPr sz="2000">
              <a:solidFill>
                <a:srgbClr val="FFFFFF"/>
              </a:solidFill>
            </a:endParaRPr>
          </a:p>
          <a:p>
            <a:pPr indent="0" lvl="0" marL="0" rtl="0" algn="l">
              <a:lnSpc>
                <a:spcPct val="90000"/>
              </a:lnSpc>
              <a:spcBef>
                <a:spcPts val="0"/>
              </a:spcBef>
              <a:spcAft>
                <a:spcPts val="0"/>
              </a:spcAft>
              <a:buNone/>
            </a:pPr>
            <a:r>
              <a:t/>
            </a:r>
            <a:endParaRPr sz="2000">
              <a:solidFill>
                <a:srgbClr val="FFFFFF"/>
              </a:solidFill>
            </a:endParaRPr>
          </a:p>
          <a:p>
            <a:pPr indent="-355600" lvl="0" marL="457200" rtl="0" algn="l">
              <a:lnSpc>
                <a:spcPct val="90000"/>
              </a:lnSpc>
              <a:spcBef>
                <a:spcPts val="0"/>
              </a:spcBef>
              <a:spcAft>
                <a:spcPts val="0"/>
              </a:spcAft>
              <a:buClr>
                <a:srgbClr val="FFFFFF"/>
              </a:buClr>
              <a:buSzPts val="2000"/>
              <a:buChar char="●"/>
            </a:pPr>
            <a:r>
              <a:rPr lang="en-US" sz="2000">
                <a:solidFill>
                  <a:srgbClr val="FFFFFF"/>
                </a:solidFill>
              </a:rPr>
              <a:t>For security we have a login system</a:t>
            </a:r>
            <a:endParaRPr sz="2000">
              <a:solidFill>
                <a:srgbClr val="FFFFFF"/>
              </a:solidFill>
            </a:endParaRPr>
          </a:p>
          <a:p>
            <a:pPr indent="-355600" lvl="0" marL="457200" rtl="0" algn="l">
              <a:lnSpc>
                <a:spcPct val="90000"/>
              </a:lnSpc>
              <a:spcBef>
                <a:spcPts val="0"/>
              </a:spcBef>
              <a:spcAft>
                <a:spcPts val="0"/>
              </a:spcAft>
              <a:buClr>
                <a:srgbClr val="FFFFFF"/>
              </a:buClr>
              <a:buSzPts val="2000"/>
              <a:buChar char="●"/>
            </a:pPr>
            <a:r>
              <a:rPr lang="en-US" sz="2000">
                <a:solidFill>
                  <a:srgbClr val="FFFFFF"/>
                </a:solidFill>
              </a:rPr>
              <a:t>Employees will be required to give both their user ID and password</a:t>
            </a:r>
            <a:endParaRPr sz="2000">
              <a:solidFill>
                <a:srgbClr val="FFFFFF"/>
              </a:solidFill>
            </a:endParaRPr>
          </a:p>
          <a:p>
            <a:pPr indent="-355600" lvl="0" marL="457200" rtl="0" algn="l">
              <a:lnSpc>
                <a:spcPct val="90000"/>
              </a:lnSpc>
              <a:spcBef>
                <a:spcPts val="0"/>
              </a:spcBef>
              <a:spcAft>
                <a:spcPts val="0"/>
              </a:spcAft>
              <a:buClr>
                <a:srgbClr val="FFFFFF"/>
              </a:buClr>
              <a:buSzPts val="2000"/>
              <a:buChar char="●"/>
            </a:pPr>
            <a:r>
              <a:rPr lang="en-US" sz="2000">
                <a:solidFill>
                  <a:srgbClr val="FFFFFF"/>
                </a:solidFill>
              </a:rPr>
              <a:t>If the user enters either an incorrect user ID or password they will then be given the message “Password/UserID Incorrect”</a:t>
            </a:r>
            <a:endParaRPr sz="2000">
              <a:solidFill>
                <a:srgbClr val="FFFFFF"/>
              </a:solidFill>
            </a:endParaRPr>
          </a:p>
          <a:p>
            <a:pPr indent="-355600" lvl="0" marL="457200" rtl="0" algn="l">
              <a:lnSpc>
                <a:spcPct val="90000"/>
              </a:lnSpc>
              <a:spcBef>
                <a:spcPts val="0"/>
              </a:spcBef>
              <a:spcAft>
                <a:spcPts val="0"/>
              </a:spcAft>
              <a:buClr>
                <a:srgbClr val="FFFFFF"/>
              </a:buClr>
              <a:buSzPts val="2000"/>
              <a:buChar char="●"/>
            </a:pPr>
            <a:r>
              <a:rPr lang="en-US" sz="2000">
                <a:solidFill>
                  <a:srgbClr val="FFFFFF"/>
                </a:solidFill>
              </a:rPr>
              <a:t>They will then be  given the chance to type in their correct user ID and password.</a:t>
            </a:r>
            <a:endParaRPr sz="2000">
              <a:solidFill>
                <a:srgbClr val="FFFFFF"/>
              </a:solidFill>
            </a:endParaRPr>
          </a:p>
          <a:p>
            <a:pPr indent="-355600" lvl="0" marL="457200" rtl="0" algn="l">
              <a:lnSpc>
                <a:spcPct val="90000"/>
              </a:lnSpc>
              <a:spcBef>
                <a:spcPts val="0"/>
              </a:spcBef>
              <a:spcAft>
                <a:spcPts val="0"/>
              </a:spcAft>
              <a:buClr>
                <a:srgbClr val="FFFFFF"/>
              </a:buClr>
              <a:buSzPts val="2000"/>
              <a:buChar char="●"/>
            </a:pPr>
            <a:r>
              <a:rPr lang="en-US" sz="2000">
                <a:solidFill>
                  <a:srgbClr val="FFFFFF"/>
                </a:solidFill>
              </a:rPr>
              <a:t>If the employee types in their password incorrectly 3 times it will lock them out.</a:t>
            </a:r>
            <a:endParaRPr sz="2000">
              <a:solidFill>
                <a:srgbClr val="FFFFFF"/>
              </a:solidFill>
            </a:endParaRPr>
          </a:p>
          <a:p>
            <a:pPr indent="-355600" lvl="0" marL="457200" rtl="0" algn="l">
              <a:lnSpc>
                <a:spcPct val="90000"/>
              </a:lnSpc>
              <a:spcBef>
                <a:spcPts val="0"/>
              </a:spcBef>
              <a:spcAft>
                <a:spcPts val="0"/>
              </a:spcAft>
              <a:buClr>
                <a:srgbClr val="FFFFFF"/>
              </a:buClr>
              <a:buSzPts val="2000"/>
              <a:buChar char="●"/>
            </a:pPr>
            <a:r>
              <a:rPr lang="en-US" sz="2000">
                <a:solidFill>
                  <a:srgbClr val="FFFFFF"/>
                </a:solidFill>
              </a:rPr>
              <a:t>HR has the ability to give them access to login again.</a:t>
            </a:r>
            <a:endParaRPr sz="2000">
              <a:solidFill>
                <a:srgbClr val="FFFFFF"/>
              </a:solidFill>
            </a:endParaRPr>
          </a:p>
          <a:p>
            <a:pPr indent="-355600" lvl="0" marL="457200" rtl="0" algn="l">
              <a:lnSpc>
                <a:spcPct val="90000"/>
              </a:lnSpc>
              <a:spcBef>
                <a:spcPts val="0"/>
              </a:spcBef>
              <a:spcAft>
                <a:spcPts val="0"/>
              </a:spcAft>
              <a:buClr>
                <a:srgbClr val="FFFFFF"/>
              </a:buClr>
              <a:buSzPts val="2000"/>
              <a:buChar char="●"/>
            </a:pPr>
            <a:r>
              <a:rPr lang="en-US" sz="2000">
                <a:solidFill>
                  <a:srgbClr val="FFFFFF"/>
                </a:solidFill>
              </a:rPr>
              <a:t>There is also a third level of security which lets employees view certain information about other employees.</a:t>
            </a:r>
            <a:br>
              <a:rPr lang="en-US" sz="2000">
                <a:solidFill>
                  <a:srgbClr val="FFFFFF"/>
                </a:solidFill>
              </a:rPr>
            </a:br>
            <a:br>
              <a:rPr lang="en-US" sz="2000">
                <a:solidFill>
                  <a:srgbClr val="FFFFFF"/>
                </a:solidFill>
              </a:rPr>
            </a:br>
            <a:br>
              <a:rPr lang="en-US" sz="2000">
                <a:solidFill>
                  <a:srgbClr val="FFFFFF"/>
                </a:solidFill>
              </a:rPr>
            </a:br>
            <a:br>
              <a:rPr lang="en-US" sz="2000">
                <a:solidFill>
                  <a:srgbClr val="FFFFFF"/>
                </a:solidFill>
              </a:rPr>
            </a:br>
            <a:br>
              <a:rPr lang="en-US" sz="2000">
                <a:solidFill>
                  <a:srgbClr val="FFFFFF"/>
                </a:solidFill>
              </a:rPr>
            </a:br>
            <a:br>
              <a:rPr lang="en-US" sz="2000">
                <a:solidFill>
                  <a:srgbClr val="FFFFFF"/>
                </a:solidFill>
              </a:rPr>
            </a:br>
            <a:endParaRPr sz="2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Error Handling</a:t>
            </a:r>
            <a:endParaRPr/>
          </a:p>
        </p:txBody>
      </p:sp>
      <p:sp>
        <p:nvSpPr>
          <p:cNvPr id="267" name="Google Shape;267;p32"/>
          <p:cNvSpPr txBox="1"/>
          <p:nvPr>
            <p:ph idx="1" type="body"/>
          </p:nvPr>
        </p:nvSpPr>
        <p:spPr>
          <a:xfrm>
            <a:off x="581192" y="2340864"/>
            <a:ext cx="11029500" cy="36345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US"/>
              <a:t>Our project has dialog boxes to inform the user if errors happen with the following:</a:t>
            </a:r>
            <a:endParaRPr/>
          </a:p>
          <a:p>
            <a:pPr indent="0" lvl="0" marL="0" rtl="0" algn="l">
              <a:spcBef>
                <a:spcPts val="600"/>
              </a:spcBef>
              <a:spcAft>
                <a:spcPts val="0"/>
              </a:spcAft>
              <a:buNone/>
            </a:pPr>
            <a:r>
              <a:t/>
            </a:r>
            <a:endParaRPr/>
          </a:p>
          <a:p>
            <a:pPr indent="-333756" lvl="0" marL="457200" rtl="0" algn="l">
              <a:spcBef>
                <a:spcPts val="600"/>
              </a:spcBef>
              <a:spcAft>
                <a:spcPts val="0"/>
              </a:spcAft>
              <a:buSzPts val="1656"/>
              <a:buChar char="●"/>
            </a:pPr>
            <a:r>
              <a:rPr lang="en-US"/>
              <a:t>If there is a problem adding an employee </a:t>
            </a:r>
            <a:endParaRPr/>
          </a:p>
          <a:p>
            <a:pPr indent="0" lvl="0" marL="457200" rtl="0" algn="l">
              <a:spcBef>
                <a:spcPts val="600"/>
              </a:spcBef>
              <a:spcAft>
                <a:spcPts val="0"/>
              </a:spcAft>
              <a:buNone/>
            </a:pPr>
            <a:r>
              <a:t/>
            </a:r>
            <a:endParaRPr/>
          </a:p>
          <a:p>
            <a:pPr indent="-333756" lvl="0" marL="457200" rtl="0" algn="l">
              <a:spcBef>
                <a:spcPts val="600"/>
              </a:spcBef>
              <a:spcAft>
                <a:spcPts val="0"/>
              </a:spcAft>
              <a:buSzPts val="1656"/>
              <a:buChar char="●"/>
            </a:pPr>
            <a:r>
              <a:rPr lang="en-US"/>
              <a:t>If there is a problem removing an employee</a:t>
            </a:r>
            <a:endParaRPr/>
          </a:p>
          <a:p>
            <a:pPr indent="0" lvl="0" marL="457200" rtl="0" algn="l">
              <a:spcBef>
                <a:spcPts val="600"/>
              </a:spcBef>
              <a:spcAft>
                <a:spcPts val="0"/>
              </a:spcAft>
              <a:buNone/>
            </a:pPr>
            <a:r>
              <a:t/>
            </a:r>
            <a:endParaRPr/>
          </a:p>
          <a:p>
            <a:pPr indent="-333756" lvl="0" marL="457200" rtl="0" algn="l">
              <a:spcBef>
                <a:spcPts val="600"/>
              </a:spcBef>
              <a:spcAft>
                <a:spcPts val="0"/>
              </a:spcAft>
              <a:buSzPts val="1656"/>
              <a:buChar char="●"/>
            </a:pPr>
            <a:r>
              <a:rPr lang="en-US"/>
              <a:t>If there is a problem updating an employees information</a:t>
            </a:r>
            <a:endParaRPr/>
          </a:p>
          <a:p>
            <a:pPr indent="0" lvl="0" marL="457200" rtl="0" algn="l">
              <a:spcBef>
                <a:spcPts val="600"/>
              </a:spcBef>
              <a:spcAft>
                <a:spcPts val="0"/>
              </a:spcAft>
              <a:buNone/>
            </a:pPr>
            <a:r>
              <a:t/>
            </a:r>
            <a:endParaRPr/>
          </a:p>
          <a:p>
            <a:pPr indent="-333756" lvl="0" marL="457200" rtl="0" algn="l">
              <a:spcBef>
                <a:spcPts val="600"/>
              </a:spcBef>
              <a:spcAft>
                <a:spcPts val="0"/>
              </a:spcAft>
              <a:buSzPts val="1656"/>
              <a:buChar char="●"/>
            </a:pPr>
            <a:r>
              <a:rPr lang="en-US"/>
              <a:t>If there is a problem viewing an employees information</a:t>
            </a:r>
            <a:endParaRPr/>
          </a:p>
          <a:p>
            <a:pPr indent="0" lvl="0" marL="457200" rtl="0" algn="l">
              <a:spcBef>
                <a:spcPts val="600"/>
              </a:spcBef>
              <a:spcAft>
                <a:spcPts val="0"/>
              </a:spcAft>
              <a:buNone/>
            </a:pPr>
            <a:r>
              <a:t/>
            </a:r>
            <a:endParaRPr/>
          </a:p>
          <a:p>
            <a:pPr indent="-333756" lvl="0" marL="457200" rtl="0" algn="l">
              <a:spcBef>
                <a:spcPts val="600"/>
              </a:spcBef>
              <a:spcAft>
                <a:spcPts val="0"/>
              </a:spcAft>
              <a:buSzPts val="1656"/>
              <a:buChar char="●"/>
            </a:pPr>
            <a:r>
              <a:rPr lang="en-US"/>
              <a:t>If there is a problem viewing a former employees information</a:t>
            </a:r>
            <a:endParaRPr/>
          </a:p>
          <a:p>
            <a:pPr indent="0" lvl="0" marL="457200" rtl="0" algn="l">
              <a:spcBef>
                <a:spcPts val="600"/>
              </a:spcBef>
              <a:spcAft>
                <a:spcPts val="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33"/>
          <p:cNvSpPr/>
          <p:nvPr/>
        </p:nvSpPr>
        <p:spPr>
          <a:xfrm>
            <a:off x="0" y="0"/>
            <a:ext cx="12191999"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73" name="Google Shape;273;p3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446534" y="597643"/>
            <a:ext cx="3703320" cy="5792922"/>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txBox="1"/>
          <p:nvPr>
            <p:ph type="title"/>
          </p:nvPr>
        </p:nvSpPr>
        <p:spPr>
          <a:xfrm>
            <a:off x="771148" y="1037967"/>
            <a:ext cx="3054091" cy="470913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Franklin Gothic"/>
              <a:buNone/>
            </a:pPr>
            <a:r>
              <a:rPr lang="en-US">
                <a:solidFill>
                  <a:srgbClr val="FFFEFF"/>
                </a:solidFill>
              </a:rPr>
              <a:t>DISCORD</a:t>
            </a:r>
            <a:endParaRPr/>
          </a:p>
        </p:txBody>
      </p:sp>
      <p:sp>
        <p:nvSpPr>
          <p:cNvPr id="278" name="Google Shape;278;p33"/>
          <p:cNvSpPr txBox="1"/>
          <p:nvPr>
            <p:ph idx="1" type="body"/>
          </p:nvPr>
        </p:nvSpPr>
        <p:spPr>
          <a:xfrm>
            <a:off x="4534935" y="1037968"/>
            <a:ext cx="6725899" cy="4820832"/>
          </a:xfrm>
          <a:prstGeom prst="rect">
            <a:avLst/>
          </a:prstGeom>
          <a:noFill/>
          <a:ln>
            <a:noFill/>
          </a:ln>
        </p:spPr>
        <p:txBody>
          <a:bodyPr anchorCtr="0" anchor="ctr" bIns="45700" lIns="91425" spcFirstLastPara="1" rIns="91425" wrap="square" tIns="45700">
            <a:noAutofit/>
          </a:bodyPr>
          <a:lstStyle/>
          <a:p>
            <a:pPr indent="-333756" lvl="0" marL="457200" rtl="0" algn="l">
              <a:lnSpc>
                <a:spcPct val="110000"/>
              </a:lnSpc>
              <a:spcBef>
                <a:spcPts val="0"/>
              </a:spcBef>
              <a:spcAft>
                <a:spcPts val="0"/>
              </a:spcAft>
              <a:buSzPts val="1656"/>
              <a:buChar char="●"/>
            </a:pPr>
            <a:r>
              <a:rPr lang="en-US"/>
              <a:t>Discord is what we used to communicate with each </a:t>
            </a:r>
            <a:endParaRPr/>
          </a:p>
          <a:p>
            <a:pPr indent="-333756" lvl="0" marL="457200" rtl="0" algn="l">
              <a:lnSpc>
                <a:spcPct val="110000"/>
              </a:lnSpc>
              <a:spcBef>
                <a:spcPts val="0"/>
              </a:spcBef>
              <a:spcAft>
                <a:spcPts val="0"/>
              </a:spcAft>
              <a:buSzPts val="1656"/>
              <a:buChar char="●"/>
            </a:pPr>
            <a:r>
              <a:rPr lang="en-US"/>
              <a:t>This proved to be beneficial</a:t>
            </a:r>
            <a:endParaRPr/>
          </a:p>
          <a:p>
            <a:pPr indent="-333756" lvl="0" marL="457200" rtl="0" algn="l">
              <a:lnSpc>
                <a:spcPct val="110000"/>
              </a:lnSpc>
              <a:spcBef>
                <a:spcPts val="0"/>
              </a:spcBef>
              <a:spcAft>
                <a:spcPts val="0"/>
              </a:spcAft>
              <a:buSzPts val="1656"/>
              <a:buChar char="●"/>
            </a:pPr>
            <a:r>
              <a:rPr lang="en-US"/>
              <a:t>We could send messages to each other very quickly to give updates on the project</a:t>
            </a:r>
            <a:endParaRPr/>
          </a:p>
          <a:p>
            <a:pPr indent="-333756" lvl="0" marL="457200" rtl="0" algn="l">
              <a:lnSpc>
                <a:spcPct val="110000"/>
              </a:lnSpc>
              <a:spcBef>
                <a:spcPts val="0"/>
              </a:spcBef>
              <a:spcAft>
                <a:spcPts val="0"/>
              </a:spcAft>
              <a:buSzPts val="1656"/>
              <a:buChar char="●"/>
            </a:pPr>
            <a:r>
              <a:rPr lang="en-US"/>
              <a:t>It was something we could still use even if we were not home since there is a mobile app for it</a:t>
            </a:r>
            <a:endParaRPr/>
          </a:p>
          <a:p>
            <a:pPr indent="-333756" lvl="0" marL="457200" rtl="0" algn="l">
              <a:lnSpc>
                <a:spcPct val="110000"/>
              </a:lnSpc>
              <a:spcBef>
                <a:spcPts val="0"/>
              </a:spcBef>
              <a:spcAft>
                <a:spcPts val="0"/>
              </a:spcAft>
              <a:buSzPts val="1656"/>
              <a:buChar char="●"/>
            </a:pPr>
            <a:r>
              <a:rPr lang="en-US"/>
              <a:t>It also has a voice channel which makes it easier to talk to each other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D8D8D8"/>
            </a:gs>
          </a:gsLst>
          <a:path path="circle">
            <a:fillToRect b="100%" r="100%"/>
          </a:path>
          <a:tileRect l="-100%" t="-100%"/>
        </a:gradFill>
      </p:bgPr>
    </p:bg>
    <p:spTree>
      <p:nvGrpSpPr>
        <p:cNvPr id="282" name="Shape 282"/>
        <p:cNvGrpSpPr/>
        <p:nvPr/>
      </p:nvGrpSpPr>
      <p:grpSpPr>
        <a:xfrm>
          <a:off x="0" y="0"/>
          <a:ext cx="0" cy="0"/>
          <a:chOff x="0" y="0"/>
          <a:chExt cx="0" cy="0"/>
        </a:xfrm>
      </p:grpSpPr>
      <p:sp>
        <p:nvSpPr>
          <p:cNvPr id="283" name="Google Shape;283;p34"/>
          <p:cNvSpPr/>
          <p:nvPr/>
        </p:nvSpPr>
        <p:spPr>
          <a:xfrm>
            <a:off x="0" y="0"/>
            <a:ext cx="12192000" cy="6858000"/>
          </a:xfrm>
          <a:prstGeom prst="rect">
            <a:avLst/>
          </a:prstGeom>
          <a:gradFill>
            <a:gsLst>
              <a:gs pos="0">
                <a:schemeClr val="lt1"/>
              </a:gs>
              <a:gs pos="100000">
                <a:srgbClr val="D8D8D8"/>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84" name="Google Shape;284;p34"/>
          <p:cNvSpPr/>
          <p:nvPr/>
        </p:nvSpPr>
        <p:spPr>
          <a:xfrm>
            <a:off x="490581" y="485678"/>
            <a:ext cx="4174743" cy="5888772"/>
          </a:xfrm>
          <a:prstGeom prst="rect">
            <a:avLst/>
          </a:prstGeom>
          <a:solidFill>
            <a:srgbClr val="4653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85" name="Google Shape;285;p34"/>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2800"/>
              <a:buFont typeface="Franklin Gothic"/>
              <a:buNone/>
            </a:pPr>
            <a:r>
              <a:rPr lang="en-US">
                <a:solidFill>
                  <a:srgbClr val="FFFFFF"/>
                </a:solidFill>
              </a:rPr>
              <a:t>GITHUB</a:t>
            </a:r>
            <a:endParaRPr/>
          </a:p>
        </p:txBody>
      </p:sp>
      <p:sp>
        <p:nvSpPr>
          <p:cNvPr id="286" name="Google Shape;286;p34"/>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333756" lvl="0" marL="457200" rtl="0" algn="l">
              <a:lnSpc>
                <a:spcPct val="110000"/>
              </a:lnSpc>
              <a:spcBef>
                <a:spcPts val="0"/>
              </a:spcBef>
              <a:spcAft>
                <a:spcPts val="0"/>
              </a:spcAft>
              <a:buSzPts val="1656"/>
              <a:buChar char="●"/>
            </a:pPr>
            <a:r>
              <a:rPr lang="en-US"/>
              <a:t>Github is the platform we used to put our code together </a:t>
            </a:r>
            <a:endParaRPr/>
          </a:p>
          <a:p>
            <a:pPr indent="-333756" lvl="0" marL="457200" rtl="0" algn="l">
              <a:lnSpc>
                <a:spcPct val="110000"/>
              </a:lnSpc>
              <a:spcBef>
                <a:spcPts val="0"/>
              </a:spcBef>
              <a:spcAft>
                <a:spcPts val="0"/>
              </a:spcAft>
              <a:buSzPts val="1656"/>
              <a:buChar char="●"/>
            </a:pPr>
            <a:r>
              <a:rPr lang="en-US"/>
              <a:t>you work on your portion of the code, you commit it, then you push to a branch, then you merge it with the master</a:t>
            </a:r>
            <a:endParaRPr/>
          </a:p>
          <a:p>
            <a:pPr indent="-333756" lvl="0" marL="457200" rtl="0" algn="l">
              <a:lnSpc>
                <a:spcPct val="110000"/>
              </a:lnSpc>
              <a:spcBef>
                <a:spcPts val="0"/>
              </a:spcBef>
              <a:spcAft>
                <a:spcPts val="0"/>
              </a:spcAft>
              <a:buSzPts val="1656"/>
              <a:buChar char="●"/>
            </a:pPr>
            <a:r>
              <a:rPr lang="en-US"/>
              <a:t>when you want to update your project with the changes that other people made you pull down from the master</a:t>
            </a:r>
            <a:endParaRPr/>
          </a:p>
          <a:p>
            <a:pPr indent="-333756" lvl="0" marL="457200" rtl="0" algn="l">
              <a:lnSpc>
                <a:spcPct val="110000"/>
              </a:lnSpc>
              <a:spcBef>
                <a:spcPts val="0"/>
              </a:spcBef>
              <a:spcAft>
                <a:spcPts val="0"/>
              </a:spcAft>
              <a:buSzPts val="1656"/>
              <a:buChar char="●"/>
            </a:pPr>
            <a:r>
              <a:rPr lang="en-US"/>
              <a:t>Github is probably the best way to work on a project like this from seperate computers</a:t>
            </a:r>
            <a:endParaRPr/>
          </a:p>
          <a:p>
            <a:pPr indent="-333756" lvl="0" marL="457200" rtl="0" algn="l">
              <a:lnSpc>
                <a:spcPct val="110000"/>
              </a:lnSpc>
              <a:spcBef>
                <a:spcPts val="0"/>
              </a:spcBef>
              <a:spcAft>
                <a:spcPts val="0"/>
              </a:spcAft>
              <a:buSzPts val="1656"/>
              <a:buChar char="●"/>
            </a:pPr>
            <a:r>
              <a:rPr lang="en-US"/>
              <a:t>Another advantage of Github is that if you somehow break your program you could revert back to an older version of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6" name="Shape 126"/>
        <p:cNvGrpSpPr/>
        <p:nvPr/>
      </p:nvGrpSpPr>
      <p:grpSpPr>
        <a:xfrm>
          <a:off x="0" y="0"/>
          <a:ext cx="0" cy="0"/>
          <a:chOff x="0" y="0"/>
          <a:chExt cx="0" cy="0"/>
        </a:xfrm>
      </p:grpSpPr>
      <p:sp>
        <p:nvSpPr>
          <p:cNvPr id="127" name="Google Shape;127;p1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8" name="Google Shape;128;p17"/>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INTRODUCTION</a:t>
            </a:r>
            <a:br>
              <a:rPr lang="en-US" sz="4000">
                <a:solidFill>
                  <a:schemeClr val="accent1"/>
                </a:solidFill>
              </a:rPr>
            </a:br>
            <a:r>
              <a:rPr lang="en-US" sz="4000">
                <a:solidFill>
                  <a:schemeClr val="accent1"/>
                </a:solidFill>
              </a:rPr>
              <a:t>PROJECT DESCRIPTION</a:t>
            </a:r>
            <a:endParaRPr/>
          </a:p>
        </p:txBody>
      </p:sp>
      <p:sp>
        <p:nvSpPr>
          <p:cNvPr id="129" name="Google Shape;129;p17"/>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Autofit/>
          </a:bodyPr>
          <a:lstStyle/>
          <a:p>
            <a:pPr indent="0" lvl="0" marL="116840" rtl="0" algn="l">
              <a:lnSpc>
                <a:spcPct val="110000"/>
              </a:lnSpc>
              <a:spcBef>
                <a:spcPts val="0"/>
              </a:spcBef>
              <a:spcAft>
                <a:spcPts val="0"/>
              </a:spcAft>
              <a:buSzPts val="1840"/>
              <a:buNone/>
            </a:pPr>
            <a:r>
              <a:rPr lang="en-US" sz="2000"/>
              <a:t>Our project…</a:t>
            </a:r>
            <a:endParaRPr sz="2000"/>
          </a:p>
          <a:p>
            <a:pPr indent="-355600" lvl="0" marL="457200" rtl="0" algn="l">
              <a:lnSpc>
                <a:spcPct val="110000"/>
              </a:lnSpc>
              <a:spcBef>
                <a:spcPts val="0"/>
              </a:spcBef>
              <a:spcAft>
                <a:spcPts val="0"/>
              </a:spcAft>
              <a:buSzPts val="2000"/>
              <a:buChar char="●"/>
            </a:pPr>
            <a:r>
              <a:rPr lang="en-US" sz="2000"/>
              <a:t>Stores employees into a database</a:t>
            </a:r>
            <a:endParaRPr sz="2000"/>
          </a:p>
          <a:p>
            <a:pPr indent="-355600" lvl="0" marL="457200" rtl="0" algn="l">
              <a:lnSpc>
                <a:spcPct val="110000"/>
              </a:lnSpc>
              <a:spcBef>
                <a:spcPts val="0"/>
              </a:spcBef>
              <a:spcAft>
                <a:spcPts val="0"/>
              </a:spcAft>
              <a:buSzPts val="2000"/>
              <a:buChar char="●"/>
            </a:pPr>
            <a:r>
              <a:rPr lang="en-US" sz="2000"/>
              <a:t>contains information about each employee</a:t>
            </a:r>
            <a:endParaRPr sz="2000"/>
          </a:p>
          <a:p>
            <a:pPr indent="-355600" lvl="0" marL="457200" rtl="0" algn="l">
              <a:lnSpc>
                <a:spcPct val="110000"/>
              </a:lnSpc>
              <a:spcBef>
                <a:spcPts val="0"/>
              </a:spcBef>
              <a:spcAft>
                <a:spcPts val="0"/>
              </a:spcAft>
              <a:buSzPts val="2000"/>
              <a:buChar char="●"/>
            </a:pPr>
            <a:r>
              <a:rPr lang="en-US" sz="2000"/>
              <a:t>That information can be changed by HR</a:t>
            </a:r>
            <a:endParaRPr sz="2000"/>
          </a:p>
          <a:p>
            <a:pPr indent="-355600" lvl="0" marL="457200" rtl="0" algn="l">
              <a:lnSpc>
                <a:spcPct val="110000"/>
              </a:lnSpc>
              <a:spcBef>
                <a:spcPts val="0"/>
              </a:spcBef>
              <a:spcAft>
                <a:spcPts val="0"/>
              </a:spcAft>
              <a:buSzPts val="2000"/>
              <a:buChar char="●"/>
            </a:pPr>
            <a:r>
              <a:rPr lang="en-US" sz="2000"/>
              <a:t>each employee will have a benefits package associated with it</a:t>
            </a:r>
            <a:endParaRPr sz="2000"/>
          </a:p>
          <a:p>
            <a:pPr indent="-355600" lvl="0" marL="457200" rtl="0" algn="l">
              <a:lnSpc>
                <a:spcPct val="110000"/>
              </a:lnSpc>
              <a:spcBef>
                <a:spcPts val="0"/>
              </a:spcBef>
              <a:spcAft>
                <a:spcPts val="0"/>
              </a:spcAft>
              <a:buSzPts val="2000"/>
              <a:buChar char="●"/>
            </a:pPr>
            <a:r>
              <a:rPr lang="en-US" sz="2000"/>
              <a:t>that benefits package can also be changed by HR</a:t>
            </a:r>
            <a:endParaRPr sz="2000"/>
          </a:p>
          <a:p>
            <a:pPr indent="-355600" lvl="0" marL="457200" rtl="0" algn="l">
              <a:lnSpc>
                <a:spcPct val="110000"/>
              </a:lnSpc>
              <a:spcBef>
                <a:spcPts val="0"/>
              </a:spcBef>
              <a:spcAft>
                <a:spcPts val="0"/>
              </a:spcAft>
              <a:buSzPts val="2000"/>
              <a:buChar char="●"/>
            </a:pPr>
            <a:r>
              <a:rPr lang="en-US" sz="2000"/>
              <a:t>information about employees will be able to be viewed by both HR and employees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0" name="Shape 290"/>
        <p:cNvGrpSpPr/>
        <p:nvPr/>
      </p:nvGrpSpPr>
      <p:grpSpPr>
        <a:xfrm>
          <a:off x="0" y="0"/>
          <a:ext cx="0" cy="0"/>
          <a:chOff x="0" y="0"/>
          <a:chExt cx="0" cy="0"/>
        </a:xfrm>
      </p:grpSpPr>
      <p:sp>
        <p:nvSpPr>
          <p:cNvPr id="291" name="Google Shape;291;p3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92" name="Google Shape;292;p35"/>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BENEFIT ANALYSIS</a:t>
            </a:r>
            <a:endParaRPr/>
          </a:p>
        </p:txBody>
      </p:sp>
      <p:sp>
        <p:nvSpPr>
          <p:cNvPr id="293" name="Google Shape;293;p35"/>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702"/>
              <a:buNone/>
            </a:pPr>
            <a:r>
              <a:rPr lang="en-US" sz="1850"/>
              <a:t>Employees will be given…</a:t>
            </a:r>
            <a:endParaRPr/>
          </a:p>
          <a:p>
            <a:pPr indent="-197923" lvl="0" marL="306000" rtl="0" algn="l">
              <a:lnSpc>
                <a:spcPct val="90000"/>
              </a:lnSpc>
              <a:spcBef>
                <a:spcPts val="970"/>
              </a:spcBef>
              <a:spcAft>
                <a:spcPts val="0"/>
              </a:spcAft>
              <a:buSzPts val="1702"/>
              <a:buFont typeface="Arial"/>
              <a:buNone/>
            </a:pPr>
            <a:r>
              <a:t/>
            </a:r>
            <a:endParaRPr sz="1850"/>
          </a:p>
          <a:p>
            <a:pPr indent="-306000" lvl="0" marL="306000" rtl="0" algn="l">
              <a:lnSpc>
                <a:spcPct val="90000"/>
              </a:lnSpc>
              <a:spcBef>
                <a:spcPts val="970"/>
              </a:spcBef>
              <a:spcAft>
                <a:spcPts val="0"/>
              </a:spcAft>
              <a:buSzPts val="1702"/>
              <a:buFont typeface="Arial"/>
              <a:buChar char="•"/>
            </a:pPr>
            <a:r>
              <a:rPr lang="en-US" sz="1850"/>
              <a:t>$12,000 for health insurance and it will include their family</a:t>
            </a:r>
            <a:endParaRPr/>
          </a:p>
          <a:p>
            <a:pPr indent="-306000" lvl="0" marL="306000" rtl="0" algn="l">
              <a:lnSpc>
                <a:spcPct val="90000"/>
              </a:lnSpc>
              <a:spcBef>
                <a:spcPts val="970"/>
              </a:spcBef>
              <a:spcAft>
                <a:spcPts val="0"/>
              </a:spcAft>
              <a:buSzPts val="1702"/>
              <a:buFont typeface="Arial"/>
              <a:buChar char="•"/>
            </a:pPr>
            <a:r>
              <a:rPr lang="en-US" sz="1850"/>
              <a:t>$10,000 for life insurance and it will not include their family</a:t>
            </a:r>
            <a:endParaRPr/>
          </a:p>
          <a:p>
            <a:pPr indent="-306000" lvl="0" marL="306000" rtl="0" algn="l">
              <a:lnSpc>
                <a:spcPct val="90000"/>
              </a:lnSpc>
              <a:spcBef>
                <a:spcPts val="970"/>
              </a:spcBef>
              <a:spcAft>
                <a:spcPts val="0"/>
              </a:spcAft>
              <a:buSzPts val="1702"/>
              <a:buFont typeface="Arial"/>
              <a:buChar char="•"/>
            </a:pPr>
            <a:r>
              <a:rPr lang="en-US" sz="1850"/>
              <a:t>$5,000 for legal insurance and it will not include their family</a:t>
            </a:r>
            <a:endParaRPr/>
          </a:p>
          <a:p>
            <a:pPr indent="-306000" lvl="0" marL="306000" rtl="0" algn="l">
              <a:lnSpc>
                <a:spcPct val="90000"/>
              </a:lnSpc>
              <a:spcBef>
                <a:spcPts val="970"/>
              </a:spcBef>
              <a:spcAft>
                <a:spcPts val="0"/>
              </a:spcAft>
              <a:buSzPts val="1702"/>
              <a:buFont typeface="Arial"/>
              <a:buChar char="•"/>
            </a:pPr>
            <a:r>
              <a:rPr lang="en-US" sz="1850"/>
              <a:t>$3,000 for disability protection and it will not include their family</a:t>
            </a:r>
            <a:endParaRPr/>
          </a:p>
          <a:p>
            <a:pPr indent="-306000" lvl="0" marL="306000" rtl="0" algn="l">
              <a:lnSpc>
                <a:spcPct val="90000"/>
              </a:lnSpc>
              <a:spcBef>
                <a:spcPts val="970"/>
              </a:spcBef>
              <a:spcAft>
                <a:spcPts val="0"/>
              </a:spcAft>
              <a:buSzPts val="1702"/>
              <a:buFont typeface="Arial"/>
              <a:buChar char="•"/>
            </a:pPr>
            <a:r>
              <a:rPr lang="en-US" sz="1850"/>
              <a:t>$8,000 for Daycare and it will include their family</a:t>
            </a:r>
            <a:endParaRPr/>
          </a:p>
          <a:p>
            <a:pPr indent="-306000" lvl="0" marL="306000" rtl="0" algn="l">
              <a:lnSpc>
                <a:spcPct val="90000"/>
              </a:lnSpc>
              <a:spcBef>
                <a:spcPts val="970"/>
              </a:spcBef>
              <a:spcAft>
                <a:spcPts val="0"/>
              </a:spcAft>
              <a:buSzPts val="1702"/>
              <a:buFont typeface="Arial"/>
              <a:buChar char="•"/>
            </a:pPr>
            <a:r>
              <a:rPr lang="en-US" sz="1850"/>
              <a:t>$8,000 for paternal/maternal leave and it will include their family</a:t>
            </a:r>
            <a:endParaRPr/>
          </a:p>
          <a:p>
            <a:pPr indent="-197923" lvl="0" marL="306000" rtl="0" algn="l">
              <a:lnSpc>
                <a:spcPct val="90000"/>
              </a:lnSpc>
              <a:spcBef>
                <a:spcPts val="970"/>
              </a:spcBef>
              <a:spcAft>
                <a:spcPts val="0"/>
              </a:spcAft>
              <a:buSzPts val="1702"/>
              <a:buFont typeface="Arial"/>
              <a:buNone/>
            </a:pPr>
            <a:r>
              <a:t/>
            </a:r>
            <a:endParaRPr sz="18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9" name="Shape 299"/>
        <p:cNvGrpSpPr/>
        <p:nvPr/>
      </p:nvGrpSpPr>
      <p:grpSpPr>
        <a:xfrm>
          <a:off x="0" y="0"/>
          <a:ext cx="0" cy="0"/>
          <a:chOff x="0" y="0"/>
          <a:chExt cx="0" cy="0"/>
        </a:xfrm>
      </p:grpSpPr>
      <p:sp>
        <p:nvSpPr>
          <p:cNvPr id="300" name="Google Shape;300;p3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01" name="Google Shape;301;p36"/>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BENEFIT ANALYSIS</a:t>
            </a:r>
            <a:br>
              <a:rPr lang="en-US" sz="4000">
                <a:solidFill>
                  <a:schemeClr val="accent1"/>
                </a:solidFill>
              </a:rPr>
            </a:br>
            <a:r>
              <a:rPr lang="en-US" sz="4000">
                <a:solidFill>
                  <a:schemeClr val="accent1"/>
                </a:solidFill>
              </a:rPr>
              <a:t>CONTINUED</a:t>
            </a:r>
            <a:endParaRPr/>
          </a:p>
        </p:txBody>
      </p:sp>
      <p:sp>
        <p:nvSpPr>
          <p:cNvPr id="302" name="Google Shape;302;p36"/>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840"/>
              <a:buNone/>
            </a:pPr>
            <a:r>
              <a:rPr lang="en-US" sz="2000"/>
              <a:t>Employees will be given…</a:t>
            </a:r>
            <a:endParaRPr/>
          </a:p>
          <a:p>
            <a:pPr indent="-189160" lvl="0" marL="306000" rtl="0" algn="l">
              <a:lnSpc>
                <a:spcPct val="110000"/>
              </a:lnSpc>
              <a:spcBef>
                <a:spcPts val="1000"/>
              </a:spcBef>
              <a:spcAft>
                <a:spcPts val="0"/>
              </a:spcAft>
              <a:buSzPts val="1840"/>
              <a:buFont typeface="Arial"/>
              <a:buNone/>
            </a:pPr>
            <a:r>
              <a:t/>
            </a:r>
            <a:endParaRPr sz="2000"/>
          </a:p>
          <a:p>
            <a:pPr indent="-306000" lvl="0" marL="306000" rtl="0" algn="l">
              <a:lnSpc>
                <a:spcPct val="110000"/>
              </a:lnSpc>
              <a:spcBef>
                <a:spcPts val="1000"/>
              </a:spcBef>
              <a:spcAft>
                <a:spcPts val="0"/>
              </a:spcAft>
              <a:buSzPts val="1840"/>
              <a:buFont typeface="Arial"/>
              <a:buChar char="•"/>
            </a:pPr>
            <a:r>
              <a:rPr lang="en-US" sz="2000"/>
              <a:t>$6,000 for education and it will not include their family</a:t>
            </a:r>
            <a:endParaRPr/>
          </a:p>
          <a:p>
            <a:pPr indent="-306000" lvl="0" marL="306000" rtl="0" algn="l">
              <a:lnSpc>
                <a:spcPct val="110000"/>
              </a:lnSpc>
              <a:spcBef>
                <a:spcPts val="1000"/>
              </a:spcBef>
              <a:spcAft>
                <a:spcPts val="0"/>
              </a:spcAft>
              <a:buSzPts val="1840"/>
              <a:buFont typeface="Arial"/>
              <a:buChar char="•"/>
            </a:pPr>
            <a:r>
              <a:rPr lang="en-US" sz="2000"/>
              <a:t>$1,000 for transportation and it will not include their family</a:t>
            </a:r>
            <a:endParaRPr/>
          </a:p>
          <a:p>
            <a:pPr indent="-306000" lvl="0" marL="306000" rtl="0" algn="l">
              <a:lnSpc>
                <a:spcPct val="110000"/>
              </a:lnSpc>
              <a:spcBef>
                <a:spcPts val="1000"/>
              </a:spcBef>
              <a:spcAft>
                <a:spcPts val="0"/>
              </a:spcAft>
              <a:buSzPts val="1840"/>
              <a:buFont typeface="Arial"/>
              <a:buChar char="•"/>
            </a:pPr>
            <a:r>
              <a:rPr lang="en-US" sz="2000"/>
              <a:t>$12,000 for housing and it will include their family</a:t>
            </a:r>
            <a:endParaRPr/>
          </a:p>
          <a:p>
            <a:pPr indent="-306000" lvl="0" marL="306000" rtl="0" algn="l">
              <a:lnSpc>
                <a:spcPct val="110000"/>
              </a:lnSpc>
              <a:spcBef>
                <a:spcPts val="1000"/>
              </a:spcBef>
              <a:spcAft>
                <a:spcPts val="0"/>
              </a:spcAft>
              <a:buSzPts val="1840"/>
              <a:buFont typeface="Arial"/>
              <a:buChar char="•"/>
            </a:pPr>
            <a:r>
              <a:rPr lang="en-US" sz="2000"/>
              <a:t>$2,000 for paid vacation days and it will not include their family</a:t>
            </a:r>
            <a:endParaRPr/>
          </a:p>
          <a:p>
            <a:pPr indent="-306000" lvl="0" marL="306000" rtl="0" algn="l">
              <a:lnSpc>
                <a:spcPct val="110000"/>
              </a:lnSpc>
              <a:spcBef>
                <a:spcPts val="1000"/>
              </a:spcBef>
              <a:spcAft>
                <a:spcPts val="0"/>
              </a:spcAft>
              <a:buSzPts val="1840"/>
              <a:buFont typeface="Arial"/>
              <a:buChar char="•"/>
            </a:pPr>
            <a:r>
              <a:rPr lang="en-US" sz="2000"/>
              <a:t>$500 for dental care and it will include their family</a:t>
            </a:r>
            <a:endParaRPr/>
          </a:p>
          <a:p>
            <a:pPr indent="-306000" lvl="0" marL="306000" rtl="0" algn="l">
              <a:lnSpc>
                <a:spcPct val="110000"/>
              </a:lnSpc>
              <a:spcBef>
                <a:spcPts val="1000"/>
              </a:spcBef>
              <a:spcAft>
                <a:spcPts val="0"/>
              </a:spcAft>
              <a:buSzPts val="1840"/>
              <a:buFont typeface="Arial"/>
              <a:buChar char="•"/>
            </a:pPr>
            <a:r>
              <a:rPr lang="en-US" sz="2000"/>
              <a:t>$200 for vision care and it will include their family</a:t>
            </a:r>
            <a:endParaRPr/>
          </a:p>
          <a:p>
            <a:pPr indent="-189160" lvl="0" marL="306000" rtl="0" algn="l">
              <a:lnSpc>
                <a:spcPct val="110000"/>
              </a:lnSpc>
              <a:spcBef>
                <a:spcPts val="1000"/>
              </a:spcBef>
              <a:spcAft>
                <a:spcPts val="0"/>
              </a:spcAft>
              <a:buSzPts val="1840"/>
              <a:buFont typeface="Arial"/>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10" name="Google Shape;310;p37"/>
          <p:cNvSpPr txBox="1"/>
          <p:nvPr>
            <p:ph type="title"/>
          </p:nvPr>
        </p:nvSpPr>
        <p:spPr>
          <a:xfrm>
            <a:off x="581192" y="1507414"/>
            <a:ext cx="5120255" cy="39033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Franklin Gothic"/>
              <a:buNone/>
            </a:pPr>
            <a:r>
              <a:rPr lang="en-US" sz="4000">
                <a:solidFill>
                  <a:srgbClr val="262626"/>
                </a:solidFill>
              </a:rPr>
              <a:t>EXPECTATIONS                                </a:t>
            </a:r>
            <a:endParaRPr/>
          </a:p>
        </p:txBody>
      </p:sp>
      <p:sp>
        <p:nvSpPr>
          <p:cNvPr id="311" name="Google Shape;311;p37"/>
          <p:cNvSpPr/>
          <p:nvPr/>
        </p:nvSpPr>
        <p:spPr>
          <a:xfrm>
            <a:off x="446534" y="453642"/>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flipH="1" rot="5400000">
            <a:off x="4244340" y="3329711"/>
            <a:ext cx="3703320" cy="5872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txBox="1"/>
          <p:nvPr>
            <p:ph idx="1" type="body"/>
          </p:nvPr>
        </p:nvSpPr>
        <p:spPr>
          <a:xfrm>
            <a:off x="6441743" y="1507415"/>
            <a:ext cx="4819091" cy="3903331"/>
          </a:xfrm>
          <a:prstGeom prst="rect">
            <a:avLst/>
          </a:prstGeom>
          <a:noFill/>
          <a:ln>
            <a:noFill/>
          </a:ln>
        </p:spPr>
        <p:txBody>
          <a:bodyPr anchorCtr="0" anchor="t" bIns="45700" lIns="91425" spcFirstLastPara="1" rIns="91425" wrap="square" tIns="45700">
            <a:noAutofit/>
          </a:bodyPr>
          <a:lstStyle/>
          <a:p>
            <a:pPr indent="-355600" lvl="0" marL="457200" rtl="0" algn="l">
              <a:lnSpc>
                <a:spcPct val="110000"/>
              </a:lnSpc>
              <a:spcBef>
                <a:spcPts val="0"/>
              </a:spcBef>
              <a:spcAft>
                <a:spcPts val="0"/>
              </a:spcAft>
              <a:buSzPts val="2000"/>
              <a:buChar char="◼"/>
            </a:pPr>
            <a:r>
              <a:rPr lang="en-US" sz="2000"/>
              <a:t>Obviously we expected there to be problems we would encounter and have to get around.</a:t>
            </a:r>
            <a:endParaRPr sz="2000"/>
          </a:p>
          <a:p>
            <a:pPr indent="-355600" lvl="0" marL="457200" rtl="0" algn="l">
              <a:lnSpc>
                <a:spcPct val="110000"/>
              </a:lnSpc>
              <a:spcBef>
                <a:spcPts val="0"/>
              </a:spcBef>
              <a:spcAft>
                <a:spcPts val="0"/>
              </a:spcAft>
              <a:buSzPts val="2000"/>
              <a:buChar char="◼"/>
            </a:pPr>
            <a:r>
              <a:rPr lang="en-US" sz="2000"/>
              <a:t>We tried to follow the MVC design pattern as best we could when it came to the actual code.</a:t>
            </a:r>
            <a:endParaRPr sz="2000"/>
          </a:p>
          <a:p>
            <a:pPr indent="-355600" lvl="0" marL="457200" rtl="0" algn="l">
              <a:lnSpc>
                <a:spcPct val="110000"/>
              </a:lnSpc>
              <a:spcBef>
                <a:spcPts val="0"/>
              </a:spcBef>
              <a:spcAft>
                <a:spcPts val="0"/>
              </a:spcAft>
              <a:buSzPts val="2000"/>
              <a:buChar char="◼"/>
            </a:pPr>
            <a:r>
              <a:rPr lang="en-US" sz="2000"/>
              <a:t>As we got more along into the project we realized the scope of what we were building was going to be bigger than we thought.</a:t>
            </a:r>
            <a:endParaRPr sz="2000"/>
          </a:p>
        </p:txBody>
      </p:sp>
      <p:sp>
        <p:nvSpPr>
          <p:cNvPr id="314" name="Google Shape;314;p37"/>
          <p:cNvSpPr/>
          <p:nvPr/>
        </p:nvSpPr>
        <p:spPr>
          <a:xfrm>
            <a:off x="446534" y="5878019"/>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20" name="Google Shape;320;p38"/>
          <p:cNvSpPr txBox="1"/>
          <p:nvPr>
            <p:ph type="title"/>
          </p:nvPr>
        </p:nvSpPr>
        <p:spPr>
          <a:xfrm>
            <a:off x="581192" y="1507414"/>
            <a:ext cx="5120255" cy="39033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Franklin Gothic"/>
              <a:buNone/>
            </a:pPr>
            <a:r>
              <a:rPr lang="en-US" sz="4000">
                <a:solidFill>
                  <a:srgbClr val="262626"/>
                </a:solidFill>
              </a:rPr>
              <a:t>REALITY</a:t>
            </a:r>
            <a:endParaRPr/>
          </a:p>
        </p:txBody>
      </p:sp>
      <p:sp>
        <p:nvSpPr>
          <p:cNvPr id="321" name="Google Shape;321;p38"/>
          <p:cNvSpPr/>
          <p:nvPr/>
        </p:nvSpPr>
        <p:spPr>
          <a:xfrm>
            <a:off x="446534" y="453642"/>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flipH="1" rot="5400000">
            <a:off x="4244340" y="3329711"/>
            <a:ext cx="3703320" cy="5872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txBox="1"/>
          <p:nvPr>
            <p:ph idx="1" type="body"/>
          </p:nvPr>
        </p:nvSpPr>
        <p:spPr>
          <a:xfrm>
            <a:off x="6441743" y="1507415"/>
            <a:ext cx="4819091" cy="3903331"/>
          </a:xfrm>
          <a:prstGeom prst="rect">
            <a:avLst/>
          </a:prstGeom>
          <a:noFill/>
          <a:ln>
            <a:noFill/>
          </a:ln>
        </p:spPr>
        <p:txBody>
          <a:bodyPr anchorCtr="0" anchor="t" bIns="45700" lIns="91425" spcFirstLastPara="1" rIns="91425" wrap="square" tIns="45700">
            <a:noAutofit/>
          </a:bodyPr>
          <a:lstStyle/>
          <a:p>
            <a:pPr indent="-355600" lvl="0" marL="457200" rtl="0" algn="l">
              <a:lnSpc>
                <a:spcPct val="110000"/>
              </a:lnSpc>
              <a:spcBef>
                <a:spcPts val="0"/>
              </a:spcBef>
              <a:spcAft>
                <a:spcPts val="0"/>
              </a:spcAft>
              <a:buSzPts val="2000"/>
              <a:buChar char="◼"/>
            </a:pPr>
            <a:r>
              <a:rPr lang="en-US" sz="2000"/>
              <a:t>Even simple GUI functions, like swapping the view on a button click turned out to require a bit more knowledge of swing than I previously thought.</a:t>
            </a:r>
            <a:endParaRPr sz="2000"/>
          </a:p>
          <a:p>
            <a:pPr indent="-355600" lvl="0" marL="457200" rtl="0" algn="l">
              <a:lnSpc>
                <a:spcPct val="110000"/>
              </a:lnSpc>
              <a:spcBef>
                <a:spcPts val="0"/>
              </a:spcBef>
              <a:spcAft>
                <a:spcPts val="0"/>
              </a:spcAft>
              <a:buSzPts val="2000"/>
              <a:buChar char="◼"/>
            </a:pPr>
            <a:r>
              <a:rPr lang="en-US" sz="2000"/>
              <a:t>Connecting the program to the DB was also more complex than we thought, because not only did we have to research the java.sql library, but an additional .jar file is needed for them to work properly.</a:t>
            </a:r>
            <a:endParaRPr sz="2000"/>
          </a:p>
        </p:txBody>
      </p:sp>
      <p:sp>
        <p:nvSpPr>
          <p:cNvPr id="324" name="Google Shape;324;p38"/>
          <p:cNvSpPr/>
          <p:nvPr/>
        </p:nvSpPr>
        <p:spPr>
          <a:xfrm>
            <a:off x="446534" y="5878019"/>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8" name="Shape 328"/>
        <p:cNvGrpSpPr/>
        <p:nvPr/>
      </p:nvGrpSpPr>
      <p:grpSpPr>
        <a:xfrm>
          <a:off x="0" y="0"/>
          <a:ext cx="0" cy="0"/>
          <a:chOff x="0" y="0"/>
          <a:chExt cx="0" cy="0"/>
        </a:xfrm>
      </p:grpSpPr>
      <p:sp>
        <p:nvSpPr>
          <p:cNvPr id="329" name="Google Shape;329;p3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30" name="Google Shape;330;p39"/>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LESSONS LEARNED</a:t>
            </a:r>
            <a:endParaRPr/>
          </a:p>
        </p:txBody>
      </p:sp>
      <p:sp>
        <p:nvSpPr>
          <p:cNvPr id="331" name="Google Shape;331;p39"/>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Autofit/>
          </a:bodyPr>
          <a:lstStyle/>
          <a:p>
            <a:pPr indent="-355600" lvl="0" marL="457200" rtl="0" algn="l">
              <a:lnSpc>
                <a:spcPct val="110000"/>
              </a:lnSpc>
              <a:spcBef>
                <a:spcPts val="0"/>
              </a:spcBef>
              <a:spcAft>
                <a:spcPts val="0"/>
              </a:spcAft>
              <a:buSzPts val="2000"/>
              <a:buChar char="◼"/>
            </a:pPr>
            <a:r>
              <a:rPr lang="en-US" sz="2000"/>
              <a:t>Expecting problems is good, but expecting the worst is the best state of mind to start with.</a:t>
            </a:r>
            <a:endParaRPr sz="2000"/>
          </a:p>
          <a:p>
            <a:pPr indent="-355600" lvl="0" marL="457200" rtl="0" algn="l">
              <a:lnSpc>
                <a:spcPct val="110000"/>
              </a:lnSpc>
              <a:spcBef>
                <a:spcPts val="0"/>
              </a:spcBef>
              <a:spcAft>
                <a:spcPts val="0"/>
              </a:spcAft>
              <a:buSzPts val="2000"/>
              <a:buChar char="◼"/>
            </a:pPr>
            <a:r>
              <a:rPr lang="en-US" sz="2000"/>
              <a:t>Assigning group members to tasks based off their desires may be less efficient than assigning them based off of their skills.</a:t>
            </a:r>
            <a:endParaRPr sz="2000"/>
          </a:p>
          <a:p>
            <a:pPr indent="-355600" lvl="0" marL="457200" rtl="0" algn="l">
              <a:lnSpc>
                <a:spcPct val="110000"/>
              </a:lnSpc>
              <a:spcBef>
                <a:spcPts val="0"/>
              </a:spcBef>
              <a:spcAft>
                <a:spcPts val="0"/>
              </a:spcAft>
              <a:buSzPts val="2000"/>
              <a:buChar char="◼"/>
            </a:pPr>
            <a:r>
              <a:rPr lang="en-US" sz="2000"/>
              <a:t>Reaching to team members as a leader may have helped us more, instead of assuming that if they don’t have a question they’re doing fine.</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7" name="Shape 337"/>
        <p:cNvGrpSpPr/>
        <p:nvPr/>
      </p:nvGrpSpPr>
      <p:grpSpPr>
        <a:xfrm>
          <a:off x="0" y="0"/>
          <a:ext cx="0" cy="0"/>
          <a:chOff x="0" y="0"/>
          <a:chExt cx="0" cy="0"/>
        </a:xfrm>
      </p:grpSpPr>
      <p:sp>
        <p:nvSpPr>
          <p:cNvPr id="338" name="Google Shape;338;p4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0" y="0"/>
            <a:ext cx="12192000" cy="6858000"/>
          </a:xfrm>
          <a:prstGeom prst="rect">
            <a:avLst/>
          </a:prstGeom>
          <a:solidFill>
            <a:srgbClr val="3C47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43" name="Google Shape;343;p40"/>
          <p:cNvSpPr txBox="1"/>
          <p:nvPr>
            <p:ph type="title"/>
          </p:nvPr>
        </p:nvSpPr>
        <p:spPr>
          <a:xfrm>
            <a:off x="783771" y="1066800"/>
            <a:ext cx="5727760" cy="472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6600"/>
              <a:buFont typeface="Franklin Gothic"/>
              <a:buNone/>
            </a:pPr>
            <a:r>
              <a:rPr b="0" lang="en-US" sz="6600" cap="none">
                <a:solidFill>
                  <a:srgbClr val="FFFFFF"/>
                </a:solidFill>
                <a:latin typeface="Franklin Gothic"/>
                <a:ea typeface="Franklin Gothic"/>
                <a:cs typeface="Franklin Gothic"/>
                <a:sym typeface="Franklin Gothic"/>
              </a:rPr>
              <a:t>THE END </a:t>
            </a:r>
            <a:endParaRPr/>
          </a:p>
        </p:txBody>
      </p:sp>
      <p:sp>
        <p:nvSpPr>
          <p:cNvPr id="344" name="Google Shape;344;p40"/>
          <p:cNvSpPr/>
          <p:nvPr/>
        </p:nvSpPr>
        <p:spPr>
          <a:xfrm rot="-5400000">
            <a:off x="5171433" y="3396996"/>
            <a:ext cx="370332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txBox="1"/>
          <p:nvPr/>
        </p:nvSpPr>
        <p:spPr>
          <a:xfrm>
            <a:off x="3571875" y="5643575"/>
            <a:ext cx="55722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u="sng">
                <a:solidFill>
                  <a:srgbClr val="FFFFFF"/>
                </a:solidFill>
                <a:latin typeface="Libre Franklin"/>
                <a:ea typeface="Libre Franklin"/>
                <a:cs typeface="Libre Franklin"/>
                <a:sym typeface="Libre Franklin"/>
                <a:hlinkClick r:id="rId3">
                  <a:extLst>
                    <a:ext uri="{A12FA001-AC4F-418D-AE19-62706E023703}">
                      <ahyp:hlinkClr val="tx"/>
                    </a:ext>
                  </a:extLst>
                </a:hlinkClick>
              </a:rPr>
              <a:t>https://github.com/JohnAKASquib/PayrollProgram</a:t>
            </a:r>
            <a:endParaRPr b="1" sz="1700">
              <a:solidFill>
                <a:srgbClr val="FFFFFF"/>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Additions to project</a:t>
            </a:r>
            <a:endParaRPr/>
          </a:p>
        </p:txBody>
      </p:sp>
      <p:sp>
        <p:nvSpPr>
          <p:cNvPr id="137" name="Google Shape;137;p18"/>
          <p:cNvSpPr txBox="1"/>
          <p:nvPr>
            <p:ph idx="1" type="body"/>
          </p:nvPr>
        </p:nvSpPr>
        <p:spPr>
          <a:xfrm>
            <a:off x="581192" y="2340864"/>
            <a:ext cx="11029500" cy="3634500"/>
          </a:xfrm>
          <a:prstGeom prst="rect">
            <a:avLst/>
          </a:prstGeom>
        </p:spPr>
        <p:txBody>
          <a:bodyPr anchorCtr="0" anchor="ctr" bIns="45700" lIns="91425" spcFirstLastPara="1" rIns="91425" wrap="square" tIns="45700">
            <a:noAutofit/>
          </a:bodyPr>
          <a:lstStyle/>
          <a:p>
            <a:pPr indent="0" lvl="0" marL="457200" rtl="0" algn="l">
              <a:spcBef>
                <a:spcPts val="360"/>
              </a:spcBef>
              <a:spcAft>
                <a:spcPts val="0"/>
              </a:spcAft>
              <a:buNone/>
            </a:pPr>
            <a:r>
              <a:rPr lang="en-US"/>
              <a:t>Additions to the project include…</a:t>
            </a:r>
            <a:endParaRPr/>
          </a:p>
          <a:p>
            <a:pPr indent="-333756" lvl="0" marL="457200" rtl="0" algn="l">
              <a:spcBef>
                <a:spcPts val="600"/>
              </a:spcBef>
              <a:spcAft>
                <a:spcPts val="0"/>
              </a:spcAft>
              <a:buSzPts val="1656"/>
              <a:buChar char="●"/>
            </a:pPr>
            <a:r>
              <a:rPr lang="en-US"/>
              <a:t>The ability to view tax deductions</a:t>
            </a:r>
            <a:endParaRPr/>
          </a:p>
          <a:p>
            <a:pPr indent="-333756" lvl="0" marL="457200" rtl="0" algn="l">
              <a:spcBef>
                <a:spcPts val="0"/>
              </a:spcBef>
              <a:spcAft>
                <a:spcPts val="0"/>
              </a:spcAft>
              <a:buSzPts val="1656"/>
              <a:buChar char="●"/>
            </a:pPr>
            <a:r>
              <a:rPr lang="en-US"/>
              <a:t>Error Handling</a:t>
            </a:r>
            <a:endParaRPr/>
          </a:p>
          <a:p>
            <a:pPr indent="-333756" lvl="0" marL="457200" rtl="0" algn="l">
              <a:spcBef>
                <a:spcPts val="0"/>
              </a:spcBef>
              <a:spcAft>
                <a:spcPts val="0"/>
              </a:spcAft>
              <a:buSzPts val="1656"/>
              <a:buChar char="●"/>
            </a:pPr>
            <a:r>
              <a:rPr lang="en-US"/>
              <a:t>There is now a third level of security</a:t>
            </a:r>
            <a:endParaRPr/>
          </a:p>
          <a:p>
            <a:pPr indent="-333756" lvl="0" marL="457200" rtl="0" algn="l">
              <a:spcBef>
                <a:spcPts val="0"/>
              </a:spcBef>
              <a:spcAft>
                <a:spcPts val="0"/>
              </a:spcAft>
              <a:buSzPts val="1656"/>
              <a:buChar char="●"/>
            </a:pPr>
            <a:r>
              <a:rPr lang="en-US"/>
              <a:t>There is now a repository for all employees to have ever been with the company</a:t>
            </a:r>
            <a:endParaRPr/>
          </a:p>
          <a:p>
            <a:pPr indent="-333756" lvl="0" marL="457200" rtl="0" algn="l">
              <a:spcBef>
                <a:spcPts val="0"/>
              </a:spcBef>
              <a:spcAft>
                <a:spcPts val="0"/>
              </a:spcAft>
              <a:buSzPts val="1656"/>
              <a:buChar char="●"/>
            </a:pPr>
            <a:r>
              <a:rPr lang="en-US"/>
              <a:t>employees can now view certain info about other employees</a:t>
            </a:r>
            <a:endParaRPr/>
          </a:p>
          <a:p>
            <a:pPr indent="-333756" lvl="0" marL="457200" rtl="0" algn="l">
              <a:spcBef>
                <a:spcPts val="0"/>
              </a:spcBef>
              <a:spcAft>
                <a:spcPts val="0"/>
              </a:spcAft>
              <a:buSzPts val="1656"/>
              <a:buChar char="●"/>
            </a:pPr>
            <a:r>
              <a:rPr lang="en-US"/>
              <a:t>There is now a screen that lets you view information about former employees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1" name="Shape 141"/>
        <p:cNvGrpSpPr/>
        <p:nvPr/>
      </p:nvGrpSpPr>
      <p:grpSpPr>
        <a:xfrm>
          <a:off x="0" y="0"/>
          <a:ext cx="0" cy="0"/>
          <a:chOff x="0" y="0"/>
          <a:chExt cx="0" cy="0"/>
        </a:xfrm>
      </p:grpSpPr>
      <p:sp>
        <p:nvSpPr>
          <p:cNvPr id="142" name="Google Shape;142;p19"/>
          <p:cNvSpPr/>
          <p:nvPr/>
        </p:nvSpPr>
        <p:spPr>
          <a:xfrm>
            <a:off x="0" y="0"/>
            <a:ext cx="12191999"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43" name="Google Shape;143;p19"/>
          <p:cNvSpPr txBox="1"/>
          <p:nvPr>
            <p:ph type="title"/>
          </p:nvPr>
        </p:nvSpPr>
        <p:spPr>
          <a:xfrm>
            <a:off x="581192" y="1073231"/>
            <a:ext cx="3219127" cy="47115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2800"/>
              <a:buFont typeface="Franklin Gothic"/>
              <a:buNone/>
            </a:pPr>
            <a:r>
              <a:rPr lang="en-US">
                <a:solidFill>
                  <a:srgbClr val="262626"/>
                </a:solidFill>
              </a:rPr>
              <a:t>GUI</a:t>
            </a:r>
            <a:br>
              <a:rPr lang="en-US">
                <a:solidFill>
                  <a:srgbClr val="262626"/>
                </a:solidFill>
              </a:rPr>
            </a:br>
            <a:endParaRPr>
              <a:solidFill>
                <a:srgbClr val="262626"/>
              </a:solidFill>
            </a:endParaRPr>
          </a:p>
        </p:txBody>
      </p:sp>
      <p:sp>
        <p:nvSpPr>
          <p:cNvPr id="144" name="Google Shape;144;p1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4246851" y="601200"/>
            <a:ext cx="7498616" cy="579959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txBox="1"/>
          <p:nvPr>
            <p:ph idx="1" type="body"/>
          </p:nvPr>
        </p:nvSpPr>
        <p:spPr>
          <a:xfrm>
            <a:off x="4702629" y="1073231"/>
            <a:ext cx="6541841" cy="4711539"/>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rPr lang="en-US">
                <a:solidFill>
                  <a:srgbClr val="FFFFFF"/>
                </a:solidFill>
              </a:rPr>
              <a:t>Our GUI…</a:t>
            </a:r>
            <a:endParaRPr>
              <a:solidFill>
                <a:srgbClr val="FFFFFF"/>
              </a:solidFill>
            </a:endParaRPr>
          </a:p>
          <a:p>
            <a:pPr indent="0" lvl="0" marL="0" rtl="0" algn="l">
              <a:lnSpc>
                <a:spcPct val="110000"/>
              </a:lnSpc>
              <a:spcBef>
                <a:spcPts val="0"/>
              </a:spcBef>
              <a:spcAft>
                <a:spcPts val="0"/>
              </a:spcAft>
              <a:buSzPts val="1564"/>
              <a:buNone/>
            </a:pPr>
            <a:r>
              <a:t/>
            </a:r>
            <a:endParaRPr>
              <a:solidFill>
                <a:srgbClr val="FFFFFF"/>
              </a:solidFill>
            </a:endParaRPr>
          </a:p>
          <a:p>
            <a:pPr indent="0" lvl="0" marL="0" rtl="0" algn="l">
              <a:lnSpc>
                <a:spcPct val="110000"/>
              </a:lnSpc>
              <a:spcBef>
                <a:spcPts val="0"/>
              </a:spcBef>
              <a:spcAft>
                <a:spcPts val="0"/>
              </a:spcAft>
              <a:buNone/>
            </a:pPr>
            <a:r>
              <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Lets you choose between HR login and Employee login</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Once you type in your user ID and password you can either select HR login or employee login</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For employees, once logged in, the employee will be able to view their information.</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For HR, once logged in, there will be buttons Add, Update, View, Delete, and Logout.</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Add button will give HR empty text boxes, some of which you can’t leave blank and others that must be an integer.  </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Update button will give HR already filled text boxes which can be edited.  </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Tax deductions are now viewable on the net pay screen.</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There is a new panel that lets employees view information about former employees.</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2" name="Shape 152"/>
        <p:cNvGrpSpPr/>
        <p:nvPr/>
      </p:nvGrpSpPr>
      <p:grpSpPr>
        <a:xfrm>
          <a:off x="0" y="0"/>
          <a:ext cx="0" cy="0"/>
          <a:chOff x="0" y="0"/>
          <a:chExt cx="0" cy="0"/>
        </a:xfrm>
      </p:grpSpPr>
      <p:sp>
        <p:nvSpPr>
          <p:cNvPr id="153" name="Google Shape;153;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4" name="Google Shape;154;p20"/>
          <p:cNvSpPr txBox="1"/>
          <p:nvPr>
            <p:ph type="title"/>
          </p:nvPr>
        </p:nvSpPr>
        <p:spPr>
          <a:xfrm>
            <a:off x="581192" y="1073231"/>
            <a:ext cx="3219000" cy="4711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2800"/>
              <a:buFont typeface="Franklin Gothic"/>
              <a:buNone/>
            </a:pPr>
            <a:r>
              <a:rPr lang="en-US">
                <a:solidFill>
                  <a:srgbClr val="262626"/>
                </a:solidFill>
              </a:rPr>
              <a:t>GUI</a:t>
            </a:r>
            <a:endParaRPr>
              <a:solidFill>
                <a:srgbClr val="262626"/>
              </a:solidFill>
            </a:endParaRPr>
          </a:p>
          <a:p>
            <a:pPr indent="0" lvl="0" marL="0" rtl="0" algn="l">
              <a:lnSpc>
                <a:spcPct val="100000"/>
              </a:lnSpc>
              <a:spcBef>
                <a:spcPts val="0"/>
              </a:spcBef>
              <a:spcAft>
                <a:spcPts val="0"/>
              </a:spcAft>
              <a:buClr>
                <a:srgbClr val="262626"/>
              </a:buClr>
              <a:buSzPts val="2800"/>
              <a:buFont typeface="Franklin Gothic"/>
              <a:buNone/>
            </a:pPr>
            <a:r>
              <a:rPr lang="en-US">
                <a:solidFill>
                  <a:srgbClr val="262626"/>
                </a:solidFill>
              </a:rPr>
              <a:t>CONTINUED</a:t>
            </a:r>
            <a:br>
              <a:rPr lang="en-US">
                <a:solidFill>
                  <a:srgbClr val="262626"/>
                </a:solidFill>
              </a:rPr>
            </a:br>
            <a:endParaRPr>
              <a:solidFill>
                <a:srgbClr val="262626"/>
              </a:solidFill>
            </a:endParaRPr>
          </a:p>
        </p:txBody>
      </p:sp>
      <p:sp>
        <p:nvSpPr>
          <p:cNvPr id="155" name="Google Shape;155;p20"/>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4246851" y="601200"/>
            <a:ext cx="7498500" cy="57996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txBox="1"/>
          <p:nvPr>
            <p:ph idx="1" type="body"/>
          </p:nvPr>
        </p:nvSpPr>
        <p:spPr>
          <a:xfrm>
            <a:off x="4702629" y="1073231"/>
            <a:ext cx="6541800" cy="47115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t/>
            </a:r>
            <a:endParaRPr>
              <a:solidFill>
                <a:srgbClr val="FFFFFF"/>
              </a:solidFill>
            </a:endParaRPr>
          </a:p>
          <a:p>
            <a:pPr indent="0" lvl="0" marL="0" rtl="0" algn="l">
              <a:lnSpc>
                <a:spcPct val="110000"/>
              </a:lnSpc>
              <a:spcBef>
                <a:spcPts val="0"/>
              </a:spcBef>
              <a:spcAft>
                <a:spcPts val="0"/>
              </a:spcAft>
              <a:buSzPts val="1564"/>
              <a:buNone/>
            </a:pPr>
            <a:r>
              <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View button lets HR view an employees information without editing it.</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Delete button lets HR delete an employee from the database.</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Logout button brings them back to the login page.</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We used the java swing library to implement the GUI</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GUI was implemented using classes HRScreen and LoginScreen</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3" name="Shape 163"/>
        <p:cNvGrpSpPr/>
        <p:nvPr/>
      </p:nvGrpSpPr>
      <p:grpSpPr>
        <a:xfrm>
          <a:off x="0" y="0"/>
          <a:ext cx="0" cy="0"/>
          <a:chOff x="0" y="0"/>
          <a:chExt cx="0" cy="0"/>
        </a:xfrm>
      </p:grpSpPr>
      <p:sp>
        <p:nvSpPr>
          <p:cNvPr id="164" name="Google Shape;164;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5" name="Google Shape;165;p21"/>
          <p:cNvSpPr txBox="1"/>
          <p:nvPr>
            <p:ph type="title"/>
          </p:nvPr>
        </p:nvSpPr>
        <p:spPr>
          <a:xfrm>
            <a:off x="581192" y="1073231"/>
            <a:ext cx="3219000" cy="4711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2800"/>
              <a:buFont typeface="Franklin Gothic"/>
              <a:buNone/>
            </a:pPr>
            <a:r>
              <a:rPr lang="en-US">
                <a:solidFill>
                  <a:srgbClr val="262626"/>
                </a:solidFill>
              </a:rPr>
              <a:t>GUI</a:t>
            </a:r>
            <a:endParaRPr>
              <a:solidFill>
                <a:srgbClr val="262626"/>
              </a:solidFill>
            </a:endParaRPr>
          </a:p>
          <a:p>
            <a:pPr indent="0" lvl="0" marL="0" rtl="0" algn="l">
              <a:lnSpc>
                <a:spcPct val="100000"/>
              </a:lnSpc>
              <a:spcBef>
                <a:spcPts val="0"/>
              </a:spcBef>
              <a:spcAft>
                <a:spcPts val="0"/>
              </a:spcAft>
              <a:buClr>
                <a:srgbClr val="262626"/>
              </a:buClr>
              <a:buSzPts val="2800"/>
              <a:buFont typeface="Franklin Gothic"/>
              <a:buNone/>
            </a:pPr>
            <a:r>
              <a:rPr lang="en-US">
                <a:solidFill>
                  <a:srgbClr val="262626"/>
                </a:solidFill>
              </a:rPr>
              <a:t>CONTINUED</a:t>
            </a:r>
            <a:br>
              <a:rPr lang="en-US">
                <a:solidFill>
                  <a:srgbClr val="262626"/>
                </a:solidFill>
              </a:rPr>
            </a:br>
            <a:endParaRPr>
              <a:solidFill>
                <a:srgbClr val="262626"/>
              </a:solidFill>
            </a:endParaRPr>
          </a:p>
        </p:txBody>
      </p:sp>
      <p:sp>
        <p:nvSpPr>
          <p:cNvPr id="166" name="Google Shape;166;p2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4246851" y="601200"/>
            <a:ext cx="7498500" cy="57996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txBox="1"/>
          <p:nvPr>
            <p:ph idx="1" type="body"/>
          </p:nvPr>
        </p:nvSpPr>
        <p:spPr>
          <a:xfrm>
            <a:off x="4702629" y="1073231"/>
            <a:ext cx="6541800" cy="47115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t/>
            </a:r>
            <a:endParaRPr>
              <a:solidFill>
                <a:srgbClr val="FFFFFF"/>
              </a:solidFill>
            </a:endParaRPr>
          </a:p>
          <a:p>
            <a:pPr indent="0" lvl="0" marL="0" rtl="0" algn="l">
              <a:lnSpc>
                <a:spcPct val="110000"/>
              </a:lnSpc>
              <a:spcBef>
                <a:spcPts val="0"/>
              </a:spcBef>
              <a:spcAft>
                <a:spcPts val="0"/>
              </a:spcAft>
              <a:buSzPts val="1564"/>
              <a:buNone/>
            </a:pPr>
            <a:r>
              <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HRScreen class defines the buttons Add, View, Delete, Update, and Logout</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HRScreen class also contains methods to add Employees to the database, retrieve employees from the database, updates employees information in the database, and remove employees from the database</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This class also has an action listener that checks to see if a button has been clicked or not</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The LoginScreen class defines  the employee login and HR login buttons</a:t>
            </a:r>
            <a:endParaRPr>
              <a:solidFill>
                <a:srgbClr val="FFFFFF"/>
              </a:solidFill>
            </a:endParaRPr>
          </a:p>
          <a:p>
            <a:pPr indent="-333756" lvl="0" marL="457200" rtl="0" algn="l">
              <a:lnSpc>
                <a:spcPct val="110000"/>
              </a:lnSpc>
              <a:spcBef>
                <a:spcPts val="0"/>
              </a:spcBef>
              <a:spcAft>
                <a:spcPts val="0"/>
              </a:spcAft>
              <a:buClr>
                <a:srgbClr val="FFFFFF"/>
              </a:buClr>
              <a:buSzPts val="1656"/>
              <a:buChar char="●"/>
            </a:pPr>
            <a:r>
              <a:rPr lang="en-US">
                <a:solidFill>
                  <a:srgbClr val="FFFFFF"/>
                </a:solidFill>
              </a:rPr>
              <a:t>It also defines a text field for the user ID and a password field for the password</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4" name="Shape 174"/>
        <p:cNvGrpSpPr/>
        <p:nvPr/>
      </p:nvGrpSpPr>
      <p:grpSpPr>
        <a:xfrm>
          <a:off x="0" y="0"/>
          <a:ext cx="0" cy="0"/>
          <a:chOff x="0" y="0"/>
          <a:chExt cx="0" cy="0"/>
        </a:xfrm>
      </p:grpSpPr>
      <p:sp>
        <p:nvSpPr>
          <p:cNvPr id="175" name="Google Shape;175;p2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6" name="Google Shape;176;p22"/>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CLASSES</a:t>
            </a:r>
            <a:br>
              <a:rPr lang="en-US" sz="4000">
                <a:solidFill>
                  <a:schemeClr val="accent1"/>
                </a:solidFill>
              </a:rPr>
            </a:br>
            <a:endParaRPr sz="4000">
              <a:solidFill>
                <a:schemeClr val="accent1"/>
              </a:solidFill>
            </a:endParaRPr>
          </a:p>
        </p:txBody>
      </p:sp>
      <p:sp>
        <p:nvSpPr>
          <p:cNvPr id="177" name="Google Shape;177;p22"/>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Autofit/>
          </a:bodyPr>
          <a:lstStyle/>
          <a:p>
            <a:pPr indent="-189160" lvl="0" marL="306000" rtl="0" algn="l">
              <a:lnSpc>
                <a:spcPct val="110000"/>
              </a:lnSpc>
              <a:spcBef>
                <a:spcPts val="0"/>
              </a:spcBef>
              <a:spcAft>
                <a:spcPts val="0"/>
              </a:spcAft>
              <a:buSzPts val="1840"/>
              <a:buNone/>
            </a:pPr>
            <a:r>
              <a:rPr lang="en-US" sz="2000"/>
              <a:t>Our program includes the following classes… </a:t>
            </a:r>
            <a:endParaRPr sz="2000"/>
          </a:p>
          <a:p>
            <a:pPr indent="-189160" lvl="0" marL="306000" rtl="0" algn="l">
              <a:lnSpc>
                <a:spcPct val="110000"/>
              </a:lnSpc>
              <a:spcBef>
                <a:spcPts val="0"/>
              </a:spcBef>
              <a:spcAft>
                <a:spcPts val="0"/>
              </a:spcAft>
              <a:buSzPts val="1840"/>
              <a:buNone/>
            </a:pPr>
            <a:r>
              <a:t/>
            </a:r>
            <a:endParaRPr sz="2000"/>
          </a:p>
          <a:p>
            <a:pPr indent="-355600" lvl="0" marL="457200" rtl="0" algn="l">
              <a:lnSpc>
                <a:spcPct val="110000"/>
              </a:lnSpc>
              <a:spcBef>
                <a:spcPts val="0"/>
              </a:spcBef>
              <a:spcAft>
                <a:spcPts val="0"/>
              </a:spcAft>
              <a:buSzPts val="2000"/>
              <a:buChar char="●"/>
            </a:pPr>
            <a:r>
              <a:rPr lang="en-US" sz="2000"/>
              <a:t>HR - defines HR</a:t>
            </a:r>
            <a:endParaRPr sz="2000"/>
          </a:p>
          <a:p>
            <a:pPr indent="-355600" lvl="0" marL="457200" rtl="0" algn="l">
              <a:lnSpc>
                <a:spcPct val="110000"/>
              </a:lnSpc>
              <a:spcBef>
                <a:spcPts val="0"/>
              </a:spcBef>
              <a:spcAft>
                <a:spcPts val="0"/>
              </a:spcAft>
              <a:buSzPts val="2000"/>
              <a:buChar char="●"/>
            </a:pPr>
            <a:r>
              <a:rPr lang="en-US" sz="2000"/>
              <a:t>Employee - defines employee</a:t>
            </a:r>
            <a:endParaRPr sz="2000"/>
          </a:p>
          <a:p>
            <a:pPr indent="-355600" lvl="0" marL="457200" rtl="0" algn="l">
              <a:lnSpc>
                <a:spcPct val="110000"/>
              </a:lnSpc>
              <a:spcBef>
                <a:spcPts val="0"/>
              </a:spcBef>
              <a:spcAft>
                <a:spcPts val="0"/>
              </a:spcAft>
              <a:buSzPts val="2000"/>
              <a:buChar char="●"/>
            </a:pPr>
            <a:r>
              <a:rPr lang="en-US" sz="2000"/>
              <a:t>Former Employee - defines an employee who is no longer working for the company.</a:t>
            </a:r>
            <a:endParaRPr sz="2000"/>
          </a:p>
          <a:p>
            <a:pPr indent="-355600" lvl="0" marL="457200" rtl="0" algn="l">
              <a:lnSpc>
                <a:spcPct val="110000"/>
              </a:lnSpc>
              <a:spcBef>
                <a:spcPts val="0"/>
              </a:spcBef>
              <a:spcAft>
                <a:spcPts val="0"/>
              </a:spcAft>
              <a:buSzPts val="2000"/>
              <a:buChar char="●"/>
            </a:pPr>
            <a:r>
              <a:rPr lang="en-US" sz="2000"/>
              <a:t>Benefit - defines benefit</a:t>
            </a:r>
            <a:endParaRPr sz="2000"/>
          </a:p>
          <a:p>
            <a:pPr indent="-355600" lvl="0" marL="457200" rtl="0" algn="l">
              <a:lnSpc>
                <a:spcPct val="110000"/>
              </a:lnSpc>
              <a:spcBef>
                <a:spcPts val="0"/>
              </a:spcBef>
              <a:spcAft>
                <a:spcPts val="0"/>
              </a:spcAft>
              <a:buSzPts val="2000"/>
              <a:buChar char="●"/>
            </a:pPr>
            <a:r>
              <a:rPr lang="en-US" sz="2000"/>
              <a:t>BenefitsPackage - an abstract class that defines each individual benefit and has an abstract method display that is defined by its child classes.</a:t>
            </a:r>
            <a:endParaRPr sz="2000"/>
          </a:p>
          <a:p>
            <a:pPr indent="-355600" lvl="0" marL="457200" rtl="0" algn="l">
              <a:lnSpc>
                <a:spcPct val="110000"/>
              </a:lnSpc>
              <a:spcBef>
                <a:spcPts val="0"/>
              </a:spcBef>
              <a:spcAft>
                <a:spcPts val="0"/>
              </a:spcAft>
              <a:buSzPts val="2000"/>
              <a:buChar char="●"/>
            </a:pPr>
            <a:r>
              <a:rPr lang="en-US" sz="2000"/>
              <a:t>BronzePackage - a class the creates a bronze package of benefits which includes 5 benefits.</a:t>
            </a:r>
            <a:endParaRPr sz="2000"/>
          </a:p>
          <a:p>
            <a:pPr indent="-355600" lvl="0" marL="457200" rtl="0" algn="l">
              <a:lnSpc>
                <a:spcPct val="110000"/>
              </a:lnSpc>
              <a:spcBef>
                <a:spcPts val="0"/>
              </a:spcBef>
              <a:spcAft>
                <a:spcPts val="0"/>
              </a:spcAft>
              <a:buSzPts val="2000"/>
              <a:buChar char="●"/>
            </a:pPr>
            <a:r>
              <a:rPr lang="en-US" sz="2000"/>
              <a:t>SilverPackage - a class that creates a silver package of benefits which includes all the benefits from the bronze package plus 3 more for a total of 8 benefits.</a:t>
            </a:r>
            <a:endParaRPr sz="2000"/>
          </a:p>
          <a:p>
            <a:pPr indent="-355600" lvl="0" marL="457200" rtl="0" algn="l">
              <a:lnSpc>
                <a:spcPct val="110000"/>
              </a:lnSpc>
              <a:spcBef>
                <a:spcPts val="0"/>
              </a:spcBef>
              <a:spcAft>
                <a:spcPts val="0"/>
              </a:spcAft>
              <a:buSzPts val="2000"/>
              <a:buChar char="●"/>
            </a:pPr>
            <a:r>
              <a:rPr lang="en-US" sz="2000"/>
              <a:t>GoldPackage - a class that creates a gold package of benefits which includes all the benefits from the bronze and silver packages plus 4 more for a total of 12 benefits.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3" name="Shape 183"/>
        <p:cNvGrpSpPr/>
        <p:nvPr/>
      </p:nvGrpSpPr>
      <p:grpSpPr>
        <a:xfrm>
          <a:off x="0" y="0"/>
          <a:ext cx="0" cy="0"/>
          <a:chOff x="0" y="0"/>
          <a:chExt cx="0" cy="0"/>
        </a:xfrm>
      </p:grpSpPr>
      <p:sp>
        <p:nvSpPr>
          <p:cNvPr id="184" name="Google Shape;184;p2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5" name="Google Shape;185;p23"/>
          <p:cNvSpPr txBox="1"/>
          <p:nvPr>
            <p:ph type="title"/>
          </p:nvPr>
        </p:nvSpPr>
        <p:spPr>
          <a:xfrm>
            <a:off x="581192" y="1124999"/>
            <a:ext cx="4076100" cy="460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CLASSES - Employee</a:t>
            </a:r>
            <a:br>
              <a:rPr lang="en-US" sz="4000">
                <a:solidFill>
                  <a:schemeClr val="accent1"/>
                </a:solidFill>
              </a:rPr>
            </a:br>
            <a:endParaRPr sz="4000">
              <a:solidFill>
                <a:schemeClr val="accent1"/>
              </a:solidFill>
            </a:endParaRPr>
          </a:p>
        </p:txBody>
      </p:sp>
      <p:sp>
        <p:nvSpPr>
          <p:cNvPr id="186" name="Google Shape;186;p23"/>
          <p:cNvSpPr/>
          <p:nvPr/>
        </p:nvSpPr>
        <p:spPr>
          <a:xfrm>
            <a:off x="455673" y="457200"/>
            <a:ext cx="42063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5117585" y="457200"/>
            <a:ext cx="65838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ph idx="1" type="body"/>
          </p:nvPr>
        </p:nvSpPr>
        <p:spPr>
          <a:xfrm>
            <a:off x="5117586" y="1124998"/>
            <a:ext cx="6143100" cy="4608000"/>
          </a:xfrm>
          <a:prstGeom prst="rect">
            <a:avLst/>
          </a:prstGeom>
          <a:noFill/>
          <a:ln>
            <a:noFill/>
          </a:ln>
        </p:spPr>
        <p:txBody>
          <a:bodyPr anchorCtr="0" anchor="ctr" bIns="45700" lIns="91425" spcFirstLastPara="1" rIns="91425" wrap="square" tIns="45700">
            <a:noAutofit/>
          </a:bodyPr>
          <a:lstStyle/>
          <a:p>
            <a:pPr indent="0" lvl="0" marL="457200" rtl="0" algn="l">
              <a:lnSpc>
                <a:spcPct val="110000"/>
              </a:lnSpc>
              <a:spcBef>
                <a:spcPts val="0"/>
              </a:spcBef>
              <a:spcAft>
                <a:spcPts val="0"/>
              </a:spcAft>
              <a:buNone/>
            </a:pPr>
            <a:r>
              <a:t/>
            </a:r>
            <a:endParaRPr sz="2000"/>
          </a:p>
          <a:p>
            <a:pPr indent="0" lvl="0" marL="457200" rtl="0" algn="l">
              <a:lnSpc>
                <a:spcPct val="110000"/>
              </a:lnSpc>
              <a:spcBef>
                <a:spcPts val="0"/>
              </a:spcBef>
              <a:spcAft>
                <a:spcPts val="0"/>
              </a:spcAft>
              <a:buNone/>
            </a:pPr>
            <a:r>
              <a:rPr lang="en-US" sz="2000"/>
              <a:t>Each employee will have the following attributes...</a:t>
            </a:r>
            <a:endParaRPr sz="2000"/>
          </a:p>
          <a:p>
            <a:pPr indent="0" lvl="0" marL="457200" rtl="0" algn="l">
              <a:lnSpc>
                <a:spcPct val="110000"/>
              </a:lnSpc>
              <a:spcBef>
                <a:spcPts val="0"/>
              </a:spcBef>
              <a:spcAft>
                <a:spcPts val="0"/>
              </a:spcAft>
              <a:buNone/>
            </a:pPr>
            <a:r>
              <a:t/>
            </a:r>
            <a:endParaRPr sz="2000"/>
          </a:p>
          <a:p>
            <a:pPr indent="-355600" lvl="0" marL="457200" rtl="0" algn="l">
              <a:lnSpc>
                <a:spcPct val="110000"/>
              </a:lnSpc>
              <a:spcBef>
                <a:spcPts val="0"/>
              </a:spcBef>
              <a:spcAft>
                <a:spcPts val="0"/>
              </a:spcAft>
              <a:buSzPts val="2000"/>
              <a:buChar char="●"/>
            </a:pPr>
            <a:r>
              <a:rPr lang="en-US" sz="2000"/>
              <a:t>firstName - a string containing the employees first name</a:t>
            </a:r>
            <a:endParaRPr sz="2000"/>
          </a:p>
          <a:p>
            <a:pPr indent="-355600" lvl="0" marL="457200" rtl="0" algn="l">
              <a:lnSpc>
                <a:spcPct val="110000"/>
              </a:lnSpc>
              <a:spcBef>
                <a:spcPts val="0"/>
              </a:spcBef>
              <a:spcAft>
                <a:spcPts val="0"/>
              </a:spcAft>
              <a:buSzPts val="2000"/>
              <a:buChar char="●"/>
            </a:pPr>
            <a:r>
              <a:rPr lang="en-US" sz="2000"/>
              <a:t>lastName - a string containing the employees last name</a:t>
            </a:r>
            <a:endParaRPr sz="2000"/>
          </a:p>
          <a:p>
            <a:pPr indent="-355600" lvl="0" marL="457200" rtl="0" algn="l">
              <a:lnSpc>
                <a:spcPct val="110000"/>
              </a:lnSpc>
              <a:spcBef>
                <a:spcPts val="0"/>
              </a:spcBef>
              <a:spcAft>
                <a:spcPts val="0"/>
              </a:spcAft>
              <a:buSzPts val="2000"/>
              <a:buChar char="●"/>
            </a:pPr>
            <a:r>
              <a:rPr lang="en-US" sz="2000"/>
              <a:t>SSNumber - a string containing the employees social security number</a:t>
            </a:r>
            <a:endParaRPr sz="2000"/>
          </a:p>
          <a:p>
            <a:pPr indent="-355600" lvl="0" marL="457200" rtl="0" algn="l">
              <a:lnSpc>
                <a:spcPct val="110000"/>
              </a:lnSpc>
              <a:spcBef>
                <a:spcPts val="0"/>
              </a:spcBef>
              <a:spcAft>
                <a:spcPts val="0"/>
              </a:spcAft>
              <a:buSzPts val="2000"/>
              <a:buChar char="●"/>
            </a:pPr>
            <a:r>
              <a:rPr lang="en-US" sz="2000"/>
              <a:t>address - a string containing the employees address</a:t>
            </a:r>
            <a:endParaRPr sz="2000"/>
          </a:p>
          <a:p>
            <a:pPr indent="-355600" lvl="0" marL="457200" rtl="0" algn="l">
              <a:lnSpc>
                <a:spcPct val="110000"/>
              </a:lnSpc>
              <a:spcBef>
                <a:spcPts val="0"/>
              </a:spcBef>
              <a:spcAft>
                <a:spcPts val="0"/>
              </a:spcAft>
              <a:buSzPts val="2000"/>
              <a:buChar char="●"/>
            </a:pPr>
            <a:r>
              <a:rPr lang="en-US" sz="2000"/>
              <a:t>dateOfBirth- a string containing the employees date of birth</a:t>
            </a:r>
            <a:endParaRPr sz="2000"/>
          </a:p>
          <a:p>
            <a:pPr indent="-355600" lvl="0" marL="457200" rtl="0" algn="l">
              <a:lnSpc>
                <a:spcPct val="110000"/>
              </a:lnSpc>
              <a:spcBef>
                <a:spcPts val="0"/>
              </a:spcBef>
              <a:spcAft>
                <a:spcPts val="0"/>
              </a:spcAft>
              <a:buSzPts val="2000"/>
              <a:buChar char="●"/>
            </a:pPr>
            <a:r>
              <a:rPr lang="en-US" sz="2000"/>
              <a:t>homePhoneNumber- a string containing the employees home phone number</a:t>
            </a:r>
            <a:endParaRPr sz="2000"/>
          </a:p>
          <a:p>
            <a:pPr indent="0" lvl="0" marL="457200" rtl="0" algn="l">
              <a:lnSpc>
                <a:spcPct val="110000"/>
              </a:lnSpc>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2" name="Shape 192"/>
        <p:cNvGrpSpPr/>
        <p:nvPr/>
      </p:nvGrpSpPr>
      <p:grpSpPr>
        <a:xfrm>
          <a:off x="0" y="0"/>
          <a:ext cx="0" cy="0"/>
          <a:chOff x="0" y="0"/>
          <a:chExt cx="0" cy="0"/>
        </a:xfrm>
      </p:grpSpPr>
      <p:sp>
        <p:nvSpPr>
          <p:cNvPr id="193" name="Google Shape;193;p2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4" name="Google Shape;194;p24"/>
          <p:cNvSpPr txBox="1"/>
          <p:nvPr>
            <p:ph type="title"/>
          </p:nvPr>
        </p:nvSpPr>
        <p:spPr>
          <a:xfrm>
            <a:off x="581192" y="1124999"/>
            <a:ext cx="4076100" cy="460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CLASSES - Employee</a:t>
            </a:r>
            <a:endParaRPr sz="4000">
              <a:solidFill>
                <a:schemeClr val="accent1"/>
              </a:solidFill>
            </a:endParaRPr>
          </a:p>
          <a:p>
            <a:pPr indent="0" lvl="0" marL="0" rtl="0" algn="l">
              <a:lnSpc>
                <a:spcPct val="100000"/>
              </a:lnSpc>
              <a:spcBef>
                <a:spcPts val="0"/>
              </a:spcBef>
              <a:spcAft>
                <a:spcPts val="0"/>
              </a:spcAft>
              <a:buClr>
                <a:schemeClr val="accent1"/>
              </a:buClr>
              <a:buSzPts val="4000"/>
              <a:buFont typeface="Franklin Gothic"/>
              <a:buNone/>
            </a:pPr>
            <a:r>
              <a:rPr lang="en-US" sz="4000">
                <a:solidFill>
                  <a:schemeClr val="accent1"/>
                </a:solidFill>
              </a:rPr>
              <a:t>Continued</a:t>
            </a:r>
            <a:br>
              <a:rPr lang="en-US" sz="4000">
                <a:solidFill>
                  <a:schemeClr val="accent1"/>
                </a:solidFill>
              </a:rPr>
            </a:br>
            <a:endParaRPr sz="4000">
              <a:solidFill>
                <a:schemeClr val="accent1"/>
              </a:solidFill>
            </a:endParaRPr>
          </a:p>
        </p:txBody>
      </p:sp>
      <p:sp>
        <p:nvSpPr>
          <p:cNvPr id="195" name="Google Shape;195;p24"/>
          <p:cNvSpPr/>
          <p:nvPr/>
        </p:nvSpPr>
        <p:spPr>
          <a:xfrm>
            <a:off x="455673" y="457200"/>
            <a:ext cx="42063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5117585" y="457200"/>
            <a:ext cx="65838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5117586" y="1124998"/>
            <a:ext cx="6143100" cy="4608000"/>
          </a:xfrm>
          <a:prstGeom prst="rect">
            <a:avLst/>
          </a:prstGeom>
          <a:noFill/>
          <a:ln>
            <a:noFill/>
          </a:ln>
        </p:spPr>
        <p:txBody>
          <a:bodyPr anchorCtr="0" anchor="ctr" bIns="45700" lIns="91425" spcFirstLastPara="1" rIns="91425" wrap="square" tIns="45700">
            <a:noAutofit/>
          </a:bodyPr>
          <a:lstStyle/>
          <a:p>
            <a:pPr indent="0" lvl="0" marL="457200" rtl="0" algn="l">
              <a:lnSpc>
                <a:spcPct val="110000"/>
              </a:lnSpc>
              <a:spcBef>
                <a:spcPts val="0"/>
              </a:spcBef>
              <a:spcAft>
                <a:spcPts val="0"/>
              </a:spcAft>
              <a:buNone/>
            </a:pPr>
            <a:r>
              <a:t/>
            </a:r>
            <a:endParaRPr sz="2000"/>
          </a:p>
          <a:p>
            <a:pPr indent="0" lvl="0" marL="457200" rtl="0" algn="l">
              <a:lnSpc>
                <a:spcPct val="110000"/>
              </a:lnSpc>
              <a:spcBef>
                <a:spcPts val="0"/>
              </a:spcBef>
              <a:spcAft>
                <a:spcPts val="0"/>
              </a:spcAft>
              <a:buNone/>
            </a:pPr>
            <a:r>
              <a:rPr lang="en-US" sz="2000"/>
              <a:t>Each employee will have the following attributes...</a:t>
            </a:r>
            <a:endParaRPr sz="2000"/>
          </a:p>
          <a:p>
            <a:pPr indent="0" lvl="0" marL="457200" rtl="0" algn="l">
              <a:lnSpc>
                <a:spcPct val="110000"/>
              </a:lnSpc>
              <a:spcBef>
                <a:spcPts val="0"/>
              </a:spcBef>
              <a:spcAft>
                <a:spcPts val="0"/>
              </a:spcAft>
              <a:buNone/>
            </a:pPr>
            <a:r>
              <a:t/>
            </a:r>
            <a:endParaRPr sz="2000"/>
          </a:p>
          <a:p>
            <a:pPr indent="-355600" lvl="0" marL="457200" rtl="0" algn="l">
              <a:spcBef>
                <a:spcPts val="0"/>
              </a:spcBef>
              <a:spcAft>
                <a:spcPts val="0"/>
              </a:spcAft>
              <a:buSzPts val="2000"/>
              <a:buChar char="●"/>
            </a:pPr>
            <a:r>
              <a:rPr lang="en-US" sz="2000"/>
              <a:t>mobilePhoneNumber - a string containing the employees mobile phone number</a:t>
            </a:r>
            <a:endParaRPr sz="2000"/>
          </a:p>
          <a:p>
            <a:pPr indent="-355600" lvl="0" marL="457200" rtl="0" algn="l">
              <a:spcBef>
                <a:spcPts val="0"/>
              </a:spcBef>
              <a:spcAft>
                <a:spcPts val="0"/>
              </a:spcAft>
              <a:buSzPts val="2000"/>
              <a:buChar char="●"/>
            </a:pPr>
            <a:r>
              <a:rPr lang="en-US" sz="2000"/>
              <a:t>emailAddress - a string containing the employees email address</a:t>
            </a:r>
            <a:endParaRPr sz="2000"/>
          </a:p>
          <a:p>
            <a:pPr indent="-355600" lvl="0" marL="457200" rtl="0" algn="l">
              <a:spcBef>
                <a:spcPts val="0"/>
              </a:spcBef>
              <a:spcAft>
                <a:spcPts val="0"/>
              </a:spcAft>
              <a:buSzPts val="2000"/>
              <a:buChar char="●"/>
            </a:pPr>
            <a:r>
              <a:rPr lang="en-US" sz="2000"/>
              <a:t>employedSince - a string containing the date the employee was hired by the company</a:t>
            </a:r>
            <a:endParaRPr sz="2000"/>
          </a:p>
          <a:p>
            <a:pPr indent="-355600" lvl="0" marL="457200" rtl="0" algn="l">
              <a:spcBef>
                <a:spcPts val="0"/>
              </a:spcBef>
              <a:spcAft>
                <a:spcPts val="0"/>
              </a:spcAft>
              <a:buSzPts val="2000"/>
              <a:buChar char="●"/>
            </a:pPr>
            <a:r>
              <a:rPr lang="en-US" sz="2000"/>
              <a:t>password - a string containing the employees password that they use to login</a:t>
            </a:r>
            <a:endParaRPr sz="2000"/>
          </a:p>
          <a:p>
            <a:pPr indent="-355600" lvl="0" marL="457200" rtl="0" algn="l">
              <a:spcBef>
                <a:spcPts val="0"/>
              </a:spcBef>
              <a:spcAft>
                <a:spcPts val="0"/>
              </a:spcAft>
              <a:buSzPts val="2000"/>
              <a:buChar char="●"/>
            </a:pPr>
            <a:r>
              <a:rPr lang="en-US" sz="2000"/>
              <a:t>IDNumber - an integer containing the employess ID number that they use to login</a:t>
            </a:r>
            <a:endParaRPr sz="2000"/>
          </a:p>
          <a:p>
            <a:pPr indent="-355600" lvl="0" marL="457200" rtl="0" algn="l">
              <a:spcBef>
                <a:spcPts val="0"/>
              </a:spcBef>
              <a:spcAft>
                <a:spcPts val="0"/>
              </a:spcAft>
              <a:buSzPts val="2000"/>
              <a:buChar char="●"/>
            </a:pPr>
            <a:r>
              <a:rPr lang="en-US" sz="2000"/>
              <a:t>hoursWorkedLastPayPeriod - an integer containing the amount of hours an employee has worked since the last time they were paid</a:t>
            </a:r>
            <a:endParaRPr sz="2000"/>
          </a:p>
          <a:p>
            <a:pPr indent="-355600" lvl="0" marL="457200" rtl="0" algn="l">
              <a:spcBef>
                <a:spcPts val="0"/>
              </a:spcBef>
              <a:spcAft>
                <a:spcPts val="0"/>
              </a:spcAft>
              <a:buSzPts val="2000"/>
              <a:buChar char="●"/>
            </a:pPr>
            <a:r>
              <a:rPr lang="en-US" sz="2000"/>
              <a:t>fullTime - a boolean value that is either true or false depending on if the employee is full time or not</a:t>
            </a:r>
            <a:br>
              <a:rPr lang="en-US" sz="2000"/>
            </a:b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