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Raleway"/>
      <p:regular r:id="rId39"/>
      <p:bold r:id="rId40"/>
      <p:italic r:id="rId41"/>
      <p:boldItalic r:id="rId42"/>
    </p:embeddedFont>
    <p:embeddedFont>
      <p:font typeface="Source Sans Pr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1E8826A-D832-4973-BEC2-5C12105604E4}">
  <a:tblStyle styleId="{E1E8826A-D832-4973-BEC2-5C12105604E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E5ABC1-6A65-4358-BD33-7790E12926C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4.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6.xml"/><Relationship Id="rId44" Type="http://schemas.openxmlformats.org/officeDocument/2006/relationships/font" Target="fonts/SourceSansPro-bold.fntdata"/><Relationship Id="rId21" Type="http://schemas.openxmlformats.org/officeDocument/2006/relationships/slide" Target="slides/slide15.xml"/><Relationship Id="rId43" Type="http://schemas.openxmlformats.org/officeDocument/2006/relationships/font" Target="fonts/SourceSansPro-regular.fntdata"/><Relationship Id="rId24" Type="http://schemas.openxmlformats.org/officeDocument/2006/relationships/slide" Target="slides/slide18.xml"/><Relationship Id="rId46" Type="http://schemas.openxmlformats.org/officeDocument/2006/relationships/font" Target="fonts/SourceSansPro-boldItalic.fntdata"/><Relationship Id="rId23" Type="http://schemas.openxmlformats.org/officeDocument/2006/relationships/slide" Target="slides/slide17.xml"/><Relationship Id="rId45" Type="http://schemas.openxmlformats.org/officeDocument/2006/relationships/font" Target="fonts/SourceSansPr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aleway-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cf82035ba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cf82035ba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cf82035ba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cf82035ba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 of previous node times the respective weights plus bias then plugged into </a:t>
            </a:r>
            <a:r>
              <a:rPr lang="en"/>
              <a:t>activation</a:t>
            </a:r>
            <a:r>
              <a:rPr lang="en"/>
              <a:t> function yields y this is done until </a:t>
            </a:r>
            <a:endParaRPr/>
          </a:p>
          <a:p>
            <a:pPr indent="0" lvl="0" marL="0" rtl="0" algn="l">
              <a:spcBef>
                <a:spcPts val="0"/>
              </a:spcBef>
              <a:spcAft>
                <a:spcPts val="0"/>
              </a:spcAft>
              <a:buNone/>
            </a:pPr>
            <a:r>
              <a:rPr lang="en"/>
              <a:t>Actual vs predicted output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dd8d5fe26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dd8d5fe26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c9fd394c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c9fd394c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c9fd394c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c9fd394c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d17d8589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d17d8589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 results of CNN using XxX &lt;filter name&gt;.</a:t>
            </a:r>
            <a:br>
              <a:rPr lang="en"/>
            </a:br>
            <a:r>
              <a:rPr lang="en"/>
              <a:t>Change Goal 1.</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c9fd394c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c9fd394c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6d48563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6d48563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can - edit out the ones not using.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e03552e7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e03552e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fd5467e1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fd5467e1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c9fd394c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c9fd394c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cfd5467e1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cfd5467e1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73737"/>
                </a:solidFill>
                <a:highlight>
                  <a:srgbClr val="F2F2F2"/>
                </a:highlight>
              </a:rPr>
              <a:t>UTKFace dataset is a large-scale face dataset with long age span (range from 0 to 116 years old). The dataset consists of over 20,000 face images with annotations of age, gender, and ethnicity. The images cover large variation in pose, facial expression, illumination, occlusion, resolution, etc. This dataset could be used on a variety of tasks, e.g., face detection, age estimation, age progression/regression, landmark localization, etc. Some sample images are shown as following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06cda3ac4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06cda3ac4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Flattening gives around 10k input nodes with 50 hidden layer nodes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06cda3ac4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06cda3ac4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Need standard </a:t>
            </a:r>
            <a:r>
              <a:rPr lang="en"/>
              <a:t>deviation</a:t>
            </a:r>
            <a:r>
              <a:rPr lang="en"/>
              <a:t> to do any statistical analysis of the data.</a:t>
            </a:r>
            <a:endParaRPr/>
          </a:p>
          <a:p>
            <a:pPr indent="0" lvl="0" marL="0" rtl="0" algn="l">
              <a:spcBef>
                <a:spcPts val="0"/>
              </a:spcBef>
              <a:spcAft>
                <a:spcPts val="0"/>
              </a:spcAft>
              <a:buNone/>
            </a:pPr>
            <a:r>
              <a:rPr lang="en"/>
              <a:t>Quarter of data set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6cda3ac4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6cda3ac4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Need standard deviation to do any statistical analysis of the data - T-Test between filters of same age group.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Need to use tables with lines to make easier to read.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Std uses sample of data set so may be subject to change between 50% to 5%</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cfd5467e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cfd5467e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cfd5467e1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cfd5467e1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de2ba7e7e7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de2ba7e7e7_0_1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dcf82035b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dcf82035b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Loss (output - y)2</a:t>
            </a:r>
            <a:endParaRPr/>
          </a:p>
          <a:p>
            <a:pPr indent="0" lvl="0" marL="0" rtl="0" algn="l">
              <a:spcBef>
                <a:spcPts val="0"/>
              </a:spcBef>
              <a:spcAft>
                <a:spcPts val="0"/>
              </a:spcAft>
              <a:buNone/>
            </a:pPr>
            <a:r>
              <a:rPr lang="en"/>
              <a:t>Comparing </a:t>
            </a:r>
            <a:r>
              <a:rPr lang="en"/>
              <a:t>actual</a:t>
            </a:r>
            <a:r>
              <a:rPr lang="en"/>
              <a:t> vs predicted </a:t>
            </a:r>
            <a:endParaRPr/>
          </a:p>
          <a:p>
            <a:pPr indent="0" lvl="0" marL="0" rtl="0" algn="l">
              <a:lnSpc>
                <a:spcPct val="200000"/>
              </a:lnSpc>
              <a:spcBef>
                <a:spcPts val="0"/>
              </a:spcBef>
              <a:spcAft>
                <a:spcPts val="0"/>
              </a:spcAft>
              <a:buNone/>
            </a:pPr>
            <a:r>
              <a:rPr lang="en" sz="1200">
                <a:solidFill>
                  <a:schemeClr val="dk1"/>
                </a:solidFill>
              </a:rPr>
              <a:t>mean squared error, binary cross entropy,  Categorical Cross Entropy, and Sparse Categorical Cross Entropy</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Derivation of the loss in respect to weight through chain rule makes top right</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The derivative of the loss function over the weight of the node i equals the derivative of the loss function in respect to the activation function times the derivative of the activation function in respect to the input for</a:t>
            </a:r>
            <a:r>
              <a:rPr lang="en" sz="1200">
                <a:solidFill>
                  <a:schemeClr val="dk1"/>
                </a:solidFill>
              </a:rPr>
              <a:t> </a:t>
            </a:r>
            <a:r>
              <a:rPr lang="en" sz="1200">
                <a:solidFill>
                  <a:schemeClr val="dk1"/>
                </a:solidFill>
              </a:rPr>
              <a:t>node i times the derivative of the input to node i in respect to the weight</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The sum of the three derivations is how backpropagation calculates the gradients of the loss in respect to the weights of the network</a:t>
            </a:r>
            <a:endParaRPr sz="1200">
              <a:solidFill>
                <a:schemeClr val="dk1"/>
              </a:solidFill>
            </a:endParaRPr>
          </a:p>
          <a:p>
            <a:pPr indent="0" lvl="0" marL="0" rtl="0" algn="l">
              <a:lnSpc>
                <a:spcPct val="200000"/>
              </a:lnSpc>
              <a:spcBef>
                <a:spcPts val="0"/>
              </a:spcBef>
              <a:spcAft>
                <a:spcPts val="0"/>
              </a:spcAft>
              <a:buNone/>
            </a:pPr>
            <a:r>
              <a:rPr lang="en" sz="1200">
                <a:solidFill>
                  <a:schemeClr val="dk1"/>
                </a:solidFill>
              </a:rPr>
              <a:t>Next is gradient descent</a:t>
            </a:r>
            <a:endParaRPr sz="1200">
              <a:solidFill>
                <a:schemeClr val="dk1"/>
              </a:solidFill>
            </a:endParaRPr>
          </a:p>
          <a:p>
            <a:pPr indent="0" lvl="0" marL="0" rtl="0" algn="l">
              <a:lnSpc>
                <a:spcPct val="200000"/>
              </a:lnSpc>
              <a:spcBef>
                <a:spcPts val="0"/>
              </a:spcBef>
              <a:spcAft>
                <a:spcPts val="0"/>
              </a:spcAft>
              <a:buClr>
                <a:schemeClr val="dk1"/>
              </a:buClr>
              <a:buSzPts val="1100"/>
              <a:buFont typeface="Arial"/>
              <a:buNone/>
            </a:pPr>
            <a:r>
              <a:rPr lang="en" sz="1200">
                <a:solidFill>
                  <a:schemeClr val="dk1"/>
                </a:solidFill>
              </a:rPr>
              <a:t>So the old weight is subtracted from the arbitrary learning rate a which is determined beforehand much like the bias multiplied times the result of the chain rule calculation with the loss function. The result is the new weight. This is done until the local mininia is found</a:t>
            </a:r>
            <a:endParaRPr sz="1200">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6d48563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6d48563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cfd5467e1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cfd5467e1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www.canva.com/design/play?category=tADWs7ocEeY&amp;type=TACQ-lCLuV8&amp;uid=cb5ba6fd-406a-4847-ba9b-88a0eaea3658&amp;_branch_match_id=934158736986938381&amp;utm_source=landing-page&amp;utm_campaign=decision-tree&amp;utm_medium=graphs-pages&amp;_branch_referrer=H4sIAAAAAAAAAwXB0Q2AIAwFwIkqJAJWE%2BMsD6jCh0gAnd%2B7NEbtm1IB5cN0i7oaauoUJeSen0KjiRxvjnvw1sOdkYx2IMNmIY%2FVEzO0QDA7yz9oUT%2FVTgAAAA%3D%3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dc9fd394c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dc9fd394c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dc9fd394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dc9fd394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06d48563e3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06d48563e3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06d48563e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06d48563e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dcf82035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dcf82035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cf82035b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cf82035b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Stride, kernel, rgb vs greyscale</a:t>
            </a:r>
            <a:endParaRPr/>
          </a:p>
          <a:p>
            <a:pPr indent="0" lvl="0" marL="0" rtl="0" algn="l">
              <a:spcBef>
                <a:spcPts val="0"/>
              </a:spcBef>
              <a:spcAft>
                <a:spcPts val="0"/>
              </a:spcAft>
              <a:buNone/>
            </a:pPr>
            <a:r>
              <a:rPr lang="en"/>
              <a:t>The objective of the Convolution Operation is to extract the high-level features such as edges, from the input image.</a:t>
            </a:r>
            <a:endParaRPr/>
          </a:p>
          <a:p>
            <a:pPr indent="0" lvl="0" marL="0" rtl="0" algn="l">
              <a:spcBef>
                <a:spcPts val="0"/>
              </a:spcBef>
              <a:spcAft>
                <a:spcPts val="0"/>
              </a:spcAft>
              <a:buNone/>
            </a:pPr>
            <a:r>
              <a:rPr lang="en"/>
              <a:t>the first ConvLayer is responsible for capturing the Low-Level features such as edges, color, gradient orientation.</a:t>
            </a:r>
            <a:endParaRPr/>
          </a:p>
          <a:p>
            <a:pPr indent="0" lvl="0" marL="0" rtl="0" algn="l">
              <a:spcBef>
                <a:spcPts val="0"/>
              </a:spcBef>
              <a:spcAft>
                <a:spcPts val="0"/>
              </a:spcAft>
              <a:buNone/>
            </a:pPr>
            <a:r>
              <a:rPr lang="en"/>
              <a:t>ith added layers, the architecture adapts to the High-Level features as well.</a:t>
            </a:r>
            <a:endParaRPr/>
          </a:p>
          <a:p>
            <a:pPr indent="0" lvl="0" marL="0" rtl="0" algn="l">
              <a:spcBef>
                <a:spcPts val="0"/>
              </a:spcBef>
              <a:spcAft>
                <a:spcPts val="0"/>
              </a:spcAft>
              <a:buNone/>
            </a:pPr>
            <a:r>
              <a:rPr lang="en"/>
              <a:t>Maybe mention zero padding</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cf82035b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cf82035b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cf82035b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cf82035b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dcf82035ba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dcf82035b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average padding in addition to max pooling which just </a:t>
            </a:r>
            <a:r>
              <a:rPr lang="en"/>
              <a:t>averages</a:t>
            </a:r>
            <a:r>
              <a:rPr lang="en"/>
              <a:t> instead of taking the max value.</a:t>
            </a:r>
            <a:endParaRPr/>
          </a:p>
          <a:p>
            <a:pPr indent="0" lvl="0" marL="0" rtl="0" algn="l">
              <a:spcBef>
                <a:spcPts val="0"/>
              </a:spcBef>
              <a:spcAft>
                <a:spcPts val="0"/>
              </a:spcAft>
              <a:buNone/>
            </a:pPr>
            <a:r>
              <a:rPr lang="en"/>
              <a:t>Non overlapping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dcf82035ba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dcf82035ba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 Id="rId7"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28.png"/><Relationship Id="rId5"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renom.jp/notebooks/tutorial/beginners_guide/backpropagation_example/notebook.html" TargetMode="External"/><Relationship Id="rId4" Type="http://schemas.openxmlformats.org/officeDocument/2006/relationships/hyperlink" Target="https://www.ics.uci.edu/~majumder/DIP/classes/EdgeDetect.pdf" TargetMode="External"/><Relationship Id="rId10" Type="http://schemas.openxmlformats.org/officeDocument/2006/relationships/hyperlink" Target="https://hackernoon.com/everything-you-need-to-know-about-neural-networks-8988c3ee4491" TargetMode="External"/><Relationship Id="rId9" Type="http://schemas.openxmlformats.org/officeDocument/2006/relationships/hyperlink" Target="https://www.freecodecamp.org/news/an-intuitive-guide-to-convolutional-neural-networks-260c2de0a050/" TargetMode="External"/><Relationship Id="rId5" Type="http://schemas.openxmlformats.org/officeDocument/2006/relationships/hyperlink" Target="https://medium.com/secure-and-private-ai-math-blogging-competition/cnn-maths-behind-cnn-910eab425b5d" TargetMode="External"/><Relationship Id="rId6" Type="http://schemas.openxmlformats.org/officeDocument/2006/relationships/hyperlink" Target="https://towardsdatascience.com/the-most-intuitive-and-easiest-guide-for-convolutional-neural-network-3607be47480" TargetMode="External"/><Relationship Id="rId7" Type="http://schemas.openxmlformats.org/officeDocument/2006/relationships/hyperlink" Target="https://stats.stackexchange.com/questions/226923/why-do-we-use-relu-in-neural-networks-and-how-do-we-use-it#:~:text=ReLU%20is%20the%20max%20function,function%20like%20tanh%20or%20sigmoid" TargetMode="External"/><Relationship Id="rId8" Type="http://schemas.openxmlformats.org/officeDocument/2006/relationships/hyperlink" Target="https://developers.google.com/machine-learning/practica/image-classification/convolutional-neural-network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22.png"/><Relationship Id="rId5" Type="http://schemas.openxmlformats.org/officeDocument/2006/relationships/image" Target="../media/image27.png"/><Relationship Id="rId6"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7.png"/><Relationship Id="rId4" Type="http://schemas.openxmlformats.org/officeDocument/2006/relationships/image" Target="../media/image18.png"/><Relationship Id="rId5" Type="http://schemas.openxmlformats.org/officeDocument/2006/relationships/image" Target="../media/image23.png"/><Relationship Id="rId6" Type="http://schemas.openxmlformats.org/officeDocument/2006/relationships/image" Target="../media/image19.png"/><Relationship Id="rId7"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9.png"/><Relationship Id="rId4" Type="http://schemas.openxmlformats.org/officeDocument/2006/relationships/image" Target="../media/image25.png"/><Relationship Id="rId5"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Convolutional Neural Networks</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rPr>
              <a:t>John Robinson</a:t>
            </a:r>
            <a:endParaRPr>
              <a:solidFill>
                <a:schemeClr val="dk2"/>
              </a:solidFill>
            </a:endParaRPr>
          </a:p>
          <a:p>
            <a:pPr indent="0" lvl="0" marL="0" rtl="0" algn="l">
              <a:spcBef>
                <a:spcPts val="0"/>
              </a:spcBef>
              <a:spcAft>
                <a:spcPts val="0"/>
              </a:spcAft>
              <a:buNone/>
            </a:pPr>
            <a:r>
              <a:t/>
            </a:r>
            <a:endParaRPr/>
          </a:p>
        </p:txBody>
      </p:sp>
      <p:sp>
        <p:nvSpPr>
          <p:cNvPr id="60" name="Google Shape;60;p13"/>
          <p:cNvSpPr txBox="1"/>
          <p:nvPr>
            <p:ph idx="1" type="subTitle"/>
          </p:nvPr>
        </p:nvSpPr>
        <p:spPr>
          <a:xfrm>
            <a:off x="5449375" y="1738075"/>
            <a:ext cx="3220200" cy="861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solidFill>
                  <a:schemeClr val="dk2"/>
                </a:solidFill>
              </a:rPr>
              <a:t>Mentored By: Dr Girard</a:t>
            </a:r>
            <a:endParaRPr>
              <a:solidFill>
                <a:schemeClr val="dk2"/>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Fully Connected Layer</a:t>
            </a:r>
            <a:endParaRPr/>
          </a:p>
        </p:txBody>
      </p:sp>
      <p:sp>
        <p:nvSpPr>
          <p:cNvPr id="125" name="Google Shape;12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This point becomes a normal </a:t>
            </a:r>
            <a:r>
              <a:rPr lang="en">
                <a:solidFill>
                  <a:schemeClr val="dk2"/>
                </a:solidFill>
              </a:rPr>
              <a:t>neural</a:t>
            </a:r>
            <a:r>
              <a:rPr lang="en">
                <a:solidFill>
                  <a:schemeClr val="dk2"/>
                </a:solidFill>
              </a:rPr>
              <a:t> network with the flattened feature vector is in input for the neural network so must through process of </a:t>
            </a:r>
            <a:r>
              <a:rPr lang="en">
                <a:solidFill>
                  <a:schemeClr val="dk2"/>
                </a:solidFill>
              </a:rPr>
              <a:t>forward</a:t>
            </a:r>
            <a:r>
              <a:rPr lang="en">
                <a:solidFill>
                  <a:schemeClr val="dk2"/>
                </a:solidFill>
              </a:rPr>
              <a:t> and backward propagation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Numbers are randomly generated for </a:t>
            </a:r>
            <a:r>
              <a:rPr lang="en">
                <a:solidFill>
                  <a:schemeClr val="dk2"/>
                </a:solidFill>
              </a:rPr>
              <a:t>bias</a:t>
            </a:r>
            <a:r>
              <a:rPr lang="en">
                <a:solidFill>
                  <a:schemeClr val="dk2"/>
                </a:solidFill>
              </a:rPr>
              <a:t> and weight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Forward</a:t>
            </a:r>
            <a:r>
              <a:rPr lang="en"/>
              <a:t> </a:t>
            </a:r>
            <a:r>
              <a:rPr lang="en"/>
              <a:t>Propagation</a:t>
            </a:r>
            <a:endParaRPr/>
          </a:p>
        </p:txBody>
      </p:sp>
      <p:sp>
        <p:nvSpPr>
          <p:cNvPr id="131" name="Google Shape;13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2" name="Google Shape;132;p23"/>
          <p:cNvPicPr preferRelativeResize="0"/>
          <p:nvPr/>
        </p:nvPicPr>
        <p:blipFill>
          <a:blip r:embed="rId3">
            <a:alphaModFix/>
          </a:blip>
          <a:stretch>
            <a:fillRect/>
          </a:stretch>
        </p:blipFill>
        <p:spPr>
          <a:xfrm>
            <a:off x="311700" y="1152475"/>
            <a:ext cx="3543300" cy="2895600"/>
          </a:xfrm>
          <a:prstGeom prst="rect">
            <a:avLst/>
          </a:prstGeom>
          <a:noFill/>
          <a:ln>
            <a:noFill/>
          </a:ln>
        </p:spPr>
      </p:pic>
      <p:pic>
        <p:nvPicPr>
          <p:cNvPr id="133" name="Google Shape;133;p23"/>
          <p:cNvPicPr preferRelativeResize="0"/>
          <p:nvPr/>
        </p:nvPicPr>
        <p:blipFill>
          <a:blip r:embed="rId4">
            <a:alphaModFix/>
          </a:blip>
          <a:stretch>
            <a:fillRect/>
          </a:stretch>
        </p:blipFill>
        <p:spPr>
          <a:xfrm>
            <a:off x="4024975" y="336088"/>
            <a:ext cx="4807325" cy="790575"/>
          </a:xfrm>
          <a:prstGeom prst="rect">
            <a:avLst/>
          </a:prstGeom>
          <a:noFill/>
          <a:ln>
            <a:noFill/>
          </a:ln>
        </p:spPr>
      </p:pic>
      <p:pic>
        <p:nvPicPr>
          <p:cNvPr id="134" name="Google Shape;134;p23"/>
          <p:cNvPicPr preferRelativeResize="0"/>
          <p:nvPr/>
        </p:nvPicPr>
        <p:blipFill>
          <a:blip r:embed="rId5">
            <a:alphaModFix/>
          </a:blip>
          <a:stretch>
            <a:fillRect/>
          </a:stretch>
        </p:blipFill>
        <p:spPr>
          <a:xfrm>
            <a:off x="3940925" y="1152463"/>
            <a:ext cx="1895475" cy="581025"/>
          </a:xfrm>
          <a:prstGeom prst="rect">
            <a:avLst/>
          </a:prstGeom>
          <a:noFill/>
          <a:ln>
            <a:noFill/>
          </a:ln>
        </p:spPr>
      </p:pic>
      <p:pic>
        <p:nvPicPr>
          <p:cNvPr id="135" name="Google Shape;135;p23"/>
          <p:cNvPicPr preferRelativeResize="0"/>
          <p:nvPr/>
        </p:nvPicPr>
        <p:blipFill>
          <a:blip r:embed="rId6">
            <a:alphaModFix/>
          </a:blip>
          <a:stretch>
            <a:fillRect/>
          </a:stretch>
        </p:blipFill>
        <p:spPr>
          <a:xfrm>
            <a:off x="5048950" y="3095975"/>
            <a:ext cx="4095050" cy="2047525"/>
          </a:xfrm>
          <a:prstGeom prst="rect">
            <a:avLst/>
          </a:prstGeom>
          <a:noFill/>
          <a:ln>
            <a:noFill/>
          </a:ln>
        </p:spPr>
      </p:pic>
      <p:pic>
        <p:nvPicPr>
          <p:cNvPr id="136" name="Google Shape;136;p23"/>
          <p:cNvPicPr preferRelativeResize="0"/>
          <p:nvPr/>
        </p:nvPicPr>
        <p:blipFill>
          <a:blip r:embed="rId7">
            <a:alphaModFix/>
          </a:blip>
          <a:stretch>
            <a:fillRect/>
          </a:stretch>
        </p:blipFill>
        <p:spPr>
          <a:xfrm>
            <a:off x="6289125" y="2033850"/>
            <a:ext cx="2543175" cy="828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a:t>
            </a:r>
            <a:r>
              <a:rPr lang="en"/>
              <a:t>Propagation</a:t>
            </a:r>
            <a:r>
              <a:rPr lang="en"/>
              <a:t> Cont.</a:t>
            </a:r>
            <a:endParaRPr/>
          </a:p>
        </p:txBody>
      </p:sp>
      <p:pic>
        <p:nvPicPr>
          <p:cNvPr id="142" name="Google Shape;142;p24"/>
          <p:cNvPicPr preferRelativeResize="0"/>
          <p:nvPr/>
        </p:nvPicPr>
        <p:blipFill>
          <a:blip r:embed="rId3">
            <a:alphaModFix/>
          </a:blip>
          <a:stretch>
            <a:fillRect/>
          </a:stretch>
        </p:blipFill>
        <p:spPr>
          <a:xfrm>
            <a:off x="311700" y="1812396"/>
            <a:ext cx="3212650" cy="1749325"/>
          </a:xfrm>
          <a:prstGeom prst="rect">
            <a:avLst/>
          </a:prstGeom>
          <a:noFill/>
          <a:ln>
            <a:noFill/>
          </a:ln>
        </p:spPr>
      </p:pic>
      <p:pic>
        <p:nvPicPr>
          <p:cNvPr id="143" name="Google Shape;143;p24"/>
          <p:cNvPicPr preferRelativeResize="0"/>
          <p:nvPr/>
        </p:nvPicPr>
        <p:blipFill>
          <a:blip r:embed="rId4">
            <a:alphaModFix/>
          </a:blip>
          <a:stretch>
            <a:fillRect/>
          </a:stretch>
        </p:blipFill>
        <p:spPr>
          <a:xfrm>
            <a:off x="4047075" y="1152475"/>
            <a:ext cx="3878675" cy="1749325"/>
          </a:xfrm>
          <a:prstGeom prst="rect">
            <a:avLst/>
          </a:prstGeom>
          <a:noFill/>
          <a:ln>
            <a:noFill/>
          </a:ln>
        </p:spPr>
      </p:pic>
      <p:pic>
        <p:nvPicPr>
          <p:cNvPr id="144" name="Google Shape;144;p24"/>
          <p:cNvPicPr preferRelativeResize="0"/>
          <p:nvPr/>
        </p:nvPicPr>
        <p:blipFill>
          <a:blip r:embed="rId5">
            <a:alphaModFix/>
          </a:blip>
          <a:stretch>
            <a:fillRect/>
          </a:stretch>
        </p:blipFill>
        <p:spPr>
          <a:xfrm>
            <a:off x="4047074" y="2996542"/>
            <a:ext cx="3878674" cy="191300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Primary Objective</a:t>
            </a:r>
            <a:endParaRPr/>
          </a:p>
        </p:txBody>
      </p:sp>
      <p:sp>
        <p:nvSpPr>
          <p:cNvPr id="150" name="Google Shape;15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2"/>
                </a:solidFill>
                <a:highlight>
                  <a:srgbClr val="FFFFFF"/>
                </a:highlight>
                <a:latin typeface="Times New Roman"/>
                <a:ea typeface="Times New Roman"/>
                <a:cs typeface="Times New Roman"/>
                <a:sym typeface="Times New Roman"/>
              </a:rPr>
              <a:t>How does filter size affect the ability to determine the age of a person with a CNN using UTKFace data-set. </a:t>
            </a:r>
            <a:endParaRPr>
              <a:solidFill>
                <a:schemeClr val="dk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solidFill>
                <a:schemeClr val="dk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a:solidFill>
                  <a:schemeClr val="dk2"/>
                </a:solidFill>
                <a:highlight>
                  <a:srgbClr val="FFFFFF"/>
                </a:highlight>
                <a:latin typeface="Times New Roman"/>
                <a:ea typeface="Times New Roman"/>
                <a:cs typeface="Times New Roman"/>
                <a:sym typeface="Times New Roman"/>
              </a:rPr>
              <a:t>Time Limit: 3 Person Weeks (120 hours)</a:t>
            </a:r>
            <a:endParaRPr>
              <a:solidFill>
                <a:schemeClr val="dk2"/>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Hypothesis</a:t>
            </a:r>
            <a:endParaRPr/>
          </a:p>
        </p:txBody>
      </p:sp>
      <p:sp>
        <p:nvSpPr>
          <p:cNvPr id="156" name="Google Shape;15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Times New Roman"/>
              <a:buChar char="●"/>
            </a:pPr>
            <a:r>
              <a:rPr lang="en">
                <a:solidFill>
                  <a:schemeClr val="dk2"/>
                </a:solidFill>
                <a:highlight>
                  <a:srgbClr val="FFFFFF"/>
                </a:highlight>
                <a:latin typeface="Times New Roman"/>
                <a:ea typeface="Times New Roman"/>
                <a:cs typeface="Times New Roman"/>
                <a:sym typeface="Times New Roman"/>
              </a:rPr>
              <a:t>A 3x3 filter will yield a higher accuracy than a 2x2 or 4x4 filter size. </a:t>
            </a:r>
            <a:endParaRPr sz="21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Tree</a:t>
            </a:r>
            <a:endParaRPr/>
          </a:p>
        </p:txBody>
      </p:sp>
      <p:sp>
        <p:nvSpPr>
          <p:cNvPr id="162" name="Google Shape;16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7"/>
          <p:cNvPicPr preferRelativeResize="0"/>
          <p:nvPr/>
        </p:nvPicPr>
        <p:blipFill>
          <a:blip r:embed="rId3">
            <a:alphaModFix/>
          </a:blip>
          <a:stretch>
            <a:fillRect/>
          </a:stretch>
        </p:blipFill>
        <p:spPr>
          <a:xfrm>
            <a:off x="311700" y="1152475"/>
            <a:ext cx="7086600" cy="3238500"/>
          </a:xfrm>
          <a:prstGeom prst="rect">
            <a:avLst/>
          </a:prstGeom>
          <a:noFill/>
          <a:ln>
            <a:noFill/>
          </a:ln>
        </p:spPr>
      </p:pic>
      <p:pic>
        <p:nvPicPr>
          <p:cNvPr id="164" name="Google Shape;164;p27"/>
          <p:cNvPicPr preferRelativeResize="0"/>
          <p:nvPr/>
        </p:nvPicPr>
        <p:blipFill>
          <a:blip r:embed="rId4">
            <a:alphaModFix/>
          </a:blip>
          <a:stretch>
            <a:fillRect/>
          </a:stretch>
        </p:blipFill>
        <p:spPr>
          <a:xfrm>
            <a:off x="423280" y="1068424"/>
            <a:ext cx="6863444" cy="4257400"/>
          </a:xfrm>
          <a:prstGeom prst="rect">
            <a:avLst/>
          </a:prstGeom>
          <a:noFill/>
          <a:ln>
            <a:noFill/>
          </a:ln>
        </p:spPr>
      </p:pic>
      <p:pic>
        <p:nvPicPr>
          <p:cNvPr id="165" name="Google Shape;165;p27"/>
          <p:cNvPicPr preferRelativeResize="0"/>
          <p:nvPr/>
        </p:nvPicPr>
        <p:blipFill>
          <a:blip r:embed="rId5">
            <a:alphaModFix/>
          </a:blip>
          <a:stretch>
            <a:fillRect/>
          </a:stretch>
        </p:blipFill>
        <p:spPr>
          <a:xfrm>
            <a:off x="364063" y="1068425"/>
            <a:ext cx="7591425" cy="46577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Description</a:t>
            </a:r>
            <a:endParaRPr/>
          </a:p>
        </p:txBody>
      </p:sp>
      <p:sp>
        <p:nvSpPr>
          <p:cNvPr id="171" name="Google Shape;171;p28"/>
          <p:cNvSpPr txBox="1"/>
          <p:nvPr>
            <p:ph idx="1" type="body"/>
          </p:nvPr>
        </p:nvSpPr>
        <p:spPr>
          <a:xfrm>
            <a:off x="230300" y="1167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 facial recognition CNN will be developed and trained in a python </a:t>
            </a:r>
            <a:r>
              <a:rPr lang="en">
                <a:solidFill>
                  <a:schemeClr val="dk2"/>
                </a:solidFill>
              </a:rPr>
              <a:t>environment</a:t>
            </a:r>
            <a:r>
              <a:rPr lang="en">
                <a:solidFill>
                  <a:schemeClr val="dk2"/>
                </a:solidFill>
              </a:rPr>
              <a:t> with filter sizes of </a:t>
            </a:r>
            <a:r>
              <a:rPr lang="en">
                <a:solidFill>
                  <a:schemeClr val="dk2"/>
                </a:solidFill>
              </a:rPr>
              <a:t>2x2,</a:t>
            </a:r>
            <a:r>
              <a:rPr lang="en">
                <a:solidFill>
                  <a:schemeClr val="dk2"/>
                </a:solidFill>
              </a:rPr>
              <a:t>3x3,4x4</a:t>
            </a:r>
            <a:r>
              <a:rPr lang="en">
                <a:solidFill>
                  <a:schemeClr val="dk2"/>
                </a:solidFill>
              </a:rPr>
              <a:t>. The kernels for each being the  roberts cross for the 2x2, Prewitt for the 3x3 and Prewitt operator for the 4x4, these are also referenced in the figure below. </a:t>
            </a:r>
            <a:r>
              <a:rPr lang="en">
                <a:solidFill>
                  <a:schemeClr val="dk2"/>
                </a:solidFill>
              </a:rPr>
              <a:t>Comparing resulting </a:t>
            </a:r>
            <a:r>
              <a:rPr lang="en">
                <a:solidFill>
                  <a:schemeClr val="dk2"/>
                </a:solidFill>
              </a:rPr>
              <a:t>accuracy to find best results. The s</a:t>
            </a:r>
            <a:r>
              <a:rPr lang="en">
                <a:solidFill>
                  <a:schemeClr val="dk2"/>
                </a:solidFill>
              </a:rPr>
              <a:t>econdary variables will include the use of zero padding, one </a:t>
            </a:r>
            <a:r>
              <a:rPr lang="en">
                <a:solidFill>
                  <a:schemeClr val="dk2"/>
                </a:solidFill>
              </a:rPr>
              <a:t>convolution</a:t>
            </a:r>
            <a:r>
              <a:rPr lang="en">
                <a:solidFill>
                  <a:schemeClr val="dk2"/>
                </a:solidFill>
              </a:rPr>
              <a:t> layer, sigmoid </a:t>
            </a:r>
            <a:r>
              <a:rPr lang="en">
                <a:solidFill>
                  <a:schemeClr val="dk2"/>
                </a:solidFill>
              </a:rPr>
              <a:t>activation</a:t>
            </a:r>
            <a:r>
              <a:rPr lang="en">
                <a:solidFill>
                  <a:schemeClr val="dk2"/>
                </a:solidFill>
              </a:rPr>
              <a:t> function for the </a:t>
            </a:r>
            <a:r>
              <a:rPr lang="en">
                <a:solidFill>
                  <a:schemeClr val="dk2"/>
                </a:solidFill>
              </a:rPr>
              <a:t>classification</a:t>
            </a:r>
            <a:r>
              <a:rPr lang="en">
                <a:solidFill>
                  <a:schemeClr val="dk2"/>
                </a:solidFill>
              </a:rPr>
              <a:t>, one </a:t>
            </a:r>
            <a:r>
              <a:rPr lang="en">
                <a:solidFill>
                  <a:schemeClr val="dk2"/>
                </a:solidFill>
              </a:rPr>
              <a:t>hidden layer in classification, and the use of max pooling.</a:t>
            </a:r>
            <a:r>
              <a:rPr lang="en">
                <a:solidFill>
                  <a:schemeClr val="dk2"/>
                </a:solidFill>
              </a:rPr>
              <a:t> </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Description</a:t>
            </a:r>
            <a:endParaRPr/>
          </a:p>
        </p:txBody>
      </p:sp>
      <p:pic>
        <p:nvPicPr>
          <p:cNvPr id="177" name="Google Shape;177;p29"/>
          <p:cNvPicPr preferRelativeResize="0"/>
          <p:nvPr/>
        </p:nvPicPr>
        <p:blipFill>
          <a:blip r:embed="rId3">
            <a:alphaModFix/>
          </a:blip>
          <a:stretch>
            <a:fillRect/>
          </a:stretch>
        </p:blipFill>
        <p:spPr>
          <a:xfrm>
            <a:off x="614125" y="1068425"/>
            <a:ext cx="6126899" cy="3851875"/>
          </a:xfrm>
          <a:prstGeom prst="rect">
            <a:avLst/>
          </a:prstGeom>
          <a:noFill/>
          <a:ln>
            <a:noFill/>
          </a:ln>
        </p:spPr>
      </p:pic>
      <p:sp>
        <p:nvSpPr>
          <p:cNvPr id="178" name="Google Shape;178;p29"/>
          <p:cNvSpPr/>
          <p:nvPr/>
        </p:nvSpPr>
        <p:spPr>
          <a:xfrm>
            <a:off x="1694775" y="2471850"/>
            <a:ext cx="1724400" cy="1221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28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graphicFrame>
        <p:nvGraphicFramePr>
          <p:cNvPr id="184" name="Google Shape;184;p30"/>
          <p:cNvGraphicFramePr/>
          <p:nvPr/>
        </p:nvGraphicFramePr>
        <p:xfrm>
          <a:off x="274700" y="1192275"/>
          <a:ext cx="3000000" cy="3000000"/>
        </p:xfrm>
        <a:graphic>
          <a:graphicData uri="http://schemas.openxmlformats.org/drawingml/2006/table">
            <a:tbl>
              <a:tblPr>
                <a:noFill/>
                <a:tableStyleId>{E1E8826A-D832-4973-BEC2-5C12105604E4}</a:tableStyleId>
              </a:tblPr>
              <a:tblGrid>
                <a:gridCol w="4240925"/>
                <a:gridCol w="4240925"/>
              </a:tblGrid>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Factor</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Values</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Filter sizes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2x2, 3x3, 4x4</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Activation functions </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Sigmoid (NN), RELU (CNN)</a:t>
                      </a:r>
                      <a:endParaRPr sz="1500">
                        <a:highlight>
                          <a:srgbClr val="FFFFFF"/>
                        </a:highlight>
                        <a:latin typeface="Times New Roman"/>
                        <a:ea typeface="Times New Roman"/>
                        <a:cs typeface="Times New Roman"/>
                        <a:sym typeface="Times New Roman"/>
                      </a:endParaRPr>
                    </a:p>
                  </a:txBody>
                  <a:tcPr marT="63500" marB="63500" marR="63500" marL="63500"/>
                </a:tc>
              </a:tr>
              <a:tr h="549775">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Images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Train with 20000 images</a:t>
                      </a:r>
                      <a:endParaRPr sz="15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Train with 18000 and test with 2000</a:t>
                      </a:r>
                      <a:endParaRPr sz="1500">
                        <a:highlight>
                          <a:srgbClr val="FFFFFF"/>
                        </a:highlight>
                        <a:latin typeface="Times New Roman"/>
                        <a:ea typeface="Times New Roman"/>
                        <a:cs typeface="Times New Roman"/>
                        <a:sym typeface="Times New Roman"/>
                      </a:endParaRPr>
                    </a:p>
                  </a:txBody>
                  <a:tcPr marT="63500" marB="63500" marR="63500" marL="63500"/>
                </a:tc>
              </a:tr>
              <a:tr h="583425">
                <a:tc>
                  <a:txBody>
                    <a:bodyPr/>
                    <a:lstStyle/>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Number of hidden layers in classification</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Convolution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Padding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No Padding</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Pooling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Pooling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Max</a:t>
                      </a:r>
                      <a:endParaRPr sz="1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t>
            </a:r>
            <a:r>
              <a:rPr lang="en"/>
              <a:t>Description</a:t>
            </a:r>
            <a:endParaRPr/>
          </a:p>
        </p:txBody>
      </p:sp>
      <p:sp>
        <p:nvSpPr>
          <p:cNvPr id="190" name="Google Shape;19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Python using Jupyter Notebook were used to code and </a:t>
            </a:r>
            <a:r>
              <a:rPr lang="en">
                <a:solidFill>
                  <a:schemeClr val="dk2"/>
                </a:solidFill>
              </a:rPr>
              <a:t>compile</a:t>
            </a:r>
            <a:r>
              <a:rPr lang="en">
                <a:solidFill>
                  <a:schemeClr val="dk2"/>
                </a:solidFill>
              </a:rPr>
              <a:t> the convolutional </a:t>
            </a:r>
            <a:r>
              <a:rPr lang="en">
                <a:solidFill>
                  <a:schemeClr val="dk2"/>
                </a:solidFill>
              </a:rPr>
              <a:t>neural</a:t>
            </a:r>
            <a:r>
              <a:rPr lang="en">
                <a:solidFill>
                  <a:schemeClr val="dk2"/>
                </a:solidFill>
              </a:rPr>
              <a:t> network.</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Created the Convolution layers and </a:t>
            </a:r>
            <a:r>
              <a:rPr lang="en">
                <a:solidFill>
                  <a:schemeClr val="dk2"/>
                </a:solidFill>
              </a:rPr>
              <a:t>neural</a:t>
            </a:r>
            <a:r>
              <a:rPr lang="en">
                <a:solidFill>
                  <a:schemeClr val="dk2"/>
                </a:solidFill>
              </a:rPr>
              <a:t> network layers from </a:t>
            </a:r>
            <a:r>
              <a:rPr lang="en">
                <a:solidFill>
                  <a:schemeClr val="dk2"/>
                </a:solidFill>
              </a:rPr>
              <a:t>scratch, no packages apart from number generation and converting images to an array etc…</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Tested CNN on UTK dataset. Dataset made up of faces from a range of ages, races and other distinguishing features.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Trained on 80% and tested on 20% of the data for each edge detection filter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Overall accuracy calculated based on number of correct guesses during testing</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2"/>
                </a:solidFill>
                <a:highlight>
                  <a:srgbClr val="FFFFFF"/>
                </a:highlight>
                <a:latin typeface="Times New Roman"/>
                <a:ea typeface="Times New Roman"/>
                <a:cs typeface="Times New Roman"/>
                <a:sym typeface="Times New Roman"/>
              </a:rPr>
              <a:t>Develop a </a:t>
            </a:r>
            <a:r>
              <a:rPr lang="en">
                <a:solidFill>
                  <a:schemeClr val="dk2"/>
                </a:solidFill>
                <a:highlight>
                  <a:srgbClr val="FFFFFF"/>
                </a:highlight>
                <a:latin typeface="Times New Roman"/>
                <a:ea typeface="Times New Roman"/>
                <a:cs typeface="Times New Roman"/>
                <a:sym typeface="Times New Roman"/>
              </a:rPr>
              <a:t>image recognition neural network using a convolutional neural network.</a:t>
            </a:r>
            <a:endParaRPr>
              <a:solidFill>
                <a:schemeClr val="dk2"/>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highlight>
                <a:srgbClr val="FFFFFF"/>
              </a:highlight>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highlight>
                <a:srgbClr val="FFFFFF"/>
              </a:highlight>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 Design</a:t>
            </a:r>
            <a:r>
              <a:rPr lang="en"/>
              <a:t> </a:t>
            </a:r>
            <a:endParaRPr/>
          </a:p>
        </p:txBody>
      </p:sp>
      <p:sp>
        <p:nvSpPr>
          <p:cNvPr id="196" name="Google Shape;19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Clr>
                <a:schemeClr val="dk2"/>
              </a:buClr>
              <a:buSzPct val="100000"/>
              <a:buChar char="●"/>
            </a:pPr>
            <a:r>
              <a:rPr b="1" lang="en">
                <a:solidFill>
                  <a:schemeClr val="dk2"/>
                </a:solidFill>
              </a:rPr>
              <a:t>Filters</a:t>
            </a:r>
            <a:endParaRPr b="1">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3x3 Prewitt Operator: </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[1,0,-1][1,0,-1],[1,0,-1]</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[1,1,1],[0,0,0],[-1,-1,-1]</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2x2 Roberts Cross: </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[1,0],[0,-1]</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[0,1],[-1,0]</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4x4 Prewitt Operator: </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[-3,-1,1,3],[-3,-1,1,3],[-3,-1,1,3],[-3,-1,1,3]</a:t>
            </a:r>
            <a:endParaRPr>
              <a:solidFill>
                <a:schemeClr val="dk2"/>
              </a:solidFill>
            </a:endParaRPr>
          </a:p>
          <a:p>
            <a:pPr indent="-297497" lvl="2" marL="1371600" rtl="0" algn="l">
              <a:spcBef>
                <a:spcPts val="0"/>
              </a:spcBef>
              <a:spcAft>
                <a:spcPts val="0"/>
              </a:spcAft>
              <a:buClr>
                <a:schemeClr val="dk2"/>
              </a:buClr>
              <a:buSzPct val="100000"/>
              <a:buChar char="■"/>
            </a:pPr>
            <a:r>
              <a:rPr lang="en">
                <a:solidFill>
                  <a:schemeClr val="dk2"/>
                </a:solidFill>
              </a:rPr>
              <a:t>[3,3,3,3],[1,1,1,1],[-1,-1,-1,-1],[-3,-3,-3,-3]</a:t>
            </a:r>
            <a:endParaRPr>
              <a:solidFill>
                <a:schemeClr val="dk2"/>
              </a:solidFill>
            </a:endParaRPr>
          </a:p>
          <a:p>
            <a:pPr indent="-317182" lvl="0" marL="457200" rtl="0" algn="l">
              <a:spcBef>
                <a:spcPts val="0"/>
              </a:spcBef>
              <a:spcAft>
                <a:spcPts val="0"/>
              </a:spcAft>
              <a:buClr>
                <a:schemeClr val="dk2"/>
              </a:buClr>
              <a:buSzPct val="100000"/>
              <a:buChar char="●"/>
            </a:pPr>
            <a:r>
              <a:rPr lang="en">
                <a:solidFill>
                  <a:schemeClr val="dk2"/>
                </a:solidFill>
              </a:rPr>
              <a:t>UTK dataset 20000 images</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highlight>
                  <a:schemeClr val="accent6"/>
                </a:highlight>
              </a:rPr>
              <a:t>100</a:t>
            </a:r>
            <a:r>
              <a:rPr lang="en">
                <a:solidFill>
                  <a:schemeClr val="dk2"/>
                </a:solidFill>
              </a:rPr>
              <a:t>_1_0_20170117195420803.jpg</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200x200 pixels grayscale</a:t>
            </a:r>
            <a:endParaRPr>
              <a:solidFill>
                <a:schemeClr val="dk2"/>
              </a:solidFill>
            </a:endParaRPr>
          </a:p>
          <a:p>
            <a:pPr indent="-317182" lvl="0" marL="457200" rtl="0" algn="l">
              <a:spcBef>
                <a:spcPts val="0"/>
              </a:spcBef>
              <a:spcAft>
                <a:spcPts val="0"/>
              </a:spcAft>
              <a:buClr>
                <a:schemeClr val="dk2"/>
              </a:buClr>
              <a:buSzPct val="100000"/>
              <a:buChar char="●"/>
            </a:pPr>
            <a:r>
              <a:rPr lang="en">
                <a:solidFill>
                  <a:schemeClr val="dk2"/>
                </a:solidFill>
              </a:rPr>
              <a:t>Age Range</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 0-17</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 18-30</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 31-61</a:t>
            </a:r>
            <a:endParaRPr>
              <a:solidFill>
                <a:schemeClr val="dk2"/>
              </a:solidFill>
            </a:endParaRPr>
          </a:p>
          <a:p>
            <a:pPr indent="-297497" lvl="1" marL="914400" rtl="0" algn="l">
              <a:spcBef>
                <a:spcPts val="0"/>
              </a:spcBef>
              <a:spcAft>
                <a:spcPts val="0"/>
              </a:spcAft>
              <a:buClr>
                <a:schemeClr val="dk2"/>
              </a:buClr>
              <a:buSzPct val="100000"/>
              <a:buChar char="○"/>
            </a:pPr>
            <a:r>
              <a:rPr lang="en">
                <a:solidFill>
                  <a:schemeClr val="dk2"/>
                </a:solidFill>
              </a:rPr>
              <a:t> 61+</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Experiment Design Cont.</a:t>
            </a:r>
            <a:endParaRPr/>
          </a:p>
        </p:txBody>
      </p:sp>
      <p:sp>
        <p:nvSpPr>
          <p:cNvPr id="202" name="Google Shape;202;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a:solidFill>
                  <a:schemeClr val="dk2"/>
                </a:solidFill>
              </a:rPr>
              <a:t>Single Convolutional Layer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Activation, Pooling, Flattening, etc…</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Single Hidden Layer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50 nodes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Sigmoid activation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Output Layer</a:t>
            </a:r>
            <a:endParaRPr>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4 nodes/4 possible answers</a:t>
            </a:r>
            <a:endParaRPr sz="1400">
              <a:solidFill>
                <a:schemeClr val="dk2"/>
              </a:solidFill>
            </a:endParaRPr>
          </a:p>
          <a:p>
            <a:pPr indent="-317500" lvl="1" marL="914400" rtl="0" algn="l">
              <a:spcBef>
                <a:spcPts val="0"/>
              </a:spcBef>
              <a:spcAft>
                <a:spcPts val="0"/>
              </a:spcAft>
              <a:buClr>
                <a:schemeClr val="dk2"/>
              </a:buClr>
              <a:buSzPts val="1400"/>
              <a:buChar char="○"/>
            </a:pPr>
            <a:r>
              <a:rPr lang="en" sz="1400">
                <a:solidFill>
                  <a:schemeClr val="dk2"/>
                </a:solidFill>
              </a:rPr>
              <a:t>Sigmoid activation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Backpropagation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During Training 25 iterations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LR 0.2 and weights initialized at -0.01 to 0.01</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208" name="Google Shape;208;p34"/>
          <p:cNvSpPr txBox="1"/>
          <p:nvPr>
            <p:ph idx="1" type="body"/>
          </p:nvPr>
        </p:nvSpPr>
        <p:spPr>
          <a:xfrm>
            <a:off x="311700" y="1152475"/>
            <a:ext cx="8621100" cy="34164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2"/>
              </a:buClr>
              <a:buSzPct val="100000"/>
              <a:buChar char="●"/>
            </a:pPr>
            <a:r>
              <a:rPr lang="en">
                <a:solidFill>
                  <a:schemeClr val="dk2"/>
                </a:solidFill>
              </a:rPr>
              <a:t>After training weights with 18000 randomized images in batches of 2000. Running the tests yielded the following results.</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4x4: 66.13% </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3x3: 61.07% </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2x2: </a:t>
            </a:r>
            <a:r>
              <a:rPr lang="en" u="sng">
                <a:solidFill>
                  <a:schemeClr val="dk2"/>
                </a:solidFill>
              </a:rPr>
              <a:t>66.49%</a:t>
            </a:r>
            <a:r>
              <a:rPr lang="en">
                <a:solidFill>
                  <a:schemeClr val="dk2"/>
                </a:solidFill>
              </a:rPr>
              <a:t> </a:t>
            </a:r>
            <a:endParaRPr>
              <a:solidFill>
                <a:schemeClr val="dk2"/>
              </a:solidFill>
            </a:endParaRPr>
          </a:p>
          <a:p>
            <a:pPr indent="0" lvl="0" marL="0" rtl="0" algn="l">
              <a:spcBef>
                <a:spcPts val="1200"/>
              </a:spcBef>
              <a:spcAft>
                <a:spcPts val="0"/>
              </a:spcAft>
              <a:buNone/>
            </a:pPr>
            <a:r>
              <a:t/>
            </a:r>
            <a:endParaRPr>
              <a:solidFill>
                <a:schemeClr val="dk2"/>
              </a:solidFill>
            </a:endParaRPr>
          </a:p>
          <a:p>
            <a:pPr indent="-334327" lvl="0" marL="457200" rtl="0" algn="l">
              <a:spcBef>
                <a:spcPts val="1200"/>
              </a:spcBef>
              <a:spcAft>
                <a:spcPts val="0"/>
              </a:spcAft>
              <a:buClr>
                <a:schemeClr val="dk2"/>
              </a:buClr>
              <a:buSzPct val="100000"/>
              <a:buChar char="●"/>
            </a:pPr>
            <a:r>
              <a:rPr lang="en">
                <a:solidFill>
                  <a:schemeClr val="dk2"/>
                </a:solidFill>
              </a:rPr>
              <a:t>Standard</a:t>
            </a:r>
            <a:r>
              <a:rPr lang="en">
                <a:solidFill>
                  <a:schemeClr val="dk2"/>
                </a:solidFill>
              </a:rPr>
              <a:t> Deviation: </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4x4: 3.87523</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3x3: 1.27782</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2x2: 1.76757</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9717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Cont.</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en">
                <a:latin typeface="Arial"/>
                <a:ea typeface="Arial"/>
                <a:cs typeface="Arial"/>
                <a:sym typeface="Arial"/>
              </a:rPr>
              <a:t>Accuracy based on age ranges:</a:t>
            </a:r>
            <a:endParaRPr>
              <a:latin typeface="Arial"/>
              <a:ea typeface="Arial"/>
              <a:cs typeface="Arial"/>
              <a:sym typeface="Arial"/>
            </a:endParaRPr>
          </a:p>
          <a:p>
            <a:pPr indent="0" lvl="0" marL="0" rtl="0" algn="l">
              <a:lnSpc>
                <a:spcPct val="100000"/>
              </a:lnSpc>
              <a:spcBef>
                <a:spcPts val="0"/>
              </a:spcBef>
              <a:spcAft>
                <a:spcPts val="0"/>
              </a:spcAft>
              <a:buNone/>
            </a:pPr>
            <a:r>
              <a:rPr lang="en">
                <a:latin typeface="Arial"/>
                <a:ea typeface="Arial"/>
                <a:cs typeface="Arial"/>
                <a:sym typeface="Arial"/>
              </a:rPr>
              <a:t> </a:t>
            </a:r>
            <a:endParaRPr>
              <a:latin typeface="Arial"/>
              <a:ea typeface="Arial"/>
              <a:cs typeface="Arial"/>
              <a:sym typeface="Arial"/>
            </a:endParaRPr>
          </a:p>
          <a:p>
            <a:pPr indent="-325755" lvl="0" marL="457200" rtl="0" algn="l">
              <a:lnSpc>
                <a:spcPct val="100000"/>
              </a:lnSpc>
              <a:spcBef>
                <a:spcPts val="0"/>
              </a:spcBef>
              <a:spcAft>
                <a:spcPts val="0"/>
              </a:spcAft>
              <a:buSzPct val="100000"/>
              <a:buFont typeface="Arial"/>
              <a:buChar char="●"/>
            </a:pPr>
            <a:r>
              <a:rPr lang="en">
                <a:latin typeface="Arial"/>
                <a:ea typeface="Arial"/>
                <a:cs typeface="Arial"/>
                <a:sym typeface="Arial"/>
              </a:rPr>
              <a:t>4x4</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0-17 6.79%</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18-30 69.76%</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30-61 </a:t>
            </a:r>
            <a:r>
              <a:rPr lang="en" u="sng">
                <a:latin typeface="Arial"/>
                <a:ea typeface="Arial"/>
                <a:cs typeface="Arial"/>
                <a:sym typeface="Arial"/>
              </a:rPr>
              <a:t>81.69%</a:t>
            </a:r>
            <a:endParaRPr u="sng">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61+ 21.80%</a:t>
            </a:r>
            <a:endParaRPr>
              <a:latin typeface="Arial"/>
              <a:ea typeface="Arial"/>
              <a:cs typeface="Arial"/>
              <a:sym typeface="Arial"/>
            </a:endParaRPr>
          </a:p>
          <a:p>
            <a:pPr indent="0" lvl="0" marL="0" rtl="0" algn="l">
              <a:lnSpc>
                <a:spcPct val="100000"/>
              </a:lnSpc>
              <a:spcBef>
                <a:spcPts val="0"/>
              </a:spcBef>
              <a:spcAft>
                <a:spcPts val="0"/>
              </a:spcAft>
              <a:buClr>
                <a:schemeClr val="dk2"/>
              </a:buClr>
              <a:buSzPct val="61111"/>
              <a:buFont typeface="Arial"/>
              <a:buNone/>
            </a:pPr>
            <a:r>
              <a:t/>
            </a:r>
            <a:endParaRPr>
              <a:latin typeface="Arial"/>
              <a:ea typeface="Arial"/>
              <a:cs typeface="Arial"/>
              <a:sym typeface="Arial"/>
            </a:endParaRPr>
          </a:p>
          <a:p>
            <a:pPr indent="-325755" lvl="0" marL="457200" rtl="0" algn="l">
              <a:lnSpc>
                <a:spcPct val="100000"/>
              </a:lnSpc>
              <a:spcBef>
                <a:spcPts val="0"/>
              </a:spcBef>
              <a:spcAft>
                <a:spcPts val="0"/>
              </a:spcAft>
              <a:buSzPct val="100000"/>
              <a:buFont typeface="Arial"/>
              <a:buChar char="●"/>
            </a:pPr>
            <a:r>
              <a:rPr lang="en">
                <a:latin typeface="Arial"/>
                <a:ea typeface="Arial"/>
                <a:cs typeface="Arial"/>
                <a:sym typeface="Arial"/>
              </a:rPr>
              <a:t>3x3</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0-17 1.09%</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18-30 63.94%</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30-61 </a:t>
            </a:r>
            <a:r>
              <a:rPr lang="en" u="sng">
                <a:latin typeface="Arial"/>
                <a:ea typeface="Arial"/>
                <a:cs typeface="Arial"/>
                <a:sym typeface="Arial"/>
              </a:rPr>
              <a:t>79.57%</a:t>
            </a:r>
            <a:endParaRPr u="sng">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61+ 7.53%</a:t>
            </a:r>
            <a:endParaRPr>
              <a:latin typeface="Arial"/>
              <a:ea typeface="Arial"/>
              <a:cs typeface="Arial"/>
              <a:sym typeface="Arial"/>
            </a:endParaRPr>
          </a:p>
          <a:p>
            <a:pPr indent="0" lvl="0" marL="0" rtl="0" algn="l">
              <a:lnSpc>
                <a:spcPct val="100000"/>
              </a:lnSpc>
              <a:spcBef>
                <a:spcPts val="0"/>
              </a:spcBef>
              <a:spcAft>
                <a:spcPts val="0"/>
              </a:spcAft>
              <a:buClr>
                <a:schemeClr val="dk2"/>
              </a:buClr>
              <a:buSzPct val="61111"/>
              <a:buFont typeface="Arial"/>
              <a:buNone/>
            </a:pPr>
            <a:r>
              <a:t/>
            </a:r>
            <a:endParaRPr>
              <a:latin typeface="Arial"/>
              <a:ea typeface="Arial"/>
              <a:cs typeface="Arial"/>
              <a:sym typeface="Arial"/>
            </a:endParaRPr>
          </a:p>
          <a:p>
            <a:pPr indent="-325755" lvl="0" marL="457200" rtl="0" algn="l">
              <a:lnSpc>
                <a:spcPct val="100000"/>
              </a:lnSpc>
              <a:spcBef>
                <a:spcPts val="0"/>
              </a:spcBef>
              <a:spcAft>
                <a:spcPts val="0"/>
              </a:spcAft>
              <a:buSzPct val="100000"/>
              <a:buFont typeface="Arial"/>
              <a:buChar char="●"/>
            </a:pPr>
            <a:r>
              <a:rPr lang="en">
                <a:latin typeface="Arial"/>
                <a:ea typeface="Arial"/>
                <a:cs typeface="Arial"/>
                <a:sym typeface="Arial"/>
              </a:rPr>
              <a:t>2x2</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0-17 4.85%</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18-30 70.82%</a:t>
            </a:r>
            <a:endParaRPr>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30-61 </a:t>
            </a:r>
            <a:r>
              <a:rPr lang="en" u="sng">
                <a:latin typeface="Arial"/>
                <a:ea typeface="Arial"/>
                <a:cs typeface="Arial"/>
                <a:sym typeface="Arial"/>
              </a:rPr>
              <a:t>82.42%</a:t>
            </a:r>
            <a:endParaRPr u="sng">
              <a:latin typeface="Arial"/>
              <a:ea typeface="Arial"/>
              <a:cs typeface="Arial"/>
              <a:sym typeface="Arial"/>
            </a:endParaRPr>
          </a:p>
          <a:p>
            <a:pPr indent="-304165" lvl="1" marL="914400" rtl="0" algn="l">
              <a:lnSpc>
                <a:spcPct val="100000"/>
              </a:lnSpc>
              <a:spcBef>
                <a:spcPts val="0"/>
              </a:spcBef>
              <a:spcAft>
                <a:spcPts val="0"/>
              </a:spcAft>
              <a:buSzPct val="100000"/>
              <a:buFont typeface="Arial"/>
              <a:buChar char="○"/>
            </a:pPr>
            <a:r>
              <a:rPr lang="en">
                <a:latin typeface="Arial"/>
                <a:ea typeface="Arial"/>
                <a:cs typeface="Arial"/>
                <a:sym typeface="Arial"/>
              </a:rPr>
              <a:t>61+ 21.42%</a:t>
            </a:r>
            <a:endParaRPr/>
          </a:p>
        </p:txBody>
      </p:sp>
      <p:graphicFrame>
        <p:nvGraphicFramePr>
          <p:cNvPr id="215" name="Google Shape;215;p35"/>
          <p:cNvGraphicFramePr/>
          <p:nvPr/>
        </p:nvGraphicFramePr>
        <p:xfrm>
          <a:off x="3679550" y="1561025"/>
          <a:ext cx="3000000" cy="3000000"/>
        </p:xfrm>
        <a:graphic>
          <a:graphicData uri="http://schemas.openxmlformats.org/drawingml/2006/table">
            <a:tbl>
              <a:tblPr>
                <a:noFill/>
                <a:tableStyleId>{3EE5ABC1-6A65-4358-BD33-7790E12926C8}</a:tableStyleId>
              </a:tblPr>
              <a:tblGrid>
                <a:gridCol w="852400"/>
                <a:gridCol w="852400"/>
                <a:gridCol w="852400"/>
              </a:tblGrid>
              <a:tr h="319525">
                <a:tc>
                  <a:txBody>
                    <a:bodyPr/>
                    <a:lstStyle/>
                    <a:p>
                      <a:pPr indent="0" lvl="0" marL="0" rtl="0" algn="l">
                        <a:spcBef>
                          <a:spcPts val="0"/>
                        </a:spcBef>
                        <a:spcAft>
                          <a:spcPts val="0"/>
                        </a:spcAft>
                        <a:buNone/>
                      </a:pPr>
                      <a:r>
                        <a:rPr lang="en"/>
                        <a:t>Age</a:t>
                      </a:r>
                      <a:endParaRPr/>
                    </a:p>
                  </a:txBody>
                  <a:tcPr marT="91425" marB="91425" marR="91425" marL="91425"/>
                </a:tc>
                <a:tc>
                  <a:txBody>
                    <a:bodyPr/>
                    <a:lstStyle/>
                    <a:p>
                      <a:pPr indent="0" lvl="0" marL="0" rtl="0" algn="l">
                        <a:spcBef>
                          <a:spcPts val="0"/>
                        </a:spcBef>
                        <a:spcAft>
                          <a:spcPts val="0"/>
                        </a:spcAft>
                        <a:buNone/>
                      </a:pPr>
                      <a:r>
                        <a:rPr lang="en"/>
                        <a:t>Average</a:t>
                      </a:r>
                      <a:endParaRPr/>
                    </a:p>
                  </a:txBody>
                  <a:tcPr marT="91425" marB="91425" marR="91425" marL="91425"/>
                </a:tc>
                <a:tc>
                  <a:txBody>
                    <a:bodyPr/>
                    <a:lstStyle/>
                    <a:p>
                      <a:pPr indent="0" lvl="0" marL="0" rtl="0" algn="l">
                        <a:spcBef>
                          <a:spcPts val="0"/>
                        </a:spcBef>
                        <a:spcAft>
                          <a:spcPts val="0"/>
                        </a:spcAft>
                        <a:buNone/>
                      </a:pPr>
                      <a:r>
                        <a:rPr lang="en"/>
                        <a:t>Std-Dev</a:t>
                      </a:r>
                      <a:endParaRPr/>
                    </a:p>
                  </a:txBody>
                  <a:tcPr marT="91425" marB="91425" marR="91425" marL="91425"/>
                </a:tc>
              </a:tr>
              <a:tr h="319525">
                <a:tc>
                  <a:txBody>
                    <a:bodyPr/>
                    <a:lstStyle/>
                    <a:p>
                      <a:pPr indent="0" lvl="0" marL="0" rtl="0" algn="l">
                        <a:spcBef>
                          <a:spcPts val="0"/>
                        </a:spcBef>
                        <a:spcAft>
                          <a:spcPts val="0"/>
                        </a:spcAft>
                        <a:buNone/>
                      </a:pPr>
                      <a:r>
                        <a:rPr lang="en"/>
                        <a:t>0-17</a:t>
                      </a:r>
                      <a:endParaRPr/>
                    </a:p>
                  </a:txBody>
                  <a:tcPr marT="91425" marB="91425" marR="91425" marL="91425"/>
                </a:tc>
                <a:tc>
                  <a:txBody>
                    <a:bodyPr/>
                    <a:lstStyle/>
                    <a:p>
                      <a:pPr indent="0" lvl="0" marL="0" rtl="0" algn="l">
                        <a:spcBef>
                          <a:spcPts val="0"/>
                        </a:spcBef>
                        <a:spcAft>
                          <a:spcPts val="0"/>
                        </a:spcAft>
                        <a:buNone/>
                      </a:pPr>
                      <a:r>
                        <a:rPr lang="en"/>
                        <a:t>6.79%</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92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92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2923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16" name="Google Shape;216;p35"/>
          <p:cNvSpPr txBox="1"/>
          <p:nvPr/>
        </p:nvSpPr>
        <p:spPr>
          <a:xfrm>
            <a:off x="3794525" y="1152475"/>
            <a:ext cx="591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ource Sans Pro"/>
                <a:ea typeface="Source Sans Pro"/>
                <a:cs typeface="Source Sans Pro"/>
                <a:sym typeface="Source Sans Pro"/>
              </a:rPr>
              <a:t>4x4</a:t>
            </a:r>
            <a:endParaRPr>
              <a:latin typeface="Source Sans Pro"/>
              <a:ea typeface="Source Sans Pro"/>
              <a:cs typeface="Source Sans Pro"/>
              <a:sym typeface="Source Sans Pro"/>
            </a:endParaRPr>
          </a:p>
        </p:txBody>
      </p:sp>
      <p:sp>
        <p:nvSpPr>
          <p:cNvPr id="217" name="Google Shape;217;p35"/>
          <p:cNvSpPr/>
          <p:nvPr/>
        </p:nvSpPr>
        <p:spPr>
          <a:xfrm>
            <a:off x="229400" y="1047375"/>
            <a:ext cx="8520600" cy="394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218" name="Google Shape;218;p35"/>
          <p:cNvGraphicFramePr/>
          <p:nvPr/>
        </p:nvGraphicFramePr>
        <p:xfrm>
          <a:off x="362650" y="768900"/>
          <a:ext cx="3000000" cy="3000000"/>
        </p:xfrm>
        <a:graphic>
          <a:graphicData uri="http://schemas.openxmlformats.org/drawingml/2006/table">
            <a:tbl>
              <a:tblPr>
                <a:noFill/>
                <a:tableStyleId>{3EE5ABC1-6A65-4358-BD33-7790E12926C8}</a:tableStyleId>
              </a:tblPr>
              <a:tblGrid>
                <a:gridCol w="739425"/>
                <a:gridCol w="739425"/>
                <a:gridCol w="739425"/>
              </a:tblGrid>
              <a:tr h="384450">
                <a:tc>
                  <a:txBody>
                    <a:bodyPr/>
                    <a:lstStyle/>
                    <a:p>
                      <a:pPr indent="0" lvl="0" marL="0" rtl="0" algn="l">
                        <a:spcBef>
                          <a:spcPts val="0"/>
                        </a:spcBef>
                        <a:spcAft>
                          <a:spcPts val="0"/>
                        </a:spcAft>
                        <a:buNone/>
                      </a:pPr>
                      <a:r>
                        <a:rPr lang="en" sz="1000"/>
                        <a:t>4x4</a:t>
                      </a:r>
                      <a:endParaRPr b="1"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492650">
                <a:tc>
                  <a:txBody>
                    <a:bodyPr/>
                    <a:lstStyle/>
                    <a:p>
                      <a:pPr indent="0" lvl="0" marL="0" rtl="0" algn="l">
                        <a:spcBef>
                          <a:spcPts val="0"/>
                        </a:spcBef>
                        <a:spcAft>
                          <a:spcPts val="0"/>
                        </a:spcAft>
                        <a:buNone/>
                      </a:pPr>
                      <a:r>
                        <a:rPr lang="en" sz="1000"/>
                        <a:t>Age</a:t>
                      </a:r>
                      <a:endParaRPr sz="1000"/>
                    </a:p>
                  </a:txBody>
                  <a:tcPr marT="91425" marB="91425" marR="91425" marL="91425"/>
                </a:tc>
                <a:tc>
                  <a:txBody>
                    <a:bodyPr/>
                    <a:lstStyle/>
                    <a:p>
                      <a:pPr indent="0" lvl="0" marL="0" rtl="0" algn="l">
                        <a:spcBef>
                          <a:spcPts val="0"/>
                        </a:spcBef>
                        <a:spcAft>
                          <a:spcPts val="0"/>
                        </a:spcAft>
                        <a:buNone/>
                      </a:pPr>
                      <a:r>
                        <a:rPr lang="en" sz="1000"/>
                        <a:t>Average</a:t>
                      </a:r>
                      <a:endParaRPr sz="1000"/>
                    </a:p>
                  </a:txBody>
                  <a:tcPr marT="91425" marB="91425" marR="91425" marL="91425"/>
                </a:tc>
                <a:tc>
                  <a:txBody>
                    <a:bodyPr/>
                    <a:lstStyle/>
                    <a:p>
                      <a:pPr indent="0" lvl="0" marL="0" rtl="0" algn="l">
                        <a:spcBef>
                          <a:spcPts val="0"/>
                        </a:spcBef>
                        <a:spcAft>
                          <a:spcPts val="0"/>
                        </a:spcAft>
                        <a:buNone/>
                      </a:pPr>
                      <a:r>
                        <a:rPr lang="en" sz="1000"/>
                        <a:t>Std-Dev</a:t>
                      </a:r>
                      <a:endParaRPr sz="1000"/>
                    </a:p>
                  </a:txBody>
                  <a:tcPr marT="91425" marB="91425" marR="91425" marL="91425"/>
                </a:tc>
              </a:tr>
              <a:tr h="492650">
                <a:tc>
                  <a:txBody>
                    <a:bodyPr/>
                    <a:lstStyle/>
                    <a:p>
                      <a:pPr indent="0" lvl="0" marL="0" rtl="0" algn="l">
                        <a:spcBef>
                          <a:spcPts val="0"/>
                        </a:spcBef>
                        <a:spcAft>
                          <a:spcPts val="0"/>
                        </a:spcAft>
                        <a:buNone/>
                      </a:pPr>
                      <a:r>
                        <a:rPr lang="en" sz="1000"/>
                        <a:t>0-17</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6.79%</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1.563819</a:t>
                      </a:r>
                      <a:endParaRPr sz="1000"/>
                    </a:p>
                  </a:txBody>
                  <a:tcPr marT="91425" marB="91425" marR="91425" marL="91425"/>
                </a:tc>
              </a:tr>
              <a:tr h="488250">
                <a:tc>
                  <a:txBody>
                    <a:bodyPr/>
                    <a:lstStyle/>
                    <a:p>
                      <a:pPr indent="0" lvl="0" marL="0" rtl="0" algn="l">
                        <a:spcBef>
                          <a:spcPts val="0"/>
                        </a:spcBef>
                        <a:spcAft>
                          <a:spcPts val="0"/>
                        </a:spcAft>
                        <a:buNone/>
                      </a:pPr>
                      <a:r>
                        <a:rPr lang="en" sz="1000"/>
                        <a:t>18-30 </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69.76%</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4.338735</a:t>
                      </a:r>
                      <a:endParaRPr sz="900"/>
                    </a:p>
                  </a:txBody>
                  <a:tcPr marT="91425" marB="91425" marR="91425" marL="91425"/>
                </a:tc>
              </a:tr>
              <a:tr h="370150">
                <a:tc>
                  <a:txBody>
                    <a:bodyPr/>
                    <a:lstStyle/>
                    <a:p>
                      <a:pPr indent="0" lvl="0" marL="0" rtl="0" algn="l">
                        <a:spcBef>
                          <a:spcPts val="0"/>
                        </a:spcBef>
                        <a:spcAft>
                          <a:spcPts val="0"/>
                        </a:spcAft>
                        <a:buNone/>
                      </a:pPr>
                      <a:r>
                        <a:rPr lang="en" sz="1000"/>
                        <a:t>30-61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81.69%</a:t>
                      </a:r>
                      <a:endParaRPr sz="1000"/>
                    </a:p>
                  </a:txBody>
                  <a:tcPr marT="91425" marB="91425" marR="91425" marL="91425"/>
                </a:tc>
                <a:tc>
                  <a:txBody>
                    <a:bodyPr/>
                    <a:lstStyle/>
                    <a:p>
                      <a:pPr indent="0" lvl="0" marL="0" rtl="0" algn="l">
                        <a:spcBef>
                          <a:spcPts val="0"/>
                        </a:spcBef>
                        <a:spcAft>
                          <a:spcPts val="0"/>
                        </a:spcAft>
                        <a:buNone/>
                      </a:pPr>
                      <a:r>
                        <a:rPr lang="en" sz="900"/>
                        <a:t> </a:t>
                      </a:r>
                      <a:r>
                        <a:rPr lang="en" sz="1000">
                          <a:solidFill>
                            <a:schemeClr val="accent1"/>
                          </a:solidFill>
                          <a:highlight>
                            <a:srgbClr val="FFFFFF"/>
                          </a:highlight>
                        </a:rPr>
                        <a:t>3.07670</a:t>
                      </a:r>
                      <a:endParaRPr sz="900"/>
                    </a:p>
                  </a:txBody>
                  <a:tcPr marT="91425" marB="91425" marR="91425" marL="91425"/>
                </a:tc>
              </a:tr>
              <a:tr h="533825">
                <a:tc>
                  <a:txBody>
                    <a:bodyPr/>
                    <a:lstStyle/>
                    <a:p>
                      <a:pPr indent="0" lvl="0" marL="0" rtl="0" algn="l">
                        <a:spcBef>
                          <a:spcPts val="0"/>
                        </a:spcBef>
                        <a:spcAft>
                          <a:spcPts val="0"/>
                        </a:spcAft>
                        <a:buNone/>
                      </a:pPr>
                      <a:r>
                        <a:rPr lang="en" sz="1000"/>
                        <a:t>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21.80%</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5.16670</a:t>
                      </a:r>
                      <a:endParaRPr sz="900"/>
                    </a:p>
                  </a:txBody>
                  <a:tcPr marT="91425" marB="91425" marR="91425" marL="91425"/>
                </a:tc>
              </a:tr>
            </a:tbl>
          </a:graphicData>
        </a:graphic>
      </p:graphicFrame>
      <p:graphicFrame>
        <p:nvGraphicFramePr>
          <p:cNvPr id="219" name="Google Shape;219;p35"/>
          <p:cNvGraphicFramePr/>
          <p:nvPr/>
        </p:nvGraphicFramePr>
        <p:xfrm>
          <a:off x="2839850" y="-5"/>
          <a:ext cx="3000000" cy="3000000"/>
        </p:xfrm>
        <a:graphic>
          <a:graphicData uri="http://schemas.openxmlformats.org/drawingml/2006/table">
            <a:tbl>
              <a:tblPr>
                <a:noFill/>
                <a:tableStyleId>{3EE5ABC1-6A65-4358-BD33-7790E12926C8}</a:tableStyleId>
              </a:tblPr>
              <a:tblGrid>
                <a:gridCol w="873575"/>
                <a:gridCol w="873575"/>
                <a:gridCol w="873575"/>
              </a:tblGrid>
              <a:tr h="361750">
                <a:tc>
                  <a:txBody>
                    <a:bodyPr/>
                    <a:lstStyle/>
                    <a:p>
                      <a:pPr indent="0" lvl="0" marL="0" rtl="0" algn="l">
                        <a:spcBef>
                          <a:spcPts val="0"/>
                        </a:spcBef>
                        <a:spcAft>
                          <a:spcPts val="0"/>
                        </a:spcAft>
                        <a:buNone/>
                      </a:pPr>
                      <a:r>
                        <a:rPr lang="en" sz="1000"/>
                        <a:t>3x3</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361750">
                <a:tc>
                  <a:txBody>
                    <a:bodyPr/>
                    <a:lstStyle/>
                    <a:p>
                      <a:pPr indent="0" lvl="0" marL="0" rtl="0" algn="l">
                        <a:spcBef>
                          <a:spcPts val="0"/>
                        </a:spcBef>
                        <a:spcAft>
                          <a:spcPts val="0"/>
                        </a:spcAft>
                        <a:buNone/>
                      </a:pPr>
                      <a:r>
                        <a:rPr lang="en" sz="1000"/>
                        <a:t>Age</a:t>
                      </a:r>
                      <a:endParaRPr sz="1000"/>
                    </a:p>
                  </a:txBody>
                  <a:tcPr marT="91425" marB="91425" marR="91425" marL="91425"/>
                </a:tc>
                <a:tc>
                  <a:txBody>
                    <a:bodyPr/>
                    <a:lstStyle/>
                    <a:p>
                      <a:pPr indent="0" lvl="0" marL="0" rtl="0" algn="l">
                        <a:spcBef>
                          <a:spcPts val="0"/>
                        </a:spcBef>
                        <a:spcAft>
                          <a:spcPts val="0"/>
                        </a:spcAft>
                        <a:buNone/>
                      </a:pPr>
                      <a:r>
                        <a:rPr lang="en" sz="1000"/>
                        <a:t>Average</a:t>
                      </a:r>
                      <a:endParaRPr sz="1000"/>
                    </a:p>
                  </a:txBody>
                  <a:tcPr marT="91425" marB="91425" marR="91425" marL="91425"/>
                </a:tc>
                <a:tc>
                  <a:txBody>
                    <a:bodyPr/>
                    <a:lstStyle/>
                    <a:p>
                      <a:pPr indent="0" lvl="0" marL="0" rtl="0" algn="l">
                        <a:spcBef>
                          <a:spcPts val="0"/>
                        </a:spcBef>
                        <a:spcAft>
                          <a:spcPts val="0"/>
                        </a:spcAft>
                        <a:buNone/>
                      </a:pPr>
                      <a:r>
                        <a:rPr lang="en" sz="1000"/>
                        <a:t>Std-Dev</a:t>
                      </a:r>
                      <a:endParaRPr sz="1000"/>
                    </a:p>
                  </a:txBody>
                  <a:tcPr marT="91425" marB="91425" marR="91425" marL="91425"/>
                </a:tc>
              </a:tr>
              <a:tr h="361750">
                <a:tc>
                  <a:txBody>
                    <a:bodyPr/>
                    <a:lstStyle/>
                    <a:p>
                      <a:pPr indent="0" lvl="0" marL="0" rtl="0" algn="l">
                        <a:spcBef>
                          <a:spcPts val="0"/>
                        </a:spcBef>
                        <a:spcAft>
                          <a:spcPts val="0"/>
                        </a:spcAft>
                        <a:buNone/>
                      </a:pPr>
                      <a:r>
                        <a:rPr lang="en" sz="1000"/>
                        <a:t>   0-17</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1.09%</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0.2005384</a:t>
                      </a:r>
                      <a:endParaRPr sz="1000"/>
                    </a:p>
                  </a:txBody>
                  <a:tcPr marT="91425" marB="91425" marR="91425" marL="91425"/>
                </a:tc>
              </a:tr>
              <a:tr h="463550">
                <a:tc>
                  <a:txBody>
                    <a:bodyPr/>
                    <a:lstStyle/>
                    <a:p>
                      <a:pPr indent="0" lvl="0" marL="0" rtl="0" algn="l">
                        <a:spcBef>
                          <a:spcPts val="0"/>
                        </a:spcBef>
                        <a:spcAft>
                          <a:spcPts val="0"/>
                        </a:spcAft>
                        <a:buNone/>
                      </a:pPr>
                      <a:r>
                        <a:rPr lang="en" sz="1000"/>
                        <a:t>  18-30 </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  63.94%</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8.8671832</a:t>
                      </a:r>
                      <a:endParaRPr sz="1000"/>
                    </a:p>
                  </a:txBody>
                  <a:tcPr marT="91425" marB="91425" marR="91425" marL="91425"/>
                </a:tc>
              </a:tr>
              <a:tr h="463550">
                <a:tc>
                  <a:txBody>
                    <a:bodyPr/>
                    <a:lstStyle/>
                    <a:p>
                      <a:pPr indent="0" lvl="0" marL="0" rtl="0" algn="l">
                        <a:spcBef>
                          <a:spcPts val="0"/>
                        </a:spcBef>
                        <a:spcAft>
                          <a:spcPts val="0"/>
                        </a:spcAft>
                        <a:buNone/>
                      </a:pPr>
                      <a:r>
                        <a:rPr lang="en" sz="1000"/>
                        <a:t>  30-61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  79.57%</a:t>
                      </a:r>
                      <a:endParaRPr sz="1000"/>
                    </a:p>
                  </a:txBody>
                  <a:tcPr marT="91425" marB="91425" marR="91425" marL="91425"/>
                </a:tc>
                <a:tc>
                  <a:txBody>
                    <a:bodyPr/>
                    <a:lstStyle/>
                    <a:p>
                      <a:pPr indent="0" lvl="0" marL="0" rtl="0" algn="l">
                        <a:spcBef>
                          <a:spcPts val="0"/>
                        </a:spcBef>
                        <a:spcAft>
                          <a:spcPts val="0"/>
                        </a:spcAft>
                        <a:buNone/>
                      </a:pPr>
                      <a:r>
                        <a:rPr lang="en" sz="900"/>
                        <a:t> </a:t>
                      </a:r>
                      <a:r>
                        <a:rPr lang="en" sz="1000">
                          <a:solidFill>
                            <a:schemeClr val="accent1"/>
                          </a:solidFill>
                          <a:highlight>
                            <a:srgbClr val="FFFFFF"/>
                          </a:highlight>
                        </a:rPr>
                        <a:t>3.183857</a:t>
                      </a:r>
                      <a:endParaRPr sz="900"/>
                    </a:p>
                  </a:txBody>
                  <a:tcPr marT="91425" marB="91425" marR="91425" marL="91425"/>
                </a:tc>
              </a:tr>
              <a:tr h="270525">
                <a:tc>
                  <a:txBody>
                    <a:bodyPr/>
                    <a:lstStyle/>
                    <a:p>
                      <a:pPr indent="0" lvl="0" marL="0" rtl="0" algn="l">
                        <a:spcBef>
                          <a:spcPts val="0"/>
                        </a:spcBef>
                        <a:spcAft>
                          <a:spcPts val="0"/>
                        </a:spcAft>
                        <a:buNone/>
                      </a:pPr>
                      <a:r>
                        <a:rPr lang="en" sz="1000"/>
                        <a:t>  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 7.53%</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2.526811</a:t>
                      </a:r>
                      <a:endParaRPr sz="900"/>
                    </a:p>
                  </a:txBody>
                  <a:tcPr marT="91425" marB="91425" marR="91425" marL="91425"/>
                </a:tc>
              </a:tr>
            </a:tbl>
          </a:graphicData>
        </a:graphic>
      </p:graphicFrame>
      <p:graphicFrame>
        <p:nvGraphicFramePr>
          <p:cNvPr id="220" name="Google Shape;220;p35"/>
          <p:cNvGraphicFramePr/>
          <p:nvPr/>
        </p:nvGraphicFramePr>
        <p:xfrm>
          <a:off x="2839838" y="2458660"/>
          <a:ext cx="3000000" cy="3000000"/>
        </p:xfrm>
        <a:graphic>
          <a:graphicData uri="http://schemas.openxmlformats.org/drawingml/2006/table">
            <a:tbl>
              <a:tblPr>
                <a:noFill/>
                <a:tableStyleId>{3EE5ABC1-6A65-4358-BD33-7790E12926C8}</a:tableStyleId>
              </a:tblPr>
              <a:tblGrid>
                <a:gridCol w="873575"/>
                <a:gridCol w="873575"/>
                <a:gridCol w="873575"/>
              </a:tblGrid>
              <a:tr h="311750">
                <a:tc>
                  <a:txBody>
                    <a:bodyPr/>
                    <a:lstStyle/>
                    <a:p>
                      <a:pPr indent="0" lvl="0" marL="0" rtl="0" algn="l">
                        <a:spcBef>
                          <a:spcPts val="0"/>
                        </a:spcBef>
                        <a:spcAft>
                          <a:spcPts val="0"/>
                        </a:spcAft>
                        <a:buNone/>
                      </a:pPr>
                      <a:r>
                        <a:rPr lang="en" sz="1000"/>
                        <a:t>2x2</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c>
                  <a:txBody>
                    <a:bodyPr/>
                    <a:lstStyle/>
                    <a:p>
                      <a:pPr indent="0" lvl="0" marL="0" rtl="0" algn="l">
                        <a:spcBef>
                          <a:spcPts val="0"/>
                        </a:spcBef>
                        <a:spcAft>
                          <a:spcPts val="0"/>
                        </a:spcAft>
                        <a:buNone/>
                      </a:pPr>
                      <a:r>
                        <a:t/>
                      </a:r>
                      <a:endParaRPr sz="1000"/>
                    </a:p>
                  </a:txBody>
                  <a:tcPr marT="91425" marB="91425" marR="91425" marL="91425"/>
                </a:tc>
              </a:tr>
              <a:tr h="533825">
                <a:tc>
                  <a:txBody>
                    <a:bodyPr/>
                    <a:lstStyle/>
                    <a:p>
                      <a:pPr indent="0" lvl="0" marL="0" rtl="0" algn="l">
                        <a:spcBef>
                          <a:spcPts val="0"/>
                        </a:spcBef>
                        <a:spcAft>
                          <a:spcPts val="0"/>
                        </a:spcAft>
                        <a:buNone/>
                      </a:pPr>
                      <a:r>
                        <a:rPr lang="en" sz="1000"/>
                        <a:t>Age</a:t>
                      </a:r>
                      <a:endParaRPr sz="1000"/>
                    </a:p>
                  </a:txBody>
                  <a:tcPr marT="91425" marB="91425" marR="91425" marL="91425"/>
                </a:tc>
                <a:tc>
                  <a:txBody>
                    <a:bodyPr/>
                    <a:lstStyle/>
                    <a:p>
                      <a:pPr indent="0" lvl="0" marL="0" rtl="0" algn="l">
                        <a:spcBef>
                          <a:spcPts val="0"/>
                        </a:spcBef>
                        <a:spcAft>
                          <a:spcPts val="0"/>
                        </a:spcAft>
                        <a:buNone/>
                      </a:pPr>
                      <a:r>
                        <a:rPr lang="en" sz="1000"/>
                        <a:t>Average</a:t>
                      </a:r>
                      <a:endParaRPr sz="1000"/>
                    </a:p>
                  </a:txBody>
                  <a:tcPr marT="91425" marB="91425" marR="91425" marL="91425"/>
                </a:tc>
                <a:tc>
                  <a:txBody>
                    <a:bodyPr/>
                    <a:lstStyle/>
                    <a:p>
                      <a:pPr indent="0" lvl="0" marL="0" rtl="0" algn="l">
                        <a:spcBef>
                          <a:spcPts val="0"/>
                        </a:spcBef>
                        <a:spcAft>
                          <a:spcPts val="0"/>
                        </a:spcAft>
                        <a:buNone/>
                      </a:pPr>
                      <a:r>
                        <a:rPr lang="en" sz="1000"/>
                        <a:t>St</a:t>
                      </a:r>
                      <a:r>
                        <a:rPr lang="en" sz="1000"/>
                        <a:t>d</a:t>
                      </a:r>
                      <a:r>
                        <a:rPr lang="en" sz="1000"/>
                        <a:t>-Dev</a:t>
                      </a:r>
                      <a:endParaRPr sz="1000"/>
                    </a:p>
                  </a:txBody>
                  <a:tcPr marT="91425" marB="91425" marR="91425" marL="91425"/>
                </a:tc>
              </a:tr>
              <a:tr h="365725">
                <a:tc>
                  <a:txBody>
                    <a:bodyPr/>
                    <a:lstStyle/>
                    <a:p>
                      <a:pPr indent="0" lvl="0" marL="0" rtl="0" algn="l">
                        <a:spcBef>
                          <a:spcPts val="0"/>
                        </a:spcBef>
                        <a:spcAft>
                          <a:spcPts val="0"/>
                        </a:spcAft>
                        <a:buNone/>
                      </a:pPr>
                      <a:r>
                        <a:rPr lang="en" sz="1000"/>
                        <a:t>0-17</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4.85%</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1.8304484</a:t>
                      </a:r>
                      <a:endParaRPr sz="1000"/>
                    </a:p>
                  </a:txBody>
                  <a:tcPr marT="91425" marB="91425" marR="91425" marL="91425"/>
                </a:tc>
              </a:tr>
              <a:tr h="365725">
                <a:tc>
                  <a:txBody>
                    <a:bodyPr/>
                    <a:lstStyle/>
                    <a:p>
                      <a:pPr indent="0" lvl="0" marL="0" rtl="0" algn="l">
                        <a:spcBef>
                          <a:spcPts val="0"/>
                        </a:spcBef>
                        <a:spcAft>
                          <a:spcPts val="0"/>
                        </a:spcAft>
                        <a:buNone/>
                      </a:pPr>
                      <a:r>
                        <a:rPr lang="en" sz="1000"/>
                        <a:t>18-30 </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70.82%</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4.104453</a:t>
                      </a:r>
                      <a:endParaRPr sz="1000">
                        <a:solidFill>
                          <a:schemeClr val="accent1"/>
                        </a:solidFill>
                        <a:highlight>
                          <a:srgbClr val="FFFFFF"/>
                        </a:highlight>
                      </a:endParaRPr>
                    </a:p>
                    <a:p>
                      <a:pPr indent="0" lvl="0" marL="0" rtl="0" algn="l">
                        <a:spcBef>
                          <a:spcPts val="0"/>
                        </a:spcBef>
                        <a:spcAft>
                          <a:spcPts val="0"/>
                        </a:spcAft>
                        <a:buNone/>
                      </a:pPr>
                      <a:r>
                        <a:t/>
                      </a:r>
                      <a:endParaRPr sz="1000">
                        <a:solidFill>
                          <a:schemeClr val="accent1"/>
                        </a:solidFill>
                        <a:highlight>
                          <a:srgbClr val="FFFFFF"/>
                        </a:highlight>
                      </a:endParaRPr>
                    </a:p>
                  </a:txBody>
                  <a:tcPr marT="91425" marB="91425" marR="91425" marL="91425"/>
                </a:tc>
              </a:tr>
              <a:tr h="365725">
                <a:tc>
                  <a:txBody>
                    <a:bodyPr/>
                    <a:lstStyle/>
                    <a:p>
                      <a:pPr indent="0" lvl="0" marL="0" rtl="0" algn="l">
                        <a:spcBef>
                          <a:spcPts val="0"/>
                        </a:spcBef>
                        <a:spcAft>
                          <a:spcPts val="0"/>
                        </a:spcAft>
                        <a:buNone/>
                      </a:pPr>
                      <a:r>
                        <a:rPr lang="en" sz="1000"/>
                        <a:t>30-61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82.42%</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3.277303</a:t>
                      </a:r>
                      <a:endParaRPr sz="1000"/>
                    </a:p>
                  </a:txBody>
                  <a:tcPr marT="91425" marB="91425" marR="91425" marL="91425"/>
                </a:tc>
              </a:tr>
              <a:tr h="106875">
                <a:tc>
                  <a:txBody>
                    <a:bodyPr/>
                    <a:lstStyle/>
                    <a:p>
                      <a:pPr indent="0" lvl="0" marL="0" rtl="0" algn="l">
                        <a:spcBef>
                          <a:spcPts val="0"/>
                        </a:spcBef>
                        <a:spcAft>
                          <a:spcPts val="0"/>
                        </a:spcAft>
                        <a:buNone/>
                      </a:pPr>
                      <a:r>
                        <a:rPr lang="en" sz="1000"/>
                        <a:t>61+</a:t>
                      </a:r>
                      <a:endParaRPr sz="1000"/>
                    </a:p>
                  </a:txBody>
                  <a:tcPr marT="91425" marB="91425" marR="91425" marL="91425"/>
                </a:tc>
                <a:tc>
                  <a:txBody>
                    <a:bodyPr/>
                    <a:lstStyle/>
                    <a:p>
                      <a:pPr indent="0" lvl="0" marL="0" rtl="0" algn="r">
                        <a:lnSpc>
                          <a:spcPct val="115000"/>
                        </a:lnSpc>
                        <a:spcBef>
                          <a:spcPts val="0"/>
                        </a:spcBef>
                        <a:spcAft>
                          <a:spcPts val="0"/>
                        </a:spcAft>
                        <a:buNone/>
                      </a:pPr>
                      <a:r>
                        <a:rPr lang="en" sz="1000"/>
                        <a:t>21.42%</a:t>
                      </a:r>
                      <a:endParaRPr sz="1000"/>
                    </a:p>
                  </a:txBody>
                  <a:tcPr marT="91425" marB="91425" marR="91425" marL="91425"/>
                </a:tc>
                <a:tc>
                  <a:txBody>
                    <a:bodyPr/>
                    <a:lstStyle/>
                    <a:p>
                      <a:pPr indent="0" lvl="0" marL="0" rtl="0" algn="l">
                        <a:spcBef>
                          <a:spcPts val="0"/>
                        </a:spcBef>
                        <a:spcAft>
                          <a:spcPts val="0"/>
                        </a:spcAft>
                        <a:buNone/>
                      </a:pPr>
                      <a:r>
                        <a:rPr lang="en" sz="1000"/>
                        <a:t> </a:t>
                      </a:r>
                      <a:r>
                        <a:rPr lang="en" sz="1000">
                          <a:solidFill>
                            <a:schemeClr val="accent1"/>
                          </a:solidFill>
                          <a:highlight>
                            <a:srgbClr val="FFFFFF"/>
                          </a:highlight>
                        </a:rPr>
                        <a:t>3.48593</a:t>
                      </a:r>
                      <a:endParaRPr sz="1000"/>
                    </a:p>
                  </a:txBody>
                  <a:tcPr marT="91425" marB="91425" marR="91425" marL="91425"/>
                </a:tc>
              </a:tr>
            </a:tbl>
          </a:graphicData>
        </a:graphic>
      </p:graphicFrame>
      <p:graphicFrame>
        <p:nvGraphicFramePr>
          <p:cNvPr id="221" name="Google Shape;221;p35"/>
          <p:cNvGraphicFramePr/>
          <p:nvPr/>
        </p:nvGraphicFramePr>
        <p:xfrm>
          <a:off x="5719500" y="557250"/>
          <a:ext cx="3000000" cy="3000000"/>
        </p:xfrm>
        <a:graphic>
          <a:graphicData uri="http://schemas.openxmlformats.org/drawingml/2006/table">
            <a:tbl>
              <a:tblPr>
                <a:noFill/>
                <a:tableStyleId>{3EE5ABC1-6A65-4358-BD33-7790E12926C8}</a:tableStyleId>
              </a:tblPr>
              <a:tblGrid>
                <a:gridCol w="824300"/>
                <a:gridCol w="824300"/>
                <a:gridCol w="824300"/>
                <a:gridCol w="824300"/>
              </a:tblGrid>
              <a:tr h="593400">
                <a:tc>
                  <a:txBody>
                    <a:bodyPr/>
                    <a:lstStyle/>
                    <a:p>
                      <a:pPr indent="0" lvl="0" marL="0" rtl="0" algn="l">
                        <a:spcBef>
                          <a:spcPts val="0"/>
                        </a:spcBef>
                        <a:spcAft>
                          <a:spcPts val="0"/>
                        </a:spcAft>
                        <a:buNone/>
                      </a:pPr>
                      <a:r>
                        <a:rPr lang="en" sz="1100"/>
                        <a:t>Age Groups</a:t>
                      </a:r>
                      <a:endParaRPr sz="11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sz="1100"/>
                        <a:t>T test 4x4 and 3x3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rPr>
                        <a:t>T test 4x4 and 2x2</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chemeClr val="dk2"/>
                          </a:solidFill>
                        </a:rPr>
                        <a:t>T test 2x2 and 3x3</a:t>
                      </a:r>
                      <a:endParaRPr sz="11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93400">
                <a:tc>
                  <a:txBody>
                    <a:bodyPr/>
                    <a:lstStyle/>
                    <a:p>
                      <a:pPr indent="0" lvl="0" marL="0" rtl="0" algn="l">
                        <a:spcBef>
                          <a:spcPts val="0"/>
                        </a:spcBef>
                        <a:spcAft>
                          <a:spcPts val="0"/>
                        </a:spcAft>
                        <a:buNone/>
                      </a:pPr>
                      <a:r>
                        <a:rPr lang="en" sz="1100"/>
                        <a:t>0-17</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lnT cap="flat" cmpd="sng" w="9525">
                      <a:solidFill>
                        <a:srgbClr val="9E9E9E"/>
                      </a:solidFill>
                      <a:prstDash val="solid"/>
                      <a:round/>
                      <a:headEnd len="sm" w="sm" type="none"/>
                      <a:tailEnd len="sm" w="sm" type="none"/>
                    </a:lnT>
                  </a:tcPr>
                </a:tc>
              </a:tr>
              <a:tr h="593400">
                <a:tc>
                  <a:txBody>
                    <a:bodyPr/>
                    <a:lstStyle/>
                    <a:p>
                      <a:pPr indent="0" lvl="0" marL="0" rtl="0" algn="l">
                        <a:spcBef>
                          <a:spcPts val="0"/>
                        </a:spcBef>
                        <a:spcAft>
                          <a:spcPts val="0"/>
                        </a:spcAft>
                        <a:buNone/>
                      </a:pPr>
                      <a:r>
                        <a:rPr lang="en" sz="1100"/>
                        <a:t>18-30</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0.0003</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tc>
              </a:tr>
              <a:tr h="593400">
                <a:tc>
                  <a:txBody>
                    <a:bodyPr/>
                    <a:lstStyle/>
                    <a:p>
                      <a:pPr indent="0" lvl="0" marL="0" rtl="0" algn="l">
                        <a:spcBef>
                          <a:spcPts val="0"/>
                        </a:spcBef>
                        <a:spcAft>
                          <a:spcPts val="0"/>
                        </a:spcAft>
                        <a:buNone/>
                      </a:pPr>
                      <a:r>
                        <a:rPr lang="en" sz="1100"/>
                        <a:t>30-61</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0.0001</a:t>
                      </a:r>
                      <a:endParaRPr sz="1100"/>
                    </a:p>
                  </a:txBody>
                  <a:tcPr marT="91425" marB="91425" marR="91425" marL="91425"/>
                </a:tc>
                <a:tc>
                  <a:txBody>
                    <a:bodyPr/>
                    <a:lstStyle/>
                    <a:p>
                      <a:pPr indent="0" lvl="0" marL="0" rtl="0" algn="l">
                        <a:spcBef>
                          <a:spcPts val="0"/>
                        </a:spcBef>
                        <a:spcAft>
                          <a:spcPts val="0"/>
                        </a:spcAft>
                        <a:buNone/>
                      </a:pPr>
                      <a:r>
                        <a:rPr lang="en" sz="1200">
                          <a:solidFill>
                            <a:schemeClr val="dk2"/>
                          </a:solidFill>
                          <a:highlight>
                            <a:srgbClr val="F9F8F9"/>
                          </a:highlight>
                        </a:rPr>
                        <a:t>0.2380</a:t>
                      </a:r>
                      <a:endParaRPr sz="1100"/>
                    </a:p>
                  </a:txBody>
                  <a:tcPr marT="91425" marB="91425" marR="91425" marL="91425"/>
                </a:tc>
                <a:tc>
                  <a:txBody>
                    <a:bodyPr/>
                    <a:lstStyle/>
                    <a:p>
                      <a:pPr indent="0" lvl="0" marL="0" rtl="0" algn="l">
                        <a:spcBef>
                          <a:spcPts val="0"/>
                        </a:spcBef>
                        <a:spcAft>
                          <a:spcPts val="0"/>
                        </a:spcAft>
                        <a:buNone/>
                      </a:pPr>
                      <a:r>
                        <a:rPr lang="en" sz="1100"/>
                        <a:t>0.0001</a:t>
                      </a:r>
                      <a:endParaRPr sz="1100"/>
                    </a:p>
                  </a:txBody>
                  <a:tcPr marT="91425" marB="91425" marR="91425" marL="91425"/>
                </a:tc>
              </a:tr>
              <a:tr h="593400">
                <a:tc>
                  <a:txBody>
                    <a:bodyPr/>
                    <a:lstStyle/>
                    <a:p>
                      <a:pPr indent="0" lvl="0" marL="0" rtl="0" algn="l">
                        <a:spcBef>
                          <a:spcPts val="0"/>
                        </a:spcBef>
                        <a:spcAft>
                          <a:spcPts val="0"/>
                        </a:spcAft>
                        <a:buNone/>
                      </a:pPr>
                      <a:r>
                        <a:rPr lang="en" sz="1100"/>
                        <a:t>61+</a:t>
                      </a:r>
                      <a:endParaRPr sz="1100"/>
                    </a:p>
                  </a:txBody>
                  <a:tcPr marT="91425" marB="91425" marR="91425" marL="91425"/>
                </a:tc>
                <a:tc>
                  <a:txBody>
                    <a:bodyPr/>
                    <a:lstStyle/>
                    <a:p>
                      <a:pPr indent="0" lvl="0" marL="0" rtl="0" algn="l">
                        <a:spcBef>
                          <a:spcPts val="0"/>
                        </a:spcBef>
                        <a:spcAft>
                          <a:spcPts val="0"/>
                        </a:spcAft>
                        <a:buNone/>
                      </a:pPr>
                      <a:r>
                        <a:rPr lang="en" sz="1100"/>
                        <a:t>0.0001</a:t>
                      </a:r>
                      <a:endParaRPr sz="1100"/>
                    </a:p>
                  </a:txBody>
                  <a:tcPr marT="91425" marB="91425" marR="91425" marL="91425"/>
                </a:tc>
                <a:tc>
                  <a:txBody>
                    <a:bodyPr/>
                    <a:lstStyle/>
                    <a:p>
                      <a:pPr indent="0" lvl="0" marL="0" rtl="0" algn="l">
                        <a:spcBef>
                          <a:spcPts val="0"/>
                        </a:spcBef>
                        <a:spcAft>
                          <a:spcPts val="0"/>
                        </a:spcAft>
                        <a:buNone/>
                      </a:pPr>
                      <a:r>
                        <a:rPr lang="en" sz="1100"/>
                        <a:t>0.0001</a:t>
                      </a:r>
                      <a:endParaRPr sz="1100"/>
                    </a:p>
                  </a:txBody>
                  <a:tcPr marT="91425" marB="91425" marR="91425" marL="91425"/>
                </a:tc>
                <a:tc>
                  <a:txBody>
                    <a:bodyPr/>
                    <a:lstStyle/>
                    <a:p>
                      <a:pPr indent="0" lvl="0" marL="0" rtl="0" algn="l">
                        <a:spcBef>
                          <a:spcPts val="0"/>
                        </a:spcBef>
                        <a:spcAft>
                          <a:spcPts val="0"/>
                        </a:spcAft>
                        <a:buNone/>
                      </a:pPr>
                      <a:r>
                        <a:rPr lang="en" sz="1100"/>
                        <a:t>0.0001</a:t>
                      </a:r>
                      <a:endParaRPr sz="1100"/>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 and Observations </a:t>
            </a:r>
            <a:r>
              <a:rPr lang="en"/>
              <a:t> </a:t>
            </a:r>
            <a:endParaRPr/>
          </a:p>
        </p:txBody>
      </p:sp>
      <p:sp>
        <p:nvSpPr>
          <p:cNvPr id="227" name="Google Shape;22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Initial</a:t>
            </a:r>
            <a:r>
              <a:rPr lang="en">
                <a:solidFill>
                  <a:schemeClr val="dk2"/>
                </a:solidFill>
              </a:rPr>
              <a:t> assumption of superiority of 3x3 edge detection filter false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Possible for other 3x3 edge detection filter to be </a:t>
            </a:r>
            <a:r>
              <a:rPr lang="en">
                <a:solidFill>
                  <a:schemeClr val="dk2"/>
                </a:solidFill>
              </a:rPr>
              <a:t>proficient</a:t>
            </a:r>
            <a:r>
              <a:rPr lang="en">
                <a:solidFill>
                  <a:schemeClr val="dk2"/>
                </a:solidFill>
              </a:rPr>
              <a:t> just Prewitt’s appears to be lesser than its 4x4 counterpart or roberts cross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Even though not </a:t>
            </a:r>
            <a:r>
              <a:rPr lang="en">
                <a:solidFill>
                  <a:schemeClr val="dk2"/>
                </a:solidFill>
              </a:rPr>
              <a:t>initial</a:t>
            </a:r>
            <a:r>
              <a:rPr lang="en">
                <a:solidFill>
                  <a:schemeClr val="dk2"/>
                </a:solidFill>
              </a:rPr>
              <a:t> hypothesis assumed edge detection would have most success with 61+ but that was not the case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Higher success rate with 4x4 than 3x3 but 4x4 has a higher std dev</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Directions for future work</a:t>
            </a:r>
            <a:endParaRPr/>
          </a:p>
        </p:txBody>
      </p:sp>
      <p:sp>
        <p:nvSpPr>
          <p:cNvPr id="233" name="Google Shape;23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Tests need refining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More statistical analysis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More elements from data as the are already there</a:t>
            </a:r>
            <a:endParaRPr>
              <a:solidFill>
                <a:schemeClr val="dk2"/>
              </a:solidFill>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Additional Sources</a:t>
            </a:r>
            <a:endParaRPr/>
          </a:p>
        </p:txBody>
      </p:sp>
      <p:sp>
        <p:nvSpPr>
          <p:cNvPr id="239" name="Google Shape;23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u="sng">
                <a:solidFill>
                  <a:schemeClr val="hlink"/>
                </a:solidFill>
                <a:hlinkClick r:id="rId3"/>
              </a:rPr>
              <a:t>https://www.renom.jp/notebooks/tutorial/beginners_guide/backpropagation_example/notebook.html</a:t>
            </a:r>
            <a:endParaRPr/>
          </a:p>
          <a:p>
            <a:pPr indent="0" lvl="0" marL="0" rtl="0" algn="l">
              <a:spcBef>
                <a:spcPts val="1200"/>
              </a:spcBef>
              <a:spcAft>
                <a:spcPts val="0"/>
              </a:spcAft>
              <a:buNone/>
            </a:pPr>
            <a:r>
              <a:rPr lang="en" u="sng">
                <a:solidFill>
                  <a:schemeClr val="hlink"/>
                </a:solidFill>
                <a:hlinkClick r:id="rId4"/>
              </a:rPr>
              <a:t>https://www.ics.uci.edu/~majumder/DIP/classes/EdgeDetect.pdf</a:t>
            </a:r>
            <a:endParaRPr/>
          </a:p>
          <a:p>
            <a:pPr indent="0" lvl="0" marL="0" rtl="0" algn="l">
              <a:spcBef>
                <a:spcPts val="1200"/>
              </a:spcBef>
              <a:spcAft>
                <a:spcPts val="0"/>
              </a:spcAft>
              <a:buNone/>
            </a:pPr>
            <a:r>
              <a:rPr lang="en" u="sng">
                <a:solidFill>
                  <a:schemeClr val="hlink"/>
                </a:solidFill>
                <a:hlinkClick r:id="rId5"/>
              </a:rPr>
              <a:t>https://medium.com/secure-and-private-ai-math-blogging-competition/cnn-maths-behind-cnn-910eab425b5d</a:t>
            </a:r>
            <a:endParaRPr/>
          </a:p>
          <a:p>
            <a:pPr indent="0" lvl="0" marL="0" rtl="0" algn="l">
              <a:spcBef>
                <a:spcPts val="1200"/>
              </a:spcBef>
              <a:spcAft>
                <a:spcPts val="0"/>
              </a:spcAft>
              <a:buNone/>
            </a:pPr>
            <a:r>
              <a:rPr lang="en" u="sng">
                <a:solidFill>
                  <a:schemeClr val="hlink"/>
                </a:solidFill>
                <a:hlinkClick r:id="rId6"/>
              </a:rPr>
              <a:t>https://towardsdatascience.com/the-most-intuitive-and-easiest-guide-for-convolutional-neural-network-3607be47480</a:t>
            </a:r>
            <a:endParaRPr/>
          </a:p>
          <a:p>
            <a:pPr indent="0" lvl="0" marL="0" rtl="0" algn="l">
              <a:spcBef>
                <a:spcPts val="1200"/>
              </a:spcBef>
              <a:spcAft>
                <a:spcPts val="0"/>
              </a:spcAft>
              <a:buNone/>
            </a:pPr>
            <a:r>
              <a:rPr lang="en" u="sng">
                <a:solidFill>
                  <a:schemeClr val="hlink"/>
                </a:solidFill>
                <a:hlinkClick r:id="rId7"/>
              </a:rPr>
              <a:t>https://stats.stackexchange.com/questions/226923/why-do-we-use-relu-in-neural-networks-and-how-do-we-use-it#:~:text=ReLU%20is%20the%20max%20function,function%20like%20tanh%20or%20sigmoid</a:t>
            </a:r>
            <a:r>
              <a:rPr lang="en"/>
              <a:t>.</a:t>
            </a:r>
            <a:endParaRPr/>
          </a:p>
          <a:p>
            <a:pPr indent="0" lvl="0" marL="0" rtl="0" algn="l">
              <a:spcBef>
                <a:spcPts val="1200"/>
              </a:spcBef>
              <a:spcAft>
                <a:spcPts val="0"/>
              </a:spcAft>
              <a:buNone/>
            </a:pPr>
            <a:r>
              <a:rPr lang="en" u="sng">
                <a:solidFill>
                  <a:schemeClr val="hlink"/>
                </a:solidFill>
                <a:hlinkClick r:id="rId8"/>
              </a:rPr>
              <a:t>https://developers.google.com/machine-learning/practica/image-classification/convolutional-neural-networks</a:t>
            </a:r>
            <a:endParaRPr/>
          </a:p>
          <a:p>
            <a:pPr indent="0" lvl="0" marL="0" rtl="0" algn="l">
              <a:spcBef>
                <a:spcPts val="1200"/>
              </a:spcBef>
              <a:spcAft>
                <a:spcPts val="0"/>
              </a:spcAft>
              <a:buNone/>
            </a:pPr>
            <a:r>
              <a:rPr lang="en" u="sng">
                <a:solidFill>
                  <a:schemeClr val="hlink"/>
                </a:solidFill>
                <a:hlinkClick r:id="rId9"/>
              </a:rPr>
              <a:t>https://www.freecodecamp.org/news/an-intuitive-guide-to-convolutional-neural-networks-260c2de0a050/</a:t>
            </a:r>
            <a:endParaRPr/>
          </a:p>
          <a:p>
            <a:pPr indent="0" lvl="0" marL="0" rtl="0" algn="l">
              <a:spcBef>
                <a:spcPts val="1200"/>
              </a:spcBef>
              <a:spcAft>
                <a:spcPts val="0"/>
              </a:spcAft>
              <a:buNone/>
            </a:pPr>
            <a:r>
              <a:rPr lang="en" u="sng">
                <a:solidFill>
                  <a:schemeClr val="hlink"/>
                </a:solidFill>
                <a:hlinkClick r:id="rId10"/>
              </a:rPr>
              <a:t>https://hackernoon.com/everything-you-need-to-know-about-neural-networks-8988c3ee4491</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a:t>
            </a:r>
            <a:r>
              <a:rPr lang="en"/>
              <a:t>Propagation</a:t>
            </a:r>
            <a:endParaRPr/>
          </a:p>
        </p:txBody>
      </p:sp>
      <p:sp>
        <p:nvSpPr>
          <p:cNvPr id="245" name="Google Shape;245;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46" name="Google Shape;246;p39"/>
          <p:cNvPicPr preferRelativeResize="0"/>
          <p:nvPr/>
        </p:nvPicPr>
        <p:blipFill>
          <a:blip r:embed="rId3">
            <a:alphaModFix/>
          </a:blip>
          <a:stretch>
            <a:fillRect/>
          </a:stretch>
        </p:blipFill>
        <p:spPr>
          <a:xfrm>
            <a:off x="0" y="2047725"/>
            <a:ext cx="3174675" cy="1523700"/>
          </a:xfrm>
          <a:prstGeom prst="rect">
            <a:avLst/>
          </a:prstGeom>
          <a:noFill/>
          <a:ln>
            <a:noFill/>
          </a:ln>
        </p:spPr>
      </p:pic>
      <p:pic>
        <p:nvPicPr>
          <p:cNvPr id="247" name="Google Shape;247;p39"/>
          <p:cNvPicPr preferRelativeResize="0"/>
          <p:nvPr/>
        </p:nvPicPr>
        <p:blipFill>
          <a:blip r:embed="rId4">
            <a:alphaModFix/>
          </a:blip>
          <a:stretch>
            <a:fillRect/>
          </a:stretch>
        </p:blipFill>
        <p:spPr>
          <a:xfrm>
            <a:off x="-12" y="1152475"/>
            <a:ext cx="3000375" cy="819150"/>
          </a:xfrm>
          <a:prstGeom prst="rect">
            <a:avLst/>
          </a:prstGeom>
          <a:noFill/>
          <a:ln>
            <a:noFill/>
          </a:ln>
        </p:spPr>
      </p:pic>
      <p:pic>
        <p:nvPicPr>
          <p:cNvPr id="248" name="Google Shape;248;p39"/>
          <p:cNvPicPr preferRelativeResize="0"/>
          <p:nvPr/>
        </p:nvPicPr>
        <p:blipFill>
          <a:blip r:embed="rId5">
            <a:alphaModFix/>
          </a:blip>
          <a:stretch>
            <a:fillRect/>
          </a:stretch>
        </p:blipFill>
        <p:spPr>
          <a:xfrm>
            <a:off x="3117150" y="1017723"/>
            <a:ext cx="6026850" cy="3314426"/>
          </a:xfrm>
          <a:prstGeom prst="rect">
            <a:avLst/>
          </a:prstGeom>
          <a:noFill/>
          <a:ln>
            <a:noFill/>
          </a:ln>
        </p:spPr>
      </p:pic>
      <p:pic>
        <p:nvPicPr>
          <p:cNvPr id="249" name="Google Shape;249;p39"/>
          <p:cNvPicPr preferRelativeResize="0"/>
          <p:nvPr/>
        </p:nvPicPr>
        <p:blipFill>
          <a:blip r:embed="rId6">
            <a:alphaModFix/>
          </a:blip>
          <a:stretch>
            <a:fillRect/>
          </a:stretch>
        </p:blipFill>
        <p:spPr>
          <a:xfrm>
            <a:off x="20463" y="3571413"/>
            <a:ext cx="3133725" cy="1533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Backward Propagation Cont.</a:t>
            </a:r>
            <a:endParaRPr/>
          </a:p>
        </p:txBody>
      </p:sp>
      <p:sp>
        <p:nvSpPr>
          <p:cNvPr id="255" name="Google Shape;25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6" name="Google Shape;256;p40"/>
          <p:cNvPicPr preferRelativeResize="0"/>
          <p:nvPr/>
        </p:nvPicPr>
        <p:blipFill>
          <a:blip r:embed="rId3">
            <a:alphaModFix/>
          </a:blip>
          <a:stretch>
            <a:fillRect/>
          </a:stretch>
        </p:blipFill>
        <p:spPr>
          <a:xfrm>
            <a:off x="311700" y="1152471"/>
            <a:ext cx="3212650" cy="1749325"/>
          </a:xfrm>
          <a:prstGeom prst="rect">
            <a:avLst/>
          </a:prstGeom>
          <a:noFill/>
          <a:ln>
            <a:noFill/>
          </a:ln>
        </p:spPr>
      </p:pic>
      <p:pic>
        <p:nvPicPr>
          <p:cNvPr id="257" name="Google Shape;257;p40"/>
          <p:cNvPicPr preferRelativeResize="0"/>
          <p:nvPr/>
        </p:nvPicPr>
        <p:blipFill>
          <a:blip r:embed="rId4">
            <a:alphaModFix/>
          </a:blip>
          <a:stretch>
            <a:fillRect/>
          </a:stretch>
        </p:blipFill>
        <p:spPr>
          <a:xfrm>
            <a:off x="4047075" y="1152475"/>
            <a:ext cx="3878675" cy="1749325"/>
          </a:xfrm>
          <a:prstGeom prst="rect">
            <a:avLst/>
          </a:prstGeom>
          <a:noFill/>
          <a:ln>
            <a:noFill/>
          </a:ln>
        </p:spPr>
      </p:pic>
      <p:pic>
        <p:nvPicPr>
          <p:cNvPr id="258" name="Google Shape;258;p40"/>
          <p:cNvPicPr preferRelativeResize="0"/>
          <p:nvPr/>
        </p:nvPicPr>
        <p:blipFill>
          <a:blip r:embed="rId5">
            <a:alphaModFix/>
          </a:blip>
          <a:stretch>
            <a:fillRect/>
          </a:stretch>
        </p:blipFill>
        <p:spPr>
          <a:xfrm>
            <a:off x="854875" y="2996538"/>
            <a:ext cx="1981200" cy="676275"/>
          </a:xfrm>
          <a:prstGeom prst="rect">
            <a:avLst/>
          </a:prstGeom>
          <a:noFill/>
          <a:ln>
            <a:noFill/>
          </a:ln>
        </p:spPr>
      </p:pic>
      <p:pic>
        <p:nvPicPr>
          <p:cNvPr id="259" name="Google Shape;259;p40"/>
          <p:cNvPicPr preferRelativeResize="0"/>
          <p:nvPr/>
        </p:nvPicPr>
        <p:blipFill>
          <a:blip r:embed="rId6">
            <a:alphaModFix/>
          </a:blip>
          <a:stretch>
            <a:fillRect/>
          </a:stretch>
        </p:blipFill>
        <p:spPr>
          <a:xfrm>
            <a:off x="4047074" y="2996542"/>
            <a:ext cx="3878674" cy="1913008"/>
          </a:xfrm>
          <a:prstGeom prst="rect">
            <a:avLst/>
          </a:prstGeom>
          <a:noFill/>
          <a:ln>
            <a:noFill/>
          </a:ln>
        </p:spPr>
      </p:pic>
      <p:pic>
        <p:nvPicPr>
          <p:cNvPr id="260" name="Google Shape;260;p40"/>
          <p:cNvPicPr preferRelativeResize="0"/>
          <p:nvPr/>
        </p:nvPicPr>
        <p:blipFill>
          <a:blip r:embed="rId7">
            <a:alphaModFix/>
          </a:blip>
          <a:stretch>
            <a:fillRect/>
          </a:stretch>
        </p:blipFill>
        <p:spPr>
          <a:xfrm>
            <a:off x="640721" y="3866097"/>
            <a:ext cx="2275975" cy="12773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 Tree/Hypothesis </a:t>
            </a:r>
            <a:endParaRPr/>
          </a:p>
        </p:txBody>
      </p:sp>
      <p:sp>
        <p:nvSpPr>
          <p:cNvPr id="266" name="Google Shape;266;p41"/>
          <p:cNvSpPr txBox="1"/>
          <p:nvPr>
            <p:ph idx="1" type="body"/>
          </p:nvPr>
        </p:nvSpPr>
        <p:spPr>
          <a:xfrm>
            <a:off x="311700" y="4255425"/>
            <a:ext cx="975900" cy="3135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1200"/>
              </a:spcAft>
              <a:buNone/>
            </a:pPr>
            <a:r>
              <a:t/>
            </a:r>
            <a:endParaRPr/>
          </a:p>
        </p:txBody>
      </p:sp>
      <p:pic>
        <p:nvPicPr>
          <p:cNvPr id="267" name="Google Shape;267;p41"/>
          <p:cNvPicPr preferRelativeResize="0"/>
          <p:nvPr/>
        </p:nvPicPr>
        <p:blipFill>
          <a:blip r:embed="rId3">
            <a:alphaModFix/>
          </a:blip>
          <a:stretch>
            <a:fillRect/>
          </a:stretch>
        </p:blipFill>
        <p:spPr>
          <a:xfrm>
            <a:off x="1658626" y="1068425"/>
            <a:ext cx="5446050" cy="36649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Convolutional </a:t>
            </a:r>
            <a:r>
              <a:rPr lang="en"/>
              <a:t>Neural</a:t>
            </a:r>
            <a:r>
              <a:rPr lang="en"/>
              <a:t> N</a:t>
            </a:r>
            <a:r>
              <a:rPr lang="en"/>
              <a:t>etwork</a:t>
            </a:r>
            <a:r>
              <a:rPr lang="en"/>
              <a:t> Overview</a:t>
            </a:r>
            <a:endParaRPr/>
          </a:p>
        </p:txBody>
      </p:sp>
      <p:pic>
        <p:nvPicPr>
          <p:cNvPr id="72" name="Google Shape;72;p15"/>
          <p:cNvPicPr preferRelativeResize="0"/>
          <p:nvPr/>
        </p:nvPicPr>
        <p:blipFill>
          <a:blip r:embed="rId3">
            <a:alphaModFix/>
          </a:blip>
          <a:stretch>
            <a:fillRect/>
          </a:stretch>
        </p:blipFill>
        <p:spPr>
          <a:xfrm>
            <a:off x="0" y="1485503"/>
            <a:ext cx="9144002" cy="313469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t>
            </a:r>
            <a:r>
              <a:rPr lang="en"/>
              <a:t> Design(old)</a:t>
            </a:r>
            <a:endParaRPr/>
          </a:p>
        </p:txBody>
      </p:sp>
      <p:sp>
        <p:nvSpPr>
          <p:cNvPr id="273" name="Google Shape;273;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highlight>
                  <a:srgbClr val="FFFFFF"/>
                </a:highlight>
                <a:latin typeface="Times New Roman"/>
                <a:ea typeface="Times New Roman"/>
                <a:cs typeface="Times New Roman"/>
                <a:sym typeface="Times New Roman"/>
              </a:rPr>
              <a:t>Develop and train a facial recognition CNN using the UTKFace dataset with varying filter sizes and edge detection kernel combination to determine which is the optimum setup for facial recognition for the trained CNN using </a:t>
            </a:r>
            <a:r>
              <a:rPr lang="en">
                <a:highlight>
                  <a:srgbClr val="FFFFFF"/>
                </a:highlight>
                <a:latin typeface="Times New Roman"/>
                <a:ea typeface="Times New Roman"/>
                <a:cs typeface="Times New Roman"/>
                <a:sym typeface="Times New Roman"/>
              </a:rPr>
              <a:t>some number of</a:t>
            </a:r>
            <a:r>
              <a:rPr lang="en">
                <a:highlight>
                  <a:srgbClr val="FFFFFF"/>
                </a:highlight>
                <a:latin typeface="Times New Roman"/>
                <a:ea typeface="Times New Roman"/>
                <a:cs typeface="Times New Roman"/>
                <a:sym typeface="Times New Roman"/>
              </a:rPr>
              <a:t> convolution layer and some number of hidden layer in classification stage of </a:t>
            </a:r>
            <a:r>
              <a:rPr lang="en">
                <a:highlight>
                  <a:srgbClr val="FFFFFF"/>
                </a:highlight>
                <a:latin typeface="Times New Roman"/>
                <a:ea typeface="Times New Roman"/>
                <a:cs typeface="Times New Roman"/>
                <a:sym typeface="Times New Roman"/>
              </a:rPr>
              <a:t>neural</a:t>
            </a:r>
            <a:r>
              <a:rPr lang="en">
                <a:highlight>
                  <a:srgbClr val="FFFFFF"/>
                </a:highlight>
                <a:latin typeface="Times New Roman"/>
                <a:ea typeface="Times New Roman"/>
                <a:cs typeface="Times New Roman"/>
                <a:sym typeface="Times New Roman"/>
              </a:rPr>
              <a:t> network. Using ReLU activation between convolution layers and sigmoid </a:t>
            </a:r>
            <a:r>
              <a:rPr lang="en">
                <a:highlight>
                  <a:srgbClr val="FFFFFF"/>
                </a:highlight>
                <a:latin typeface="Times New Roman"/>
                <a:ea typeface="Times New Roman"/>
                <a:cs typeface="Times New Roman"/>
                <a:sym typeface="Times New Roman"/>
              </a:rPr>
              <a:t>activation</a:t>
            </a:r>
            <a:r>
              <a:rPr lang="en">
                <a:highlight>
                  <a:srgbClr val="FFFFFF"/>
                </a:highlight>
                <a:latin typeface="Times New Roman"/>
                <a:ea typeface="Times New Roman"/>
                <a:cs typeface="Times New Roman"/>
                <a:sym typeface="Times New Roman"/>
              </a:rPr>
              <a:t> for the </a:t>
            </a:r>
            <a:r>
              <a:rPr lang="en">
                <a:highlight>
                  <a:srgbClr val="FFFFFF"/>
                </a:highlight>
                <a:latin typeface="Times New Roman"/>
                <a:ea typeface="Times New Roman"/>
                <a:cs typeface="Times New Roman"/>
                <a:sym typeface="Times New Roman"/>
              </a:rPr>
              <a:t>classification</a:t>
            </a:r>
            <a:r>
              <a:rPr lang="en">
                <a:highlight>
                  <a:srgbClr val="FFFFFF"/>
                </a:highlight>
                <a:latin typeface="Times New Roman"/>
                <a:ea typeface="Times New Roman"/>
                <a:cs typeface="Times New Roman"/>
                <a:sym typeface="Times New Roman"/>
              </a:rPr>
              <a:t>.</a:t>
            </a:r>
            <a:endParaRPr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0" name="Google Shape;280;p43"/>
          <p:cNvPicPr preferRelativeResize="0"/>
          <p:nvPr/>
        </p:nvPicPr>
        <p:blipFill>
          <a:blip r:embed="rId3">
            <a:alphaModFix/>
          </a:blip>
          <a:stretch>
            <a:fillRect/>
          </a:stretch>
        </p:blipFill>
        <p:spPr>
          <a:xfrm>
            <a:off x="261665" y="162825"/>
            <a:ext cx="6903720" cy="5143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7" name="Google Shape;287;p44"/>
          <p:cNvPicPr preferRelativeResize="0"/>
          <p:nvPr/>
        </p:nvPicPr>
        <p:blipFill>
          <a:blip r:embed="rId3">
            <a:alphaModFix/>
          </a:blip>
          <a:stretch>
            <a:fillRect/>
          </a:stretch>
        </p:blipFill>
        <p:spPr>
          <a:xfrm>
            <a:off x="311700" y="1119175"/>
            <a:ext cx="8382000" cy="2905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Input Layer</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11688" y="1152475"/>
            <a:ext cx="5934075" cy="3771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Convolution Layer</a:t>
            </a:r>
            <a:endParaRPr/>
          </a:p>
        </p:txBody>
      </p:sp>
      <p:sp>
        <p:nvSpPr>
          <p:cNvPr id="85" name="Google Shape;85;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 objective of the Convolution Operation is to extract the high-level features such as edges, from the input image</a:t>
            </a:r>
            <a:endParaRPr>
              <a:solidFill>
                <a:schemeClr val="dk2"/>
              </a:solidFill>
            </a:endParaRPr>
          </a:p>
        </p:txBody>
      </p:sp>
      <p:pic>
        <p:nvPicPr>
          <p:cNvPr id="86" name="Google Shape;86;p17"/>
          <p:cNvPicPr preferRelativeResize="0"/>
          <p:nvPr/>
        </p:nvPicPr>
        <p:blipFill>
          <a:blip r:embed="rId3">
            <a:alphaModFix/>
          </a:blip>
          <a:stretch>
            <a:fillRect/>
          </a:stretch>
        </p:blipFill>
        <p:spPr>
          <a:xfrm>
            <a:off x="197725" y="2444088"/>
            <a:ext cx="3479499" cy="1882675"/>
          </a:xfrm>
          <a:prstGeom prst="rect">
            <a:avLst/>
          </a:prstGeom>
          <a:noFill/>
          <a:ln>
            <a:noFill/>
          </a:ln>
        </p:spPr>
      </p:pic>
      <p:pic>
        <p:nvPicPr>
          <p:cNvPr id="87" name="Google Shape;87;p17"/>
          <p:cNvPicPr preferRelativeResize="0"/>
          <p:nvPr/>
        </p:nvPicPr>
        <p:blipFill>
          <a:blip r:embed="rId4">
            <a:alphaModFix/>
          </a:blip>
          <a:stretch>
            <a:fillRect/>
          </a:stretch>
        </p:blipFill>
        <p:spPr>
          <a:xfrm>
            <a:off x="3483600" y="1959875"/>
            <a:ext cx="5458700" cy="29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lang="en"/>
              <a:t>Convolution Layer Cont.</a:t>
            </a:r>
            <a:endParaRPr/>
          </a:p>
        </p:txBody>
      </p:sp>
      <p:sp>
        <p:nvSpPr>
          <p:cNvPr id="93" name="Google Shape;93;p18"/>
          <p:cNvSpPr txBox="1"/>
          <p:nvPr>
            <p:ph idx="1" type="body"/>
          </p:nvPr>
        </p:nvSpPr>
        <p:spPr>
          <a:xfrm>
            <a:off x="278075" y="1135650"/>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Padding used to add extra pixels, usually zeros to allow for a closer analysis of the input.</a:t>
            </a:r>
            <a:endParaRPr>
              <a:solidFill>
                <a:schemeClr val="dk2"/>
              </a:solidFill>
            </a:endParaRPr>
          </a:p>
        </p:txBody>
      </p:sp>
      <p:pic>
        <p:nvPicPr>
          <p:cNvPr id="94" name="Google Shape;94;p18"/>
          <p:cNvPicPr preferRelativeResize="0"/>
          <p:nvPr/>
        </p:nvPicPr>
        <p:blipFill>
          <a:blip r:embed="rId3">
            <a:alphaModFix/>
          </a:blip>
          <a:stretch>
            <a:fillRect/>
          </a:stretch>
        </p:blipFill>
        <p:spPr>
          <a:xfrm>
            <a:off x="234325" y="2094600"/>
            <a:ext cx="5466225" cy="2457450"/>
          </a:xfrm>
          <a:prstGeom prst="rect">
            <a:avLst/>
          </a:prstGeom>
          <a:noFill/>
          <a:ln>
            <a:noFill/>
          </a:ln>
        </p:spPr>
      </p:pic>
      <p:pic>
        <p:nvPicPr>
          <p:cNvPr id="95" name="Google Shape;95;p18"/>
          <p:cNvPicPr preferRelativeResize="0"/>
          <p:nvPr/>
        </p:nvPicPr>
        <p:blipFill>
          <a:blip r:embed="rId4">
            <a:alphaModFix/>
          </a:blip>
          <a:stretch>
            <a:fillRect/>
          </a:stretch>
        </p:blipFill>
        <p:spPr>
          <a:xfrm>
            <a:off x="5700551" y="2749847"/>
            <a:ext cx="2660975" cy="126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Rectified Linear Unit: </a:t>
            </a:r>
            <a:r>
              <a:rPr lang="en"/>
              <a:t>ReLU</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solidFill>
                  <a:srgbClr val="242729"/>
                </a:solidFill>
                <a:highlight>
                  <a:srgbClr val="FFFFFF"/>
                </a:highlight>
              </a:rPr>
              <a:t>ReLU is the max function(x,0) with input x e.g. matrix from a convolved image. ReLU then sets all negative values in the matrix x to zero and all other values are kept constant.</a:t>
            </a:r>
            <a:endParaRPr/>
          </a:p>
        </p:txBody>
      </p:sp>
      <p:pic>
        <p:nvPicPr>
          <p:cNvPr id="102" name="Google Shape;102;p19"/>
          <p:cNvPicPr preferRelativeResize="0"/>
          <p:nvPr/>
        </p:nvPicPr>
        <p:blipFill>
          <a:blip r:embed="rId3">
            <a:alphaModFix/>
          </a:blip>
          <a:stretch>
            <a:fillRect/>
          </a:stretch>
        </p:blipFill>
        <p:spPr>
          <a:xfrm>
            <a:off x="3864450" y="3848938"/>
            <a:ext cx="1171811" cy="269825"/>
          </a:xfrm>
          <a:prstGeom prst="rect">
            <a:avLst/>
          </a:prstGeom>
          <a:noFill/>
          <a:ln>
            <a:noFill/>
          </a:ln>
        </p:spPr>
      </p:pic>
      <p:pic>
        <p:nvPicPr>
          <p:cNvPr id="103" name="Google Shape;103;p19"/>
          <p:cNvPicPr preferRelativeResize="0"/>
          <p:nvPr/>
        </p:nvPicPr>
        <p:blipFill>
          <a:blip r:embed="rId4">
            <a:alphaModFix/>
          </a:blip>
          <a:stretch>
            <a:fillRect/>
          </a:stretch>
        </p:blipFill>
        <p:spPr>
          <a:xfrm>
            <a:off x="311700" y="2467625"/>
            <a:ext cx="4863850" cy="1671950"/>
          </a:xfrm>
          <a:prstGeom prst="rect">
            <a:avLst/>
          </a:prstGeom>
          <a:noFill/>
          <a:ln>
            <a:noFill/>
          </a:ln>
        </p:spPr>
      </p:pic>
      <p:pic>
        <p:nvPicPr>
          <p:cNvPr id="104" name="Google Shape;104;p19"/>
          <p:cNvPicPr preferRelativeResize="0"/>
          <p:nvPr/>
        </p:nvPicPr>
        <p:blipFill>
          <a:blip r:embed="rId5">
            <a:alphaModFix/>
          </a:blip>
          <a:stretch>
            <a:fillRect/>
          </a:stretch>
        </p:blipFill>
        <p:spPr>
          <a:xfrm>
            <a:off x="5175550" y="2782050"/>
            <a:ext cx="3821324" cy="78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Pooling Layer</a:t>
            </a:r>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The function of pooling is to continuously reduce the dimensionality to reduce the number of parameters and computation in the network. This shortens the training time and controls overfitting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Most frequently used type of pooling is called Max Pooling </a:t>
            </a:r>
            <a:r>
              <a:rPr lang="en">
                <a:solidFill>
                  <a:schemeClr val="dk2"/>
                </a:solidFill>
              </a:rPr>
              <a:t>and used to decrease feature map size while at the same time keeping the significant information</a:t>
            </a:r>
            <a:r>
              <a:rPr lang="en">
                <a:solidFill>
                  <a:schemeClr val="dk2"/>
                </a:solidFill>
              </a:rPr>
              <a:t>. </a:t>
            </a:r>
            <a:endParaRPr>
              <a:solidFill>
                <a:schemeClr val="dk2"/>
              </a:solidFill>
            </a:endParaRPr>
          </a:p>
        </p:txBody>
      </p:sp>
      <p:pic>
        <p:nvPicPr>
          <p:cNvPr id="111" name="Google Shape;111;p20"/>
          <p:cNvPicPr preferRelativeResize="0"/>
          <p:nvPr/>
        </p:nvPicPr>
        <p:blipFill>
          <a:blip r:embed="rId3">
            <a:alphaModFix/>
          </a:blip>
          <a:stretch>
            <a:fillRect/>
          </a:stretch>
        </p:blipFill>
        <p:spPr>
          <a:xfrm>
            <a:off x="420975" y="3146374"/>
            <a:ext cx="4447873" cy="19971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988045" y="2894225"/>
            <a:ext cx="3031439" cy="2141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Classification: Flattening Layer</a:t>
            </a:r>
            <a:endParaRPr/>
          </a:p>
        </p:txBody>
      </p:sp>
      <p:sp>
        <p:nvSpPr>
          <p:cNvPr id="118" name="Google Shape;11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Flattening is the process of converting the result of the convolutional layers into a one </a:t>
            </a:r>
            <a:r>
              <a:rPr lang="en">
                <a:solidFill>
                  <a:schemeClr val="dk2"/>
                </a:solidFill>
              </a:rPr>
              <a:t>dimensional</a:t>
            </a:r>
            <a:r>
              <a:rPr lang="en">
                <a:solidFill>
                  <a:schemeClr val="dk2"/>
                </a:solidFill>
              </a:rPr>
              <a:t> array so that it can connect to the fully connected layer.</a:t>
            </a:r>
            <a:endParaRPr>
              <a:solidFill>
                <a:schemeClr val="dk2"/>
              </a:solidFill>
            </a:endParaRPr>
          </a:p>
        </p:txBody>
      </p:sp>
      <p:pic>
        <p:nvPicPr>
          <p:cNvPr id="119" name="Google Shape;119;p21"/>
          <p:cNvPicPr preferRelativeResize="0"/>
          <p:nvPr/>
        </p:nvPicPr>
        <p:blipFill>
          <a:blip r:embed="rId3">
            <a:alphaModFix/>
          </a:blip>
          <a:stretch>
            <a:fillRect/>
          </a:stretch>
        </p:blipFill>
        <p:spPr>
          <a:xfrm>
            <a:off x="1479246" y="2229321"/>
            <a:ext cx="5015401" cy="24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