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FC0EB0-29F3-41CE-83FE-9F016ABBCC22}">
  <a:tblStyle styleId="{3DFC0EB0-29F3-41CE-83FE-9F016ABBCC2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cf82035b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cf82035b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cf82035b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cf82035b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 of previous node times the respective weights plus bias then plugged into </a:t>
            </a:r>
            <a:r>
              <a:rPr lang="en"/>
              <a:t>activation</a:t>
            </a:r>
            <a:r>
              <a:rPr lang="en"/>
              <a:t> function yields y this is done until </a:t>
            </a:r>
            <a:endParaRPr/>
          </a:p>
          <a:p>
            <a:pPr indent="0" lvl="0" marL="0" rtl="0" algn="l">
              <a:spcBef>
                <a:spcPts val="0"/>
              </a:spcBef>
              <a:spcAft>
                <a:spcPts val="0"/>
              </a:spcAft>
              <a:buNone/>
            </a:pPr>
            <a:r>
              <a:rPr lang="en"/>
              <a:t>Actual vs predicted output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cf82035b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cf82035b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(output - y)2</a:t>
            </a:r>
            <a:endParaRPr/>
          </a:p>
          <a:p>
            <a:pPr indent="0" lvl="0" marL="0" rtl="0" algn="l">
              <a:spcBef>
                <a:spcPts val="0"/>
              </a:spcBef>
              <a:spcAft>
                <a:spcPts val="0"/>
              </a:spcAft>
              <a:buNone/>
            </a:pPr>
            <a:r>
              <a:rPr lang="en"/>
              <a:t>Comparing </a:t>
            </a:r>
            <a:r>
              <a:rPr lang="en"/>
              <a:t>actual</a:t>
            </a:r>
            <a:r>
              <a:rPr lang="en"/>
              <a:t> vs predicted </a:t>
            </a:r>
            <a:endParaRPr/>
          </a:p>
          <a:p>
            <a:pPr indent="0" lvl="0" marL="0" rtl="0" algn="l">
              <a:lnSpc>
                <a:spcPct val="200000"/>
              </a:lnSpc>
              <a:spcBef>
                <a:spcPts val="0"/>
              </a:spcBef>
              <a:spcAft>
                <a:spcPts val="0"/>
              </a:spcAft>
              <a:buNone/>
            </a:pPr>
            <a:r>
              <a:rPr lang="en" sz="1200">
                <a:solidFill>
                  <a:schemeClr val="dk1"/>
                </a:solidFill>
              </a:rPr>
              <a:t>mean squared error, binary cross entropy,  Categorical Cross Entropy, and Sparse Categorical Cross Entropy</a:t>
            </a:r>
            <a:endParaRPr sz="1200">
              <a:solidFill>
                <a:schemeClr val="dk1"/>
              </a:solidFill>
            </a:endParaRPr>
          </a:p>
          <a:p>
            <a:pPr indent="0" lvl="0" marL="0" rtl="0" algn="l">
              <a:lnSpc>
                <a:spcPct val="200000"/>
              </a:lnSpc>
              <a:spcBef>
                <a:spcPts val="0"/>
              </a:spcBef>
              <a:spcAft>
                <a:spcPts val="0"/>
              </a:spcAft>
              <a:buNone/>
            </a:pPr>
            <a:r>
              <a:rPr lang="en" sz="1200">
                <a:solidFill>
                  <a:schemeClr val="dk1"/>
                </a:solidFill>
              </a:rPr>
              <a:t>Derivation of the loss in respect to weight through chain rule makes top right</a:t>
            </a:r>
            <a:endParaRPr sz="1200">
              <a:solidFill>
                <a:schemeClr val="dk1"/>
              </a:solidFill>
            </a:endParaRPr>
          </a:p>
          <a:p>
            <a:pPr indent="0" lvl="0" marL="0" rtl="0" algn="l">
              <a:lnSpc>
                <a:spcPct val="200000"/>
              </a:lnSpc>
              <a:spcBef>
                <a:spcPts val="0"/>
              </a:spcBef>
              <a:spcAft>
                <a:spcPts val="0"/>
              </a:spcAft>
              <a:buNone/>
            </a:pPr>
            <a:r>
              <a:rPr lang="en" sz="1200">
                <a:solidFill>
                  <a:schemeClr val="dk1"/>
                </a:solidFill>
              </a:rPr>
              <a:t>The derivative of the loss function over the weight of the node i equals the derivative of the loss function in respect to the activation function times the derivative of the activation function in respect to the input for</a:t>
            </a:r>
            <a:r>
              <a:rPr lang="en" sz="1200">
                <a:solidFill>
                  <a:schemeClr val="dk1"/>
                </a:solidFill>
              </a:rPr>
              <a:t> </a:t>
            </a:r>
            <a:r>
              <a:rPr lang="en" sz="1200">
                <a:solidFill>
                  <a:schemeClr val="dk1"/>
                </a:solidFill>
              </a:rPr>
              <a:t>node i times the derivative of the input to node i in respect to the weight</a:t>
            </a:r>
            <a:endParaRPr sz="1200">
              <a:solidFill>
                <a:schemeClr val="dk1"/>
              </a:solidFill>
            </a:endParaRPr>
          </a:p>
          <a:p>
            <a:pPr indent="0" lvl="0" marL="0" rtl="0" algn="l">
              <a:lnSpc>
                <a:spcPct val="200000"/>
              </a:lnSpc>
              <a:spcBef>
                <a:spcPts val="0"/>
              </a:spcBef>
              <a:spcAft>
                <a:spcPts val="0"/>
              </a:spcAft>
              <a:buNone/>
            </a:pPr>
            <a:r>
              <a:rPr lang="en" sz="1200">
                <a:solidFill>
                  <a:schemeClr val="dk1"/>
                </a:solidFill>
              </a:rPr>
              <a:t>The sum of the three derivations is how backpropagation calculates the gradients of the loss in respect to the weights of the network</a:t>
            </a:r>
            <a:endParaRPr sz="1200">
              <a:solidFill>
                <a:schemeClr val="dk1"/>
              </a:solidFill>
            </a:endParaRPr>
          </a:p>
          <a:p>
            <a:pPr indent="0" lvl="0" marL="0" rtl="0" algn="l">
              <a:lnSpc>
                <a:spcPct val="200000"/>
              </a:lnSpc>
              <a:spcBef>
                <a:spcPts val="0"/>
              </a:spcBef>
              <a:spcAft>
                <a:spcPts val="0"/>
              </a:spcAft>
              <a:buNone/>
            </a:pPr>
            <a:r>
              <a:rPr lang="en" sz="1200">
                <a:solidFill>
                  <a:schemeClr val="dk1"/>
                </a:solidFill>
              </a:rPr>
              <a:t>Next is gradient descent</a:t>
            </a:r>
            <a:endParaRPr sz="12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rPr>
              <a:t>So the old weight is subtracted from the arbitrary learning rate a which is determined beforehand much like the bias multiplied times the result of the chain rule calculation with the loss function. The result is the new weight. This is done until the local mininia is found</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d8d5fe26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d8d5fe26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c9fd394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c9fd394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c9fd394c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c9fd394c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c9fd394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c9fd394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c9fd394c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c9fd394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d17d858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d17d858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03552e7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03552e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c9fd394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c9fd394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e2ba7e7e7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e2ba7e7e7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c9fd394c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c9fd394c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cf82035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cf8203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cf82035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cf82035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Stride, kernel, rgb vs greyscale</a:t>
            </a:r>
            <a:endParaRPr/>
          </a:p>
          <a:p>
            <a:pPr indent="0" lvl="0" marL="0" rtl="0" algn="l">
              <a:spcBef>
                <a:spcPts val="0"/>
              </a:spcBef>
              <a:spcAft>
                <a:spcPts val="0"/>
              </a:spcAft>
              <a:buNone/>
            </a:pPr>
            <a:r>
              <a:rPr lang="en"/>
              <a:t>The objective of the Convolution Operation is to extract the high-level features such as edges, from the input image.</a:t>
            </a:r>
            <a:endParaRPr/>
          </a:p>
          <a:p>
            <a:pPr indent="0" lvl="0" marL="0" rtl="0" algn="l">
              <a:spcBef>
                <a:spcPts val="0"/>
              </a:spcBef>
              <a:spcAft>
                <a:spcPts val="0"/>
              </a:spcAft>
              <a:buNone/>
            </a:pPr>
            <a:r>
              <a:rPr lang="en"/>
              <a:t>the first ConvLayer is responsible for capturing the Low-Level features such as edges, color, gradient orientation.</a:t>
            </a:r>
            <a:endParaRPr/>
          </a:p>
          <a:p>
            <a:pPr indent="0" lvl="0" marL="0" rtl="0" algn="l">
              <a:spcBef>
                <a:spcPts val="0"/>
              </a:spcBef>
              <a:spcAft>
                <a:spcPts val="0"/>
              </a:spcAft>
              <a:buNone/>
            </a:pPr>
            <a:r>
              <a:rPr lang="en"/>
              <a:t>ith added layers, the architecture adapts to the High-Level features as well.</a:t>
            </a:r>
            <a:endParaRPr/>
          </a:p>
          <a:p>
            <a:pPr indent="0" lvl="0" marL="0" rtl="0" algn="l">
              <a:spcBef>
                <a:spcPts val="0"/>
              </a:spcBef>
              <a:spcAft>
                <a:spcPts val="0"/>
              </a:spcAft>
              <a:buNone/>
            </a:pPr>
            <a:r>
              <a:rPr lang="en"/>
              <a:t>Maybe mention zero padding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cf82035b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cf82035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cf82035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cf82035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cf82035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cf82035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average padding in addition to max pooling which just </a:t>
            </a:r>
            <a:r>
              <a:rPr lang="en"/>
              <a:t>averages</a:t>
            </a:r>
            <a:r>
              <a:rPr lang="en"/>
              <a:t> instead of taking the max value.</a:t>
            </a:r>
            <a:endParaRPr/>
          </a:p>
          <a:p>
            <a:pPr indent="0" lvl="0" marL="0" rtl="0" algn="l">
              <a:spcBef>
                <a:spcPts val="0"/>
              </a:spcBef>
              <a:spcAft>
                <a:spcPts val="0"/>
              </a:spcAft>
              <a:buNone/>
            </a:pPr>
            <a:r>
              <a:rPr lang="en"/>
              <a:t>Non overlapping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cf82035b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cf82035b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26.png"/><Relationship Id="rId7"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renom.jp/notebooks/tutorial/beginners_guide/backpropagation_example/notebook.html" TargetMode="External"/><Relationship Id="rId4" Type="http://schemas.openxmlformats.org/officeDocument/2006/relationships/hyperlink" Target="https://www.ics.uci.edu/~majumder/DIP/classes/EdgeDetect.pdf" TargetMode="External"/><Relationship Id="rId10" Type="http://schemas.openxmlformats.org/officeDocument/2006/relationships/hyperlink" Target="https://hackernoon.com/everything-you-need-to-know-about-neural-networks-8988c3ee4491" TargetMode="External"/><Relationship Id="rId9" Type="http://schemas.openxmlformats.org/officeDocument/2006/relationships/hyperlink" Target="https://www.freecodecamp.org/news/an-intuitive-guide-to-convolutional-neural-networks-260c2de0a050/" TargetMode="External"/><Relationship Id="rId5" Type="http://schemas.openxmlformats.org/officeDocument/2006/relationships/hyperlink" Target="https://medium.com/secure-and-private-ai-math-blogging-competition/cnn-maths-behind-cnn-910eab425b5d" TargetMode="External"/><Relationship Id="rId6" Type="http://schemas.openxmlformats.org/officeDocument/2006/relationships/hyperlink" Target="https://towardsdatascience.com/the-most-intuitive-and-easiest-guide-for-convolutional-neural-network-3607be47480" TargetMode="External"/><Relationship Id="rId7" Type="http://schemas.openxmlformats.org/officeDocument/2006/relationships/hyperlink" Target="https://stats.stackexchange.com/questions/226923/why-do-we-use-relu-in-neural-networks-and-how-do-we-use-it#:~:text=ReLU%20is%20the%20max%20function,function%20like%20tanh%20or%20sigmoid" TargetMode="External"/><Relationship Id="rId8" Type="http://schemas.openxmlformats.org/officeDocument/2006/relationships/hyperlink" Target="https://developers.google.com/machine-learning/practica/image-classification/convolutional-neural-networ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Convolutional Neural Networks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John Robinson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Connected Layer</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point becomes a normal </a:t>
            </a:r>
            <a:r>
              <a:rPr lang="en"/>
              <a:t>neural</a:t>
            </a:r>
            <a:r>
              <a:rPr lang="en"/>
              <a:t> network with the flattened feature vector is in input for the neural network so must through process of </a:t>
            </a:r>
            <a:r>
              <a:rPr lang="en"/>
              <a:t>forward</a:t>
            </a:r>
            <a:r>
              <a:rPr lang="en"/>
              <a:t> and backward propagation </a:t>
            </a:r>
            <a:endParaRPr/>
          </a:p>
          <a:p>
            <a:pPr indent="-342900" lvl="0" marL="457200" rtl="0" algn="l">
              <a:spcBef>
                <a:spcPts val="0"/>
              </a:spcBef>
              <a:spcAft>
                <a:spcPts val="0"/>
              </a:spcAft>
              <a:buSzPts val="1800"/>
              <a:buChar char="●"/>
            </a:pPr>
            <a:r>
              <a:rPr lang="en"/>
              <a:t>Numbers are randomly generated for </a:t>
            </a:r>
            <a:r>
              <a:rPr lang="en"/>
              <a:t>bias</a:t>
            </a:r>
            <a:r>
              <a:rPr lang="en"/>
              <a:t> and weight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a:t>
            </a:r>
            <a:r>
              <a:rPr lang="en"/>
              <a:t> </a:t>
            </a:r>
            <a:r>
              <a:rPr lang="en"/>
              <a:t>Propagation</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311700" y="1152475"/>
            <a:ext cx="3543300" cy="2895600"/>
          </a:xfrm>
          <a:prstGeom prst="rect">
            <a:avLst/>
          </a:prstGeom>
          <a:noFill/>
          <a:ln>
            <a:noFill/>
          </a:ln>
        </p:spPr>
      </p:pic>
      <p:pic>
        <p:nvPicPr>
          <p:cNvPr id="129" name="Google Shape;129;p23"/>
          <p:cNvPicPr preferRelativeResize="0"/>
          <p:nvPr/>
        </p:nvPicPr>
        <p:blipFill>
          <a:blip r:embed="rId4">
            <a:alphaModFix/>
          </a:blip>
          <a:stretch>
            <a:fillRect/>
          </a:stretch>
        </p:blipFill>
        <p:spPr>
          <a:xfrm>
            <a:off x="4024975" y="336088"/>
            <a:ext cx="4807325" cy="790575"/>
          </a:xfrm>
          <a:prstGeom prst="rect">
            <a:avLst/>
          </a:prstGeom>
          <a:noFill/>
          <a:ln>
            <a:noFill/>
          </a:ln>
        </p:spPr>
      </p:pic>
      <p:pic>
        <p:nvPicPr>
          <p:cNvPr id="130" name="Google Shape;130;p23"/>
          <p:cNvPicPr preferRelativeResize="0"/>
          <p:nvPr/>
        </p:nvPicPr>
        <p:blipFill>
          <a:blip r:embed="rId5">
            <a:alphaModFix/>
          </a:blip>
          <a:stretch>
            <a:fillRect/>
          </a:stretch>
        </p:blipFill>
        <p:spPr>
          <a:xfrm>
            <a:off x="3940925" y="1152463"/>
            <a:ext cx="1895475" cy="581025"/>
          </a:xfrm>
          <a:prstGeom prst="rect">
            <a:avLst/>
          </a:prstGeom>
          <a:noFill/>
          <a:ln>
            <a:noFill/>
          </a:ln>
        </p:spPr>
      </p:pic>
      <p:pic>
        <p:nvPicPr>
          <p:cNvPr id="131" name="Google Shape;131;p23"/>
          <p:cNvPicPr preferRelativeResize="0"/>
          <p:nvPr/>
        </p:nvPicPr>
        <p:blipFill>
          <a:blip r:embed="rId6">
            <a:alphaModFix/>
          </a:blip>
          <a:stretch>
            <a:fillRect/>
          </a:stretch>
        </p:blipFill>
        <p:spPr>
          <a:xfrm>
            <a:off x="5048950" y="3095975"/>
            <a:ext cx="4095050" cy="2047525"/>
          </a:xfrm>
          <a:prstGeom prst="rect">
            <a:avLst/>
          </a:prstGeom>
          <a:noFill/>
          <a:ln>
            <a:noFill/>
          </a:ln>
        </p:spPr>
      </p:pic>
      <p:pic>
        <p:nvPicPr>
          <p:cNvPr id="132" name="Google Shape;132;p23"/>
          <p:cNvPicPr preferRelativeResize="0"/>
          <p:nvPr/>
        </p:nvPicPr>
        <p:blipFill>
          <a:blip r:embed="rId7">
            <a:alphaModFix/>
          </a:blip>
          <a:stretch>
            <a:fillRect/>
          </a:stretch>
        </p:blipFill>
        <p:spPr>
          <a:xfrm>
            <a:off x="6289125" y="2033850"/>
            <a:ext cx="2543175" cy="82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Backward </a:t>
            </a:r>
            <a:r>
              <a:rPr lang="en"/>
              <a:t>Propagation</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4"/>
          <p:cNvPicPr preferRelativeResize="0"/>
          <p:nvPr/>
        </p:nvPicPr>
        <p:blipFill>
          <a:blip r:embed="rId3">
            <a:alphaModFix/>
          </a:blip>
          <a:stretch>
            <a:fillRect/>
          </a:stretch>
        </p:blipFill>
        <p:spPr>
          <a:xfrm>
            <a:off x="0" y="2047725"/>
            <a:ext cx="3174675" cy="1523700"/>
          </a:xfrm>
          <a:prstGeom prst="rect">
            <a:avLst/>
          </a:prstGeom>
          <a:noFill/>
          <a:ln>
            <a:noFill/>
          </a:ln>
        </p:spPr>
      </p:pic>
      <p:pic>
        <p:nvPicPr>
          <p:cNvPr id="140" name="Google Shape;140;p24"/>
          <p:cNvPicPr preferRelativeResize="0"/>
          <p:nvPr/>
        </p:nvPicPr>
        <p:blipFill>
          <a:blip r:embed="rId4">
            <a:alphaModFix/>
          </a:blip>
          <a:stretch>
            <a:fillRect/>
          </a:stretch>
        </p:blipFill>
        <p:spPr>
          <a:xfrm>
            <a:off x="-12" y="1152475"/>
            <a:ext cx="3000375" cy="819150"/>
          </a:xfrm>
          <a:prstGeom prst="rect">
            <a:avLst/>
          </a:prstGeom>
          <a:noFill/>
          <a:ln>
            <a:noFill/>
          </a:ln>
        </p:spPr>
      </p:pic>
      <p:pic>
        <p:nvPicPr>
          <p:cNvPr id="141" name="Google Shape;141;p24"/>
          <p:cNvPicPr preferRelativeResize="0"/>
          <p:nvPr/>
        </p:nvPicPr>
        <p:blipFill>
          <a:blip r:embed="rId5">
            <a:alphaModFix/>
          </a:blip>
          <a:stretch>
            <a:fillRect/>
          </a:stretch>
        </p:blipFill>
        <p:spPr>
          <a:xfrm>
            <a:off x="3117150" y="1017723"/>
            <a:ext cx="6026850" cy="3314426"/>
          </a:xfrm>
          <a:prstGeom prst="rect">
            <a:avLst/>
          </a:prstGeom>
          <a:noFill/>
          <a:ln>
            <a:noFill/>
          </a:ln>
        </p:spPr>
      </p:pic>
      <p:pic>
        <p:nvPicPr>
          <p:cNvPr id="142" name="Google Shape;142;p24"/>
          <p:cNvPicPr preferRelativeResize="0"/>
          <p:nvPr/>
        </p:nvPicPr>
        <p:blipFill>
          <a:blip r:embed="rId6">
            <a:alphaModFix/>
          </a:blip>
          <a:stretch>
            <a:fillRect/>
          </a:stretch>
        </p:blipFill>
        <p:spPr>
          <a:xfrm>
            <a:off x="20463" y="3571413"/>
            <a:ext cx="3133725" cy="153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Backward </a:t>
            </a:r>
            <a:r>
              <a:rPr lang="en"/>
              <a:t>Propagation</a:t>
            </a:r>
            <a:r>
              <a:rPr lang="en"/>
              <a:t> Cont.</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5"/>
          <p:cNvPicPr preferRelativeResize="0"/>
          <p:nvPr/>
        </p:nvPicPr>
        <p:blipFill>
          <a:blip r:embed="rId3">
            <a:alphaModFix/>
          </a:blip>
          <a:stretch>
            <a:fillRect/>
          </a:stretch>
        </p:blipFill>
        <p:spPr>
          <a:xfrm>
            <a:off x="311700" y="1152471"/>
            <a:ext cx="3212650" cy="1749325"/>
          </a:xfrm>
          <a:prstGeom prst="rect">
            <a:avLst/>
          </a:prstGeom>
          <a:noFill/>
          <a:ln>
            <a:noFill/>
          </a:ln>
        </p:spPr>
      </p:pic>
      <p:pic>
        <p:nvPicPr>
          <p:cNvPr id="150" name="Google Shape;150;p25"/>
          <p:cNvPicPr preferRelativeResize="0"/>
          <p:nvPr/>
        </p:nvPicPr>
        <p:blipFill>
          <a:blip r:embed="rId4">
            <a:alphaModFix/>
          </a:blip>
          <a:stretch>
            <a:fillRect/>
          </a:stretch>
        </p:blipFill>
        <p:spPr>
          <a:xfrm>
            <a:off x="4047075" y="1152475"/>
            <a:ext cx="3878675" cy="1749325"/>
          </a:xfrm>
          <a:prstGeom prst="rect">
            <a:avLst/>
          </a:prstGeom>
          <a:noFill/>
          <a:ln>
            <a:noFill/>
          </a:ln>
        </p:spPr>
      </p:pic>
      <p:pic>
        <p:nvPicPr>
          <p:cNvPr id="151" name="Google Shape;151;p25"/>
          <p:cNvPicPr preferRelativeResize="0"/>
          <p:nvPr/>
        </p:nvPicPr>
        <p:blipFill>
          <a:blip r:embed="rId5">
            <a:alphaModFix/>
          </a:blip>
          <a:stretch>
            <a:fillRect/>
          </a:stretch>
        </p:blipFill>
        <p:spPr>
          <a:xfrm>
            <a:off x="854875" y="2996538"/>
            <a:ext cx="1981200" cy="676275"/>
          </a:xfrm>
          <a:prstGeom prst="rect">
            <a:avLst/>
          </a:prstGeom>
          <a:noFill/>
          <a:ln>
            <a:noFill/>
          </a:ln>
        </p:spPr>
      </p:pic>
      <p:pic>
        <p:nvPicPr>
          <p:cNvPr id="152" name="Google Shape;152;p25"/>
          <p:cNvPicPr preferRelativeResize="0"/>
          <p:nvPr/>
        </p:nvPicPr>
        <p:blipFill>
          <a:blip r:embed="rId6">
            <a:alphaModFix/>
          </a:blip>
          <a:stretch>
            <a:fillRect/>
          </a:stretch>
        </p:blipFill>
        <p:spPr>
          <a:xfrm>
            <a:off x="4047074" y="2996542"/>
            <a:ext cx="3878674" cy="1913008"/>
          </a:xfrm>
          <a:prstGeom prst="rect">
            <a:avLst/>
          </a:prstGeom>
          <a:noFill/>
          <a:ln>
            <a:noFill/>
          </a:ln>
        </p:spPr>
      </p:pic>
      <p:pic>
        <p:nvPicPr>
          <p:cNvPr id="153" name="Google Shape;153;p25"/>
          <p:cNvPicPr preferRelativeResize="0"/>
          <p:nvPr/>
        </p:nvPicPr>
        <p:blipFill>
          <a:blip r:embed="rId7">
            <a:alphaModFix/>
          </a:blip>
          <a:stretch>
            <a:fillRect/>
          </a:stretch>
        </p:blipFill>
        <p:spPr>
          <a:xfrm>
            <a:off x="640721" y="3866097"/>
            <a:ext cx="2275975" cy="1277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Primary Objective</a:t>
            </a:r>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To make an effective facial/image recognition recognition CNN using UTKFace data-set. Testing a change in variable such as filter size.</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165" name="Google Shape;16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A 3x3 filter will yield a higher accuracy than a smaller or larger filter size. </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t>
            </a:r>
            <a:r>
              <a:rPr lang="en"/>
              <a:t> Design</a:t>
            </a:r>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Develop and train a facial recognition CNN using the UTKFace dataset with varying filter sizes and edge detection kernel combination to determine which is the optimum setup for facial recognition for the trained CNN using some number of convolution layer and some number of hidden layer in classification stage of </a:t>
            </a:r>
            <a:r>
              <a:rPr lang="en">
                <a:solidFill>
                  <a:schemeClr val="dk1"/>
                </a:solidFill>
                <a:highlight>
                  <a:srgbClr val="FFFFFF"/>
                </a:highlight>
                <a:latin typeface="Times New Roman"/>
                <a:ea typeface="Times New Roman"/>
                <a:cs typeface="Times New Roman"/>
                <a:sym typeface="Times New Roman"/>
              </a:rPr>
              <a:t>neural</a:t>
            </a:r>
            <a:r>
              <a:rPr lang="en">
                <a:solidFill>
                  <a:schemeClr val="dk1"/>
                </a:solidFill>
                <a:highlight>
                  <a:srgbClr val="FFFFFF"/>
                </a:highlight>
                <a:latin typeface="Times New Roman"/>
                <a:ea typeface="Times New Roman"/>
                <a:cs typeface="Times New Roman"/>
                <a:sym typeface="Times New Roman"/>
              </a:rPr>
              <a:t> network. Using ReLU activation between convolution layers and sigmoid </a:t>
            </a:r>
            <a:r>
              <a:rPr lang="en">
                <a:solidFill>
                  <a:schemeClr val="dk1"/>
                </a:solidFill>
                <a:highlight>
                  <a:srgbClr val="FFFFFF"/>
                </a:highlight>
                <a:latin typeface="Times New Roman"/>
                <a:ea typeface="Times New Roman"/>
                <a:cs typeface="Times New Roman"/>
                <a:sym typeface="Times New Roman"/>
              </a:rPr>
              <a:t>activation</a:t>
            </a:r>
            <a:r>
              <a:rPr lang="en">
                <a:solidFill>
                  <a:schemeClr val="dk1"/>
                </a:solidFill>
                <a:highlight>
                  <a:srgbClr val="FFFFFF"/>
                </a:highlight>
                <a:latin typeface="Times New Roman"/>
                <a:ea typeface="Times New Roman"/>
                <a:cs typeface="Times New Roman"/>
                <a:sym typeface="Times New Roman"/>
              </a:rPr>
              <a:t> for the </a:t>
            </a:r>
            <a:r>
              <a:rPr lang="en">
                <a:solidFill>
                  <a:schemeClr val="dk1"/>
                </a:solidFill>
                <a:highlight>
                  <a:srgbClr val="FFFFFF"/>
                </a:highlight>
                <a:latin typeface="Times New Roman"/>
                <a:ea typeface="Times New Roman"/>
                <a:cs typeface="Times New Roman"/>
                <a:sym typeface="Times New Roman"/>
              </a:rPr>
              <a:t>classification</a:t>
            </a:r>
            <a:r>
              <a:rPr lang="en">
                <a:solidFill>
                  <a:schemeClr val="dk1"/>
                </a:solidFill>
                <a:highlight>
                  <a:srgbClr val="FFFFFF"/>
                </a:highlight>
                <a:latin typeface="Times New Roman"/>
                <a:ea typeface="Times New Roman"/>
                <a:cs typeface="Times New Roman"/>
                <a:sym typeface="Times New Roman"/>
              </a:rPr>
              <a:t>.</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t>
            </a:r>
            <a:r>
              <a:rPr lang="en"/>
              <a:t>Description</a:t>
            </a:r>
            <a:endParaRPr/>
          </a:p>
        </p:txBody>
      </p:sp>
      <p:sp>
        <p:nvSpPr>
          <p:cNvPr id="177" name="Google Shape;177;p29"/>
          <p:cNvSpPr txBox="1"/>
          <p:nvPr>
            <p:ph idx="1" type="body"/>
          </p:nvPr>
        </p:nvSpPr>
        <p:spPr>
          <a:xfrm>
            <a:off x="230300" y="1167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facial recognition CNN will be developed and trained in a python </a:t>
            </a:r>
            <a:r>
              <a:rPr lang="en"/>
              <a:t>environment</a:t>
            </a:r>
            <a:r>
              <a:rPr lang="en"/>
              <a:t> with filter sizes of </a:t>
            </a:r>
            <a:r>
              <a:rPr lang="en"/>
              <a:t>2x2,</a:t>
            </a:r>
            <a:r>
              <a:rPr lang="en"/>
              <a:t>3x3,4x4</a:t>
            </a:r>
            <a:r>
              <a:rPr lang="en"/>
              <a:t>. The kernels for each being the  roberts cross for the 2x2, Sobels operator for the 3x3 and Prewitt operator for the 4x4, these are also referenced in the figure below. </a:t>
            </a:r>
            <a:r>
              <a:rPr lang="en"/>
              <a:t>Comparing resulting </a:t>
            </a:r>
            <a:r>
              <a:rPr lang="en"/>
              <a:t>accuracy to find best results. The s</a:t>
            </a:r>
            <a:r>
              <a:rPr lang="en"/>
              <a:t>econdary variables will include the use of zero padding, one </a:t>
            </a:r>
            <a:r>
              <a:rPr lang="en"/>
              <a:t>convolution</a:t>
            </a:r>
            <a:r>
              <a:rPr lang="en"/>
              <a:t> layer, sigmoid </a:t>
            </a:r>
            <a:r>
              <a:rPr lang="en"/>
              <a:t>activation</a:t>
            </a:r>
            <a:r>
              <a:rPr lang="en"/>
              <a:t> function for the </a:t>
            </a:r>
            <a:r>
              <a:rPr lang="en"/>
              <a:t>classification</a:t>
            </a:r>
            <a:r>
              <a:rPr lang="en"/>
              <a:t>, one </a:t>
            </a:r>
            <a:r>
              <a:rPr lang="en"/>
              <a:t>hidden layer in classification, and the use of max pooling.</a:t>
            </a:r>
            <a:r>
              <a:rPr lang="en"/>
              <a:t> </a:t>
            </a:r>
            <a:endParaRPr/>
          </a:p>
        </p:txBody>
      </p:sp>
      <p:pic>
        <p:nvPicPr>
          <p:cNvPr id="178" name="Google Shape;178;p29"/>
          <p:cNvPicPr preferRelativeResize="0"/>
          <p:nvPr/>
        </p:nvPicPr>
        <p:blipFill>
          <a:blip r:embed="rId3">
            <a:alphaModFix/>
          </a:blip>
          <a:stretch>
            <a:fillRect/>
          </a:stretch>
        </p:blipFill>
        <p:spPr>
          <a:xfrm>
            <a:off x="5844950" y="3434375"/>
            <a:ext cx="2718575" cy="170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Tree</a:t>
            </a:r>
            <a:endParaRPr/>
          </a:p>
        </p:txBody>
      </p:sp>
      <p:sp>
        <p:nvSpPr>
          <p:cNvPr id="184" name="Google Shape;18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0"/>
          <p:cNvPicPr preferRelativeResize="0"/>
          <p:nvPr/>
        </p:nvPicPr>
        <p:blipFill>
          <a:blip r:embed="rId3">
            <a:alphaModFix/>
          </a:blip>
          <a:stretch>
            <a:fillRect/>
          </a:stretch>
        </p:blipFill>
        <p:spPr>
          <a:xfrm>
            <a:off x="311700" y="1152475"/>
            <a:ext cx="7086600" cy="323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289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a:t>
            </a:r>
            <a:endParaRPr/>
          </a:p>
        </p:txBody>
      </p:sp>
      <p:sp>
        <p:nvSpPr>
          <p:cNvPr id="191" name="Google Shape;191;p31"/>
          <p:cNvSpPr txBox="1"/>
          <p:nvPr>
            <p:ph idx="1" type="body"/>
          </p:nvPr>
        </p:nvSpPr>
        <p:spPr>
          <a:xfrm>
            <a:off x="255325" y="974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2" name="Google Shape;192;p31"/>
          <p:cNvGraphicFramePr/>
          <p:nvPr/>
        </p:nvGraphicFramePr>
        <p:xfrm>
          <a:off x="274700" y="1192275"/>
          <a:ext cx="3000000" cy="3000000"/>
        </p:xfrm>
        <a:graphic>
          <a:graphicData uri="http://schemas.openxmlformats.org/drawingml/2006/table">
            <a:tbl>
              <a:tblPr>
                <a:noFill/>
                <a:tableStyleId>{3DFC0EB0-29F3-41CE-83FE-9F016ABBCC22}</a:tableStyleId>
              </a:tblPr>
              <a:tblGrid>
                <a:gridCol w="4240925"/>
                <a:gridCol w="4240925"/>
              </a:tblGrid>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Factor</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Values</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Filter sizes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2x2, 3x3, 4x4</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Activation functions </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Sigmoid (NN), RELU (CNN)</a:t>
                      </a:r>
                      <a:endParaRPr sz="1500">
                        <a:highlight>
                          <a:srgbClr val="FFFFFF"/>
                        </a:highlight>
                        <a:latin typeface="Times New Roman"/>
                        <a:ea typeface="Times New Roman"/>
                        <a:cs typeface="Times New Roman"/>
                        <a:sym typeface="Times New Roman"/>
                      </a:endParaRPr>
                    </a:p>
                  </a:txBody>
                  <a:tcPr marT="63500" marB="63500" marR="63500" marL="63500"/>
                </a:tc>
              </a:tr>
              <a:tr h="549775">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Images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Train with 20000 images</a:t>
                      </a:r>
                      <a:endParaRPr sz="15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highlight>
                            <a:srgbClr val="FFFFFF"/>
                          </a:highlight>
                          <a:latin typeface="Times New Roman"/>
                          <a:ea typeface="Times New Roman"/>
                          <a:cs typeface="Times New Roman"/>
                          <a:sym typeface="Times New Roman"/>
                        </a:rPr>
                        <a:t>Train with 18000 and test with 2000</a:t>
                      </a:r>
                      <a:endParaRPr sz="1500">
                        <a:highlight>
                          <a:srgbClr val="FFFFFF"/>
                        </a:highlight>
                        <a:latin typeface="Times New Roman"/>
                        <a:ea typeface="Times New Roman"/>
                        <a:cs typeface="Times New Roman"/>
                        <a:sym typeface="Times New Roman"/>
                      </a:endParaRPr>
                    </a:p>
                  </a:txBody>
                  <a:tcPr marT="63500" marB="63500" marR="63500" marL="63500"/>
                </a:tc>
              </a:tr>
              <a:tr h="583425">
                <a:tc>
                  <a:txBody>
                    <a:bodyPr/>
                    <a:lstStyle/>
                    <a:p>
                      <a:pPr indent="0" lvl="0" marL="0" rtl="0" algn="l">
                        <a:lnSpc>
                          <a:spcPct val="115000"/>
                        </a:lnSpc>
                        <a:spcBef>
                          <a:spcPts val="0"/>
                        </a:spcBef>
                        <a:spcAft>
                          <a:spcPts val="0"/>
                        </a:spcAft>
                        <a:buNone/>
                      </a:pPr>
                      <a:r>
                        <a:rPr lang="en" sz="1500">
                          <a:highlight>
                            <a:srgbClr val="FFFFFF"/>
                          </a:highlight>
                          <a:latin typeface="Times New Roman"/>
                          <a:ea typeface="Times New Roman"/>
                          <a:cs typeface="Times New Roman"/>
                          <a:sym typeface="Times New Roman"/>
                        </a:rPr>
                        <a:t>Number of hidden layers in classification</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1</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Number of Convolution Layers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1</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Padding Types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Zero Padding,No Padding</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Number of Pooling Layers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1</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Pooling Types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Max</a:t>
                      </a:r>
                      <a:endParaRPr sz="15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Develop a </a:t>
            </a:r>
            <a:r>
              <a:rPr lang="en">
                <a:solidFill>
                  <a:schemeClr val="dk1"/>
                </a:solidFill>
                <a:highlight>
                  <a:srgbClr val="FFFFFF"/>
                </a:highlight>
                <a:latin typeface="Times New Roman"/>
                <a:ea typeface="Times New Roman"/>
                <a:cs typeface="Times New Roman"/>
                <a:sym typeface="Times New Roman"/>
              </a:rPr>
              <a:t>image recognition neural network using a convolutional neural network.</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Sources</a:t>
            </a:r>
            <a:endParaRPr/>
          </a:p>
        </p:txBody>
      </p:sp>
      <p:sp>
        <p:nvSpPr>
          <p:cNvPr id="198" name="Google Shape;19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u="sng">
                <a:solidFill>
                  <a:schemeClr val="hlink"/>
                </a:solidFill>
                <a:hlinkClick r:id="rId3"/>
              </a:rPr>
              <a:t>https://www.renom.jp/notebooks/tutorial/beginners_guide/backpropagation_example/notebook.html</a:t>
            </a:r>
            <a:endParaRPr/>
          </a:p>
          <a:p>
            <a:pPr indent="0" lvl="0" marL="0" rtl="0" algn="l">
              <a:spcBef>
                <a:spcPts val="1200"/>
              </a:spcBef>
              <a:spcAft>
                <a:spcPts val="0"/>
              </a:spcAft>
              <a:buNone/>
            </a:pPr>
            <a:r>
              <a:rPr lang="en" u="sng">
                <a:solidFill>
                  <a:schemeClr val="hlink"/>
                </a:solidFill>
                <a:hlinkClick r:id="rId4"/>
              </a:rPr>
              <a:t>https://www.ics.uci.edu/~majumder/DIP/classes/EdgeDetect.pdf</a:t>
            </a:r>
            <a:endParaRPr/>
          </a:p>
          <a:p>
            <a:pPr indent="0" lvl="0" marL="0" rtl="0" algn="l">
              <a:spcBef>
                <a:spcPts val="1200"/>
              </a:spcBef>
              <a:spcAft>
                <a:spcPts val="0"/>
              </a:spcAft>
              <a:buNone/>
            </a:pPr>
            <a:r>
              <a:rPr lang="en" u="sng">
                <a:solidFill>
                  <a:schemeClr val="hlink"/>
                </a:solidFill>
                <a:hlinkClick r:id="rId5"/>
              </a:rPr>
              <a:t>https://medium.com/secure-and-private-ai-math-blogging-competition/cnn-maths-behind-cnn-910eab425b5d</a:t>
            </a:r>
            <a:endParaRPr/>
          </a:p>
          <a:p>
            <a:pPr indent="0" lvl="0" marL="0" rtl="0" algn="l">
              <a:spcBef>
                <a:spcPts val="1200"/>
              </a:spcBef>
              <a:spcAft>
                <a:spcPts val="0"/>
              </a:spcAft>
              <a:buNone/>
            </a:pPr>
            <a:r>
              <a:rPr lang="en" u="sng">
                <a:solidFill>
                  <a:schemeClr val="hlink"/>
                </a:solidFill>
                <a:hlinkClick r:id="rId6"/>
              </a:rPr>
              <a:t>https://towardsdatascience.com/the-most-intuitive-and-easiest-guide-for-convolutional-neural-network-3607be47480</a:t>
            </a:r>
            <a:endParaRPr/>
          </a:p>
          <a:p>
            <a:pPr indent="0" lvl="0" marL="0" rtl="0" algn="l">
              <a:spcBef>
                <a:spcPts val="1200"/>
              </a:spcBef>
              <a:spcAft>
                <a:spcPts val="0"/>
              </a:spcAft>
              <a:buNone/>
            </a:pPr>
            <a:r>
              <a:rPr lang="en" u="sng">
                <a:solidFill>
                  <a:schemeClr val="hlink"/>
                </a:solidFill>
                <a:hlinkClick r:id="rId7"/>
              </a:rPr>
              <a:t>https://stats.stackexchange.com/questions/226923/why-do-we-use-relu-in-neural-networks-and-how-do-we-use-it#:~:text=ReLU%20is%20the%20max%20function,function%20like%20tanh%20or%20sigmoid</a:t>
            </a:r>
            <a:r>
              <a:rPr lang="en"/>
              <a:t>.</a:t>
            </a:r>
            <a:endParaRPr/>
          </a:p>
          <a:p>
            <a:pPr indent="0" lvl="0" marL="0" rtl="0" algn="l">
              <a:spcBef>
                <a:spcPts val="1200"/>
              </a:spcBef>
              <a:spcAft>
                <a:spcPts val="0"/>
              </a:spcAft>
              <a:buNone/>
            </a:pPr>
            <a:r>
              <a:rPr lang="en" u="sng">
                <a:solidFill>
                  <a:schemeClr val="hlink"/>
                </a:solidFill>
                <a:hlinkClick r:id="rId8"/>
              </a:rPr>
              <a:t>https://developers.google.com/machine-learning/practica/image-classification/convolutional-neural-networks</a:t>
            </a:r>
            <a:endParaRPr/>
          </a:p>
          <a:p>
            <a:pPr indent="0" lvl="0" marL="0" rtl="0" algn="l">
              <a:spcBef>
                <a:spcPts val="1200"/>
              </a:spcBef>
              <a:spcAft>
                <a:spcPts val="0"/>
              </a:spcAft>
              <a:buNone/>
            </a:pPr>
            <a:r>
              <a:rPr lang="en" u="sng">
                <a:solidFill>
                  <a:schemeClr val="hlink"/>
                </a:solidFill>
                <a:hlinkClick r:id="rId9"/>
              </a:rPr>
              <a:t>https://www.freecodecamp.org/news/an-intuitive-guide-to-convolutional-neural-networks-260c2de0a050/</a:t>
            </a:r>
            <a:endParaRPr/>
          </a:p>
          <a:p>
            <a:pPr indent="0" lvl="0" marL="0" rtl="0" algn="l">
              <a:spcBef>
                <a:spcPts val="1200"/>
              </a:spcBef>
              <a:spcAft>
                <a:spcPts val="0"/>
              </a:spcAft>
              <a:buNone/>
            </a:pPr>
            <a:r>
              <a:rPr lang="en" u="sng">
                <a:solidFill>
                  <a:schemeClr val="hlink"/>
                </a:solidFill>
                <a:hlinkClick r:id="rId10"/>
              </a:rPr>
              <a:t>https://hackernoon.com/everything-you-need-to-know-about-neural-networks-8988c3ee4491</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Convolutional </a:t>
            </a:r>
            <a:r>
              <a:rPr lang="en"/>
              <a:t>Neural</a:t>
            </a:r>
            <a:r>
              <a:rPr lang="en"/>
              <a:t> N</a:t>
            </a:r>
            <a:r>
              <a:rPr lang="en"/>
              <a:t>etwork</a:t>
            </a:r>
            <a:r>
              <a:rPr lang="en"/>
              <a:t> 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0" y="1152478"/>
            <a:ext cx="9144002" cy="3134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Layer</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311688" y="1152475"/>
            <a:ext cx="5934075" cy="377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 Layer</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objective of the Convolution Operation is to extract the high-level features such as edges, from the input image</a:t>
            </a:r>
            <a:endParaRPr/>
          </a:p>
        </p:txBody>
      </p:sp>
      <p:pic>
        <p:nvPicPr>
          <p:cNvPr id="82" name="Google Shape;82;p17"/>
          <p:cNvPicPr preferRelativeResize="0"/>
          <p:nvPr/>
        </p:nvPicPr>
        <p:blipFill>
          <a:blip r:embed="rId3">
            <a:alphaModFix/>
          </a:blip>
          <a:stretch>
            <a:fillRect/>
          </a:stretch>
        </p:blipFill>
        <p:spPr>
          <a:xfrm>
            <a:off x="197725" y="2444088"/>
            <a:ext cx="3479499" cy="1882675"/>
          </a:xfrm>
          <a:prstGeom prst="rect">
            <a:avLst/>
          </a:prstGeom>
          <a:noFill/>
          <a:ln>
            <a:noFill/>
          </a:ln>
        </p:spPr>
      </p:pic>
      <p:pic>
        <p:nvPicPr>
          <p:cNvPr id="83" name="Google Shape;83;p17"/>
          <p:cNvPicPr preferRelativeResize="0"/>
          <p:nvPr/>
        </p:nvPicPr>
        <p:blipFill>
          <a:blip r:embed="rId4">
            <a:alphaModFix/>
          </a:blip>
          <a:stretch>
            <a:fillRect/>
          </a:stretch>
        </p:blipFill>
        <p:spPr>
          <a:xfrm>
            <a:off x="3483600" y="1959875"/>
            <a:ext cx="5458700" cy="296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Convolution Layer Cont.</a:t>
            </a:r>
            <a:endParaRPr/>
          </a:p>
        </p:txBody>
      </p:sp>
      <p:sp>
        <p:nvSpPr>
          <p:cNvPr id="89" name="Google Shape;89;p18"/>
          <p:cNvSpPr txBox="1"/>
          <p:nvPr>
            <p:ph idx="1" type="body"/>
          </p:nvPr>
        </p:nvSpPr>
        <p:spPr>
          <a:xfrm>
            <a:off x="278075" y="11356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Padding used to add extra pixels, usually zeros to allow for a closer analysis of the input.</a:t>
            </a:r>
            <a:endParaRPr/>
          </a:p>
        </p:txBody>
      </p:sp>
      <p:pic>
        <p:nvPicPr>
          <p:cNvPr id="90" name="Google Shape;90;p18"/>
          <p:cNvPicPr preferRelativeResize="0"/>
          <p:nvPr/>
        </p:nvPicPr>
        <p:blipFill>
          <a:blip r:embed="rId3">
            <a:alphaModFix/>
          </a:blip>
          <a:stretch>
            <a:fillRect/>
          </a:stretch>
        </p:blipFill>
        <p:spPr>
          <a:xfrm>
            <a:off x="234325" y="2094600"/>
            <a:ext cx="5466225" cy="2457450"/>
          </a:xfrm>
          <a:prstGeom prst="rect">
            <a:avLst/>
          </a:prstGeom>
          <a:noFill/>
          <a:ln>
            <a:noFill/>
          </a:ln>
        </p:spPr>
      </p:pic>
      <p:pic>
        <p:nvPicPr>
          <p:cNvPr id="91" name="Google Shape;91;p18"/>
          <p:cNvPicPr preferRelativeResize="0"/>
          <p:nvPr/>
        </p:nvPicPr>
        <p:blipFill>
          <a:blip r:embed="rId4">
            <a:alphaModFix/>
          </a:blip>
          <a:stretch>
            <a:fillRect/>
          </a:stretch>
        </p:blipFill>
        <p:spPr>
          <a:xfrm>
            <a:off x="5700551" y="2749847"/>
            <a:ext cx="2660975" cy="126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Rectified Linear Unit: </a:t>
            </a:r>
            <a:r>
              <a:rPr lang="en"/>
              <a:t>ReLU</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242729"/>
                </a:solidFill>
                <a:highlight>
                  <a:srgbClr val="FFFFFF"/>
                </a:highlight>
              </a:rPr>
              <a:t>ReLU is the max function(x,0) with input x e.g. matrix from a convolved image. ReLU then sets all negative values in the matrix x to zero and all other values are kept constant.</a:t>
            </a:r>
            <a:endParaRPr/>
          </a:p>
        </p:txBody>
      </p:sp>
      <p:pic>
        <p:nvPicPr>
          <p:cNvPr id="98" name="Google Shape;98;p19"/>
          <p:cNvPicPr preferRelativeResize="0"/>
          <p:nvPr/>
        </p:nvPicPr>
        <p:blipFill>
          <a:blip r:embed="rId3">
            <a:alphaModFix/>
          </a:blip>
          <a:stretch>
            <a:fillRect/>
          </a:stretch>
        </p:blipFill>
        <p:spPr>
          <a:xfrm>
            <a:off x="3864450" y="3848938"/>
            <a:ext cx="1171811" cy="269825"/>
          </a:xfrm>
          <a:prstGeom prst="rect">
            <a:avLst/>
          </a:prstGeom>
          <a:noFill/>
          <a:ln>
            <a:noFill/>
          </a:ln>
        </p:spPr>
      </p:pic>
      <p:pic>
        <p:nvPicPr>
          <p:cNvPr id="99" name="Google Shape;99;p19"/>
          <p:cNvPicPr preferRelativeResize="0"/>
          <p:nvPr/>
        </p:nvPicPr>
        <p:blipFill>
          <a:blip r:embed="rId4">
            <a:alphaModFix/>
          </a:blip>
          <a:stretch>
            <a:fillRect/>
          </a:stretch>
        </p:blipFill>
        <p:spPr>
          <a:xfrm>
            <a:off x="311700" y="2467625"/>
            <a:ext cx="4863850" cy="1671950"/>
          </a:xfrm>
          <a:prstGeom prst="rect">
            <a:avLst/>
          </a:prstGeom>
          <a:noFill/>
          <a:ln>
            <a:noFill/>
          </a:ln>
        </p:spPr>
      </p:pic>
      <p:pic>
        <p:nvPicPr>
          <p:cNvPr id="100" name="Google Shape;100;p19"/>
          <p:cNvPicPr preferRelativeResize="0"/>
          <p:nvPr/>
        </p:nvPicPr>
        <p:blipFill>
          <a:blip r:embed="rId5">
            <a:alphaModFix/>
          </a:blip>
          <a:stretch>
            <a:fillRect/>
          </a:stretch>
        </p:blipFill>
        <p:spPr>
          <a:xfrm>
            <a:off x="5175550" y="2782050"/>
            <a:ext cx="3821324" cy="78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Pooling Layer</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function of pooling is to continuously reduce the dimensionality to reduce the number of parameters and computation in the network. This shortens the training time and controls overfitting</a:t>
            </a:r>
            <a:endParaRPr/>
          </a:p>
          <a:p>
            <a:pPr indent="-342900" lvl="0" marL="457200" rtl="0" algn="l">
              <a:spcBef>
                <a:spcPts val="0"/>
              </a:spcBef>
              <a:spcAft>
                <a:spcPts val="0"/>
              </a:spcAft>
              <a:buSzPts val="1800"/>
              <a:buChar char="●"/>
            </a:pPr>
            <a:r>
              <a:rPr lang="en"/>
              <a:t>Most frequently used type of pooling is called Max Pooling </a:t>
            </a:r>
            <a:r>
              <a:rPr lang="en"/>
              <a:t>and used to decrease feature map size while at the same time keeping the significant information</a:t>
            </a:r>
            <a:r>
              <a:rPr lang="en"/>
              <a:t>. </a:t>
            </a:r>
            <a:endParaRPr/>
          </a:p>
        </p:txBody>
      </p:sp>
      <p:pic>
        <p:nvPicPr>
          <p:cNvPr id="107" name="Google Shape;107;p20"/>
          <p:cNvPicPr preferRelativeResize="0"/>
          <p:nvPr/>
        </p:nvPicPr>
        <p:blipFill>
          <a:blip r:embed="rId3">
            <a:alphaModFix/>
          </a:blip>
          <a:stretch>
            <a:fillRect/>
          </a:stretch>
        </p:blipFill>
        <p:spPr>
          <a:xfrm>
            <a:off x="420975" y="3146374"/>
            <a:ext cx="4447873" cy="1997125"/>
          </a:xfrm>
          <a:prstGeom prst="rect">
            <a:avLst/>
          </a:prstGeom>
          <a:noFill/>
          <a:ln>
            <a:noFill/>
          </a:ln>
        </p:spPr>
      </p:pic>
      <p:pic>
        <p:nvPicPr>
          <p:cNvPr id="108" name="Google Shape;108;p20"/>
          <p:cNvPicPr preferRelativeResize="0"/>
          <p:nvPr/>
        </p:nvPicPr>
        <p:blipFill>
          <a:blip r:embed="rId4">
            <a:alphaModFix/>
          </a:blip>
          <a:stretch>
            <a:fillRect/>
          </a:stretch>
        </p:blipFill>
        <p:spPr>
          <a:xfrm>
            <a:off x="4988045" y="2894225"/>
            <a:ext cx="3031439" cy="214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Flattening Layer</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Flattening is the process of converting the result of the convolutional layers into a one </a:t>
            </a:r>
            <a:r>
              <a:rPr lang="en"/>
              <a:t>dimensional</a:t>
            </a:r>
            <a:r>
              <a:rPr lang="en"/>
              <a:t> array so that it can connect to the fully connected layer.</a:t>
            </a:r>
            <a:endParaRPr/>
          </a:p>
        </p:txBody>
      </p:sp>
      <p:pic>
        <p:nvPicPr>
          <p:cNvPr id="115" name="Google Shape;115;p21"/>
          <p:cNvPicPr preferRelativeResize="0"/>
          <p:nvPr/>
        </p:nvPicPr>
        <p:blipFill>
          <a:blip r:embed="rId3">
            <a:alphaModFix/>
          </a:blip>
          <a:stretch>
            <a:fillRect/>
          </a:stretch>
        </p:blipFill>
        <p:spPr>
          <a:xfrm>
            <a:off x="1479246" y="2229321"/>
            <a:ext cx="5015401" cy="242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