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8" r:id="rId11"/>
    <p:sldId id="276" r:id="rId12"/>
    <p:sldId id="277" r:id="rId13"/>
    <p:sldId id="271" r:id="rId14"/>
    <p:sldId id="272" r:id="rId15"/>
    <p:sldId id="273" r:id="rId16"/>
    <p:sldId id="275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71" d="100"/>
          <a:sy n="71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6949" y="224858"/>
            <a:ext cx="8781415" cy="1010285"/>
          </a:xfrm>
          <a:custGeom>
            <a:avLst/>
            <a:gdLst/>
            <a:ahLst/>
            <a:cxnLst/>
            <a:rect l="l" t="t" r="r" b="b"/>
            <a:pathLst>
              <a:path w="8781415" h="1010285">
                <a:moveTo>
                  <a:pt x="8612532" y="1009656"/>
                </a:moveTo>
                <a:lnTo>
                  <a:pt x="168279" y="1009656"/>
                </a:lnTo>
                <a:lnTo>
                  <a:pt x="123544" y="1003645"/>
                </a:lnTo>
                <a:lnTo>
                  <a:pt x="83345" y="986681"/>
                </a:lnTo>
                <a:lnTo>
                  <a:pt x="49287" y="960369"/>
                </a:lnTo>
                <a:lnTo>
                  <a:pt x="22975" y="926311"/>
                </a:lnTo>
                <a:lnTo>
                  <a:pt x="6011" y="886112"/>
                </a:lnTo>
                <a:lnTo>
                  <a:pt x="0" y="841377"/>
                </a:lnTo>
                <a:lnTo>
                  <a:pt x="0" y="168279"/>
                </a:lnTo>
                <a:lnTo>
                  <a:pt x="6011" y="123544"/>
                </a:lnTo>
                <a:lnTo>
                  <a:pt x="22975" y="83345"/>
                </a:lnTo>
                <a:lnTo>
                  <a:pt x="49287" y="49287"/>
                </a:lnTo>
                <a:lnTo>
                  <a:pt x="83345" y="22975"/>
                </a:lnTo>
                <a:lnTo>
                  <a:pt x="123544" y="6011"/>
                </a:lnTo>
                <a:lnTo>
                  <a:pt x="168279" y="0"/>
                </a:lnTo>
                <a:lnTo>
                  <a:pt x="8612532" y="0"/>
                </a:lnTo>
                <a:lnTo>
                  <a:pt x="8676930" y="12809"/>
                </a:lnTo>
                <a:lnTo>
                  <a:pt x="8731524" y="49287"/>
                </a:lnTo>
                <a:lnTo>
                  <a:pt x="8768002" y="103881"/>
                </a:lnTo>
                <a:lnTo>
                  <a:pt x="8780811" y="168279"/>
                </a:lnTo>
                <a:lnTo>
                  <a:pt x="8780811" y="841377"/>
                </a:lnTo>
                <a:lnTo>
                  <a:pt x="8774800" y="886112"/>
                </a:lnTo>
                <a:lnTo>
                  <a:pt x="8757836" y="926311"/>
                </a:lnTo>
                <a:lnTo>
                  <a:pt x="8731523" y="960369"/>
                </a:lnTo>
                <a:lnTo>
                  <a:pt x="8697466" y="986681"/>
                </a:lnTo>
                <a:lnTo>
                  <a:pt x="8657267" y="1003645"/>
                </a:lnTo>
                <a:lnTo>
                  <a:pt x="8612532" y="1009656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316" y="245973"/>
            <a:ext cx="10515600" cy="880744"/>
          </a:xfrm>
          <a:custGeom>
            <a:avLst/>
            <a:gdLst/>
            <a:ahLst/>
            <a:cxnLst/>
            <a:rect l="l" t="t" r="r" b="b"/>
            <a:pathLst>
              <a:path w="10515600" h="880744">
                <a:moveTo>
                  <a:pt x="10368891" y="880230"/>
                </a:moveTo>
                <a:lnTo>
                  <a:pt x="146708" y="880230"/>
                </a:lnTo>
                <a:lnTo>
                  <a:pt x="100337" y="872751"/>
                </a:lnTo>
                <a:lnTo>
                  <a:pt x="60064" y="851924"/>
                </a:lnTo>
                <a:lnTo>
                  <a:pt x="28306" y="820166"/>
                </a:lnTo>
                <a:lnTo>
                  <a:pt x="7479" y="779894"/>
                </a:lnTo>
                <a:lnTo>
                  <a:pt x="0" y="733522"/>
                </a:lnTo>
                <a:lnTo>
                  <a:pt x="0" y="146708"/>
                </a:lnTo>
                <a:lnTo>
                  <a:pt x="7479" y="100336"/>
                </a:lnTo>
                <a:lnTo>
                  <a:pt x="28306" y="60064"/>
                </a:lnTo>
                <a:lnTo>
                  <a:pt x="60064" y="28306"/>
                </a:lnTo>
                <a:lnTo>
                  <a:pt x="100337" y="7479"/>
                </a:lnTo>
                <a:lnTo>
                  <a:pt x="146708" y="0"/>
                </a:lnTo>
                <a:lnTo>
                  <a:pt x="10368891" y="0"/>
                </a:lnTo>
                <a:lnTo>
                  <a:pt x="10425034" y="11167"/>
                </a:lnTo>
                <a:lnTo>
                  <a:pt x="10472629" y="42969"/>
                </a:lnTo>
                <a:lnTo>
                  <a:pt x="10504432" y="90565"/>
                </a:lnTo>
                <a:lnTo>
                  <a:pt x="10515600" y="146708"/>
                </a:lnTo>
                <a:lnTo>
                  <a:pt x="10515600" y="733522"/>
                </a:lnTo>
                <a:lnTo>
                  <a:pt x="10508121" y="779894"/>
                </a:lnTo>
                <a:lnTo>
                  <a:pt x="10487294" y="820166"/>
                </a:lnTo>
                <a:lnTo>
                  <a:pt x="10455535" y="851924"/>
                </a:lnTo>
                <a:lnTo>
                  <a:pt x="10415262" y="872751"/>
                </a:lnTo>
                <a:lnTo>
                  <a:pt x="10368891" y="88023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936" y="356408"/>
            <a:ext cx="3711575" cy="105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1600" y="1447800"/>
            <a:ext cx="9296400" cy="1676400"/>
          </a:xfrm>
          <a:custGeom>
            <a:avLst/>
            <a:gdLst/>
            <a:ahLst/>
            <a:cxnLst/>
            <a:rect l="l" t="t" r="r" b="b"/>
            <a:pathLst>
              <a:path w="9144000" h="1217295">
                <a:moveTo>
                  <a:pt x="8941195" y="1216799"/>
                </a:moveTo>
                <a:lnTo>
                  <a:pt x="202803" y="1216799"/>
                </a:lnTo>
                <a:lnTo>
                  <a:pt x="156302" y="1211443"/>
                </a:lnTo>
                <a:lnTo>
                  <a:pt x="113615" y="1196186"/>
                </a:lnTo>
                <a:lnTo>
                  <a:pt x="75960" y="1172246"/>
                </a:lnTo>
                <a:lnTo>
                  <a:pt x="44553" y="1140839"/>
                </a:lnTo>
                <a:lnTo>
                  <a:pt x="20613" y="1103184"/>
                </a:lnTo>
                <a:lnTo>
                  <a:pt x="5356" y="1060497"/>
                </a:lnTo>
                <a:lnTo>
                  <a:pt x="0" y="1013995"/>
                </a:lnTo>
                <a:lnTo>
                  <a:pt x="0" y="202803"/>
                </a:lnTo>
                <a:lnTo>
                  <a:pt x="5356" y="156302"/>
                </a:lnTo>
                <a:lnTo>
                  <a:pt x="20613" y="113615"/>
                </a:lnTo>
                <a:lnTo>
                  <a:pt x="44553" y="75960"/>
                </a:lnTo>
                <a:lnTo>
                  <a:pt x="75960" y="44553"/>
                </a:lnTo>
                <a:lnTo>
                  <a:pt x="113615" y="20613"/>
                </a:lnTo>
                <a:lnTo>
                  <a:pt x="156302" y="5356"/>
                </a:lnTo>
                <a:lnTo>
                  <a:pt x="202803" y="0"/>
                </a:lnTo>
                <a:lnTo>
                  <a:pt x="8941195" y="0"/>
                </a:lnTo>
                <a:lnTo>
                  <a:pt x="8980945" y="3932"/>
                </a:lnTo>
                <a:lnTo>
                  <a:pt x="9018805" y="15437"/>
                </a:lnTo>
                <a:lnTo>
                  <a:pt x="9053711" y="34073"/>
                </a:lnTo>
                <a:lnTo>
                  <a:pt x="9084600" y="59399"/>
                </a:lnTo>
                <a:lnTo>
                  <a:pt x="9109926" y="90288"/>
                </a:lnTo>
                <a:lnTo>
                  <a:pt x="9128562" y="125194"/>
                </a:lnTo>
                <a:lnTo>
                  <a:pt x="9140067" y="163054"/>
                </a:lnTo>
                <a:lnTo>
                  <a:pt x="9144000" y="202803"/>
                </a:lnTo>
                <a:lnTo>
                  <a:pt x="9144000" y="1013995"/>
                </a:lnTo>
                <a:lnTo>
                  <a:pt x="9138644" y="1060497"/>
                </a:lnTo>
                <a:lnTo>
                  <a:pt x="9123387" y="1103184"/>
                </a:lnTo>
                <a:lnTo>
                  <a:pt x="9099446" y="1140839"/>
                </a:lnTo>
                <a:lnTo>
                  <a:pt x="9068039" y="1172246"/>
                </a:lnTo>
                <a:lnTo>
                  <a:pt x="9030384" y="1196186"/>
                </a:lnTo>
                <a:lnTo>
                  <a:pt x="8987696" y="1211443"/>
                </a:lnTo>
                <a:lnTo>
                  <a:pt x="8941195" y="1216799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222742" y="3393985"/>
            <a:ext cx="2971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>
                <a:solidFill>
                  <a:srgbClr val="0070C0"/>
                </a:solidFill>
                <a:latin typeface="Arial Black"/>
                <a:cs typeface="Arial Black"/>
              </a:rPr>
              <a:t>by</a:t>
            </a:r>
            <a:endParaRPr dirty="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146682" y="4914872"/>
            <a:ext cx="7366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45" dirty="0">
                <a:solidFill>
                  <a:srgbClr val="0070C0"/>
                </a:solidFill>
                <a:latin typeface="Arial Black"/>
                <a:cs typeface="Arial Black"/>
              </a:rPr>
              <a:t>Guide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81437-9C68-7107-D9EC-3CACF9BA1AA4}"/>
              </a:ext>
            </a:extLst>
          </p:cNvPr>
          <p:cNvSpPr txBox="1"/>
          <p:nvPr/>
        </p:nvSpPr>
        <p:spPr>
          <a:xfrm>
            <a:off x="1524000" y="1733281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FAKE NEWS DETECTION USING NLP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B7DD0-67F0-201C-1FF1-4D09BC2D009C}"/>
              </a:ext>
            </a:extLst>
          </p:cNvPr>
          <p:cNvSpPr txBox="1"/>
          <p:nvPr/>
        </p:nvSpPr>
        <p:spPr>
          <a:xfrm>
            <a:off x="5081280" y="3392269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JOHN ALLAN J</a:t>
            </a:r>
            <a:endParaRPr lang="en-IN" b="1" dirty="0"/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220701111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45932"/>
            <a:ext cx="38862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42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4DE3E5-5AB2-88BE-C65E-457CB09E2E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9033" y="2289933"/>
            <a:ext cx="6091310" cy="40533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51DB18-2B70-3A1E-8704-D6BA5341F968}"/>
              </a:ext>
            </a:extLst>
          </p:cNvPr>
          <p:cNvSpPr txBox="1"/>
          <p:nvPr/>
        </p:nvSpPr>
        <p:spPr>
          <a:xfrm>
            <a:off x="609600" y="1524000"/>
            <a:ext cx="471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Show first &amp; last 5 rows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1E8F7D-CC50-271E-3332-EA0718BC1FC6}"/>
              </a:ext>
            </a:extLst>
          </p:cNvPr>
          <p:cNvSpPr txBox="1"/>
          <p:nvPr/>
        </p:nvSpPr>
        <p:spPr>
          <a:xfrm>
            <a:off x="304800" y="304800"/>
            <a:ext cx="371255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lang="en-IN" sz="42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38C65-7966-4E07-C203-9D9415105041}"/>
              </a:ext>
            </a:extLst>
          </p:cNvPr>
          <p:cNvSpPr txBox="1"/>
          <p:nvPr/>
        </p:nvSpPr>
        <p:spPr>
          <a:xfrm>
            <a:off x="1447800" y="16002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Accuracy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E96FFC-3366-7B15-77A8-A4DADF43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09800"/>
            <a:ext cx="678180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22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6EC98-7026-8354-E210-FBF7137AB974}"/>
              </a:ext>
            </a:extLst>
          </p:cNvPr>
          <p:cNvSpPr txBox="1"/>
          <p:nvPr/>
        </p:nvSpPr>
        <p:spPr>
          <a:xfrm>
            <a:off x="533400" y="304800"/>
            <a:ext cx="15475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200" spc="-10" dirty="0">
                <a:solidFill>
                  <a:srgbClr val="FFFFFF"/>
                </a:solidFill>
                <a:latin typeface="Calibri"/>
                <a:cs typeface="Calibri"/>
              </a:rPr>
              <a:t>Result</a:t>
            </a:r>
            <a:endParaRPr lang="en-IN" sz="42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79DC23-832A-3D68-2C78-9256A1C77522}"/>
              </a:ext>
            </a:extLst>
          </p:cNvPr>
          <p:cNvSpPr txBox="1"/>
          <p:nvPr/>
        </p:nvSpPr>
        <p:spPr>
          <a:xfrm>
            <a:off x="740348" y="1752600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OUTPUT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F57367-D635-E4AF-540F-DFB737C92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187" y="2121932"/>
            <a:ext cx="6905244" cy="399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49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26428"/>
            <a:ext cx="74676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4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4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4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01A2CD2-63AA-FC94-E1F4-42A05D3A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85163"/>
            <a:ext cx="8839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b="1" dirty="0"/>
              <a:t>Direct Model Comparison:</a:t>
            </a:r>
            <a:r>
              <a:rPr lang="en-US" dirty="0"/>
              <a:t> This research uniquely compares an interpretable model (Logistic Regression) directly with a high-performance deep learning model (CNN) for fake news detection, offering insights into the interpretability-performance trade-off.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866EE85-BAC9-B52E-E0B5-A26454F42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8839200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b="1" dirty="0"/>
              <a:t>Focus on CNNs &amp; Comprehensive Evaluation:</a:t>
            </a:r>
            <a:r>
              <a:rPr lang="en-US" dirty="0"/>
              <a:t> While some work may overlook deep learning or CNNs specifically for text-based fake news, this project emphasizes their evaluation alongside traditional methods for a more comprehensive understanding..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206" y="309550"/>
            <a:ext cx="69626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r>
              <a:rPr sz="4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sz="4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06B438-99F1-8D05-E88D-6FFBEEB6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24" y="1676400"/>
            <a:ext cx="9753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This research successfully built an NLP-based system to automatically detect fake news. It tested various ways to extract text features (traditional to advanced) and compared different machine learning models (classical to deep learning).</a:t>
            </a:r>
            <a:r>
              <a:rPr lang="en-US" baseline="30000" dirty="0"/>
              <a:t> 1 </a:t>
            </a:r>
            <a:r>
              <a:rPr lang="en-US" dirty="0"/>
              <a:t>The findings highlight NLP's potential and the strengths/weaknesses of each approach in tackling online misinformation.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58DAD-C923-B507-BDCA-372FFF32E8A9}"/>
              </a:ext>
            </a:extLst>
          </p:cNvPr>
          <p:cNvSpPr txBox="1"/>
          <p:nvPr/>
        </p:nvSpPr>
        <p:spPr>
          <a:xfrm>
            <a:off x="276311" y="4191000"/>
            <a:ext cx="11077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Future work</a:t>
            </a:r>
          </a:p>
          <a:p>
            <a:r>
              <a:rPr lang="en-US" dirty="0"/>
              <a:t>Future work should focus on multi-modal and temporal analysis, source credibility, and explainable AI for better fake news detection. Enhancing robustness against attacks, enabling cross-lingual detection, and achieving real-time analysis with user feedback are also crucial. Ultimately, these advancements will create more accurate and trustworthy systems.</a:t>
            </a:r>
            <a:endParaRPr lang="en-IN" b="1" dirty="0"/>
          </a:p>
          <a:p>
            <a:endParaRPr lang="en-IN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77825"/>
            <a:ext cx="8971280" cy="1076960"/>
          </a:xfrm>
          <a:custGeom>
            <a:avLst/>
            <a:gdLst/>
            <a:ahLst/>
            <a:cxnLst/>
            <a:rect l="l" t="t" r="r" b="b"/>
            <a:pathLst>
              <a:path w="8971280" h="1076960">
                <a:moveTo>
                  <a:pt x="8791397" y="1076497"/>
                </a:moveTo>
                <a:lnTo>
                  <a:pt x="179419" y="1076497"/>
                </a:lnTo>
                <a:lnTo>
                  <a:pt x="131723" y="1070088"/>
                </a:lnTo>
                <a:lnTo>
                  <a:pt x="88863" y="1052001"/>
                </a:lnTo>
                <a:lnTo>
                  <a:pt x="52550" y="1023947"/>
                </a:lnTo>
                <a:lnTo>
                  <a:pt x="24496" y="987634"/>
                </a:lnTo>
                <a:lnTo>
                  <a:pt x="6409" y="944774"/>
                </a:lnTo>
                <a:lnTo>
                  <a:pt x="0" y="897078"/>
                </a:lnTo>
                <a:lnTo>
                  <a:pt x="0" y="179419"/>
                </a:lnTo>
                <a:lnTo>
                  <a:pt x="6409" y="131722"/>
                </a:lnTo>
                <a:lnTo>
                  <a:pt x="24496" y="88863"/>
                </a:lnTo>
                <a:lnTo>
                  <a:pt x="52550" y="52550"/>
                </a:lnTo>
                <a:lnTo>
                  <a:pt x="88863" y="24496"/>
                </a:lnTo>
                <a:lnTo>
                  <a:pt x="131723" y="6409"/>
                </a:lnTo>
                <a:lnTo>
                  <a:pt x="179419" y="0"/>
                </a:lnTo>
                <a:lnTo>
                  <a:pt x="8791397" y="0"/>
                </a:lnTo>
                <a:lnTo>
                  <a:pt x="8860057" y="13657"/>
                </a:lnTo>
                <a:lnTo>
                  <a:pt x="8918266" y="52550"/>
                </a:lnTo>
                <a:lnTo>
                  <a:pt x="8957159" y="110758"/>
                </a:lnTo>
                <a:lnTo>
                  <a:pt x="8970816" y="179419"/>
                </a:lnTo>
                <a:lnTo>
                  <a:pt x="8970816" y="897078"/>
                </a:lnTo>
                <a:lnTo>
                  <a:pt x="8964407" y="944774"/>
                </a:lnTo>
                <a:lnTo>
                  <a:pt x="8946320" y="987634"/>
                </a:lnTo>
                <a:lnTo>
                  <a:pt x="8918266" y="1023947"/>
                </a:lnTo>
                <a:lnTo>
                  <a:pt x="8881953" y="1052001"/>
                </a:lnTo>
                <a:lnTo>
                  <a:pt x="8839094" y="1070088"/>
                </a:lnTo>
                <a:lnTo>
                  <a:pt x="8791397" y="107649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7508" y="586727"/>
            <a:ext cx="2770024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3B3F6C-7DE9-11FA-B6D9-9DDA9176B961}"/>
              </a:ext>
            </a:extLst>
          </p:cNvPr>
          <p:cNvSpPr txBox="1"/>
          <p:nvPr/>
        </p:nvSpPr>
        <p:spPr>
          <a:xfrm>
            <a:off x="997508" y="1677134"/>
            <a:ext cx="8811972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Roma"/>
              </a:rPr>
              <a:t>1. de Oliveira, N.R.; Medeiros, D.S.V.; Mattos, D.M.F. A Sensitive Stylistic Approach to Identify Fake News on Social Networking.</a:t>
            </a:r>
          </a:p>
          <a:p>
            <a:pPr algn="l"/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Ital"/>
              </a:rPr>
              <a:t>IEEE Signal Process. Lett. 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Bold"/>
              </a:rPr>
              <a:t>2020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Roma"/>
              </a:rPr>
              <a:t>, 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Ital"/>
              </a:rPr>
              <a:t>27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Roma"/>
              </a:rPr>
              <a:t>, 1250–1254. [</a:t>
            </a:r>
            <a:r>
              <a:rPr lang="en-IN" sz="1400" b="1" i="0" u="none" strike="noStrike" baseline="0" dirty="0" err="1">
                <a:solidFill>
                  <a:srgbClr val="0875B8"/>
                </a:solidFill>
                <a:latin typeface="URWPalladioL-Roma"/>
              </a:rPr>
              <a:t>CrossRef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Roma"/>
              </a:rPr>
              <a:t>]</a:t>
            </a:r>
          </a:p>
          <a:p>
            <a:pPr algn="l"/>
            <a:endParaRPr lang="en-IN" sz="1400" b="1" i="0" u="none" strike="noStrike" baseline="0" dirty="0">
              <a:solidFill>
                <a:srgbClr val="000000"/>
              </a:solidFill>
              <a:latin typeface="URWPalladioL-Roma"/>
            </a:endParaRPr>
          </a:p>
          <a:p>
            <a:pPr algn="l"/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2. Liu, G.; Wang, Y.;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URWPalladioL-Roma"/>
              </a:rPr>
              <a:t>Orgun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, M.A. Quality of trust for social trust path selection in complex social networks.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Ital"/>
              </a:rPr>
              <a:t>In Proceedings of the 9th</a:t>
            </a:r>
          </a:p>
          <a:p>
            <a:pPr algn="l"/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Ital"/>
              </a:rPr>
              <a:t>International Conference on Autonomous Agents and Multiagent Systems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; International Foundation for Autonomous Agents and</a:t>
            </a:r>
          </a:p>
          <a:p>
            <a:pPr algn="l"/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Multiagent Systems, Toronto, ON, Canada, 9–13 May 2010; pp. 1575–1576.</a:t>
            </a:r>
          </a:p>
          <a:p>
            <a:pPr algn="l"/>
            <a:endParaRPr lang="en-US" sz="1400" b="1" i="0" u="none" strike="noStrike" baseline="0" dirty="0">
              <a:solidFill>
                <a:srgbClr val="000000"/>
              </a:solidFill>
              <a:latin typeface="URWPalladioL-Roma"/>
            </a:endParaRPr>
          </a:p>
          <a:p>
            <a:pPr algn="l"/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3. Vosoughi, S.; Roy, D.; Aral, S. The spread of true and false news online.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Ital"/>
              </a:rPr>
              <a:t>Science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Bold"/>
              </a:rPr>
              <a:t>2018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,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Ital"/>
              </a:rPr>
              <a:t>359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, 1146–1151. [</a:t>
            </a:r>
            <a:r>
              <a:rPr lang="en-US" sz="1400" b="1" i="0" u="none" strike="noStrike" baseline="0" dirty="0" err="1">
                <a:solidFill>
                  <a:srgbClr val="0875B8"/>
                </a:solidFill>
                <a:latin typeface="URWPalladioL-Roma"/>
              </a:rPr>
              <a:t>CrossRef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] [</a:t>
            </a:r>
            <a:r>
              <a:rPr lang="en-US" sz="1400" b="1" i="0" u="none" strike="noStrike" baseline="0" dirty="0">
                <a:solidFill>
                  <a:srgbClr val="0875B8"/>
                </a:solidFill>
                <a:latin typeface="URWPalladioL-Roma"/>
              </a:rPr>
              <a:t>PubMed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]</a:t>
            </a:r>
          </a:p>
          <a:p>
            <a:pPr algn="l"/>
            <a:endParaRPr lang="en-US" sz="1400" b="1" i="0" u="none" strike="noStrike" baseline="0" dirty="0">
              <a:solidFill>
                <a:srgbClr val="000000"/>
              </a:solidFill>
              <a:latin typeface="URWPalladioL-Roma"/>
            </a:endParaRPr>
          </a:p>
          <a:p>
            <a:pPr algn="l"/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4. Zhou, X.;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URWPalladioL-Roma"/>
              </a:rPr>
              <a:t>Zafarani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, R. A Survey of Fake News: Fundamental Theories, Detection Methods, and Opportunities. 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Ital"/>
              </a:rPr>
              <a:t>ACM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URWPalladioL-Ital"/>
              </a:rPr>
              <a:t>Comput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Ital"/>
              </a:rPr>
              <a:t>.</a:t>
            </a:r>
          </a:p>
          <a:p>
            <a:pPr algn="l"/>
            <a:r>
              <a:rPr lang="en-IN" sz="1400" b="1" i="0" u="none" strike="noStrike" baseline="0" dirty="0" err="1">
                <a:solidFill>
                  <a:srgbClr val="000000"/>
                </a:solidFill>
                <a:latin typeface="URWPalladioL-Ital"/>
              </a:rPr>
              <a:t>Surv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Ital"/>
              </a:rPr>
              <a:t>. 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Bold"/>
              </a:rPr>
              <a:t>2020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Roma"/>
              </a:rPr>
              <a:t>, 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Ital"/>
              </a:rPr>
              <a:t>53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Roma"/>
              </a:rPr>
              <a:t>. [</a:t>
            </a:r>
            <a:r>
              <a:rPr lang="en-IN" sz="1400" b="1" i="0" u="none" strike="noStrike" baseline="0" dirty="0" err="1">
                <a:solidFill>
                  <a:srgbClr val="0875B8"/>
                </a:solidFill>
                <a:latin typeface="URWPalladioL-Roma"/>
              </a:rPr>
              <a:t>CrossRef</a:t>
            </a:r>
            <a:r>
              <a:rPr lang="en-IN" sz="1400" b="1" i="0" u="none" strike="noStrike" baseline="0" dirty="0">
                <a:solidFill>
                  <a:srgbClr val="000000"/>
                </a:solidFill>
                <a:latin typeface="URWPalladioL-Roma"/>
              </a:rPr>
              <a:t>]</a:t>
            </a:r>
          </a:p>
          <a:p>
            <a:pPr algn="l"/>
            <a:endParaRPr lang="en-IN" sz="1400" b="1" i="0" u="none" strike="noStrike" baseline="0" dirty="0">
              <a:solidFill>
                <a:srgbClr val="000000"/>
              </a:solidFill>
              <a:latin typeface="URWPalladioL-Roma"/>
            </a:endParaRPr>
          </a:p>
          <a:p>
            <a:pPr algn="l"/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5. Wang, W.Y. “Liar, liar pants on fire”: A new benchmark dataset for fake news detection. In Proceedings of the 55th Annual</a:t>
            </a:r>
          </a:p>
          <a:p>
            <a:pPr algn="l"/>
            <a:r>
              <a:rPr lang="en-US" sz="1400" b="1" i="0" u="none" strike="noStrike" baseline="0" dirty="0">
                <a:solidFill>
                  <a:srgbClr val="000000"/>
                </a:solidFill>
                <a:latin typeface="URWPalladioL-Roma"/>
              </a:rPr>
              <a:t>Meeting of the Association for Computational Linguistics, Association for Computational Linguistics, Vancouver, BC, Canada, 30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362200"/>
            <a:ext cx="64770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0" marR="5080" indent="-845185">
              <a:lnSpc>
                <a:spcPct val="100000"/>
              </a:lnSpc>
              <a:spcBef>
                <a:spcPts val="100"/>
              </a:spcBef>
            </a:pPr>
            <a:r>
              <a:rPr sz="9600" spc="-685" dirty="0">
                <a:solidFill>
                  <a:srgbClr val="71A1D9"/>
                </a:solidFill>
                <a:latin typeface="Times New Roman"/>
                <a:cs typeface="Times New Roman"/>
              </a:rPr>
              <a:t>THANK </a:t>
            </a:r>
            <a:r>
              <a:rPr sz="9600" spc="-1415" dirty="0">
                <a:solidFill>
                  <a:srgbClr val="71A1D9"/>
                </a:solidFill>
                <a:latin typeface="Times New Roman"/>
                <a:cs typeface="Times New Roman"/>
              </a:rPr>
              <a:t>Y</a:t>
            </a:r>
            <a:r>
              <a:rPr sz="9600" spc="-835" dirty="0">
                <a:solidFill>
                  <a:srgbClr val="71A1D9"/>
                </a:solidFill>
                <a:latin typeface="Times New Roman"/>
                <a:cs typeface="Times New Roman"/>
              </a:rPr>
              <a:t>OU</a:t>
            </a:r>
            <a:endParaRPr sz="9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73467"/>
            <a:ext cx="9315450" cy="1031875"/>
          </a:xfrm>
          <a:custGeom>
            <a:avLst/>
            <a:gdLst/>
            <a:ahLst/>
            <a:cxnLst/>
            <a:rect l="l" t="t" r="r" b="b"/>
            <a:pathLst>
              <a:path w="9315450" h="1031875">
                <a:moveTo>
                  <a:pt x="9143305" y="1031353"/>
                </a:moveTo>
                <a:lnTo>
                  <a:pt x="171895" y="1031353"/>
                </a:lnTo>
                <a:lnTo>
                  <a:pt x="126199" y="1025213"/>
                </a:lnTo>
                <a:lnTo>
                  <a:pt x="85136" y="1007885"/>
                </a:lnTo>
                <a:lnTo>
                  <a:pt x="50347" y="981006"/>
                </a:lnTo>
                <a:lnTo>
                  <a:pt x="23468" y="946217"/>
                </a:lnTo>
                <a:lnTo>
                  <a:pt x="6140" y="905154"/>
                </a:lnTo>
                <a:lnTo>
                  <a:pt x="0" y="859458"/>
                </a:lnTo>
                <a:lnTo>
                  <a:pt x="0" y="171895"/>
                </a:lnTo>
                <a:lnTo>
                  <a:pt x="6140" y="126199"/>
                </a:lnTo>
                <a:lnTo>
                  <a:pt x="23468" y="85136"/>
                </a:lnTo>
                <a:lnTo>
                  <a:pt x="50347" y="50347"/>
                </a:lnTo>
                <a:lnTo>
                  <a:pt x="85136" y="23468"/>
                </a:lnTo>
                <a:lnTo>
                  <a:pt x="126199" y="6140"/>
                </a:lnTo>
                <a:lnTo>
                  <a:pt x="171895" y="0"/>
                </a:lnTo>
                <a:lnTo>
                  <a:pt x="9143305" y="0"/>
                </a:lnTo>
                <a:lnTo>
                  <a:pt x="9209088" y="13084"/>
                </a:lnTo>
                <a:lnTo>
                  <a:pt x="9264855" y="50347"/>
                </a:lnTo>
                <a:lnTo>
                  <a:pt x="9302117" y="106114"/>
                </a:lnTo>
                <a:lnTo>
                  <a:pt x="9315201" y="171895"/>
                </a:lnTo>
                <a:lnTo>
                  <a:pt x="9315201" y="859458"/>
                </a:lnTo>
                <a:lnTo>
                  <a:pt x="9309061" y="905154"/>
                </a:lnTo>
                <a:lnTo>
                  <a:pt x="9291733" y="946217"/>
                </a:lnTo>
                <a:lnTo>
                  <a:pt x="9264854" y="981006"/>
                </a:lnTo>
                <a:lnTo>
                  <a:pt x="9230065" y="1007885"/>
                </a:lnTo>
                <a:lnTo>
                  <a:pt x="9189002" y="1025213"/>
                </a:lnTo>
                <a:lnTo>
                  <a:pt x="9143305" y="1031353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7772" y="507281"/>
            <a:ext cx="278320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Introduction</a:t>
            </a:r>
            <a:endParaRPr sz="4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7849C-ACD4-D556-B6C7-01314E765D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01000" y="2209800"/>
            <a:ext cx="3429000" cy="274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BA0D2C4-03CC-EA4D-A32E-48AF9429B1DD}"/>
              </a:ext>
            </a:extLst>
          </p:cNvPr>
          <p:cNvSpPr txBox="1"/>
          <p:nvPr/>
        </p:nvSpPr>
        <p:spPr>
          <a:xfrm>
            <a:off x="1295400" y="2057400"/>
            <a:ext cx="60982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Fake news is a big problem needing good detection methods. Traditional ways often fail against new tactics: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  </a:t>
            </a:r>
            <a:r>
              <a:rPr lang="en-US" sz="1600" b="1" dirty="0"/>
              <a:t>Logistic Regression (LR): </a:t>
            </a:r>
            <a:r>
              <a:rPr lang="en-US" sz="1600" dirty="0"/>
              <a:t>Simple, interpretable. Uses keywords, language, source to spot fake news. Shows what matters most.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  </a:t>
            </a:r>
            <a:r>
              <a:rPr lang="en-US" sz="1600" b="1" dirty="0"/>
              <a:t>Machine Learning (ML): </a:t>
            </a:r>
            <a:r>
              <a:rPr lang="en-US" sz="1600" dirty="0"/>
              <a:t>Learns complex patterns from lots of data (SVM, Random Forest, etc.). Aims for high accuracy. 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Convolutional Neural Networks (CNNs): </a:t>
            </a:r>
            <a:r>
              <a:rPr lang="en-US" sz="1600" dirty="0"/>
              <a:t>Can analyze text like images, finding subtle fake news clues, even in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  <a:r>
              <a:rPr lang="en-US" sz="1600" b="1" dirty="0"/>
              <a:t>Goal: </a:t>
            </a:r>
            <a:r>
              <a:rPr lang="en-US" sz="1600" dirty="0"/>
              <a:t>Find the best way to fight fake news by checking how accurate, understandable, and usable different methods are. Considers cost, data needed, and adapting to new fake news styles.</a:t>
            </a:r>
            <a:endParaRPr lang="en-IN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Literature</a:t>
            </a:r>
            <a:r>
              <a:rPr sz="4200" spc="-185" dirty="0"/>
              <a:t> </a:t>
            </a:r>
            <a:r>
              <a:rPr sz="4200" spc="-10" dirty="0"/>
              <a:t>Survey</a:t>
            </a:r>
            <a:endParaRPr sz="42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24CD5-1632-8F58-69F1-85CBE71AEA3E}"/>
              </a:ext>
            </a:extLst>
          </p:cNvPr>
          <p:cNvSpPr txBox="1"/>
          <p:nvPr/>
        </p:nvSpPr>
        <p:spPr>
          <a:xfrm>
            <a:off x="982830" y="2286000"/>
            <a:ext cx="89231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Fake News Today: </a:t>
            </a:r>
            <a:r>
              <a:rPr lang="en-US" dirty="0"/>
              <a:t>Social media makes fake news harder to distinguish due to trust in familiar sources and declining trust in traditional media. It spreads easily because it often looks authentic.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Social Media's Role: </a:t>
            </a:r>
            <a:r>
              <a:rPr lang="en-US" dirty="0"/>
              <a:t>"Echo chambers" on social media, driven by how we seek and share information and amplified by algorithms, trap users in limited perspectives, boosting fake news credibility and spread.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Defining Fake News Detection: </a:t>
            </a:r>
            <a:r>
              <a:rPr lang="en-US" dirty="0"/>
              <a:t>Identifying fake news is a classification task (true/false or graded truthfulness), based on how fact-checkers label information.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/>
              <a:t>Literature</a:t>
            </a:r>
            <a:r>
              <a:rPr sz="4200" spc="-185" dirty="0"/>
              <a:t> </a:t>
            </a:r>
            <a:r>
              <a:rPr sz="4200" spc="-10" dirty="0"/>
              <a:t>Survey</a:t>
            </a:r>
            <a:endParaRPr sz="42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ECE7479-D8D2-D766-9AF3-56277D4C8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209800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NLP for Detection: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Natural Language Processing (NLP) is key to automatically identify fake news by analyzing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Machine Learning Application: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Machine learning algorithms are used to learn from data and classify news as real or fake based on the extracted linguistic features.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8318"/>
            <a:ext cx="8795385" cy="1319530"/>
          </a:xfrm>
          <a:custGeom>
            <a:avLst/>
            <a:gdLst/>
            <a:ahLst/>
            <a:cxnLst/>
            <a:rect l="l" t="t" r="r" b="b"/>
            <a:pathLst>
              <a:path w="8795385" h="1319530">
                <a:moveTo>
                  <a:pt x="8575418" y="1319174"/>
                </a:moveTo>
                <a:lnTo>
                  <a:pt x="219866" y="1319174"/>
                </a:lnTo>
                <a:lnTo>
                  <a:pt x="175556" y="1314708"/>
                </a:lnTo>
                <a:lnTo>
                  <a:pt x="134284" y="1301896"/>
                </a:lnTo>
                <a:lnTo>
                  <a:pt x="96937" y="1281625"/>
                </a:lnTo>
                <a:lnTo>
                  <a:pt x="64397" y="1254777"/>
                </a:lnTo>
                <a:lnTo>
                  <a:pt x="37549" y="1222237"/>
                </a:lnTo>
                <a:lnTo>
                  <a:pt x="17278" y="1184890"/>
                </a:lnTo>
                <a:lnTo>
                  <a:pt x="4466" y="1143618"/>
                </a:lnTo>
                <a:lnTo>
                  <a:pt x="0" y="1099308"/>
                </a:lnTo>
                <a:lnTo>
                  <a:pt x="0" y="219866"/>
                </a:lnTo>
                <a:lnTo>
                  <a:pt x="4466" y="175556"/>
                </a:lnTo>
                <a:lnTo>
                  <a:pt x="17278" y="134284"/>
                </a:lnTo>
                <a:lnTo>
                  <a:pt x="37549" y="96937"/>
                </a:lnTo>
                <a:lnTo>
                  <a:pt x="64397" y="64397"/>
                </a:lnTo>
                <a:lnTo>
                  <a:pt x="96937" y="37549"/>
                </a:lnTo>
                <a:lnTo>
                  <a:pt x="134284" y="17278"/>
                </a:lnTo>
                <a:lnTo>
                  <a:pt x="175556" y="4466"/>
                </a:lnTo>
                <a:lnTo>
                  <a:pt x="219866" y="0"/>
                </a:lnTo>
                <a:lnTo>
                  <a:pt x="8575418" y="0"/>
                </a:lnTo>
                <a:lnTo>
                  <a:pt x="8618513" y="4263"/>
                </a:lnTo>
                <a:lnTo>
                  <a:pt x="8659558" y="16736"/>
                </a:lnTo>
                <a:lnTo>
                  <a:pt x="8697401" y="36940"/>
                </a:lnTo>
                <a:lnTo>
                  <a:pt x="8730888" y="64397"/>
                </a:lnTo>
                <a:lnTo>
                  <a:pt x="8758345" y="97884"/>
                </a:lnTo>
                <a:lnTo>
                  <a:pt x="8778549" y="135727"/>
                </a:lnTo>
                <a:lnTo>
                  <a:pt x="8791022" y="176772"/>
                </a:lnTo>
                <a:lnTo>
                  <a:pt x="8795285" y="219866"/>
                </a:lnTo>
                <a:lnTo>
                  <a:pt x="8795285" y="1099308"/>
                </a:lnTo>
                <a:lnTo>
                  <a:pt x="8790818" y="1143618"/>
                </a:lnTo>
                <a:lnTo>
                  <a:pt x="8778007" y="1184890"/>
                </a:lnTo>
                <a:lnTo>
                  <a:pt x="8757735" y="1222237"/>
                </a:lnTo>
                <a:lnTo>
                  <a:pt x="8730888" y="1254777"/>
                </a:lnTo>
                <a:lnTo>
                  <a:pt x="8698348" y="1281625"/>
                </a:lnTo>
                <a:lnTo>
                  <a:pt x="8661001" y="1301896"/>
                </a:lnTo>
                <a:lnTo>
                  <a:pt x="8619729" y="1314708"/>
                </a:lnTo>
                <a:lnTo>
                  <a:pt x="8575418" y="1319174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9312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2BBCD9-23D7-48B9-43B4-0B2A54A92A16}"/>
              </a:ext>
            </a:extLst>
          </p:cNvPr>
          <p:cNvSpPr txBox="1"/>
          <p:nvPr/>
        </p:nvSpPr>
        <p:spPr>
          <a:xfrm>
            <a:off x="838200" y="2133600"/>
            <a:ext cx="9525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Goal: </a:t>
            </a:r>
            <a:r>
              <a:rPr lang="en-US" dirty="0"/>
              <a:t>Create and test an NLP system to automatically detect fake news.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NLP Techniques: </a:t>
            </a:r>
            <a:r>
              <a:rPr lang="en-US" dirty="0"/>
              <a:t>Explore different ways to extract text features (traditional, semantic, contextual).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ML Algorithms: </a:t>
            </a:r>
            <a:r>
              <a:rPr lang="en-US" dirty="0"/>
              <a:t>Apply various machine learning classifiers (classical, ensemble, deep learning).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Data: </a:t>
            </a:r>
            <a:r>
              <a:rPr lang="en-US" dirty="0"/>
              <a:t>Build and use relevant datasets for training and evaluation.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Outcome: </a:t>
            </a:r>
            <a:r>
              <a:rPr lang="en-US" dirty="0"/>
              <a:t>Develop a strong and efficient model for classifying fake news accurately.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Further Analysis: </a:t>
            </a:r>
            <a:r>
              <a:rPr lang="en-US" dirty="0"/>
              <a:t>Study important language features, model interpretability, and how well the model generalizes.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Potential Extensions: </a:t>
            </a:r>
            <a:r>
              <a:rPr lang="en-US" dirty="0"/>
              <a:t>Possibly create a user interface or integration.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600" y="381000"/>
            <a:ext cx="10569575" cy="1268730"/>
          </a:xfrm>
          <a:custGeom>
            <a:avLst/>
            <a:gdLst/>
            <a:ahLst/>
            <a:cxnLst/>
            <a:rect l="l" t="t" r="r" b="b"/>
            <a:pathLst>
              <a:path w="10569575" h="1268730">
                <a:moveTo>
                  <a:pt x="10357652" y="1268283"/>
                </a:moveTo>
                <a:lnTo>
                  <a:pt x="211384" y="1268283"/>
                </a:lnTo>
                <a:lnTo>
                  <a:pt x="162916" y="1262701"/>
                </a:lnTo>
                <a:lnTo>
                  <a:pt x="118423" y="1246798"/>
                </a:lnTo>
                <a:lnTo>
                  <a:pt x="79174" y="1221845"/>
                </a:lnTo>
                <a:lnTo>
                  <a:pt x="46438" y="1189109"/>
                </a:lnTo>
                <a:lnTo>
                  <a:pt x="21485" y="1149860"/>
                </a:lnTo>
                <a:lnTo>
                  <a:pt x="5582" y="1105367"/>
                </a:lnTo>
                <a:lnTo>
                  <a:pt x="0" y="1056899"/>
                </a:lnTo>
                <a:lnTo>
                  <a:pt x="0" y="211384"/>
                </a:lnTo>
                <a:lnTo>
                  <a:pt x="5582" y="162916"/>
                </a:lnTo>
                <a:lnTo>
                  <a:pt x="21485" y="118423"/>
                </a:lnTo>
                <a:lnTo>
                  <a:pt x="46438" y="79174"/>
                </a:lnTo>
                <a:lnTo>
                  <a:pt x="79174" y="46438"/>
                </a:lnTo>
                <a:lnTo>
                  <a:pt x="118423" y="21485"/>
                </a:lnTo>
                <a:lnTo>
                  <a:pt x="162916" y="5582"/>
                </a:lnTo>
                <a:lnTo>
                  <a:pt x="211384" y="0"/>
                </a:lnTo>
                <a:lnTo>
                  <a:pt x="10357652" y="0"/>
                </a:lnTo>
                <a:lnTo>
                  <a:pt x="10399084" y="4099"/>
                </a:lnTo>
                <a:lnTo>
                  <a:pt x="10438546" y="16090"/>
                </a:lnTo>
                <a:lnTo>
                  <a:pt x="10474929" y="35515"/>
                </a:lnTo>
                <a:lnTo>
                  <a:pt x="10507124" y="61913"/>
                </a:lnTo>
                <a:lnTo>
                  <a:pt x="10533522" y="94108"/>
                </a:lnTo>
                <a:lnTo>
                  <a:pt x="10552947" y="130491"/>
                </a:lnTo>
                <a:lnTo>
                  <a:pt x="10564938" y="169953"/>
                </a:lnTo>
                <a:lnTo>
                  <a:pt x="10569037" y="211384"/>
                </a:lnTo>
                <a:lnTo>
                  <a:pt x="10569037" y="1056899"/>
                </a:lnTo>
                <a:lnTo>
                  <a:pt x="10563455" y="1105367"/>
                </a:lnTo>
                <a:lnTo>
                  <a:pt x="10547552" y="1149860"/>
                </a:lnTo>
                <a:lnTo>
                  <a:pt x="10522598" y="1189109"/>
                </a:lnTo>
                <a:lnTo>
                  <a:pt x="10489863" y="1221845"/>
                </a:lnTo>
                <a:lnTo>
                  <a:pt x="10450614" y="1246798"/>
                </a:lnTo>
                <a:lnTo>
                  <a:pt x="10406121" y="1262701"/>
                </a:lnTo>
                <a:lnTo>
                  <a:pt x="10357652" y="12682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609600"/>
            <a:ext cx="6309406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42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b="1" spc="-10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4200" b="1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4DF21-47B7-5B4E-5F85-445BD8895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9000" y="2362200"/>
            <a:ext cx="4419599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365125"/>
            <a:ext cx="8795385" cy="1056005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66800" y="563549"/>
            <a:ext cx="3685452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D7070-C864-7BF1-46D4-BBA3C22A5BE0}"/>
              </a:ext>
            </a:extLst>
          </p:cNvPr>
          <p:cNvSpPr txBox="1"/>
          <p:nvPr/>
        </p:nvSpPr>
        <p:spPr>
          <a:xfrm>
            <a:off x="838200" y="1861798"/>
            <a:ext cx="9067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Collect and preprocess data using techniques like normalization, encoding, and train-test splitting.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Build and train Logistic Regression and CNN models on the processed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Evaluate model performance using accuracy, precision, recall, and F1-score.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Compare results to determine the better model based on performance and interpretability.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Evaluated model performance using accuracy, precision, recall, and F1-score on the test 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0793" y="298479"/>
            <a:ext cx="38384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4ABAF-2D58-7411-60A2-BCC423A915D9}"/>
              </a:ext>
            </a:extLst>
          </p:cNvPr>
          <p:cNvSpPr txBox="1"/>
          <p:nvPr/>
        </p:nvSpPr>
        <p:spPr>
          <a:xfrm>
            <a:off x="276311" y="13716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Import Libraries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2522D-DC60-978D-1F1B-87D58C8B0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3400" y="2154898"/>
            <a:ext cx="9829800" cy="35463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308226"/>
            <a:ext cx="3686089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0B513-B4F5-E244-E243-5589B43D4EA5}"/>
              </a:ext>
            </a:extLst>
          </p:cNvPr>
          <p:cNvSpPr txBox="1"/>
          <p:nvPr/>
        </p:nvSpPr>
        <p:spPr>
          <a:xfrm>
            <a:off x="671945" y="15240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Dataset:</a:t>
            </a:r>
            <a:endParaRPr lang="en-IN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6F956B-015E-DF9B-58D2-0465461B6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945" y="2301858"/>
            <a:ext cx="9474666" cy="35098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375</TotalTime>
  <Words>934</Words>
  <Application>Microsoft Office PowerPoint</Application>
  <PresentationFormat>Widescreen</PresentationFormat>
  <Paragraphs>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URWPalladioL-Bold</vt:lpstr>
      <vt:lpstr>URWPalladioL-Ital</vt:lpstr>
      <vt:lpstr>URWPalladioL-Roma</vt:lpstr>
      <vt:lpstr>Office Theme</vt:lpstr>
      <vt:lpstr>PowerPoint Presentation</vt:lpstr>
      <vt:lpstr>Introduction</vt:lpstr>
      <vt:lpstr>Literature Survey</vt:lpstr>
      <vt:lpstr>Literature Survey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FOML_PROJECT_PPT_TEMPLATE.pptx</dc:title>
  <dc:creator>jeyas</dc:creator>
  <cp:lastModifiedBy>John Allan</cp:lastModifiedBy>
  <cp:revision>3</cp:revision>
  <dcterms:created xsi:type="dcterms:W3CDTF">2025-05-08T15:18:04Z</dcterms:created>
  <dcterms:modified xsi:type="dcterms:W3CDTF">2025-05-11T14:10:00Z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2025-05-08T00:00:00Z</vt:filetime>
  </property>
</Properties>
</file>