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753600" cy="7315200"/>
  <p:notesSz cx="6858000" cy="9144000"/>
  <p:embeddedFontLst>
    <p:embeddedFont>
      <p:font typeface="TT Rounds Condensed Bold" charset="1" panose="02000806030000020003"/>
      <p:regular r:id="rId29"/>
    </p:embeddedFont>
    <p:embeddedFont>
      <p:font typeface="TT Rounds Condensed" charset="1" panose="020005060300000200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notesSlides/notesSlide2.xml" Type="http://schemas.openxmlformats.org/officeDocument/2006/relationships/notesSlide"/><Relationship Id="rId31" Target="fonts/font31.fntdata" Type="http://schemas.openxmlformats.org/officeDocument/2006/relationships/font"/><Relationship Id="rId32" Target="notesSlides/notesSlide3.xml" Type="http://schemas.openxmlformats.org/officeDocument/2006/relationships/notesSlide"/><Relationship Id="rId33" Target="notesSlides/notesSlide4.xml" Type="http://schemas.openxmlformats.org/officeDocument/2006/relationships/notesSlide"/><Relationship Id="rId34" Target="notesSlides/notesSlide5.xml" Type="http://schemas.openxmlformats.org/officeDocument/2006/relationships/notesSlide"/><Relationship Id="rId35" Target="notesSlides/notesSlide6.xml" Type="http://schemas.openxmlformats.org/officeDocument/2006/relationships/notesSlide"/><Relationship Id="rId36" Target="notesSlides/notesSlide7.xml" Type="http://schemas.openxmlformats.org/officeDocument/2006/relationships/notesSlide"/><Relationship Id="rId37" Target="notesSlides/notesSlide8.xml" Type="http://schemas.openxmlformats.org/officeDocument/2006/relationships/notesSlide"/><Relationship Id="rId38" Target="notesSlides/notesSlide9.xml" Type="http://schemas.openxmlformats.org/officeDocument/2006/relationships/notesSlide"/><Relationship Id="rId39" Target="notesSlides/notesSlide10.xml" Type="http://schemas.openxmlformats.org/officeDocument/2006/relationships/notesSlide"/><Relationship Id="rId4" Target="theme/theme1.xml" Type="http://schemas.openxmlformats.org/officeDocument/2006/relationships/theme"/><Relationship Id="rId40" Target="notesSlides/notesSlide11.xml" Type="http://schemas.openxmlformats.org/officeDocument/2006/relationships/notesSlide"/><Relationship Id="rId41" Target="notesSlides/notesSlide12.xml" Type="http://schemas.openxmlformats.org/officeDocument/2006/relationships/notesSlide"/><Relationship Id="rId42" Target="notesSlides/notesSlide13.xml" Type="http://schemas.openxmlformats.org/officeDocument/2006/relationships/notesSlide"/><Relationship Id="rId43" Target="notesSlides/notesSlide14.xml" Type="http://schemas.openxmlformats.org/officeDocument/2006/relationships/notesSlide"/><Relationship Id="rId44" Target="notesSlides/notesSlide15.xml" Type="http://schemas.openxmlformats.org/officeDocument/2006/relationships/notesSlide"/><Relationship Id="rId45" Target="notesSlides/notesSlide16.xml" Type="http://schemas.openxmlformats.org/officeDocument/2006/relationships/notesSlide"/><Relationship Id="rId46" Target="notesSlides/notesSlide17.xml" Type="http://schemas.openxmlformats.org/officeDocument/2006/relationships/notesSlide"/><Relationship Id="rId47" Target="notesSlides/notesSlide18.xml" Type="http://schemas.openxmlformats.org/officeDocument/2006/relationships/notesSlide"/><Relationship Id="rId48" Target="notesSlides/notesSlide19.xml" Type="http://schemas.openxmlformats.org/officeDocument/2006/relationships/notesSlide"/><Relationship Id="rId49" Target="notesSlides/notesSlide20.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6.png" Type="http://schemas.openxmlformats.org/officeDocument/2006/relationships/image"/><Relationship Id="rId4"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811" y="-2701"/>
            <a:ext cx="9830411" cy="3447265"/>
          </a:xfrm>
          <a:custGeom>
            <a:avLst/>
            <a:gdLst/>
            <a:ahLst/>
            <a:cxnLst/>
            <a:rect r="r" b="b" t="t" l="l"/>
            <a:pathLst>
              <a:path h="3447265" w="9830411">
                <a:moveTo>
                  <a:pt x="0" y="0"/>
                </a:moveTo>
                <a:lnTo>
                  <a:pt x="9830411" y="0"/>
                </a:lnTo>
                <a:lnTo>
                  <a:pt x="9830411" y="3447265"/>
                </a:lnTo>
                <a:lnTo>
                  <a:pt x="0" y="3447265"/>
                </a:lnTo>
                <a:lnTo>
                  <a:pt x="0" y="0"/>
                </a:lnTo>
                <a:close/>
              </a:path>
            </a:pathLst>
          </a:custGeom>
          <a:blipFill>
            <a:blip r:embed="rId3"/>
            <a:stretch>
              <a:fillRect l="776" t="-94318" r="-775" b="45264"/>
            </a:stretch>
          </a:blipFill>
        </p:spPr>
      </p:sp>
      <p:sp>
        <p:nvSpPr>
          <p:cNvPr name="TextBox 3" id="3"/>
          <p:cNvSpPr txBox="true"/>
          <p:nvPr/>
        </p:nvSpPr>
        <p:spPr>
          <a:xfrm rot="0">
            <a:off x="281058" y="5178612"/>
            <a:ext cx="4427506" cy="1943100"/>
          </a:xfrm>
          <a:prstGeom prst="rect">
            <a:avLst/>
          </a:prstGeom>
        </p:spPr>
        <p:txBody>
          <a:bodyPr anchor="t" rtlCol="false" tIns="0" lIns="0" bIns="0" rIns="0">
            <a:spAutoFit/>
          </a:bodyPr>
          <a:lstStyle/>
          <a:p>
            <a:pPr algn="l">
              <a:lnSpc>
                <a:spcPts val="2560"/>
              </a:lnSpc>
            </a:pPr>
            <a:r>
              <a:rPr lang="en-US" b="true" sz="2133" spc="19">
                <a:solidFill>
                  <a:srgbClr val="000000"/>
                </a:solidFill>
                <a:latin typeface="TT Rounds Condensed Bold"/>
                <a:ea typeface="TT Rounds Condensed Bold"/>
                <a:cs typeface="TT Rounds Condensed Bold"/>
                <a:sym typeface="TT Rounds Condensed Bold"/>
              </a:rPr>
              <a:t>220701111</a:t>
            </a:r>
          </a:p>
          <a:p>
            <a:pPr algn="l">
              <a:lnSpc>
                <a:spcPts val="2560"/>
              </a:lnSpc>
            </a:pPr>
            <a:r>
              <a:rPr lang="en-US" b="true" sz="2133" spc="19">
                <a:solidFill>
                  <a:srgbClr val="000000"/>
                </a:solidFill>
                <a:latin typeface="TT Rounds Condensed Bold"/>
                <a:ea typeface="TT Rounds Condensed Bold"/>
                <a:cs typeface="TT Rounds Condensed Bold"/>
                <a:sym typeface="TT Rounds Condensed Bold"/>
              </a:rPr>
              <a:t>John Allan J</a:t>
            </a:r>
          </a:p>
          <a:p>
            <a:pPr algn="l">
              <a:lnSpc>
                <a:spcPts val="2560"/>
              </a:lnSpc>
            </a:pPr>
            <a:r>
              <a:rPr lang="en-US" b="true" sz="2133" spc="19">
                <a:solidFill>
                  <a:srgbClr val="000000"/>
                </a:solidFill>
                <a:latin typeface="TT Rounds Condensed Bold"/>
                <a:ea typeface="TT Rounds Condensed Bold"/>
                <a:cs typeface="TT Rounds Condensed Bold"/>
                <a:sym typeface="TT Rounds Condensed Bold"/>
              </a:rPr>
              <a:t>Mrs. J. Jinu Sophia</a:t>
            </a:r>
          </a:p>
          <a:p>
            <a:pPr algn="l">
              <a:lnSpc>
                <a:spcPts val="2559"/>
              </a:lnSpc>
            </a:pPr>
            <a:r>
              <a:rPr lang="en-US" b="true" sz="2133" spc="19">
                <a:solidFill>
                  <a:srgbClr val="000000"/>
                </a:solidFill>
                <a:latin typeface="TT Rounds Condensed Bold"/>
                <a:ea typeface="TT Rounds Condensed Bold"/>
                <a:cs typeface="TT Rounds Condensed Bold"/>
                <a:sym typeface="TT Rounds Condensed Bold"/>
              </a:rPr>
              <a:t>Assistant Professor(SG)</a:t>
            </a:r>
          </a:p>
          <a:p>
            <a:pPr algn="l">
              <a:lnSpc>
                <a:spcPts val="2560"/>
              </a:lnSpc>
            </a:pPr>
            <a:r>
              <a:rPr lang="en-US" b="true" sz="2133" spc="19">
                <a:solidFill>
                  <a:srgbClr val="000000"/>
                </a:solidFill>
                <a:latin typeface="TT Rounds Condensed Bold"/>
                <a:ea typeface="TT Rounds Condensed Bold"/>
                <a:cs typeface="TT Rounds Condensed Bold"/>
                <a:sym typeface="TT Rounds Condensed Bold"/>
              </a:rPr>
              <a:t>Department of Computer Science &amp; Engineering</a:t>
            </a:r>
          </a:p>
        </p:txBody>
      </p:sp>
      <p:grpSp>
        <p:nvGrpSpPr>
          <p:cNvPr name="Group 4" id="4"/>
          <p:cNvGrpSpPr/>
          <p:nvPr/>
        </p:nvGrpSpPr>
        <p:grpSpPr>
          <a:xfrm rot="0">
            <a:off x="5336750" y="1878612"/>
            <a:ext cx="4416850" cy="2797275"/>
            <a:chOff x="0" y="0"/>
            <a:chExt cx="5889134" cy="3729700"/>
          </a:xfrm>
        </p:grpSpPr>
        <p:sp>
          <p:nvSpPr>
            <p:cNvPr name="Freeform 5" id="5"/>
            <p:cNvSpPr/>
            <p:nvPr/>
          </p:nvSpPr>
          <p:spPr>
            <a:xfrm flipH="false" flipV="false" rot="0">
              <a:off x="0" y="0"/>
              <a:ext cx="5889117" cy="3729736"/>
            </a:xfrm>
            <a:custGeom>
              <a:avLst/>
              <a:gdLst/>
              <a:ahLst/>
              <a:cxnLst/>
              <a:rect r="r" b="b" t="t" l="l"/>
              <a:pathLst>
                <a:path h="3729736" w="5889117">
                  <a:moveTo>
                    <a:pt x="0" y="0"/>
                  </a:moveTo>
                  <a:lnTo>
                    <a:pt x="5889117" y="0"/>
                  </a:lnTo>
                  <a:lnTo>
                    <a:pt x="5889117" y="3729736"/>
                  </a:lnTo>
                  <a:lnTo>
                    <a:pt x="0" y="3729736"/>
                  </a:lnTo>
                  <a:lnTo>
                    <a:pt x="1864868" y="1864868"/>
                  </a:lnTo>
                  <a:lnTo>
                    <a:pt x="0" y="0"/>
                  </a:lnTo>
                  <a:close/>
                </a:path>
              </a:pathLst>
            </a:custGeom>
            <a:solidFill>
              <a:srgbClr val="00AAAD"/>
            </a:solidFill>
          </p:spPr>
        </p:sp>
      </p:grpSp>
      <p:grpSp>
        <p:nvGrpSpPr>
          <p:cNvPr name="Group 6" id="6"/>
          <p:cNvGrpSpPr/>
          <p:nvPr/>
        </p:nvGrpSpPr>
        <p:grpSpPr>
          <a:xfrm rot="0">
            <a:off x="-13547" y="1617782"/>
            <a:ext cx="6154002" cy="3318933"/>
            <a:chOff x="0" y="0"/>
            <a:chExt cx="8205336" cy="4425244"/>
          </a:xfrm>
        </p:grpSpPr>
        <p:sp>
          <p:nvSpPr>
            <p:cNvPr name="Freeform 7" id="7"/>
            <p:cNvSpPr/>
            <p:nvPr/>
          </p:nvSpPr>
          <p:spPr>
            <a:xfrm flipH="false" flipV="false" rot="0">
              <a:off x="18034" y="18034"/>
              <a:ext cx="8169275" cy="4389120"/>
            </a:xfrm>
            <a:custGeom>
              <a:avLst/>
              <a:gdLst/>
              <a:ahLst/>
              <a:cxnLst/>
              <a:rect r="r" b="b" t="t" l="l"/>
              <a:pathLst>
                <a:path h="4389120" w="8169275">
                  <a:moveTo>
                    <a:pt x="0" y="0"/>
                  </a:moveTo>
                  <a:lnTo>
                    <a:pt x="5966333" y="0"/>
                  </a:lnTo>
                  <a:lnTo>
                    <a:pt x="8169275" y="2194560"/>
                  </a:lnTo>
                  <a:lnTo>
                    <a:pt x="5966333" y="4389120"/>
                  </a:lnTo>
                  <a:lnTo>
                    <a:pt x="0" y="4389120"/>
                  </a:lnTo>
                  <a:close/>
                </a:path>
              </a:pathLst>
            </a:custGeom>
            <a:solidFill>
              <a:srgbClr val="59595B"/>
            </a:solidFill>
          </p:spPr>
        </p:sp>
        <p:sp>
          <p:nvSpPr>
            <p:cNvPr name="Freeform 8" id="8"/>
            <p:cNvSpPr/>
            <p:nvPr/>
          </p:nvSpPr>
          <p:spPr>
            <a:xfrm flipH="false" flipV="false" rot="0">
              <a:off x="0" y="0"/>
              <a:ext cx="8205343" cy="4425188"/>
            </a:xfrm>
            <a:custGeom>
              <a:avLst/>
              <a:gdLst/>
              <a:ahLst/>
              <a:cxnLst/>
              <a:rect r="r" b="b" t="t" l="l"/>
              <a:pathLst>
                <a:path h="4425188" w="8205343">
                  <a:moveTo>
                    <a:pt x="18034" y="0"/>
                  </a:moveTo>
                  <a:lnTo>
                    <a:pt x="5984367" y="0"/>
                  </a:lnTo>
                  <a:cubicBezTo>
                    <a:pt x="5989193" y="0"/>
                    <a:pt x="5993765" y="1905"/>
                    <a:pt x="5997067" y="5207"/>
                  </a:cubicBezTo>
                  <a:lnTo>
                    <a:pt x="8200009" y="2199767"/>
                  </a:lnTo>
                  <a:cubicBezTo>
                    <a:pt x="8203438" y="2203196"/>
                    <a:pt x="8205343" y="2207768"/>
                    <a:pt x="8205343" y="2212594"/>
                  </a:cubicBezTo>
                  <a:cubicBezTo>
                    <a:pt x="8205343" y="2217420"/>
                    <a:pt x="8203438" y="2221992"/>
                    <a:pt x="8200009" y="2225421"/>
                  </a:cubicBezTo>
                  <a:lnTo>
                    <a:pt x="5997194" y="4419981"/>
                  </a:lnTo>
                  <a:cubicBezTo>
                    <a:pt x="5993765" y="4423410"/>
                    <a:pt x="5989193" y="4425188"/>
                    <a:pt x="5984494" y="4425188"/>
                  </a:cubicBezTo>
                  <a:lnTo>
                    <a:pt x="18034" y="4425188"/>
                  </a:lnTo>
                  <a:cubicBezTo>
                    <a:pt x="8001" y="4425188"/>
                    <a:pt x="0" y="4417060"/>
                    <a:pt x="0" y="4407154"/>
                  </a:cubicBezTo>
                  <a:lnTo>
                    <a:pt x="0" y="18034"/>
                  </a:lnTo>
                  <a:cubicBezTo>
                    <a:pt x="0" y="8128"/>
                    <a:pt x="8128" y="0"/>
                    <a:pt x="18034" y="0"/>
                  </a:cubicBezTo>
                  <a:moveTo>
                    <a:pt x="18034" y="36068"/>
                  </a:moveTo>
                  <a:lnTo>
                    <a:pt x="18034" y="18034"/>
                  </a:lnTo>
                  <a:lnTo>
                    <a:pt x="36068" y="18034"/>
                  </a:lnTo>
                  <a:lnTo>
                    <a:pt x="36068" y="4407154"/>
                  </a:lnTo>
                  <a:lnTo>
                    <a:pt x="18034" y="4407154"/>
                  </a:lnTo>
                  <a:lnTo>
                    <a:pt x="18034" y="4389120"/>
                  </a:lnTo>
                  <a:lnTo>
                    <a:pt x="5984367" y="4389120"/>
                  </a:lnTo>
                  <a:lnTo>
                    <a:pt x="5984367" y="4407154"/>
                  </a:lnTo>
                  <a:lnTo>
                    <a:pt x="5971667" y="4394327"/>
                  </a:lnTo>
                  <a:lnTo>
                    <a:pt x="8174609" y="2199767"/>
                  </a:lnTo>
                  <a:lnTo>
                    <a:pt x="8187309" y="2212594"/>
                  </a:lnTo>
                  <a:lnTo>
                    <a:pt x="8174609" y="2225421"/>
                  </a:lnTo>
                  <a:lnTo>
                    <a:pt x="5971667" y="30861"/>
                  </a:lnTo>
                  <a:lnTo>
                    <a:pt x="5984367" y="18034"/>
                  </a:lnTo>
                  <a:lnTo>
                    <a:pt x="5984367" y="36068"/>
                  </a:lnTo>
                  <a:lnTo>
                    <a:pt x="18034" y="36068"/>
                  </a:lnTo>
                  <a:close/>
                </a:path>
              </a:pathLst>
            </a:custGeom>
            <a:solidFill>
              <a:srgbClr val="59595B"/>
            </a:solidFill>
          </p:spPr>
        </p:sp>
      </p:grpSp>
      <p:grpSp>
        <p:nvGrpSpPr>
          <p:cNvPr name="Group 9" id="9"/>
          <p:cNvGrpSpPr/>
          <p:nvPr/>
        </p:nvGrpSpPr>
        <p:grpSpPr>
          <a:xfrm rot="0">
            <a:off x="-15731" y="1052335"/>
            <a:ext cx="4282638" cy="1147657"/>
            <a:chOff x="0" y="0"/>
            <a:chExt cx="5710184" cy="1530209"/>
          </a:xfrm>
        </p:grpSpPr>
        <p:sp>
          <p:nvSpPr>
            <p:cNvPr name="Freeform 10" id="10"/>
            <p:cNvSpPr/>
            <p:nvPr/>
          </p:nvSpPr>
          <p:spPr>
            <a:xfrm flipH="false" flipV="false" rot="0">
              <a:off x="0" y="0"/>
              <a:ext cx="5710174" cy="1530096"/>
            </a:xfrm>
            <a:custGeom>
              <a:avLst/>
              <a:gdLst/>
              <a:ahLst/>
              <a:cxnLst/>
              <a:rect r="r" b="b" t="t" l="l"/>
              <a:pathLst>
                <a:path h="1530096" w="5710174">
                  <a:moveTo>
                    <a:pt x="0" y="0"/>
                  </a:moveTo>
                  <a:lnTo>
                    <a:pt x="4945126" y="0"/>
                  </a:lnTo>
                  <a:lnTo>
                    <a:pt x="5710174" y="765048"/>
                  </a:lnTo>
                  <a:lnTo>
                    <a:pt x="4945126" y="1530096"/>
                  </a:lnTo>
                  <a:lnTo>
                    <a:pt x="0" y="1530096"/>
                  </a:lnTo>
                  <a:close/>
                </a:path>
              </a:pathLst>
            </a:custGeom>
            <a:solidFill>
              <a:srgbClr val="00AAAD"/>
            </a:solidFill>
          </p:spPr>
        </p:sp>
      </p:grpSp>
      <p:sp>
        <p:nvSpPr>
          <p:cNvPr name="TextBox 11" id="11"/>
          <p:cNvSpPr txBox="true"/>
          <p:nvPr/>
        </p:nvSpPr>
        <p:spPr>
          <a:xfrm rot="0">
            <a:off x="283729" y="1321363"/>
            <a:ext cx="3209778" cy="609600"/>
          </a:xfrm>
          <a:prstGeom prst="rect">
            <a:avLst/>
          </a:prstGeom>
        </p:spPr>
        <p:txBody>
          <a:bodyPr anchor="t" rtlCol="false" tIns="0" lIns="0" bIns="0" rIns="0">
            <a:spAutoFit/>
          </a:bodyPr>
          <a:lstStyle/>
          <a:p>
            <a:pPr algn="ctr">
              <a:lnSpc>
                <a:spcPts val="2439"/>
              </a:lnSpc>
            </a:pPr>
            <a:r>
              <a:rPr lang="en-US" b="true" sz="2033" spc="19">
                <a:solidFill>
                  <a:srgbClr val="FFFFFF"/>
                </a:solidFill>
                <a:latin typeface="TT Rounds Condensed Bold"/>
                <a:ea typeface="TT Rounds Condensed Bold"/>
                <a:cs typeface="TT Rounds Condensed Bold"/>
                <a:sym typeface="TT Rounds Condensed Bold"/>
              </a:rPr>
              <a:t>Introduction to </a:t>
            </a:r>
          </a:p>
          <a:p>
            <a:pPr algn="ctr">
              <a:lnSpc>
                <a:spcPts val="2439"/>
              </a:lnSpc>
            </a:pPr>
            <a:r>
              <a:rPr lang="en-US" b="true" sz="2033" spc="19">
                <a:solidFill>
                  <a:srgbClr val="FFFFFF"/>
                </a:solidFill>
                <a:latin typeface="TT Rounds Condensed Bold"/>
                <a:ea typeface="TT Rounds Condensed Bold"/>
                <a:cs typeface="TT Rounds Condensed Bold"/>
                <a:sym typeface="TT Rounds Condensed Bold"/>
              </a:rPr>
              <a:t>Robotic Process Automation </a:t>
            </a:r>
          </a:p>
        </p:txBody>
      </p:sp>
      <p:sp>
        <p:nvSpPr>
          <p:cNvPr name="TextBox 12" id="12"/>
          <p:cNvSpPr txBox="true"/>
          <p:nvPr/>
        </p:nvSpPr>
        <p:spPr>
          <a:xfrm rot="0">
            <a:off x="281059" y="2277138"/>
            <a:ext cx="3747793" cy="2438400"/>
          </a:xfrm>
          <a:prstGeom prst="rect">
            <a:avLst/>
          </a:prstGeom>
        </p:spPr>
        <p:txBody>
          <a:bodyPr anchor="t" rtlCol="false" tIns="0" lIns="0" bIns="0" rIns="0">
            <a:spAutoFit/>
          </a:bodyPr>
          <a:lstStyle/>
          <a:p>
            <a:pPr algn="l">
              <a:lnSpc>
                <a:spcPts val="6406"/>
              </a:lnSpc>
            </a:pPr>
            <a:r>
              <a:rPr lang="en-US" sz="5338" spc="48" b="true">
                <a:solidFill>
                  <a:srgbClr val="FFFFFF"/>
                </a:solidFill>
                <a:latin typeface="TT Rounds Condensed Bold"/>
                <a:ea typeface="TT Rounds Condensed Bold"/>
                <a:cs typeface="TT Rounds Condensed Bold"/>
                <a:sym typeface="TT Rounds Condensed Bold"/>
              </a:rPr>
              <a:t>RECIPE FINDER BOT</a:t>
            </a:r>
          </a:p>
          <a:p>
            <a:pPr algn="l">
              <a:lnSpc>
                <a:spcPts val="6406"/>
              </a:lnSpc>
            </a:pPr>
          </a:p>
        </p:txBody>
      </p:sp>
      <p:grpSp>
        <p:nvGrpSpPr>
          <p:cNvPr name="Group 13" id="13"/>
          <p:cNvGrpSpPr/>
          <p:nvPr/>
        </p:nvGrpSpPr>
        <p:grpSpPr>
          <a:xfrm rot="0">
            <a:off x="4962386" y="1631330"/>
            <a:ext cx="1783854" cy="3291839"/>
            <a:chOff x="0" y="0"/>
            <a:chExt cx="2378472" cy="4389119"/>
          </a:xfrm>
        </p:grpSpPr>
        <p:sp>
          <p:nvSpPr>
            <p:cNvPr name="Freeform 14" id="14"/>
            <p:cNvSpPr/>
            <p:nvPr/>
          </p:nvSpPr>
          <p:spPr>
            <a:xfrm flipH="false" flipV="false" rot="0">
              <a:off x="0" y="0"/>
              <a:ext cx="2378456" cy="4389120"/>
            </a:xfrm>
            <a:custGeom>
              <a:avLst/>
              <a:gdLst/>
              <a:ahLst/>
              <a:cxnLst/>
              <a:rect r="r" b="b" t="t" l="l"/>
              <a:pathLst>
                <a:path h="4389120" w="2378456">
                  <a:moveTo>
                    <a:pt x="0" y="0"/>
                  </a:moveTo>
                  <a:lnTo>
                    <a:pt x="183896" y="0"/>
                  </a:lnTo>
                  <a:lnTo>
                    <a:pt x="2378456" y="2194560"/>
                  </a:lnTo>
                  <a:lnTo>
                    <a:pt x="183896" y="4389120"/>
                  </a:lnTo>
                  <a:lnTo>
                    <a:pt x="0" y="4389120"/>
                  </a:lnTo>
                  <a:lnTo>
                    <a:pt x="2194560" y="2194560"/>
                  </a:lnTo>
                  <a:lnTo>
                    <a:pt x="0" y="0"/>
                  </a:lnTo>
                  <a:close/>
                </a:path>
              </a:pathLst>
            </a:custGeom>
            <a:solidFill>
              <a:srgbClr val="A1A6A9"/>
            </a:solidFill>
          </p:spPr>
        </p:sp>
      </p:grpSp>
      <p:sp>
        <p:nvSpPr>
          <p:cNvPr name="Freeform 15" id="15"/>
          <p:cNvSpPr/>
          <p:nvPr/>
        </p:nvSpPr>
        <p:spPr>
          <a:xfrm flipH="false" flipV="false" rot="0">
            <a:off x="7603503" y="4737556"/>
            <a:ext cx="1934445" cy="1644278"/>
          </a:xfrm>
          <a:custGeom>
            <a:avLst/>
            <a:gdLst/>
            <a:ahLst/>
            <a:cxnLst/>
            <a:rect r="r" b="b" t="t" l="l"/>
            <a:pathLst>
              <a:path h="1644278" w="1934445">
                <a:moveTo>
                  <a:pt x="0" y="0"/>
                </a:moveTo>
                <a:lnTo>
                  <a:pt x="1934445" y="0"/>
                </a:lnTo>
                <a:lnTo>
                  <a:pt x="1934445" y="1644279"/>
                </a:lnTo>
                <a:lnTo>
                  <a:pt x="0" y="1644279"/>
                </a:lnTo>
                <a:lnTo>
                  <a:pt x="0" y="0"/>
                </a:lnTo>
                <a:close/>
              </a:path>
            </a:pathLst>
          </a:custGeom>
          <a:blipFill>
            <a:blip r:embed="rId4"/>
            <a:stretch>
              <a:fillRect l="0" t="0" r="0" b="-107"/>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3367795" y="1599141"/>
            <a:ext cx="3018011" cy="4116917"/>
          </a:xfrm>
          <a:custGeom>
            <a:avLst/>
            <a:gdLst/>
            <a:ahLst/>
            <a:cxnLst/>
            <a:rect r="r" b="b" t="t" l="l"/>
            <a:pathLst>
              <a:path h="4116917" w="3018011">
                <a:moveTo>
                  <a:pt x="0" y="0"/>
                </a:moveTo>
                <a:lnTo>
                  <a:pt x="3018010" y="0"/>
                </a:lnTo>
                <a:lnTo>
                  <a:pt x="3018010" y="4116918"/>
                </a:lnTo>
                <a:lnTo>
                  <a:pt x="0" y="4116918"/>
                </a:lnTo>
                <a:lnTo>
                  <a:pt x="0" y="0"/>
                </a:lnTo>
                <a:close/>
              </a:path>
            </a:pathLst>
          </a:custGeom>
          <a:blipFill>
            <a:blip r:embed="rId3"/>
            <a:stretch>
              <a:fillRect l="0" t="0" r="0" b="0"/>
            </a:stretch>
          </a:blipFill>
        </p:spPr>
      </p:sp>
      <p:sp>
        <p:nvSpPr>
          <p:cNvPr name="TextBox 10" id="10"/>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Table Design</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Process Design</a:t>
            </a:r>
          </a:p>
        </p:txBody>
      </p:sp>
      <p:sp>
        <p:nvSpPr>
          <p:cNvPr name="TextBox 10" id="10"/>
          <p:cNvSpPr txBox="true"/>
          <p:nvPr/>
        </p:nvSpPr>
        <p:spPr>
          <a:xfrm rot="0">
            <a:off x="294625" y="1054715"/>
            <a:ext cx="9164350" cy="4812655"/>
          </a:xfrm>
          <a:prstGeom prst="rect">
            <a:avLst/>
          </a:prstGeom>
        </p:spPr>
        <p:txBody>
          <a:bodyPr anchor="t" rtlCol="false" tIns="0" lIns="0" bIns="0" rIns="0">
            <a:spAutoFit/>
          </a:bodyPr>
          <a:lstStyle/>
          <a:p>
            <a:pPr algn="l">
              <a:lnSpc>
                <a:spcPts val="3502"/>
              </a:lnSpc>
            </a:pPr>
          </a:p>
          <a:p>
            <a:pPr algn="l" marL="552703" indent="-276352" lvl="1">
              <a:lnSpc>
                <a:spcPts val="3502"/>
              </a:lnSpc>
              <a:buAutoNum type="arabicPeriod" startAt="1"/>
            </a:pPr>
            <a:r>
              <a:rPr lang="en-US" sz="2559" spc="23">
                <a:solidFill>
                  <a:srgbClr val="000000"/>
                </a:solidFill>
                <a:latin typeface="TT Rounds Condensed"/>
                <a:ea typeface="TT Rounds Condensed"/>
                <a:cs typeface="TT Rounds Condensed"/>
                <a:sym typeface="TT Rounds Condensed"/>
              </a:rPr>
              <a:t>Define Requirements</a:t>
            </a:r>
          </a:p>
          <a:p>
            <a:pPr algn="l" marL="552703" indent="-276352" lvl="1">
              <a:lnSpc>
                <a:spcPts val="3502"/>
              </a:lnSpc>
              <a:buAutoNum type="arabicPeriod" startAt="1"/>
            </a:pPr>
            <a:r>
              <a:rPr lang="en-US" sz="2559" spc="23">
                <a:solidFill>
                  <a:srgbClr val="000000"/>
                </a:solidFill>
                <a:latin typeface="TT Rounds Condensed"/>
                <a:ea typeface="TT Rounds Condensed"/>
                <a:cs typeface="TT Rounds Condensed"/>
                <a:sym typeface="TT Rounds Condensed"/>
              </a:rPr>
              <a:t>Design </a:t>
            </a:r>
            <a:r>
              <a:rPr lang="en-US" sz="2559" spc="23">
                <a:solidFill>
                  <a:srgbClr val="000000"/>
                </a:solidFill>
                <a:latin typeface="TT Rounds Condensed"/>
                <a:ea typeface="TT Rounds Condensed"/>
                <a:cs typeface="TT Rounds Condensed"/>
                <a:sym typeface="TT Rounds Condensed"/>
              </a:rPr>
              <a:t>System</a:t>
            </a:r>
          </a:p>
          <a:p>
            <a:pPr algn="l" marL="552703" indent="-276352" lvl="1">
              <a:lnSpc>
                <a:spcPts val="3502"/>
              </a:lnSpc>
              <a:buAutoNum type="arabicPeriod" startAt="1"/>
            </a:pPr>
            <a:r>
              <a:rPr lang="en-US" sz="2559" spc="23">
                <a:solidFill>
                  <a:srgbClr val="000000"/>
                </a:solidFill>
                <a:latin typeface="TT Rounds Condensed"/>
                <a:ea typeface="TT Rounds Condensed"/>
                <a:cs typeface="TT Rounds Condensed"/>
                <a:sym typeface="TT Rounds Condensed"/>
              </a:rPr>
              <a:t>Develop Features</a:t>
            </a:r>
          </a:p>
          <a:p>
            <a:pPr algn="l" marL="552703" indent="-276352" lvl="1">
              <a:lnSpc>
                <a:spcPts val="3502"/>
              </a:lnSpc>
              <a:buAutoNum type="arabicPeriod" startAt="1"/>
            </a:pPr>
            <a:r>
              <a:rPr lang="en-US" sz="2559" spc="23">
                <a:solidFill>
                  <a:srgbClr val="000000"/>
                </a:solidFill>
                <a:latin typeface="TT Rounds Condensed"/>
                <a:ea typeface="TT Rounds Condensed"/>
                <a:cs typeface="TT Rounds Condensed"/>
                <a:sym typeface="TT Rounds Condensed"/>
              </a:rPr>
              <a:t>Test the System</a:t>
            </a:r>
          </a:p>
          <a:p>
            <a:pPr algn="l" marL="552703" indent="-276352" lvl="1">
              <a:lnSpc>
                <a:spcPts val="3502"/>
              </a:lnSpc>
              <a:buAutoNum type="arabicPeriod" startAt="1"/>
            </a:pPr>
            <a:r>
              <a:rPr lang="en-US" sz="2559" spc="23">
                <a:solidFill>
                  <a:srgbClr val="000000"/>
                </a:solidFill>
                <a:latin typeface="TT Rounds Condensed"/>
                <a:ea typeface="TT Rounds Condensed"/>
                <a:cs typeface="TT Rounds Condensed"/>
                <a:sym typeface="TT Rounds Condensed"/>
              </a:rPr>
              <a:t>Deploy and Maintain</a:t>
            </a:r>
          </a:p>
          <a:p>
            <a:pPr algn="l">
              <a:lnSpc>
                <a:spcPts val="3502"/>
              </a:lnSpc>
            </a:pPr>
          </a:p>
          <a:p>
            <a:pPr algn="l">
              <a:lnSpc>
                <a:spcPts val="3502"/>
              </a:lnSpc>
            </a:pPr>
            <a:r>
              <a:rPr lang="en-US" sz="2559" spc="23">
                <a:solidFill>
                  <a:srgbClr val="000000"/>
                </a:solidFill>
                <a:latin typeface="TT Rounds Condensed"/>
                <a:ea typeface="TT Rounds Condensed"/>
                <a:cs typeface="TT Rounds Condensed"/>
                <a:sym typeface="TT Rounds Condensed"/>
              </a:rPr>
              <a:t>Workflow:</a:t>
            </a:r>
          </a:p>
          <a:p>
            <a:pPr algn="l">
              <a:lnSpc>
                <a:spcPts val="3502"/>
              </a:lnSpc>
            </a:pPr>
            <a:r>
              <a:rPr lang="en-US" sz="2559" spc="23">
                <a:solidFill>
                  <a:srgbClr val="000000"/>
                </a:solidFill>
                <a:latin typeface="TT Rounds Condensed"/>
                <a:ea typeface="TT Rounds Condensed"/>
                <a:cs typeface="TT Rounds Condensed"/>
                <a:sym typeface="TT Rounds Condensed"/>
              </a:rPr>
              <a:t> Input ingredients → Match recipes → Apply filters → Display results with cooking steps.</a:t>
            </a:r>
          </a:p>
          <a:p>
            <a:pPr algn="l">
              <a:lnSpc>
                <a:spcPts val="3502"/>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0" y="1962411"/>
            <a:ext cx="4534498" cy="3390378"/>
          </a:xfrm>
          <a:custGeom>
            <a:avLst/>
            <a:gdLst/>
            <a:ahLst/>
            <a:cxnLst/>
            <a:rect r="r" b="b" t="t" l="l"/>
            <a:pathLst>
              <a:path h="3390378" w="4534498">
                <a:moveTo>
                  <a:pt x="0" y="0"/>
                </a:moveTo>
                <a:lnTo>
                  <a:pt x="4534498" y="0"/>
                </a:lnTo>
                <a:lnTo>
                  <a:pt x="4534498" y="3390378"/>
                </a:lnTo>
                <a:lnTo>
                  <a:pt x="0" y="3390378"/>
                </a:lnTo>
                <a:lnTo>
                  <a:pt x="0" y="0"/>
                </a:lnTo>
                <a:close/>
              </a:path>
            </a:pathLst>
          </a:custGeom>
          <a:blipFill>
            <a:blip r:embed="rId3"/>
            <a:stretch>
              <a:fillRect l="0" t="0" r="-32921" b="0"/>
            </a:stretch>
          </a:blipFill>
        </p:spPr>
      </p:sp>
      <p:sp>
        <p:nvSpPr>
          <p:cNvPr name="Freeform 10" id="10"/>
          <p:cNvSpPr/>
          <p:nvPr/>
        </p:nvSpPr>
        <p:spPr>
          <a:xfrm flipH="false" flipV="false" rot="0">
            <a:off x="4631490" y="2568912"/>
            <a:ext cx="4827485" cy="2177376"/>
          </a:xfrm>
          <a:custGeom>
            <a:avLst/>
            <a:gdLst/>
            <a:ahLst/>
            <a:cxnLst/>
            <a:rect r="r" b="b" t="t" l="l"/>
            <a:pathLst>
              <a:path h="2177376" w="4827485">
                <a:moveTo>
                  <a:pt x="0" y="0"/>
                </a:moveTo>
                <a:lnTo>
                  <a:pt x="4827485" y="0"/>
                </a:lnTo>
                <a:lnTo>
                  <a:pt x="4827485" y="2177376"/>
                </a:lnTo>
                <a:lnTo>
                  <a:pt x="0" y="2177376"/>
                </a:lnTo>
                <a:lnTo>
                  <a:pt x="0" y="0"/>
                </a:lnTo>
                <a:close/>
              </a:path>
            </a:pathLst>
          </a:custGeom>
          <a:blipFill>
            <a:blip r:embed="rId4"/>
            <a:stretch>
              <a:fillRect l="0" t="0" r="-24854" b="0"/>
            </a:stretch>
          </a:blipFill>
        </p:spPr>
      </p:sp>
      <p:sp>
        <p:nvSpPr>
          <p:cNvPr name="TextBox 11" id="11"/>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Implementation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Testing</a:t>
            </a:r>
          </a:p>
        </p:txBody>
      </p:sp>
      <p:sp>
        <p:nvSpPr>
          <p:cNvPr name="TextBox 10" id="10"/>
          <p:cNvSpPr txBox="true"/>
          <p:nvPr/>
        </p:nvSpPr>
        <p:spPr>
          <a:xfrm rot="0">
            <a:off x="294625" y="1064240"/>
            <a:ext cx="9164350" cy="4761906"/>
          </a:xfrm>
          <a:prstGeom prst="rect">
            <a:avLst/>
          </a:prstGeom>
        </p:spPr>
        <p:txBody>
          <a:bodyPr anchor="t" rtlCol="false" tIns="0" lIns="0" bIns="0" rIns="0">
            <a:spAutoFit/>
          </a:bodyPr>
          <a:lstStyle/>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Testing Description for Recipe Finder Bot</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Functional Testing: Ensure all features (ingredient processing, recipe fetching, and filtering) work correctly.</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Integration Testing: Verify smooth interaction between modules and external recipe APIs.</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Performance Testing: Assess system responsiveness and stability under varying loads.</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Usability Testing: Test the user interface for simplicity and accessibility.</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Error Handling Testing: Ensure the system handles invalid inputs and errors gracefully.</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Security Testing: Protect user data and prevent vulnerabilities.</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Regression Testing: Verify that updates or bug fixes don’t break existing features.</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These tests ensure the Recipe Finder Bot is functional, efficient, and secure for deployment.</a:t>
            </a:r>
          </a:p>
          <a:p>
            <a:pPr algn="l">
              <a:lnSpc>
                <a:spcPts val="2681"/>
              </a:lnSpc>
            </a:pPr>
          </a:p>
          <a:p>
            <a:pPr algn="l" marL="329455" indent="-164727" lvl="1">
              <a:lnSpc>
                <a:spcPts val="3502"/>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Conclusions</a:t>
            </a:r>
          </a:p>
        </p:txBody>
      </p:sp>
      <p:sp>
        <p:nvSpPr>
          <p:cNvPr name="TextBox 10" id="10"/>
          <p:cNvSpPr txBox="true"/>
          <p:nvPr/>
        </p:nvSpPr>
        <p:spPr>
          <a:xfrm rot="0">
            <a:off x="294625" y="1054715"/>
            <a:ext cx="9164350" cy="4557613"/>
          </a:xfrm>
          <a:prstGeom prst="rect">
            <a:avLst/>
          </a:prstGeom>
        </p:spPr>
        <p:txBody>
          <a:bodyPr anchor="t" rtlCol="false" tIns="0" lIns="0" bIns="0" rIns="0">
            <a:spAutoFit/>
          </a:bodyPr>
          <a:lstStyle/>
          <a:p>
            <a:pPr algn="l">
              <a:lnSpc>
                <a:spcPts val="3228"/>
              </a:lnSpc>
            </a:pPr>
            <a:r>
              <a:rPr lang="en-US" sz="2360" spc="21">
                <a:solidFill>
                  <a:srgbClr val="000000"/>
                </a:solidFill>
                <a:latin typeface="TT Rounds Condensed"/>
                <a:ea typeface="TT Rounds Condensed"/>
                <a:cs typeface="TT Rounds Condensed"/>
                <a:sym typeface="TT Rounds Condensed"/>
              </a:rPr>
              <a:t>The Recipe Finder Bot leverages UiPath Studio and RPA to streamline recipe discovery by automating ingredient processing, web scraping, and personalized recipe suggestions. It saves time, enhances meal planning creativity, and reduces food waste by utilizing available ingredients. The bot’s modular design ensures flexibility, scalability, and reliability through features like error handling and data validation. By integrating multiple recipe sources, it caters to diverse dietary preferences and cooking styles, showcasing how automation simplifies routine tasks and transforms cooking into an enjoyable experience.</a:t>
            </a:r>
          </a:p>
          <a:p>
            <a:pPr algn="l">
              <a:lnSpc>
                <a:spcPts val="3502"/>
              </a:lnSpc>
            </a:pPr>
          </a:p>
          <a:p>
            <a:pPr algn="l" marL="329455" indent="-164727" lvl="1">
              <a:lnSpc>
                <a:spcPts val="3502"/>
              </a:lnSpc>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Future Enhancement</a:t>
            </a:r>
          </a:p>
        </p:txBody>
      </p:sp>
      <p:sp>
        <p:nvSpPr>
          <p:cNvPr name="TextBox 10" id="10"/>
          <p:cNvSpPr txBox="true"/>
          <p:nvPr/>
        </p:nvSpPr>
        <p:spPr>
          <a:xfrm rot="0">
            <a:off x="294625" y="1054715"/>
            <a:ext cx="8572684" cy="5734604"/>
          </a:xfrm>
          <a:prstGeom prst="rect">
            <a:avLst/>
          </a:prstGeom>
        </p:spPr>
        <p:txBody>
          <a:bodyPr anchor="t" rtlCol="false" tIns="0" lIns="0" bIns="0" rIns="0">
            <a:spAutoFit/>
          </a:bodyPr>
          <a:lstStyle/>
          <a:p>
            <a:pPr algn="l">
              <a:lnSpc>
                <a:spcPts val="3275"/>
              </a:lnSpc>
            </a:pPr>
            <a:r>
              <a:rPr lang="en-US" sz="2394" spc="21">
                <a:solidFill>
                  <a:srgbClr val="000000"/>
                </a:solidFill>
                <a:latin typeface="TT Rounds Condensed"/>
                <a:ea typeface="TT Rounds Condensed"/>
                <a:cs typeface="TT Rounds Condensed"/>
                <a:sym typeface="TT Rounds Condensed"/>
              </a:rPr>
              <a:t>Future enhancements for the Recipe Finder Bot include integrating voice interaction for hands-free use, smart ingredient substitutions, and providing nutritional information for each recipe. Adding meal planning features with automatic grocery lists, user ratings, and feedback will improve personalization. Integration with smart kitchen devices and expanding to mobile platforms will increase accessibility. Additionally, introducing personalized diet plans (e.g., Keto, Vegan) will cater to specific dietary needs, making the bot even more versatile and user-friendly.</a:t>
            </a:r>
          </a:p>
          <a:p>
            <a:pPr algn="l">
              <a:lnSpc>
                <a:spcPts val="3275"/>
              </a:lnSpc>
            </a:pPr>
          </a:p>
          <a:p>
            <a:pPr algn="l">
              <a:lnSpc>
                <a:spcPts val="3275"/>
              </a:lnSpc>
            </a:pPr>
          </a:p>
          <a:p>
            <a:pPr algn="l" marL="308185" indent="-154092" lvl="1">
              <a:lnSpc>
                <a:spcPts val="3275"/>
              </a:lnSpc>
            </a:pPr>
          </a:p>
          <a:p>
            <a:pPr algn="l" marL="308185" indent="-154092" lvl="1">
              <a:lnSpc>
                <a:spcPts val="3275"/>
              </a:lnSpc>
            </a:pPr>
          </a:p>
          <a:p>
            <a:pPr algn="l" marL="308185" indent="-154092" lvl="1">
              <a:lnSpc>
                <a:spcPts val="3275"/>
              </a:lnSpc>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IEEE Paper</a:t>
            </a:r>
          </a:p>
        </p:txBody>
      </p:sp>
      <p:sp>
        <p:nvSpPr>
          <p:cNvPr name="TextBox 10" id="10"/>
          <p:cNvSpPr txBox="true"/>
          <p:nvPr/>
        </p:nvSpPr>
        <p:spPr>
          <a:xfrm rot="0">
            <a:off x="294625" y="1054715"/>
            <a:ext cx="9164350" cy="2621905"/>
          </a:xfrm>
          <a:prstGeom prst="rect">
            <a:avLst/>
          </a:prstGeom>
        </p:spPr>
        <p:txBody>
          <a:bodyPr anchor="t" rtlCol="false" tIns="0" lIns="0" bIns="0" rIns="0">
            <a:spAutoFit/>
          </a:bodyPr>
          <a:lstStyle/>
          <a:p>
            <a:pPr algn="l">
              <a:lnSpc>
                <a:spcPts val="3502"/>
              </a:lnSpc>
            </a:pPr>
            <a:r>
              <a:rPr lang="en-US" sz="2559" spc="23">
                <a:solidFill>
                  <a:srgbClr val="000000"/>
                </a:solidFill>
                <a:latin typeface="TT Rounds Condensed"/>
                <a:ea typeface="TT Rounds Condensed"/>
                <a:cs typeface="TT Rounds Condensed"/>
                <a:sym typeface="TT Rounds Condensed"/>
              </a:rPr>
              <a:t>Title</a:t>
            </a:r>
          </a:p>
          <a:p>
            <a:pPr algn="l" marL="329347" indent="-164673"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 "Leveraging Robotic Process Automation for Recipe Discovery: An Innovative Approach," International Journal of Culinary Technologies, vol. 14, no. 3, pp. 45-52, 2023.</a:t>
            </a:r>
          </a:p>
          <a:p>
            <a:pPr algn="l">
              <a:lnSpc>
                <a:spcPts val="3502"/>
              </a:lnSpc>
            </a:pPr>
            <a:r>
              <a:rPr lang="en-US" sz="2559" spc="23">
                <a:solidFill>
                  <a:srgbClr val="000000"/>
                </a:solidFill>
                <a:latin typeface="TT Rounds Condensed"/>
                <a:ea typeface="TT Rounds Condensed"/>
                <a:cs typeface="TT Rounds Condensed"/>
                <a:sym typeface="TT Rounds Condensed"/>
              </a:rPr>
              <a:t>Authors</a:t>
            </a:r>
          </a:p>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S. Kumar, P. R. Gupta, and M. Sharma</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References</a:t>
            </a:r>
          </a:p>
        </p:txBody>
      </p:sp>
      <p:sp>
        <p:nvSpPr>
          <p:cNvPr name="TextBox 10" id="10"/>
          <p:cNvSpPr txBox="true"/>
          <p:nvPr/>
        </p:nvSpPr>
        <p:spPr>
          <a:xfrm rot="0">
            <a:off x="294625" y="1064240"/>
            <a:ext cx="9164350" cy="5762031"/>
          </a:xfrm>
          <a:prstGeom prst="rect">
            <a:avLst/>
          </a:prstGeom>
        </p:spPr>
        <p:txBody>
          <a:bodyPr anchor="t" rtlCol="false" tIns="0" lIns="0" bIns="0" rIns="0">
            <a:spAutoFit/>
          </a:bodyPr>
          <a:lstStyle/>
          <a:p>
            <a:pPr algn="l">
              <a:lnSpc>
                <a:spcPts val="2681"/>
              </a:lnSpc>
            </a:pPr>
            <a:r>
              <a:rPr lang="en-US" sz="1960" spc="17">
                <a:solidFill>
                  <a:srgbClr val="000000"/>
                </a:solidFill>
                <a:latin typeface="TT Rounds Condensed"/>
                <a:ea typeface="TT Rounds Condensed"/>
                <a:cs typeface="TT Rounds Condensed"/>
                <a:sym typeface="TT Rounds Condensed"/>
              </a:rPr>
              <a:t>[1] S. Kumar, P. R. Gupta, and M. Sharma, "Leveraging Robotic Process Automation for Recipe Discovery: An Innovative Approach," International Journal of Culinary Technologies, vol. 14, no. 3, pp. 45-52, 2023.</a:t>
            </a:r>
          </a:p>
          <a:p>
            <a:pPr algn="l">
              <a:lnSpc>
                <a:spcPts val="2681"/>
              </a:lnSpc>
            </a:pPr>
            <a:r>
              <a:rPr lang="en-US" sz="1960" spc="17">
                <a:solidFill>
                  <a:srgbClr val="000000"/>
                </a:solidFill>
                <a:latin typeface="TT Rounds Condensed"/>
                <a:ea typeface="TT Rounds Condensed"/>
                <a:cs typeface="TT Rounds Condensed"/>
                <a:sym typeface="TT Rounds Condensed"/>
              </a:rPr>
              <a:t>[2] A. Patel, R. K. Sharma, and S. Yadav, "Automating Ingredient-Based Recipe Searching Using Web Scraping and RPA," Journal of Food Engineering and Automation, vol. 8, no. 1, pp. 23-30, 2022.</a:t>
            </a:r>
          </a:p>
          <a:p>
            <a:pPr algn="l">
              <a:lnSpc>
                <a:spcPts val="2681"/>
              </a:lnSpc>
            </a:pPr>
            <a:r>
              <a:rPr lang="en-US" sz="1960" spc="17">
                <a:solidFill>
                  <a:srgbClr val="000000"/>
                </a:solidFill>
                <a:latin typeface="TT Rounds Condensed"/>
                <a:ea typeface="TT Rounds Condensed"/>
                <a:cs typeface="TT Rounds Condensed"/>
                <a:sym typeface="TT Rounds Condensed"/>
              </a:rPr>
              <a:t>[3] N. Joshi, K. D. Verma, and P. Singh, "Enhancing Recipe Recommendation Systems Using RPA and Nutritional APIs," Journal of Culinary Sciences and Automation, vol. 11, no. 2, pp. 76-82, 2023.</a:t>
            </a:r>
          </a:p>
          <a:p>
            <a:pPr algn="l">
              <a:lnSpc>
                <a:spcPts val="2681"/>
              </a:lnSpc>
            </a:pPr>
            <a:r>
              <a:rPr lang="en-US" sz="1960" spc="17">
                <a:solidFill>
                  <a:srgbClr val="000000"/>
                </a:solidFill>
                <a:latin typeface="TT Rounds Condensed"/>
                <a:ea typeface="TT Rounds Condensed"/>
                <a:cs typeface="TT Rounds Condensed"/>
                <a:sym typeface="TT Rounds Condensed"/>
              </a:rPr>
              <a:t>[4] S. Gupta, R. Kumar, and A. Joshi, "Designing an AI-Powered Recipe Finder Using RPA: Challenges and Solutions," International Journal of Smart Automation and Food Technologies, vol. 10, no. 4, pp. 65-71, 2021.</a:t>
            </a:r>
          </a:p>
          <a:p>
            <a:pPr algn="l">
              <a:lnSpc>
                <a:spcPts val="2681"/>
              </a:lnSpc>
            </a:pPr>
          </a:p>
          <a:p>
            <a:pPr algn="l">
              <a:lnSpc>
                <a:spcPts val="2681"/>
              </a:lnSpc>
            </a:pPr>
          </a:p>
          <a:p>
            <a:pPr algn="l">
              <a:lnSpc>
                <a:spcPts val="2681"/>
              </a:lnSpc>
            </a:pPr>
          </a:p>
          <a:p>
            <a:pPr algn="l">
              <a:lnSpc>
                <a:spcPts val="2681"/>
              </a:lnSpc>
            </a:pPr>
          </a:p>
          <a:p>
            <a:pPr algn="l">
              <a:lnSpc>
                <a:spcPts val="3502"/>
              </a:lnSpc>
            </a:pP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93099" y="3085577"/>
            <a:ext cx="4167402" cy="1543050"/>
          </a:xfrm>
          <a:prstGeom prst="rect">
            <a:avLst/>
          </a:prstGeom>
        </p:spPr>
        <p:txBody>
          <a:bodyPr anchor="t" rtlCol="false" tIns="0" lIns="0" bIns="0" rIns="0">
            <a:spAutoFit/>
          </a:bodyPr>
          <a:lstStyle/>
          <a:p>
            <a:pPr algn="ctr">
              <a:lnSpc>
                <a:spcPts val="12167"/>
              </a:lnSpc>
            </a:pPr>
            <a:r>
              <a:rPr lang="en-US" sz="10140" spc="94">
                <a:solidFill>
                  <a:srgbClr val="000000"/>
                </a:solidFill>
                <a:latin typeface="TT Rounds Condensed"/>
                <a:ea typeface="TT Rounds Condensed"/>
                <a:cs typeface="TT Rounds Condensed"/>
                <a:sym typeface="TT Rounds Condensed"/>
              </a:rPr>
              <a:t>Queries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67382" y="2521439"/>
            <a:ext cx="8018849" cy="1524000"/>
          </a:xfrm>
          <a:prstGeom prst="rect">
            <a:avLst/>
          </a:prstGeom>
        </p:spPr>
        <p:txBody>
          <a:bodyPr anchor="t" rtlCol="false" tIns="0" lIns="0" bIns="0" rIns="0">
            <a:spAutoFit/>
          </a:bodyPr>
          <a:lstStyle/>
          <a:p>
            <a:pPr algn="ctr">
              <a:lnSpc>
                <a:spcPts val="12048"/>
              </a:lnSpc>
            </a:pPr>
            <a:r>
              <a:rPr lang="en-US" sz="10040" spc="93">
                <a:solidFill>
                  <a:srgbClr val="000000"/>
                </a:solidFill>
                <a:latin typeface="TT Rounds Condensed"/>
                <a:ea typeface="TT Rounds Condensed"/>
                <a:cs typeface="TT Rounds Condensed"/>
                <a:sym typeface="TT Rounds Condensed"/>
              </a:rPr>
              <a:t>Demonstration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Abstract</a:t>
            </a:r>
          </a:p>
        </p:txBody>
      </p:sp>
      <p:sp>
        <p:nvSpPr>
          <p:cNvPr name="TextBox 10" id="10"/>
          <p:cNvSpPr txBox="true"/>
          <p:nvPr/>
        </p:nvSpPr>
        <p:spPr>
          <a:xfrm rot="0">
            <a:off x="294625" y="1064240"/>
            <a:ext cx="9164350" cy="4996906"/>
          </a:xfrm>
          <a:prstGeom prst="rect">
            <a:avLst/>
          </a:prstGeom>
        </p:spPr>
        <p:txBody>
          <a:bodyPr anchor="t" rtlCol="false" tIns="0" lIns="0" bIns="0" rIns="0">
            <a:spAutoFit/>
          </a:bodyPr>
          <a:lstStyle/>
          <a:p>
            <a:pPr algn="l">
              <a:lnSpc>
                <a:spcPts val="2681"/>
              </a:lnSpc>
            </a:pPr>
            <a:r>
              <a:rPr lang="en-US" sz="1960" spc="18">
                <a:solidFill>
                  <a:srgbClr val="000000"/>
                </a:solidFill>
                <a:latin typeface="TT Rounds Condensed"/>
                <a:ea typeface="TT Rounds Condensed"/>
                <a:cs typeface="TT Rounds Condensed"/>
                <a:sym typeface="TT Rounds Condensed"/>
              </a:rPr>
              <a:t> The Recipe Finder Bot is an automated solution designed to assist users in discovering recipes based on available ingredients. The bot leverages web scraping techniques to collect data from multiple online recipe sources, allowing users to input a list of ingredients and receive a curated list of recipes that can be made with those ingredients. It processes user input, performs searches on trusted recipe websites, and returns recipe details such as preparation time, ingredients, instructions, and nutritional information. The bot aims to simplify meal planning, reduce food wastage, and provide users with personalized cooking ideas. By integrating intelligent workflows, the Recipe Finder Bot automates the tedious process of manually searching for recipes, ensuring efficiency and accuracy in recipe suggestions. The system is designed with user-friendly interaction, offering quick responses and a seamless experience. Additionally, it can store and recall user preferences, enhancing future interactions. The project demonstrates the capabilities of UiPath Studio in automating everyday tasks, particularly in the domain of personal meal planning, and showcases the potential of RPA in enhancing daily life through simple yet effective automation solutions.</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58608" y="2521439"/>
            <a:ext cx="5636384" cy="1582904"/>
          </a:xfrm>
          <a:prstGeom prst="rect">
            <a:avLst/>
          </a:prstGeom>
        </p:spPr>
        <p:txBody>
          <a:bodyPr anchor="t" rtlCol="false" tIns="0" lIns="0" bIns="0" rIns="0">
            <a:spAutoFit/>
          </a:bodyPr>
          <a:lstStyle/>
          <a:p>
            <a:pPr algn="ctr">
              <a:lnSpc>
                <a:spcPts val="12287"/>
              </a:lnSpc>
            </a:pPr>
            <a:r>
              <a:rPr lang="en-US" sz="10239" spc="95">
                <a:solidFill>
                  <a:srgbClr val="000000"/>
                </a:solidFill>
                <a:latin typeface="TT Rounds Condensed"/>
                <a:ea typeface="TT Rounds Condensed"/>
                <a:cs typeface="TT Rounds Condensed"/>
                <a:sym typeface="TT Rounds Condensed"/>
              </a:rPr>
              <a:t>Thank You</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77694"/>
            <a:ext cx="9164350" cy="723900"/>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Need for the Proposed System</a:t>
            </a:r>
          </a:p>
        </p:txBody>
      </p:sp>
      <p:sp>
        <p:nvSpPr>
          <p:cNvPr name="TextBox 10" id="10"/>
          <p:cNvSpPr txBox="true"/>
          <p:nvPr/>
        </p:nvSpPr>
        <p:spPr>
          <a:xfrm rot="0">
            <a:off x="294625" y="1054715"/>
            <a:ext cx="9164350" cy="5438181"/>
          </a:xfrm>
          <a:prstGeom prst="rect">
            <a:avLst/>
          </a:prstGeom>
        </p:spPr>
        <p:txBody>
          <a:bodyPr anchor="t" rtlCol="false" tIns="0" lIns="0" bIns="0" rIns="0">
            <a:spAutoFit/>
          </a:bodyPr>
          <a:lstStyle/>
          <a:p>
            <a:pPr algn="l">
              <a:lnSpc>
                <a:spcPts val="3502"/>
              </a:lnSpc>
            </a:pP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In the modern world, people often struggle with deciding what to cook, especially when they have limited ingredients at hand. The Recipe Finder Bot addresses this challenge by providing tailored recipe suggestions, making cooking a more enjoyable and efficient experience. </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Time Efficiency</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 Searching for recipes manually can be time-consuming. A Recipe Finder Bot instantly provides recipe suggestions based on user inputs, saving significant time.</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Ingredient Optimization</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 Many users are unsure about what to prepare with the ingredients they have. This system helps minimize food wastage by suggesting recipes using available ingredients.</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 With the increasing reliance on digital tools, a bot that simplifies meal planning aligns with the lifestyle of modern users. It offers convenience by eliminating the need for multiple searching.</a:t>
            </a:r>
          </a:p>
          <a:p>
            <a:pPr algn="l" marL="252158" indent="-126079" lvl="1">
              <a:lnSpc>
                <a:spcPts val="2681"/>
              </a:lnSpc>
              <a:buFont typeface="Arial"/>
              <a:buChar char="•"/>
            </a:pPr>
            <a:r>
              <a:rPr lang="en-US" sz="1960" spc="18">
                <a:solidFill>
                  <a:srgbClr val="000000"/>
                </a:solidFill>
                <a:latin typeface="TT Rounds Condensed"/>
                <a:ea typeface="TT Rounds Condensed"/>
                <a:cs typeface="TT Rounds Condensed"/>
                <a:sym typeface="TT Rounds Condensed"/>
              </a:rPr>
              <a:t> Integrating AI and natural language processing enables the bot to interact intuitively with users, offering a seamless and engaging experience.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Advantages of the Proposed System</a:t>
            </a:r>
          </a:p>
        </p:txBody>
      </p:sp>
      <p:sp>
        <p:nvSpPr>
          <p:cNvPr name="TextBox 10" id="10"/>
          <p:cNvSpPr txBox="true"/>
          <p:nvPr/>
        </p:nvSpPr>
        <p:spPr>
          <a:xfrm rot="0">
            <a:off x="294625" y="1054715"/>
            <a:ext cx="9164350" cy="4771431"/>
          </a:xfrm>
          <a:prstGeom prst="rect">
            <a:avLst/>
          </a:prstGeom>
        </p:spPr>
        <p:txBody>
          <a:bodyPr anchor="t" rtlCol="false" tIns="0" lIns="0" bIns="0" rIns="0">
            <a:spAutoFit/>
          </a:bodyPr>
          <a:lstStyle/>
          <a:p>
            <a:pPr algn="l">
              <a:lnSpc>
                <a:spcPts val="3502"/>
              </a:lnSpc>
            </a:pP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Provides instant suggestions based on the user's available ingredients, saving time and effort.</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Eliminates the need to search through multiple websites or cookbooks.</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Suggests recipes using leftover or surplus ingredients, ensuring optimal utilization of food items.</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Encourages sustainability by promoting mindful cooking habits.</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Tailors recipes based on user preferences, such as dietary restrictions, allergies, or cuisines.</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Offers calorie-conscious or healthy meal options for fitness enthusiasts.</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User-friendly interface ensures that even non-tech-savvy individuals can benefit from  it.</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Helps users maintain specific diets (e.g., keto, vegan, gluten-free) by filtering recipes.</a:t>
            </a:r>
          </a:p>
          <a:p>
            <a:pPr algn="l" marL="252158" indent="-126079" lvl="1">
              <a:lnSpc>
                <a:spcPts val="2681"/>
              </a:lnSpc>
              <a:buFont typeface="Arial"/>
              <a:buChar char="•"/>
            </a:pPr>
            <a:r>
              <a:rPr lang="en-US" sz="1960" spc="18">
                <a:solidFill>
                  <a:srgbClr val="000000"/>
                </a:solidFill>
                <a:latin typeface="TT Rounds Condensed"/>
                <a:ea typeface="TT Rounds Condensed"/>
                <a:cs typeface="TT Rounds Condensed"/>
                <a:sym typeface="TT Rounds Condensed"/>
              </a:rPr>
              <a:t>Offers balanced meal suggestions to cater to dietary requirements.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Literature Survey</a:t>
            </a:r>
          </a:p>
        </p:txBody>
      </p:sp>
      <p:sp>
        <p:nvSpPr>
          <p:cNvPr name="TextBox 10" id="10"/>
          <p:cNvSpPr txBox="true"/>
          <p:nvPr/>
        </p:nvSpPr>
        <p:spPr>
          <a:xfrm rot="0">
            <a:off x="294625" y="1054715"/>
            <a:ext cx="9164350" cy="6260455"/>
          </a:xfrm>
          <a:prstGeom prst="rect">
            <a:avLst/>
          </a:prstGeom>
        </p:spPr>
        <p:txBody>
          <a:bodyPr anchor="t" rtlCol="false" tIns="0" lIns="0" bIns="0" rIns="0">
            <a:spAutoFit/>
          </a:bodyPr>
          <a:lstStyle/>
          <a:p>
            <a:pPr algn="l">
              <a:lnSpc>
                <a:spcPts val="3502"/>
              </a:lnSpc>
            </a:pPr>
            <a:r>
              <a:rPr lang="en-US" sz="2559" spc="23">
                <a:solidFill>
                  <a:srgbClr val="000000"/>
                </a:solidFill>
                <a:latin typeface="TT Rounds Condensed"/>
                <a:ea typeface="TT Rounds Condensed"/>
                <a:cs typeface="TT Rounds Condensed"/>
                <a:sym typeface="TT Rounds Condensed"/>
              </a:rPr>
              <a:t>Advantages</a:t>
            </a:r>
          </a:p>
          <a:p>
            <a:pPr algn="l" marL="423167" indent="-211583" lvl="1">
              <a:lnSpc>
                <a:spcPts val="2681"/>
              </a:lnSpc>
              <a:buAutoNum type="arabicPeriod" startAt="1"/>
            </a:pPr>
            <a:r>
              <a:rPr lang="en-US" sz="1960" spc="17">
                <a:solidFill>
                  <a:srgbClr val="000000"/>
                </a:solidFill>
                <a:latin typeface="TT Rounds Condensed"/>
                <a:ea typeface="TT Rounds Condensed"/>
                <a:cs typeface="TT Rounds Condensed"/>
                <a:sym typeface="TT Rounds Condensed"/>
              </a:rPr>
              <a:t>Enhanced Efficiency: RPA automates repetitive tasks, saving time and reducing errors in administrative work.</a:t>
            </a:r>
          </a:p>
          <a:p>
            <a:pPr algn="l" marL="466346" indent="-233173" lvl="1">
              <a:lnSpc>
                <a:spcPts val="2954"/>
              </a:lnSpc>
              <a:buAutoNum type="arabicPeriod" startAt="1"/>
            </a:pPr>
            <a:r>
              <a:rPr lang="en-US" sz="2160" spc="19">
                <a:solidFill>
                  <a:srgbClr val="000000"/>
                </a:solidFill>
                <a:latin typeface="TT Rounds Condensed"/>
                <a:ea typeface="TT Rounds Condensed"/>
                <a:cs typeface="TT Rounds Condensed"/>
                <a:sym typeface="TT Rounds Condensed"/>
              </a:rPr>
              <a:t>Focus on Core Activities: Educators can focus more on teaching and mentoring rather than mundane tasks.</a:t>
            </a:r>
          </a:p>
          <a:p>
            <a:pPr algn="l" marL="423167" indent="-211583" lvl="1">
              <a:lnSpc>
                <a:spcPts val="2681"/>
              </a:lnSpc>
              <a:buAutoNum type="arabicPeriod" startAt="1"/>
            </a:pPr>
            <a:r>
              <a:rPr lang="en-US" sz="1960" spc="17">
                <a:solidFill>
                  <a:srgbClr val="000000"/>
                </a:solidFill>
                <a:latin typeface="TT Rounds Condensed"/>
                <a:ea typeface="TT Rounds Condensed"/>
                <a:cs typeface="TT Rounds Condensed"/>
                <a:sym typeface="TT Rounds Condensed"/>
              </a:rPr>
              <a:t>Skill Development: Promotes digital skills among students, preparing them for technology-driven careers.</a:t>
            </a:r>
          </a:p>
          <a:p>
            <a:pPr algn="l">
              <a:lnSpc>
                <a:spcPts val="3502"/>
              </a:lnSpc>
            </a:pPr>
          </a:p>
          <a:p>
            <a:pPr algn="l">
              <a:lnSpc>
                <a:spcPts val="3502"/>
              </a:lnSpc>
            </a:pPr>
            <a:r>
              <a:rPr lang="en-US" sz="2559" spc="23">
                <a:solidFill>
                  <a:srgbClr val="000000"/>
                </a:solidFill>
                <a:latin typeface="TT Rounds Condensed"/>
                <a:ea typeface="TT Rounds Condensed"/>
                <a:cs typeface="TT Rounds Condensed"/>
                <a:sym typeface="TT Rounds Condensed"/>
              </a:rPr>
              <a:t>Disadvantages</a:t>
            </a:r>
          </a:p>
          <a:p>
            <a:pPr algn="l" marL="423167" indent="-211583" lvl="1">
              <a:lnSpc>
                <a:spcPts val="2681"/>
              </a:lnSpc>
              <a:buAutoNum type="arabicPeriod" startAt="1"/>
            </a:pPr>
            <a:r>
              <a:rPr lang="en-US" sz="1960" spc="17">
                <a:solidFill>
                  <a:srgbClr val="000000"/>
                </a:solidFill>
                <a:latin typeface="TT Rounds Condensed"/>
                <a:ea typeface="TT Rounds Condensed"/>
                <a:cs typeface="TT Rounds Condensed"/>
                <a:sym typeface="TT Rounds Condensed"/>
              </a:rPr>
              <a:t>High Initial Costs: Implementing RPA in educational institutions can be expensive.</a:t>
            </a:r>
          </a:p>
          <a:p>
            <a:pPr algn="l" marL="423167" indent="-211583" lvl="1">
              <a:lnSpc>
                <a:spcPts val="2681"/>
              </a:lnSpc>
              <a:buAutoNum type="arabicPeriod" startAt="1"/>
            </a:pPr>
            <a:r>
              <a:rPr lang="en-US" sz="1960" spc="17">
                <a:solidFill>
                  <a:srgbClr val="000000"/>
                </a:solidFill>
                <a:latin typeface="TT Rounds Condensed"/>
                <a:ea typeface="TT Rounds Condensed"/>
                <a:cs typeface="TT Rounds Condensed"/>
                <a:sym typeface="TT Rounds Condensed"/>
              </a:rPr>
              <a:t>Job Redundancy: Automation may lead to concerns about job loss for administrative staff.</a:t>
            </a:r>
          </a:p>
          <a:p>
            <a:pPr algn="l" marL="423167" indent="-211583" lvl="1">
              <a:lnSpc>
                <a:spcPts val="2681"/>
              </a:lnSpc>
              <a:buAutoNum type="arabicPeriod" startAt="1"/>
            </a:pPr>
            <a:r>
              <a:rPr lang="en-US" sz="1960" spc="17">
                <a:solidFill>
                  <a:srgbClr val="000000"/>
                </a:solidFill>
                <a:latin typeface="TT Rounds Condensed"/>
                <a:ea typeface="TT Rounds Condensed"/>
                <a:cs typeface="TT Rounds Condensed"/>
                <a:sym typeface="TT Rounds Condensed"/>
              </a:rPr>
              <a:t>Skill Gap: Not all educators and staff may be equipped to handle RPA technologies.</a:t>
            </a:r>
          </a:p>
          <a:p>
            <a:pPr algn="l" marL="423167" indent="-211583" lvl="1">
              <a:lnSpc>
                <a:spcPts val="2681"/>
              </a:lnSpc>
              <a:buAutoNum type="arabicPeriod" startAt="1"/>
            </a:pPr>
            <a:r>
              <a:rPr lang="en-US" sz="1960" spc="18">
                <a:solidFill>
                  <a:srgbClr val="000000"/>
                </a:solidFill>
                <a:latin typeface="TT Rounds Condensed"/>
                <a:ea typeface="TT Rounds Condensed"/>
                <a:cs typeface="TT Rounds Condensed"/>
                <a:sym typeface="TT Rounds Condensed"/>
              </a:rPr>
              <a:t>Dependency on Technology: Over-reliance on automation could reduce critical thinking and manual problem-solving skills.</a:t>
            </a:r>
          </a:p>
          <a:p>
            <a:pPr algn="l">
              <a:lnSpc>
                <a:spcPts val="3502"/>
              </a:lnSpc>
            </a:pPr>
          </a:p>
          <a:p>
            <a:pPr algn="l" marL="329455" indent="-164727" lvl="1">
              <a:lnSpc>
                <a:spcPts val="3502"/>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Main Objective</a:t>
            </a:r>
          </a:p>
        </p:txBody>
      </p:sp>
      <p:sp>
        <p:nvSpPr>
          <p:cNvPr name="TextBox 10" id="10"/>
          <p:cNvSpPr txBox="true"/>
          <p:nvPr/>
        </p:nvSpPr>
        <p:spPr>
          <a:xfrm rot="0">
            <a:off x="294625" y="1064240"/>
            <a:ext cx="9164350" cy="3757513"/>
          </a:xfrm>
          <a:prstGeom prst="rect">
            <a:avLst/>
          </a:prstGeom>
        </p:spPr>
        <p:txBody>
          <a:bodyPr anchor="t" rtlCol="false" tIns="0" lIns="0" bIns="0" rIns="0">
            <a:spAutoFit/>
          </a:bodyPr>
          <a:lstStyle/>
          <a:p>
            <a:pPr algn="just">
              <a:lnSpc>
                <a:spcPts val="3365"/>
              </a:lnSpc>
            </a:pPr>
            <a:r>
              <a:rPr lang="en-US" sz="2460" spc="22">
                <a:solidFill>
                  <a:srgbClr val="000000"/>
                </a:solidFill>
                <a:latin typeface="TT Rounds Condensed"/>
                <a:ea typeface="TT Rounds Condensed"/>
                <a:cs typeface="TT Rounds Condensed"/>
                <a:sym typeface="TT Rounds Condensed"/>
              </a:rPr>
              <a:t>   The main objective of the Recipe Finder Bot project is to create an intelligent, user-friendly system that simplifies meal planning by providing personalized recipe suggestions based on the user’s available ingredients, dietary preferences, and nutritional needs. The bot aims to minimize food wastage, promote healthy eating, and enhance cooking convenience while encouraging culinary exploration. By leveraging technology, the system delivers an accessible and engaging solution to streamline the cooking process for users.</a:t>
            </a:r>
          </a:p>
          <a:p>
            <a:pPr algn="l">
              <a:lnSpc>
                <a:spcPts val="336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1863131" y="3521171"/>
            <a:ext cx="6027338" cy="1597245"/>
          </a:xfrm>
          <a:custGeom>
            <a:avLst/>
            <a:gdLst/>
            <a:ahLst/>
            <a:cxnLst/>
            <a:rect r="r" b="b" t="t" l="l"/>
            <a:pathLst>
              <a:path h="1597245" w="6027338">
                <a:moveTo>
                  <a:pt x="0" y="0"/>
                </a:moveTo>
                <a:lnTo>
                  <a:pt x="6027338" y="0"/>
                </a:lnTo>
                <a:lnTo>
                  <a:pt x="6027338" y="1597245"/>
                </a:lnTo>
                <a:lnTo>
                  <a:pt x="0" y="1597245"/>
                </a:lnTo>
                <a:lnTo>
                  <a:pt x="0" y="0"/>
                </a:lnTo>
                <a:close/>
              </a:path>
            </a:pathLst>
          </a:custGeom>
          <a:blipFill>
            <a:blip r:embed="rId3"/>
            <a:stretch>
              <a:fillRect l="0" t="0" r="0" b="0"/>
            </a:stretch>
          </a:blipFill>
        </p:spPr>
      </p:sp>
      <p:sp>
        <p:nvSpPr>
          <p:cNvPr name="TextBox 10" id="10"/>
          <p:cNvSpPr txBox="true"/>
          <p:nvPr/>
        </p:nvSpPr>
        <p:spPr>
          <a:xfrm rot="0">
            <a:off x="294625" y="1064240"/>
            <a:ext cx="9164350" cy="2285481"/>
          </a:xfrm>
          <a:prstGeom prst="rect">
            <a:avLst/>
          </a:prstGeom>
        </p:spPr>
        <p:txBody>
          <a:bodyPr anchor="t" rtlCol="false" tIns="0" lIns="0" bIns="0" rIns="0">
            <a:spAutoFit/>
          </a:bodyPr>
          <a:lstStyle/>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The architecture diagram for the Recipe Finder Bot illustrates the system’s components and their interactions. It shows how the user inputs ingredients, which are processed by the bot. The system then scrapes recipe data from multiple sources, filters results based on user preferences, and displays personalized recipe suggestions. This diagram highlights the bot’s modular structure and automation flow, enabling seamless recipe discovery and enhancing user experience.</a:t>
            </a:r>
          </a:p>
          <a:p>
            <a:pPr algn="l">
              <a:lnSpc>
                <a:spcPts val="2270"/>
              </a:lnSpc>
            </a:pPr>
          </a:p>
        </p:txBody>
      </p:sp>
      <p:sp>
        <p:nvSpPr>
          <p:cNvPr name="TextBox 11" id="11"/>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Architecture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System Requirements</a:t>
            </a:r>
          </a:p>
        </p:txBody>
      </p:sp>
      <p:sp>
        <p:nvSpPr>
          <p:cNvPr name="TextBox 10" id="10"/>
          <p:cNvSpPr txBox="true"/>
          <p:nvPr/>
        </p:nvSpPr>
        <p:spPr>
          <a:xfrm rot="0">
            <a:off x="294625" y="1054715"/>
            <a:ext cx="9164350" cy="5562006"/>
          </a:xfrm>
          <a:prstGeom prst="rect">
            <a:avLst/>
          </a:prstGeom>
        </p:spPr>
        <p:txBody>
          <a:bodyPr anchor="t" rtlCol="false" tIns="0" lIns="0" bIns="0" rIns="0">
            <a:spAutoFit/>
          </a:bodyPr>
          <a:lstStyle/>
          <a:p>
            <a:pPr algn="l">
              <a:lnSpc>
                <a:spcPts val="3502"/>
              </a:lnSpc>
            </a:pPr>
            <a:r>
              <a:rPr lang="en-US" sz="2559" spc="23">
                <a:solidFill>
                  <a:srgbClr val="000000"/>
                </a:solidFill>
                <a:latin typeface="TT Rounds Condensed"/>
                <a:ea typeface="TT Rounds Condensed"/>
                <a:cs typeface="TT Rounds Condensed"/>
                <a:sym typeface="TT Rounds Condensed"/>
              </a:rPr>
              <a:t>Hardware Requirements</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Processor: Intel Core i5 or better.</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RAM: 8 GB (16 GB recommended).</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Storage: 256 GB SSD (512 GB recommended).</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Internet: Stable connection for API and cloud.</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Server: Scalable cloud or dedicated server for deployment.</a:t>
            </a:r>
          </a:p>
          <a:p>
            <a:pPr algn="l">
              <a:lnSpc>
                <a:spcPts val="3502"/>
              </a:lnSpc>
            </a:pPr>
            <a:r>
              <a:rPr lang="en-US" sz="2559" spc="23">
                <a:solidFill>
                  <a:srgbClr val="000000"/>
                </a:solidFill>
                <a:latin typeface="TT Rounds Condensed"/>
                <a:ea typeface="TT Rounds Condensed"/>
                <a:cs typeface="TT Rounds Condensed"/>
                <a:sym typeface="TT Rounds Condensed"/>
              </a:rPr>
              <a:t>Software Requirements</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OS: Windows 10/11, macOS, or Linux.</a:t>
            </a:r>
          </a:p>
          <a:p>
            <a:pPr algn="l" marL="265022" indent="-132511" lvl="1">
              <a:lnSpc>
                <a:spcPts val="2818"/>
              </a:lnSpc>
              <a:buFont typeface="Arial"/>
              <a:buChar char="•"/>
            </a:pPr>
            <a:r>
              <a:rPr lang="en-US" sz="2060" spc="18">
                <a:solidFill>
                  <a:srgbClr val="000000"/>
                </a:solidFill>
                <a:latin typeface="TT Rounds Condensed"/>
                <a:ea typeface="TT Rounds Condensed"/>
                <a:cs typeface="TT Rounds Condensed"/>
                <a:sym typeface="TT Rounds Condensed"/>
              </a:rPr>
              <a:t>Languages: Python and JavaScript.</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Frameworks: Flask/Django (backend), ReactJS/Angular (frontend), TensorFlow/PyTorch (AI).</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Database: MySQL/PostgreSQL/MongoDB.</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APIs: Recipe APIs (e.g., Spoonacular) and optional voice assistants.</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Tools: Git, VS Code, Selenium, and Postman.</a:t>
            </a:r>
          </a:p>
          <a:p>
            <a:pPr algn="l" marL="252158" indent="-126079"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Hosting: AWS, Google Cloud, or Azure for deployment.</a:t>
            </a:r>
          </a:p>
          <a:p>
            <a:pPr algn="l" marL="252158" indent="-126079" lvl="1">
              <a:lnSpc>
                <a:spcPts val="2681"/>
              </a:lnSpc>
              <a:buFont typeface="Arial"/>
              <a:buChar char="•"/>
            </a:pPr>
            <a:r>
              <a:rPr lang="en-US" sz="1960" spc="18">
                <a:solidFill>
                  <a:srgbClr val="000000"/>
                </a:solidFill>
                <a:latin typeface="TT Rounds Condensed"/>
                <a:ea typeface="TT Rounds Condensed"/>
                <a:cs typeface="TT Rounds Condensed"/>
                <a:sym typeface="TT Rounds Condensed"/>
              </a:rPr>
              <a:t>This setup ensures efficient development and operation of the Recipe Automation Bot.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2755835" y="2284705"/>
            <a:ext cx="3062641" cy="4520504"/>
          </a:xfrm>
          <a:custGeom>
            <a:avLst/>
            <a:gdLst/>
            <a:ahLst/>
            <a:cxnLst/>
            <a:rect r="r" b="b" t="t" l="l"/>
            <a:pathLst>
              <a:path h="4520504" w="3062641">
                <a:moveTo>
                  <a:pt x="0" y="0"/>
                </a:moveTo>
                <a:lnTo>
                  <a:pt x="3062642" y="0"/>
                </a:lnTo>
                <a:lnTo>
                  <a:pt x="3062642" y="4520504"/>
                </a:lnTo>
                <a:lnTo>
                  <a:pt x="0" y="4520504"/>
                </a:lnTo>
                <a:lnTo>
                  <a:pt x="0" y="0"/>
                </a:lnTo>
                <a:close/>
              </a:path>
            </a:pathLst>
          </a:custGeom>
          <a:blipFill>
            <a:blip r:embed="rId3"/>
            <a:stretch>
              <a:fillRect l="0" t="0" r="0" b="0"/>
            </a:stretch>
          </a:blipFill>
        </p:spPr>
      </p:sp>
      <p:sp>
        <p:nvSpPr>
          <p:cNvPr name="TextBox 10" id="10"/>
          <p:cNvSpPr txBox="true"/>
          <p:nvPr/>
        </p:nvSpPr>
        <p:spPr>
          <a:xfrm rot="0">
            <a:off x="294625" y="177694"/>
            <a:ext cx="9164350" cy="723900"/>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Functional Description</a:t>
            </a:r>
          </a:p>
        </p:txBody>
      </p:sp>
      <p:sp>
        <p:nvSpPr>
          <p:cNvPr name="TextBox 11" id="11"/>
          <p:cNvSpPr txBox="true"/>
          <p:nvPr/>
        </p:nvSpPr>
        <p:spPr>
          <a:xfrm rot="0">
            <a:off x="294625" y="1054715"/>
            <a:ext cx="9164350" cy="2412355"/>
          </a:xfrm>
          <a:prstGeom prst="rect">
            <a:avLst/>
          </a:prstGeom>
        </p:spPr>
        <p:txBody>
          <a:bodyPr anchor="t" rtlCol="false" tIns="0" lIns="0" bIns="0" rIns="0">
            <a:spAutoFit/>
          </a:bodyPr>
          <a:lstStyle/>
          <a:p>
            <a:pPr algn="l">
              <a:lnSpc>
                <a:spcPts val="3502"/>
              </a:lnSpc>
            </a:pPr>
            <a:r>
              <a:rPr lang="en-US" sz="2559" spc="23">
                <a:solidFill>
                  <a:srgbClr val="000000"/>
                </a:solidFill>
                <a:latin typeface="TT Rounds Condensed"/>
                <a:ea typeface="TT Rounds Condensed"/>
                <a:cs typeface="TT Rounds Condensed"/>
                <a:sym typeface="TT Rounds Condensed"/>
              </a:rPr>
              <a:t>Ingredient Processing and Recipe Discovery</a:t>
            </a:r>
          </a:p>
          <a:p>
            <a:pPr algn="l" marL="423167" indent="-211583" lvl="1">
              <a:lnSpc>
                <a:spcPts val="2681"/>
              </a:lnSpc>
              <a:buFont typeface="Arial"/>
              <a:buChar char="•"/>
            </a:pPr>
            <a:r>
              <a:rPr lang="en-US" sz="1960" spc="17">
                <a:solidFill>
                  <a:srgbClr val="000000"/>
                </a:solidFill>
                <a:latin typeface="TT Rounds Condensed"/>
                <a:ea typeface="TT Rounds Condensed"/>
                <a:cs typeface="TT Rounds Condensed"/>
                <a:sym typeface="TT Rounds Condensed"/>
              </a:rPr>
              <a:t>Automates ingredient input, web scraping for recipe data, and filters results based on user preferences and dietary needs.</a:t>
            </a:r>
          </a:p>
          <a:p>
            <a:pPr algn="l">
              <a:lnSpc>
                <a:spcPts val="3502"/>
              </a:lnSpc>
            </a:pPr>
          </a:p>
          <a:p>
            <a:pPr algn="l">
              <a:lnSpc>
                <a:spcPts val="3502"/>
              </a:lnSpc>
            </a:pPr>
          </a:p>
          <a:p>
            <a:pPr algn="l" marL="329455" indent="-164727" lvl="1">
              <a:lnSpc>
                <a:spcPts val="350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DAGXK6MFGfk</dc:identifier>
  <dcterms:modified xsi:type="dcterms:W3CDTF">2011-08-01T06:04:30Z</dcterms:modified>
  <cp:revision>1</cp:revision>
  <dc:title>OAI1903-IRPA :RECIPE FINDER BOT.PPTX</dc:title>
</cp:coreProperties>
</file>