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0" r:id="rId5"/>
    <p:sldId id="261" r:id="rId6"/>
    <p:sldId id="262" r:id="rId7"/>
    <p:sldId id="263" r:id="rId8"/>
    <p:sldId id="264" r:id="rId9"/>
    <p:sldId id="265" r:id="rId10"/>
    <p:sldId id="269" r:id="rId11"/>
    <p:sldId id="270" r:id="rId12"/>
    <p:sldId id="266" r:id="rId13"/>
    <p:sldId id="267" r:id="rId14"/>
    <p:sldId id="268"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86" d="100"/>
          <a:sy n="86" d="100"/>
        </p:scale>
        <p:origin x="3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CA99BF6C-C7D2-46B5-AC92-F2EED7442D3F}">
      <dgm:prSet custT="1"/>
      <dgm:spPr/>
      <dgm:t>
        <a:bodyPr/>
        <a:lstStyle/>
        <a:p>
          <a:r>
            <a:rPr lang="en-CA" sz="1300" baseline="0" dirty="0"/>
            <a:t>What is Kubernetes?</a:t>
          </a:r>
        </a:p>
      </dgm:t>
    </dgm:pt>
    <dgm:pt modelId="{93D2946E-2569-4D13-9645-8DD281698EDE}" type="parTrans" cxnId="{076F7A39-A19B-4C82-BAB2-9DD2010163A5}">
      <dgm:prSet/>
      <dgm:spPr/>
      <dgm:t>
        <a:bodyPr/>
        <a:lstStyle/>
        <a:p>
          <a:endParaRPr lang="en-CA"/>
        </a:p>
      </dgm:t>
    </dgm:pt>
    <dgm:pt modelId="{A64FF1A5-DA33-4F17-9D9C-867F1CF65364}" type="sibTrans" cxnId="{076F7A39-A19B-4C82-BAB2-9DD2010163A5}">
      <dgm:prSet/>
      <dgm:spPr/>
      <dgm:t>
        <a:bodyPr/>
        <a:lstStyle/>
        <a:p>
          <a:endParaRPr lang="en-CA"/>
        </a:p>
      </dgm:t>
    </dgm:pt>
    <dgm:pt modelId="{A08A2A8B-B0CB-48D6-965E-2D0EF53A5B71}">
      <dgm:prSet custT="1"/>
      <dgm:spPr/>
      <dgm:t>
        <a:bodyPr/>
        <a:lstStyle/>
        <a:p>
          <a:r>
            <a:rPr lang="en-CA" sz="1300" dirty="0"/>
            <a:t>Basic Architecture of </a:t>
          </a:r>
          <a:r>
            <a:rPr lang="en-CA" sz="1300" baseline="0" dirty="0"/>
            <a:t>Kubernetes</a:t>
          </a:r>
        </a:p>
      </dgm:t>
    </dgm:pt>
    <dgm:pt modelId="{1AF9231D-9E3A-4EFD-8CFD-8C311072CDDC}" type="parTrans" cxnId="{E655E477-FAC2-4A78-BB7B-809C9C389AE7}">
      <dgm:prSet/>
      <dgm:spPr/>
      <dgm:t>
        <a:bodyPr/>
        <a:lstStyle/>
        <a:p>
          <a:endParaRPr lang="en-CA"/>
        </a:p>
      </dgm:t>
    </dgm:pt>
    <dgm:pt modelId="{0773593F-89BD-4C34-AEA7-253072B12AB8}" type="sibTrans" cxnId="{E655E477-FAC2-4A78-BB7B-809C9C389AE7}">
      <dgm:prSet/>
      <dgm:spPr/>
      <dgm:t>
        <a:bodyPr/>
        <a:lstStyle/>
        <a:p>
          <a:endParaRPr lang="en-CA"/>
        </a:p>
      </dgm:t>
    </dgm:pt>
    <dgm:pt modelId="{6B393E23-8367-4CBD-B328-549A76C3A9A6}">
      <dgm:prSet custT="1"/>
      <dgm:spPr/>
      <dgm:t>
        <a:bodyPr/>
        <a:lstStyle/>
        <a:p>
          <a:r>
            <a:rPr lang="en-CA" sz="1100" baseline="0" dirty="0"/>
            <a:t>Features of Kubernetes</a:t>
          </a:r>
          <a:endParaRPr lang="en-CA" sz="1300" baseline="0" dirty="0"/>
        </a:p>
      </dgm:t>
    </dgm:pt>
    <dgm:pt modelId="{D0A59421-7921-4DED-AACC-86ED6641D14C}" type="parTrans" cxnId="{B8E313DB-B412-44C7-B1CF-FEC89EE95E82}">
      <dgm:prSet/>
      <dgm:spPr/>
      <dgm:t>
        <a:bodyPr/>
        <a:lstStyle/>
        <a:p>
          <a:endParaRPr lang="en-CA"/>
        </a:p>
      </dgm:t>
    </dgm:pt>
    <dgm:pt modelId="{973CFAD5-D0F5-49AE-9EEC-9E6A011543EE}" type="sibTrans" cxnId="{B8E313DB-B412-44C7-B1CF-FEC89EE95E82}">
      <dgm:prSet/>
      <dgm:spPr/>
      <dgm:t>
        <a:bodyPr/>
        <a:lstStyle/>
        <a:p>
          <a:endParaRPr lang="en-CA"/>
        </a:p>
      </dgm:t>
    </dgm:pt>
    <dgm:pt modelId="{AB52B3CC-6563-466D-BFC3-9B6B5AFA0881}" type="pres">
      <dgm:prSet presAssocID="{6A70FD8F-0050-42E3-8B3A-6ED7CFB9852E}" presName="Name0" presStyleCnt="0">
        <dgm:presLayoutVars>
          <dgm:chMax/>
          <dgm:chPref/>
          <dgm:animLvl val="lvl"/>
        </dgm:presLayoutVars>
      </dgm:prSet>
      <dgm:spPr/>
    </dgm:pt>
    <dgm:pt modelId="{F4B084F0-CA2D-41B3-8021-8F9AFD949B8D}" type="pres">
      <dgm:prSet presAssocID="{CA99BF6C-C7D2-46B5-AC92-F2EED7442D3F}" presName="composite1" presStyleCnt="0"/>
      <dgm:spPr/>
    </dgm:pt>
    <dgm:pt modelId="{E8A995DF-E714-4946-A507-DB10E5024FE5}" type="pres">
      <dgm:prSet presAssocID="{CA99BF6C-C7D2-46B5-AC92-F2EED7442D3F}" presName="parent1" presStyleLbl="alignNode1" presStyleIdx="0" presStyleCnt="3">
        <dgm:presLayoutVars>
          <dgm:chMax val="1"/>
          <dgm:chPref val="1"/>
          <dgm:bulletEnabled val="1"/>
        </dgm:presLayoutVars>
      </dgm:prSet>
      <dgm:spPr/>
    </dgm:pt>
    <dgm:pt modelId="{05B25210-8694-45B0-8A72-4E8947C7A52B}" type="pres">
      <dgm:prSet presAssocID="{CA99BF6C-C7D2-46B5-AC92-F2EED7442D3F}" presName="Childtext1" presStyleLbl="revTx" presStyleIdx="0" presStyleCnt="3">
        <dgm:presLayoutVars>
          <dgm:bulletEnabled val="1"/>
        </dgm:presLayoutVars>
      </dgm:prSet>
      <dgm:spPr/>
    </dgm:pt>
    <dgm:pt modelId="{D01DBBF5-5616-45D1-A5FE-0D804AF62A1D}" type="pres">
      <dgm:prSet presAssocID="{CA99BF6C-C7D2-46B5-AC92-F2EED7442D3F}" presName="ConnectLine1" presStyleLbl="sibTrans1D1" presStyleIdx="0" presStyleCnt="3"/>
      <dgm:spPr>
        <a:noFill/>
        <a:ln w="12700" cap="rnd" cmpd="sng" algn="ctr">
          <a:solidFill>
            <a:schemeClr val="accent1">
              <a:shade val="90000"/>
              <a:hueOff val="0"/>
              <a:satOff val="0"/>
              <a:lumOff val="0"/>
              <a:alphaOff val="0"/>
            </a:schemeClr>
          </a:solidFill>
          <a:prstDash val="dash"/>
        </a:ln>
        <a:effectLst/>
      </dgm:spPr>
    </dgm:pt>
    <dgm:pt modelId="{B2D99CE9-E4D7-4D08-AD59-73D101674675}" type="pres">
      <dgm:prSet presAssocID="{CA99BF6C-C7D2-46B5-AC92-F2EED7442D3F}" presName="ConnectLineEnd1" presStyleLbl="lnNode1" presStyleIdx="0" presStyleCnt="3"/>
      <dgm:spPr/>
    </dgm:pt>
    <dgm:pt modelId="{BA7A0645-53F1-417B-9EE3-21BE238A928B}" type="pres">
      <dgm:prSet presAssocID="{CA99BF6C-C7D2-46B5-AC92-F2EED7442D3F}" presName="EmptyPane1" presStyleCnt="0"/>
      <dgm:spPr/>
    </dgm:pt>
    <dgm:pt modelId="{42BD09B5-BCD4-4823-AF8E-FA471F83BAE8}" type="pres">
      <dgm:prSet presAssocID="{A64FF1A5-DA33-4F17-9D9C-867F1CF65364}" presName="spaceBetweenRectangles1" presStyleCnt="0"/>
      <dgm:spPr/>
    </dgm:pt>
    <dgm:pt modelId="{756283EC-2550-4E78-A6CC-D7F1E164C783}" type="pres">
      <dgm:prSet presAssocID="{A08A2A8B-B0CB-48D6-965E-2D0EF53A5B71}" presName="composite1" presStyleCnt="0"/>
      <dgm:spPr/>
    </dgm:pt>
    <dgm:pt modelId="{231C9122-B8AE-417D-9C8E-EBC29AE32394}" type="pres">
      <dgm:prSet presAssocID="{A08A2A8B-B0CB-48D6-965E-2D0EF53A5B71}" presName="parent1" presStyleLbl="alignNode1" presStyleIdx="1" presStyleCnt="3">
        <dgm:presLayoutVars>
          <dgm:chMax val="1"/>
          <dgm:chPref val="1"/>
          <dgm:bulletEnabled val="1"/>
        </dgm:presLayoutVars>
      </dgm:prSet>
      <dgm:spPr/>
    </dgm:pt>
    <dgm:pt modelId="{54DA2189-9FBE-4078-B38D-9A14DCEF037F}" type="pres">
      <dgm:prSet presAssocID="{A08A2A8B-B0CB-48D6-965E-2D0EF53A5B71}" presName="Childtext1" presStyleLbl="revTx" presStyleIdx="1" presStyleCnt="3">
        <dgm:presLayoutVars>
          <dgm:bulletEnabled val="1"/>
        </dgm:presLayoutVars>
      </dgm:prSet>
      <dgm:spPr/>
    </dgm:pt>
    <dgm:pt modelId="{55173F18-EBB1-4430-9A40-022A4FEF43F7}" type="pres">
      <dgm:prSet presAssocID="{A08A2A8B-B0CB-48D6-965E-2D0EF53A5B71}" presName="ConnectLine1" presStyleLbl="sibTrans1D1" presStyleIdx="1" presStyleCnt="3"/>
      <dgm:spPr>
        <a:noFill/>
        <a:ln w="12700" cap="rnd" cmpd="sng" algn="ctr">
          <a:solidFill>
            <a:schemeClr val="accent1">
              <a:shade val="90000"/>
              <a:hueOff val="223106"/>
              <a:satOff val="-4301"/>
              <a:lumOff val="14062"/>
              <a:alphaOff val="0"/>
            </a:schemeClr>
          </a:solidFill>
          <a:prstDash val="dash"/>
        </a:ln>
        <a:effectLst/>
      </dgm:spPr>
    </dgm:pt>
    <dgm:pt modelId="{1F726106-A211-4DFD-AD42-40C3BE282B51}" type="pres">
      <dgm:prSet presAssocID="{A08A2A8B-B0CB-48D6-965E-2D0EF53A5B71}" presName="ConnectLineEnd1" presStyleLbl="lnNode1" presStyleIdx="1" presStyleCnt="3"/>
      <dgm:spPr/>
    </dgm:pt>
    <dgm:pt modelId="{42901729-2068-43BF-8A06-06E3DB225D82}" type="pres">
      <dgm:prSet presAssocID="{A08A2A8B-B0CB-48D6-965E-2D0EF53A5B71}" presName="EmptyPane1" presStyleCnt="0"/>
      <dgm:spPr/>
    </dgm:pt>
    <dgm:pt modelId="{11A4495C-BE2B-4DBC-9A2F-E94BA1CDAA15}" type="pres">
      <dgm:prSet presAssocID="{0773593F-89BD-4C34-AEA7-253072B12AB8}" presName="spaceBetweenRectangles1" presStyleCnt="0"/>
      <dgm:spPr/>
    </dgm:pt>
    <dgm:pt modelId="{C9D912AF-C0D5-4F7C-8D03-B252ECA4C55C}" type="pres">
      <dgm:prSet presAssocID="{6B393E23-8367-4CBD-B328-549A76C3A9A6}" presName="composite1" presStyleCnt="0"/>
      <dgm:spPr/>
    </dgm:pt>
    <dgm:pt modelId="{95C84560-1970-4A5E-8A0C-67CFB1E111DC}" type="pres">
      <dgm:prSet presAssocID="{6B393E23-8367-4CBD-B328-549A76C3A9A6}" presName="parent1" presStyleLbl="alignNode1" presStyleIdx="2" presStyleCnt="3">
        <dgm:presLayoutVars>
          <dgm:chMax val="1"/>
          <dgm:chPref val="1"/>
          <dgm:bulletEnabled val="1"/>
        </dgm:presLayoutVars>
      </dgm:prSet>
      <dgm:spPr/>
    </dgm:pt>
    <dgm:pt modelId="{AF04D91A-B1AC-4818-B7B8-E43CA2295AF0}" type="pres">
      <dgm:prSet presAssocID="{6B393E23-8367-4CBD-B328-549A76C3A9A6}" presName="Childtext1" presStyleLbl="revTx" presStyleIdx="2" presStyleCnt="3">
        <dgm:presLayoutVars>
          <dgm:bulletEnabled val="1"/>
        </dgm:presLayoutVars>
      </dgm:prSet>
      <dgm:spPr/>
    </dgm:pt>
    <dgm:pt modelId="{0655D990-66BE-4B3C-A895-D9186BB9AEC9}" type="pres">
      <dgm:prSet presAssocID="{6B393E23-8367-4CBD-B328-549A76C3A9A6}" presName="ConnectLine1" presStyleLbl="sibTrans1D1" presStyleIdx="2" presStyleCnt="3"/>
      <dgm:spPr>
        <a:noFill/>
        <a:ln w="12700" cap="rnd" cmpd="sng" algn="ctr">
          <a:solidFill>
            <a:schemeClr val="accent1">
              <a:shade val="90000"/>
              <a:hueOff val="446212"/>
              <a:satOff val="-8602"/>
              <a:lumOff val="28124"/>
              <a:alphaOff val="0"/>
            </a:schemeClr>
          </a:solidFill>
          <a:prstDash val="dash"/>
        </a:ln>
        <a:effectLst/>
      </dgm:spPr>
    </dgm:pt>
    <dgm:pt modelId="{CEE5D3F3-F656-49EA-8394-8CC078D8B280}" type="pres">
      <dgm:prSet presAssocID="{6B393E23-8367-4CBD-B328-549A76C3A9A6}" presName="ConnectLineEnd1" presStyleLbl="lnNode1" presStyleIdx="2" presStyleCnt="3"/>
      <dgm:spPr/>
    </dgm:pt>
    <dgm:pt modelId="{D5D8BB4C-15D5-4647-8FB9-3F3EE6B88F8C}" type="pres">
      <dgm:prSet presAssocID="{6B393E23-8367-4CBD-B328-549A76C3A9A6}" presName="EmptyPane1" presStyleCnt="0"/>
      <dgm:spPr/>
    </dgm:pt>
  </dgm:ptLst>
  <dgm:cxnLst>
    <dgm:cxn modelId="{84C67813-55CE-4EBC-9032-03BD847DC17E}" type="presOf" srcId="{6A70FD8F-0050-42E3-8B3A-6ED7CFB9852E}" destId="{AB52B3CC-6563-466D-BFC3-9B6B5AFA0881}" srcOrd="0" destOrd="0" presId="urn:microsoft.com/office/officeart/2016/7/layout/RoundedRectangleTimeline"/>
    <dgm:cxn modelId="{0F1DFB31-D5FB-47A9-A043-C720374C6161}" type="presOf" srcId="{6B393E23-8367-4CBD-B328-549A76C3A9A6}" destId="{95C84560-1970-4A5E-8A0C-67CFB1E111DC}" srcOrd="0" destOrd="0" presId="urn:microsoft.com/office/officeart/2016/7/layout/RoundedRectangleTimeline"/>
    <dgm:cxn modelId="{076F7A39-A19B-4C82-BAB2-9DD2010163A5}" srcId="{6A70FD8F-0050-42E3-8B3A-6ED7CFB9852E}" destId="{CA99BF6C-C7D2-46B5-AC92-F2EED7442D3F}" srcOrd="0" destOrd="0" parTransId="{93D2946E-2569-4D13-9645-8DD281698EDE}" sibTransId="{A64FF1A5-DA33-4F17-9D9C-867F1CF65364}"/>
    <dgm:cxn modelId="{2A960E65-F209-4C30-8B2C-40B0EAAB1D88}" type="presOf" srcId="{CA99BF6C-C7D2-46B5-AC92-F2EED7442D3F}" destId="{E8A995DF-E714-4946-A507-DB10E5024FE5}" srcOrd="0" destOrd="0" presId="urn:microsoft.com/office/officeart/2016/7/layout/RoundedRectangleTimeline"/>
    <dgm:cxn modelId="{B7DB2569-E044-494F-B1F9-85F3B43F2B10}" type="presOf" srcId="{A08A2A8B-B0CB-48D6-965E-2D0EF53A5B71}" destId="{231C9122-B8AE-417D-9C8E-EBC29AE32394}" srcOrd="0" destOrd="0" presId="urn:microsoft.com/office/officeart/2016/7/layout/RoundedRectangleTimeline"/>
    <dgm:cxn modelId="{E655E477-FAC2-4A78-BB7B-809C9C389AE7}" srcId="{6A70FD8F-0050-42E3-8B3A-6ED7CFB9852E}" destId="{A08A2A8B-B0CB-48D6-965E-2D0EF53A5B71}" srcOrd="1" destOrd="0" parTransId="{1AF9231D-9E3A-4EFD-8CFD-8C311072CDDC}" sibTransId="{0773593F-89BD-4C34-AEA7-253072B12AB8}"/>
    <dgm:cxn modelId="{B8E313DB-B412-44C7-B1CF-FEC89EE95E82}" srcId="{6A70FD8F-0050-42E3-8B3A-6ED7CFB9852E}" destId="{6B393E23-8367-4CBD-B328-549A76C3A9A6}" srcOrd="2" destOrd="0" parTransId="{D0A59421-7921-4DED-AACC-86ED6641D14C}" sibTransId="{973CFAD5-D0F5-49AE-9EEC-9E6A011543EE}"/>
    <dgm:cxn modelId="{43A2C856-1B1B-4E5C-8C0A-39A2D6A044E8}" type="presParOf" srcId="{AB52B3CC-6563-466D-BFC3-9B6B5AFA0881}" destId="{F4B084F0-CA2D-41B3-8021-8F9AFD949B8D}" srcOrd="0" destOrd="0" presId="urn:microsoft.com/office/officeart/2016/7/layout/RoundedRectangleTimeline"/>
    <dgm:cxn modelId="{1939F067-19BB-4E62-8F80-0C7D1EAA988F}" type="presParOf" srcId="{F4B084F0-CA2D-41B3-8021-8F9AFD949B8D}" destId="{E8A995DF-E714-4946-A507-DB10E5024FE5}" srcOrd="0" destOrd="0" presId="urn:microsoft.com/office/officeart/2016/7/layout/RoundedRectangleTimeline"/>
    <dgm:cxn modelId="{0C3209BC-BEAC-4898-AD3E-D22C7441DB39}" type="presParOf" srcId="{F4B084F0-CA2D-41B3-8021-8F9AFD949B8D}" destId="{05B25210-8694-45B0-8A72-4E8947C7A52B}" srcOrd="1" destOrd="0" presId="urn:microsoft.com/office/officeart/2016/7/layout/RoundedRectangleTimeline"/>
    <dgm:cxn modelId="{4C282CD3-9B06-4360-B7CA-2B65A73E5517}" type="presParOf" srcId="{F4B084F0-CA2D-41B3-8021-8F9AFD949B8D}" destId="{D01DBBF5-5616-45D1-A5FE-0D804AF62A1D}" srcOrd="2" destOrd="0" presId="urn:microsoft.com/office/officeart/2016/7/layout/RoundedRectangleTimeline"/>
    <dgm:cxn modelId="{91F53732-6006-463E-987C-93042E9AB499}" type="presParOf" srcId="{F4B084F0-CA2D-41B3-8021-8F9AFD949B8D}" destId="{B2D99CE9-E4D7-4D08-AD59-73D101674675}" srcOrd="3" destOrd="0" presId="urn:microsoft.com/office/officeart/2016/7/layout/RoundedRectangleTimeline"/>
    <dgm:cxn modelId="{C45D9A0C-75A4-4BA6-AC8F-431880CC0194}" type="presParOf" srcId="{F4B084F0-CA2D-41B3-8021-8F9AFD949B8D}" destId="{BA7A0645-53F1-417B-9EE3-21BE238A928B}" srcOrd="4" destOrd="0" presId="urn:microsoft.com/office/officeart/2016/7/layout/RoundedRectangleTimeline"/>
    <dgm:cxn modelId="{0AA4627C-6185-4084-AE4B-F23FFEA23D06}" type="presParOf" srcId="{AB52B3CC-6563-466D-BFC3-9B6B5AFA0881}" destId="{42BD09B5-BCD4-4823-AF8E-FA471F83BAE8}" srcOrd="1" destOrd="0" presId="urn:microsoft.com/office/officeart/2016/7/layout/RoundedRectangleTimeline"/>
    <dgm:cxn modelId="{AD5FF74B-6256-4F5D-A150-A7565B03E291}" type="presParOf" srcId="{AB52B3CC-6563-466D-BFC3-9B6B5AFA0881}" destId="{756283EC-2550-4E78-A6CC-D7F1E164C783}" srcOrd="2" destOrd="0" presId="urn:microsoft.com/office/officeart/2016/7/layout/RoundedRectangleTimeline"/>
    <dgm:cxn modelId="{23A453C0-726B-4D7D-9E28-72193FA31FAD}" type="presParOf" srcId="{756283EC-2550-4E78-A6CC-D7F1E164C783}" destId="{231C9122-B8AE-417D-9C8E-EBC29AE32394}" srcOrd="0" destOrd="0" presId="urn:microsoft.com/office/officeart/2016/7/layout/RoundedRectangleTimeline"/>
    <dgm:cxn modelId="{F102C8FF-09B5-418C-8957-C4A260EE6782}" type="presParOf" srcId="{756283EC-2550-4E78-A6CC-D7F1E164C783}" destId="{54DA2189-9FBE-4078-B38D-9A14DCEF037F}" srcOrd="1" destOrd="0" presId="urn:microsoft.com/office/officeart/2016/7/layout/RoundedRectangleTimeline"/>
    <dgm:cxn modelId="{EF72C28E-FB0C-449E-B257-7A59455559B9}" type="presParOf" srcId="{756283EC-2550-4E78-A6CC-D7F1E164C783}" destId="{55173F18-EBB1-4430-9A40-022A4FEF43F7}" srcOrd="2" destOrd="0" presId="urn:microsoft.com/office/officeart/2016/7/layout/RoundedRectangleTimeline"/>
    <dgm:cxn modelId="{364A41A3-36DE-4F4E-BB21-D5D5DD3160AA}" type="presParOf" srcId="{756283EC-2550-4E78-A6CC-D7F1E164C783}" destId="{1F726106-A211-4DFD-AD42-40C3BE282B51}" srcOrd="3" destOrd="0" presId="urn:microsoft.com/office/officeart/2016/7/layout/RoundedRectangleTimeline"/>
    <dgm:cxn modelId="{379B2681-A125-4F2C-854C-B8A9CB6F9F2A}" type="presParOf" srcId="{756283EC-2550-4E78-A6CC-D7F1E164C783}" destId="{42901729-2068-43BF-8A06-06E3DB225D82}" srcOrd="4" destOrd="0" presId="urn:microsoft.com/office/officeart/2016/7/layout/RoundedRectangleTimeline"/>
    <dgm:cxn modelId="{38331151-32DC-4CEF-A440-8506915EAA71}" type="presParOf" srcId="{AB52B3CC-6563-466D-BFC3-9B6B5AFA0881}" destId="{11A4495C-BE2B-4DBC-9A2F-E94BA1CDAA15}" srcOrd="3" destOrd="0" presId="urn:microsoft.com/office/officeart/2016/7/layout/RoundedRectangleTimeline"/>
    <dgm:cxn modelId="{EF5011D6-A3B8-4AD8-8965-AAABA9D81ED4}" type="presParOf" srcId="{AB52B3CC-6563-466D-BFC3-9B6B5AFA0881}" destId="{C9D912AF-C0D5-4F7C-8D03-B252ECA4C55C}" srcOrd="4" destOrd="0" presId="urn:microsoft.com/office/officeart/2016/7/layout/RoundedRectangleTimeline"/>
    <dgm:cxn modelId="{903B0F16-C441-43FB-A3CF-08DF9B98C583}" type="presParOf" srcId="{C9D912AF-C0D5-4F7C-8D03-B252ECA4C55C}" destId="{95C84560-1970-4A5E-8A0C-67CFB1E111DC}" srcOrd="0" destOrd="0" presId="urn:microsoft.com/office/officeart/2016/7/layout/RoundedRectangleTimeline"/>
    <dgm:cxn modelId="{F0333DC0-41E7-40B3-998E-801B6B6A4C11}" type="presParOf" srcId="{C9D912AF-C0D5-4F7C-8D03-B252ECA4C55C}" destId="{AF04D91A-B1AC-4818-B7B8-E43CA2295AF0}" srcOrd="1" destOrd="0" presId="urn:microsoft.com/office/officeart/2016/7/layout/RoundedRectangleTimeline"/>
    <dgm:cxn modelId="{FDFD6D56-6F4B-4C64-8392-E1744D46AE13}" type="presParOf" srcId="{C9D912AF-C0D5-4F7C-8D03-B252ECA4C55C}" destId="{0655D990-66BE-4B3C-A895-D9186BB9AEC9}" srcOrd="2" destOrd="0" presId="urn:microsoft.com/office/officeart/2016/7/layout/RoundedRectangleTimeline"/>
    <dgm:cxn modelId="{E2C7729A-57A7-4005-B9C9-DE787F7208F8}" type="presParOf" srcId="{C9D912AF-C0D5-4F7C-8D03-B252ECA4C55C}" destId="{CEE5D3F3-F656-49EA-8394-8CC078D8B280}" srcOrd="3" destOrd="0" presId="urn:microsoft.com/office/officeart/2016/7/layout/RoundedRectangleTimeline"/>
    <dgm:cxn modelId="{2C3B1FDF-9976-4CD0-AB25-A6D48F5A3464}" type="presParOf" srcId="{C9D912AF-C0D5-4F7C-8D03-B252ECA4C55C}" destId="{D5D8BB4C-15D5-4647-8FB9-3F3EE6B88F8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995DF-E714-4946-A507-DB10E5024FE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CA" sz="1300" kern="1200" baseline="0" dirty="0"/>
            <a:t>What is Kubernetes?</a:t>
          </a:r>
        </a:p>
      </dsp:txBody>
      <dsp:txXfrm rot="5400000">
        <a:off x="1024869" y="1652943"/>
        <a:ext cx="2987491" cy="327900"/>
      </dsp:txXfrm>
    </dsp:sp>
    <dsp:sp modelId="{05B25210-8694-45B0-8A72-4E8947C7A52B}">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sp>
    <dsp:sp modelId="{D01DBBF5-5616-45D1-A5FE-0D804AF62A1D}">
      <dsp:nvSpPr>
        <dsp:cNvPr id="0" name=""/>
        <dsp:cNvSpPr/>
      </dsp:nvSpPr>
      <dsp:spPr>
        <a:xfrm>
          <a:off x="2509744" y="1344501"/>
          <a:ext cx="0" cy="290702"/>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99CE9-E4D7-4D08-AD59-73D101674675}">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1C9122-B8AE-417D-9C8E-EBC29AE32394}">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CA" sz="1300" kern="1200" dirty="0"/>
            <a:t>Basic Architecture of </a:t>
          </a:r>
          <a:r>
            <a:rPr lang="en-CA" sz="1300" kern="1200" baseline="0" dirty="0"/>
            <a:t>Kubernetes</a:t>
          </a:r>
        </a:p>
      </dsp:txBody>
      <dsp:txXfrm>
        <a:off x="4012359" y="1635204"/>
        <a:ext cx="3005230" cy="363378"/>
      </dsp:txXfrm>
    </dsp:sp>
    <dsp:sp modelId="{54DA2189-9FBE-4078-B38D-9A14DCEF037F}">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sp>
    <dsp:sp modelId="{55173F18-EBB1-4430-9A40-022A4FEF43F7}">
      <dsp:nvSpPr>
        <dsp:cNvPr id="0" name=""/>
        <dsp:cNvSpPr/>
      </dsp:nvSpPr>
      <dsp:spPr>
        <a:xfrm>
          <a:off x="5514975" y="1998582"/>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1F726106-A211-4DFD-AD42-40C3BE282B51}">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84560-1970-4A5E-8A0C-67CFB1E111DC}">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CA" sz="1100" kern="1200" baseline="0" dirty="0"/>
            <a:t>Features of Kubernetes</a:t>
          </a:r>
          <a:endParaRPr lang="en-CA" sz="1300" kern="1200" baseline="0" dirty="0"/>
        </a:p>
      </dsp:txBody>
      <dsp:txXfrm rot="-5400000">
        <a:off x="7017591" y="1652943"/>
        <a:ext cx="2987491" cy="327900"/>
      </dsp:txXfrm>
    </dsp:sp>
    <dsp:sp modelId="{AF04D91A-B1AC-4818-B7B8-E43CA2295AF0}">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sp>
    <dsp:sp modelId="{0655D990-66BE-4B3C-A895-D9186BB9AEC9}">
      <dsp:nvSpPr>
        <dsp:cNvPr id="0" name=""/>
        <dsp:cNvSpPr/>
      </dsp:nvSpPr>
      <dsp:spPr>
        <a:xfrm>
          <a:off x="8520205"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CEE5D3F3-F656-49EA-8394-8CC078D8B280}">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     Hassen Yahia</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5" name="Title 4">
            <a:extLst>
              <a:ext uri="{FF2B5EF4-FFF2-40B4-BE49-F238E27FC236}">
                <a16:creationId xmlns:a16="http://schemas.microsoft.com/office/drawing/2014/main" id="{FFBD7C7C-B494-4244-A537-5E3AA475D576}"/>
              </a:ext>
            </a:extLst>
          </p:cNvPr>
          <p:cNvSpPr>
            <a:spLocks noGrp="1"/>
          </p:cNvSpPr>
          <p:nvPr>
            <p:ph type="ctrTitle"/>
          </p:nvPr>
        </p:nvSpPr>
        <p:spPr/>
        <p:txBody>
          <a:bodyPr/>
          <a:lstStyle/>
          <a:p>
            <a:r>
              <a:rPr lang="en-CA" dirty="0"/>
              <a:t>Kubernetes</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D8A1-93F1-440D-8D56-6275E3327E77}"/>
              </a:ext>
            </a:extLst>
          </p:cNvPr>
          <p:cNvSpPr>
            <a:spLocks noGrp="1"/>
          </p:cNvSpPr>
          <p:nvPr>
            <p:ph type="title"/>
          </p:nvPr>
        </p:nvSpPr>
        <p:spPr/>
        <p:txBody>
          <a:bodyPr/>
          <a:lstStyle/>
          <a:p>
            <a:r>
              <a:rPr lang="en-CA" dirty="0"/>
              <a:t>Kubernetes Architecture </a:t>
            </a:r>
          </a:p>
        </p:txBody>
      </p:sp>
      <p:pic>
        <p:nvPicPr>
          <p:cNvPr id="4" name="Content Placeholder 3">
            <a:extLst>
              <a:ext uri="{FF2B5EF4-FFF2-40B4-BE49-F238E27FC236}">
                <a16:creationId xmlns:a16="http://schemas.microsoft.com/office/drawing/2014/main" id="{4FB7AAAE-7578-434A-9259-FAC0A87DF40F}"/>
              </a:ext>
            </a:extLst>
          </p:cNvPr>
          <p:cNvPicPr>
            <a:picLocks noGrp="1"/>
          </p:cNvPicPr>
          <p:nvPr>
            <p:ph idx="1"/>
          </p:nvPr>
        </p:nvPicPr>
        <p:blipFill rotWithShape="1">
          <a:blip r:embed="rId2"/>
          <a:srcRect l="1154" t="6154" r="4359" b="8376"/>
          <a:stretch/>
        </p:blipFill>
        <p:spPr bwMode="auto">
          <a:xfrm>
            <a:off x="581192" y="2128203"/>
            <a:ext cx="10753558" cy="4325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76865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88BD1-2F6F-40E8-A112-B49019B89F88}"/>
              </a:ext>
            </a:extLst>
          </p:cNvPr>
          <p:cNvSpPr>
            <a:spLocks noGrp="1"/>
          </p:cNvSpPr>
          <p:nvPr>
            <p:ph idx="1"/>
          </p:nvPr>
        </p:nvSpPr>
        <p:spPr>
          <a:xfrm>
            <a:off x="581192" y="666750"/>
            <a:ext cx="11029615" cy="6191250"/>
          </a:xfrm>
        </p:spPr>
        <p:txBody>
          <a:bodyPr>
            <a:normAutofit lnSpcReduction="10000"/>
          </a:bodyPr>
          <a:lstStyle/>
          <a:p>
            <a:pPr>
              <a:buFont typeface="Wingdings" panose="05000000000000000000" pitchFamily="2" charset="2"/>
              <a:buChar char="q"/>
            </a:pPr>
            <a:r>
              <a:rPr lang="en-CA" dirty="0" err="1"/>
              <a:t>Kubectl</a:t>
            </a:r>
            <a:r>
              <a:rPr lang="en-CA" dirty="0"/>
              <a:t> is the command line utility for users to interact with API (GO language binary)</a:t>
            </a:r>
          </a:p>
          <a:p>
            <a:pPr>
              <a:buFont typeface="Wingdings" panose="05000000000000000000" pitchFamily="2" charset="2"/>
              <a:buChar char="q"/>
            </a:pPr>
            <a:r>
              <a:rPr lang="en-CA" dirty="0"/>
              <a:t>UI the Kubernetes dashboard </a:t>
            </a:r>
          </a:p>
          <a:p>
            <a:pPr>
              <a:buFont typeface="Wingdings" panose="05000000000000000000" pitchFamily="2" charset="2"/>
              <a:buChar char="q"/>
            </a:pPr>
            <a:r>
              <a:rPr lang="en-CA" dirty="0"/>
              <a:t>Mater Node</a:t>
            </a:r>
          </a:p>
          <a:p>
            <a:pPr lvl="1"/>
            <a:r>
              <a:rPr lang="en-CA" dirty="0"/>
              <a:t>Responsible for managing the cluster </a:t>
            </a:r>
          </a:p>
          <a:p>
            <a:pPr lvl="1"/>
            <a:r>
              <a:rPr lang="en-CA" dirty="0"/>
              <a:t>It has 4 components </a:t>
            </a:r>
          </a:p>
          <a:p>
            <a:pPr lvl="2"/>
            <a:r>
              <a:rPr lang="en-CA" dirty="0"/>
              <a:t>API Server – for all communication (Json over HTTP API)</a:t>
            </a:r>
          </a:p>
          <a:p>
            <a:pPr lvl="2"/>
            <a:r>
              <a:rPr lang="en-CA" dirty="0"/>
              <a:t>Scheduler – schedule pods on nodes</a:t>
            </a:r>
          </a:p>
          <a:p>
            <a:pPr lvl="2"/>
            <a:r>
              <a:rPr lang="en-CA" dirty="0"/>
              <a:t>Controller Manager – runs controllers</a:t>
            </a:r>
          </a:p>
          <a:p>
            <a:pPr lvl="2"/>
            <a:r>
              <a:rPr lang="en-CA" dirty="0"/>
              <a:t>ETCD – open source, distributed key-value database from CoreOS – it can be  configured externally </a:t>
            </a:r>
          </a:p>
          <a:p>
            <a:pPr>
              <a:buFont typeface="Wingdings" panose="05000000000000000000" pitchFamily="2" charset="2"/>
              <a:buChar char="q"/>
            </a:pPr>
            <a:r>
              <a:rPr lang="en-CA" dirty="0"/>
              <a:t>Worker Node</a:t>
            </a:r>
          </a:p>
          <a:p>
            <a:pPr lvl="1">
              <a:buFont typeface="Wingdings" panose="05000000000000000000" pitchFamily="2" charset="2"/>
              <a:buChar char="§"/>
            </a:pPr>
            <a:r>
              <a:rPr lang="en-CA" dirty="0"/>
              <a:t>Can be any physical or virtual machine where container are deployed </a:t>
            </a:r>
          </a:p>
          <a:p>
            <a:pPr lvl="1">
              <a:buFont typeface="Wingdings" panose="05000000000000000000" pitchFamily="2" charset="2"/>
              <a:buChar char="§"/>
            </a:pPr>
            <a:r>
              <a:rPr lang="en-CA" dirty="0"/>
              <a:t>Every node Kubernetes cluster must run a container runtime like docker </a:t>
            </a:r>
          </a:p>
          <a:p>
            <a:pPr lvl="1"/>
            <a:r>
              <a:rPr lang="en-CA" dirty="0"/>
              <a:t>It has 3 components</a:t>
            </a:r>
          </a:p>
          <a:p>
            <a:pPr lvl="2"/>
            <a:r>
              <a:rPr lang="en-CA" dirty="0" err="1"/>
              <a:t>Kubelet</a:t>
            </a:r>
            <a:r>
              <a:rPr lang="en-CA" dirty="0"/>
              <a:t> – agent running on each node communicatees with components from master node using API Sever </a:t>
            </a:r>
          </a:p>
          <a:p>
            <a:pPr lvl="2"/>
            <a:r>
              <a:rPr lang="en-CA" dirty="0" err="1"/>
              <a:t>Kube</a:t>
            </a:r>
            <a:r>
              <a:rPr lang="en-CA" dirty="0"/>
              <a:t>-proxy – agent which runs on each node responsible for maintain network configuration and rules</a:t>
            </a:r>
          </a:p>
          <a:p>
            <a:pPr lvl="2"/>
            <a:r>
              <a:rPr lang="en-CA" dirty="0"/>
              <a:t>Container runtime – software that is responsible for running containers</a:t>
            </a:r>
          </a:p>
          <a:p>
            <a:pPr lvl="3"/>
            <a:r>
              <a:rPr lang="en-CA" dirty="0"/>
              <a:t>Kubernetes supports several container runtimes like, Docker, container d, cri-o, </a:t>
            </a:r>
            <a:r>
              <a:rPr lang="en-CA" dirty="0" err="1"/>
              <a:t>Rktlet</a:t>
            </a:r>
            <a:r>
              <a:rPr lang="en-CA" dirty="0"/>
              <a:t>, Kubernetes CRI (Container Runtime interface).</a:t>
            </a:r>
          </a:p>
          <a:p>
            <a:pPr lvl="3"/>
            <a:endParaRPr lang="en-CA" dirty="0"/>
          </a:p>
          <a:p>
            <a:pPr lvl="3"/>
            <a:r>
              <a:rPr lang="en-CA" dirty="0"/>
              <a:t>Kubernetes does not have the capability to directly handle containers </a:t>
            </a:r>
          </a:p>
        </p:txBody>
      </p:sp>
    </p:spTree>
    <p:extLst>
      <p:ext uri="{BB962C8B-B14F-4D97-AF65-F5344CB8AC3E}">
        <p14:creationId xmlns:p14="http://schemas.microsoft.com/office/powerpoint/2010/main" val="105905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C9BF-B8A2-4ADC-973F-50C28C0A7B76}"/>
              </a:ext>
            </a:extLst>
          </p:cNvPr>
          <p:cNvSpPr>
            <a:spLocks noGrp="1"/>
          </p:cNvSpPr>
          <p:nvPr>
            <p:ph type="title"/>
          </p:nvPr>
        </p:nvSpPr>
        <p:spPr>
          <a:xfrm>
            <a:off x="581191" y="-211906"/>
            <a:ext cx="11029616" cy="1188720"/>
          </a:xfrm>
        </p:spPr>
        <p:txBody>
          <a:bodyPr/>
          <a:lstStyle/>
          <a:p>
            <a:r>
              <a:rPr lang="en-CA" dirty="0"/>
              <a:t>Features of Kubernetes</a:t>
            </a:r>
          </a:p>
        </p:txBody>
      </p:sp>
      <p:sp>
        <p:nvSpPr>
          <p:cNvPr id="3" name="Content Placeholder 2">
            <a:extLst>
              <a:ext uri="{FF2B5EF4-FFF2-40B4-BE49-F238E27FC236}">
                <a16:creationId xmlns:a16="http://schemas.microsoft.com/office/drawing/2014/main" id="{895890CF-0CF6-4E14-9B05-A32959D8552D}"/>
              </a:ext>
            </a:extLst>
          </p:cNvPr>
          <p:cNvSpPr>
            <a:spLocks noGrp="1"/>
          </p:cNvSpPr>
          <p:nvPr>
            <p:ph idx="1"/>
          </p:nvPr>
        </p:nvSpPr>
        <p:spPr>
          <a:xfrm>
            <a:off x="475175" y="1521462"/>
            <a:ext cx="11029615" cy="3634486"/>
          </a:xfrm>
        </p:spPr>
        <p:txBody>
          <a:bodyPr>
            <a:normAutofit/>
          </a:bodyPr>
          <a:lstStyle/>
          <a:p>
            <a:pPr>
              <a:buFont typeface="Wingdings" panose="05000000000000000000" pitchFamily="2" charset="2"/>
              <a:buChar char="q"/>
            </a:pPr>
            <a:r>
              <a:rPr lang="en-CA" b="1" dirty="0"/>
              <a:t>Automatic bin packing</a:t>
            </a:r>
          </a:p>
          <a:p>
            <a:pPr lvl="1">
              <a:buFont typeface="Wingdings" panose="05000000000000000000" pitchFamily="2" charset="2"/>
              <a:buChar char="§"/>
            </a:pPr>
            <a:r>
              <a:rPr lang="en-CA" dirty="0"/>
              <a:t>Kubernetes automatically packages your application and schedules the container based on the requirements and resources available.</a:t>
            </a:r>
          </a:p>
          <a:p>
            <a:pPr lvl="1">
              <a:buFont typeface="Wingdings" panose="05000000000000000000" pitchFamily="2" charset="2"/>
              <a:buChar char="§"/>
            </a:pPr>
            <a:r>
              <a:rPr lang="en-CA" dirty="0"/>
              <a:t>Automatically places container based on their resource requirements like CPU &amp; Memory(RAM).</a:t>
            </a:r>
          </a:p>
          <a:p>
            <a:pPr lvl="1">
              <a:buFont typeface="Wingdings" panose="05000000000000000000" pitchFamily="2" charset="2"/>
              <a:buChar char="§"/>
            </a:pPr>
            <a:r>
              <a:rPr lang="en-CA" dirty="0"/>
              <a:t>saves resources.</a:t>
            </a:r>
          </a:p>
          <a:p>
            <a:pPr lvl="1">
              <a:buFont typeface="Wingdings" panose="05000000000000000000" pitchFamily="2" charset="2"/>
              <a:buChar char="§"/>
            </a:pPr>
            <a:r>
              <a:rPr lang="en-CA" dirty="0"/>
              <a:t>We have the option of specify how much CPU and Memory(RAM) each container needs. When containers have resource requests specified, the scheduler can make better decisions about which nodes to place pods on .</a:t>
            </a:r>
          </a:p>
          <a:p>
            <a:pPr>
              <a:buFont typeface="Wingdings" panose="05000000000000000000" pitchFamily="2" charset="2"/>
              <a:buChar char="q"/>
            </a:pPr>
            <a:r>
              <a:rPr lang="en-CA" b="1" dirty="0"/>
              <a:t>Service discovery and load balancing</a:t>
            </a:r>
          </a:p>
          <a:p>
            <a:pPr lvl="1">
              <a:buFont typeface="Wingdings" panose="05000000000000000000" pitchFamily="2" charset="2"/>
              <a:buChar char="§"/>
            </a:pPr>
            <a:r>
              <a:rPr lang="en-CA" dirty="0"/>
              <a:t>Kubernetes doesn’t run containers directly instead it wraps one or more containers into a higher-level structure called pod</a:t>
            </a:r>
          </a:p>
          <a:p>
            <a:pPr lvl="1">
              <a:buFont typeface="Wingdings" panose="05000000000000000000" pitchFamily="2" charset="2"/>
              <a:buChar char="§"/>
            </a:pPr>
            <a:r>
              <a:rPr lang="en-CA" dirty="0"/>
              <a:t>Gives pods their own IP addresses and a single DNS name for a set of Pods, and can load-balance across them</a:t>
            </a:r>
          </a:p>
          <a:p>
            <a:pPr lvl="1">
              <a:buFont typeface="Wingdings" panose="05000000000000000000" pitchFamily="2" charset="2"/>
              <a:buChar char="§"/>
            </a:pPr>
            <a:r>
              <a:rPr lang="en-CA" dirty="0"/>
              <a:t>With this system, it has control over network and communication between pods and can load load-balance across them</a:t>
            </a:r>
          </a:p>
          <a:p>
            <a:pPr lvl="1">
              <a:buFont typeface="Wingdings" panose="05000000000000000000" pitchFamily="2" charset="2"/>
              <a:buChar char="§"/>
            </a:pPr>
            <a:endParaRPr lang="en-CA" dirty="0"/>
          </a:p>
          <a:p>
            <a:pPr lvl="1">
              <a:buFont typeface="Wingdings" panose="05000000000000000000" pitchFamily="2" charset="2"/>
              <a:buChar char="§"/>
            </a:pPr>
            <a:endParaRPr lang="en-CA" dirty="0"/>
          </a:p>
          <a:p>
            <a:pPr marL="0" indent="0">
              <a:buNone/>
            </a:pPr>
            <a:endParaRPr lang="en-CA" dirty="0"/>
          </a:p>
          <a:p>
            <a:endParaRPr lang="en-CA" dirty="0"/>
          </a:p>
        </p:txBody>
      </p:sp>
      <p:pic>
        <p:nvPicPr>
          <p:cNvPr id="5" name="Picture 4" descr="A picture containing clock&#10;&#10;Description automatically generated">
            <a:extLst>
              <a:ext uri="{FF2B5EF4-FFF2-40B4-BE49-F238E27FC236}">
                <a16:creationId xmlns:a16="http://schemas.microsoft.com/office/drawing/2014/main" id="{A52883D0-E6DF-46A5-AC8D-FCDA58D88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005" y="4626048"/>
            <a:ext cx="6801799" cy="20350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A11E9BF1-7E17-4722-83E4-6FD3A73A6A88}"/>
              </a:ext>
            </a:extLst>
          </p:cNvPr>
          <p:cNvCxnSpPr/>
          <p:nvPr/>
        </p:nvCxnSpPr>
        <p:spPr>
          <a:xfrm flipH="1">
            <a:off x="8865704" y="4704522"/>
            <a:ext cx="755374" cy="35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DCF6B44-D17C-4D02-9F62-FEA4709B5BE2}"/>
              </a:ext>
            </a:extLst>
          </p:cNvPr>
          <p:cNvSpPr txBox="1"/>
          <p:nvPr/>
        </p:nvSpPr>
        <p:spPr>
          <a:xfrm>
            <a:off x="9621078" y="4509617"/>
            <a:ext cx="1696278" cy="646331"/>
          </a:xfrm>
          <a:prstGeom prst="rect">
            <a:avLst/>
          </a:prstGeom>
          <a:noFill/>
        </p:spPr>
        <p:txBody>
          <a:bodyPr wrap="square" rtlCol="0">
            <a:spAutoFit/>
          </a:bodyPr>
          <a:lstStyle/>
          <a:p>
            <a:r>
              <a:rPr lang="en-CA" dirty="0"/>
              <a:t>Service (DNS Name)</a:t>
            </a:r>
          </a:p>
        </p:txBody>
      </p:sp>
    </p:spTree>
    <p:extLst>
      <p:ext uri="{BB962C8B-B14F-4D97-AF65-F5344CB8AC3E}">
        <p14:creationId xmlns:p14="http://schemas.microsoft.com/office/powerpoint/2010/main" val="282463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11CEA-9079-4793-B07A-B62E7AE667E9}"/>
              </a:ext>
            </a:extLst>
          </p:cNvPr>
          <p:cNvSpPr>
            <a:spLocks noGrp="1"/>
          </p:cNvSpPr>
          <p:nvPr>
            <p:ph idx="1"/>
          </p:nvPr>
        </p:nvSpPr>
        <p:spPr>
          <a:xfrm>
            <a:off x="581192" y="622852"/>
            <a:ext cx="11029615" cy="6361044"/>
          </a:xfrm>
        </p:spPr>
        <p:txBody>
          <a:bodyPr>
            <a:normAutofit/>
          </a:bodyPr>
          <a:lstStyle/>
          <a:p>
            <a:pPr>
              <a:buFont typeface="Wingdings" panose="05000000000000000000" pitchFamily="2" charset="2"/>
              <a:buChar char="q"/>
            </a:pPr>
            <a:r>
              <a:rPr lang="en-CA" b="1" dirty="0"/>
              <a:t>Storage Orchestration</a:t>
            </a:r>
          </a:p>
          <a:p>
            <a:pPr lvl="1"/>
            <a:r>
              <a:rPr lang="en-CA" dirty="0"/>
              <a:t>Containers running inside a pod may need to store data </a:t>
            </a:r>
          </a:p>
          <a:p>
            <a:pPr lvl="1"/>
            <a:r>
              <a:rPr lang="en-CA" dirty="0"/>
              <a:t>Pods can have a storage volumes</a:t>
            </a:r>
          </a:p>
          <a:p>
            <a:pPr lvl="1"/>
            <a:r>
              <a:rPr lang="en-CA" dirty="0"/>
              <a:t>Usually a single volume is shared within all the containers in a pod</a:t>
            </a:r>
          </a:p>
          <a:p>
            <a:pPr lvl="1"/>
            <a:r>
              <a:rPr lang="en-CA" dirty="0"/>
              <a:t>Storage system of your choice Like, Local , cloud, network (NFS).`</a:t>
            </a:r>
          </a:p>
          <a:p>
            <a:pPr>
              <a:buFont typeface="Wingdings" panose="05000000000000000000" pitchFamily="2" charset="2"/>
              <a:buChar char="q"/>
            </a:pPr>
            <a:r>
              <a:rPr lang="en-CA" b="1" dirty="0"/>
              <a:t>Self Healing</a:t>
            </a:r>
          </a:p>
          <a:p>
            <a:pPr lvl="1"/>
            <a:r>
              <a:rPr lang="en-CA" dirty="0"/>
              <a:t>If container fails   - restarts container</a:t>
            </a:r>
          </a:p>
          <a:p>
            <a:pPr lvl="1"/>
            <a:r>
              <a:rPr lang="en-CA" dirty="0"/>
              <a:t>If node dies  - replaces and reschedule containers on other nodes</a:t>
            </a:r>
          </a:p>
          <a:p>
            <a:pPr lvl="1"/>
            <a:r>
              <a:rPr lang="en-CA" dirty="0"/>
              <a:t>If container does not respond to user defined health check  - kills container </a:t>
            </a:r>
          </a:p>
          <a:p>
            <a:pPr>
              <a:buFont typeface="Wingdings" panose="05000000000000000000" pitchFamily="2" charset="2"/>
              <a:buChar char="q"/>
            </a:pPr>
            <a:r>
              <a:rPr lang="en-CA" b="1" dirty="0"/>
              <a:t>Automated rollouts and rollbacks</a:t>
            </a:r>
          </a:p>
          <a:p>
            <a:pPr lvl="1"/>
            <a:r>
              <a:rPr lang="en-CA" dirty="0"/>
              <a:t>Rollout: deploy changes to application or its configuration</a:t>
            </a:r>
          </a:p>
          <a:p>
            <a:pPr lvl="1"/>
            <a:r>
              <a:rPr lang="en-CA" dirty="0"/>
              <a:t>Rollback: revert the changes and restore to previous state </a:t>
            </a:r>
          </a:p>
          <a:p>
            <a:pPr lvl="1"/>
            <a:r>
              <a:rPr lang="en-CA" dirty="0"/>
              <a:t>Ensures there is no downtime during this process</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2146321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DA138-FDE3-41D5-8BD6-E66CD0FCB387}"/>
              </a:ext>
            </a:extLst>
          </p:cNvPr>
          <p:cNvSpPr>
            <a:spLocks noGrp="1"/>
          </p:cNvSpPr>
          <p:nvPr>
            <p:ph idx="1"/>
          </p:nvPr>
        </p:nvSpPr>
        <p:spPr>
          <a:xfrm>
            <a:off x="581192" y="649357"/>
            <a:ext cx="11029615" cy="6208643"/>
          </a:xfrm>
        </p:spPr>
        <p:txBody>
          <a:bodyPr>
            <a:normAutofit/>
          </a:bodyPr>
          <a:lstStyle/>
          <a:p>
            <a:pPr>
              <a:buFont typeface="Wingdings" panose="05000000000000000000" pitchFamily="2" charset="2"/>
              <a:buChar char="q"/>
            </a:pPr>
            <a:r>
              <a:rPr lang="en-CA" b="1" dirty="0"/>
              <a:t>Secret and configuration management </a:t>
            </a:r>
          </a:p>
          <a:p>
            <a:pPr lvl="1"/>
            <a:r>
              <a:rPr lang="en-CA" dirty="0"/>
              <a:t>Secret is Kubernetes object that separates sensitive data from pods and containers</a:t>
            </a:r>
          </a:p>
          <a:p>
            <a:pPr lvl="1"/>
            <a:r>
              <a:rPr lang="en-CA" dirty="0"/>
              <a:t>Config Map is Kubernetes object that separates configuration from pods and containers</a:t>
            </a:r>
          </a:p>
          <a:p>
            <a:pPr lvl="1"/>
            <a:r>
              <a:rPr lang="en-CA" dirty="0"/>
              <a:t>Both are stored in ETCD(is a key-value datastore  or database).</a:t>
            </a:r>
          </a:p>
          <a:p>
            <a:pPr>
              <a:buFont typeface="Wingdings" panose="05000000000000000000" pitchFamily="2" charset="2"/>
              <a:buChar char="q"/>
            </a:pPr>
            <a:r>
              <a:rPr lang="en-CA" b="1" dirty="0"/>
              <a:t>Batch Execution </a:t>
            </a:r>
          </a:p>
          <a:p>
            <a:pPr lvl="1"/>
            <a:r>
              <a:rPr lang="en-CA" dirty="0"/>
              <a:t>Kubernetes supports batch execution, long-running jobs, and replaces failed containers</a:t>
            </a:r>
          </a:p>
          <a:p>
            <a:pPr>
              <a:buFont typeface="Wingdings" panose="05000000000000000000" pitchFamily="2" charset="2"/>
              <a:buChar char="q"/>
            </a:pPr>
            <a:r>
              <a:rPr lang="en-CA" b="1" dirty="0"/>
              <a:t>Horizontal Scaling </a:t>
            </a:r>
          </a:p>
          <a:p>
            <a:pPr lvl="1"/>
            <a:r>
              <a:rPr lang="en-CA" dirty="0"/>
              <a:t>In Kubernetes , we can scale up or down the containers </a:t>
            </a:r>
          </a:p>
          <a:p>
            <a:pPr lvl="2"/>
            <a:r>
              <a:rPr lang="en-CA" dirty="0"/>
              <a:t>Using commands</a:t>
            </a:r>
          </a:p>
          <a:p>
            <a:pPr lvl="2"/>
            <a:r>
              <a:rPr lang="en-CA" dirty="0"/>
              <a:t>From the dashboard (Kubernetes UI)</a:t>
            </a:r>
          </a:p>
          <a:p>
            <a:pPr lvl="2"/>
            <a:r>
              <a:rPr lang="en-CA" dirty="0"/>
              <a:t>Automatically based on CPU usage </a:t>
            </a:r>
          </a:p>
          <a:p>
            <a:endParaRPr lang="en-CA" dirty="0"/>
          </a:p>
        </p:txBody>
      </p:sp>
    </p:spTree>
    <p:extLst>
      <p:ext uri="{BB962C8B-B14F-4D97-AF65-F5344CB8AC3E}">
        <p14:creationId xmlns:p14="http://schemas.microsoft.com/office/powerpoint/2010/main" val="2618061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C761B-4FBB-4384-ADCA-2A18EB7B0F81}"/>
              </a:ext>
            </a:extLst>
          </p:cNvPr>
          <p:cNvSpPr>
            <a:spLocks noGrp="1"/>
          </p:cNvSpPr>
          <p:nvPr>
            <p:ph idx="1"/>
          </p:nvPr>
        </p:nvSpPr>
        <p:spPr>
          <a:xfrm>
            <a:off x="581192" y="675861"/>
            <a:ext cx="11029615" cy="5950226"/>
          </a:xfrm>
        </p:spPr>
        <p:txBody>
          <a:bodyPr>
            <a:normAutofit/>
          </a:bodyPr>
          <a:lstStyle/>
          <a:p>
            <a:r>
              <a:rPr lang="en-CA" b="1" dirty="0"/>
              <a:t>Options to use /install Kubernetes </a:t>
            </a:r>
          </a:p>
          <a:p>
            <a:pPr lvl="1"/>
            <a:r>
              <a:rPr lang="en-CA" dirty="0"/>
              <a:t>Online Kubernetes Labs </a:t>
            </a:r>
          </a:p>
          <a:p>
            <a:pPr lvl="2"/>
            <a:r>
              <a:rPr lang="en-CA" dirty="0"/>
              <a:t>Kubernetes playground </a:t>
            </a:r>
          </a:p>
          <a:p>
            <a:pPr lvl="2"/>
            <a:r>
              <a:rPr lang="en-CA" dirty="0"/>
              <a:t>Play with Kubernetes </a:t>
            </a:r>
          </a:p>
          <a:p>
            <a:pPr lvl="2"/>
            <a:r>
              <a:rPr lang="en-CA" dirty="0"/>
              <a:t>Play with Kubernetes classroom</a:t>
            </a:r>
          </a:p>
          <a:p>
            <a:pPr lvl="1"/>
            <a:r>
              <a:rPr lang="en-CA" dirty="0" err="1"/>
              <a:t>Kubernets</a:t>
            </a:r>
            <a:r>
              <a:rPr lang="en-CA" dirty="0"/>
              <a:t> installation tools</a:t>
            </a:r>
          </a:p>
          <a:p>
            <a:pPr lvl="2"/>
            <a:r>
              <a:rPr lang="en-CA" dirty="0" err="1"/>
              <a:t>Minikube</a:t>
            </a:r>
            <a:r>
              <a:rPr lang="en-CA" dirty="0"/>
              <a:t> – one master and one worker node</a:t>
            </a:r>
          </a:p>
          <a:p>
            <a:pPr lvl="2"/>
            <a:r>
              <a:rPr lang="en-CA" dirty="0" err="1"/>
              <a:t>Kubeadm</a:t>
            </a:r>
            <a:endParaRPr lang="en-CA" dirty="0"/>
          </a:p>
          <a:p>
            <a:pPr lvl="1"/>
            <a:r>
              <a:rPr lang="en-CA" dirty="0"/>
              <a:t>Cloud based Kubernetes services</a:t>
            </a:r>
          </a:p>
          <a:p>
            <a:pPr lvl="2"/>
            <a:r>
              <a:rPr lang="en-CA" dirty="0"/>
              <a:t>GKE – Google Kubernetes Engine</a:t>
            </a:r>
          </a:p>
          <a:p>
            <a:pPr lvl="2"/>
            <a:r>
              <a:rPr lang="en-CA" dirty="0"/>
              <a:t>AKS – Azure Kubernetes Service</a:t>
            </a:r>
          </a:p>
          <a:p>
            <a:pPr lvl="2"/>
            <a:r>
              <a:rPr lang="en-CA" dirty="0"/>
              <a:t>Amazon EKS</a:t>
            </a:r>
          </a:p>
          <a:p>
            <a:pPr lvl="1"/>
            <a:endParaRPr lang="en-CA" dirty="0"/>
          </a:p>
        </p:txBody>
      </p:sp>
    </p:spTree>
    <p:extLst>
      <p:ext uri="{BB962C8B-B14F-4D97-AF65-F5344CB8AC3E}">
        <p14:creationId xmlns:p14="http://schemas.microsoft.com/office/powerpoint/2010/main" val="693827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A5D91-FF39-42BC-BC37-1D6048136571}"/>
              </a:ext>
            </a:extLst>
          </p:cNvPr>
          <p:cNvSpPr/>
          <p:nvPr/>
        </p:nvSpPr>
        <p:spPr>
          <a:xfrm>
            <a:off x="800100" y="2613392"/>
            <a:ext cx="9391649" cy="2400657"/>
          </a:xfrm>
          <a:prstGeom prst="rect">
            <a:avLst/>
          </a:prstGeom>
          <a:noFill/>
        </p:spPr>
        <p:txBody>
          <a:bodyPr wrap="square" lIns="91440" tIns="45720" rIns="91440" bIns="45720">
            <a:spAutoFit/>
          </a:bodyPr>
          <a:lstStyle/>
          <a:p>
            <a:pPr algn="ctr"/>
            <a:r>
              <a:rPr lang="en-CA" sz="15000" b="1" dirty="0">
                <a:ln w="19050">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43220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Agenda </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662787116"/>
              </p:ext>
            </p:extLst>
          </p:nvPr>
        </p:nvGraphicFramePr>
        <p:xfrm>
          <a:off x="581025" y="2359318"/>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41E0-BEA7-46C9-BD6A-A8B32F6F5E9E}"/>
              </a:ext>
            </a:extLst>
          </p:cNvPr>
          <p:cNvSpPr>
            <a:spLocks noGrp="1"/>
          </p:cNvSpPr>
          <p:nvPr>
            <p:ph type="title"/>
          </p:nvPr>
        </p:nvSpPr>
        <p:spPr>
          <a:xfrm>
            <a:off x="581193" y="729658"/>
            <a:ext cx="11029616" cy="988332"/>
          </a:xfrm>
          <a:prstGeom prst="rect">
            <a:avLst/>
          </a:prstGeom>
        </p:spPr>
        <p:txBody>
          <a:bodyPr anchor="b">
            <a:normAutofit/>
          </a:bodyPr>
          <a:lstStyle/>
          <a:p>
            <a:pPr algn="ctr"/>
            <a:r>
              <a:rPr lang="en-CA" sz="2000" dirty="0">
                <a:solidFill>
                  <a:srgbClr val="7030A0"/>
                </a:solidFill>
              </a:rPr>
              <a:t>Kubernetes is the Greek word for helmsman or captain of ship</a:t>
            </a:r>
          </a:p>
        </p:txBody>
      </p:sp>
      <p:pic>
        <p:nvPicPr>
          <p:cNvPr id="6" name="Picture 5" descr="A close up of a logo&#10;&#10;Description automatically generated">
            <a:extLst>
              <a:ext uri="{FF2B5EF4-FFF2-40B4-BE49-F238E27FC236}">
                <a16:creationId xmlns:a16="http://schemas.microsoft.com/office/drawing/2014/main" id="{F207987E-2249-4D6E-96E6-B7CD137D1AA6}"/>
              </a:ext>
            </a:extLst>
          </p:cNvPr>
          <p:cNvPicPr>
            <a:picLocks noChangeAspect="1"/>
          </p:cNvPicPr>
          <p:nvPr/>
        </p:nvPicPr>
        <p:blipFill rotWithShape="1">
          <a:blip r:embed="rId2">
            <a:extLst>
              <a:ext uri="{28A0092B-C50C-407E-A947-70E740481C1C}">
                <a14:useLocalDpi xmlns:a14="http://schemas.microsoft.com/office/drawing/2010/main" val="0"/>
              </a:ext>
            </a:extLst>
          </a:blip>
          <a:srcRect t="5835" r="1" b="1"/>
          <a:stretch/>
        </p:blipFill>
        <p:spPr>
          <a:xfrm>
            <a:off x="581194" y="2997206"/>
            <a:ext cx="4600406" cy="2863845"/>
          </a:xfrm>
          <a:prstGeom prst="rect">
            <a:avLst/>
          </a:prstGeom>
          <a:noFill/>
        </p:spPr>
      </p:pic>
      <p:pic>
        <p:nvPicPr>
          <p:cNvPr id="8" name="Picture 7" descr="A picture containing drawing&#10;&#10;Description automatically generated">
            <a:extLst>
              <a:ext uri="{FF2B5EF4-FFF2-40B4-BE49-F238E27FC236}">
                <a16:creationId xmlns:a16="http://schemas.microsoft.com/office/drawing/2014/main" id="{88AC5636-94C4-46F3-B24B-4470965B1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099" y="3068342"/>
            <a:ext cx="4906093" cy="2494257"/>
          </a:xfrm>
          <a:prstGeom prst="rect">
            <a:avLst/>
          </a:prstGeom>
        </p:spPr>
      </p:pic>
    </p:spTree>
    <p:extLst>
      <p:ext uri="{BB962C8B-B14F-4D97-AF65-F5344CB8AC3E}">
        <p14:creationId xmlns:p14="http://schemas.microsoft.com/office/powerpoint/2010/main" val="266456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5FA1-BA87-41A0-B330-BD028BE8BBE7}"/>
              </a:ext>
            </a:extLst>
          </p:cNvPr>
          <p:cNvSpPr>
            <a:spLocks noGrp="1"/>
          </p:cNvSpPr>
          <p:nvPr>
            <p:ph type="title"/>
          </p:nvPr>
        </p:nvSpPr>
        <p:spPr>
          <a:xfrm>
            <a:off x="581192" y="702156"/>
            <a:ext cx="11029616" cy="1188720"/>
          </a:xfrm>
          <a:prstGeom prst="rect">
            <a:avLst/>
          </a:prstGeom>
        </p:spPr>
        <p:txBody>
          <a:bodyPr anchor="b">
            <a:normAutofit/>
          </a:bodyPr>
          <a:lstStyle/>
          <a:p>
            <a:r>
              <a:rPr lang="en-CA" cap="none"/>
              <a:t>Kubernetes is also known as K8s</a:t>
            </a:r>
          </a:p>
        </p:txBody>
      </p:sp>
      <p:pic>
        <p:nvPicPr>
          <p:cNvPr id="8" name="Picture 7" descr="A picture containing drawing&#10;&#10;Description automatically generated">
            <a:extLst>
              <a:ext uri="{FF2B5EF4-FFF2-40B4-BE49-F238E27FC236}">
                <a16:creationId xmlns:a16="http://schemas.microsoft.com/office/drawing/2014/main" id="{D8153AA9-AB08-45C1-96FC-FB7B66571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166" y="2340864"/>
            <a:ext cx="7379667" cy="3634486"/>
          </a:xfrm>
          <a:prstGeom prst="rect">
            <a:avLst/>
          </a:prstGeom>
          <a:noFill/>
        </p:spPr>
      </p:pic>
    </p:spTree>
    <p:extLst>
      <p:ext uri="{BB962C8B-B14F-4D97-AF65-F5344CB8AC3E}">
        <p14:creationId xmlns:p14="http://schemas.microsoft.com/office/powerpoint/2010/main" val="171132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6A9C-B450-48DE-9C50-8E345C044CA0}"/>
              </a:ext>
            </a:extLst>
          </p:cNvPr>
          <p:cNvSpPr>
            <a:spLocks noGrp="1"/>
          </p:cNvSpPr>
          <p:nvPr>
            <p:ph type="title"/>
          </p:nvPr>
        </p:nvSpPr>
        <p:spPr/>
        <p:txBody>
          <a:bodyPr/>
          <a:lstStyle/>
          <a:p>
            <a:r>
              <a:rPr lang="en-CA" dirty="0"/>
              <a:t>What is Kubernetes</a:t>
            </a:r>
          </a:p>
        </p:txBody>
      </p:sp>
      <p:sp>
        <p:nvSpPr>
          <p:cNvPr id="3" name="Content Placeholder 2">
            <a:extLst>
              <a:ext uri="{FF2B5EF4-FFF2-40B4-BE49-F238E27FC236}">
                <a16:creationId xmlns:a16="http://schemas.microsoft.com/office/drawing/2014/main" id="{CBDF66D9-3194-4831-9005-5C79747CD67B}"/>
              </a:ext>
            </a:extLst>
          </p:cNvPr>
          <p:cNvSpPr>
            <a:spLocks noGrp="1"/>
          </p:cNvSpPr>
          <p:nvPr>
            <p:ph idx="1"/>
          </p:nvPr>
        </p:nvSpPr>
        <p:spPr/>
        <p:txBody>
          <a:bodyPr/>
          <a:lstStyle/>
          <a:p>
            <a:r>
              <a:rPr lang="en-CA" dirty="0"/>
              <a:t>What is Kubernetes</a:t>
            </a:r>
          </a:p>
          <a:p>
            <a:r>
              <a:rPr lang="en-CA" dirty="0"/>
              <a:t>What is container orchestration Engine</a:t>
            </a:r>
          </a:p>
          <a:p>
            <a:r>
              <a:rPr lang="en-CA" dirty="0"/>
              <a:t>Why do we need Kubernetes</a:t>
            </a:r>
          </a:p>
        </p:txBody>
      </p:sp>
    </p:spTree>
    <p:extLst>
      <p:ext uri="{BB962C8B-B14F-4D97-AF65-F5344CB8AC3E}">
        <p14:creationId xmlns:p14="http://schemas.microsoft.com/office/powerpoint/2010/main" val="40378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814-14E7-4C66-82C4-04363420970B}"/>
              </a:ext>
            </a:extLst>
          </p:cNvPr>
          <p:cNvSpPr>
            <a:spLocks noGrp="1"/>
          </p:cNvSpPr>
          <p:nvPr>
            <p:ph type="title"/>
          </p:nvPr>
        </p:nvSpPr>
        <p:spPr/>
        <p:txBody>
          <a:bodyPr/>
          <a:lstStyle/>
          <a:p>
            <a:r>
              <a:rPr lang="en-CA" dirty="0"/>
              <a:t>What is Kubernetes?		</a:t>
            </a:r>
          </a:p>
        </p:txBody>
      </p:sp>
      <p:sp>
        <p:nvSpPr>
          <p:cNvPr id="3" name="Content Placeholder 2">
            <a:extLst>
              <a:ext uri="{FF2B5EF4-FFF2-40B4-BE49-F238E27FC236}">
                <a16:creationId xmlns:a16="http://schemas.microsoft.com/office/drawing/2014/main" id="{49E8456C-9EEC-4105-BEE9-DF1241AC5480}"/>
              </a:ext>
            </a:extLst>
          </p:cNvPr>
          <p:cNvSpPr>
            <a:spLocks noGrp="1"/>
          </p:cNvSpPr>
          <p:nvPr>
            <p:ph idx="1"/>
          </p:nvPr>
        </p:nvSpPr>
        <p:spPr/>
        <p:txBody>
          <a:bodyPr/>
          <a:lstStyle/>
          <a:p>
            <a:r>
              <a:rPr lang="en-CA" dirty="0"/>
              <a:t>Is a Container Management (orchestration) tool</a:t>
            </a:r>
          </a:p>
          <a:p>
            <a:r>
              <a:rPr lang="en-CA" dirty="0"/>
              <a:t>Developed by google lab &amp; later donated to CNCF(Cloud Native Computing Foundation)</a:t>
            </a:r>
          </a:p>
          <a:p>
            <a:r>
              <a:rPr lang="en-CA" dirty="0"/>
              <a:t>Open source</a:t>
            </a:r>
          </a:p>
          <a:p>
            <a:r>
              <a:rPr lang="en-CA" dirty="0"/>
              <a:t>Written on Golang</a:t>
            </a:r>
          </a:p>
          <a:p>
            <a:endParaRPr lang="en-CA" dirty="0"/>
          </a:p>
        </p:txBody>
      </p:sp>
    </p:spTree>
    <p:extLst>
      <p:ext uri="{BB962C8B-B14F-4D97-AF65-F5344CB8AC3E}">
        <p14:creationId xmlns:p14="http://schemas.microsoft.com/office/powerpoint/2010/main" val="151806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0F6-E14A-4EC6-867B-CAE0AF7EF47A}"/>
              </a:ext>
            </a:extLst>
          </p:cNvPr>
          <p:cNvSpPr>
            <a:spLocks noGrp="1"/>
          </p:cNvSpPr>
          <p:nvPr>
            <p:ph type="title"/>
          </p:nvPr>
        </p:nvSpPr>
        <p:spPr/>
        <p:txBody>
          <a:bodyPr/>
          <a:lstStyle/>
          <a:p>
            <a:r>
              <a:rPr lang="en-CA" dirty="0"/>
              <a:t>What is container management Tool</a:t>
            </a:r>
          </a:p>
        </p:txBody>
      </p:sp>
      <p:sp>
        <p:nvSpPr>
          <p:cNvPr id="3" name="Content Placeholder 2">
            <a:extLst>
              <a:ext uri="{FF2B5EF4-FFF2-40B4-BE49-F238E27FC236}">
                <a16:creationId xmlns:a16="http://schemas.microsoft.com/office/drawing/2014/main" id="{07593E27-0F24-46F2-A992-F116D0A8C3EC}"/>
              </a:ext>
            </a:extLst>
          </p:cNvPr>
          <p:cNvSpPr>
            <a:spLocks noGrp="1"/>
          </p:cNvSpPr>
          <p:nvPr>
            <p:ph idx="1"/>
          </p:nvPr>
        </p:nvSpPr>
        <p:spPr/>
        <p:txBody>
          <a:bodyPr/>
          <a:lstStyle/>
          <a:p>
            <a:r>
              <a:rPr lang="en-CA" dirty="0"/>
              <a:t>Container Management/orchestration tool or engine automates deploying, scaling , and managing containerized application on a group of servers</a:t>
            </a:r>
          </a:p>
          <a:p>
            <a:endParaRPr lang="en-CA" dirty="0"/>
          </a:p>
          <a:p>
            <a:endParaRPr lang="en-CA" dirty="0"/>
          </a:p>
        </p:txBody>
      </p:sp>
      <p:pic>
        <p:nvPicPr>
          <p:cNvPr id="5" name="Picture 4" descr="A picture containing drawing&#10;&#10;Description automatically generated">
            <a:extLst>
              <a:ext uri="{FF2B5EF4-FFF2-40B4-BE49-F238E27FC236}">
                <a16:creationId xmlns:a16="http://schemas.microsoft.com/office/drawing/2014/main" id="{B81369EF-BC96-4047-BFC1-800268807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4781550"/>
            <a:ext cx="3233258" cy="1643788"/>
          </a:xfrm>
          <a:prstGeom prst="rect">
            <a:avLst/>
          </a:prstGeom>
        </p:spPr>
      </p:pic>
      <p:pic>
        <p:nvPicPr>
          <p:cNvPr id="7" name="Picture 6" descr="A drawing of a face&#10;&#10;Description automatically generated">
            <a:extLst>
              <a:ext uri="{FF2B5EF4-FFF2-40B4-BE49-F238E27FC236}">
                <a16:creationId xmlns:a16="http://schemas.microsoft.com/office/drawing/2014/main" id="{D3B7FE68-E209-47C7-97E5-442CE1085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102" y="4810006"/>
            <a:ext cx="3543795" cy="1695687"/>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34F9ACFD-00BD-4A29-9EBE-8C21A3220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7549" y="4236917"/>
            <a:ext cx="2938151" cy="2938151"/>
          </a:xfrm>
          <a:prstGeom prst="rect">
            <a:avLst/>
          </a:prstGeom>
        </p:spPr>
      </p:pic>
    </p:spTree>
    <p:extLst>
      <p:ext uri="{BB962C8B-B14F-4D97-AF65-F5344CB8AC3E}">
        <p14:creationId xmlns:p14="http://schemas.microsoft.com/office/powerpoint/2010/main" val="275962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EDCE8C2-3506-4549-AA38-289378028E21}"/>
              </a:ext>
            </a:extLst>
          </p:cNvPr>
          <p:cNvPicPr>
            <a:picLocks noGrp="1"/>
          </p:cNvPicPr>
          <p:nvPr>
            <p:ph idx="1"/>
          </p:nvPr>
        </p:nvPicPr>
        <p:blipFill rotWithShape="1">
          <a:blip r:embed="rId2"/>
          <a:srcRect t="7294" b="16125"/>
          <a:stretch/>
        </p:blipFill>
        <p:spPr bwMode="auto">
          <a:xfrm>
            <a:off x="266700" y="1238251"/>
            <a:ext cx="11620500" cy="4737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469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9B41-0CB4-4369-A127-89AF7E14B2C8}"/>
              </a:ext>
            </a:extLst>
          </p:cNvPr>
          <p:cNvSpPr>
            <a:spLocks noGrp="1"/>
          </p:cNvSpPr>
          <p:nvPr>
            <p:ph type="title"/>
          </p:nvPr>
        </p:nvSpPr>
        <p:spPr/>
        <p:txBody>
          <a:bodyPr/>
          <a:lstStyle/>
          <a:p>
            <a:r>
              <a:rPr lang="en-CA" dirty="0"/>
              <a:t>Why do we need Kubernetes?</a:t>
            </a:r>
          </a:p>
        </p:txBody>
      </p:sp>
      <p:pic>
        <p:nvPicPr>
          <p:cNvPr id="4" name="Content Placeholder 3">
            <a:extLst>
              <a:ext uri="{FF2B5EF4-FFF2-40B4-BE49-F238E27FC236}">
                <a16:creationId xmlns:a16="http://schemas.microsoft.com/office/drawing/2014/main" id="{AC875918-ED0B-46DD-8BB5-D2C4C6E7BBB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7749" b="13618"/>
          <a:stretch/>
        </p:blipFill>
        <p:spPr bwMode="auto">
          <a:xfrm>
            <a:off x="581192" y="2266951"/>
            <a:ext cx="10362866" cy="41338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71476032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{25A7C5CB-A01A-4CA6-90A2-45E24F12E94E}tf33552983</Template>
  <TotalTime>0</TotalTime>
  <Words>678</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Franklin Gothic Book</vt:lpstr>
      <vt:lpstr>Franklin Gothic Demi</vt:lpstr>
      <vt:lpstr>Wingdings</vt:lpstr>
      <vt:lpstr>Wingdings 2</vt:lpstr>
      <vt:lpstr>DividendVTI</vt:lpstr>
      <vt:lpstr>Kubernetes</vt:lpstr>
      <vt:lpstr>Agenda </vt:lpstr>
      <vt:lpstr>Kubernetes is the Greek word for helmsman or captain of ship</vt:lpstr>
      <vt:lpstr>Kubernetes is also known as K8s</vt:lpstr>
      <vt:lpstr>What is Kubernetes</vt:lpstr>
      <vt:lpstr>What is Kubernetes?  </vt:lpstr>
      <vt:lpstr>What is container management Tool</vt:lpstr>
      <vt:lpstr>PowerPoint Presentation</vt:lpstr>
      <vt:lpstr>Why do we need Kubernetes?</vt:lpstr>
      <vt:lpstr>Kubernetes Architecture </vt:lpstr>
      <vt:lpstr>PowerPoint Presentation</vt:lpstr>
      <vt:lpstr>Features of Kubernetes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2020-01-30T05:05:31Z</dcterms:created>
  <dcterms:modified xsi:type="dcterms:W3CDTF">2020-01-30T21:47:37Z</dcterms:modified>
</cp:coreProperties>
</file>