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614d81dbc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614d81dbc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685800" rtl="0" algn="l">
              <a:lnSpc>
                <a:spcPct val="115000"/>
              </a:lnSpc>
              <a:spcBef>
                <a:spcPts val="0"/>
              </a:spcBef>
              <a:spcAft>
                <a:spcPts val="0"/>
              </a:spcAft>
              <a:buClr>
                <a:schemeClr val="dk1"/>
              </a:buClr>
              <a:buSzPts val="1100"/>
              <a:buFont typeface="Arial"/>
              <a:buChar char="●"/>
            </a:pPr>
            <a:r>
              <a:rPr b="1" lang="en">
                <a:solidFill>
                  <a:schemeClr val="dk1"/>
                </a:solidFill>
              </a:rPr>
              <a:t>Domestic vs. Foreign Player Performance</a:t>
            </a:r>
            <a:r>
              <a:rPr lang="en">
                <a:solidFill>
                  <a:schemeClr val="dk1"/>
                </a:solidFill>
              </a:rPr>
              <a:t>:  </a:t>
            </a:r>
            <a:endParaRPr>
              <a:solidFill>
                <a:schemeClr val="dk1"/>
              </a:solidFill>
            </a:endParaRPr>
          </a:p>
          <a:p>
            <a:pPr indent="-298450" lvl="0" marL="1143000" rtl="0" algn="l">
              <a:lnSpc>
                <a:spcPct val="115000"/>
              </a:lnSpc>
              <a:spcBef>
                <a:spcPts val="0"/>
              </a:spcBef>
              <a:spcAft>
                <a:spcPts val="0"/>
              </a:spcAft>
              <a:buClr>
                <a:schemeClr val="dk1"/>
              </a:buClr>
              <a:buSzPts val="1100"/>
              <a:buFont typeface="Arial"/>
              <a:buChar char="○"/>
            </a:pPr>
            <a:r>
              <a:rPr lang="en">
                <a:solidFill>
                  <a:schemeClr val="dk1"/>
                </a:solidFill>
              </a:rPr>
              <a:t>In the decade dataset, foreign players outperform overall averages: Foreign (536.20 PTS, 245.45 REB, 129.73 AST) vs. Overall (451.01 PTS, 188.59 REB, 102.54 AST), suggesting the sampled foreign players are high performers. </a:t>
            </a:r>
            <a:endParaRPr>
              <a:solidFill>
                <a:schemeClr val="dk1"/>
              </a:solidFill>
            </a:endParaRPr>
          </a:p>
          <a:p>
            <a:pPr indent="-298450" lvl="0" marL="1143000" rtl="0" algn="l">
              <a:lnSpc>
                <a:spcPct val="115000"/>
              </a:lnSpc>
              <a:spcBef>
                <a:spcPts val="0"/>
              </a:spcBef>
              <a:spcAft>
                <a:spcPts val="0"/>
              </a:spcAft>
              <a:buClr>
                <a:schemeClr val="dk1"/>
              </a:buClr>
              <a:buSzPts val="1100"/>
              <a:buFont typeface="Arial"/>
              <a:buChar char="○"/>
            </a:pPr>
            <a:r>
              <a:rPr lang="en">
                <a:solidFill>
                  <a:schemeClr val="dk1"/>
                </a:solidFill>
              </a:rPr>
              <a:t>However, a broader comparison using per-player averages shows foreign players with lower stats (213.24 PTS, 91.11 REB, 42.92 AST) compared to the random sample (286.77 PTS, 124.01 REB, 61.55 AST), possibly due to differences in sample size or aggregation methods. </a:t>
            </a:r>
            <a:endParaRPr>
              <a:solidFill>
                <a:schemeClr val="dk1"/>
              </a:solidFill>
            </a:endParaRPr>
          </a:p>
          <a:p>
            <a:pPr indent="-298450" lvl="0" marL="1143000" rtl="0" algn="l">
              <a:lnSpc>
                <a:spcPct val="115000"/>
              </a:lnSpc>
              <a:spcBef>
                <a:spcPts val="0"/>
              </a:spcBef>
              <a:spcAft>
                <a:spcPts val="0"/>
              </a:spcAft>
              <a:buClr>
                <a:schemeClr val="dk1"/>
              </a:buClr>
              <a:buSzPts val="1100"/>
              <a:buFont typeface="Arial"/>
              <a:buChar char="○"/>
            </a:pPr>
            <a:r>
              <a:rPr lang="en">
                <a:solidFill>
                  <a:schemeClr val="dk1"/>
                </a:solidFill>
              </a:rPr>
              <a:t>A bar plot comparing average PTS, REB, and AST for foreign vs. random sample players highlights these differences, with the random sample showing higher averages.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14d81dbce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614d81dbce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boxplot of points per game by decade indicates increasing variability in the 2010s/2020s, suggesting diverse scoring roles and the influence of high-scoring foreign players.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14d81db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14d81db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14d81dbc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14d81dbc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14d81db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614d81db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can mention the fields in the dataset while speaking, but we don’t need to have them on the slide</a:t>
            </a:r>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Sports Analytics: To study trends in player performance, team dynamics, or the evolution of basketball strategies, with a focus on the impact of foreign players. </a:t>
            </a:r>
            <a:endParaRPr>
              <a:solidFill>
                <a:schemeClr val="dk1"/>
              </a:solidFill>
            </a:endParaRPr>
          </a:p>
          <a:p>
            <a:pPr indent="-298450" lvl="0" marL="685800" rtl="0" algn="l">
              <a:lnSpc>
                <a:spcPct val="115000"/>
              </a:lnSpc>
              <a:spcBef>
                <a:spcPts val="0"/>
              </a:spcBef>
              <a:spcAft>
                <a:spcPts val="0"/>
              </a:spcAft>
              <a:buClr>
                <a:schemeClr val="dk1"/>
              </a:buClr>
              <a:buSzPts val="1100"/>
              <a:buFont typeface="Arial"/>
              <a:buChar char="●"/>
            </a:pPr>
            <a:r>
              <a:rPr lang="en">
                <a:solidFill>
                  <a:schemeClr val="dk1"/>
                </a:solidFill>
              </a:rPr>
              <a:t>Data Science: To apply statistical modeling, machine learning, or visualization techniques to uncover patterns in player statistics, including differences between domestic and foreign players. </a:t>
            </a:r>
            <a:endParaRPr>
              <a:solidFill>
                <a:schemeClr val="dk1"/>
              </a:solidFill>
            </a:endParaRPr>
          </a:p>
          <a:p>
            <a:pPr indent="-298450" lvl="0" marL="685800" rtl="0" algn="l">
              <a:lnSpc>
                <a:spcPct val="115000"/>
              </a:lnSpc>
              <a:spcBef>
                <a:spcPts val="0"/>
              </a:spcBef>
              <a:spcAft>
                <a:spcPts val="0"/>
              </a:spcAft>
              <a:buClr>
                <a:schemeClr val="dk1"/>
              </a:buClr>
              <a:buSzPts val="1100"/>
              <a:buFont typeface="Arial"/>
              <a:buChar char="●"/>
            </a:pPr>
            <a:r>
              <a:rPr lang="en">
                <a:solidFill>
                  <a:schemeClr val="dk1"/>
                </a:solidFill>
              </a:rPr>
              <a:t>Historical Analysis: To compare the performance of domestic and foreign players across different eras of the NBA. </a:t>
            </a:r>
            <a:endParaRPr>
              <a:solidFill>
                <a:schemeClr val="dk1"/>
              </a:solidFill>
            </a:endParaRPr>
          </a:p>
          <a:p>
            <a:pPr indent="-298450" lvl="0" marL="685800" rtl="0" algn="l">
              <a:lnSpc>
                <a:spcPct val="115000"/>
              </a:lnSpc>
              <a:spcBef>
                <a:spcPts val="0"/>
              </a:spcBef>
              <a:spcAft>
                <a:spcPts val="0"/>
              </a:spcAft>
              <a:buClr>
                <a:schemeClr val="dk1"/>
              </a:buClr>
              <a:buSzPts val="1100"/>
              <a:buFont typeface="Arial"/>
              <a:buChar char="●"/>
            </a:pPr>
            <a:r>
              <a:rPr lang="en">
                <a:solidFill>
                  <a:schemeClr val="dk1"/>
                </a:solidFill>
              </a:rPr>
              <a:t>Business and Marketing: To analyze player popularity or impact, especially for foreign players, for marketing campaigns or team management decisions.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614d81dbc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614d81dbc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14d81dbc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14d81dbc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14d81dbce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614d81dbce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614d81dbce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614d81dbce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614d81dbc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614d81dbc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685800" rtl="0" algn="l">
              <a:lnSpc>
                <a:spcPct val="115000"/>
              </a:lnSpc>
              <a:spcBef>
                <a:spcPts val="0"/>
              </a:spcBef>
              <a:spcAft>
                <a:spcPts val="0"/>
              </a:spcAft>
              <a:buClr>
                <a:schemeClr val="dk1"/>
              </a:buClr>
              <a:buSzPts val="1100"/>
              <a:buFont typeface="Arial"/>
              <a:buChar char="●"/>
            </a:pPr>
            <a:r>
              <a:rPr b="1" lang="en">
                <a:solidFill>
                  <a:schemeClr val="dk1"/>
                </a:solidFill>
                <a:latin typeface="Lato"/>
                <a:ea typeface="Lato"/>
                <a:cs typeface="Lato"/>
                <a:sym typeface="Lato"/>
              </a:rPr>
              <a:t>Average Performance by Decade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298450" lvl="0" marL="1143000" rtl="0" algn="l">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The dataset reveals average season statistics per decade:  </a:t>
            </a:r>
            <a:endParaRPr>
              <a:solidFill>
                <a:schemeClr val="dk1"/>
              </a:solidFill>
              <a:latin typeface="Lato"/>
              <a:ea typeface="Lato"/>
              <a:cs typeface="Lato"/>
              <a:sym typeface="Lato"/>
            </a:endParaRPr>
          </a:p>
          <a:p>
            <a:pPr indent="-298450" lvl="0" marL="1600200" rtl="0" algn="l">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1970s: 414.52 PTS, 165.50 REB, 97.32 AST </a:t>
            </a:r>
            <a:endParaRPr>
              <a:solidFill>
                <a:schemeClr val="dk1"/>
              </a:solidFill>
              <a:latin typeface="Lato"/>
              <a:ea typeface="Lato"/>
              <a:cs typeface="Lato"/>
              <a:sym typeface="Lato"/>
            </a:endParaRPr>
          </a:p>
          <a:p>
            <a:pPr indent="-298450" lvl="0" marL="1600200" rtl="0" algn="l">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1980s: 530.07 PTS, 170.70 REB, 107.64 AST </a:t>
            </a:r>
            <a:endParaRPr>
              <a:solidFill>
                <a:schemeClr val="dk1"/>
              </a:solidFill>
              <a:latin typeface="Lato"/>
              <a:ea typeface="Lato"/>
              <a:cs typeface="Lato"/>
              <a:sym typeface="Lato"/>
            </a:endParaRPr>
          </a:p>
          <a:p>
            <a:pPr indent="-298450" lvl="0" marL="1600200" rtl="0" algn="l">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1990s: 370.90 PTS, 107.81 REB, 126.77 AST </a:t>
            </a:r>
            <a:endParaRPr>
              <a:solidFill>
                <a:schemeClr val="dk1"/>
              </a:solidFill>
              <a:latin typeface="Lato"/>
              <a:ea typeface="Lato"/>
              <a:cs typeface="Lato"/>
              <a:sym typeface="Lato"/>
            </a:endParaRPr>
          </a:p>
          <a:p>
            <a:pPr indent="-298450" lvl="0" marL="1600200" rtl="0" algn="l">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2000s: 424.13 PTS, 225.99 REB, 87.58 AST </a:t>
            </a:r>
            <a:endParaRPr>
              <a:solidFill>
                <a:schemeClr val="dk1"/>
              </a:solidFill>
              <a:latin typeface="Lato"/>
              <a:ea typeface="Lato"/>
              <a:cs typeface="Lato"/>
              <a:sym typeface="Lato"/>
            </a:endParaRPr>
          </a:p>
          <a:p>
            <a:pPr indent="-298450" lvl="0" marL="1600200" rtl="0" algn="l">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2010s: 476.19 PTS, 226.37 REB, 97.19 AST </a:t>
            </a:r>
            <a:endParaRPr>
              <a:solidFill>
                <a:schemeClr val="dk1"/>
              </a:solidFill>
              <a:latin typeface="Lato"/>
              <a:ea typeface="Lato"/>
              <a:cs typeface="Lato"/>
              <a:sym typeface="Lato"/>
            </a:endParaRPr>
          </a:p>
          <a:p>
            <a:pPr indent="-298450" lvl="0" marL="1600200" rtl="0" algn="l">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2020s: 394.53 PTS, 164.12 REB, 118.76 AST </a:t>
            </a:r>
            <a:endParaRPr>
              <a:solidFill>
                <a:schemeClr val="dk1"/>
              </a:solidFill>
              <a:latin typeface="Lato"/>
              <a:ea typeface="Lato"/>
              <a:cs typeface="Lato"/>
              <a:sym typeface="Lato"/>
            </a:endParaRPr>
          </a:p>
          <a:p>
            <a:pPr indent="-298450" lvl="0" marL="1143000" rtl="0" algn="l">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The 1980s exhibited the highest average points, likely due to high-paced gameplay, while rebounds peaked in the 2000s and 2010s, reflecting dominant frontcourt play. Assists were highest in the 1990s, suggesting a focus on playmaking.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8" y="738550"/>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NBA Player Statistics Analysis by Decade</a:t>
            </a:r>
            <a:r>
              <a:rPr lang="en" sz="2400"/>
              <a:t> </a:t>
            </a:r>
            <a:endParaRPr/>
          </a:p>
        </p:txBody>
      </p:sp>
      <p:sp>
        <p:nvSpPr>
          <p:cNvPr id="135" name="Google Shape;135;p13"/>
          <p:cNvSpPr txBox="1"/>
          <p:nvPr>
            <p:ph idx="1" type="subTitle"/>
          </p:nvPr>
        </p:nvSpPr>
        <p:spPr>
          <a:xfrm>
            <a:off x="311700" y="26837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By: Cy Seeley, Arya Tatke, John Apel, Anthony Vo</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descr="Picture" id="189" name="Google Shape;189;p22"/>
          <p:cNvPicPr preferRelativeResize="0"/>
          <p:nvPr/>
        </p:nvPicPr>
        <p:blipFill>
          <a:blip r:embed="rId3">
            <a:alphaModFix/>
          </a:blip>
          <a:stretch>
            <a:fillRect/>
          </a:stretch>
        </p:blipFill>
        <p:spPr>
          <a:xfrm>
            <a:off x="1915025" y="1181100"/>
            <a:ext cx="5256717" cy="313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descr="Picture" id="195" name="Google Shape;195;p23"/>
          <p:cNvPicPr preferRelativeResize="0"/>
          <p:nvPr/>
        </p:nvPicPr>
        <p:blipFill>
          <a:blip r:embed="rId3">
            <a:alphaModFix/>
          </a:blip>
          <a:stretch>
            <a:fillRect/>
          </a:stretch>
        </p:blipFill>
        <p:spPr>
          <a:xfrm>
            <a:off x="2188588" y="1084850"/>
            <a:ext cx="5256717" cy="3133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Focus of this project was collecting and analyzing NBA player statistics from the 1970s to the 2020s</a:t>
            </a:r>
            <a:endParaRPr sz="1200"/>
          </a:p>
          <a:p>
            <a:pPr indent="-304800" lvl="0" marL="457200" rtl="0" algn="l">
              <a:spcBef>
                <a:spcPts val="0"/>
              </a:spcBef>
              <a:spcAft>
                <a:spcPts val="0"/>
              </a:spcAft>
              <a:buSzPts val="1200"/>
              <a:buChar char="●"/>
            </a:pPr>
            <a:r>
              <a:rPr lang="en" sz="1200"/>
              <a:t>Our goal was to compile a comprehensive dataset containing:</a:t>
            </a:r>
            <a:endParaRPr sz="1200"/>
          </a:p>
          <a:p>
            <a:pPr indent="-292100" lvl="1" marL="914400" rtl="0" algn="l">
              <a:spcBef>
                <a:spcPts val="0"/>
              </a:spcBef>
              <a:spcAft>
                <a:spcPts val="0"/>
              </a:spcAft>
              <a:buSzPts val="1000"/>
              <a:buChar char="○"/>
            </a:pPr>
            <a:r>
              <a:rPr lang="en" sz="1000"/>
              <a:t>Player career stats- grouped by the decade in which players </a:t>
            </a:r>
            <a:r>
              <a:rPr lang="en" sz="1000"/>
              <a:t>began</a:t>
            </a:r>
            <a:r>
              <a:rPr lang="en" sz="1000"/>
              <a:t> their careers</a:t>
            </a:r>
            <a:endParaRPr sz="1000"/>
          </a:p>
          <a:p>
            <a:pPr indent="-292100" lvl="1" marL="914400" rtl="0" algn="l">
              <a:spcBef>
                <a:spcPts val="0"/>
              </a:spcBef>
              <a:spcAft>
                <a:spcPts val="0"/>
              </a:spcAft>
              <a:buSzPts val="1000"/>
              <a:buChar char="○"/>
            </a:pPr>
            <a:r>
              <a:rPr lang="en" sz="1000"/>
              <a:t>Analyze trends in player performance metrics including points, rebounds, and assists over time while comparing domestic and foreign players’ contributions</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to answer</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en" sz="1200"/>
              <a:t>How do key performance metrics (points, rebounds, assists) vary across decades for NBA players? </a:t>
            </a:r>
            <a:endParaRPr sz="1200"/>
          </a:p>
          <a:p>
            <a:pPr indent="-304800" lvl="0" marL="457200" rtl="0" algn="l">
              <a:spcBef>
                <a:spcPts val="0"/>
              </a:spcBef>
              <a:spcAft>
                <a:spcPts val="0"/>
              </a:spcAft>
              <a:buSzPts val="1200"/>
              <a:buAutoNum type="arabicPeriod"/>
            </a:pPr>
            <a:r>
              <a:rPr lang="en" sz="1200"/>
              <a:t>Are there trends in player performance or career longevity over time, and how do these differ between domestic and foreign players? </a:t>
            </a:r>
            <a:endParaRPr sz="1200"/>
          </a:p>
          <a:p>
            <a:pPr indent="-304800" lvl="0" marL="457200" rtl="0" algn="l">
              <a:spcBef>
                <a:spcPts val="0"/>
              </a:spcBef>
              <a:spcAft>
                <a:spcPts val="0"/>
              </a:spcAft>
              <a:buSzPts val="1200"/>
              <a:buAutoNum type="arabicPeriod"/>
            </a:pPr>
            <a:r>
              <a:rPr lang="en" sz="1200"/>
              <a:t>Which players or seasons stand out as exceptional within each decade, particularly among foreign players? </a:t>
            </a:r>
            <a:endParaRPr sz="1200"/>
          </a:p>
          <a:p>
            <a:pPr indent="-304800" lvl="0" marL="457200" rtl="0" algn="l">
              <a:spcBef>
                <a:spcPts val="0"/>
              </a:spcBef>
              <a:spcAft>
                <a:spcPts val="0"/>
              </a:spcAft>
              <a:buSzPts val="1200"/>
              <a:buAutoNum type="arabicPeriod"/>
            </a:pPr>
            <a:r>
              <a:rPr lang="en" sz="1200"/>
              <a:t>How has the contribution of foreign players to NBA performance metrics evolved over the decades? </a:t>
            </a:r>
            <a:endParaRPr sz="1200"/>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The dataset consists of career statistics for  a sample of NBA players </a:t>
            </a:r>
            <a:r>
              <a:rPr lang="en" sz="1200"/>
              <a:t>who started their careers between 1970 and 2025, grouped by decade</a:t>
            </a:r>
            <a:endParaRPr sz="1200"/>
          </a:p>
          <a:p>
            <a:pPr indent="-304800" lvl="0" marL="457200" rtl="0" algn="l">
              <a:spcBef>
                <a:spcPts val="0"/>
              </a:spcBef>
              <a:spcAft>
                <a:spcPts val="0"/>
              </a:spcAft>
              <a:buSzPts val="1200"/>
              <a:buChar char="●"/>
            </a:pPr>
            <a:r>
              <a:rPr lang="en" sz="1200"/>
              <a:t>The dataset could be used in many different fields:</a:t>
            </a:r>
            <a:endParaRPr sz="1200"/>
          </a:p>
          <a:p>
            <a:pPr indent="-304800" lvl="1" marL="914400" rtl="0" algn="l">
              <a:spcBef>
                <a:spcPts val="0"/>
              </a:spcBef>
              <a:spcAft>
                <a:spcPts val="0"/>
              </a:spcAft>
              <a:buSzPts val="1200"/>
              <a:buChar char="○"/>
            </a:pPr>
            <a:r>
              <a:rPr lang="en" sz="1200"/>
              <a:t>Sports analytics</a:t>
            </a:r>
            <a:endParaRPr sz="1200"/>
          </a:p>
          <a:p>
            <a:pPr indent="-304800" lvl="1" marL="914400" rtl="0" algn="l">
              <a:spcBef>
                <a:spcPts val="0"/>
              </a:spcBef>
              <a:spcAft>
                <a:spcPts val="0"/>
              </a:spcAft>
              <a:buSzPts val="1200"/>
              <a:buChar char="○"/>
            </a:pPr>
            <a:r>
              <a:rPr lang="en" sz="1200"/>
              <a:t>Data science</a:t>
            </a:r>
            <a:endParaRPr sz="1200"/>
          </a:p>
          <a:p>
            <a:pPr indent="-304800" lvl="1" marL="914400" rtl="0" algn="l">
              <a:spcBef>
                <a:spcPts val="0"/>
              </a:spcBef>
              <a:spcAft>
                <a:spcPts val="0"/>
              </a:spcAft>
              <a:buSzPts val="1200"/>
              <a:buChar char="○"/>
            </a:pPr>
            <a:r>
              <a:rPr lang="en" sz="1200"/>
              <a:t>Historical analysis</a:t>
            </a:r>
            <a:endParaRPr sz="1200"/>
          </a:p>
          <a:p>
            <a:pPr indent="-304800" lvl="1" marL="914400" rtl="0" algn="l">
              <a:spcBef>
                <a:spcPts val="0"/>
              </a:spcBef>
              <a:spcAft>
                <a:spcPts val="0"/>
              </a:spcAft>
              <a:buSzPts val="1200"/>
              <a:buChar char="○"/>
            </a:pPr>
            <a:r>
              <a:rPr lang="en" sz="1200"/>
              <a:t>Business and marketing</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Player sampling</a:t>
            </a:r>
            <a:endParaRPr sz="1200"/>
          </a:p>
          <a:p>
            <a:pPr indent="-304800" lvl="0" marL="457200" rtl="0" algn="l">
              <a:spcBef>
                <a:spcPts val="0"/>
              </a:spcBef>
              <a:spcAft>
                <a:spcPts val="0"/>
              </a:spcAft>
              <a:buSzPts val="1200"/>
              <a:buChar char="●"/>
            </a:pPr>
            <a:r>
              <a:rPr lang="en" sz="1200"/>
              <a:t>Data retrieval</a:t>
            </a:r>
            <a:endParaRPr sz="1200"/>
          </a:p>
          <a:p>
            <a:pPr indent="-304800" lvl="0" marL="457200" rtl="0" algn="l">
              <a:spcBef>
                <a:spcPts val="0"/>
              </a:spcBef>
              <a:spcAft>
                <a:spcPts val="0"/>
              </a:spcAft>
              <a:buSzPts val="1200"/>
              <a:buChar char="●"/>
            </a:pPr>
            <a:r>
              <a:rPr lang="en" sz="1200"/>
              <a:t>Decade labeling</a:t>
            </a:r>
            <a:endParaRPr sz="1200"/>
          </a:p>
          <a:p>
            <a:pPr indent="-304800" lvl="0" marL="457200" rtl="0" algn="l">
              <a:spcBef>
                <a:spcPts val="0"/>
              </a:spcBef>
              <a:spcAft>
                <a:spcPts val="0"/>
              </a:spcAft>
              <a:buSzPts val="1200"/>
              <a:buChar char="●"/>
            </a:pPr>
            <a:r>
              <a:rPr lang="en" sz="1200"/>
              <a:t>Foreign player identification and integration</a:t>
            </a:r>
            <a:endParaRPr sz="1200"/>
          </a:p>
          <a:p>
            <a:pPr indent="-304800" lvl="0" marL="457200" rtl="0" algn="l">
              <a:spcBef>
                <a:spcPts val="0"/>
              </a:spcBef>
              <a:spcAft>
                <a:spcPts val="0"/>
              </a:spcAft>
              <a:buSzPts val="1200"/>
              <a:buChar char="●"/>
            </a:pPr>
            <a:r>
              <a:rPr lang="en" sz="1200"/>
              <a:t>Data consolidation</a:t>
            </a:r>
            <a:endParaRPr sz="1200"/>
          </a:p>
          <a:p>
            <a:pPr indent="-304800" lvl="0" marL="457200" rtl="0" algn="l">
              <a:spcBef>
                <a:spcPts val="0"/>
              </a:spcBef>
              <a:spcAft>
                <a:spcPts val="0"/>
              </a:spcAft>
              <a:buSzPts val="1200"/>
              <a:buChar char="●"/>
            </a:pPr>
            <a:r>
              <a:rPr lang="en" sz="1200"/>
              <a:t>Error handling</a:t>
            </a:r>
            <a:endParaRPr sz="1200"/>
          </a:p>
          <a:p>
            <a:pPr indent="-304800" lvl="0" marL="457200" rtl="0" algn="l">
              <a:spcBef>
                <a:spcPts val="0"/>
              </a:spcBef>
              <a:spcAft>
                <a:spcPts val="0"/>
              </a:spcAft>
              <a:buSzPts val="1200"/>
              <a:buChar char="●"/>
            </a:pPr>
            <a:r>
              <a:rPr lang="en" sz="1200"/>
              <a:t>Data storage</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Methods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0"/>
              </a:spcBef>
              <a:spcAft>
                <a:spcPts val="0"/>
              </a:spcAft>
              <a:buSzPct val="100000"/>
              <a:buChar char="●"/>
            </a:pPr>
            <a:r>
              <a:rPr lang="en" sz="1200"/>
              <a:t>Data exploration</a:t>
            </a:r>
            <a:endParaRPr sz="1200"/>
          </a:p>
          <a:p>
            <a:pPr indent="-299085" lvl="1" marL="914400" rtl="0" algn="l">
              <a:spcBef>
                <a:spcPts val="0"/>
              </a:spcBef>
              <a:spcAft>
                <a:spcPts val="0"/>
              </a:spcAft>
              <a:buSzPct val="100000"/>
              <a:buChar char="○"/>
            </a:pPr>
            <a:r>
              <a:rPr lang="en" sz="1200"/>
              <a:t>understand player stats and nationality distributions.</a:t>
            </a:r>
            <a:endParaRPr sz="1200"/>
          </a:p>
          <a:p>
            <a:pPr indent="-299085" lvl="0" marL="457200" rtl="0" algn="l">
              <a:spcBef>
                <a:spcPts val="0"/>
              </a:spcBef>
              <a:spcAft>
                <a:spcPts val="0"/>
              </a:spcAft>
              <a:buSzPct val="100000"/>
              <a:buChar char="●"/>
            </a:pPr>
            <a:r>
              <a:rPr lang="en" sz="1200"/>
              <a:t>Visualization</a:t>
            </a:r>
            <a:endParaRPr sz="1200"/>
          </a:p>
          <a:p>
            <a:pPr indent="-299085" lvl="1" marL="914400" rtl="0" algn="l">
              <a:spcBef>
                <a:spcPts val="0"/>
              </a:spcBef>
              <a:spcAft>
                <a:spcPts val="0"/>
              </a:spcAft>
              <a:buSzPct val="100000"/>
              <a:buChar char="○"/>
            </a:pPr>
            <a:r>
              <a:rPr lang="en" sz="1200"/>
              <a:t>bar plots (top countries, scorers), box plots (points distribution), and line plots (decade trends)</a:t>
            </a:r>
            <a:endParaRPr sz="1200"/>
          </a:p>
          <a:p>
            <a:pPr indent="-299085" lvl="0" marL="457200" rtl="0" algn="l">
              <a:spcBef>
                <a:spcPts val="0"/>
              </a:spcBef>
              <a:spcAft>
                <a:spcPts val="0"/>
              </a:spcAft>
              <a:buSzPct val="100000"/>
              <a:buChar char="●"/>
            </a:pPr>
            <a:r>
              <a:rPr lang="en" sz="1200"/>
              <a:t>Statistical analysis</a:t>
            </a:r>
            <a:endParaRPr sz="1200"/>
          </a:p>
          <a:p>
            <a:pPr indent="-299085" lvl="1" marL="914400" rtl="0" algn="l">
              <a:spcBef>
                <a:spcPts val="0"/>
              </a:spcBef>
              <a:spcAft>
                <a:spcPts val="0"/>
              </a:spcAft>
              <a:buSzPct val="100000"/>
              <a:buChar char="○"/>
            </a:pPr>
            <a:r>
              <a:rPr lang="en" sz="1200"/>
              <a:t>Calculated mean stats (PTS, REB, AST) for groups and decades, with group comparisons (foreign vs. all players).</a:t>
            </a:r>
            <a:endParaRPr sz="1200"/>
          </a:p>
          <a:p>
            <a:pPr indent="-299085" lvl="0" marL="457200" rtl="0" algn="l">
              <a:spcBef>
                <a:spcPts val="0"/>
              </a:spcBef>
              <a:spcAft>
                <a:spcPts val="0"/>
              </a:spcAft>
              <a:buSzPct val="100000"/>
              <a:buChar char="●"/>
            </a:pPr>
            <a:r>
              <a:rPr lang="en" sz="1200"/>
              <a:t>Outlier detection</a:t>
            </a:r>
            <a:endParaRPr sz="1200"/>
          </a:p>
          <a:p>
            <a:pPr indent="-299085" lvl="1" marL="914400" rtl="0" algn="l">
              <a:spcBef>
                <a:spcPts val="0"/>
              </a:spcBef>
              <a:spcAft>
                <a:spcPts val="0"/>
              </a:spcAft>
              <a:buSzPct val="100000"/>
              <a:buChar char="○"/>
            </a:pPr>
            <a:r>
              <a:rPr lang="en" sz="1200"/>
              <a:t> Identified outliers in points distribution via box plots, highlighting performance variations.</a:t>
            </a:r>
            <a:endParaRPr sz="1200"/>
          </a:p>
          <a:p>
            <a:pPr indent="-299085" lvl="0" marL="457200" rtl="0" algn="l">
              <a:spcBef>
                <a:spcPts val="0"/>
              </a:spcBef>
              <a:spcAft>
                <a:spcPts val="0"/>
              </a:spcAft>
              <a:buSzPct val="100000"/>
              <a:buChar char="●"/>
            </a:pPr>
            <a:r>
              <a:rPr lang="en" sz="1200"/>
              <a:t>Trend analysis</a:t>
            </a:r>
            <a:endParaRPr sz="1200"/>
          </a:p>
          <a:p>
            <a:pPr indent="-299085" lvl="1" marL="914400" rtl="0" algn="l">
              <a:spcBef>
                <a:spcPts val="0"/>
              </a:spcBef>
              <a:spcAft>
                <a:spcPts val="0"/>
              </a:spcAft>
              <a:buSzPct val="100000"/>
              <a:buChar char="○"/>
            </a:pPr>
            <a:r>
              <a:rPr lang="en" sz="1200"/>
              <a:t>Examined stat trends across decades (e.g., 1970s: 414.52 PTS, 2020s: 394.53 PTS) and player counts.</a:t>
            </a:r>
            <a:endParaRPr sz="1200"/>
          </a:p>
          <a:p>
            <a:pPr indent="-299085" lvl="0" marL="457200" rtl="0" algn="l">
              <a:spcBef>
                <a:spcPts val="0"/>
              </a:spcBef>
              <a:spcAft>
                <a:spcPts val="0"/>
              </a:spcAft>
              <a:buSzPct val="100000"/>
              <a:buChar char="●"/>
            </a:pPr>
            <a:r>
              <a:rPr lang="en" sz="1200"/>
              <a:t>Foreign player contribution</a:t>
            </a:r>
            <a:endParaRPr sz="1200"/>
          </a:p>
          <a:p>
            <a:pPr indent="-299085" lvl="1" marL="914400" rtl="0" algn="l">
              <a:spcBef>
                <a:spcPts val="0"/>
              </a:spcBef>
              <a:spcAft>
                <a:spcPts val="0"/>
              </a:spcAft>
              <a:buSzPct val="100000"/>
              <a:buChar char="○"/>
            </a:pPr>
            <a:r>
              <a:rPr lang="en" sz="1200"/>
              <a:t>Analyzed foreign player representation (% per decade) and performance (e.g., Foreign: 536.20 PTS vs. Overall: 451.01 PTS).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 overview</a:t>
            </a:r>
            <a:endParaRPr/>
          </a:p>
        </p:txBody>
      </p:sp>
      <p:sp>
        <p:nvSpPr>
          <p:cNvPr id="171" name="Google Shape;171;p19"/>
          <p:cNvSpPr txBox="1"/>
          <p:nvPr/>
        </p:nvSpPr>
        <p:spPr>
          <a:xfrm>
            <a:off x="1446450" y="899625"/>
            <a:ext cx="6251100" cy="386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chemeClr val="lt1"/>
                </a:solidFill>
              </a:rPr>
              <a:t>Key Features</a:t>
            </a:r>
            <a:r>
              <a:rPr lang="en" sz="1100">
                <a:solidFill>
                  <a:schemeClr val="lt1"/>
                </a:solidFill>
              </a:rPr>
              <a:t>:</a:t>
            </a:r>
            <a:endParaRPr sz="1100">
              <a:solidFill>
                <a:schemeClr val="lt1"/>
              </a:solidFill>
            </a:endParaRPr>
          </a:p>
          <a:p>
            <a:pPr indent="-298450" lvl="0" marL="457200" rtl="0" algn="l">
              <a:lnSpc>
                <a:spcPct val="115000"/>
              </a:lnSpc>
              <a:spcBef>
                <a:spcPts val="1200"/>
              </a:spcBef>
              <a:spcAft>
                <a:spcPts val="0"/>
              </a:spcAft>
              <a:buClr>
                <a:schemeClr val="lt1"/>
              </a:buClr>
              <a:buSzPts val="1100"/>
              <a:buAutoNum type="arabicPeriod"/>
            </a:pPr>
            <a:r>
              <a:rPr b="1" lang="en" sz="1100">
                <a:solidFill>
                  <a:schemeClr val="lt1"/>
                </a:solidFill>
              </a:rPr>
              <a:t>Data Collection</a:t>
            </a:r>
            <a:r>
              <a:rPr lang="en" sz="1100">
                <a:solidFill>
                  <a:schemeClr val="lt1"/>
                </a:solidFill>
              </a:rPr>
              <a:t>: Samples 50 players/decade via nba_api, saves to nba_players_by_decade.csv.</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 sz="1100">
                <a:solidFill>
                  <a:schemeClr val="lt1"/>
                </a:solidFill>
              </a:rPr>
              <a:t>Foreign Analysis</a:t>
            </a:r>
            <a:r>
              <a:rPr lang="en" sz="1100">
                <a:solidFill>
                  <a:schemeClr val="lt1"/>
                </a:solidFill>
              </a:rPr>
              <a:t>: Filters non-U.S. players, compares stats.</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 sz="1100">
                <a:solidFill>
                  <a:schemeClr val="lt1"/>
                </a:solidFill>
              </a:rPr>
              <a:t>Visuals</a:t>
            </a:r>
            <a:r>
              <a:rPr lang="en" sz="1100">
                <a:solidFill>
                  <a:schemeClr val="lt1"/>
                </a:solidFill>
              </a:rPr>
              <a:t>: Bar/box/line plots for country representation, top scorers, decade trends.</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 sz="1100">
                <a:solidFill>
                  <a:schemeClr val="lt1"/>
                </a:solidFill>
              </a:rPr>
              <a:t>Insights</a:t>
            </a:r>
            <a:r>
              <a:rPr lang="en" sz="1100">
                <a:solidFill>
                  <a:schemeClr val="lt1"/>
                </a:solidFill>
              </a:rPr>
              <a:t>: Tracks stats (e.g., 1970s: 414.52 PTS, Foreign: 536.20 PTS) and foreign player growth.</a:t>
            </a:r>
            <a:endParaRPr sz="1100">
              <a:solidFill>
                <a:schemeClr val="lt1"/>
              </a:solidFill>
            </a:endParaRPr>
          </a:p>
          <a:p>
            <a:pPr indent="0" lvl="0" marL="0" rtl="0" algn="l">
              <a:lnSpc>
                <a:spcPct val="115000"/>
              </a:lnSpc>
              <a:spcBef>
                <a:spcPts val="1200"/>
              </a:spcBef>
              <a:spcAft>
                <a:spcPts val="0"/>
              </a:spcAft>
              <a:buNone/>
            </a:pPr>
            <a:r>
              <a:rPr b="1" lang="en" sz="1100">
                <a:solidFill>
                  <a:schemeClr val="lt1"/>
                </a:solidFill>
              </a:rPr>
              <a:t>Tools</a:t>
            </a:r>
            <a:r>
              <a:rPr lang="en" sz="1100">
                <a:solidFill>
                  <a:schemeClr val="lt1"/>
                </a:solidFill>
              </a:rPr>
              <a:t>: Python, Pandas, Seaborn, Matplotlib, nba_api, Google Colab.</a:t>
            </a:r>
            <a:endParaRPr sz="1100">
              <a:solidFill>
                <a:schemeClr val="lt1"/>
              </a:solidFill>
            </a:endParaRPr>
          </a:p>
          <a:p>
            <a:pPr indent="0" lvl="0" marL="0" rtl="0" algn="l">
              <a:lnSpc>
                <a:spcPct val="115000"/>
              </a:lnSpc>
              <a:spcBef>
                <a:spcPts val="1200"/>
              </a:spcBef>
              <a:spcAft>
                <a:spcPts val="0"/>
              </a:spcAft>
              <a:buNone/>
            </a:pPr>
            <a:r>
              <a:rPr b="1" lang="en" sz="1100">
                <a:solidFill>
                  <a:schemeClr val="lt1"/>
                </a:solidFill>
              </a:rPr>
              <a:t>Output</a:t>
            </a:r>
            <a:r>
              <a:rPr lang="en" sz="1100">
                <a:solidFill>
                  <a:schemeClr val="lt1"/>
                </a:solidFill>
              </a:rPr>
              <a:t>: CSVs (nba_players_by_decade.csv, foreign_vs_decade_players_avg.csv) and visualizations.</a:t>
            </a:r>
            <a:endParaRPr sz="1100">
              <a:solidFill>
                <a:schemeClr val="lt1"/>
              </a:solidFill>
            </a:endParaRPr>
          </a:p>
          <a:p>
            <a:pPr indent="0" lvl="0" marL="0" rtl="0" algn="l">
              <a:lnSpc>
                <a:spcPct val="115000"/>
              </a:lnSpc>
              <a:spcBef>
                <a:spcPts val="1200"/>
              </a:spcBef>
              <a:spcAft>
                <a:spcPts val="0"/>
              </a:spcAft>
              <a:buNone/>
            </a:pPr>
            <a:r>
              <a:rPr b="1" lang="en" sz="1100">
                <a:solidFill>
                  <a:schemeClr val="lt1"/>
                </a:solidFill>
              </a:rPr>
              <a:t>Challenges</a:t>
            </a:r>
            <a:r>
              <a:rPr lang="en" sz="1100">
                <a:solidFill>
                  <a:schemeClr val="lt1"/>
                </a:solidFill>
              </a:rPr>
              <a:t>: API timeouts, deprecated Pandas warnings.</a:t>
            </a:r>
            <a:endParaRPr sz="11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Findings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script was able to collect NBA player stats from the 1970s to the 2020s </a:t>
            </a:r>
            <a:endParaRPr/>
          </a:p>
          <a:p>
            <a:pPr indent="-311150" lvl="0" marL="457200" rtl="0" algn="l">
              <a:spcBef>
                <a:spcPts val="0"/>
              </a:spcBef>
              <a:spcAft>
                <a:spcPts val="0"/>
              </a:spcAft>
              <a:buSzPts val="1300"/>
              <a:buChar char="●"/>
            </a:pPr>
            <a:r>
              <a:rPr lang="en"/>
              <a:t>A few of the observations include:</a:t>
            </a:r>
            <a:endParaRPr/>
          </a:p>
          <a:p>
            <a:pPr indent="-298450" lvl="1" marL="914400" rtl="0" algn="l">
              <a:spcBef>
                <a:spcPts val="0"/>
              </a:spcBef>
              <a:spcAft>
                <a:spcPts val="0"/>
              </a:spcAft>
              <a:buSzPts val="1100"/>
              <a:buChar char="○"/>
            </a:pPr>
            <a:r>
              <a:rPr lang="en"/>
              <a:t>Average </a:t>
            </a:r>
            <a:r>
              <a:rPr lang="en"/>
              <a:t>performance</a:t>
            </a:r>
            <a:r>
              <a:rPr lang="en"/>
              <a:t> by decade</a:t>
            </a:r>
            <a:endParaRPr/>
          </a:p>
          <a:p>
            <a:pPr indent="-298450" lvl="1" marL="914400" rtl="0" algn="l">
              <a:spcBef>
                <a:spcPts val="0"/>
              </a:spcBef>
              <a:spcAft>
                <a:spcPts val="0"/>
              </a:spcAft>
              <a:buSzPts val="1100"/>
              <a:buChar char="○"/>
            </a:pPr>
            <a:r>
              <a:rPr lang="en"/>
              <a:t>Average stats by decade</a:t>
            </a:r>
            <a:endParaRPr/>
          </a:p>
          <a:p>
            <a:pPr indent="-298450" lvl="1" marL="914400" rtl="0" algn="l">
              <a:spcBef>
                <a:spcPts val="0"/>
              </a:spcBef>
              <a:spcAft>
                <a:spcPts val="0"/>
              </a:spcAft>
              <a:buSzPts val="1100"/>
              <a:buChar char="○"/>
            </a:pPr>
            <a:r>
              <a:rPr lang="en"/>
              <a:t>Points per game distributed by decade</a:t>
            </a:r>
            <a:endParaRPr/>
          </a:p>
          <a:p>
            <a:pPr indent="-228600" lvl="0" marL="457200" rtl="0" algn="l">
              <a:spcBef>
                <a:spcPts val="1200"/>
              </a:spcBef>
              <a:spcAft>
                <a:spcPts val="0"/>
              </a:spcAft>
              <a:buNone/>
            </a:pPr>
            <a:r>
              <a:rPr b="1" lang="en" sz="1100">
                <a:latin typeface="Arial"/>
                <a:ea typeface="Arial"/>
                <a:cs typeface="Arial"/>
                <a:sym typeface="Arial"/>
              </a:rPr>
              <a:t>Findings</a:t>
            </a:r>
            <a:r>
              <a:rPr lang="en" sz="1100">
                <a:latin typeface="Arial"/>
                <a:ea typeface="Arial"/>
                <a:cs typeface="Arial"/>
                <a:sym typeface="Arial"/>
              </a:rPr>
              <a:t>:</a:t>
            </a:r>
            <a:endParaRPr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lang="en" sz="1100">
                <a:latin typeface="Arial"/>
                <a:ea typeface="Arial"/>
                <a:cs typeface="Arial"/>
                <a:sym typeface="Arial"/>
              </a:rPr>
              <a:t>Performance trends: Points peaked in 1980s, rebounds in 2000s/2010s, assists in 1990s.</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sz="1100">
                <a:latin typeface="Arial"/>
                <a:ea typeface="Arial"/>
                <a:cs typeface="Arial"/>
                <a:sym typeface="Arial"/>
              </a:rPr>
              <a:t>Foreign players (e.g., Nowitzki, Divac) outperformed overall averages (536.20 PTS vs. 451.01).</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sz="1100">
                <a:latin typeface="Arial"/>
                <a:ea typeface="Arial"/>
                <a:cs typeface="Arial"/>
                <a:sym typeface="Arial"/>
              </a:rPr>
              <a:t>Foreign player presence grew significantly in 2010s/2020s.</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descr="Picture" id="183" name="Google Shape;183;p21"/>
          <p:cNvPicPr preferRelativeResize="0"/>
          <p:nvPr/>
        </p:nvPicPr>
        <p:blipFill>
          <a:blip r:embed="rId3">
            <a:alphaModFix/>
          </a:blip>
          <a:stretch>
            <a:fillRect/>
          </a:stretch>
        </p:blipFill>
        <p:spPr>
          <a:xfrm>
            <a:off x="1600813" y="1024700"/>
            <a:ext cx="5942375" cy="354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