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6"/>
  </p:notesMasterIdLst>
  <p:sldIdLst>
    <p:sldId id="274" r:id="rId2"/>
    <p:sldId id="308" r:id="rId3"/>
    <p:sldId id="300" r:id="rId4"/>
    <p:sldId id="264" r:id="rId5"/>
    <p:sldId id="301" r:id="rId6"/>
    <p:sldId id="302" r:id="rId7"/>
    <p:sldId id="303" r:id="rId8"/>
    <p:sldId id="304" r:id="rId9"/>
    <p:sldId id="270" r:id="rId10"/>
    <p:sldId id="275" r:id="rId11"/>
    <p:sldId id="276" r:id="rId12"/>
    <p:sldId id="305" r:id="rId13"/>
    <p:sldId id="263" r:id="rId14"/>
    <p:sldId id="273" r:id="rId15"/>
    <p:sldId id="335" r:id="rId16"/>
    <p:sldId id="277" r:id="rId17"/>
    <p:sldId id="257" r:id="rId18"/>
    <p:sldId id="278" r:id="rId19"/>
    <p:sldId id="306" r:id="rId20"/>
    <p:sldId id="271" r:id="rId21"/>
    <p:sldId id="272" r:id="rId22"/>
    <p:sldId id="315" r:id="rId23"/>
    <p:sldId id="333" r:id="rId24"/>
    <p:sldId id="334" r:id="rId25"/>
    <p:sldId id="279" r:id="rId26"/>
    <p:sldId id="258" r:id="rId27"/>
    <p:sldId id="280" r:id="rId28"/>
    <p:sldId id="283" r:id="rId29"/>
    <p:sldId id="282" r:id="rId30"/>
    <p:sldId id="281" r:id="rId31"/>
    <p:sldId id="330" r:id="rId32"/>
    <p:sldId id="331" r:id="rId33"/>
    <p:sldId id="284" r:id="rId34"/>
    <p:sldId id="286" r:id="rId35"/>
    <p:sldId id="298" r:id="rId36"/>
    <p:sldId id="285" r:id="rId37"/>
    <p:sldId id="287" r:id="rId38"/>
    <p:sldId id="288" r:id="rId39"/>
    <p:sldId id="296" r:id="rId40"/>
    <p:sldId id="307" r:id="rId41"/>
    <p:sldId id="266" r:id="rId42"/>
    <p:sldId id="329" r:id="rId43"/>
    <p:sldId id="290" r:id="rId44"/>
    <p:sldId id="327" r:id="rId45"/>
    <p:sldId id="326" r:id="rId46"/>
    <p:sldId id="336" r:id="rId47"/>
    <p:sldId id="265" r:id="rId48"/>
    <p:sldId id="259" r:id="rId49"/>
    <p:sldId id="297" r:id="rId50"/>
    <p:sldId id="269" r:id="rId51"/>
    <p:sldId id="325" r:id="rId52"/>
    <p:sldId id="314" r:id="rId53"/>
    <p:sldId id="311" r:id="rId54"/>
    <p:sldId id="312" r:id="rId55"/>
    <p:sldId id="313" r:id="rId56"/>
    <p:sldId id="294" r:id="rId57"/>
    <p:sldId id="291" r:id="rId58"/>
    <p:sldId id="293" r:id="rId59"/>
    <p:sldId id="295" r:id="rId60"/>
    <p:sldId id="292" r:id="rId61"/>
    <p:sldId id="316" r:id="rId62"/>
    <p:sldId id="317" r:id="rId63"/>
    <p:sldId id="320" r:id="rId64"/>
    <p:sldId id="319" r:id="rId65"/>
    <p:sldId id="318" r:id="rId66"/>
    <p:sldId id="321" r:id="rId67"/>
    <p:sldId id="289" r:id="rId68"/>
    <p:sldId id="267" r:id="rId69"/>
    <p:sldId id="260" r:id="rId70"/>
    <p:sldId id="268" r:id="rId71"/>
    <p:sldId id="261" r:id="rId72"/>
    <p:sldId id="324" r:id="rId73"/>
    <p:sldId id="322" r:id="rId74"/>
    <p:sldId id="323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6E11F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318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BF5C1-F717-4572-B94E-0476EBC156D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B411-B5CF-4365-B306-ADFA01D06377}">
      <dgm:prSet phldrT="[Text]"/>
      <dgm:spPr/>
      <dgm:t>
        <a:bodyPr/>
        <a:lstStyle/>
        <a:p>
          <a:r>
            <a:rPr lang="en-US" dirty="0"/>
            <a:t>Resource Manager</a:t>
          </a:r>
        </a:p>
      </dgm:t>
    </dgm:pt>
    <dgm:pt modelId="{FA9803C3-9216-4605-878E-222A2A430DFD}" type="parTrans" cxnId="{22F17F77-03F2-485F-9D5A-1C40ED1E1ABD}">
      <dgm:prSet/>
      <dgm:spPr/>
      <dgm:t>
        <a:bodyPr/>
        <a:lstStyle/>
        <a:p>
          <a:endParaRPr lang="en-US"/>
        </a:p>
      </dgm:t>
    </dgm:pt>
    <dgm:pt modelId="{78C4AD03-78E8-4EE4-8AAA-764D82C39DD5}" type="sibTrans" cxnId="{22F17F77-03F2-485F-9D5A-1C40ED1E1ABD}">
      <dgm:prSet/>
      <dgm:spPr/>
      <dgm:t>
        <a:bodyPr/>
        <a:lstStyle/>
        <a:p>
          <a:endParaRPr lang="en-US"/>
        </a:p>
      </dgm:t>
    </dgm:pt>
    <dgm:pt modelId="{E655AFA8-154D-4491-B4DB-BCC1291B7070}">
      <dgm:prSet phldrT="[Text]"/>
      <dgm:spPr/>
      <dgm:t>
        <a:bodyPr/>
        <a:lstStyle/>
        <a:p>
          <a:r>
            <a:rPr lang="en-US" dirty="0"/>
            <a:t>Job Scheduler</a:t>
          </a:r>
        </a:p>
      </dgm:t>
    </dgm:pt>
    <dgm:pt modelId="{1A5D4000-89FB-498A-9E69-17DB1529D3AA}" type="parTrans" cxnId="{0D3A010A-2031-48D2-9FD6-983EB245AF84}">
      <dgm:prSet/>
      <dgm:spPr/>
      <dgm:t>
        <a:bodyPr/>
        <a:lstStyle/>
        <a:p>
          <a:endParaRPr lang="en-US"/>
        </a:p>
      </dgm:t>
    </dgm:pt>
    <dgm:pt modelId="{20402198-EF62-4C15-B250-9918B0ED7A55}" type="sibTrans" cxnId="{0D3A010A-2031-48D2-9FD6-983EB245AF84}">
      <dgm:prSet/>
      <dgm:spPr/>
      <dgm:t>
        <a:bodyPr/>
        <a:lstStyle/>
        <a:p>
          <a:endParaRPr lang="en-US"/>
        </a:p>
      </dgm:t>
    </dgm:pt>
    <dgm:pt modelId="{984789EB-F369-4AFA-877D-9D82C9EC8312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D091DB3E-E032-4351-B2C2-F4DDDFBE7100}" type="parTrans" cxnId="{D8FC66B2-1320-4B11-825F-6887A4499BD0}">
      <dgm:prSet/>
      <dgm:spPr/>
      <dgm:t>
        <a:bodyPr/>
        <a:lstStyle/>
        <a:p>
          <a:endParaRPr lang="en-US"/>
        </a:p>
      </dgm:t>
    </dgm:pt>
    <dgm:pt modelId="{DB1A8472-2CA5-4BCA-A3F4-CC8AC7411A3E}" type="sibTrans" cxnId="{D8FC66B2-1320-4B11-825F-6887A4499BD0}">
      <dgm:prSet/>
      <dgm:spPr/>
      <dgm:t>
        <a:bodyPr/>
        <a:lstStyle/>
        <a:p>
          <a:endParaRPr lang="en-US"/>
        </a:p>
      </dgm:t>
    </dgm:pt>
    <dgm:pt modelId="{B616DBDC-5DC8-400A-9F40-18580D7036FC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4F1ED5A6-D0AA-4170-A44E-007808E1F5E2}" type="parTrans" cxnId="{9A4946B5-183E-4028-AF35-8BDB1F66997E}">
      <dgm:prSet/>
      <dgm:spPr/>
      <dgm:t>
        <a:bodyPr/>
        <a:lstStyle/>
        <a:p>
          <a:endParaRPr lang="en-US"/>
        </a:p>
      </dgm:t>
    </dgm:pt>
    <dgm:pt modelId="{27A08D4E-8667-4010-BB64-73EEA4B5981C}" type="sibTrans" cxnId="{9A4946B5-183E-4028-AF35-8BDB1F66997E}">
      <dgm:prSet/>
      <dgm:spPr/>
      <dgm:t>
        <a:bodyPr/>
        <a:lstStyle/>
        <a:p>
          <a:endParaRPr lang="en-US"/>
        </a:p>
      </dgm:t>
    </dgm:pt>
    <dgm:pt modelId="{6E1CEB30-9403-4AB5-8C8D-DC0E5F90C7F1}">
      <dgm:prSet phldrT="[Text]"/>
      <dgm:spPr/>
      <dgm:t>
        <a:bodyPr/>
        <a:lstStyle/>
        <a:p>
          <a:r>
            <a:rPr lang="en-US" dirty="0"/>
            <a:t>Application </a:t>
          </a:r>
        </a:p>
        <a:p>
          <a:r>
            <a:rPr lang="en-US" dirty="0"/>
            <a:t>Manager</a:t>
          </a:r>
        </a:p>
      </dgm:t>
    </dgm:pt>
    <dgm:pt modelId="{D3D98ABB-969E-421C-A54A-7F994388AA87}" type="parTrans" cxnId="{ACA9EA3F-822D-4C53-B677-0833BBF70D0B}">
      <dgm:prSet/>
      <dgm:spPr/>
      <dgm:t>
        <a:bodyPr/>
        <a:lstStyle/>
        <a:p>
          <a:endParaRPr lang="en-US"/>
        </a:p>
      </dgm:t>
    </dgm:pt>
    <dgm:pt modelId="{68F8DB98-1E3C-4882-A0FE-B5882524376C}" type="sibTrans" cxnId="{ACA9EA3F-822D-4C53-B677-0833BBF70D0B}">
      <dgm:prSet/>
      <dgm:spPr/>
      <dgm:t>
        <a:bodyPr/>
        <a:lstStyle/>
        <a:p>
          <a:endParaRPr lang="en-US"/>
        </a:p>
      </dgm:t>
    </dgm:pt>
    <dgm:pt modelId="{8BE30EAF-91C4-4AD8-84AF-BB95E7FBA37E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1D6B08F3-1CE6-4330-8666-9424E2E566CC}" type="parTrans" cxnId="{1D6754F3-F9A0-43FD-B40F-80B4680589F9}">
      <dgm:prSet/>
      <dgm:spPr/>
      <dgm:t>
        <a:bodyPr/>
        <a:lstStyle/>
        <a:p>
          <a:endParaRPr lang="en-US"/>
        </a:p>
      </dgm:t>
    </dgm:pt>
    <dgm:pt modelId="{3A7C5B98-C060-4E99-A2E0-6746CFC3FB8F}" type="sibTrans" cxnId="{1D6754F3-F9A0-43FD-B40F-80B4680589F9}">
      <dgm:prSet/>
      <dgm:spPr/>
      <dgm:t>
        <a:bodyPr/>
        <a:lstStyle/>
        <a:p>
          <a:endParaRPr lang="en-US"/>
        </a:p>
      </dgm:t>
    </dgm:pt>
    <dgm:pt modelId="{155ECF6F-D4FC-444D-A0F5-21FE4ADFB7B3}" type="pres">
      <dgm:prSet presAssocID="{BEFBF5C1-F717-4572-B94E-0476EBC156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9671D1-9D19-4B01-AC73-B46DB973C6D5}" type="pres">
      <dgm:prSet presAssocID="{CA80B411-B5CF-4365-B306-ADFA01D06377}" presName="vertOne" presStyleCnt="0"/>
      <dgm:spPr/>
    </dgm:pt>
    <dgm:pt modelId="{3DCBC023-FBDE-4E43-9E74-77E2A1FE404C}" type="pres">
      <dgm:prSet presAssocID="{CA80B411-B5CF-4365-B306-ADFA01D06377}" presName="txOne" presStyleLbl="node0" presStyleIdx="0" presStyleCnt="1">
        <dgm:presLayoutVars>
          <dgm:chPref val="3"/>
        </dgm:presLayoutVars>
      </dgm:prSet>
      <dgm:spPr/>
    </dgm:pt>
    <dgm:pt modelId="{53AB0F66-689A-403C-9B59-4EA8E1523D37}" type="pres">
      <dgm:prSet presAssocID="{CA80B411-B5CF-4365-B306-ADFA01D06377}" presName="parTransOne" presStyleCnt="0"/>
      <dgm:spPr/>
    </dgm:pt>
    <dgm:pt modelId="{18C16B5B-A9FD-4CFE-85FE-3CB968BBB089}" type="pres">
      <dgm:prSet presAssocID="{CA80B411-B5CF-4365-B306-ADFA01D06377}" presName="horzOne" presStyleCnt="0"/>
      <dgm:spPr/>
    </dgm:pt>
    <dgm:pt modelId="{AA8E2668-7EF2-4B75-86CE-55294FC9019F}" type="pres">
      <dgm:prSet presAssocID="{E655AFA8-154D-4491-B4DB-BCC1291B7070}" presName="vertTwo" presStyleCnt="0"/>
      <dgm:spPr/>
    </dgm:pt>
    <dgm:pt modelId="{A2F5A482-66AF-4532-B240-5CF1481FE172}" type="pres">
      <dgm:prSet presAssocID="{E655AFA8-154D-4491-B4DB-BCC1291B7070}" presName="txTwo" presStyleLbl="node2" presStyleIdx="0" presStyleCnt="2">
        <dgm:presLayoutVars>
          <dgm:chPref val="3"/>
        </dgm:presLayoutVars>
      </dgm:prSet>
      <dgm:spPr/>
    </dgm:pt>
    <dgm:pt modelId="{262826FA-71F8-4F22-9FE9-4C2BA9126A85}" type="pres">
      <dgm:prSet presAssocID="{E655AFA8-154D-4491-B4DB-BCC1291B7070}" presName="parTransTwo" presStyleCnt="0"/>
      <dgm:spPr/>
    </dgm:pt>
    <dgm:pt modelId="{310D0227-D32A-4F7D-9611-3B70F1CA29BE}" type="pres">
      <dgm:prSet presAssocID="{E655AFA8-154D-4491-B4DB-BCC1291B7070}" presName="horzTwo" presStyleCnt="0"/>
      <dgm:spPr/>
    </dgm:pt>
    <dgm:pt modelId="{EB81B1F2-8DDD-4F1D-A567-26519EB849C0}" type="pres">
      <dgm:prSet presAssocID="{984789EB-F369-4AFA-877D-9D82C9EC8312}" presName="vertThree" presStyleCnt="0"/>
      <dgm:spPr/>
    </dgm:pt>
    <dgm:pt modelId="{63750615-A2CD-45AA-A517-73126EB3727E}" type="pres">
      <dgm:prSet presAssocID="{984789EB-F369-4AFA-877D-9D82C9EC8312}" presName="txThree" presStyleLbl="node3" presStyleIdx="0" presStyleCnt="3">
        <dgm:presLayoutVars>
          <dgm:chPref val="3"/>
        </dgm:presLayoutVars>
      </dgm:prSet>
      <dgm:spPr/>
    </dgm:pt>
    <dgm:pt modelId="{33A046DD-5E67-4AEB-AC57-2EA849104756}" type="pres">
      <dgm:prSet presAssocID="{984789EB-F369-4AFA-877D-9D82C9EC8312}" presName="horzThree" presStyleCnt="0"/>
      <dgm:spPr/>
    </dgm:pt>
    <dgm:pt modelId="{8ECDDE35-8135-4BAF-95F4-E4DC1B8AE6A6}" type="pres">
      <dgm:prSet presAssocID="{DB1A8472-2CA5-4BCA-A3F4-CC8AC7411A3E}" presName="sibSpaceThree" presStyleCnt="0"/>
      <dgm:spPr/>
    </dgm:pt>
    <dgm:pt modelId="{0A90E742-ABA2-4D25-8E97-A17F16419496}" type="pres">
      <dgm:prSet presAssocID="{B616DBDC-5DC8-400A-9F40-18580D7036FC}" presName="vertThree" presStyleCnt="0"/>
      <dgm:spPr/>
    </dgm:pt>
    <dgm:pt modelId="{42C6F4FE-B6EB-4D96-82CF-9397419678BA}" type="pres">
      <dgm:prSet presAssocID="{B616DBDC-5DC8-400A-9F40-18580D7036FC}" presName="txThree" presStyleLbl="node3" presStyleIdx="1" presStyleCnt="3">
        <dgm:presLayoutVars>
          <dgm:chPref val="3"/>
        </dgm:presLayoutVars>
      </dgm:prSet>
      <dgm:spPr/>
    </dgm:pt>
    <dgm:pt modelId="{0EDDC942-6077-4CBB-8B63-84BEE7DF3C4E}" type="pres">
      <dgm:prSet presAssocID="{B616DBDC-5DC8-400A-9F40-18580D7036FC}" presName="horzThree" presStyleCnt="0"/>
      <dgm:spPr/>
    </dgm:pt>
    <dgm:pt modelId="{60BF73A1-5151-4EF0-8072-0A1AB1868826}" type="pres">
      <dgm:prSet presAssocID="{20402198-EF62-4C15-B250-9918B0ED7A55}" presName="sibSpaceTwo" presStyleCnt="0"/>
      <dgm:spPr/>
    </dgm:pt>
    <dgm:pt modelId="{94ADCE33-5E53-4DA4-AFEB-FD13F7C33272}" type="pres">
      <dgm:prSet presAssocID="{6E1CEB30-9403-4AB5-8C8D-DC0E5F90C7F1}" presName="vertTwo" presStyleCnt="0"/>
      <dgm:spPr/>
    </dgm:pt>
    <dgm:pt modelId="{907F24B2-4F04-45DF-8DB4-C116CCFE9D52}" type="pres">
      <dgm:prSet presAssocID="{6E1CEB30-9403-4AB5-8C8D-DC0E5F90C7F1}" presName="txTwo" presStyleLbl="node2" presStyleIdx="1" presStyleCnt="2">
        <dgm:presLayoutVars>
          <dgm:chPref val="3"/>
        </dgm:presLayoutVars>
      </dgm:prSet>
      <dgm:spPr/>
    </dgm:pt>
    <dgm:pt modelId="{51A0EEFE-676F-4DA6-A75D-D8D635110465}" type="pres">
      <dgm:prSet presAssocID="{6E1CEB30-9403-4AB5-8C8D-DC0E5F90C7F1}" presName="parTransTwo" presStyleCnt="0"/>
      <dgm:spPr/>
    </dgm:pt>
    <dgm:pt modelId="{F0234946-2353-47B8-825B-7BF44D502A70}" type="pres">
      <dgm:prSet presAssocID="{6E1CEB30-9403-4AB5-8C8D-DC0E5F90C7F1}" presName="horzTwo" presStyleCnt="0"/>
      <dgm:spPr/>
    </dgm:pt>
    <dgm:pt modelId="{01F4DA77-E901-441B-A81D-AC09C5E7B0EF}" type="pres">
      <dgm:prSet presAssocID="{8BE30EAF-91C4-4AD8-84AF-BB95E7FBA37E}" presName="vertThree" presStyleCnt="0"/>
      <dgm:spPr/>
    </dgm:pt>
    <dgm:pt modelId="{B7610CBB-A8D8-4254-B6F5-3333D9854B04}" type="pres">
      <dgm:prSet presAssocID="{8BE30EAF-91C4-4AD8-84AF-BB95E7FBA37E}" presName="txThree" presStyleLbl="node3" presStyleIdx="2" presStyleCnt="3">
        <dgm:presLayoutVars>
          <dgm:chPref val="3"/>
        </dgm:presLayoutVars>
      </dgm:prSet>
      <dgm:spPr/>
    </dgm:pt>
    <dgm:pt modelId="{D6F2422A-6E45-4D7E-9E93-8A314F94A434}" type="pres">
      <dgm:prSet presAssocID="{8BE30EAF-91C4-4AD8-84AF-BB95E7FBA37E}" presName="horzThree" presStyleCnt="0"/>
      <dgm:spPr/>
    </dgm:pt>
  </dgm:ptLst>
  <dgm:cxnLst>
    <dgm:cxn modelId="{A7A2CA08-F73D-43B0-B232-EC5DF7DE69F5}" type="presOf" srcId="{BEFBF5C1-F717-4572-B94E-0476EBC156D4}" destId="{155ECF6F-D4FC-444D-A0F5-21FE4ADFB7B3}" srcOrd="0" destOrd="0" presId="urn:microsoft.com/office/officeart/2005/8/layout/hierarchy4"/>
    <dgm:cxn modelId="{0D3A010A-2031-48D2-9FD6-983EB245AF84}" srcId="{CA80B411-B5CF-4365-B306-ADFA01D06377}" destId="{E655AFA8-154D-4491-B4DB-BCC1291B7070}" srcOrd="0" destOrd="0" parTransId="{1A5D4000-89FB-498A-9E69-17DB1529D3AA}" sibTransId="{20402198-EF62-4C15-B250-9918B0ED7A55}"/>
    <dgm:cxn modelId="{10377232-6A61-43AE-BF97-F9A71FC9996F}" type="presOf" srcId="{E655AFA8-154D-4491-B4DB-BCC1291B7070}" destId="{A2F5A482-66AF-4532-B240-5CF1481FE172}" srcOrd="0" destOrd="0" presId="urn:microsoft.com/office/officeart/2005/8/layout/hierarchy4"/>
    <dgm:cxn modelId="{ACA9EA3F-822D-4C53-B677-0833BBF70D0B}" srcId="{CA80B411-B5CF-4365-B306-ADFA01D06377}" destId="{6E1CEB30-9403-4AB5-8C8D-DC0E5F90C7F1}" srcOrd="1" destOrd="0" parTransId="{D3D98ABB-969E-421C-A54A-7F994388AA87}" sibTransId="{68F8DB98-1E3C-4882-A0FE-B5882524376C}"/>
    <dgm:cxn modelId="{22F17F77-03F2-485F-9D5A-1C40ED1E1ABD}" srcId="{BEFBF5C1-F717-4572-B94E-0476EBC156D4}" destId="{CA80B411-B5CF-4365-B306-ADFA01D06377}" srcOrd="0" destOrd="0" parTransId="{FA9803C3-9216-4605-878E-222A2A430DFD}" sibTransId="{78C4AD03-78E8-4EE4-8AAA-764D82C39DD5}"/>
    <dgm:cxn modelId="{F7652C7A-CCB6-4ED6-8FE8-AF64A189E52C}" type="presOf" srcId="{CA80B411-B5CF-4365-B306-ADFA01D06377}" destId="{3DCBC023-FBDE-4E43-9E74-77E2A1FE404C}" srcOrd="0" destOrd="0" presId="urn:microsoft.com/office/officeart/2005/8/layout/hierarchy4"/>
    <dgm:cxn modelId="{2D1F6984-FF39-43B1-9053-8C5072402D9B}" type="presOf" srcId="{6E1CEB30-9403-4AB5-8C8D-DC0E5F90C7F1}" destId="{907F24B2-4F04-45DF-8DB4-C116CCFE9D52}" srcOrd="0" destOrd="0" presId="urn:microsoft.com/office/officeart/2005/8/layout/hierarchy4"/>
    <dgm:cxn modelId="{D8FC66B2-1320-4B11-825F-6887A4499BD0}" srcId="{E655AFA8-154D-4491-B4DB-BCC1291B7070}" destId="{984789EB-F369-4AFA-877D-9D82C9EC8312}" srcOrd="0" destOrd="0" parTransId="{D091DB3E-E032-4351-B2C2-F4DDDFBE7100}" sibTransId="{DB1A8472-2CA5-4BCA-A3F4-CC8AC7411A3E}"/>
    <dgm:cxn modelId="{9A4946B5-183E-4028-AF35-8BDB1F66997E}" srcId="{E655AFA8-154D-4491-B4DB-BCC1291B7070}" destId="{B616DBDC-5DC8-400A-9F40-18580D7036FC}" srcOrd="1" destOrd="0" parTransId="{4F1ED5A6-D0AA-4170-A44E-007808E1F5E2}" sibTransId="{27A08D4E-8667-4010-BB64-73EEA4B5981C}"/>
    <dgm:cxn modelId="{F4EB49CC-7A67-4619-A0E5-677EB40B0420}" type="presOf" srcId="{984789EB-F369-4AFA-877D-9D82C9EC8312}" destId="{63750615-A2CD-45AA-A517-73126EB3727E}" srcOrd="0" destOrd="0" presId="urn:microsoft.com/office/officeart/2005/8/layout/hierarchy4"/>
    <dgm:cxn modelId="{EB7517D2-FF8D-4FD7-B1FA-1DABF0FABC82}" type="presOf" srcId="{8BE30EAF-91C4-4AD8-84AF-BB95E7FBA37E}" destId="{B7610CBB-A8D8-4254-B6F5-3333D9854B04}" srcOrd="0" destOrd="0" presId="urn:microsoft.com/office/officeart/2005/8/layout/hierarchy4"/>
    <dgm:cxn modelId="{925BB4DE-65AB-4358-99A5-128B096B2A66}" type="presOf" srcId="{B616DBDC-5DC8-400A-9F40-18580D7036FC}" destId="{42C6F4FE-B6EB-4D96-82CF-9397419678BA}" srcOrd="0" destOrd="0" presId="urn:microsoft.com/office/officeart/2005/8/layout/hierarchy4"/>
    <dgm:cxn modelId="{1D6754F3-F9A0-43FD-B40F-80B4680589F9}" srcId="{6E1CEB30-9403-4AB5-8C8D-DC0E5F90C7F1}" destId="{8BE30EAF-91C4-4AD8-84AF-BB95E7FBA37E}" srcOrd="0" destOrd="0" parTransId="{1D6B08F3-1CE6-4330-8666-9424E2E566CC}" sibTransId="{3A7C5B98-C060-4E99-A2E0-6746CFC3FB8F}"/>
    <dgm:cxn modelId="{C613A7E2-E0A6-45B8-B901-16D09982A7F8}" type="presParOf" srcId="{155ECF6F-D4FC-444D-A0F5-21FE4ADFB7B3}" destId="{ED9671D1-9D19-4B01-AC73-B46DB973C6D5}" srcOrd="0" destOrd="0" presId="urn:microsoft.com/office/officeart/2005/8/layout/hierarchy4"/>
    <dgm:cxn modelId="{F9F8787E-9515-4012-93B6-BC93896DC88F}" type="presParOf" srcId="{ED9671D1-9D19-4B01-AC73-B46DB973C6D5}" destId="{3DCBC023-FBDE-4E43-9E74-77E2A1FE404C}" srcOrd="0" destOrd="0" presId="urn:microsoft.com/office/officeart/2005/8/layout/hierarchy4"/>
    <dgm:cxn modelId="{9E1948B1-0B16-4499-870B-214EB60FA5A3}" type="presParOf" srcId="{ED9671D1-9D19-4B01-AC73-B46DB973C6D5}" destId="{53AB0F66-689A-403C-9B59-4EA8E1523D37}" srcOrd="1" destOrd="0" presId="urn:microsoft.com/office/officeart/2005/8/layout/hierarchy4"/>
    <dgm:cxn modelId="{3429D9B5-18FC-44E6-821D-88CB61B54287}" type="presParOf" srcId="{ED9671D1-9D19-4B01-AC73-B46DB973C6D5}" destId="{18C16B5B-A9FD-4CFE-85FE-3CB968BBB089}" srcOrd="2" destOrd="0" presId="urn:microsoft.com/office/officeart/2005/8/layout/hierarchy4"/>
    <dgm:cxn modelId="{6114DF83-C42D-46E4-8808-8CC5861E8434}" type="presParOf" srcId="{18C16B5B-A9FD-4CFE-85FE-3CB968BBB089}" destId="{AA8E2668-7EF2-4B75-86CE-55294FC9019F}" srcOrd="0" destOrd="0" presId="urn:microsoft.com/office/officeart/2005/8/layout/hierarchy4"/>
    <dgm:cxn modelId="{125A80CE-43D5-41F1-8064-E7E255ADAFF2}" type="presParOf" srcId="{AA8E2668-7EF2-4B75-86CE-55294FC9019F}" destId="{A2F5A482-66AF-4532-B240-5CF1481FE172}" srcOrd="0" destOrd="0" presId="urn:microsoft.com/office/officeart/2005/8/layout/hierarchy4"/>
    <dgm:cxn modelId="{4ECC79F0-FBB9-4091-AD8F-BE95806F5224}" type="presParOf" srcId="{AA8E2668-7EF2-4B75-86CE-55294FC9019F}" destId="{262826FA-71F8-4F22-9FE9-4C2BA9126A85}" srcOrd="1" destOrd="0" presId="urn:microsoft.com/office/officeart/2005/8/layout/hierarchy4"/>
    <dgm:cxn modelId="{80F7435D-A16C-4DF3-A51E-768F42E0AB2F}" type="presParOf" srcId="{AA8E2668-7EF2-4B75-86CE-55294FC9019F}" destId="{310D0227-D32A-4F7D-9611-3B70F1CA29BE}" srcOrd="2" destOrd="0" presId="urn:microsoft.com/office/officeart/2005/8/layout/hierarchy4"/>
    <dgm:cxn modelId="{CCFF2A64-22FE-4802-87FC-AB3ADDB20683}" type="presParOf" srcId="{310D0227-D32A-4F7D-9611-3B70F1CA29BE}" destId="{EB81B1F2-8DDD-4F1D-A567-26519EB849C0}" srcOrd="0" destOrd="0" presId="urn:microsoft.com/office/officeart/2005/8/layout/hierarchy4"/>
    <dgm:cxn modelId="{4E398B0A-99D7-4D6B-9238-A3BDF476FEE9}" type="presParOf" srcId="{EB81B1F2-8DDD-4F1D-A567-26519EB849C0}" destId="{63750615-A2CD-45AA-A517-73126EB3727E}" srcOrd="0" destOrd="0" presId="urn:microsoft.com/office/officeart/2005/8/layout/hierarchy4"/>
    <dgm:cxn modelId="{85FED0A9-5211-4307-BB54-C7986BE5CE5B}" type="presParOf" srcId="{EB81B1F2-8DDD-4F1D-A567-26519EB849C0}" destId="{33A046DD-5E67-4AEB-AC57-2EA849104756}" srcOrd="1" destOrd="0" presId="urn:microsoft.com/office/officeart/2005/8/layout/hierarchy4"/>
    <dgm:cxn modelId="{305B9EB2-E0D0-4509-ADED-AF1AA849772B}" type="presParOf" srcId="{310D0227-D32A-4F7D-9611-3B70F1CA29BE}" destId="{8ECDDE35-8135-4BAF-95F4-E4DC1B8AE6A6}" srcOrd="1" destOrd="0" presId="urn:microsoft.com/office/officeart/2005/8/layout/hierarchy4"/>
    <dgm:cxn modelId="{F607566B-78FC-4810-B1DB-2B7B719F8A56}" type="presParOf" srcId="{310D0227-D32A-4F7D-9611-3B70F1CA29BE}" destId="{0A90E742-ABA2-4D25-8E97-A17F16419496}" srcOrd="2" destOrd="0" presId="urn:microsoft.com/office/officeart/2005/8/layout/hierarchy4"/>
    <dgm:cxn modelId="{AE63CB8D-2BD3-4E33-B59C-5B6F2E579D2B}" type="presParOf" srcId="{0A90E742-ABA2-4D25-8E97-A17F16419496}" destId="{42C6F4FE-B6EB-4D96-82CF-9397419678BA}" srcOrd="0" destOrd="0" presId="urn:microsoft.com/office/officeart/2005/8/layout/hierarchy4"/>
    <dgm:cxn modelId="{584D1D1B-C428-415E-A5EA-8DEBA4DE50E5}" type="presParOf" srcId="{0A90E742-ABA2-4D25-8E97-A17F16419496}" destId="{0EDDC942-6077-4CBB-8B63-84BEE7DF3C4E}" srcOrd="1" destOrd="0" presId="urn:microsoft.com/office/officeart/2005/8/layout/hierarchy4"/>
    <dgm:cxn modelId="{7EF4A356-EF78-47F0-A4BC-90525C6B2928}" type="presParOf" srcId="{18C16B5B-A9FD-4CFE-85FE-3CB968BBB089}" destId="{60BF73A1-5151-4EF0-8072-0A1AB1868826}" srcOrd="1" destOrd="0" presId="urn:microsoft.com/office/officeart/2005/8/layout/hierarchy4"/>
    <dgm:cxn modelId="{5F8CA797-4A4F-48B9-9352-07111C40D8BC}" type="presParOf" srcId="{18C16B5B-A9FD-4CFE-85FE-3CB968BBB089}" destId="{94ADCE33-5E53-4DA4-AFEB-FD13F7C33272}" srcOrd="2" destOrd="0" presId="urn:microsoft.com/office/officeart/2005/8/layout/hierarchy4"/>
    <dgm:cxn modelId="{262BB3B0-CA69-44CB-8306-1F3C6EB57981}" type="presParOf" srcId="{94ADCE33-5E53-4DA4-AFEB-FD13F7C33272}" destId="{907F24B2-4F04-45DF-8DB4-C116CCFE9D52}" srcOrd="0" destOrd="0" presId="urn:microsoft.com/office/officeart/2005/8/layout/hierarchy4"/>
    <dgm:cxn modelId="{14DA7E17-362D-49DF-B41C-52E43EA904F6}" type="presParOf" srcId="{94ADCE33-5E53-4DA4-AFEB-FD13F7C33272}" destId="{51A0EEFE-676F-4DA6-A75D-D8D635110465}" srcOrd="1" destOrd="0" presId="urn:microsoft.com/office/officeart/2005/8/layout/hierarchy4"/>
    <dgm:cxn modelId="{CE87352B-2434-4E10-89A6-FFBCE855E6B3}" type="presParOf" srcId="{94ADCE33-5E53-4DA4-AFEB-FD13F7C33272}" destId="{F0234946-2353-47B8-825B-7BF44D502A70}" srcOrd="2" destOrd="0" presId="urn:microsoft.com/office/officeart/2005/8/layout/hierarchy4"/>
    <dgm:cxn modelId="{66398530-6A6F-4C7E-B805-39F1F972CCBB}" type="presParOf" srcId="{F0234946-2353-47B8-825B-7BF44D502A70}" destId="{01F4DA77-E901-441B-A81D-AC09C5E7B0EF}" srcOrd="0" destOrd="0" presId="urn:microsoft.com/office/officeart/2005/8/layout/hierarchy4"/>
    <dgm:cxn modelId="{7615CC4D-122F-4BE3-A650-FEF47890BD0B}" type="presParOf" srcId="{01F4DA77-E901-441B-A81D-AC09C5E7B0EF}" destId="{B7610CBB-A8D8-4254-B6F5-3333D9854B04}" srcOrd="0" destOrd="0" presId="urn:microsoft.com/office/officeart/2005/8/layout/hierarchy4"/>
    <dgm:cxn modelId="{FF3E5C8C-7780-424A-B157-92B49ED6F810}" type="presParOf" srcId="{01F4DA77-E901-441B-A81D-AC09C5E7B0EF}" destId="{D6F2422A-6E45-4D7E-9E93-8A314F94A4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F5C1-F717-4572-B94E-0476EBC156D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B411-B5CF-4365-B306-ADFA01D06377}">
      <dgm:prSet phldrT="[Text]"/>
      <dgm:spPr/>
      <dgm:t>
        <a:bodyPr/>
        <a:lstStyle/>
        <a:p>
          <a:r>
            <a:rPr lang="en-US" dirty="0"/>
            <a:t>Resource Manager</a:t>
          </a:r>
        </a:p>
      </dgm:t>
    </dgm:pt>
    <dgm:pt modelId="{FA9803C3-9216-4605-878E-222A2A430DFD}" type="parTrans" cxnId="{22F17F77-03F2-485F-9D5A-1C40ED1E1ABD}">
      <dgm:prSet/>
      <dgm:spPr/>
      <dgm:t>
        <a:bodyPr/>
        <a:lstStyle/>
        <a:p>
          <a:endParaRPr lang="en-US"/>
        </a:p>
      </dgm:t>
    </dgm:pt>
    <dgm:pt modelId="{78C4AD03-78E8-4EE4-8AAA-764D82C39DD5}" type="sibTrans" cxnId="{22F17F77-03F2-485F-9D5A-1C40ED1E1ABD}">
      <dgm:prSet/>
      <dgm:spPr/>
      <dgm:t>
        <a:bodyPr/>
        <a:lstStyle/>
        <a:p>
          <a:endParaRPr lang="en-US"/>
        </a:p>
      </dgm:t>
    </dgm:pt>
    <dgm:pt modelId="{E655AFA8-154D-4491-B4DB-BCC1291B7070}">
      <dgm:prSet phldrT="[Text]"/>
      <dgm:spPr/>
      <dgm:t>
        <a:bodyPr/>
        <a:lstStyle/>
        <a:p>
          <a:r>
            <a:rPr lang="en-US" dirty="0"/>
            <a:t>Job Scheduler</a:t>
          </a:r>
        </a:p>
      </dgm:t>
    </dgm:pt>
    <dgm:pt modelId="{1A5D4000-89FB-498A-9E69-17DB1529D3AA}" type="parTrans" cxnId="{0D3A010A-2031-48D2-9FD6-983EB245AF84}">
      <dgm:prSet/>
      <dgm:spPr/>
      <dgm:t>
        <a:bodyPr/>
        <a:lstStyle/>
        <a:p>
          <a:endParaRPr lang="en-US"/>
        </a:p>
      </dgm:t>
    </dgm:pt>
    <dgm:pt modelId="{20402198-EF62-4C15-B250-9918B0ED7A55}" type="sibTrans" cxnId="{0D3A010A-2031-48D2-9FD6-983EB245AF84}">
      <dgm:prSet/>
      <dgm:spPr/>
      <dgm:t>
        <a:bodyPr/>
        <a:lstStyle/>
        <a:p>
          <a:endParaRPr lang="en-US"/>
        </a:p>
      </dgm:t>
    </dgm:pt>
    <dgm:pt modelId="{984789EB-F369-4AFA-877D-9D82C9EC8312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D091DB3E-E032-4351-B2C2-F4DDDFBE7100}" type="parTrans" cxnId="{D8FC66B2-1320-4B11-825F-6887A4499BD0}">
      <dgm:prSet/>
      <dgm:spPr/>
      <dgm:t>
        <a:bodyPr/>
        <a:lstStyle/>
        <a:p>
          <a:endParaRPr lang="en-US"/>
        </a:p>
      </dgm:t>
    </dgm:pt>
    <dgm:pt modelId="{DB1A8472-2CA5-4BCA-A3F4-CC8AC7411A3E}" type="sibTrans" cxnId="{D8FC66B2-1320-4B11-825F-6887A4499BD0}">
      <dgm:prSet/>
      <dgm:spPr/>
      <dgm:t>
        <a:bodyPr/>
        <a:lstStyle/>
        <a:p>
          <a:endParaRPr lang="en-US"/>
        </a:p>
      </dgm:t>
    </dgm:pt>
    <dgm:pt modelId="{B616DBDC-5DC8-400A-9F40-18580D7036FC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4F1ED5A6-D0AA-4170-A44E-007808E1F5E2}" type="parTrans" cxnId="{9A4946B5-183E-4028-AF35-8BDB1F66997E}">
      <dgm:prSet/>
      <dgm:spPr/>
      <dgm:t>
        <a:bodyPr/>
        <a:lstStyle/>
        <a:p>
          <a:endParaRPr lang="en-US"/>
        </a:p>
      </dgm:t>
    </dgm:pt>
    <dgm:pt modelId="{27A08D4E-8667-4010-BB64-73EEA4B5981C}" type="sibTrans" cxnId="{9A4946B5-183E-4028-AF35-8BDB1F66997E}">
      <dgm:prSet/>
      <dgm:spPr/>
      <dgm:t>
        <a:bodyPr/>
        <a:lstStyle/>
        <a:p>
          <a:endParaRPr lang="en-US"/>
        </a:p>
      </dgm:t>
    </dgm:pt>
    <dgm:pt modelId="{6E1CEB30-9403-4AB5-8C8D-DC0E5F90C7F1}">
      <dgm:prSet phldrT="[Text]"/>
      <dgm:spPr/>
      <dgm:t>
        <a:bodyPr/>
        <a:lstStyle/>
        <a:p>
          <a:r>
            <a:rPr lang="en-US" dirty="0"/>
            <a:t>Application </a:t>
          </a:r>
        </a:p>
        <a:p>
          <a:r>
            <a:rPr lang="en-US" dirty="0"/>
            <a:t>Manager</a:t>
          </a:r>
        </a:p>
      </dgm:t>
    </dgm:pt>
    <dgm:pt modelId="{D3D98ABB-969E-421C-A54A-7F994388AA87}" type="parTrans" cxnId="{ACA9EA3F-822D-4C53-B677-0833BBF70D0B}">
      <dgm:prSet/>
      <dgm:spPr/>
      <dgm:t>
        <a:bodyPr/>
        <a:lstStyle/>
        <a:p>
          <a:endParaRPr lang="en-US"/>
        </a:p>
      </dgm:t>
    </dgm:pt>
    <dgm:pt modelId="{68F8DB98-1E3C-4882-A0FE-B5882524376C}" type="sibTrans" cxnId="{ACA9EA3F-822D-4C53-B677-0833BBF70D0B}">
      <dgm:prSet/>
      <dgm:spPr/>
      <dgm:t>
        <a:bodyPr/>
        <a:lstStyle/>
        <a:p>
          <a:endParaRPr lang="en-US"/>
        </a:p>
      </dgm:t>
    </dgm:pt>
    <dgm:pt modelId="{8BE30EAF-91C4-4AD8-84AF-BB95E7FBA37E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1D6B08F3-1CE6-4330-8666-9424E2E566CC}" type="parTrans" cxnId="{1D6754F3-F9A0-43FD-B40F-80B4680589F9}">
      <dgm:prSet/>
      <dgm:spPr/>
      <dgm:t>
        <a:bodyPr/>
        <a:lstStyle/>
        <a:p>
          <a:endParaRPr lang="en-US"/>
        </a:p>
      </dgm:t>
    </dgm:pt>
    <dgm:pt modelId="{3A7C5B98-C060-4E99-A2E0-6746CFC3FB8F}" type="sibTrans" cxnId="{1D6754F3-F9A0-43FD-B40F-80B4680589F9}">
      <dgm:prSet/>
      <dgm:spPr/>
      <dgm:t>
        <a:bodyPr/>
        <a:lstStyle/>
        <a:p>
          <a:endParaRPr lang="en-US"/>
        </a:p>
      </dgm:t>
    </dgm:pt>
    <dgm:pt modelId="{155ECF6F-D4FC-444D-A0F5-21FE4ADFB7B3}" type="pres">
      <dgm:prSet presAssocID="{BEFBF5C1-F717-4572-B94E-0476EBC156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9671D1-9D19-4B01-AC73-B46DB973C6D5}" type="pres">
      <dgm:prSet presAssocID="{CA80B411-B5CF-4365-B306-ADFA01D06377}" presName="vertOne" presStyleCnt="0"/>
      <dgm:spPr/>
    </dgm:pt>
    <dgm:pt modelId="{3DCBC023-FBDE-4E43-9E74-77E2A1FE404C}" type="pres">
      <dgm:prSet presAssocID="{CA80B411-B5CF-4365-B306-ADFA01D06377}" presName="txOne" presStyleLbl="node0" presStyleIdx="0" presStyleCnt="1">
        <dgm:presLayoutVars>
          <dgm:chPref val="3"/>
        </dgm:presLayoutVars>
      </dgm:prSet>
      <dgm:spPr/>
    </dgm:pt>
    <dgm:pt modelId="{53AB0F66-689A-403C-9B59-4EA8E1523D37}" type="pres">
      <dgm:prSet presAssocID="{CA80B411-B5CF-4365-B306-ADFA01D06377}" presName="parTransOne" presStyleCnt="0"/>
      <dgm:spPr/>
    </dgm:pt>
    <dgm:pt modelId="{18C16B5B-A9FD-4CFE-85FE-3CB968BBB089}" type="pres">
      <dgm:prSet presAssocID="{CA80B411-B5CF-4365-B306-ADFA01D06377}" presName="horzOne" presStyleCnt="0"/>
      <dgm:spPr/>
    </dgm:pt>
    <dgm:pt modelId="{AA8E2668-7EF2-4B75-86CE-55294FC9019F}" type="pres">
      <dgm:prSet presAssocID="{E655AFA8-154D-4491-B4DB-BCC1291B7070}" presName="vertTwo" presStyleCnt="0"/>
      <dgm:spPr/>
    </dgm:pt>
    <dgm:pt modelId="{A2F5A482-66AF-4532-B240-5CF1481FE172}" type="pres">
      <dgm:prSet presAssocID="{E655AFA8-154D-4491-B4DB-BCC1291B7070}" presName="txTwo" presStyleLbl="node2" presStyleIdx="0" presStyleCnt="2">
        <dgm:presLayoutVars>
          <dgm:chPref val="3"/>
        </dgm:presLayoutVars>
      </dgm:prSet>
      <dgm:spPr/>
    </dgm:pt>
    <dgm:pt modelId="{262826FA-71F8-4F22-9FE9-4C2BA9126A85}" type="pres">
      <dgm:prSet presAssocID="{E655AFA8-154D-4491-B4DB-BCC1291B7070}" presName="parTransTwo" presStyleCnt="0"/>
      <dgm:spPr/>
    </dgm:pt>
    <dgm:pt modelId="{310D0227-D32A-4F7D-9611-3B70F1CA29BE}" type="pres">
      <dgm:prSet presAssocID="{E655AFA8-154D-4491-B4DB-BCC1291B7070}" presName="horzTwo" presStyleCnt="0"/>
      <dgm:spPr/>
    </dgm:pt>
    <dgm:pt modelId="{EB81B1F2-8DDD-4F1D-A567-26519EB849C0}" type="pres">
      <dgm:prSet presAssocID="{984789EB-F369-4AFA-877D-9D82C9EC8312}" presName="vertThree" presStyleCnt="0"/>
      <dgm:spPr/>
    </dgm:pt>
    <dgm:pt modelId="{63750615-A2CD-45AA-A517-73126EB3727E}" type="pres">
      <dgm:prSet presAssocID="{984789EB-F369-4AFA-877D-9D82C9EC8312}" presName="txThree" presStyleLbl="node3" presStyleIdx="0" presStyleCnt="3">
        <dgm:presLayoutVars>
          <dgm:chPref val="3"/>
        </dgm:presLayoutVars>
      </dgm:prSet>
      <dgm:spPr/>
    </dgm:pt>
    <dgm:pt modelId="{33A046DD-5E67-4AEB-AC57-2EA849104756}" type="pres">
      <dgm:prSet presAssocID="{984789EB-F369-4AFA-877D-9D82C9EC8312}" presName="horzThree" presStyleCnt="0"/>
      <dgm:spPr/>
    </dgm:pt>
    <dgm:pt modelId="{8ECDDE35-8135-4BAF-95F4-E4DC1B8AE6A6}" type="pres">
      <dgm:prSet presAssocID="{DB1A8472-2CA5-4BCA-A3F4-CC8AC7411A3E}" presName="sibSpaceThree" presStyleCnt="0"/>
      <dgm:spPr/>
    </dgm:pt>
    <dgm:pt modelId="{0A90E742-ABA2-4D25-8E97-A17F16419496}" type="pres">
      <dgm:prSet presAssocID="{B616DBDC-5DC8-400A-9F40-18580D7036FC}" presName="vertThree" presStyleCnt="0"/>
      <dgm:spPr/>
    </dgm:pt>
    <dgm:pt modelId="{42C6F4FE-B6EB-4D96-82CF-9397419678BA}" type="pres">
      <dgm:prSet presAssocID="{B616DBDC-5DC8-400A-9F40-18580D7036FC}" presName="txThree" presStyleLbl="node3" presStyleIdx="1" presStyleCnt="3">
        <dgm:presLayoutVars>
          <dgm:chPref val="3"/>
        </dgm:presLayoutVars>
      </dgm:prSet>
      <dgm:spPr/>
    </dgm:pt>
    <dgm:pt modelId="{0EDDC942-6077-4CBB-8B63-84BEE7DF3C4E}" type="pres">
      <dgm:prSet presAssocID="{B616DBDC-5DC8-400A-9F40-18580D7036FC}" presName="horzThree" presStyleCnt="0"/>
      <dgm:spPr/>
    </dgm:pt>
    <dgm:pt modelId="{60BF73A1-5151-4EF0-8072-0A1AB1868826}" type="pres">
      <dgm:prSet presAssocID="{20402198-EF62-4C15-B250-9918B0ED7A55}" presName="sibSpaceTwo" presStyleCnt="0"/>
      <dgm:spPr/>
    </dgm:pt>
    <dgm:pt modelId="{94ADCE33-5E53-4DA4-AFEB-FD13F7C33272}" type="pres">
      <dgm:prSet presAssocID="{6E1CEB30-9403-4AB5-8C8D-DC0E5F90C7F1}" presName="vertTwo" presStyleCnt="0"/>
      <dgm:spPr/>
    </dgm:pt>
    <dgm:pt modelId="{907F24B2-4F04-45DF-8DB4-C116CCFE9D52}" type="pres">
      <dgm:prSet presAssocID="{6E1CEB30-9403-4AB5-8C8D-DC0E5F90C7F1}" presName="txTwo" presStyleLbl="node2" presStyleIdx="1" presStyleCnt="2">
        <dgm:presLayoutVars>
          <dgm:chPref val="3"/>
        </dgm:presLayoutVars>
      </dgm:prSet>
      <dgm:spPr/>
    </dgm:pt>
    <dgm:pt modelId="{51A0EEFE-676F-4DA6-A75D-D8D635110465}" type="pres">
      <dgm:prSet presAssocID="{6E1CEB30-9403-4AB5-8C8D-DC0E5F90C7F1}" presName="parTransTwo" presStyleCnt="0"/>
      <dgm:spPr/>
    </dgm:pt>
    <dgm:pt modelId="{F0234946-2353-47B8-825B-7BF44D502A70}" type="pres">
      <dgm:prSet presAssocID="{6E1CEB30-9403-4AB5-8C8D-DC0E5F90C7F1}" presName="horzTwo" presStyleCnt="0"/>
      <dgm:spPr/>
    </dgm:pt>
    <dgm:pt modelId="{01F4DA77-E901-441B-A81D-AC09C5E7B0EF}" type="pres">
      <dgm:prSet presAssocID="{8BE30EAF-91C4-4AD8-84AF-BB95E7FBA37E}" presName="vertThree" presStyleCnt="0"/>
      <dgm:spPr/>
    </dgm:pt>
    <dgm:pt modelId="{B7610CBB-A8D8-4254-B6F5-3333D9854B04}" type="pres">
      <dgm:prSet presAssocID="{8BE30EAF-91C4-4AD8-84AF-BB95E7FBA37E}" presName="txThree" presStyleLbl="node3" presStyleIdx="2" presStyleCnt="3">
        <dgm:presLayoutVars>
          <dgm:chPref val="3"/>
        </dgm:presLayoutVars>
      </dgm:prSet>
      <dgm:spPr/>
    </dgm:pt>
    <dgm:pt modelId="{D6F2422A-6E45-4D7E-9E93-8A314F94A434}" type="pres">
      <dgm:prSet presAssocID="{8BE30EAF-91C4-4AD8-84AF-BB95E7FBA37E}" presName="horzThree" presStyleCnt="0"/>
      <dgm:spPr/>
    </dgm:pt>
  </dgm:ptLst>
  <dgm:cxnLst>
    <dgm:cxn modelId="{A7A2CA08-F73D-43B0-B232-EC5DF7DE69F5}" type="presOf" srcId="{BEFBF5C1-F717-4572-B94E-0476EBC156D4}" destId="{155ECF6F-D4FC-444D-A0F5-21FE4ADFB7B3}" srcOrd="0" destOrd="0" presId="urn:microsoft.com/office/officeart/2005/8/layout/hierarchy4"/>
    <dgm:cxn modelId="{0D3A010A-2031-48D2-9FD6-983EB245AF84}" srcId="{CA80B411-B5CF-4365-B306-ADFA01D06377}" destId="{E655AFA8-154D-4491-B4DB-BCC1291B7070}" srcOrd="0" destOrd="0" parTransId="{1A5D4000-89FB-498A-9E69-17DB1529D3AA}" sibTransId="{20402198-EF62-4C15-B250-9918B0ED7A55}"/>
    <dgm:cxn modelId="{10377232-6A61-43AE-BF97-F9A71FC9996F}" type="presOf" srcId="{E655AFA8-154D-4491-B4DB-BCC1291B7070}" destId="{A2F5A482-66AF-4532-B240-5CF1481FE172}" srcOrd="0" destOrd="0" presId="urn:microsoft.com/office/officeart/2005/8/layout/hierarchy4"/>
    <dgm:cxn modelId="{ACA9EA3F-822D-4C53-B677-0833BBF70D0B}" srcId="{CA80B411-B5CF-4365-B306-ADFA01D06377}" destId="{6E1CEB30-9403-4AB5-8C8D-DC0E5F90C7F1}" srcOrd="1" destOrd="0" parTransId="{D3D98ABB-969E-421C-A54A-7F994388AA87}" sibTransId="{68F8DB98-1E3C-4882-A0FE-B5882524376C}"/>
    <dgm:cxn modelId="{22F17F77-03F2-485F-9D5A-1C40ED1E1ABD}" srcId="{BEFBF5C1-F717-4572-B94E-0476EBC156D4}" destId="{CA80B411-B5CF-4365-B306-ADFA01D06377}" srcOrd="0" destOrd="0" parTransId="{FA9803C3-9216-4605-878E-222A2A430DFD}" sibTransId="{78C4AD03-78E8-4EE4-8AAA-764D82C39DD5}"/>
    <dgm:cxn modelId="{F7652C7A-CCB6-4ED6-8FE8-AF64A189E52C}" type="presOf" srcId="{CA80B411-B5CF-4365-B306-ADFA01D06377}" destId="{3DCBC023-FBDE-4E43-9E74-77E2A1FE404C}" srcOrd="0" destOrd="0" presId="urn:microsoft.com/office/officeart/2005/8/layout/hierarchy4"/>
    <dgm:cxn modelId="{2D1F6984-FF39-43B1-9053-8C5072402D9B}" type="presOf" srcId="{6E1CEB30-9403-4AB5-8C8D-DC0E5F90C7F1}" destId="{907F24B2-4F04-45DF-8DB4-C116CCFE9D52}" srcOrd="0" destOrd="0" presId="urn:microsoft.com/office/officeart/2005/8/layout/hierarchy4"/>
    <dgm:cxn modelId="{D8FC66B2-1320-4B11-825F-6887A4499BD0}" srcId="{E655AFA8-154D-4491-B4DB-BCC1291B7070}" destId="{984789EB-F369-4AFA-877D-9D82C9EC8312}" srcOrd="0" destOrd="0" parTransId="{D091DB3E-E032-4351-B2C2-F4DDDFBE7100}" sibTransId="{DB1A8472-2CA5-4BCA-A3F4-CC8AC7411A3E}"/>
    <dgm:cxn modelId="{9A4946B5-183E-4028-AF35-8BDB1F66997E}" srcId="{E655AFA8-154D-4491-B4DB-BCC1291B7070}" destId="{B616DBDC-5DC8-400A-9F40-18580D7036FC}" srcOrd="1" destOrd="0" parTransId="{4F1ED5A6-D0AA-4170-A44E-007808E1F5E2}" sibTransId="{27A08D4E-8667-4010-BB64-73EEA4B5981C}"/>
    <dgm:cxn modelId="{F4EB49CC-7A67-4619-A0E5-677EB40B0420}" type="presOf" srcId="{984789EB-F369-4AFA-877D-9D82C9EC8312}" destId="{63750615-A2CD-45AA-A517-73126EB3727E}" srcOrd="0" destOrd="0" presId="urn:microsoft.com/office/officeart/2005/8/layout/hierarchy4"/>
    <dgm:cxn modelId="{EB7517D2-FF8D-4FD7-B1FA-1DABF0FABC82}" type="presOf" srcId="{8BE30EAF-91C4-4AD8-84AF-BB95E7FBA37E}" destId="{B7610CBB-A8D8-4254-B6F5-3333D9854B04}" srcOrd="0" destOrd="0" presId="urn:microsoft.com/office/officeart/2005/8/layout/hierarchy4"/>
    <dgm:cxn modelId="{925BB4DE-65AB-4358-99A5-128B096B2A66}" type="presOf" srcId="{B616DBDC-5DC8-400A-9F40-18580D7036FC}" destId="{42C6F4FE-B6EB-4D96-82CF-9397419678BA}" srcOrd="0" destOrd="0" presId="urn:microsoft.com/office/officeart/2005/8/layout/hierarchy4"/>
    <dgm:cxn modelId="{1D6754F3-F9A0-43FD-B40F-80B4680589F9}" srcId="{6E1CEB30-9403-4AB5-8C8D-DC0E5F90C7F1}" destId="{8BE30EAF-91C4-4AD8-84AF-BB95E7FBA37E}" srcOrd="0" destOrd="0" parTransId="{1D6B08F3-1CE6-4330-8666-9424E2E566CC}" sibTransId="{3A7C5B98-C060-4E99-A2E0-6746CFC3FB8F}"/>
    <dgm:cxn modelId="{C613A7E2-E0A6-45B8-B901-16D09982A7F8}" type="presParOf" srcId="{155ECF6F-D4FC-444D-A0F5-21FE4ADFB7B3}" destId="{ED9671D1-9D19-4B01-AC73-B46DB973C6D5}" srcOrd="0" destOrd="0" presId="urn:microsoft.com/office/officeart/2005/8/layout/hierarchy4"/>
    <dgm:cxn modelId="{F9F8787E-9515-4012-93B6-BC93896DC88F}" type="presParOf" srcId="{ED9671D1-9D19-4B01-AC73-B46DB973C6D5}" destId="{3DCBC023-FBDE-4E43-9E74-77E2A1FE404C}" srcOrd="0" destOrd="0" presId="urn:microsoft.com/office/officeart/2005/8/layout/hierarchy4"/>
    <dgm:cxn modelId="{9E1948B1-0B16-4499-870B-214EB60FA5A3}" type="presParOf" srcId="{ED9671D1-9D19-4B01-AC73-B46DB973C6D5}" destId="{53AB0F66-689A-403C-9B59-4EA8E1523D37}" srcOrd="1" destOrd="0" presId="urn:microsoft.com/office/officeart/2005/8/layout/hierarchy4"/>
    <dgm:cxn modelId="{3429D9B5-18FC-44E6-821D-88CB61B54287}" type="presParOf" srcId="{ED9671D1-9D19-4B01-AC73-B46DB973C6D5}" destId="{18C16B5B-A9FD-4CFE-85FE-3CB968BBB089}" srcOrd="2" destOrd="0" presId="urn:microsoft.com/office/officeart/2005/8/layout/hierarchy4"/>
    <dgm:cxn modelId="{6114DF83-C42D-46E4-8808-8CC5861E8434}" type="presParOf" srcId="{18C16B5B-A9FD-4CFE-85FE-3CB968BBB089}" destId="{AA8E2668-7EF2-4B75-86CE-55294FC9019F}" srcOrd="0" destOrd="0" presId="urn:microsoft.com/office/officeart/2005/8/layout/hierarchy4"/>
    <dgm:cxn modelId="{125A80CE-43D5-41F1-8064-E7E255ADAFF2}" type="presParOf" srcId="{AA8E2668-7EF2-4B75-86CE-55294FC9019F}" destId="{A2F5A482-66AF-4532-B240-5CF1481FE172}" srcOrd="0" destOrd="0" presId="urn:microsoft.com/office/officeart/2005/8/layout/hierarchy4"/>
    <dgm:cxn modelId="{4ECC79F0-FBB9-4091-AD8F-BE95806F5224}" type="presParOf" srcId="{AA8E2668-7EF2-4B75-86CE-55294FC9019F}" destId="{262826FA-71F8-4F22-9FE9-4C2BA9126A85}" srcOrd="1" destOrd="0" presId="urn:microsoft.com/office/officeart/2005/8/layout/hierarchy4"/>
    <dgm:cxn modelId="{80F7435D-A16C-4DF3-A51E-768F42E0AB2F}" type="presParOf" srcId="{AA8E2668-7EF2-4B75-86CE-55294FC9019F}" destId="{310D0227-D32A-4F7D-9611-3B70F1CA29BE}" srcOrd="2" destOrd="0" presId="urn:microsoft.com/office/officeart/2005/8/layout/hierarchy4"/>
    <dgm:cxn modelId="{CCFF2A64-22FE-4802-87FC-AB3ADDB20683}" type="presParOf" srcId="{310D0227-D32A-4F7D-9611-3B70F1CA29BE}" destId="{EB81B1F2-8DDD-4F1D-A567-26519EB849C0}" srcOrd="0" destOrd="0" presId="urn:microsoft.com/office/officeart/2005/8/layout/hierarchy4"/>
    <dgm:cxn modelId="{4E398B0A-99D7-4D6B-9238-A3BDF476FEE9}" type="presParOf" srcId="{EB81B1F2-8DDD-4F1D-A567-26519EB849C0}" destId="{63750615-A2CD-45AA-A517-73126EB3727E}" srcOrd="0" destOrd="0" presId="urn:microsoft.com/office/officeart/2005/8/layout/hierarchy4"/>
    <dgm:cxn modelId="{85FED0A9-5211-4307-BB54-C7986BE5CE5B}" type="presParOf" srcId="{EB81B1F2-8DDD-4F1D-A567-26519EB849C0}" destId="{33A046DD-5E67-4AEB-AC57-2EA849104756}" srcOrd="1" destOrd="0" presId="urn:microsoft.com/office/officeart/2005/8/layout/hierarchy4"/>
    <dgm:cxn modelId="{305B9EB2-E0D0-4509-ADED-AF1AA849772B}" type="presParOf" srcId="{310D0227-D32A-4F7D-9611-3B70F1CA29BE}" destId="{8ECDDE35-8135-4BAF-95F4-E4DC1B8AE6A6}" srcOrd="1" destOrd="0" presId="urn:microsoft.com/office/officeart/2005/8/layout/hierarchy4"/>
    <dgm:cxn modelId="{F607566B-78FC-4810-B1DB-2B7B719F8A56}" type="presParOf" srcId="{310D0227-D32A-4F7D-9611-3B70F1CA29BE}" destId="{0A90E742-ABA2-4D25-8E97-A17F16419496}" srcOrd="2" destOrd="0" presId="urn:microsoft.com/office/officeart/2005/8/layout/hierarchy4"/>
    <dgm:cxn modelId="{AE63CB8D-2BD3-4E33-B59C-5B6F2E579D2B}" type="presParOf" srcId="{0A90E742-ABA2-4D25-8E97-A17F16419496}" destId="{42C6F4FE-B6EB-4D96-82CF-9397419678BA}" srcOrd="0" destOrd="0" presId="urn:microsoft.com/office/officeart/2005/8/layout/hierarchy4"/>
    <dgm:cxn modelId="{584D1D1B-C428-415E-A5EA-8DEBA4DE50E5}" type="presParOf" srcId="{0A90E742-ABA2-4D25-8E97-A17F16419496}" destId="{0EDDC942-6077-4CBB-8B63-84BEE7DF3C4E}" srcOrd="1" destOrd="0" presId="urn:microsoft.com/office/officeart/2005/8/layout/hierarchy4"/>
    <dgm:cxn modelId="{7EF4A356-EF78-47F0-A4BC-90525C6B2928}" type="presParOf" srcId="{18C16B5B-A9FD-4CFE-85FE-3CB968BBB089}" destId="{60BF73A1-5151-4EF0-8072-0A1AB1868826}" srcOrd="1" destOrd="0" presId="urn:microsoft.com/office/officeart/2005/8/layout/hierarchy4"/>
    <dgm:cxn modelId="{5F8CA797-4A4F-48B9-9352-07111C40D8BC}" type="presParOf" srcId="{18C16B5B-A9FD-4CFE-85FE-3CB968BBB089}" destId="{94ADCE33-5E53-4DA4-AFEB-FD13F7C33272}" srcOrd="2" destOrd="0" presId="urn:microsoft.com/office/officeart/2005/8/layout/hierarchy4"/>
    <dgm:cxn modelId="{262BB3B0-CA69-44CB-8306-1F3C6EB57981}" type="presParOf" srcId="{94ADCE33-5E53-4DA4-AFEB-FD13F7C33272}" destId="{907F24B2-4F04-45DF-8DB4-C116CCFE9D52}" srcOrd="0" destOrd="0" presId="urn:microsoft.com/office/officeart/2005/8/layout/hierarchy4"/>
    <dgm:cxn modelId="{14DA7E17-362D-49DF-B41C-52E43EA904F6}" type="presParOf" srcId="{94ADCE33-5E53-4DA4-AFEB-FD13F7C33272}" destId="{51A0EEFE-676F-4DA6-A75D-D8D635110465}" srcOrd="1" destOrd="0" presId="urn:microsoft.com/office/officeart/2005/8/layout/hierarchy4"/>
    <dgm:cxn modelId="{CE87352B-2434-4E10-89A6-FFBCE855E6B3}" type="presParOf" srcId="{94ADCE33-5E53-4DA4-AFEB-FD13F7C33272}" destId="{F0234946-2353-47B8-825B-7BF44D502A70}" srcOrd="2" destOrd="0" presId="urn:microsoft.com/office/officeart/2005/8/layout/hierarchy4"/>
    <dgm:cxn modelId="{66398530-6A6F-4C7E-B805-39F1F972CCBB}" type="presParOf" srcId="{F0234946-2353-47B8-825B-7BF44D502A70}" destId="{01F4DA77-E901-441B-A81D-AC09C5E7B0EF}" srcOrd="0" destOrd="0" presId="urn:microsoft.com/office/officeart/2005/8/layout/hierarchy4"/>
    <dgm:cxn modelId="{7615CC4D-122F-4BE3-A650-FEF47890BD0B}" type="presParOf" srcId="{01F4DA77-E901-441B-A81D-AC09C5E7B0EF}" destId="{B7610CBB-A8D8-4254-B6F5-3333D9854B04}" srcOrd="0" destOrd="0" presId="urn:microsoft.com/office/officeart/2005/8/layout/hierarchy4"/>
    <dgm:cxn modelId="{FF3E5C8C-7780-424A-B157-92B49ED6F810}" type="presParOf" srcId="{01F4DA77-E901-441B-A81D-AC09C5E7B0EF}" destId="{D6F2422A-6E45-4D7E-9E93-8A314F94A4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023-FBDE-4E43-9E74-77E2A1FE404C}">
      <dsp:nvSpPr>
        <dsp:cNvPr id="0" name=""/>
        <dsp:cNvSpPr/>
      </dsp:nvSpPr>
      <dsp:spPr>
        <a:xfrm>
          <a:off x="590" y="375"/>
          <a:ext cx="5144024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Resource Manager</a:t>
          </a:r>
        </a:p>
      </dsp:txBody>
      <dsp:txXfrm>
        <a:off x="27072" y="26857"/>
        <a:ext cx="5091060" cy="851199"/>
      </dsp:txXfrm>
    </dsp:sp>
    <dsp:sp modelId="{A2F5A482-66AF-4532-B240-5CF1481FE172}">
      <dsp:nvSpPr>
        <dsp:cNvPr id="0" name=""/>
        <dsp:cNvSpPr/>
      </dsp:nvSpPr>
      <dsp:spPr>
        <a:xfrm>
          <a:off x="590" y="994580"/>
          <a:ext cx="3360235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Scheduler</a:t>
          </a:r>
        </a:p>
      </dsp:txBody>
      <dsp:txXfrm>
        <a:off x="27072" y="1021062"/>
        <a:ext cx="3307271" cy="851199"/>
      </dsp:txXfrm>
    </dsp:sp>
    <dsp:sp modelId="{63750615-A2CD-45AA-A517-73126EB3727E}">
      <dsp:nvSpPr>
        <dsp:cNvPr id="0" name=""/>
        <dsp:cNvSpPr/>
      </dsp:nvSpPr>
      <dsp:spPr>
        <a:xfrm>
          <a:off x="590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27072" y="2015266"/>
        <a:ext cx="1592597" cy="851199"/>
      </dsp:txXfrm>
    </dsp:sp>
    <dsp:sp modelId="{42C6F4FE-B6EB-4D96-82CF-9397419678BA}">
      <dsp:nvSpPr>
        <dsp:cNvPr id="0" name=""/>
        <dsp:cNvSpPr/>
      </dsp:nvSpPr>
      <dsp:spPr>
        <a:xfrm>
          <a:off x="1715265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1741747" y="2015266"/>
        <a:ext cx="1592597" cy="851199"/>
      </dsp:txXfrm>
    </dsp:sp>
    <dsp:sp modelId="{907F24B2-4F04-45DF-8DB4-C116CCFE9D52}">
      <dsp:nvSpPr>
        <dsp:cNvPr id="0" name=""/>
        <dsp:cNvSpPr/>
      </dsp:nvSpPr>
      <dsp:spPr>
        <a:xfrm>
          <a:off x="3499053" y="994580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Manager</a:t>
          </a:r>
        </a:p>
      </dsp:txBody>
      <dsp:txXfrm>
        <a:off x="3525535" y="1021062"/>
        <a:ext cx="1592597" cy="851199"/>
      </dsp:txXfrm>
    </dsp:sp>
    <dsp:sp modelId="{B7610CBB-A8D8-4254-B6F5-3333D9854B04}">
      <dsp:nvSpPr>
        <dsp:cNvPr id="0" name=""/>
        <dsp:cNvSpPr/>
      </dsp:nvSpPr>
      <dsp:spPr>
        <a:xfrm>
          <a:off x="3499053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3525535" y="2015266"/>
        <a:ext cx="1592597" cy="85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023-FBDE-4E43-9E74-77E2A1FE404C}">
      <dsp:nvSpPr>
        <dsp:cNvPr id="0" name=""/>
        <dsp:cNvSpPr/>
      </dsp:nvSpPr>
      <dsp:spPr>
        <a:xfrm>
          <a:off x="590" y="375"/>
          <a:ext cx="5144024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Resource Manager</a:t>
          </a:r>
        </a:p>
      </dsp:txBody>
      <dsp:txXfrm>
        <a:off x="27072" y="26857"/>
        <a:ext cx="5091060" cy="851199"/>
      </dsp:txXfrm>
    </dsp:sp>
    <dsp:sp modelId="{A2F5A482-66AF-4532-B240-5CF1481FE172}">
      <dsp:nvSpPr>
        <dsp:cNvPr id="0" name=""/>
        <dsp:cNvSpPr/>
      </dsp:nvSpPr>
      <dsp:spPr>
        <a:xfrm>
          <a:off x="590" y="994580"/>
          <a:ext cx="3360235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Scheduler</a:t>
          </a:r>
        </a:p>
      </dsp:txBody>
      <dsp:txXfrm>
        <a:off x="27072" y="1021062"/>
        <a:ext cx="3307271" cy="851199"/>
      </dsp:txXfrm>
    </dsp:sp>
    <dsp:sp modelId="{63750615-A2CD-45AA-A517-73126EB3727E}">
      <dsp:nvSpPr>
        <dsp:cNvPr id="0" name=""/>
        <dsp:cNvSpPr/>
      </dsp:nvSpPr>
      <dsp:spPr>
        <a:xfrm>
          <a:off x="590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27072" y="2015266"/>
        <a:ext cx="1592597" cy="851199"/>
      </dsp:txXfrm>
    </dsp:sp>
    <dsp:sp modelId="{42C6F4FE-B6EB-4D96-82CF-9397419678BA}">
      <dsp:nvSpPr>
        <dsp:cNvPr id="0" name=""/>
        <dsp:cNvSpPr/>
      </dsp:nvSpPr>
      <dsp:spPr>
        <a:xfrm>
          <a:off x="1715265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1741747" y="2015266"/>
        <a:ext cx="1592597" cy="851199"/>
      </dsp:txXfrm>
    </dsp:sp>
    <dsp:sp modelId="{907F24B2-4F04-45DF-8DB4-C116CCFE9D52}">
      <dsp:nvSpPr>
        <dsp:cNvPr id="0" name=""/>
        <dsp:cNvSpPr/>
      </dsp:nvSpPr>
      <dsp:spPr>
        <a:xfrm>
          <a:off x="3499053" y="994580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Manager</a:t>
          </a:r>
        </a:p>
      </dsp:txBody>
      <dsp:txXfrm>
        <a:off x="3525535" y="1021062"/>
        <a:ext cx="1592597" cy="851199"/>
      </dsp:txXfrm>
    </dsp:sp>
    <dsp:sp modelId="{B7610CBB-A8D8-4254-B6F5-3333D9854B04}">
      <dsp:nvSpPr>
        <dsp:cNvPr id="0" name=""/>
        <dsp:cNvSpPr/>
      </dsp:nvSpPr>
      <dsp:spPr>
        <a:xfrm>
          <a:off x="3499053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3525535" y="2015266"/>
        <a:ext cx="1592597" cy="85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CBA44-7915-4EA7-A2D4-45BEAF39798A}" type="datetimeFigureOut">
              <a:rPr lang="en-US" smtClean="0"/>
              <a:t>2025-04-14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1035-EEB7-4A08-BD7B-55A3A7D0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0.4/hdfs_design.html#NameNode+and+DataNodes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stevebanker/2014/08/01/what-is-hadoop-and-what-does-it-mean-for-supply-chain-management/#2aed8c344048" TargetMode="External"/><Relationship Id="rId2" Type="http://schemas.openxmlformats.org/officeDocument/2006/relationships/hyperlink" Target="http://www.forbes.com/sites/stevebanker/2014/02/10/president-of-oracle-speaks-on-big-data-at-oracle-supply-chain-conference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torage.techtarget.com/definition/object-storage" TargetMode="External"/><Relationship Id="rId2" Type="http://schemas.openxmlformats.org/officeDocument/2006/relationships/hyperlink" Target="https://searchcloudcomputing.techtarget.com/definition/Hadoo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en.wikipedia.org/wiki/Map_(parallel_pattern)" TargetMode="External"/><Relationship Id="rId7" Type="http://schemas.openxmlformats.org/officeDocument/2006/relationships/hyperlink" Target="https://en.wikipedia.org/wiki/Fault-tolerant_computer_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edundancy_(engineering)" TargetMode="External"/><Relationship Id="rId5" Type="http://schemas.openxmlformats.org/officeDocument/2006/relationships/hyperlink" Target="https://en.wikipedia.org/wiki/Reduce_(parallel_pattern)" TargetMode="External"/><Relationship Id="rId4" Type="http://schemas.openxmlformats.org/officeDocument/2006/relationships/hyperlink" Target="https://en.wikipedia.org/wiki/Procedure_(computing)" TargetMode="External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doop-the-definitive/9781491901687/ch0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hive-architectu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s://www.safaribooksonline.com/library/view/data-analytics-with/9781491913734/ch04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compare.com/en/comparison/arm-board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-projects.com/pi/pi-operating-systems/win32diskimager" TargetMode="External"/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installation/installing-images/windows.md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marksblogg.com/billion-nyc-taxi-rides-spark-raspberry-pi.html" TargetMode="External"/><Relationship Id="rId13" Type="http://schemas.openxmlformats.org/officeDocument/2006/relationships/hyperlink" Target="https://t.umblr.com/redirect?z=http://www.becausewecangeek.com/building-a-raspberry-pi-hadoop-cluster-part-1/&amp;t=YzU3Y2QzZDMxY2VjN2YwYTYxMmY0YjZjOGRjNWJkZTZiZDMwNjY3MyxJQW9lWjRrWQ%3D%3D&amp;b=t:I-tXuFwLOTJxdAVjszzA7g&amp;p=http://data.andyburgin.co.uk/post/157450047463/running-hue-on-a-raspberry-pi-hadoop-cluster&amp;m=0" TargetMode="External"/><Relationship Id="rId3" Type="http://schemas.openxmlformats.org/officeDocument/2006/relationships/hyperlink" Target="https://searchaws.techtarget.com/definition/data-lake" TargetMode="External"/><Relationship Id="rId7" Type="http://schemas.openxmlformats.org/officeDocument/2006/relationships/hyperlink" Target="https://dqydj.com/raspberry-pi-hadoop-cluster-apache-spark-yarn/" TargetMode="External"/><Relationship Id="rId12" Type="http://schemas.openxmlformats.org/officeDocument/2006/relationships/hyperlink" Target="https://t.umblr.com/redirect?z=https://blogs.sap.com/2015/04/25/a-hadoop-data-lab-project-on-raspberry-pi-part-14/&amp;t=ODA2NjUyNjg2YTY5ZmM4M2Q5YTUwNzk3Y2U3NDZmZTNmMTI4ZWUwNyxJQW9lWjRrWQ%3D%3D&amp;b=t:I-tXuFwLOTJxdAVjszzA7g&amp;p=http://data.andyburgin.co.uk/post/157450047463/running-hue-on-a-raspberry-pi-hadoop-cluster&amp;m=0" TargetMode="External"/><Relationship Id="rId2" Type="http://schemas.openxmlformats.org/officeDocument/2006/relationships/hyperlink" Target="https://www.dezyre.com/article/hadoop-architecture-explained-what-it-is-and-why-it-matters/317" TargetMode="External"/><Relationship Id="rId16" Type="http://schemas.openxmlformats.org/officeDocument/2006/relationships/hyperlink" Target="https://www.edureka.co/blog/hadoop-tutoria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s.sap.com/2015/04/25/a-hadoop-data-lab-project-on-raspberry-pi-part-14/" TargetMode="External"/><Relationship Id="rId11" Type="http://schemas.openxmlformats.org/officeDocument/2006/relationships/hyperlink" Target="https://t.umblr.com/redirect?z=http://www.widriksson.com/raspberry-pi-2-hadoop-2-cluster/&amp;t=YjJkNDdiZDY1NmQ1OTE4OGQ1NzgzMjljMzI3ZjZiNWI0ZjZiMmNhNCxJQW9lWjRrWQ%3D%3D&amp;b=t:I-tXuFwLOTJxdAVjszzA7g&amp;p=http://data.andyburgin.co.uk/post/157450047463/running-hue-on-a-raspberry-pi-hadoop-cluster&amp;m=0" TargetMode="External"/><Relationship Id="rId5" Type="http://schemas.openxmlformats.org/officeDocument/2006/relationships/hyperlink" Target="https://developer.ibm.com/recipes/tutorials/building-a-hadoop-cluster-with-raspberry-pi/" TargetMode="External"/><Relationship Id="rId15" Type="http://schemas.openxmlformats.org/officeDocument/2006/relationships/hyperlink" Target="http://data.andyburgin.co.uk/post/157450047463/running-hue-on-a-raspberry-pi-hadoop-cluster" TargetMode="External"/><Relationship Id="rId10" Type="http://schemas.openxmlformats.org/officeDocument/2006/relationships/hyperlink" Target="https://t.umblr.com/redirect?z=https://www.youtube.com/watch?v%3Dn6ONKshWSMg&amp;t=ZmJjNjhlMzZhMWNlODZiYzM4NzJkYjU3MGYyNzExZWVkYmQ5YWZjOSxJQW9lWjRrWQ%3D%3D&amp;b=t:I-tXuFwLOTJxdAVjszzA7g&amp;p=http://data.andyburgin.co.uk/post/157450047463/running-hue-on-a-raspberry-pi-hadoop-cluster&amp;m=0" TargetMode="External"/><Relationship Id="rId4" Type="http://schemas.openxmlformats.org/officeDocument/2006/relationships/hyperlink" Target="https://en.wikipedia.org/wiki/Raspberry_Pi" TargetMode="External"/><Relationship Id="rId9" Type="http://schemas.openxmlformats.org/officeDocument/2006/relationships/hyperlink" Target="https://www.quora.com/Is-it-possible-to-build-a-PC-with-Raspberry-Pi" TargetMode="External"/><Relationship Id="rId14" Type="http://schemas.openxmlformats.org/officeDocument/2006/relationships/hyperlink" Target="https://t.umblr.com/redirect?z=https://dqydj.com/raspberry-pi-hadoop-cluster-apache-spark-yarn/&amp;t=ZGU4MjAwMDYyNDAwODI2MDQ3ODE3NTFiN2NiN2YyNzJjZGU0ZmIxOSxJQW9lWjRrWQ%3D%3D&amp;b=t:I-tXuFwLOTJxdAVjszzA7g&amp;p=http://data.andyburgin.co.uk/post/157450047463/running-hue-on-a-raspberry-pi-hadoop-cluster&amp;m=0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marksblogg.com/billion-nyc-taxi-rides-spark-raspberry-pi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1DEDF7-27CE-48E9-8A0A-2D35A936188B}"/>
              </a:ext>
            </a:extLst>
          </p:cNvPr>
          <p:cNvSpPr txBox="1"/>
          <p:nvPr/>
        </p:nvSpPr>
        <p:spPr>
          <a:xfrm>
            <a:off x="1011218" y="1777701"/>
            <a:ext cx="10815021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Notes: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Embeded</a:t>
            </a:r>
            <a:r>
              <a:rPr lang="en-US" sz="1600" dirty="0">
                <a:solidFill>
                  <a:srgbClr val="FF0000"/>
                </a:solidFill>
              </a:rPr>
              <a:t> systems will collect big data at a fraction of the cost of a VM or rack server.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Embedded systems will interface and link humans to machine (both in data collection and interaction).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Will reduce ongoing power costs that keeping on larger servers </a:t>
            </a:r>
            <a:r>
              <a:rPr lang="en-US" sz="1600">
                <a:solidFill>
                  <a:srgbClr val="FF0000"/>
                </a:solidFill>
              </a:rPr>
              <a:t>would incur.</a:t>
            </a:r>
          </a:p>
          <a:p>
            <a:endParaRPr lang="en-US" sz="160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Todo</a:t>
            </a:r>
            <a:r>
              <a:rPr lang="en-US" sz="2000" dirty="0">
                <a:solidFill>
                  <a:srgbClr val="0000FF"/>
                </a:solidFill>
              </a:rPr>
              <a:t>: Add most of big data from outside corp.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SCM considered to be Data puddle or dropping big data.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DOC Me: Pictures in: </a:t>
            </a:r>
            <a:r>
              <a:rPr lang="en-US" sz="2000" dirty="0">
                <a:solidFill>
                  <a:srgbClr val="0000FF"/>
                </a:solidFill>
                <a:hlinkClick r:id="rId2"/>
              </a:rPr>
              <a:t>https://hadoop.apache.org/docs/r1.0.4/hdfs_design.html#NameNode+and+DataNodes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Fix: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WARN </a:t>
            </a:r>
            <a:r>
              <a:rPr lang="en-US" sz="2000" dirty="0" err="1"/>
              <a:t>org.apache.hadoop.hdfs.server.namenode.FSNamesystem</a:t>
            </a:r>
            <a:r>
              <a:rPr lang="en-US" sz="2000" dirty="0"/>
              <a:t>: Only one image storage directory (</a:t>
            </a:r>
            <a:r>
              <a:rPr lang="en-US" sz="2000" dirty="0" err="1"/>
              <a:t>dfs.namenode.name.dir</a:t>
            </a:r>
            <a:r>
              <a:rPr lang="en-US" sz="2000" dirty="0"/>
              <a:t>) configured. Beware of data loss due to lack of redundant storage directories!</a:t>
            </a:r>
          </a:p>
          <a:p>
            <a:r>
              <a:rPr lang="en-US" sz="2000" dirty="0"/>
              <a:t>2018-09-11 23:04:14,163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WARN </a:t>
            </a:r>
            <a:r>
              <a:rPr lang="en-US" sz="2000" dirty="0" err="1"/>
              <a:t>org.apache.hadoop.hdfs.server.namenode.FSNamesystem</a:t>
            </a:r>
            <a:r>
              <a:rPr lang="en-US" sz="2000" dirty="0"/>
              <a:t>: Only one namespace edits storage directory (</a:t>
            </a:r>
            <a:r>
              <a:rPr lang="en-US" sz="2000" dirty="0" err="1"/>
              <a:t>dfs.namenode.edits.dir</a:t>
            </a:r>
            <a:r>
              <a:rPr lang="en-US" sz="2000" dirty="0"/>
              <a:t>) configured. Beware of data loss due to lack of redundant storage directories!</a:t>
            </a:r>
          </a:p>
          <a:p>
            <a:r>
              <a:rPr lang="en-US" sz="2000" dirty="0">
                <a:solidFill>
                  <a:srgbClr val="0000FF"/>
                </a:solidFill>
              </a:rPr>
              <a:t>WARN </a:t>
            </a:r>
            <a:r>
              <a:rPr lang="en-US" sz="2000" dirty="0" err="1"/>
              <a:t>org.apache.hadoop.conf.Configuration</a:t>
            </a:r>
            <a:r>
              <a:rPr lang="en-US" sz="2000" dirty="0"/>
              <a:t>: No unit for </a:t>
            </a:r>
            <a:r>
              <a:rPr lang="en-US" sz="2000" dirty="0" err="1"/>
              <a:t>dfs.heartbeat.interval</a:t>
            </a:r>
            <a:r>
              <a:rPr lang="en-US" sz="2000" dirty="0"/>
              <a:t>(3) assuming SECONDS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Document multiplexing logs: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4400" dirty="0">
              <a:solidFill>
                <a:srgbClr val="0000FF"/>
              </a:solidFill>
            </a:endParaRPr>
          </a:p>
          <a:p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1FE61-AA86-4D6F-9510-84B62C14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8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57575"/>
                </a:solidFill>
                <a:effectLst/>
                <a:latin typeface="Courier New" panose="02070309020205020404" pitchFamily="49" charset="0"/>
              </a:rPr>
              <a:t>dfs.name.dir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98B9E-EAEE-431A-873E-BAE4F0B2B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85741"/>
              </p:ext>
            </p:extLst>
          </p:nvPr>
        </p:nvGraphicFramePr>
        <p:xfrm>
          <a:off x="1011218" y="6443979"/>
          <a:ext cx="11180781" cy="1556876"/>
        </p:xfrm>
        <a:graphic>
          <a:graphicData uri="http://schemas.openxmlformats.org/drawingml/2006/table">
            <a:tbl>
              <a:tblPr/>
              <a:tblGrid>
                <a:gridCol w="3726927">
                  <a:extLst>
                    <a:ext uri="{9D8B030D-6E8A-4147-A177-3AD203B41FA5}">
                      <a16:colId xmlns:a16="http://schemas.microsoft.com/office/drawing/2014/main" val="1469014457"/>
                    </a:ext>
                  </a:extLst>
                </a:gridCol>
                <a:gridCol w="3726927">
                  <a:extLst>
                    <a:ext uri="{9D8B030D-6E8A-4147-A177-3AD203B41FA5}">
                      <a16:colId xmlns:a16="http://schemas.microsoft.com/office/drawing/2014/main" val="2221076475"/>
                    </a:ext>
                  </a:extLst>
                </a:gridCol>
                <a:gridCol w="3726927">
                  <a:extLst>
                    <a:ext uri="{9D8B030D-6E8A-4147-A177-3AD203B41FA5}">
                      <a16:colId xmlns:a16="http://schemas.microsoft.com/office/drawing/2014/main" val="1862362284"/>
                    </a:ext>
                  </a:extLst>
                </a:gridCol>
              </a:tblGrid>
              <a:tr h="1319391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dfs.name.dir</a:t>
                      </a:r>
                      <a:endParaRPr lang="en-US" sz="9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dfs.name.edits.dir</a:t>
                      </a:r>
                      <a:endParaRPr lang="en-US" sz="900" dirty="0"/>
                    </a:p>
                    <a:p>
                      <a:pPr algn="l"/>
                      <a:endParaRPr lang="en-US" sz="9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Determines where on the local filesystem the DFS name node should store the name table(</a:t>
                      </a:r>
                      <a:r>
                        <a:rPr lang="en-US" sz="900" dirty="0" err="1"/>
                        <a:t>fsimage</a:t>
                      </a:r>
                      <a:r>
                        <a:rPr lang="en-US" sz="900" dirty="0"/>
                        <a:t>). If this is a comma-delimited list of directories then the name table is replicated in all of the directories, for redundancy.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Determines where on the local filesystem the DFS name node should store the transaction (edits) file. If this is a comma-delimited list of directories then the transaction file is replicated in all of the directories, for redundancy. Default value is same as </a:t>
                      </a:r>
                      <a:r>
                        <a:rPr lang="en-US" sz="900" dirty="0" err="1"/>
                        <a:t>dfs.name.dir</a:t>
                      </a:r>
                      <a:endParaRPr lang="en-US" sz="900" dirty="0"/>
                    </a:p>
                    <a:p>
                      <a:pPr algn="l"/>
                      <a:endParaRPr lang="en-US" sz="9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4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8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D3BBA-A546-4567-90A1-53BF885F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Big Data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It’s all about the V.</a:t>
            </a:r>
          </a:p>
        </p:txBody>
      </p:sp>
      <p:pic>
        <p:nvPicPr>
          <p:cNvPr id="8" name="Picture 7" descr="A person wearing a hat talking on a cell phone&#10;&#10;Description generated with high confidence">
            <a:extLst>
              <a:ext uri="{FF2B5EF4-FFF2-40B4-BE49-F238E27FC236}">
                <a16:creationId xmlns:a16="http://schemas.microsoft.com/office/drawing/2014/main" id="{D4A42E6B-26F1-4ACA-A29B-894206FA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02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EF14A-60A7-440E-B2FC-740A7A70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61" y="719411"/>
            <a:ext cx="3514030" cy="586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900" dirty="0"/>
              <a:t>Big Data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CF452F-F0BA-4D50-A2D9-C5E52102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13" y="1375049"/>
            <a:ext cx="8191773" cy="4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the answer?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Hadoop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919" y="70922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Hadoop solves the big data issues facing traditional information systems.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84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0262-F892-409A-9BA6-0070EC92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6" y="394296"/>
            <a:ext cx="5559354" cy="281880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Here’s what Forbes says about Hadoop: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4C75-74E4-48BC-8AC4-F8EDACEF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5837" y="528992"/>
            <a:ext cx="4174863" cy="536821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ITS ALL About THE DATA: COLLECTING AND ANALYZING unstructured and semi-structured data:  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social media data</a:t>
            </a:r>
          </a:p>
          <a:p>
            <a:r>
              <a:rPr lang="en-US" dirty="0"/>
              <a:t>call center transcripts</a:t>
            </a:r>
          </a:p>
          <a:p>
            <a:r>
              <a:rPr lang="en-US" dirty="0"/>
              <a:t>clickstream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From: </a:t>
            </a:r>
            <a:r>
              <a:rPr lang="en-US" b="1" i="1" dirty="0"/>
              <a:t>What is Hadoop and What Does it Mean for Supply Chain Management?</a:t>
            </a:r>
          </a:p>
          <a:p>
            <a:r>
              <a:rPr lang="en-US" dirty="0"/>
              <a:t>AS companies become DEMAND DRIVEN, </a:t>
            </a:r>
            <a:r>
              <a:rPr lang="en-US" dirty="0">
                <a:hlinkClick r:id="rId2" tooltip="Big Data and SCM"/>
              </a:rPr>
              <a:t>use OF social media and internet traffic to forecast new product introductions</a:t>
            </a:r>
            <a:r>
              <a:rPr lang="en-US" dirty="0"/>
              <a:t>.</a:t>
            </a:r>
          </a:p>
          <a:p>
            <a:r>
              <a:rPr lang="en-US" dirty="0"/>
              <a:t>omni-channel retailers </a:t>
            </a:r>
            <a:r>
              <a:rPr lang="en-US" dirty="0">
                <a:hlinkClick r:id="rId2" tooltip="Big Data and SCM"/>
              </a:rPr>
              <a:t>ARE SEEKING TO UNDERSTAND PROMOTION POTENTIAL LIFT BY CHANNEL.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346D-8ABD-4181-B179-73023516BBF7}"/>
              </a:ext>
            </a:extLst>
          </p:cNvPr>
          <p:cNvSpPr txBox="1"/>
          <p:nvPr/>
        </p:nvSpPr>
        <p:spPr>
          <a:xfrm>
            <a:off x="796065" y="3429000"/>
            <a:ext cx="501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“…your IT department really shouldn’t be on the fence about Hadoop because it’s a given.  It’s a done deal…”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https://www.forbes.com/sites/stevebanker/2014/08/01/what-is-hadoop-and-what-does-it-mean-for-supply-chain-management/#2aed8c344048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4FF-BF84-4D7E-BFFE-7440253B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571722"/>
            <a:ext cx="4665674" cy="1352808"/>
          </a:xfrm>
        </p:spPr>
        <p:txBody>
          <a:bodyPr/>
          <a:lstStyle/>
          <a:p>
            <a:r>
              <a:rPr lang="en-US" dirty="0"/>
              <a:t>45,000 foot view of Hadoop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374-8A93-48A3-B4D0-CFA32E78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982" y="2139021"/>
            <a:ext cx="5768530" cy="4049287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/>
              <a:t>Not just a file system, It’s an open sourced, purposeful framework. </a:t>
            </a:r>
          </a:p>
          <a:p>
            <a:endParaRPr lang="en-US" sz="4300" dirty="0"/>
          </a:p>
          <a:p>
            <a:r>
              <a:rPr lang="en-US" sz="4300" dirty="0"/>
              <a:t>Specifically, it’s a parallel Distributed file system which can manages its resources in parallel.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3C29-C7D3-4144-B7D3-4D89C9BC9FF8}"/>
              </a:ext>
            </a:extLst>
          </p:cNvPr>
          <p:cNvSpPr txBox="1"/>
          <p:nvPr/>
        </p:nvSpPr>
        <p:spPr>
          <a:xfrm>
            <a:off x="6548575" y="1248126"/>
            <a:ext cx="51014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11F7"/>
                </a:solidFill>
              </a:rPr>
              <a:t>Hadoop does not care what kind of files or data you store.</a:t>
            </a:r>
          </a:p>
          <a:p>
            <a:endParaRPr lang="en-US" sz="3200" dirty="0">
              <a:solidFill>
                <a:srgbClr val="6E11F7"/>
              </a:solidFill>
            </a:endParaRPr>
          </a:p>
          <a:p>
            <a:r>
              <a:rPr lang="en-US" dirty="0"/>
              <a:t>The term </a:t>
            </a:r>
            <a:r>
              <a:rPr lang="en-US" dirty="0">
                <a:solidFill>
                  <a:srgbClr val="6E11F7"/>
                </a:solidFill>
              </a:rPr>
              <a:t>data lake</a:t>
            </a:r>
            <a:r>
              <a:rPr lang="en-US" dirty="0"/>
              <a:t> is often associated with </a:t>
            </a:r>
            <a:r>
              <a:rPr lang="en-US" u="sng" dirty="0">
                <a:solidFill>
                  <a:srgbClr val="6E11F7"/>
                </a:solidFill>
                <a:hlinkClick r:id="rId2"/>
              </a:rPr>
              <a:t>Hadoop</a:t>
            </a:r>
            <a:r>
              <a:rPr lang="en-US" dirty="0">
                <a:solidFill>
                  <a:srgbClr val="6E11F7"/>
                </a:solidFill>
              </a:rPr>
              <a:t>-oriented </a:t>
            </a:r>
            <a:r>
              <a:rPr lang="en-US" u="sng" dirty="0">
                <a:solidFill>
                  <a:srgbClr val="6E11F7"/>
                </a:solidFill>
                <a:hlinkClick r:id="rId3"/>
              </a:rPr>
              <a:t>object storage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Analogy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a fish as datum.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Fish swim in schools. (Files).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types of schools. (Unstructured, or many differ file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lake does not favor one over the other. It holds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up to the fisherman to decide which fish to catch.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C13919-1E86-4FA4-A051-A1BC280245AB}"/>
              </a:ext>
            </a:extLst>
          </p:cNvPr>
          <p:cNvSpPr txBox="1">
            <a:spLocks/>
          </p:cNvSpPr>
          <p:nvPr/>
        </p:nvSpPr>
        <p:spPr bwMode="gray">
          <a:xfrm>
            <a:off x="508943" y="719401"/>
            <a:ext cx="10959625" cy="83820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  <a:scene3d>
            <a:camera prst="perspectiveRelaxed"/>
            <a:lightRig rig="threePt" dir="t"/>
          </a:scene3d>
          <a:sp3d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b="1" dirty="0">
                <a:solidFill>
                  <a:schemeClr val="tx1"/>
                </a:solidFill>
              </a:rPr>
              <a:t>So the material does</a:t>
            </a:r>
          </a:p>
          <a:p>
            <a:pPr algn="ctr"/>
            <a:r>
              <a:rPr lang="en-US" sz="3700" b="1" dirty="0">
                <a:solidFill>
                  <a:schemeClr val="tx1"/>
                </a:solidFill>
              </a:rPr>
              <a:t>not seem so…far, far away</a:t>
            </a:r>
            <a:br>
              <a:rPr lang="en-US" sz="3700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Comparing RDBMS to Hadoop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20EA7-57E0-4FD7-9477-595E3354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1" y="901432"/>
            <a:ext cx="10680115" cy="42271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Relaxed"/>
            <a:lightRig rig="threePt" dir="t"/>
          </a:scene3d>
          <a:sp3d/>
        </p:spPr>
        <p:txBody>
          <a:bodyPr/>
          <a:lstStyle/>
          <a:p>
            <a:pPr algn="ctr"/>
            <a:r>
              <a:rPr lang="en-US" dirty="0"/>
              <a:t>So the material does</a:t>
            </a:r>
            <a:br>
              <a:rPr lang="en-US" dirty="0"/>
            </a:br>
            <a:r>
              <a:rPr lang="en-US" dirty="0"/>
              <a:t>not seem so…far, far away</a:t>
            </a:r>
            <a:br>
              <a:rPr lang="en-US" dirty="0"/>
            </a:br>
            <a:r>
              <a:rPr lang="en-US" dirty="0"/>
              <a:t>Comparing RDBMS to Hadoop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66A0-B537-448A-8561-64C8FB70F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3B1C-5B00-4CDF-A929-B66BB9142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RDBMS expects consistent, </a:t>
            </a:r>
            <a:r>
              <a:rPr lang="en-US" b="1" dirty="0">
                <a:solidFill>
                  <a:srgbClr val="C00000"/>
                </a:solidFill>
              </a:rPr>
              <a:t>structured </a:t>
            </a:r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to match a particular schema</a:t>
            </a:r>
          </a:p>
          <a:p>
            <a:r>
              <a:rPr lang="en-US" dirty="0"/>
              <a:t>Uses </a:t>
            </a:r>
            <a:r>
              <a:rPr lang="en-US" b="1" u="sng" dirty="0">
                <a:solidFill>
                  <a:srgbClr val="C00000"/>
                </a:solidFill>
              </a:rPr>
              <a:t>Write on Schema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validating data against the schema before writing</a:t>
            </a:r>
          </a:p>
          <a:p>
            <a:r>
              <a:rPr lang="en-US" b="1" dirty="0">
                <a:solidFill>
                  <a:srgbClr val="C00000"/>
                </a:solidFill>
              </a:rPr>
              <a:t>Reads </a:t>
            </a:r>
            <a:r>
              <a:rPr lang="en-US" dirty="0">
                <a:solidFill>
                  <a:schemeClr val="tx1"/>
                </a:solidFill>
              </a:rPr>
              <a:t>are faster </a:t>
            </a:r>
            <a:r>
              <a:rPr lang="en-US" dirty="0"/>
              <a:t>as data format is known ahead of time</a:t>
            </a:r>
          </a:p>
          <a:p>
            <a:r>
              <a:rPr lang="en-US" dirty="0"/>
              <a:t>Can be costly with </a:t>
            </a:r>
            <a:r>
              <a:rPr lang="en-US" b="1" dirty="0">
                <a:solidFill>
                  <a:srgbClr val="C00000"/>
                </a:solidFill>
              </a:rPr>
              <a:t>licensing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BD3EC-E290-4E65-8A38-7DF43002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Hadoop HDFS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FBD4-B878-4DEC-B897-B7595A8CFA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Hadoop takes </a:t>
            </a:r>
            <a:r>
              <a:rPr lang="en-US" b="1" dirty="0">
                <a:solidFill>
                  <a:srgbClr val="008000"/>
                </a:solidFill>
              </a:rPr>
              <a:t>unstructured</a:t>
            </a:r>
            <a:r>
              <a:rPr lang="en-US" dirty="0"/>
              <a:t>, semi-structured or structured data</a:t>
            </a:r>
          </a:p>
          <a:p>
            <a:r>
              <a:rPr lang="en-US" dirty="0"/>
              <a:t>Superior write speed attained by doing the opposite, </a:t>
            </a:r>
            <a:r>
              <a:rPr lang="en-US" b="1" u="sng" dirty="0">
                <a:solidFill>
                  <a:srgbClr val="008000"/>
                </a:solidFill>
              </a:rPr>
              <a:t>Read on Schema</a:t>
            </a:r>
          </a:p>
          <a:p>
            <a:r>
              <a:rPr lang="en-US" b="1" dirty="0">
                <a:solidFill>
                  <a:srgbClr val="008000"/>
                </a:solidFill>
              </a:rPr>
              <a:t>Writes </a:t>
            </a:r>
            <a:r>
              <a:rPr lang="en-US" dirty="0">
                <a:solidFill>
                  <a:schemeClr val="tx1"/>
                </a:solidFill>
              </a:rPr>
              <a:t>are faster </a:t>
            </a:r>
            <a:r>
              <a:rPr lang="en-US" dirty="0"/>
              <a:t>as there is no schema validation overhead</a:t>
            </a:r>
          </a:p>
          <a:p>
            <a:r>
              <a:rPr lang="en-US" b="1" dirty="0">
                <a:solidFill>
                  <a:srgbClr val="008000"/>
                </a:solidFill>
              </a:rPr>
              <a:t>Free</a:t>
            </a:r>
            <a:r>
              <a:rPr lang="en-US" dirty="0"/>
              <a:t> and Open-Source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3092-730B-4836-BD70-0D0BF21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0717" y="358254"/>
            <a:ext cx="3757545" cy="6141492"/>
          </a:xfrm>
        </p:spPr>
        <p:txBody>
          <a:bodyPr>
            <a:noAutofit/>
          </a:bodyPr>
          <a:lstStyle/>
          <a:p>
            <a:r>
              <a:rPr lang="en-US" sz="3600" dirty="0"/>
              <a:t>What’s  the part about  Distributed File System?</a:t>
            </a:r>
          </a:p>
          <a:p>
            <a:endParaRPr lang="en-US" sz="3600" dirty="0"/>
          </a:p>
          <a:p>
            <a:r>
              <a:rPr lang="en-US" sz="3200" dirty="0"/>
              <a:t>It’s called </a:t>
            </a:r>
            <a:r>
              <a:rPr lang="en-US" sz="3200" dirty="0" err="1"/>
              <a:t>Hdfs</a:t>
            </a:r>
            <a:r>
              <a:rPr lang="en-US" sz="3200" dirty="0"/>
              <a:t>:</a:t>
            </a:r>
          </a:p>
          <a:p>
            <a:r>
              <a:rPr lang="en-US" sz="3200" dirty="0"/>
              <a:t>H</a:t>
            </a:r>
            <a:r>
              <a:rPr lang="en-US" sz="2400" dirty="0"/>
              <a:t>adoop</a:t>
            </a:r>
          </a:p>
          <a:p>
            <a:r>
              <a:rPr lang="en-US" sz="3200" dirty="0"/>
              <a:t>D</a:t>
            </a:r>
            <a:r>
              <a:rPr lang="en-US" sz="2400" dirty="0"/>
              <a:t>istributed</a:t>
            </a:r>
          </a:p>
          <a:p>
            <a:r>
              <a:rPr lang="en-US" sz="3200" dirty="0"/>
              <a:t>F</a:t>
            </a:r>
            <a:r>
              <a:rPr lang="en-US" sz="2400" dirty="0"/>
              <a:t>ile</a:t>
            </a:r>
          </a:p>
          <a:p>
            <a:r>
              <a:rPr lang="en-US" sz="3200" dirty="0"/>
              <a:t>s</a:t>
            </a:r>
            <a:r>
              <a:rPr lang="en-US" sz="2400" dirty="0"/>
              <a:t>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9C56A-31CC-4B6C-89F0-AFE9344B8C5D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40,000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5B0B18-1E32-46ED-8DE3-8468E26B20E0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7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Yarn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6346-21BE-435F-B8F2-9DDAA829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6" y="751974"/>
            <a:ext cx="5530474" cy="535405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Default block size is 64 MB.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*Even though you can override the block size, Hadoop does not like to work with small files.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7ACB-B255-4099-A54B-76C1253D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613" y="779759"/>
            <a:ext cx="4626591" cy="5813947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File Management:</a:t>
            </a:r>
            <a:endParaRPr lang="en-US" sz="4000" dirty="0"/>
          </a:p>
          <a:p>
            <a:r>
              <a:rPr lang="en-US" sz="2400" dirty="0"/>
              <a:t>file is divided into </a:t>
            </a:r>
            <a:r>
              <a:rPr lang="en-US" sz="2400" b="1" dirty="0">
                <a:solidFill>
                  <a:srgbClr val="0000FF"/>
                </a:solidFill>
              </a:rPr>
              <a:t>blocks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Blocks concurrently written to various worker </a:t>
            </a:r>
            <a:r>
              <a:rPr lang="en-US" sz="2400" b="1" dirty="0">
                <a:solidFill>
                  <a:srgbClr val="0000FF"/>
                </a:solidFill>
              </a:rPr>
              <a:t>(data) nodes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Once the write completes, A Background process Copies Blocks to different nodes </a:t>
            </a:r>
            <a:r>
              <a:rPr lang="en-US" sz="2400" b="1" dirty="0">
                <a:solidFill>
                  <a:srgbClr val="0000FF"/>
                </a:solidFill>
              </a:rPr>
              <a:t>(File level replication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EF6DAE-6DB8-41F7-B9DE-A19FA1A3502D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35,000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5106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28A6AF-1126-4F3E-8D74-DB3EA0077253}"/>
              </a:ext>
            </a:extLst>
          </p:cNvPr>
          <p:cNvSpPr txBox="1">
            <a:spLocks/>
          </p:cNvSpPr>
          <p:nvPr/>
        </p:nvSpPr>
        <p:spPr>
          <a:xfrm>
            <a:off x="6550070" y="399284"/>
            <a:ext cx="5182265" cy="605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 dirty="0"/>
              <a:t>Components of </a:t>
            </a:r>
          </a:p>
          <a:p>
            <a:r>
              <a:rPr lang="en-US" sz="3900" b="1" dirty="0"/>
              <a:t>HDFS Architecture:</a:t>
            </a:r>
            <a:endParaRPr lang="en-US" sz="3900" dirty="0"/>
          </a:p>
          <a:p>
            <a:r>
              <a:rPr lang="en-US" sz="2600" b="1" dirty="0"/>
              <a:t>(Master and workers).</a:t>
            </a:r>
          </a:p>
          <a:p>
            <a:r>
              <a:rPr lang="en-US" sz="4700" b="1" dirty="0" err="1">
                <a:solidFill>
                  <a:srgbClr val="0000FF"/>
                </a:solidFill>
              </a:rPr>
              <a:t>NameNode</a:t>
            </a:r>
            <a:r>
              <a:rPr lang="en-US" sz="4700" dirty="0">
                <a:solidFill>
                  <a:srgbClr val="0000FF"/>
                </a:solidFill>
              </a:rPr>
              <a:t> </a:t>
            </a:r>
          </a:p>
          <a:p>
            <a:endParaRPr lang="en-US" dirty="0"/>
          </a:p>
          <a:p>
            <a:r>
              <a:rPr lang="en-US" sz="5200" b="1" dirty="0" err="1">
                <a:solidFill>
                  <a:srgbClr val="0000FF"/>
                </a:solidFill>
              </a:rPr>
              <a:t>DataNode</a:t>
            </a:r>
            <a:endParaRPr lang="en-US" sz="5200" b="1" dirty="0">
              <a:solidFill>
                <a:srgbClr val="0000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61579-FFE7-41CE-A53F-581D3CFC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1678437"/>
            <a:ext cx="4349750" cy="22828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</a:t>
            </a:r>
            <a:r>
              <a:rPr lang="en-US" sz="3900" dirty="0"/>
              <a:t>Hadoop keep track of Files?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2AEFDA-F0FE-4C8C-B8D4-492750BA14D9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147070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28A6AF-1126-4F3E-8D74-DB3EA0077253}"/>
              </a:ext>
            </a:extLst>
          </p:cNvPr>
          <p:cNvSpPr txBox="1">
            <a:spLocks/>
          </p:cNvSpPr>
          <p:nvPr/>
        </p:nvSpPr>
        <p:spPr>
          <a:xfrm>
            <a:off x="6550070" y="572004"/>
            <a:ext cx="5182265" cy="605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 dirty="0"/>
              <a:t>Components of </a:t>
            </a:r>
          </a:p>
          <a:p>
            <a:r>
              <a:rPr lang="en-US" sz="3900" b="1" dirty="0"/>
              <a:t>HDFS Architecture:</a:t>
            </a:r>
            <a:endParaRPr lang="en-US" sz="3900" dirty="0"/>
          </a:p>
          <a:p>
            <a:endParaRPr lang="en-US" sz="2600" b="1" dirty="0"/>
          </a:p>
          <a:p>
            <a:r>
              <a:rPr lang="en-US" sz="4700" b="1" dirty="0" err="1">
                <a:solidFill>
                  <a:srgbClr val="0000FF"/>
                </a:solidFill>
              </a:rPr>
              <a:t>NameNode</a:t>
            </a:r>
            <a:r>
              <a:rPr lang="en-US" sz="4700" dirty="0">
                <a:solidFill>
                  <a:srgbClr val="0000FF"/>
                </a:solidFill>
              </a:rPr>
              <a:t> 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Talks to client interfacing with Hadoop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Decides how to divide up large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Keeps track of files and Blocks written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Administers </a:t>
            </a:r>
            <a:r>
              <a:rPr lang="en-US" dirty="0" err="1"/>
              <a:t>MetaData</a:t>
            </a:r>
            <a:endParaRPr lang="en-US" dirty="0"/>
          </a:p>
          <a:p>
            <a:endParaRPr lang="en-US" dirty="0"/>
          </a:p>
          <a:p>
            <a:r>
              <a:rPr lang="en-US" sz="5200" b="1" dirty="0" err="1">
                <a:solidFill>
                  <a:srgbClr val="0000FF"/>
                </a:solidFill>
              </a:rPr>
              <a:t>DataNode</a:t>
            </a:r>
            <a:r>
              <a:rPr lang="en-US" sz="5200" b="1" dirty="0">
                <a:solidFill>
                  <a:srgbClr val="0000FF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responds to requests from the </a:t>
            </a:r>
            <a:r>
              <a:rPr lang="en-US" dirty="0" err="1"/>
              <a:t>NameNode</a:t>
            </a:r>
            <a:r>
              <a:rPr lang="en-US" dirty="0"/>
              <a:t> for filesystem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Receives </a:t>
            </a:r>
            <a:r>
              <a:rPr lang="en-US" dirty="0" err="1"/>
              <a:t>Namenode</a:t>
            </a:r>
            <a:r>
              <a:rPr lang="en-US" dirty="0"/>
              <a:t> handoff to talk directly to the Client application to read or write.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61579-FFE7-41CE-A53F-581D3CFC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1678437"/>
            <a:ext cx="4349750" cy="22828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</a:t>
            </a:r>
            <a:r>
              <a:rPr lang="en-US" sz="3900" dirty="0"/>
              <a:t>Hadoop keep track of Files?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2AEFDA-F0FE-4C8C-B8D4-492750BA14D9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23534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D5CA6291-AB46-42CB-B905-4FCE3B7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8" y="0"/>
            <a:ext cx="47202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DF7-27CE-48E9-8A0A-2D35A936188B}"/>
              </a:ext>
            </a:extLst>
          </p:cNvPr>
          <p:cNvSpPr txBox="1"/>
          <p:nvPr/>
        </p:nvSpPr>
        <p:spPr>
          <a:xfrm>
            <a:off x="1011219" y="1777701"/>
            <a:ext cx="36764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Trivia from Macy’s Department Stores</a:t>
            </a:r>
          </a:p>
        </p:txBody>
      </p:sp>
    </p:spTree>
    <p:extLst>
      <p:ext uri="{BB962C8B-B14F-4D97-AF65-F5344CB8AC3E}">
        <p14:creationId xmlns:p14="http://schemas.microsoft.com/office/powerpoint/2010/main" val="239477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simple: HDFS </a:t>
            </a:r>
            <a:r>
              <a:rPr lang="en-US" dirty="0" err="1"/>
              <a:t>NameNode</a:t>
            </a:r>
            <a:r>
              <a:rPr lang="en-US" dirty="0"/>
              <a:t> in a nutshell. </a:t>
            </a:r>
          </a:p>
        </p:txBody>
      </p:sp>
      <p:pic>
        <p:nvPicPr>
          <p:cNvPr id="2052" name="Picture 4" descr="https://static.tvtropes.org/pmwiki/pub/images/cartoon_conductor.jpg">
            <a:extLst>
              <a:ext uri="{FF2B5EF4-FFF2-40B4-BE49-F238E27FC236}">
                <a16:creationId xmlns:a16="http://schemas.microsoft.com/office/drawing/2014/main" id="{3718B7F8-A06E-47FA-A7AB-A77AB7D7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" y="2950102"/>
            <a:ext cx="3764616" cy="3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7A872-5B80-435E-AF4F-6AA21360EF55}"/>
              </a:ext>
            </a:extLst>
          </p:cNvPr>
          <p:cNvSpPr txBox="1"/>
          <p:nvPr/>
        </p:nvSpPr>
        <p:spPr>
          <a:xfrm>
            <a:off x="4550485" y="2495774"/>
            <a:ext cx="72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Conductor: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play any instrument, he directs musicians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Has the entire score in front of 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Knows what has been performed, whom is playing and whom is to play 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4550485" y="4686008"/>
            <a:ext cx="72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Node: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read or write data, the workers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Analyzes application request, decides how to break up the data and which Worker Nodes are to process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Keeps track of all the data and Worker Nodes </a:t>
            </a:r>
          </a:p>
        </p:txBody>
      </p:sp>
    </p:spTree>
    <p:extLst>
      <p:ext uri="{BB962C8B-B14F-4D97-AF65-F5344CB8AC3E}">
        <p14:creationId xmlns:p14="http://schemas.microsoft.com/office/powerpoint/2010/main" val="283893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ACB41-726A-43E9-A131-30106BD8BC90}"/>
              </a:ext>
            </a:extLst>
          </p:cNvPr>
          <p:cNvSpPr txBox="1"/>
          <p:nvPr/>
        </p:nvSpPr>
        <p:spPr>
          <a:xfrm>
            <a:off x="614150" y="457695"/>
            <a:ext cx="4054972" cy="5562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Keep it simple: HDFS NAMENODE in a nutshell.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500" dirty="0">
                <a:solidFill>
                  <a:srgbClr val="FFFFFF"/>
                </a:solidFill>
              </a:rPr>
              <a:t>When a Client wants to write an HDFS file: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NAMENODE plays match-maker to find the Client the right Workers to fulfill the data request.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Client Application interacts directly with one DATANODE.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data replication to other nodes takes place after the Client has completed his request.</a:t>
            </a:r>
          </a:p>
        </p:txBody>
      </p:sp>
      <p:pic>
        <p:nvPicPr>
          <p:cNvPr id="3074" name="Picture 2" descr="Image result for images matchmaker">
            <a:extLst>
              <a:ext uri="{FF2B5EF4-FFF2-40B4-BE49-F238E27FC236}">
                <a16:creationId xmlns:a16="http://schemas.microsoft.com/office/drawing/2014/main" id="{43E7E67B-8B3D-42FE-937D-65CD9613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8" y="803751"/>
            <a:ext cx="5882910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ACB41-726A-43E9-A131-30106BD8BC90}"/>
              </a:ext>
            </a:extLst>
          </p:cNvPr>
          <p:cNvSpPr txBox="1"/>
          <p:nvPr/>
        </p:nvSpPr>
        <p:spPr>
          <a:xfrm>
            <a:off x="614150" y="599935"/>
            <a:ext cx="4054972" cy="55621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Keep it simple: HDFS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NameNode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in a nutshell.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rgbClr val="FFFFFF"/>
                </a:solidFill>
              </a:rPr>
              <a:t>When a client wants to read an HDFS file: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</a:t>
            </a:r>
            <a:r>
              <a:rPr lang="en-US" sz="1700" dirty="0" err="1">
                <a:solidFill>
                  <a:srgbClr val="FFFFFF"/>
                </a:solidFill>
              </a:rPr>
              <a:t>NameNode</a:t>
            </a:r>
            <a:r>
              <a:rPr lang="en-US" sz="1700" dirty="0">
                <a:solidFill>
                  <a:srgbClr val="FFFFFF"/>
                </a:solidFill>
              </a:rPr>
              <a:t> plays Librarian. Keeps track of books but does not read the books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NAMENODE instructs Client where to find the blocks making up the file.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Image result for images of a librarian">
            <a:extLst>
              <a:ext uri="{FF2B5EF4-FFF2-40B4-BE49-F238E27FC236}">
                <a16:creationId xmlns:a16="http://schemas.microsoft.com/office/drawing/2014/main" id="{A0ECDA42-5833-43E0-BD5B-D44A7437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76" y="1333004"/>
            <a:ext cx="6188474" cy="4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6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729827"/>
            <a:ext cx="9692640" cy="1107377"/>
          </a:xfrm>
        </p:spPr>
        <p:txBody>
          <a:bodyPr/>
          <a:lstStyle/>
          <a:p>
            <a:pPr algn="ctr"/>
            <a:r>
              <a:rPr lang="en-US" dirty="0"/>
              <a:t>No more simple, let’s disarticulate what it takes to prepare block write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1610B-1C79-4891-9438-4542788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3041501"/>
            <a:ext cx="3109229" cy="34369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1308C-735E-422E-AD04-3B58F54E79E2}"/>
              </a:ext>
            </a:extLst>
          </p:cNvPr>
          <p:cNvSpPr/>
          <p:nvPr/>
        </p:nvSpPr>
        <p:spPr>
          <a:xfrm rot="19799054">
            <a:off x="1113811" y="5455919"/>
            <a:ext cx="7315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84269" y="2013228"/>
            <a:ext cx="31092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 Here: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HDFS client brings the </a:t>
            </a:r>
            <a:r>
              <a:rPr lang="en-US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Namenode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 request to write the first block:</a:t>
            </a:r>
          </a:p>
          <a:p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AEBBA-1FEF-4354-8CB9-83A62E01F1B9}"/>
              </a:ext>
            </a:extLst>
          </p:cNvPr>
          <p:cNvSpPr txBox="1"/>
          <p:nvPr/>
        </p:nvSpPr>
        <p:spPr>
          <a:xfrm>
            <a:off x="3758928" y="2271990"/>
            <a:ext cx="8270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2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NameNode</a:t>
            </a:r>
            <a:r>
              <a:rPr lang="en-US" sz="1600" dirty="0"/>
              <a:t> will then grant the client the write permission and will provide the IP addresses of the </a:t>
            </a:r>
            <a:r>
              <a:rPr lang="en-US" sz="1600" dirty="0" err="1"/>
              <a:t>DataNodes</a:t>
            </a:r>
            <a:r>
              <a:rPr lang="en-US" sz="1600" dirty="0"/>
              <a:t> where the file blocks will be written.</a:t>
            </a:r>
          </a:p>
          <a:p>
            <a:pPr marL="342900" indent="-342900">
              <a:lnSpc>
                <a:spcPts val="2420"/>
              </a:lnSpc>
              <a:buFont typeface="+mj-lt"/>
              <a:buAutoNum type="arabicPeriod"/>
            </a:pPr>
            <a:r>
              <a:rPr lang="en-US" sz="1600" dirty="0"/>
              <a:t>The client confirms whether each of the </a:t>
            </a:r>
            <a:r>
              <a:rPr lang="en-US" sz="1600" dirty="0" err="1"/>
              <a:t>DataNodes</a:t>
            </a:r>
            <a:r>
              <a:rPr lang="en-US" sz="1600" dirty="0"/>
              <a:t> are ready to receive the data or not.</a:t>
            </a:r>
          </a:p>
          <a:p>
            <a:pPr>
              <a:lnSpc>
                <a:spcPts val="2420"/>
              </a:lnSpc>
            </a:pPr>
            <a:r>
              <a:rPr lang="en-US" sz="1600" dirty="0"/>
              <a:t>3.   The client makes an HTTP connection to the first </a:t>
            </a:r>
            <a:r>
              <a:rPr lang="en-US" sz="1600" dirty="0" err="1"/>
              <a:t>DataNode</a:t>
            </a:r>
            <a:r>
              <a:rPr lang="en-US" sz="1600" dirty="0"/>
              <a:t>.</a:t>
            </a:r>
          </a:p>
          <a:p>
            <a:pPr marL="342900" indent="-342900">
              <a:lnSpc>
                <a:spcPts val="2420"/>
              </a:lnSpc>
              <a:buAutoNum type="arabicPeriod" startAt="4"/>
            </a:pPr>
            <a:r>
              <a:rPr lang="en-US" sz="1600" dirty="0"/>
              <a:t>The client informs </a:t>
            </a:r>
            <a:r>
              <a:rPr lang="en-US" sz="1600" dirty="0" err="1"/>
              <a:t>DataNode</a:t>
            </a:r>
            <a:r>
              <a:rPr lang="en-US" sz="1600" dirty="0"/>
              <a:t> 1 of intent to write the block. </a:t>
            </a:r>
          </a:p>
          <a:p>
            <a:pPr marL="342900" indent="-342900">
              <a:lnSpc>
                <a:spcPts val="2420"/>
              </a:lnSpc>
              <a:buAutoNum type="arabicPeriod" startAt="4"/>
            </a:pPr>
            <a:r>
              <a:rPr lang="en-US" sz="1600" dirty="0"/>
              <a:t>Then, the client gives </a:t>
            </a:r>
            <a:r>
              <a:rPr lang="en-US" sz="1600" dirty="0" err="1"/>
              <a:t>DataNode</a:t>
            </a:r>
            <a:r>
              <a:rPr lang="en-US" sz="1600" dirty="0"/>
              <a:t> 1 the IPs of the other two </a:t>
            </a:r>
            <a:r>
              <a:rPr lang="en-US" sz="1600" dirty="0" err="1"/>
              <a:t>DataNodes</a:t>
            </a:r>
            <a:r>
              <a:rPr lang="en-US" sz="1600" dirty="0"/>
              <a:t>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1 connects to </a:t>
            </a:r>
            <a:r>
              <a:rPr lang="en-US" sz="1600" dirty="0" err="1"/>
              <a:t>DataNode</a:t>
            </a:r>
            <a:r>
              <a:rPr lang="en-US" sz="1600" dirty="0"/>
              <a:t> 2 and informs </a:t>
            </a:r>
            <a:r>
              <a:rPr lang="en-US" sz="1600" dirty="0" err="1"/>
              <a:t>DataNode</a:t>
            </a:r>
            <a:r>
              <a:rPr lang="en-US" sz="1600" dirty="0"/>
              <a:t> 2 of the block write AND gives it the IP of </a:t>
            </a:r>
            <a:r>
              <a:rPr lang="en-US" sz="1600" dirty="0" err="1"/>
              <a:t>DataNode</a:t>
            </a:r>
            <a:r>
              <a:rPr lang="en-US" sz="1600" dirty="0"/>
              <a:t> 3.  Then, </a:t>
            </a:r>
            <a:r>
              <a:rPr lang="en-US" sz="1600" dirty="0" err="1"/>
              <a:t>DataNode</a:t>
            </a:r>
            <a:r>
              <a:rPr lang="en-US" sz="1600" dirty="0"/>
              <a:t> 2 tells </a:t>
            </a:r>
            <a:r>
              <a:rPr lang="en-US" sz="1600" dirty="0" err="1"/>
              <a:t>DataNode</a:t>
            </a:r>
            <a:r>
              <a:rPr lang="en-US" sz="1600" dirty="0"/>
              <a:t> 3 about the block write.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3 replies “ready” to </a:t>
            </a:r>
            <a:r>
              <a:rPr lang="en-US" sz="1600" dirty="0" err="1"/>
              <a:t>DataNode</a:t>
            </a:r>
            <a:r>
              <a:rPr lang="en-US" sz="1600" dirty="0"/>
              <a:t> 2 who replies to DataNode1 that they are ready.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1 replies to client that the </a:t>
            </a:r>
            <a:r>
              <a:rPr lang="en-US" sz="1600" dirty="0" err="1"/>
              <a:t>DataNodes</a:t>
            </a:r>
            <a:r>
              <a:rPr lang="en-US" sz="1600" dirty="0"/>
              <a:t> are ready.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haven’t written anything yet! That is just the prep…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9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51" y="729827"/>
            <a:ext cx="9692640" cy="1107377"/>
          </a:xfrm>
        </p:spPr>
        <p:txBody>
          <a:bodyPr/>
          <a:lstStyle/>
          <a:p>
            <a:pPr algn="ctr"/>
            <a:r>
              <a:rPr lang="en-US" dirty="0"/>
              <a:t>Writing the block…</a:t>
            </a:r>
            <a:br>
              <a:rPr lang="en-US" dirty="0"/>
            </a:br>
            <a:r>
              <a:rPr lang="en-US" dirty="0"/>
              <a:t>If you think things appear confusing now…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8884920" y="5833388"/>
            <a:ext cx="327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Moving on... </a:t>
            </a:r>
          </a:p>
          <a:p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AEBBA-1FEF-4354-8CB9-83A62E01F1B9}"/>
              </a:ext>
            </a:extLst>
          </p:cNvPr>
          <p:cNvSpPr txBox="1"/>
          <p:nvPr/>
        </p:nvSpPr>
        <p:spPr>
          <a:xfrm>
            <a:off x="3758928" y="2271990"/>
            <a:ext cx="827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images bugs bunny and daffy duck">
            <a:extLst>
              <a:ext uri="{FF2B5EF4-FFF2-40B4-BE49-F238E27FC236}">
                <a16:creationId xmlns:a16="http://schemas.microsoft.com/office/drawing/2014/main" id="{4FAA3FBB-CE0D-4831-9534-4CA61C7E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80" y="2523450"/>
            <a:ext cx="5476240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5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4E4DB5-F76F-48C0-ABCF-01BBEB81F8C6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52610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(Back to) 45,000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9887DA-7C38-4320-9651-444757BCBCB9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Yarn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BA6FF7-F5C9-4EA3-A21A-B7AF3A23EF10}"/>
              </a:ext>
            </a:extLst>
          </p:cNvPr>
          <p:cNvSpPr txBox="1">
            <a:spLocks/>
          </p:cNvSpPr>
          <p:nvPr/>
        </p:nvSpPr>
        <p:spPr>
          <a:xfrm>
            <a:off x="6400255" y="1027291"/>
            <a:ext cx="5526104" cy="4734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What’s  the part about  parallel processing of data?</a:t>
            </a:r>
          </a:p>
          <a:p>
            <a:endParaRPr lang="en-US" sz="3200" dirty="0"/>
          </a:p>
          <a:p>
            <a:r>
              <a:rPr lang="en-US" sz="3200" dirty="0"/>
              <a:t>It’s called </a:t>
            </a:r>
            <a:r>
              <a:rPr lang="en-US" sz="3200" b="1" dirty="0">
                <a:solidFill>
                  <a:srgbClr val="0000FF"/>
                </a:solidFill>
              </a:rPr>
              <a:t>map-reduce.</a:t>
            </a:r>
          </a:p>
          <a:p>
            <a:endParaRPr lang="en-US" sz="3200" dirty="0"/>
          </a:p>
          <a:p>
            <a:r>
              <a:rPr lang="en-US" sz="3200" dirty="0"/>
              <a:t>It’s about bringing the code to the data to arrange it , process it and return the requested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90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" name="Rectangle 7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93C2-5635-44E1-823A-BAD8F9C5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409" y="762000"/>
            <a:ext cx="6611271" cy="4805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WTH is Map Reduce and why should I care?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3" tooltip="Map (parallel pattern)"/>
              </a:rPr>
              <a:t>map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is a 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4" tooltip="Procedure (computing)"/>
              </a:rPr>
              <a:t>procedure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(or method), which copies the data to disk and performs filtering and sorting.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5" tooltip="Reduce (parallel pattern)"/>
              </a:rPr>
              <a:t>reduce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method, which performs a summary operations.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Hadoop’s MapReduce System orchestrates distributed processing,  managing all communications and data transfers between the various parts of the system, and providing for 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6" tooltip="Redundancy (engineering)"/>
              </a:rPr>
              <a:t>redundancy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and 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7" tooltip="Fault-tolerant computer system"/>
              </a:rPr>
              <a:t>fault tolerance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030" name="Rectangle 76">
            <a:extLst>
              <a:ext uri="{FF2B5EF4-FFF2-40B4-BE49-F238E27FC236}">
                <a16:creationId xmlns:a16="http://schemas.microsoft.com/office/drawing/2014/main" id="{913A8AF1-1365-4A41-80E0-69255FA3A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3531062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785605-5FBC-46B0-8E77-4377467CA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347" y="3448004"/>
            <a:ext cx="2996385" cy="205252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3251B-587A-4DC4-A040-1081369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https://en.wikipedia.org/wiki/MapReduce</a:t>
            </a:r>
          </a:p>
        </p:txBody>
      </p:sp>
      <p:pic>
        <p:nvPicPr>
          <p:cNvPr id="1026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6229CAC7-E629-40E8-85F2-06A1E861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90" y="1357472"/>
            <a:ext cx="3203610" cy="132259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D5BCA-DBB4-4C54-B540-89068C46FE8C}"/>
              </a:ext>
            </a:extLst>
          </p:cNvPr>
          <p:cNvSpPr txBox="1"/>
          <p:nvPr/>
        </p:nvSpPr>
        <p:spPr>
          <a:xfrm>
            <a:off x="561110" y="6592654"/>
            <a:ext cx="8475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http://beyondcorner.com/learn-apache-hadoop/hadoop-ecosystem-architecture-components/apache-hadoop-ecosystem-architecture/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13170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5D9E-D9F7-43D7-B848-24EE1F4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Map-Reduce: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Can you keep it simple?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about an analogy?</a:t>
            </a:r>
          </a:p>
        </p:txBody>
      </p:sp>
      <p:pic>
        <p:nvPicPr>
          <p:cNvPr id="1026" name="Picture 2" descr="Image result for images 52 card pickup">
            <a:extLst>
              <a:ext uri="{FF2B5EF4-FFF2-40B4-BE49-F238E27FC236}">
                <a16:creationId xmlns:a16="http://schemas.microsoft.com/office/drawing/2014/main" id="{42AE040D-D506-4880-B4EA-3D1550C4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63" y="1381018"/>
            <a:ext cx="6470907" cy="409284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8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4E4DB5-F76F-48C0-ABCF-01BBEB81F8C6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52610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(Back to) 45,000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9887DA-7C38-4320-9651-444757BCBCB9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700" dirty="0"/>
              <a:t>Yarn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BA6FF7-F5C9-4EA3-A21A-B7AF3A23EF10}"/>
              </a:ext>
            </a:extLst>
          </p:cNvPr>
          <p:cNvSpPr txBox="1">
            <a:spLocks/>
          </p:cNvSpPr>
          <p:nvPr/>
        </p:nvSpPr>
        <p:spPr>
          <a:xfrm>
            <a:off x="6727289" y="626492"/>
            <a:ext cx="5363111" cy="5605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What’s  the part about processing the data in parallel?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YARN is a resource manager and batch job scheduler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74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50BB0A-60A7-4EF0-A8AA-CC3A50B3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248"/>
            <a:ext cx="6336514" cy="46248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br>
              <a:rPr lang="en-US" dirty="0"/>
            </a:br>
            <a:br>
              <a:rPr lang="en-US" dirty="0"/>
            </a:br>
            <a:r>
              <a:rPr lang="en-US" dirty="0"/>
              <a:t>YARN - Resource Manager that’s separate from HDFS and sits between the Ecosystem and HDFS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4A1627-FF28-46E9-9CB7-15996B37E02C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  <p:pic>
        <p:nvPicPr>
          <p:cNvPr id="2050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32AB9F31-10A6-4C66-8B74-EF538768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33" y="2035248"/>
            <a:ext cx="5758667" cy="291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7E96A8-4286-4FA0-931E-D5462395FA15}"/>
              </a:ext>
            </a:extLst>
          </p:cNvPr>
          <p:cNvSpPr/>
          <p:nvPr/>
        </p:nvSpPr>
        <p:spPr>
          <a:xfrm>
            <a:off x="6675120" y="2783840"/>
            <a:ext cx="5344160" cy="955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34D72-D0D8-4577-B2EC-4C2EBAF1FBB5}"/>
              </a:ext>
            </a:extLst>
          </p:cNvPr>
          <p:cNvSpPr/>
          <p:nvPr/>
        </p:nvSpPr>
        <p:spPr>
          <a:xfrm>
            <a:off x="6949440" y="3820160"/>
            <a:ext cx="2082800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87411-738B-4D79-B463-FB6023F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Should I take notes?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92A61-C6CA-4450-AF73-7E1202C36BF0}"/>
              </a:ext>
            </a:extLst>
          </p:cNvPr>
          <p:cNvSpPr txBox="1">
            <a:spLocks/>
          </p:cNvSpPr>
          <p:nvPr/>
        </p:nvSpPr>
        <p:spPr>
          <a:xfrm>
            <a:off x="6390640" y="699248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Soft copy of Presentation includes links</a:t>
            </a:r>
          </a:p>
          <a:p>
            <a:r>
              <a:rPr lang="en-US" sz="4300" dirty="0"/>
              <a:t>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59AE16-F68E-4FC3-96E4-980A99CE1B57}"/>
              </a:ext>
            </a:extLst>
          </p:cNvPr>
          <p:cNvSpPr txBox="1">
            <a:spLocks/>
          </p:cNvSpPr>
          <p:nvPr/>
        </p:nvSpPr>
        <p:spPr>
          <a:xfrm>
            <a:off x="7061200" y="2233408"/>
            <a:ext cx="5405120" cy="583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/>
              <a:t>software documentation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/>
              <a:t> more info on</a:t>
            </a:r>
          </a:p>
          <a:p>
            <a:pPr marL="1600200" lvl="2" indent="-685800">
              <a:buFont typeface="Wingdings" panose="05000000000000000000" pitchFamily="2" charset="2"/>
              <a:buChar char="Ø"/>
            </a:pPr>
            <a:r>
              <a:rPr lang="en-US" sz="3600" dirty="0"/>
              <a:t>Hadoop</a:t>
            </a:r>
          </a:p>
          <a:p>
            <a:pPr marL="1600200" lvl="2" indent="-685800">
              <a:buFont typeface="Wingdings" panose="05000000000000000000" pitchFamily="2" charset="2"/>
              <a:buChar char="Ø"/>
            </a:pPr>
            <a:r>
              <a:rPr lang="en-US" sz="3600" dirty="0"/>
              <a:t>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00371-F1B1-407E-9A28-C39644A03333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645482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20,000’ view of YARN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E947-8642-4724-BB43-23DCD950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687131"/>
              </p:ext>
            </p:extLst>
          </p:nvPr>
        </p:nvGraphicFramePr>
        <p:xfrm>
          <a:off x="6687403" y="1637733"/>
          <a:ext cx="5145205" cy="289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BFCED8-A415-4C1B-B048-F84D38CE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6" y="1721224"/>
            <a:ext cx="5733674" cy="410942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YARN has many parts.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rgbClr val="FFC000"/>
                </a:solidFill>
              </a:rPr>
              <a:t>Resource Manager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Node Manager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Application Master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Container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00371-F1B1-407E-9A28-C39644A03333}"/>
              </a:ext>
            </a:extLst>
          </p:cNvPr>
          <p:cNvSpPr txBox="1">
            <a:spLocks/>
          </p:cNvSpPr>
          <p:nvPr/>
        </p:nvSpPr>
        <p:spPr bwMode="gray">
          <a:xfrm>
            <a:off x="511478" y="233262"/>
            <a:ext cx="5842000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20,000’ view of YARN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E947-8642-4724-BB43-23DCD950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845576"/>
              </p:ext>
            </p:extLst>
          </p:nvPr>
        </p:nvGraphicFramePr>
        <p:xfrm>
          <a:off x="6687403" y="1637733"/>
          <a:ext cx="5145205" cy="289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BFCED8-A415-4C1B-B048-F84D38CE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78" y="909666"/>
            <a:ext cx="5726762" cy="58134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FFC000"/>
                </a:solidFill>
              </a:rPr>
              <a:t>Resource Manager:</a:t>
            </a:r>
            <a:br>
              <a:rPr lang="en-US" sz="2000" dirty="0"/>
            </a:br>
            <a:r>
              <a:rPr lang="en-US" sz="1800" dirty="0"/>
              <a:t>   1. Master daemon that manages all other daemons &amp; accepts job submission</a:t>
            </a:r>
            <a:br>
              <a:rPr lang="en-US" sz="1800" dirty="0"/>
            </a:br>
            <a:r>
              <a:rPr lang="en-US" sz="1800" dirty="0"/>
              <a:t>   2. Allocates FIRST container for the </a:t>
            </a:r>
            <a:r>
              <a:rPr lang="en-US" sz="1800" dirty="0" err="1">
                <a:solidFill>
                  <a:srgbClr val="FFC000"/>
                </a:solidFill>
              </a:rPr>
              <a:t>AppMaster</a:t>
            </a:r>
            <a:br>
              <a:rPr lang="en-US" sz="1800" dirty="0"/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The Node Manager: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800" dirty="0"/>
              <a:t>Responsible for containers, monitoring their resource usage and reports to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2000" b="1" dirty="0">
                <a:solidFill>
                  <a:srgbClr val="FFC000"/>
                </a:solidFill>
              </a:rPr>
              <a:t>The </a:t>
            </a:r>
            <a:r>
              <a:rPr lang="en-US" sz="2000" b="1" dirty="0" err="1">
                <a:solidFill>
                  <a:srgbClr val="FFC000"/>
                </a:solidFill>
              </a:rPr>
              <a:t>AppMaster</a:t>
            </a:r>
            <a:r>
              <a:rPr lang="en-US" sz="2000" b="1" dirty="0">
                <a:solidFill>
                  <a:srgbClr val="FFC000"/>
                </a:solidFill>
              </a:rPr>
              <a:t>:</a:t>
            </a: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  </a:t>
            </a:r>
            <a:r>
              <a:rPr lang="en-US" sz="1800" dirty="0"/>
              <a:t>1. One per application</a:t>
            </a:r>
            <a:br>
              <a:rPr lang="en-US" sz="1800" dirty="0"/>
            </a:br>
            <a:r>
              <a:rPr lang="en-US" sz="1800" dirty="0"/>
              <a:t>   2. Coordinates and manages MR jobs</a:t>
            </a:r>
            <a:br>
              <a:rPr lang="en-US" sz="1800" dirty="0"/>
            </a:br>
            <a:r>
              <a:rPr lang="en-US" sz="1800" dirty="0"/>
              <a:t>   3. Negotiates resources from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br>
              <a:rPr lang="en-US" sz="1800" dirty="0"/>
            </a:br>
            <a:br>
              <a:rPr lang="en-US" sz="1800" dirty="0"/>
            </a:br>
            <a:r>
              <a:rPr lang="en-US" sz="2000" b="1" dirty="0">
                <a:solidFill>
                  <a:srgbClr val="FFC000"/>
                </a:solidFill>
              </a:rPr>
              <a:t>Container:</a:t>
            </a:r>
            <a:br>
              <a:rPr lang="en-US" sz="1800" dirty="0"/>
            </a:br>
            <a:r>
              <a:rPr lang="en-US" sz="1800" dirty="0"/>
              <a:t>   Allocates fraction of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r>
              <a:rPr lang="en-US" sz="1800" dirty="0"/>
              <a:t> resources (Mem., CPU) and reports to </a:t>
            </a:r>
            <a:r>
              <a:rPr lang="en-US" sz="1800" dirty="0">
                <a:solidFill>
                  <a:srgbClr val="FFC000"/>
                </a:solidFill>
              </a:rPr>
              <a:t>NM</a:t>
            </a:r>
            <a:r>
              <a:rPr lang="en-US" sz="1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B86F4-2A0E-47C1-9CD7-0FECA5BE97D6}"/>
              </a:ext>
            </a:extLst>
          </p:cNvPr>
          <p:cNvSpPr/>
          <p:nvPr/>
        </p:nvSpPr>
        <p:spPr>
          <a:xfrm>
            <a:off x="6675120" y="1637732"/>
            <a:ext cx="5157488" cy="91409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429A4-2C36-4F9F-8C4C-CA22D9991729}"/>
              </a:ext>
            </a:extLst>
          </p:cNvPr>
          <p:cNvSpPr/>
          <p:nvPr/>
        </p:nvSpPr>
        <p:spPr>
          <a:xfrm>
            <a:off x="6675120" y="3616960"/>
            <a:ext cx="1656080" cy="91409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9BB-6C58-4F19-A8AF-0C18E3E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45135"/>
            <a:ext cx="9987280" cy="835497"/>
          </a:xfrm>
        </p:spPr>
        <p:txBody>
          <a:bodyPr/>
          <a:lstStyle/>
          <a:p>
            <a:pPr algn="ctr"/>
            <a:r>
              <a:rPr lang="en-US" dirty="0"/>
              <a:t>20,000’ view of YARN</a:t>
            </a:r>
            <a:br>
              <a:rPr lang="en-US" dirty="0"/>
            </a:br>
            <a:r>
              <a:rPr lang="en-US" dirty="0"/>
              <a:t>Ugly when Map-Reduce comes into play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2FB2-0D99-4EC1-9512-A4A9C9018BAF}"/>
              </a:ext>
            </a:extLst>
          </p:cNvPr>
          <p:cNvGrpSpPr/>
          <p:nvPr/>
        </p:nvGrpSpPr>
        <p:grpSpPr>
          <a:xfrm>
            <a:off x="2030468" y="2316518"/>
            <a:ext cx="5144024" cy="904163"/>
            <a:chOff x="590" y="375"/>
            <a:chExt cx="5144024" cy="9041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1EB4CF-F817-4042-883B-6AEE11586F50}"/>
                </a:ext>
              </a:extLst>
            </p:cNvPr>
            <p:cNvSpPr/>
            <p:nvPr/>
          </p:nvSpPr>
          <p:spPr>
            <a:xfrm>
              <a:off x="590" y="375"/>
              <a:ext cx="5144024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013463B-0075-47E0-B05C-60BE816072F9}"/>
                </a:ext>
              </a:extLst>
            </p:cNvPr>
            <p:cNvSpPr txBox="1"/>
            <p:nvPr/>
          </p:nvSpPr>
          <p:spPr>
            <a:xfrm>
              <a:off x="27072" y="26857"/>
              <a:ext cx="5091060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Resource Manager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DEDE202-DE5B-4362-AC2E-B926A7FC7567}"/>
              </a:ext>
            </a:extLst>
          </p:cNvPr>
          <p:cNvSpPr/>
          <p:nvPr/>
        </p:nvSpPr>
        <p:spPr>
          <a:xfrm rot="10800000">
            <a:off x="1684410" y="2355943"/>
            <a:ext cx="246306" cy="892120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1E49AB-8E7D-43C2-8F12-2923F8C33E77}"/>
              </a:ext>
            </a:extLst>
          </p:cNvPr>
          <p:cNvGrpSpPr/>
          <p:nvPr/>
        </p:nvGrpSpPr>
        <p:grpSpPr>
          <a:xfrm>
            <a:off x="4287520" y="3988647"/>
            <a:ext cx="3952240" cy="904163"/>
            <a:chOff x="590" y="1988784"/>
            <a:chExt cx="1645561" cy="90416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B11530-A8A0-4E1E-907C-EDBFD93FDFF6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7EB7E4C2-1367-4061-A5C5-AB4C888B773E}"/>
                </a:ext>
              </a:extLst>
            </p:cNvPr>
            <p:cNvSpPr txBox="1"/>
            <p:nvPr/>
          </p:nvSpPr>
          <p:spPr>
            <a:xfrm>
              <a:off x="35543" y="2090345"/>
              <a:ext cx="1610608" cy="701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 err="1"/>
                <a:t>NodeManager</a:t>
              </a:r>
              <a:endParaRPr lang="en-US" sz="1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B9D55-3C41-40AA-963E-9BB9B0D4A093}"/>
              </a:ext>
            </a:extLst>
          </p:cNvPr>
          <p:cNvGrpSpPr/>
          <p:nvPr/>
        </p:nvGrpSpPr>
        <p:grpSpPr>
          <a:xfrm>
            <a:off x="284480" y="5638175"/>
            <a:ext cx="1645561" cy="904163"/>
            <a:chOff x="590" y="1988784"/>
            <a:chExt cx="1645561" cy="9041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757E83-1A3E-4394-889A-74C906ACB32C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FD991CA2-7AA5-4ADA-9E01-3364886948DD}"/>
                </a:ext>
              </a:extLst>
            </p:cNvPr>
            <p:cNvSpPr txBox="1"/>
            <p:nvPr/>
          </p:nvSpPr>
          <p:spPr>
            <a:xfrm>
              <a:off x="27072" y="2015266"/>
              <a:ext cx="1592597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App Master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520C49-96BD-483E-BCB1-44BF4D52FA6D}"/>
              </a:ext>
            </a:extLst>
          </p:cNvPr>
          <p:cNvGrpSpPr/>
          <p:nvPr/>
        </p:nvGrpSpPr>
        <p:grpSpPr>
          <a:xfrm>
            <a:off x="6360160" y="5505470"/>
            <a:ext cx="2143760" cy="904163"/>
            <a:chOff x="590" y="1988784"/>
            <a:chExt cx="1645561" cy="90416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ADA168-266A-4438-B3FE-103279DE0612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8B02B95-E7C7-4586-A52F-72A8F10793D9}"/>
                </a:ext>
              </a:extLst>
            </p:cNvPr>
            <p:cNvSpPr txBox="1"/>
            <p:nvPr/>
          </p:nvSpPr>
          <p:spPr>
            <a:xfrm>
              <a:off x="27072" y="2015266"/>
              <a:ext cx="1592597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Container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7D99D57E-8ABC-4243-B49B-9BDCFD6640EF}"/>
              </a:ext>
            </a:extLst>
          </p:cNvPr>
          <p:cNvSpPr/>
          <p:nvPr/>
        </p:nvSpPr>
        <p:spPr>
          <a:xfrm rot="16200000">
            <a:off x="5473351" y="2124297"/>
            <a:ext cx="113524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7E7FB-0018-460F-B919-BD4D9F9BAD80}"/>
              </a:ext>
            </a:extLst>
          </p:cNvPr>
          <p:cNvSpPr txBox="1"/>
          <p:nvPr/>
        </p:nvSpPr>
        <p:spPr>
          <a:xfrm>
            <a:off x="2219883" y="2893064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 Node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294A282-CC40-4455-A975-D886F2899CD8}"/>
              </a:ext>
            </a:extLst>
          </p:cNvPr>
          <p:cNvSpPr/>
          <p:nvPr/>
        </p:nvSpPr>
        <p:spPr>
          <a:xfrm rot="16200000">
            <a:off x="7344997" y="5361881"/>
            <a:ext cx="184537" cy="2247399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299B2-D01B-4754-9113-A7B973FB4CD3}"/>
              </a:ext>
            </a:extLst>
          </p:cNvPr>
          <p:cNvSpPr/>
          <p:nvPr/>
        </p:nvSpPr>
        <p:spPr>
          <a:xfrm>
            <a:off x="2365470" y="5505470"/>
            <a:ext cx="3372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Starts Containers as needed</a:t>
            </a:r>
          </a:p>
          <a:p>
            <a:r>
              <a:rPr lang="en-US" dirty="0"/>
              <a:t>Administer MR Jobs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32CE5-6BF6-4A51-9B65-69345A4C5DDD}"/>
              </a:ext>
            </a:extLst>
          </p:cNvPr>
          <p:cNvSpPr/>
          <p:nvPr/>
        </p:nvSpPr>
        <p:spPr>
          <a:xfrm>
            <a:off x="6673473" y="6547875"/>
            <a:ext cx="15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MR Task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6198BCDE-60F8-40C1-939A-1312324E1847}"/>
              </a:ext>
            </a:extLst>
          </p:cNvPr>
          <p:cNvSpPr/>
          <p:nvPr/>
        </p:nvSpPr>
        <p:spPr>
          <a:xfrm>
            <a:off x="3893759" y="3928716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F6FE4F-69F3-4041-9206-FEB415401931}"/>
              </a:ext>
            </a:extLst>
          </p:cNvPr>
          <p:cNvSpPr txBox="1"/>
          <p:nvPr/>
        </p:nvSpPr>
        <p:spPr>
          <a:xfrm>
            <a:off x="4287520" y="3619315"/>
            <a:ext cx="25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Worker (Slave)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E0FF0E-B6E8-4488-83AE-707A4FC36584}"/>
              </a:ext>
            </a:extLst>
          </p:cNvPr>
          <p:cNvSpPr/>
          <p:nvPr/>
        </p:nvSpPr>
        <p:spPr>
          <a:xfrm>
            <a:off x="379570" y="2434263"/>
            <a:ext cx="1318125" cy="735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4BF6E8-0D5B-4734-8C73-E9AC64324616}"/>
              </a:ext>
            </a:extLst>
          </p:cNvPr>
          <p:cNvSpPr txBox="1"/>
          <p:nvPr/>
        </p:nvSpPr>
        <p:spPr>
          <a:xfrm>
            <a:off x="159883" y="3842097"/>
            <a:ext cx="3372239" cy="129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US" b="1" dirty="0"/>
              <a:t>A.</a:t>
            </a:r>
            <a:r>
              <a:rPr lang="en-US" dirty="0"/>
              <a:t> NM Launches </a:t>
            </a:r>
            <a:r>
              <a:rPr lang="en-US" dirty="0" err="1"/>
              <a:t>AppMaster</a:t>
            </a:r>
            <a:r>
              <a:rPr lang="en-US" dirty="0"/>
              <a:t> </a:t>
            </a:r>
            <a:r>
              <a:rPr lang="en-US" b="1" dirty="0"/>
              <a:t>B.</a:t>
            </a:r>
            <a:r>
              <a:rPr lang="en-US" dirty="0"/>
              <a:t> RM starts FIRST Container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AppMaster</a:t>
            </a:r>
            <a:r>
              <a:rPr lang="en-US" dirty="0"/>
              <a:t> coordinates resources with RM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2C425D5-3C17-418A-9507-90B3A79BAA8D}"/>
              </a:ext>
            </a:extLst>
          </p:cNvPr>
          <p:cNvSpPr/>
          <p:nvPr/>
        </p:nvSpPr>
        <p:spPr>
          <a:xfrm>
            <a:off x="3528977" y="3928716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1F1CC155-5888-4E21-8A5F-74E81871688A}"/>
              </a:ext>
            </a:extLst>
          </p:cNvPr>
          <p:cNvSpPr/>
          <p:nvPr/>
        </p:nvSpPr>
        <p:spPr>
          <a:xfrm rot="10800000">
            <a:off x="1895903" y="5616604"/>
            <a:ext cx="179225" cy="980347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F31BA0F-DAE3-4D50-902B-4BD65E72AD76}"/>
              </a:ext>
            </a:extLst>
          </p:cNvPr>
          <p:cNvSpPr/>
          <p:nvPr/>
        </p:nvSpPr>
        <p:spPr>
          <a:xfrm rot="10800000">
            <a:off x="2120621" y="5612575"/>
            <a:ext cx="179227" cy="980347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332AAA2-5FBD-4BF2-BBB7-5A9D2C92E2C4}"/>
              </a:ext>
            </a:extLst>
          </p:cNvPr>
          <p:cNvSpPr/>
          <p:nvPr/>
        </p:nvSpPr>
        <p:spPr>
          <a:xfrm rot="10800000">
            <a:off x="5722525" y="5616365"/>
            <a:ext cx="198094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1E09F99-2942-4237-A285-F783BEE1BB0F}"/>
              </a:ext>
            </a:extLst>
          </p:cNvPr>
          <p:cNvSpPr/>
          <p:nvPr/>
        </p:nvSpPr>
        <p:spPr>
          <a:xfrm rot="10800000">
            <a:off x="5917606" y="5612573"/>
            <a:ext cx="161659" cy="1003574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5A0B13E-6F94-4AF4-A36B-9F6494D524F1}"/>
              </a:ext>
            </a:extLst>
          </p:cNvPr>
          <p:cNvSpPr/>
          <p:nvPr/>
        </p:nvSpPr>
        <p:spPr>
          <a:xfrm rot="10800000">
            <a:off x="8369763" y="3920089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600B3BB7-5AAB-405F-9286-80AB5644F84D}"/>
              </a:ext>
            </a:extLst>
          </p:cNvPr>
          <p:cNvSpPr/>
          <p:nvPr/>
        </p:nvSpPr>
        <p:spPr>
          <a:xfrm rot="10800000">
            <a:off x="8886040" y="3930008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91A383FD-8FAB-4F31-B27A-FAE8AFC35E33}"/>
              </a:ext>
            </a:extLst>
          </p:cNvPr>
          <p:cNvSpPr/>
          <p:nvPr/>
        </p:nvSpPr>
        <p:spPr>
          <a:xfrm rot="10800000">
            <a:off x="9403268" y="3920089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00C2803D-E0CE-46D2-B676-D602A4A8B734}"/>
              </a:ext>
            </a:extLst>
          </p:cNvPr>
          <p:cNvSpPr/>
          <p:nvPr/>
        </p:nvSpPr>
        <p:spPr>
          <a:xfrm rot="5400000">
            <a:off x="11261584" y="4807991"/>
            <a:ext cx="196232" cy="151709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21724FF8-6B1D-44B1-BCFC-9BEFB4C22118}"/>
              </a:ext>
            </a:extLst>
          </p:cNvPr>
          <p:cNvSpPr/>
          <p:nvPr/>
        </p:nvSpPr>
        <p:spPr>
          <a:xfrm rot="16200000">
            <a:off x="6684824" y="4405362"/>
            <a:ext cx="124160" cy="106244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2D8F0DD4-F264-4AD8-A43E-0CC02F4D0667}"/>
              </a:ext>
            </a:extLst>
          </p:cNvPr>
          <p:cNvSpPr/>
          <p:nvPr/>
        </p:nvSpPr>
        <p:spPr>
          <a:xfrm rot="16200000">
            <a:off x="1652490" y="3802342"/>
            <a:ext cx="166840" cy="276642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56D39514-6140-40BA-AE84-032AB14F3A8D}"/>
              </a:ext>
            </a:extLst>
          </p:cNvPr>
          <p:cNvSpPr/>
          <p:nvPr/>
        </p:nvSpPr>
        <p:spPr>
          <a:xfrm rot="16200000">
            <a:off x="1669200" y="4127744"/>
            <a:ext cx="166840" cy="276642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54AA0844-C767-4ACC-AC8E-5BE3D572F4F4}"/>
              </a:ext>
            </a:extLst>
          </p:cNvPr>
          <p:cNvSpPr/>
          <p:nvPr/>
        </p:nvSpPr>
        <p:spPr>
          <a:xfrm rot="5220951">
            <a:off x="10797653" y="2720690"/>
            <a:ext cx="181969" cy="228057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E37E5F1-FCC8-405C-A792-5C6E4FCFC4EC}"/>
              </a:ext>
            </a:extLst>
          </p:cNvPr>
          <p:cNvSpPr/>
          <p:nvPr/>
        </p:nvSpPr>
        <p:spPr>
          <a:xfrm rot="4493088">
            <a:off x="10546813" y="2573875"/>
            <a:ext cx="168492" cy="1904411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B75F5738-4D7D-4CC0-B267-BB1E2AFF5917}"/>
              </a:ext>
            </a:extLst>
          </p:cNvPr>
          <p:cNvSpPr/>
          <p:nvPr/>
        </p:nvSpPr>
        <p:spPr>
          <a:xfrm rot="3098484">
            <a:off x="10240749" y="2351580"/>
            <a:ext cx="133779" cy="162137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00E685-4BAE-468E-83C9-DFCF4DDAF654}"/>
              </a:ext>
            </a:extLst>
          </p:cNvPr>
          <p:cNvSpPr txBox="1"/>
          <p:nvPr/>
        </p:nvSpPr>
        <p:spPr>
          <a:xfrm>
            <a:off x="9778811" y="3909989"/>
            <a:ext cx="241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HBeats</a:t>
            </a:r>
            <a:r>
              <a:rPr lang="en-US" dirty="0"/>
              <a:t>, </a:t>
            </a:r>
            <a:r>
              <a:rPr lang="en-US" dirty="0" err="1"/>
              <a:t>Status,Stats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Container Resource Requests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2DA66-5AE9-4733-A3EE-1387039DC709}"/>
              </a:ext>
            </a:extLst>
          </p:cNvPr>
          <p:cNvSpPr txBox="1"/>
          <p:nvPr/>
        </p:nvSpPr>
        <p:spPr>
          <a:xfrm>
            <a:off x="10708998" y="5587265"/>
            <a:ext cx="16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Beats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Stats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65222B6-9DEE-4055-A60B-E5F70C6F55CC}"/>
              </a:ext>
            </a:extLst>
          </p:cNvPr>
          <p:cNvSpPr/>
          <p:nvPr/>
        </p:nvSpPr>
        <p:spPr>
          <a:xfrm rot="5400000">
            <a:off x="11261583" y="4508284"/>
            <a:ext cx="196232" cy="151709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D585CB-5D29-43CF-9568-422DF484C363}"/>
              </a:ext>
            </a:extLst>
          </p:cNvPr>
          <p:cNvSpPr/>
          <p:nvPr/>
        </p:nvSpPr>
        <p:spPr>
          <a:xfrm>
            <a:off x="3449436" y="4929577"/>
            <a:ext cx="6804689" cy="49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Responsible for reporting Container resource usage to RM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C4EE5278-8394-4F5B-9952-30D34B058540}"/>
              </a:ext>
            </a:extLst>
          </p:cNvPr>
          <p:cNvSpPr/>
          <p:nvPr/>
        </p:nvSpPr>
        <p:spPr>
          <a:xfrm rot="10800000">
            <a:off x="9673638" y="5562259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C02611A3-EC79-4B54-8923-791CAAE2253D}"/>
              </a:ext>
            </a:extLst>
          </p:cNvPr>
          <p:cNvSpPr/>
          <p:nvPr/>
        </p:nvSpPr>
        <p:spPr>
          <a:xfrm rot="10800000">
            <a:off x="9965956" y="5560405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995841B2-9C7E-4C8A-B7CE-36FA84F109E1}"/>
              </a:ext>
            </a:extLst>
          </p:cNvPr>
          <p:cNvSpPr/>
          <p:nvPr/>
        </p:nvSpPr>
        <p:spPr>
          <a:xfrm rot="10800000">
            <a:off x="10267937" y="5560405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01640A-0074-4D9D-BFE7-E9ACA0DA1744}"/>
              </a:ext>
            </a:extLst>
          </p:cNvPr>
          <p:cNvSpPr txBox="1"/>
          <p:nvPr/>
        </p:nvSpPr>
        <p:spPr>
          <a:xfrm>
            <a:off x="8571277" y="5505888"/>
            <a:ext cx="16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resources from RM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591CE5F-DA56-4F4E-AD91-F97BCA8DA5B5}"/>
              </a:ext>
            </a:extLst>
          </p:cNvPr>
          <p:cNvCxnSpPr>
            <a:cxnSpLocks/>
          </p:cNvCxnSpPr>
          <p:nvPr/>
        </p:nvCxnSpPr>
        <p:spPr>
          <a:xfrm flipV="1">
            <a:off x="460849" y="3753181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0737F3-0956-4303-9E27-5E6E60960D67}"/>
              </a:ext>
            </a:extLst>
          </p:cNvPr>
          <p:cNvCxnSpPr/>
          <p:nvPr/>
        </p:nvCxnSpPr>
        <p:spPr>
          <a:xfrm flipV="1">
            <a:off x="267808" y="3824916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70E836-E0E9-4B07-BEB9-3154E69B134F}"/>
              </a:ext>
            </a:extLst>
          </p:cNvPr>
          <p:cNvCxnSpPr/>
          <p:nvPr/>
        </p:nvCxnSpPr>
        <p:spPr>
          <a:xfrm flipV="1">
            <a:off x="450689" y="3753181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A2F25BD-996C-46A5-A06F-0C9E81D4CEA4}"/>
              </a:ext>
            </a:extLst>
          </p:cNvPr>
          <p:cNvCxnSpPr>
            <a:cxnSpLocks/>
          </p:cNvCxnSpPr>
          <p:nvPr/>
        </p:nvCxnSpPr>
        <p:spPr>
          <a:xfrm>
            <a:off x="6790529" y="3761801"/>
            <a:ext cx="2360230" cy="18305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84F135-A88C-4E57-8383-EC8EBF464CA9}"/>
              </a:ext>
            </a:extLst>
          </p:cNvPr>
          <p:cNvCxnSpPr>
            <a:cxnSpLocks/>
          </p:cNvCxnSpPr>
          <p:nvPr/>
        </p:nvCxnSpPr>
        <p:spPr>
          <a:xfrm flipV="1">
            <a:off x="7085168" y="3818172"/>
            <a:ext cx="2482710" cy="25524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9A6E72A-BA78-4E2C-9E82-107E08929429}"/>
              </a:ext>
            </a:extLst>
          </p:cNvPr>
          <p:cNvCxnSpPr>
            <a:cxnSpLocks/>
          </p:cNvCxnSpPr>
          <p:nvPr/>
        </p:nvCxnSpPr>
        <p:spPr>
          <a:xfrm flipV="1">
            <a:off x="6790529" y="3755944"/>
            <a:ext cx="2482709" cy="16017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ft Brace 93">
            <a:extLst>
              <a:ext uri="{FF2B5EF4-FFF2-40B4-BE49-F238E27FC236}">
                <a16:creationId xmlns:a16="http://schemas.microsoft.com/office/drawing/2014/main" id="{2EBFCB3F-FCFD-4B58-8401-AC3E47C28C91}"/>
              </a:ext>
            </a:extLst>
          </p:cNvPr>
          <p:cNvSpPr/>
          <p:nvPr/>
        </p:nvSpPr>
        <p:spPr>
          <a:xfrm rot="16200000">
            <a:off x="5473351" y="2273682"/>
            <a:ext cx="113523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9BB50A46-BA34-4338-B21D-DD6D81629DC8}"/>
              </a:ext>
            </a:extLst>
          </p:cNvPr>
          <p:cNvSpPr/>
          <p:nvPr/>
        </p:nvSpPr>
        <p:spPr>
          <a:xfrm rot="2063212">
            <a:off x="9877604" y="2246341"/>
            <a:ext cx="175980" cy="1391302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D579EB9D-1D35-4894-9E57-22ABB295F376}"/>
              </a:ext>
            </a:extLst>
          </p:cNvPr>
          <p:cNvSpPr/>
          <p:nvPr/>
        </p:nvSpPr>
        <p:spPr>
          <a:xfrm rot="16200000">
            <a:off x="6712296" y="2067925"/>
            <a:ext cx="132836" cy="6600012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9A0ED5F7-4223-442D-B6FF-234CD46EEEE4}"/>
              </a:ext>
            </a:extLst>
          </p:cNvPr>
          <p:cNvSpPr/>
          <p:nvPr/>
        </p:nvSpPr>
        <p:spPr>
          <a:xfrm rot="1279843">
            <a:off x="9582013" y="2294405"/>
            <a:ext cx="151119" cy="1186928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0B018853-9B63-4664-B642-6E3878C7E78E}"/>
              </a:ext>
            </a:extLst>
          </p:cNvPr>
          <p:cNvSpPr/>
          <p:nvPr/>
        </p:nvSpPr>
        <p:spPr>
          <a:xfrm rot="636851">
            <a:off x="9319710" y="2233497"/>
            <a:ext cx="146062" cy="112224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718D53A5-9D1E-4B1C-8602-50153468715E}"/>
              </a:ext>
            </a:extLst>
          </p:cNvPr>
          <p:cNvSpPr/>
          <p:nvPr/>
        </p:nvSpPr>
        <p:spPr>
          <a:xfrm>
            <a:off x="8991427" y="2358220"/>
            <a:ext cx="171594" cy="914948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21939E4-724F-400D-9348-279AB921B857}"/>
              </a:ext>
            </a:extLst>
          </p:cNvPr>
          <p:cNvSpPr/>
          <p:nvPr/>
        </p:nvSpPr>
        <p:spPr>
          <a:xfrm rot="16200000">
            <a:off x="5473350" y="2418448"/>
            <a:ext cx="113524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0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0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66F7-D3BA-4A4C-93F1-D26FC27E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Below 20,000 feet, YARN starts to get ugly…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7EB1-F388-4AF9-A159-A11C57BC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Taken from 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https://www.oreilly.com/library/view/hadoop-the-definitive/9781491901687/ch04.html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050" name="Picture 2" descr="Image result for illustration of hadoop yarn resource manager node manager applicationmaster">
            <a:extLst>
              <a:ext uri="{FF2B5EF4-FFF2-40B4-BE49-F238E27FC236}">
                <a16:creationId xmlns:a16="http://schemas.microsoft.com/office/drawing/2014/main" id="{75CA15A6-76BB-4146-ABEC-28013886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75" y="371547"/>
            <a:ext cx="6208025" cy="6114906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C1141BE3-6E4C-425B-A123-59E5FDC7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5" y="3759257"/>
            <a:ext cx="5758667" cy="291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E2F8E-0CF8-45A1-B6FB-7F8143669EA2}"/>
              </a:ext>
            </a:extLst>
          </p:cNvPr>
          <p:cNvSpPr/>
          <p:nvPr/>
        </p:nvSpPr>
        <p:spPr>
          <a:xfrm>
            <a:off x="434562" y="4507849"/>
            <a:ext cx="5344160" cy="955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EC161-6BC6-4EDA-9517-B4DA4C58E280}"/>
              </a:ext>
            </a:extLst>
          </p:cNvPr>
          <p:cNvSpPr/>
          <p:nvPr/>
        </p:nvSpPr>
        <p:spPr>
          <a:xfrm>
            <a:off x="708882" y="5544169"/>
            <a:ext cx="2082800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images 52 card pickup">
            <a:extLst>
              <a:ext uri="{FF2B5EF4-FFF2-40B4-BE49-F238E27FC236}">
                <a16:creationId xmlns:a16="http://schemas.microsoft.com/office/drawing/2014/main" id="{BB16DE11-384F-428E-84BC-2FFCD4E8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9" y="168773"/>
            <a:ext cx="4149885" cy="262480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quals 5">
            <a:extLst>
              <a:ext uri="{FF2B5EF4-FFF2-40B4-BE49-F238E27FC236}">
                <a16:creationId xmlns:a16="http://schemas.microsoft.com/office/drawing/2014/main" id="{1F225803-094D-414E-ACA0-789D46507D80}"/>
              </a:ext>
            </a:extLst>
          </p:cNvPr>
          <p:cNvSpPr/>
          <p:nvPr/>
        </p:nvSpPr>
        <p:spPr>
          <a:xfrm>
            <a:off x="6020509" y="5044308"/>
            <a:ext cx="1392857" cy="8278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070594C9-11F3-4F81-B62D-190FD1A1861A}"/>
              </a:ext>
            </a:extLst>
          </p:cNvPr>
          <p:cNvSpPr/>
          <p:nvPr/>
        </p:nvSpPr>
        <p:spPr>
          <a:xfrm>
            <a:off x="2493770" y="2839005"/>
            <a:ext cx="1225744" cy="1113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91157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72CC96-3260-464A-8C1A-E2589D8B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280160"/>
            <a:ext cx="4141487" cy="51098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open source applications and frameworks that sit on top of Hadoop core and work with HDFS.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007419-50DF-4BB7-90E2-DB54A57D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244187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096" y="947752"/>
            <a:ext cx="3382297" cy="19046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Summary of the Hadoop Ecosystem</a:t>
            </a:r>
          </a:p>
        </p:txBody>
      </p:sp>
      <p:pic>
        <p:nvPicPr>
          <p:cNvPr id="3074" name="Picture 2" descr="Image result for hadoop ecosystem">
            <a:extLst>
              <a:ext uri="{FF2B5EF4-FFF2-40B4-BE49-F238E27FC236}">
                <a16:creationId xmlns:a16="http://schemas.microsoft.com/office/drawing/2014/main" id="{DAB6C861-EEDA-439C-8E43-7B1B31EB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44" y="1113063"/>
            <a:ext cx="5915345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4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B0B8C-962C-4C98-A435-35C2103D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062" y="5423045"/>
            <a:ext cx="5953261" cy="1433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Hadoop Ecosystem</a:t>
            </a: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552E-FCC3-423F-A0C2-C98B8C2B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648921"/>
            <a:ext cx="8000218" cy="46801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7D4F6E-160C-415A-A1C0-864B319DC5CD}"/>
              </a:ext>
            </a:extLst>
          </p:cNvPr>
          <p:cNvSpPr txBox="1">
            <a:spLocks/>
          </p:cNvSpPr>
          <p:nvPr/>
        </p:nvSpPr>
        <p:spPr>
          <a:xfrm>
            <a:off x="8757070" y="648921"/>
            <a:ext cx="2786000" cy="4366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Which parts are included in the demo?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6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255770-F9E8-41F6-95C2-3ED1F5D41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4DAC84E-D662-465B-ACF1-70AA83B4A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DE61365D-7DCA-4CC7-87DA-AC55B287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AF3B70-F5C7-45DD-96A4-CD680BCB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B7B0C-B5AD-45A0-B35E-B8C311D9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625" y="2457463"/>
            <a:ext cx="6268246" cy="37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Hadoop Ecosystem</a:t>
            </a:r>
            <a:br>
              <a:rPr lang="en-US" sz="60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4200" dirty="0"/>
              <a:t>Components for Hive and Spark</a:t>
            </a:r>
            <a:br>
              <a:rPr lang="en-US" sz="3100" dirty="0"/>
            </a:br>
            <a:br>
              <a:rPr lang="en-US" sz="3100" dirty="0"/>
            </a:br>
            <a:r>
              <a:rPr lang="en-US" sz="2200" dirty="0"/>
              <a:t>Components for Hive and Spark</a:t>
            </a:r>
            <a:br>
              <a:rPr lang="en-US" sz="2200" dirty="0"/>
            </a:br>
            <a:r>
              <a:rPr lang="en-US" sz="2200" dirty="0"/>
              <a:t>Taken from: </a:t>
            </a:r>
            <a:r>
              <a:rPr lang="en-US" sz="2200" dirty="0">
                <a:hlinkClick r:id="rId3"/>
              </a:rPr>
              <a:t>https://data-flair.training/blogs/apache-hive-architecture/</a:t>
            </a:r>
            <a:r>
              <a:rPr lang="en-US" sz="2200" dirty="0"/>
              <a:t> and </a:t>
            </a:r>
            <a:r>
              <a:rPr lang="en-US" sz="2200" dirty="0">
                <a:hlinkClick r:id="rId4"/>
              </a:rPr>
              <a:t>https://www.safaribooksonline.com/library/view/data-analytics-with/9781491913734/ch04.html</a:t>
            </a:r>
            <a:endParaRPr lang="en-US" sz="2200" dirty="0"/>
          </a:p>
        </p:txBody>
      </p:sp>
      <p:pic>
        <p:nvPicPr>
          <p:cNvPr id="5126" name="Picture 6" descr="Apache Hive data processing workflow.">
            <a:extLst>
              <a:ext uri="{FF2B5EF4-FFF2-40B4-BE49-F238E27FC236}">
                <a16:creationId xmlns:a16="http://schemas.microsoft.com/office/drawing/2014/main" id="{88BB0372-B45F-4BAF-BEA7-2F122D2C9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r="6373" b="-3"/>
          <a:stretch/>
        </p:blipFill>
        <p:spPr bwMode="auto">
          <a:xfrm>
            <a:off x="1109764" y="1113063"/>
            <a:ext cx="3531062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hadoop spark">
            <a:extLst>
              <a:ext uri="{FF2B5EF4-FFF2-40B4-BE49-F238E27FC236}">
                <a16:creationId xmlns:a16="http://schemas.microsoft.com/office/drawing/2014/main" id="{F730D870-87C3-4461-BD78-9E81CDF5B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r="2672" b="2"/>
          <a:stretch/>
        </p:blipFill>
        <p:spPr bwMode="auto">
          <a:xfrm>
            <a:off x="1109764" y="3511295"/>
            <a:ext cx="3531062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1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19" y="772160"/>
            <a:ext cx="5647801" cy="4856479"/>
          </a:xfrm>
        </p:spPr>
        <p:txBody>
          <a:bodyPr/>
          <a:lstStyle/>
          <a:p>
            <a:r>
              <a:rPr lang="en-US" dirty="0"/>
              <a:t>A visit from the Analytics team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this information apply to Manhattan?</a:t>
            </a:r>
          </a:p>
        </p:txBody>
      </p:sp>
    </p:spTree>
    <p:extLst>
      <p:ext uri="{BB962C8B-B14F-4D97-AF65-F5344CB8AC3E}">
        <p14:creationId xmlns:p14="http://schemas.microsoft.com/office/powerpoint/2010/main" val="295279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0A0A-D979-4D7F-9306-B29F8EB2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579" y="497840"/>
            <a:ext cx="5456061" cy="622260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4000" dirty="0"/>
              <a:t>Taking the approach of:</a:t>
            </a:r>
          </a:p>
          <a:p>
            <a:endParaRPr lang="en-US" sz="3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 little about Big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nebulous beginning quickly became clear.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Current state estimates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work and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Embedded Devices in General.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Bigger is not better but size is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Communication improvements and potential to scale.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 little about the raspberry 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Close with important ITEMS you did to get Hadoop running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HADOOP on Embedded device Raspberry Pi 3B+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6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79" y="2087095"/>
            <a:ext cx="4351025" cy="2283824"/>
          </a:xfrm>
        </p:spPr>
        <p:txBody>
          <a:bodyPr/>
          <a:lstStyle/>
          <a:p>
            <a:r>
              <a:rPr lang="en-US" dirty="0"/>
              <a:t>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56819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A301-3CA2-4D26-A27B-C970C932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19450"/>
            <a:ext cx="4351025" cy="228382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 is a Raspberry 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1511-8219-4E76-982D-DA8F2C79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-60027"/>
            <a:ext cx="3757545" cy="2283824"/>
          </a:xfrm>
        </p:spPr>
        <p:txBody>
          <a:bodyPr/>
          <a:lstStyle/>
          <a:p>
            <a:r>
              <a:rPr lang="en-US" dirty="0"/>
              <a:t>R-Pi is a mini computer which runs on ARM-Cortex micro-processor.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E2DBF-6882-47E9-827F-70A334B8CEE8}"/>
              </a:ext>
            </a:extLst>
          </p:cNvPr>
          <p:cNvSpPr txBox="1">
            <a:spLocks/>
          </p:cNvSpPr>
          <p:nvPr/>
        </p:nvSpPr>
        <p:spPr bwMode="gray">
          <a:xfrm>
            <a:off x="1154953" y="2458902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 Micro SD Card?</a:t>
            </a:r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D970E66B-D36A-45C9-A514-E874DC91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2" y="1405614"/>
            <a:ext cx="3372377" cy="23864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11BAA3-0C8C-48A5-9973-883C560D607D}"/>
              </a:ext>
            </a:extLst>
          </p:cNvPr>
          <p:cNvSpPr txBox="1">
            <a:spLocks/>
          </p:cNvSpPr>
          <p:nvPr/>
        </p:nvSpPr>
        <p:spPr>
          <a:xfrm>
            <a:off x="6691022" y="3600814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the smallest</a:t>
            </a:r>
          </a:p>
          <a:p>
            <a:r>
              <a:rPr lang="en-US" dirty="0"/>
              <a:t>commercially </a:t>
            </a:r>
          </a:p>
          <a:p>
            <a:r>
              <a:rPr lang="en-US" dirty="0"/>
              <a:t>Available </a:t>
            </a:r>
          </a:p>
          <a:p>
            <a:r>
              <a:rPr lang="en-US" dirty="0"/>
              <a:t>memory card.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50E423-C7E4-4C84-89AB-E139F0A6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504" y="4259180"/>
            <a:ext cx="2195840" cy="18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02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457B-EED6-4D0A-96D7-1B96232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57" y="1328670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What is a Raspberry Pi?</a:t>
            </a:r>
            <a:br>
              <a:rPr lang="en-US" dirty="0"/>
            </a:br>
            <a:r>
              <a:rPr lang="en-US" sz="2400" dirty="0"/>
              <a:t>R-Pi is a mini computer which runs on ARM-Cortex micro-processor.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9DC0-D14E-441A-A598-065612A7F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3C8D-A87F-452E-BDC6-5FBA6AB1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Physical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6D28-E5B2-48FC-9037-E2C878BD2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7157" y="3179763"/>
            <a:ext cx="4501499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823F41-C5FC-43F0-AF58-07CC55C7BE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223426"/>
            <a:ext cx="4824412" cy="27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The Raspberry Pi</a:t>
            </a:r>
            <a:br>
              <a:rPr lang="en-US" dirty="0"/>
            </a:br>
            <a:r>
              <a:rPr lang="en-US" dirty="0"/>
              <a:t>System Vitals for the ARM microcomputer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69101"/>
              </p:ext>
            </p:extLst>
          </p:nvPr>
        </p:nvGraphicFramePr>
        <p:xfrm>
          <a:off x="629920" y="2554181"/>
          <a:ext cx="1052576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252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8100508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 BCM2837B0 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quad-core A53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(ARMv8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64-bit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-IV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 LPDDR2 SDRAM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Gigabit Ethernet (via USB channel), 2.4GHz and 5GHz 802.11b/g/n/ac Wi-Fi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Bluetooth: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4.2, Bluetooth Low Energy (BLE)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GPIO:</a:t>
                      </a:r>
                      <a:endParaRPr lang="en-US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40-pin GPIO header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HDMI, 3.5mm analogue audio-video jack, 4x USB 2.0, Ethernet, Camera Serial Interface (CSI), Display Serial Interface (DSI)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98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Raspberry Pi</a:t>
            </a:r>
            <a:br>
              <a:rPr lang="en-US" dirty="0"/>
            </a:br>
            <a:r>
              <a:rPr lang="en-US" dirty="0"/>
              <a:t>options and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9C611-F002-4484-849F-C0CA5A506F46}"/>
              </a:ext>
            </a:extLst>
          </p:cNvPr>
          <p:cNvSpPr txBox="1"/>
          <p:nvPr/>
        </p:nvSpPr>
        <p:spPr>
          <a:xfrm>
            <a:off x="710005" y="2710927"/>
            <a:ext cx="1054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 the functionality and ability to do the same task as the larger VM and Servers:</a:t>
            </a:r>
          </a:p>
          <a:p>
            <a:endParaRPr lang="en-US" dirty="0"/>
          </a:p>
          <a:p>
            <a:r>
              <a:rPr lang="en-US" dirty="0" err="1"/>
              <a:t>PoE</a:t>
            </a:r>
            <a:r>
              <a:rPr lang="en-US" dirty="0"/>
              <a:t> (Power over Ethernet) HAT module available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8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Compare Raspberry Pi</a:t>
            </a:r>
            <a:br>
              <a:rPr lang="en-US" dirty="0"/>
            </a:br>
            <a:r>
              <a:rPr lang="en-US" dirty="0"/>
              <a:t>to other ARM based microcomputers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9C611-F002-4484-849F-C0CA5A506F46}"/>
              </a:ext>
            </a:extLst>
          </p:cNvPr>
          <p:cNvSpPr txBox="1"/>
          <p:nvPr/>
        </p:nvSpPr>
        <p:spPr>
          <a:xfrm>
            <a:off x="428978" y="2011011"/>
            <a:ext cx="11525955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Terms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Board Computers, known as SBC. Examples are the Raspberry Pi, Asus </a:t>
            </a:r>
            <a:r>
              <a:rPr lang="en-US" dirty="0" err="1"/>
              <a:t>Tinkerboard</a:t>
            </a:r>
            <a:r>
              <a:rPr lang="en-US" dirty="0"/>
              <a:t>…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System On Chip microprocessor Boards, known as </a:t>
            </a:r>
            <a:r>
              <a:rPr lang="en-US" dirty="0" err="1"/>
              <a:t>SoC.</a:t>
            </a:r>
            <a:r>
              <a:rPr lang="en-US" dirty="0"/>
              <a:t> Examples are ESP32 or Nrf52382 </a:t>
            </a:r>
            <a:endParaRPr lang="en-US" sz="2800" dirty="0"/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Processing Speed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CPU brand and number or cores. More cores means faster, but pay attention to the type of CPU as that can lock you into a particular and often proprietary operating system.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Is GPU mentioned at all? Generally, if so, it’s going to be faster than it’s generic counterpart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Memory – what kind (DDR2, 3 or 4?) and how much? Higher DDR means faster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Storage</a:t>
            </a:r>
            <a:r>
              <a:rPr lang="en-US" dirty="0"/>
              <a:t> – how much comes installed and is it expandable?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Power consumption </a:t>
            </a:r>
            <a:r>
              <a:rPr lang="en-US" dirty="0"/>
              <a:t>– how many volts AND </a:t>
            </a:r>
            <a:r>
              <a:rPr lang="en-US" u="sng" dirty="0"/>
              <a:t>AMPS</a:t>
            </a:r>
            <a:r>
              <a:rPr lang="en-US" dirty="0"/>
              <a:t> ; which type of adapter do you need to power it?</a:t>
            </a:r>
          </a:p>
          <a:p>
            <a:pPr algn="ctr"/>
            <a:r>
              <a:rPr lang="en-US" sz="2800" b="1" dirty="0"/>
              <a:t>Links to sites comparing various ARM hardware: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http://socialcompare.com/en/comparison/arm-boards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82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79" y="2087095"/>
            <a:ext cx="4351025" cy="2283824"/>
          </a:xfrm>
        </p:spPr>
        <p:txBody>
          <a:bodyPr/>
          <a:lstStyle/>
          <a:p>
            <a:r>
              <a:rPr lang="en-US" dirty="0"/>
              <a:t>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737312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0670F-665C-4261-B217-EE737DDC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64" y="710942"/>
            <a:ext cx="2400524" cy="864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E83B2FD-37C7-4A4A-BE85-74871D13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320757"/>
            <a:ext cx="4986236" cy="42133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878DEDB-9A54-4706-8325-99FBA455F7A9}"/>
              </a:ext>
            </a:extLst>
          </p:cNvPr>
          <p:cNvSpPr txBox="1">
            <a:spLocks/>
          </p:cNvSpPr>
          <p:nvPr/>
        </p:nvSpPr>
        <p:spPr bwMode="gray">
          <a:xfrm>
            <a:off x="6336272" y="1998101"/>
            <a:ext cx="5615455" cy="3131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EBEBEB"/>
                </a:solidFill>
              </a:rPr>
              <a:t>High Level</a:t>
            </a:r>
          </a:p>
          <a:p>
            <a:r>
              <a:rPr lang="en-US" sz="4100" dirty="0">
                <a:solidFill>
                  <a:srgbClr val="EBEBEB"/>
                </a:solidFill>
              </a:rPr>
              <a:t>hardware overview:</a:t>
            </a:r>
          </a:p>
          <a:p>
            <a:endParaRPr lang="en-US" sz="4100" dirty="0">
              <a:solidFill>
                <a:srgbClr val="EBEBEB"/>
              </a:solidFill>
            </a:endParaRPr>
          </a:p>
          <a:p>
            <a:r>
              <a:rPr lang="en-US" sz="4100" dirty="0">
                <a:solidFill>
                  <a:srgbClr val="EBEBEB"/>
                </a:solidFill>
              </a:rPr>
              <a:t>What a typical setup looks like.</a:t>
            </a:r>
          </a:p>
        </p:txBody>
      </p:sp>
    </p:spTree>
    <p:extLst>
      <p:ext uri="{BB962C8B-B14F-4D97-AF65-F5344CB8AC3E}">
        <p14:creationId xmlns:p14="http://schemas.microsoft.com/office/powerpoint/2010/main" val="140287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08C-B4D3-4D40-95AE-07F52B03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70" y="1275644"/>
            <a:ext cx="5244230" cy="3918536"/>
          </a:xfrm>
        </p:spPr>
        <p:txBody>
          <a:bodyPr/>
          <a:lstStyle/>
          <a:p>
            <a:r>
              <a:rPr lang="en-US" dirty="0"/>
              <a:t>The Raspberry Pi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Recipe Ingredients: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83415-043B-43C1-A265-80A89BF5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758" y="500097"/>
            <a:ext cx="5426242" cy="5506883"/>
          </a:xfrm>
        </p:spPr>
        <p:txBody>
          <a:bodyPr>
            <a:noAutofit/>
          </a:bodyPr>
          <a:lstStyle/>
          <a:p>
            <a:r>
              <a:rPr lang="en-US" sz="3600" b="1" dirty="0"/>
              <a:t>HARDWARE:</a:t>
            </a:r>
          </a:p>
          <a:p>
            <a:endParaRPr lang="en-US" sz="3600" dirty="0"/>
          </a:p>
          <a:p>
            <a:r>
              <a:rPr lang="en-US" sz="2400" dirty="0"/>
              <a:t>1 or more Raspberry PI with power supply , </a:t>
            </a:r>
            <a:r>
              <a:rPr lang="en-US" sz="2400" dirty="0" err="1"/>
              <a:t>keyboard,hdmi</a:t>
            </a:r>
            <a:r>
              <a:rPr lang="en-US" sz="2400" dirty="0"/>
              <a:t> cable, Ethernet and mouse</a:t>
            </a:r>
          </a:p>
          <a:p>
            <a:endParaRPr lang="en-US" sz="2400" dirty="0"/>
          </a:p>
          <a:p>
            <a:r>
              <a:rPr lang="en-US" sz="2400" dirty="0"/>
              <a:t>A 16 GB MICRO Sd CARD FOR EACH RASPBERRY PI</a:t>
            </a:r>
          </a:p>
          <a:p>
            <a:endParaRPr lang="en-US" sz="2400" dirty="0"/>
          </a:p>
          <a:p>
            <a:r>
              <a:rPr lang="en-US" sz="2400" dirty="0"/>
              <a:t>1  computer to run ETCHER or WIN32 DISK IMAGER</a:t>
            </a:r>
          </a:p>
        </p:txBody>
      </p:sp>
    </p:spTree>
    <p:extLst>
      <p:ext uri="{BB962C8B-B14F-4D97-AF65-F5344CB8AC3E}">
        <p14:creationId xmlns:p14="http://schemas.microsoft.com/office/powerpoint/2010/main" val="733079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4BBE-43D1-40AD-A215-968F4B12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552" y="598311"/>
            <a:ext cx="5296441" cy="6005688"/>
          </a:xfrm>
        </p:spPr>
        <p:txBody>
          <a:bodyPr>
            <a:noAutofit/>
          </a:bodyPr>
          <a:lstStyle/>
          <a:p>
            <a:r>
              <a:rPr lang="en-US" sz="4000" dirty="0"/>
              <a:t>Software, Installation Instructions and refence documentation appear in Appendix 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646085-7DA2-429D-AF72-D8B408B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70" y="1275644"/>
            <a:ext cx="5244230" cy="3918536"/>
          </a:xfrm>
        </p:spPr>
        <p:txBody>
          <a:bodyPr/>
          <a:lstStyle/>
          <a:p>
            <a:r>
              <a:rPr lang="en-US" dirty="0"/>
              <a:t>The Raspberry Pi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Recipe Ingredients: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0A0A-D979-4D7F-9306-B29F8EB2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579" y="-487680"/>
            <a:ext cx="4988701" cy="62226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/>
              <a:t>Talk a little about </a:t>
            </a:r>
            <a:r>
              <a:rPr lang="en-US" sz="4000" b="1" dirty="0">
                <a:solidFill>
                  <a:srgbClr val="0000FF"/>
                </a:solidFill>
              </a:rPr>
              <a:t>Big Data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work and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Hadoop running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3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configuration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Changes for the Raspberry Pi 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2080" y="1767840"/>
            <a:ext cx="5709920" cy="301244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500" dirty="0"/>
              <a:t>Hadoop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4500" dirty="0"/>
              <a:t>Hadoop File System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4500" dirty="0"/>
              <a:t>Initialize Hadoop and Start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500" dirty="0"/>
              <a:t>Review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37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The Raspberry Pi</a:t>
            </a:r>
            <a:br>
              <a:rPr lang="en-US" dirty="0"/>
            </a:br>
            <a:r>
              <a:rPr lang="en-US" dirty="0"/>
              <a:t>System Vitals for the Hadoop P.O.C.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/>
        </p:nvGraphicFramePr>
        <p:xfrm>
          <a:off x="629920" y="2554181"/>
          <a:ext cx="1135888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699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216813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  <a:gridCol w="3700888">
                  <a:extLst>
                    <a:ext uri="{9D8B030D-6E8A-4147-A177-3AD203B41FA5}">
                      <a16:colId xmlns:a16="http://schemas.microsoft.com/office/drawing/2014/main" val="209148226"/>
                    </a:ext>
                  </a:extLst>
                </a:gridCol>
                <a:gridCol w="3078481">
                  <a:extLst>
                    <a:ext uri="{9D8B030D-6E8A-4147-A177-3AD203B41FA5}">
                      <a16:colId xmlns:a16="http://schemas.microsoft.com/office/drawing/2014/main" val="277634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 err="1"/>
                        <a:t>nodex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PRETTY_NAME</a:t>
                      </a:r>
                      <a:r>
                        <a:rPr lang="en-US" dirty="0"/>
                        <a:t>=Raspbian GNU/Linux 9 (stretch)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Kernel Version</a:t>
                      </a:r>
                      <a:r>
                        <a:rPr lang="en-US" dirty="0"/>
                        <a:t>: </a:t>
                      </a:r>
                    </a:p>
                    <a:p>
                      <a:pPr lvl="1">
                        <a:buFont typeface="+mj-lt"/>
                        <a:buAutoNum type="alphaLcPeriod"/>
                      </a:pPr>
                      <a:r>
                        <a:rPr lang="en-US" dirty="0"/>
                        <a:t> Linux 4.14.52-v7+ armv7l</a:t>
                      </a:r>
                    </a:p>
                    <a:p>
                      <a:pPr lvl="1">
                        <a:buFont typeface="+mj-lt"/>
                        <a:buAutoNum type="alphaLcPeriod"/>
                      </a:pPr>
                      <a:r>
                        <a:rPr lang="en-US" dirty="0"/>
                        <a:t> 1123 SMP Wed Jun 27 17:35:49 BST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Total SD Card Space:     57,996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58,534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3333FF"/>
                          </a:solidFill>
                        </a:rPr>
                        <a:t>SwapTotal</a:t>
                      </a: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:      15,150,076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SwapTotal</a:t>
                      </a:r>
                      <a:r>
                        <a:rPr lang="en-US" dirty="0"/>
                        <a:t>:        102,396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SwapTotal</a:t>
                      </a:r>
                      <a:r>
                        <a:rPr lang="en-US" dirty="0"/>
                        <a:t>:        102,396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Shmem</a:t>
                      </a:r>
                      <a:r>
                        <a:rPr lang="en-US" dirty="0"/>
                        <a:t>:              1,672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59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Real World</a:t>
            </a:r>
            <a:br>
              <a:rPr lang="en-US" dirty="0"/>
            </a:br>
            <a:r>
              <a:rPr lang="en-US" dirty="0"/>
              <a:t>NAMENODE System Setting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93421"/>
              </p:ext>
            </p:extLst>
          </p:nvPr>
        </p:nvGraphicFramePr>
        <p:xfrm>
          <a:off x="629920" y="2584664"/>
          <a:ext cx="1095248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944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518536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node1 (DATANODE)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Kernel Version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Total Disk Space: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MemTotal</a:t>
                      </a:r>
                      <a:r>
                        <a:rPr lang="en-US" sz="2000" b="1" dirty="0"/>
                        <a:t> (RAM)</a:t>
                      </a:r>
                      <a:r>
                        <a:rPr lang="en-US" sz="2000" dirty="0"/>
                        <a:t>: Largest memory available should be on the NAMENODE, as the NAMENODE keeps track of all the Blocks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in memory</a:t>
                      </a:r>
                      <a:r>
                        <a:rPr lang="en-US" sz="4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37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4BB-E288-491C-88F5-B58C0A0E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755" y="851748"/>
            <a:ext cx="6190726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Hadoop P.O.C. configuration:</a:t>
            </a:r>
            <a:br>
              <a:rPr lang="en-US" dirty="0"/>
            </a:br>
            <a:r>
              <a:rPr lang="en-US" dirty="0"/>
              <a:t>Hadoop File System Setup.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8C8546-07E3-4556-87DD-240D1B5F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59" y="2300483"/>
            <a:ext cx="1141984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Delete </a:t>
            </a:r>
            <a:r>
              <a:rPr lang="en-US" altLang="en-US" sz="2800" b="1" dirty="0" err="1">
                <a:solidFill>
                  <a:schemeClr val="tx1"/>
                </a:solidFill>
              </a:rPr>
              <a:t>hdfs</a:t>
            </a:r>
            <a:r>
              <a:rPr lang="en-US" altLang="en-US" sz="2800" b="1" dirty="0">
                <a:solidFill>
                  <a:schemeClr val="tx1"/>
                </a:solidFill>
              </a:rPr>
              <a:t> storage, add permissions and repeat for all nodes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Delete existing data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Add DATANODE directories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2.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namenode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(not required for DATA nodes)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Allocate DATANODE directory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3.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datanode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Set directory permissions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4.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hduser:hadoop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</a:rPr>
              <a:t>5.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750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4BB-E288-491C-88F5-B58C0A0E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Hadoop P.O.C. configuration:</a:t>
            </a:r>
            <a:br>
              <a:rPr lang="en-US" dirty="0"/>
            </a:br>
            <a:r>
              <a:rPr lang="en-US" dirty="0"/>
              <a:t>Initialize Hadoop and startup.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DEF7BE-866C-414F-B4F9-63720FE3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618969"/>
            <a:ext cx="9591040" cy="35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Initialize node1 NAMENODE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namenode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–format   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#&lt;&lt; This wipes away all FAT entries, with a</a:t>
            </a:r>
          </a:p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                        #      blank Table of Contents of your Files.</a:t>
            </a:r>
          </a:p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Start up </a:t>
            </a:r>
            <a:r>
              <a:rPr lang="en-US" altLang="en-US" sz="2800" b="1" dirty="0" err="1">
                <a:solidFill>
                  <a:schemeClr val="tx1"/>
                </a:solidFill>
              </a:rPr>
              <a:t>hadoop</a:t>
            </a:r>
            <a:r>
              <a:rPr lang="en-US" altLang="en-US" sz="2800" b="1" dirty="0">
                <a:solidFill>
                  <a:schemeClr val="tx1"/>
                </a:solidFill>
              </a:rPr>
              <a:t> on node 1 and run </a:t>
            </a:r>
            <a:r>
              <a:rPr lang="en-US" altLang="en-US" sz="2800" b="1" dirty="0" err="1">
                <a:solidFill>
                  <a:schemeClr val="tx1"/>
                </a:solidFill>
              </a:rPr>
              <a:t>jps</a:t>
            </a:r>
            <a:r>
              <a:rPr lang="en-US" altLang="en-US" sz="2800" b="1" dirty="0">
                <a:solidFill>
                  <a:schemeClr val="tx1"/>
                </a:solidFill>
              </a:rPr>
              <a:t> to validate things are running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$cd $HADOOP_HOME/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$./start-dfs.sh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3.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$./start-yarn.sh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4.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(test on all nodes) </a:t>
            </a:r>
          </a:p>
        </p:txBody>
      </p:sp>
    </p:spTree>
    <p:extLst>
      <p:ext uri="{BB962C8B-B14F-4D97-AF65-F5344CB8AC3E}">
        <p14:creationId xmlns:p14="http://schemas.microsoft.com/office/powerpoint/2010/main" val="2079539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configuration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Changes for the Raspberry Pi 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2496456"/>
            <a:ext cx="5628640" cy="228382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Hadoop File System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Initialize Hadoop and Start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6300" dirty="0"/>
              <a:t>Review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7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766C-41E2-4A09-B16A-92C93C29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hdfs-site.xml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5E2F-B86F-4C71-B675-9492687E2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9851" y="2468032"/>
            <a:ext cx="4825159" cy="419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&lt;&lt; Multiplex </a:t>
            </a:r>
            <a:r>
              <a:rPr lang="en-US" dirty="0" err="1"/>
              <a:t>Fsimage</a:t>
            </a:r>
            <a:r>
              <a:rPr lang="en-US" dirty="0"/>
              <a:t>, Block Storage 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Multiplex Transaction Log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Reduce the I/O Block size to 5 MB for the Raspberry PI. </a:t>
            </a:r>
            <a:r>
              <a:rPr lang="en-US" dirty="0">
                <a:solidFill>
                  <a:srgbClr val="0000FF"/>
                </a:solidFill>
              </a:rPr>
              <a:t>Default </a:t>
            </a:r>
            <a:r>
              <a:rPr lang="en-US" dirty="0"/>
              <a:t>setting is </a:t>
            </a:r>
            <a:r>
              <a:rPr lang="en-US" dirty="0">
                <a:solidFill>
                  <a:srgbClr val="0000FF"/>
                </a:solidFill>
              </a:rPr>
              <a:t>64 MB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Here is the REPLICATION Setting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1CBAD5-4E1D-42C2-83FE-E91A924485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3404" y="2341881"/>
            <a:ext cx="908902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dfs.namenode.checkpoint.dir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file:///var/hadoop/NAMENODE/FSimage,file:///hadoop/FSimage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dfs.namenode.edits.dir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file:///var/hadoop/NAMENODE/FSedits,file:///hadoop/FSedits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dfs.blocksize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5242880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dfs.replication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74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9C6-5155-4B5C-9EA4-CA97C4DC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hadoop-env.sh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DACA6-13A6-45CD-8C25-38B449629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834322"/>
            <a:ext cx="942565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 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 Out of the box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JAVA_HOME=/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/jdk-8-oracle-arm32-vfp-hflt/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 Added settings to ensure Hadoop uses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secure access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rebuchet MS" panose="020B0603020202020204" pitchFamily="34" charset="0"/>
              </a:rPr>
              <a:t>manages JAVA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HADOOP_HEAPSIZE=250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HADOOP_OPTS="-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Djava.library.path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=$HADOOP_HOME/lib"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HADOOP_OPTS="$HADOOP_OPTS -XX:-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PrintWarnings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-Djava.net.preferIPv4Stack=true"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HDFS_DATANODE_SECURE_USER=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16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912B-A02C-4330-972A-D0FD707E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mapred-site.xml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66DA-2147-4013-94E1-9E9499F9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851150"/>
            <a:ext cx="48251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we are tuning the Hadoop components to run on Raspberry 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Yarn component Application Master is allowed 1024 MB from 1 GB 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Hadoop Map-Reduce is given 512 MB for Map phase.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Hadoop Map-Reduce is given 512 MB for Reducing phase.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4D1D09-59BE-4411-AE1E-AE49DAA862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2851150"/>
            <a:ext cx="4825158" cy="341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&lt;name&gt;mapreduce.framework.name&lt;/name&gt;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&lt;value&gt;yarn&lt;/value&gt;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yarn.app.mapreduce.am.resource.mb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mapreduce.map.memory.mb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mapreduce.reduce.memory.mb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&lt;/configuration&gt;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60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99FA-1147-475F-B612-7C27782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yarn-site.xml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2DE114-14C8-473F-826E-0FA7396926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-257175" y="2827971"/>
            <a:ext cx="1044332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&lt;name&gt;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yarn.resourcemanager.hostname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     &lt;&lt; Bug Fix – “YARN is confused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&lt;value&gt;node1&lt;/value&gt;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yarn.nodemanager.resource.memory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-mb&lt;/name&gt;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YARN component tuning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yarn.scheduler.maximum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-allocation-mb&lt;/name&gt;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YARN component tuning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1536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0439" y="22154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What we All agree on:</a:t>
            </a:r>
          </a:p>
          <a:p>
            <a:endParaRPr lang="en-US" sz="4400" dirty="0"/>
          </a:p>
          <a:p>
            <a:r>
              <a:rPr lang="en-US" sz="4000" dirty="0">
                <a:highlight>
                  <a:srgbClr val="FFFF00"/>
                </a:highlight>
              </a:rPr>
              <a:t>Tera: 	1,000 GB</a:t>
            </a:r>
          </a:p>
          <a:p>
            <a:r>
              <a:rPr lang="en-US" sz="4000" dirty="0"/>
              <a:t>Peta: 	1,000 TB</a:t>
            </a:r>
          </a:p>
          <a:p>
            <a:r>
              <a:rPr lang="en-US" sz="4000" dirty="0" err="1">
                <a:highlight>
                  <a:srgbClr val="FFFF00"/>
                </a:highlight>
              </a:rPr>
              <a:t>Exa</a:t>
            </a:r>
            <a:r>
              <a:rPr lang="en-US" sz="4000" dirty="0">
                <a:highlight>
                  <a:srgbClr val="FFFF00"/>
                </a:highlight>
              </a:rPr>
              <a:t>:		1,000 PB</a:t>
            </a:r>
          </a:p>
          <a:p>
            <a:r>
              <a:rPr lang="en-US" sz="4000" dirty="0"/>
              <a:t>Zetta:	1,000 EB</a:t>
            </a:r>
          </a:p>
          <a:p>
            <a:r>
              <a:rPr lang="en-US" sz="4000" dirty="0">
                <a:highlight>
                  <a:srgbClr val="FFFF00"/>
                </a:highlight>
              </a:rPr>
              <a:t>Yetta:	1,000 ZB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2966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7D83-19E4-4E80-BD9E-AF3B4ACD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core-site.xml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E8CD-ABC7-4534-A58F-7DCCC5AB4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6E8014-2A33-474E-944E-05C7EC844ED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2541341"/>
            <a:ext cx="947494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Additional entry to allow REMOTE access from user 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Added to allow Apache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Nifi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 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 to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manipulate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Hadoop.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Hadoop discriminates REMOTE access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originatin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outside Hadoop Core, even if the user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and credentials are identical between local server and REMOTE server.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A7B233-6ACC-45D4-B7B6-537C5A5E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004" y="4230182"/>
            <a:ext cx="947494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&lt;name&gt;hadoop.proxyuser.hduser.hosts&lt;/name&gt;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&lt;value&gt;</a:t>
            </a:r>
            <a:r>
              <a:rPr lang="en-US" altLang="en-US" sz="16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&lt;name&gt;hadoop.proxyuser.hduser.groups&lt;/name&gt;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&lt;value&gt;</a:t>
            </a:r>
            <a:r>
              <a:rPr lang="en-US" altLang="en-US" sz="16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41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Hadoop Ecosystem Demonstration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 Hadoop: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894080"/>
            <a:ext cx="5628640" cy="48107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O.S.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Hadoop modifiable xml configurations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Ecosystem modifiable xml configurations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all HDFS 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</a:t>
            </a:r>
            <a:r>
              <a:rPr lang="en-US" sz="3000" dirty="0" err="1"/>
              <a:t>DemonstRation</a:t>
            </a:r>
            <a:endParaRPr lang="en-US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write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word count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Spark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31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O.S. Commands</a:t>
            </a:r>
            <a:br>
              <a:rPr lang="en-US" sz="3200" dirty="0"/>
            </a:br>
            <a:r>
              <a:rPr lang="en-US" sz="3200" dirty="0"/>
              <a:t>Display Hadoop modifiable xml configurations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cd $HADOOP_HOME/conf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grep -RHC3 'value' *.xml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entury Gothic" panose="020B0502020202020204" pitchFamily="34" charset="0"/>
                <a:cs typeface="Courier New" panose="02070309020205020404" pitchFamily="49" charset="0"/>
              </a:rPr>
              <a:t>* Great way to see XML settings in relationship to one another.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6000"/>
            <a:ext cx="5708968" cy="431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hdfs-site.xml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hdfs-site.xml-  &lt;property&gt;</a:t>
            </a:r>
          </a:p>
          <a:p>
            <a:pPr marL="0" indent="0">
              <a:buNone/>
            </a:pPr>
            <a:r>
              <a:rPr lang="en-US" dirty="0"/>
              <a:t>hdfs-site.xml-          &lt;name&gt;</a:t>
            </a:r>
            <a:r>
              <a:rPr lang="en-US" b="1" dirty="0" err="1"/>
              <a:t>dfs.blocksize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hdfs-site.xml:          &lt;value&gt;</a:t>
            </a:r>
            <a:r>
              <a:rPr lang="en-US" b="1" dirty="0"/>
              <a:t>5242880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hdfs-site.xml-  &lt;/property&gt;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b="1" dirty="0"/>
              <a:t>core-site.xml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core-site.xml-&lt;property&gt;</a:t>
            </a:r>
          </a:p>
          <a:p>
            <a:pPr marL="0" indent="0">
              <a:buNone/>
            </a:pPr>
            <a:r>
              <a:rPr lang="en-US" dirty="0"/>
              <a:t>core-site.xml-     &lt;name&gt;</a:t>
            </a:r>
            <a:r>
              <a:rPr lang="en-US" b="1" dirty="0" err="1"/>
              <a:t>hadoop.proxyuser.hduser.hosts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core-site.xml:     &lt;value&gt;</a:t>
            </a:r>
            <a:r>
              <a:rPr lang="en-US" b="1" dirty="0"/>
              <a:t>*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core-site.xml-&lt;/property&gt;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2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O.S. Commands</a:t>
            </a:r>
            <a:br>
              <a:rPr lang="en-US" sz="3200" dirty="0"/>
            </a:br>
            <a:r>
              <a:rPr lang="en-US" sz="3200"/>
              <a:t>Display Ecosystem </a:t>
            </a:r>
            <a:r>
              <a:rPr lang="en-US" sz="3200" dirty="0"/>
              <a:t>modifiable xml configurations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cd /opt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find . -name '*.xml'|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-RHC3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value'|grep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conf|egrep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hadoop|hive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entury Gothic" panose="020B0502020202020204" pitchFamily="34" charset="0"/>
                <a:cs typeface="Courier New" panose="02070309020205020404" pitchFamily="49" charset="0"/>
              </a:rPr>
              <a:t>* Great way to see XML settings in relationship to one another.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6000"/>
            <a:ext cx="5708968" cy="431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hdfs-site.xml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hdfs-site.xml-  &lt;property&gt;</a:t>
            </a:r>
          </a:p>
          <a:p>
            <a:pPr marL="0" indent="0">
              <a:buNone/>
            </a:pPr>
            <a:r>
              <a:rPr lang="en-US" dirty="0"/>
              <a:t>hdfs-site.xml-          &lt;name&gt;</a:t>
            </a:r>
            <a:r>
              <a:rPr lang="en-US" b="1" dirty="0" err="1"/>
              <a:t>dfs.blocksize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hdfs-site.xml:          &lt;value&gt;</a:t>
            </a:r>
            <a:r>
              <a:rPr lang="en-US" b="1" dirty="0"/>
              <a:t>5242880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hdfs-site.xml-  &lt;/property&gt;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. (Next lines are from Apache Hive)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hive-site.xml-&lt;configuration&gt;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&lt;!--property&gt;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        &lt;name&gt;</a:t>
            </a:r>
            <a:r>
              <a:rPr lang="en-US" b="1" dirty="0" err="1">
                <a:solidFill>
                  <a:srgbClr val="0000FF"/>
                </a:solidFill>
              </a:rPr>
              <a:t>hive.support.concurrency</a:t>
            </a:r>
            <a:r>
              <a:rPr lang="en-US" b="1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hive-site.xml:                &lt;value&gt;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b="1" dirty="0">
                <a:solidFill>
                  <a:schemeClr val="tx1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&lt;/property--&gt;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&lt;property&gt;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/hive-site.xml-                &lt;name&gt;</a:t>
            </a:r>
            <a:r>
              <a:rPr lang="en-US" b="1" dirty="0" err="1">
                <a:solidFill>
                  <a:schemeClr val="tx1"/>
                </a:solidFill>
              </a:rPr>
              <a:t>hive.metastore.schema.verification</a:t>
            </a:r>
            <a:r>
              <a:rPr lang="en-US" b="1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hive-site.xml:                &lt;value&gt;false&lt;/value&gt;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&lt;/property&gt;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2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Basic  Hadoop Commands</a:t>
            </a:r>
            <a:br>
              <a:rPr lang="en-US" sz="3200" dirty="0"/>
            </a:br>
            <a:r>
              <a:rPr lang="en-US" sz="3200" dirty="0"/>
              <a:t>Display all HDFS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-ls -R /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Actual command used was: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-ls -R / |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$3,$4,$6,$7,$8}'|less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2018-07-21 14:44 </a:t>
            </a:r>
            <a:r>
              <a:rPr lang="en-US" b="1" dirty="0"/>
              <a:t>/opt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/databases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/databases/</a:t>
            </a:r>
            <a:r>
              <a:rPr lang="en-US" b="1" dirty="0" err="1"/>
              <a:t>mysql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2018-09-09 02:01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/work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2018-07-21 14:44 /opt/hive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2018-07-22 17:56 /opt/hive/warehouse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2018-08-09 18:38 /spark-libs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2018-08-09 18:38 /spark-libs/spark-libs.jar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2018-08-05 22:05 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2018-07-22 17:14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2018-09-09 02:15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-yarn/staging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2018-09-09 02:15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-yarn/staging/</a:t>
            </a:r>
            <a:r>
              <a:rPr lang="en-US" dirty="0" err="1"/>
              <a:t>hduser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1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Basic  Hadoop Commands</a:t>
            </a:r>
            <a:br>
              <a:rPr lang="en-US" sz="3200"/>
            </a:br>
            <a:r>
              <a:rPr lang="en-US" sz="3200"/>
              <a:t>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/>
          </a:bodyPr>
          <a:lstStyle/>
          <a:p>
            <a:endParaRPr lang="en-US" sz="3800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Hadoop Ecosystem Demonstration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Hadoop Demonstration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894080"/>
            <a:ext cx="5628640" cy="481076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300" dirty="0"/>
              <a:t>O.S.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Hadoop modifiable xml configurations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Ecosystem modifiable xml configurations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300" dirty="0"/>
              <a:t>Hadoop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all HDFS 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5200" dirty="0"/>
              <a:t>Hadoop </a:t>
            </a:r>
            <a:r>
              <a:rPr lang="en-US" sz="5200" dirty="0" err="1"/>
              <a:t>DemonstRation</a:t>
            </a:r>
            <a:endParaRPr lang="en-US" sz="5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write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word count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Spark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5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EA8-2305-4D97-95AE-16CA795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Raspberry Pi links for operating system install /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19A-A206-4629-A6AE-1F98447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Recipe – list of Hardware and Software</a:t>
            </a:r>
          </a:p>
          <a:p>
            <a:r>
              <a:rPr lang="en-US" dirty="0"/>
              <a:t>Guides to installing the operating system on the 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59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5D7-0E6D-4F38-9560-BB653441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33" y="2026291"/>
            <a:ext cx="4941046" cy="2283824"/>
          </a:xfrm>
        </p:spPr>
        <p:txBody>
          <a:bodyPr/>
          <a:lstStyle/>
          <a:p>
            <a:r>
              <a:rPr lang="en-US" dirty="0"/>
              <a:t>Recipe Ingredients: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F91AF6-5C82-459B-B3C2-D9A90E25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758" y="237826"/>
            <a:ext cx="5426242" cy="4879638"/>
          </a:xfrm>
        </p:spPr>
        <p:txBody>
          <a:bodyPr>
            <a:noAutofit/>
          </a:bodyPr>
          <a:lstStyle/>
          <a:p>
            <a:r>
              <a:rPr lang="en-US" sz="3600" b="1" dirty="0" err="1"/>
              <a:t>SoftWARE</a:t>
            </a:r>
            <a:r>
              <a:rPr lang="en-US" sz="3600" b="1" dirty="0"/>
              <a:t>:</a:t>
            </a:r>
          </a:p>
          <a:p>
            <a:endParaRPr lang="en-US" sz="3600" dirty="0"/>
          </a:p>
          <a:p>
            <a:r>
              <a:rPr lang="en-US" sz="2400" dirty="0"/>
              <a:t>Raspbian OS Image</a:t>
            </a:r>
          </a:p>
          <a:p>
            <a:endParaRPr lang="en-US" sz="2400" dirty="0"/>
          </a:p>
          <a:p>
            <a:r>
              <a:rPr lang="en-US" sz="2400" dirty="0"/>
              <a:t>Hadoop binaries</a:t>
            </a:r>
          </a:p>
          <a:p>
            <a:endParaRPr lang="en-US" sz="2400" dirty="0"/>
          </a:p>
          <a:p>
            <a:r>
              <a:rPr lang="en-US" sz="2400" dirty="0"/>
              <a:t>ETCHER or WIN32 DISK IMAGER running on a computer</a:t>
            </a:r>
          </a:p>
        </p:txBody>
      </p:sp>
    </p:spTree>
    <p:extLst>
      <p:ext uri="{BB962C8B-B14F-4D97-AF65-F5344CB8AC3E}">
        <p14:creationId xmlns:p14="http://schemas.microsoft.com/office/powerpoint/2010/main" val="3479552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9BF6-0DD5-401C-B395-CC907461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1949115"/>
            <a:ext cx="5450305" cy="4335827"/>
          </a:xfrm>
        </p:spPr>
        <p:txBody>
          <a:bodyPr/>
          <a:lstStyle/>
          <a:p>
            <a:r>
              <a:rPr lang="en-US" sz="3000" dirty="0"/>
              <a:t>Unofficial doc to Installing System Images using Windows</a:t>
            </a: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95C7-08B1-418E-AA31-2DEEA82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986" y="807203"/>
            <a:ext cx="5004167" cy="5318024"/>
          </a:xfrm>
        </p:spPr>
        <p:txBody>
          <a:bodyPr/>
          <a:lstStyle/>
          <a:p>
            <a:r>
              <a:rPr lang="en-US" sz="2400" dirty="0"/>
              <a:t>Acquire Win32 Disk Imager.</a:t>
            </a:r>
            <a:br>
              <a:rPr lang="en-US" sz="2400" dirty="0"/>
            </a:br>
            <a:r>
              <a:rPr lang="en-US" dirty="0">
                <a:solidFill>
                  <a:srgbClr val="6E11F7"/>
                </a:solidFill>
                <a:hlinkClick r:id="rId2"/>
              </a:rPr>
              <a:t>https://sourceforge.net/projects/win32diskimager/</a:t>
            </a:r>
            <a:endParaRPr lang="en-US" dirty="0">
              <a:solidFill>
                <a:srgbClr val="6E11F7"/>
              </a:solidFill>
            </a:endParaRPr>
          </a:p>
          <a:p>
            <a:endParaRPr lang="en-US" dirty="0"/>
          </a:p>
          <a:p>
            <a:r>
              <a:rPr lang="en-US" sz="2400" dirty="0"/>
              <a:t>Installing ETCHER or Win32 Disk Imager.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http://www.raspberry-projects.com/pi/pi-operating-systems/win32diskimager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0439" y="22154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Beyond Greek prefixes,</a:t>
            </a:r>
          </a:p>
          <a:p>
            <a:r>
              <a:rPr lang="en-US" sz="4400" dirty="0"/>
              <a:t>agreement starts to wane: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558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E67-F533-4EDC-A37C-2267DAFD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Raspbian image to the 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4B47-4B78-494F-A673-1A77B698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579328"/>
            <a:ext cx="5091849" cy="6025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Etcher or</a:t>
            </a:r>
          </a:p>
          <a:p>
            <a:r>
              <a:rPr lang="en-US" dirty="0"/>
              <a:t>Win32 Disk imager </a:t>
            </a:r>
          </a:p>
          <a:p>
            <a:r>
              <a:rPr lang="en-US" dirty="0"/>
              <a:t>and </a:t>
            </a:r>
            <a:r>
              <a:rPr lang="en-US" b="1" dirty="0"/>
              <a:t>install</a:t>
            </a:r>
            <a:r>
              <a:rPr lang="en-US" dirty="0"/>
              <a:t> it.</a:t>
            </a:r>
          </a:p>
          <a:p>
            <a:endParaRPr lang="en-US" dirty="0"/>
          </a:p>
          <a:p>
            <a:r>
              <a:rPr lang="en-US" dirty="0"/>
              <a:t>Unzip your downloaded OS image.</a:t>
            </a:r>
          </a:p>
          <a:p>
            <a:endParaRPr lang="en-US" dirty="0"/>
          </a:p>
          <a:p>
            <a:r>
              <a:rPr lang="en-US" dirty="0"/>
              <a:t>Connect an SD card reader with the SD card inside to your computer.</a:t>
            </a:r>
          </a:p>
          <a:p>
            <a:endParaRPr lang="en-US" dirty="0"/>
          </a:p>
          <a:p>
            <a:r>
              <a:rPr lang="en-US" dirty="0"/>
              <a:t>Open Etcher and select from your hard drive the </a:t>
            </a:r>
            <a:r>
              <a:rPr lang="en-US" b="1" dirty="0"/>
              <a:t>Raspberry Pi</a:t>
            </a:r>
            <a:r>
              <a:rPr lang="en-US" dirty="0"/>
              <a:t> .</a:t>
            </a:r>
            <a:r>
              <a:rPr lang="en-US" dirty="0" err="1"/>
              <a:t>img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 the SD card you wish to write your image to.</a:t>
            </a:r>
          </a:p>
          <a:p>
            <a:endParaRPr lang="en-US" dirty="0"/>
          </a:p>
          <a:p>
            <a:r>
              <a:rPr lang="en-US" dirty="0"/>
              <a:t>Review your selections and click 'Flash!'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06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B110-7B85-40A3-A313-598E6029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07" y="2088098"/>
            <a:ext cx="5301993" cy="2283824"/>
          </a:xfrm>
        </p:spPr>
        <p:txBody>
          <a:bodyPr/>
          <a:lstStyle/>
          <a:p>
            <a:r>
              <a:rPr lang="en-US" dirty="0"/>
              <a:t>Official Raspberry Pi Documentation to Installing System Images using Windows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B820-70DF-4927-9052-00A27070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2895" y="946186"/>
            <a:ext cx="5196178" cy="2283824"/>
          </a:xfrm>
        </p:spPr>
        <p:txBody>
          <a:bodyPr/>
          <a:lstStyle/>
          <a:p>
            <a:r>
              <a:rPr lang="en-US" dirty="0">
                <a:solidFill>
                  <a:srgbClr val="6E11F7"/>
                </a:solidFill>
                <a:hlinkClick r:id="rId2"/>
              </a:rPr>
              <a:t>https://www.raspberrypi.org/documentation/installation/installing-images/windows.md</a:t>
            </a:r>
            <a:endParaRPr lang="en-US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23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EA8-2305-4D97-95AE-16CA795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Raspberry Pi links for operating system install /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19A-A206-4629-A6AE-1F98447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Recipe – list of Hardware and Software</a:t>
            </a:r>
          </a:p>
          <a:p>
            <a:r>
              <a:rPr lang="en-US" dirty="0"/>
              <a:t>Guides to installing the operating system on the 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1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DFA9-3B66-4F25-A3EF-658A462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inspiration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3B2-E9CD-48C6-863C-2986F890B7C8}"/>
              </a:ext>
            </a:extLst>
          </p:cNvPr>
          <p:cNvSpPr txBox="1">
            <a:spLocks/>
          </p:cNvSpPr>
          <p:nvPr/>
        </p:nvSpPr>
        <p:spPr>
          <a:xfrm>
            <a:off x="505609" y="2398954"/>
            <a:ext cx="7723991" cy="43676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6E11F7"/>
                </a:solidFill>
                <a:hlinkClick r:id="rId2"/>
              </a:rPr>
              <a:t>https://www.dezyre.com/article/hadoop-architecture-explained-what-it-is-and-why-it-matters/317</a:t>
            </a:r>
            <a:endParaRPr lang="en-US" sz="9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3"/>
              </a:rPr>
              <a:t>https://searchaws.techtarget.com/definition/data-lake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4"/>
              </a:rPr>
              <a:t>https://en.wikipedia.org/wiki/Raspberry_Pi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5"/>
              </a:rPr>
              <a:t>https://developer.ibm.com/recipes/tutorials/building-a-hadoop-cluster-with-raspberry-pi/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6"/>
              </a:rPr>
              <a:t>https://blogs.sap.com/2015/04/25/a-hadoop-data-lab-project-on-raspberry-pi-part-14/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7"/>
              </a:rPr>
              <a:t>https://dqydj.com/raspberry-pi-hadoop-cluster-apache-spark-yarn/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8"/>
              </a:rPr>
              <a:t>http://tech.marksblogg.com/billion-nyc-taxi-rides-spark-raspberry-pi.html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9"/>
              </a:rPr>
              <a:t>https://www.quora.com/Is-it-possible-to-build-a-PC-with-Raspberry-Pi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/>
              <a:t>Jamie Whitehorn - </a:t>
            </a:r>
            <a:r>
              <a:rPr lang="en-US" sz="1000" dirty="0">
                <a:hlinkClick r:id="rId10"/>
              </a:rPr>
              <a:t>https://www.youtube.com/watch?v=n6ONKshWSMg</a:t>
            </a:r>
            <a:endParaRPr lang="en-US" sz="1000" dirty="0"/>
          </a:p>
          <a:p>
            <a:r>
              <a:rPr lang="en-US" sz="1000" dirty="0"/>
              <a:t>Jonas </a:t>
            </a:r>
            <a:r>
              <a:rPr lang="en-US" sz="1000" dirty="0" err="1"/>
              <a:t>Widrikson</a:t>
            </a:r>
            <a:r>
              <a:rPr lang="en-US" sz="1000" dirty="0"/>
              <a:t> - </a:t>
            </a:r>
            <a:r>
              <a:rPr lang="en-US" sz="1000" dirty="0">
                <a:hlinkClick r:id="rId11"/>
              </a:rPr>
              <a:t>http://www.widriksson.com/raspberry-pi-2-hadoop-2-cluster/</a:t>
            </a:r>
            <a:endParaRPr lang="en-US" sz="1000" dirty="0"/>
          </a:p>
          <a:p>
            <a:r>
              <a:rPr lang="en-US" sz="1000" dirty="0"/>
              <a:t>Carsten </a:t>
            </a:r>
            <a:r>
              <a:rPr lang="en-US" sz="1000" dirty="0" err="1"/>
              <a:t>Mönning</a:t>
            </a:r>
            <a:r>
              <a:rPr lang="en-US" sz="1000" dirty="0"/>
              <a:t> - </a:t>
            </a:r>
            <a:r>
              <a:rPr lang="en-US" sz="1000" dirty="0">
                <a:hlinkClick r:id="rId12"/>
              </a:rPr>
              <a:t>https://blogs.sap.com/2015/04/25/a-hadoop-data-lab-project-on-raspberry-pi-part-14/</a:t>
            </a:r>
            <a:endParaRPr lang="en-US" sz="1000" dirty="0"/>
          </a:p>
          <a:p>
            <a:r>
              <a:rPr lang="en-US" sz="1000" dirty="0"/>
              <a:t>Bram </a:t>
            </a:r>
            <a:r>
              <a:rPr lang="en-US" sz="1000" dirty="0" err="1"/>
              <a:t>Vandewalle</a:t>
            </a:r>
            <a:r>
              <a:rPr lang="en-US" sz="1000" dirty="0"/>
              <a:t> - </a:t>
            </a:r>
            <a:r>
              <a:rPr lang="en-US" sz="1000" dirty="0">
                <a:hlinkClick r:id="rId13"/>
              </a:rPr>
              <a:t>http://www.becausewecangeek.com/building-a-raspberry-pi-hadoop-cluster-part-1/</a:t>
            </a:r>
            <a:endParaRPr lang="en-US" sz="1000" dirty="0"/>
          </a:p>
          <a:p>
            <a:r>
              <a:rPr lang="en-US" sz="1000" dirty="0"/>
              <a:t>DQYDJ - </a:t>
            </a:r>
            <a:r>
              <a:rPr lang="en-US" sz="1000" dirty="0">
                <a:hlinkClick r:id="rId14"/>
              </a:rPr>
              <a:t>https://dqydj.com/raspberry-pi-hadoop-cluster-apache-spark-yarn/</a:t>
            </a:r>
            <a:endParaRPr lang="en-US" sz="1000" dirty="0"/>
          </a:p>
          <a:p>
            <a:r>
              <a:rPr lang="en-US" sz="1100" dirty="0">
                <a:hlinkClick r:id="rId15"/>
              </a:rPr>
              <a:t>http://data.andyburgin.co.uk/post/157450047463/running-hue-on-a-raspberry-pi-hadoop-cluster</a:t>
            </a:r>
            <a:endParaRPr lang="en-US" sz="1100" dirty="0"/>
          </a:p>
          <a:p>
            <a:r>
              <a:rPr lang="en-US" sz="1100" dirty="0">
                <a:hlinkClick r:id="rId16"/>
              </a:rPr>
              <a:t>https://www.edureka.co/blog/hadoop-tutorial/</a:t>
            </a:r>
            <a:endParaRPr lang="en-US" sz="1100" dirty="0"/>
          </a:p>
          <a:p>
            <a:endParaRPr lang="en-US" sz="1100" dirty="0"/>
          </a:p>
          <a:p>
            <a:endParaRPr lang="en-US" sz="1200" dirty="0">
              <a:solidFill>
                <a:srgbClr val="6E11F7"/>
              </a:solidFill>
            </a:endParaRPr>
          </a:p>
          <a:p>
            <a:endParaRPr lang="en-US" sz="1200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16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DFA9-3B66-4F25-A3EF-658A462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inspiration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3B2-E9CD-48C6-863C-2986F890B7C8}"/>
              </a:ext>
            </a:extLst>
          </p:cNvPr>
          <p:cNvSpPr txBox="1">
            <a:spLocks/>
          </p:cNvSpPr>
          <p:nvPr/>
        </p:nvSpPr>
        <p:spPr>
          <a:xfrm>
            <a:off x="505609" y="2398954"/>
            <a:ext cx="7723991" cy="43676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2"/>
              </a:rPr>
              <a:t>http://tech.marksblogg.com/billion-nyc-taxi-rides-spark-raspberry-pi.html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endParaRPr lang="en-US" sz="1200" dirty="0">
              <a:solidFill>
                <a:srgbClr val="6E11F7"/>
              </a:solidFill>
            </a:endParaRPr>
          </a:p>
          <a:p>
            <a:endParaRPr lang="en-US" sz="1200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D29C1-9CAA-4B94-BAC4-FBA2180A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69" y="1277653"/>
            <a:ext cx="3815342" cy="4464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When did Big Data start?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How 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big is Big 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61D47ECE-4890-4B96-BEA5-74A5C654B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8589" y="1277653"/>
            <a:ext cx="2633490" cy="429957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2" descr="Meltdowns Hobble NSA Data Center - WSJ.com">
            <a:extLst>
              <a:ext uri="{FF2B5EF4-FFF2-40B4-BE49-F238E27FC236}">
                <a16:creationId xmlns:a16="http://schemas.microsoft.com/office/drawing/2014/main" id="{BEB9B97D-3019-4055-9DAF-3D455BE04D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58" y="1277653"/>
            <a:ext cx="2708732" cy="4299576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3156-71D5-4D44-9D41-020F642A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56" y="1887019"/>
            <a:ext cx="10976169" cy="37111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Big Data – When did it start? How big was it?</a:t>
            </a:r>
            <a:br>
              <a:rPr lang="en-US" sz="6600" dirty="0"/>
            </a:br>
            <a:br>
              <a:rPr lang="en-US" sz="6600" dirty="0"/>
            </a:br>
            <a:r>
              <a:rPr lang="en-US" sz="3100" dirty="0"/>
              <a:t>2013: Data generated hit the EXABYTE volume.</a:t>
            </a:r>
            <a:br>
              <a:rPr lang="en-US" sz="3100" dirty="0"/>
            </a:b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2015: Data generated passed 4 EXABYTES.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Close of </a:t>
            </a:r>
            <a:r>
              <a:rPr lang="en-US" sz="3100" b="1" dirty="0"/>
              <a:t>2018: </a:t>
            </a:r>
            <a:r>
              <a:rPr lang="en-US" sz="3100" dirty="0"/>
              <a:t>Projected volume to be 17.1 EXABYTES.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3773CE-0C50-411D-8526-665E400B9247}"/>
              </a:ext>
            </a:extLst>
          </p:cNvPr>
          <p:cNvSpPr txBox="1">
            <a:spLocks/>
          </p:cNvSpPr>
          <p:nvPr/>
        </p:nvSpPr>
        <p:spPr bwMode="gray">
          <a:xfrm>
            <a:off x="5362679" y="3119418"/>
            <a:ext cx="6268246" cy="3134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From: </a:t>
            </a:r>
            <a:r>
              <a:rPr lang="en-US" sz="1800" u="sng" dirty="0"/>
              <a:t>Mapping the Future – The Power of Algorithms</a:t>
            </a:r>
            <a:r>
              <a:rPr lang="en-US" sz="1800" dirty="0"/>
              <a:t> – The Film Group</a:t>
            </a:r>
          </a:p>
        </p:txBody>
      </p:sp>
    </p:spTree>
    <p:extLst>
      <p:ext uri="{BB962C8B-B14F-4D97-AF65-F5344CB8AC3E}">
        <p14:creationId xmlns:p14="http://schemas.microsoft.com/office/powerpoint/2010/main" val="346800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4901</Words>
  <Application>Microsoft Office PowerPoint</Application>
  <PresentationFormat>Widescreen</PresentationFormat>
  <Paragraphs>671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Century Gothic</vt:lpstr>
      <vt:lpstr>Consolas</vt:lpstr>
      <vt:lpstr>Courier New</vt:lpstr>
      <vt:lpstr>Trebuchet MS</vt:lpstr>
      <vt:lpstr>Wingdings</vt:lpstr>
      <vt:lpstr>Wingdings 3</vt:lpstr>
      <vt:lpstr>Ion Boardroom</vt:lpstr>
      <vt:lpstr>PowerPoint Presentation</vt:lpstr>
      <vt:lpstr>PowerPoint Presentation</vt:lpstr>
      <vt:lpstr> What’s this about?   Should I take notes?</vt:lpstr>
      <vt:lpstr> What’s this about?      </vt:lpstr>
      <vt:lpstr> What’s this about?      </vt:lpstr>
      <vt:lpstr> What’s this about?      </vt:lpstr>
      <vt:lpstr> What’s this about?      </vt:lpstr>
      <vt:lpstr>When did Big Data start?   How big is Big Data?</vt:lpstr>
      <vt:lpstr>Big Data – When did it start? How big was it?  2013: Data generated hit the EXABYTE volume.   2015: Data generated passed 4 EXABYTES.   Close of 2018: Projected volume to be 17.1 EXABYTES.</vt:lpstr>
      <vt:lpstr>Big Data It’s all about the V.</vt:lpstr>
      <vt:lpstr>Big Data</vt:lpstr>
      <vt:lpstr> What’s the answer?      </vt:lpstr>
      <vt:lpstr> Here’s what Forbes says about Hadoop:</vt:lpstr>
      <vt:lpstr>45,000 foot view of Hadoop</vt:lpstr>
      <vt:lpstr>So the material does not seem so…far, far away Comparing RDBMS to Hadoop</vt:lpstr>
      <vt:lpstr>PowerPoint Presentation</vt:lpstr>
      <vt:lpstr>  HDFS: Java-based Distributed File System.  Default block size is 64 MB.  *Even though you can override the block size, Hadoop does not like to work with small files.</vt:lpstr>
      <vt:lpstr>      HDFS: Java-based Distributed File System.  How does Hadoop keep track of Files?   </vt:lpstr>
      <vt:lpstr>      HDFS: Java-based Distributed File System.  How does Hadoop keep track of Files?   </vt:lpstr>
      <vt:lpstr>Keep it simple: HDFS NameNode in a nutshell. </vt:lpstr>
      <vt:lpstr>PowerPoint Presentation</vt:lpstr>
      <vt:lpstr>PowerPoint Presentation</vt:lpstr>
      <vt:lpstr>No more simple, let’s disarticulate what it takes to prepare block write requests</vt:lpstr>
      <vt:lpstr>Writing the block… If you think things appear confusing now…</vt:lpstr>
      <vt:lpstr>PowerPoint Presentation</vt:lpstr>
      <vt:lpstr>WTH is Map Reduce and why should I care? map is a procedure (or method), which copies the data to disk and performs filtering and sorting.  reduce method, which performs a summary operations.  Hadoop’s MapReduce System orchestrates distributed processing,  managing all communications and data transfers between the various parts of the system, and providing for redundancy and fault tolerance.</vt:lpstr>
      <vt:lpstr>Map-Reduce:  Can you keep it simple?  How about an analogy?</vt:lpstr>
      <vt:lpstr>PowerPoint Presentation</vt:lpstr>
      <vt:lpstr>  YARN - Resource Manager that’s separate from HDFS and sits between the Ecosystem and HDFS   </vt:lpstr>
      <vt:lpstr> YARN has many parts.  Resource Manager  Node Manager  Application Master  Container  and More…</vt:lpstr>
      <vt:lpstr>Resource Manager:    1. Master daemon that manages all other daemons &amp; accepts job submission    2. Allocates FIRST container for the AppMaster  The Node Manager:    Responsible for containers, monitoring their resource usage and reports to RM.  The AppMaster:   1. One per application    2. Coordinates and manages MR jobs    3. Negotiates resources from RM  Container:    Allocates fraction of RM resources (Mem., CPU) and reports to NM.</vt:lpstr>
      <vt:lpstr>20,000’ view of YARN Ugly when Map-Reduce comes into play </vt:lpstr>
      <vt:lpstr>Below 20,000 feet, YARN starts to get ugly…</vt:lpstr>
      <vt:lpstr>Hadoop Ecosystem</vt:lpstr>
      <vt:lpstr>Hadoop Ecosystem</vt:lpstr>
      <vt:lpstr>Summary of the Hadoop Ecosystem</vt:lpstr>
      <vt:lpstr>Hadoop Ecosystem </vt:lpstr>
      <vt:lpstr>Hadoop Ecosystem   Components for Hive and Spark  Components for Hive and Spark Taken from: https://data-flair.training/blogs/apache-hive-architecture/ and https://www.safaribooksonline.com/library/view/data-analytics-with/9781491913734/ch04.html</vt:lpstr>
      <vt:lpstr>A visit from the Analytics team  How does this information apply to Manhattan?</vt:lpstr>
      <vt:lpstr>The Raspberry Pi</vt:lpstr>
      <vt:lpstr> What is a Raspberry Pi?</vt:lpstr>
      <vt:lpstr>What is a Raspberry Pi? R-Pi is a mini computer which runs on ARM-Cortex micro-processor.  </vt:lpstr>
      <vt:lpstr>The Raspberry Pi System Vitals for the ARM microcomputer</vt:lpstr>
      <vt:lpstr>Raspberry Pi options and features</vt:lpstr>
      <vt:lpstr>Compare Raspberry Pi to other ARM based microcomputers </vt:lpstr>
      <vt:lpstr>The Raspberry Pi</vt:lpstr>
      <vt:lpstr>Setup</vt:lpstr>
      <vt:lpstr>The Raspberry Pi  Recipe Ingredients:</vt:lpstr>
      <vt:lpstr>The Raspberry Pi  Recipe Ingredients:</vt:lpstr>
      <vt:lpstr> Hadoop P.O.C. configuration  Changes for the Raspberry Pi : An Overview   </vt:lpstr>
      <vt:lpstr>The Raspberry Pi System Vitals for the Hadoop P.O.C.</vt:lpstr>
      <vt:lpstr>Real World NAMENODE System Setting </vt:lpstr>
      <vt:lpstr>Hadoop P.O.C. configuration: Hadoop File System Setup.</vt:lpstr>
      <vt:lpstr>Hadoop P.O.C. configuration: Initialize Hadoop and startup.</vt:lpstr>
      <vt:lpstr> Hadoop P.O.C. configuration  Changes for the Raspberry Pi : An Overview   </vt:lpstr>
      <vt:lpstr># hdfs-site.xml</vt:lpstr>
      <vt:lpstr># hadoop-env.sh</vt:lpstr>
      <vt:lpstr># mapred-site.xml</vt:lpstr>
      <vt:lpstr># yarn-site.xml </vt:lpstr>
      <vt:lpstr># core-site.xml</vt:lpstr>
      <vt:lpstr> Hadoop P.O.C. Hadoop Ecosystem Demonstration  Basic  Hadoop: An Overview   </vt:lpstr>
      <vt:lpstr>Hadoop P.O.C. Demonstration O.S. Commands Display Hadoop modifiable xml configurations</vt:lpstr>
      <vt:lpstr>Hadoop P.O.C. Demonstration O.S. Commands Display Ecosystem modifiable xml configurations</vt:lpstr>
      <vt:lpstr>Hadoop P.O.C. Demonstration Basic  Hadoop Commands Display all HDFS Files</vt:lpstr>
      <vt:lpstr>Hadoop P.O.C. Demonstration Basic  Hadoop Commands Display</vt:lpstr>
      <vt:lpstr> Hadoop P.O.C. Hadoop Ecosystem Demonstration  Hadoop Demonstration  </vt:lpstr>
      <vt:lpstr>Appendix A: Raspberry Pi links for operating system install / setup </vt:lpstr>
      <vt:lpstr>Recipe Ingredients:</vt:lpstr>
      <vt:lpstr>Unofficial doc to Installing System Images using Windows         </vt:lpstr>
      <vt:lpstr>Writing Raspbian image to the SD card</vt:lpstr>
      <vt:lpstr>Official Raspberry Pi Documentation to Installing System Images using Windows  </vt:lpstr>
      <vt:lpstr>Appendix B: Raspberry Pi links for operating system install / setup </vt:lpstr>
      <vt:lpstr>Bibliography and inspiration resources</vt:lpstr>
      <vt:lpstr>Bibliography and inspiration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Askew</dc:creator>
  <cp:lastModifiedBy>John Askew</cp:lastModifiedBy>
  <cp:revision>86</cp:revision>
  <dcterms:created xsi:type="dcterms:W3CDTF">2018-09-10T21:44:26Z</dcterms:created>
  <dcterms:modified xsi:type="dcterms:W3CDTF">2025-04-15T02:03:48Z</dcterms:modified>
</cp:coreProperties>
</file>