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4E5A3-06AE-4FF1-9147-9FC06A8821DA}" type="datetimeFigureOut">
              <a:rPr lang="en-US" smtClean="0"/>
              <a:t>7/11/2017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FC51-9C32-4862-BD20-2AFD32F77DFC}" type="slidenum">
              <a:rPr lang="en-US" smtClean="0"/>
              <a:t>‹#›</a:t>
            </a:fld>
            <a:endParaRPr lang="en-US"/>
          </a:p>
        </p:txBody>
      </p:sp>
    </p:spTree>
    <p:extLst>
      <p:ext uri="{BB962C8B-B14F-4D97-AF65-F5344CB8AC3E}">
        <p14:creationId xmlns:p14="http://schemas.microsoft.com/office/powerpoint/2010/main" val="427969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1089-4EA1-41DC-84EF-1853DF17C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EC9223-301F-4A38-88AD-C2BD56D47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D0C10E-73C6-4474-8AF6-2C07D03C4133}"/>
              </a:ext>
            </a:extLst>
          </p:cNvPr>
          <p:cNvSpPr>
            <a:spLocks noGrp="1"/>
          </p:cNvSpPr>
          <p:nvPr>
            <p:ph type="dt" sz="half" idx="10"/>
          </p:nvPr>
        </p:nvSpPr>
        <p:spPr/>
        <p:txBody>
          <a:bodyPr/>
          <a:lstStyle/>
          <a:p>
            <a:fld id="{A82868EA-1B8C-4465-BEE7-ECC572A88049}" type="datetime1">
              <a:rPr lang="en-US" smtClean="0"/>
              <a:t>7/11/2017</a:t>
            </a:fld>
            <a:endParaRPr lang="en-US"/>
          </a:p>
        </p:txBody>
      </p:sp>
      <p:sp>
        <p:nvSpPr>
          <p:cNvPr id="5" name="Footer Placeholder 4">
            <a:extLst>
              <a:ext uri="{FF2B5EF4-FFF2-40B4-BE49-F238E27FC236}">
                <a16:creationId xmlns:a16="http://schemas.microsoft.com/office/drawing/2014/main" id="{6CDB507C-38BE-4369-9FB4-22560450E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2A45A-1C21-4557-B3A3-9CE9D2553356}"/>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51805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8778-A047-438F-9454-F323058B54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0B2746-8036-48DC-87AE-60F4C759AC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CF6EC-08B8-4EE7-9F3F-619C1505F079}"/>
              </a:ext>
            </a:extLst>
          </p:cNvPr>
          <p:cNvSpPr>
            <a:spLocks noGrp="1"/>
          </p:cNvSpPr>
          <p:nvPr>
            <p:ph type="dt" sz="half" idx="10"/>
          </p:nvPr>
        </p:nvSpPr>
        <p:spPr/>
        <p:txBody>
          <a:bodyPr/>
          <a:lstStyle/>
          <a:p>
            <a:fld id="{C3F4F9D6-085A-4FC2-A43E-57F47435B52B}" type="datetime1">
              <a:rPr lang="en-US" smtClean="0"/>
              <a:t>7/11/2017</a:t>
            </a:fld>
            <a:endParaRPr lang="en-US"/>
          </a:p>
        </p:txBody>
      </p:sp>
      <p:sp>
        <p:nvSpPr>
          <p:cNvPr id="5" name="Footer Placeholder 4">
            <a:extLst>
              <a:ext uri="{FF2B5EF4-FFF2-40B4-BE49-F238E27FC236}">
                <a16:creationId xmlns:a16="http://schemas.microsoft.com/office/drawing/2014/main" id="{0AA935E6-44B8-49DD-8C1F-AFC9B4789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92379-5108-487F-8057-821A3D597D9A}"/>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67345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693FE-235B-4E26-A1AA-ADAEFB3CC3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0F29AC-8AC3-4287-868C-90B22AC83C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515E6-F3AE-425C-9326-0188DD98B65D}"/>
              </a:ext>
            </a:extLst>
          </p:cNvPr>
          <p:cNvSpPr>
            <a:spLocks noGrp="1"/>
          </p:cNvSpPr>
          <p:nvPr>
            <p:ph type="dt" sz="half" idx="10"/>
          </p:nvPr>
        </p:nvSpPr>
        <p:spPr/>
        <p:txBody>
          <a:bodyPr/>
          <a:lstStyle/>
          <a:p>
            <a:fld id="{9C5F4D48-8587-4378-83AE-42D6573A6216}" type="datetime1">
              <a:rPr lang="en-US" smtClean="0"/>
              <a:t>7/11/2017</a:t>
            </a:fld>
            <a:endParaRPr lang="en-US"/>
          </a:p>
        </p:txBody>
      </p:sp>
      <p:sp>
        <p:nvSpPr>
          <p:cNvPr id="5" name="Footer Placeholder 4">
            <a:extLst>
              <a:ext uri="{FF2B5EF4-FFF2-40B4-BE49-F238E27FC236}">
                <a16:creationId xmlns:a16="http://schemas.microsoft.com/office/drawing/2014/main" id="{F7D7ACA5-2F79-4422-B479-9134D6FDF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9E873-6339-4828-946C-49E60D59306D}"/>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59294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4F16-293E-410B-BFF7-2B9C3A04F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8D4FD-41B9-4D6A-BB6D-511E6B79BF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EF2E2-C5F2-4CD0-A0B6-BE85E3DE7DE5}"/>
              </a:ext>
            </a:extLst>
          </p:cNvPr>
          <p:cNvSpPr>
            <a:spLocks noGrp="1"/>
          </p:cNvSpPr>
          <p:nvPr>
            <p:ph type="dt" sz="half" idx="10"/>
          </p:nvPr>
        </p:nvSpPr>
        <p:spPr/>
        <p:txBody>
          <a:bodyPr/>
          <a:lstStyle/>
          <a:p>
            <a:fld id="{0493404B-1A05-4EEC-AE7B-303B3E6A9D61}" type="datetime1">
              <a:rPr lang="en-US" smtClean="0"/>
              <a:t>7/11/2017</a:t>
            </a:fld>
            <a:endParaRPr lang="en-US"/>
          </a:p>
        </p:txBody>
      </p:sp>
      <p:sp>
        <p:nvSpPr>
          <p:cNvPr id="5" name="Footer Placeholder 4">
            <a:extLst>
              <a:ext uri="{FF2B5EF4-FFF2-40B4-BE49-F238E27FC236}">
                <a16:creationId xmlns:a16="http://schemas.microsoft.com/office/drawing/2014/main" id="{550A2DB3-0DCB-46A3-B3B9-4009F2D53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CBEEF-BFAE-4DED-8650-EFCF3E0984A2}"/>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77291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7FF4-E197-4367-ABC0-65A169A2D2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7F838E-D17A-431C-9672-32C075477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7DCC28-1DB0-4A83-901E-7D219619E5CB}"/>
              </a:ext>
            </a:extLst>
          </p:cNvPr>
          <p:cNvSpPr>
            <a:spLocks noGrp="1"/>
          </p:cNvSpPr>
          <p:nvPr>
            <p:ph type="dt" sz="half" idx="10"/>
          </p:nvPr>
        </p:nvSpPr>
        <p:spPr/>
        <p:txBody>
          <a:bodyPr/>
          <a:lstStyle/>
          <a:p>
            <a:fld id="{22EE3C49-A0E0-4847-8AB1-4270B24860FA}" type="datetime1">
              <a:rPr lang="en-US" smtClean="0"/>
              <a:t>7/11/2017</a:t>
            </a:fld>
            <a:endParaRPr lang="en-US"/>
          </a:p>
        </p:txBody>
      </p:sp>
      <p:sp>
        <p:nvSpPr>
          <p:cNvPr id="5" name="Footer Placeholder 4">
            <a:extLst>
              <a:ext uri="{FF2B5EF4-FFF2-40B4-BE49-F238E27FC236}">
                <a16:creationId xmlns:a16="http://schemas.microsoft.com/office/drawing/2014/main" id="{632FA13B-264F-4EFF-BE64-4601F6F65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D5DE9-CC60-427D-9242-996D1B622887}"/>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02747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581A-5470-4572-9446-BD6B9C4F28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692EF-EA26-41E0-AAC2-0731772F78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7D3A30-D871-437B-8AC3-A92B830F63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F5770-EFFA-4758-A6A8-540531E69AB1}"/>
              </a:ext>
            </a:extLst>
          </p:cNvPr>
          <p:cNvSpPr>
            <a:spLocks noGrp="1"/>
          </p:cNvSpPr>
          <p:nvPr>
            <p:ph type="dt" sz="half" idx="10"/>
          </p:nvPr>
        </p:nvSpPr>
        <p:spPr/>
        <p:txBody>
          <a:bodyPr/>
          <a:lstStyle/>
          <a:p>
            <a:fld id="{6434D8C8-37FB-4339-B66C-018634A4E4A0}" type="datetime1">
              <a:rPr lang="en-US" smtClean="0"/>
              <a:t>7/11/2017</a:t>
            </a:fld>
            <a:endParaRPr lang="en-US"/>
          </a:p>
        </p:txBody>
      </p:sp>
      <p:sp>
        <p:nvSpPr>
          <p:cNvPr id="6" name="Footer Placeholder 5">
            <a:extLst>
              <a:ext uri="{FF2B5EF4-FFF2-40B4-BE49-F238E27FC236}">
                <a16:creationId xmlns:a16="http://schemas.microsoft.com/office/drawing/2014/main" id="{B761CEF2-6947-4B30-B6AE-C5177B988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71EF1-2876-4E7A-AC94-26C2403E3066}"/>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69854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FA2-837D-4013-A0CF-9106A21F3C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BA2976-3B46-404C-8E5A-481854508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09C7DF-F97E-467A-974E-CE16F6B6E1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758203-197E-4A6C-AD12-C9414856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BE27AA-67D7-4588-8D93-5EC1BDE25A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986E01-4896-4D44-8169-025596B9ECA2}"/>
              </a:ext>
            </a:extLst>
          </p:cNvPr>
          <p:cNvSpPr>
            <a:spLocks noGrp="1"/>
          </p:cNvSpPr>
          <p:nvPr>
            <p:ph type="dt" sz="half" idx="10"/>
          </p:nvPr>
        </p:nvSpPr>
        <p:spPr/>
        <p:txBody>
          <a:bodyPr/>
          <a:lstStyle/>
          <a:p>
            <a:fld id="{14FB81FD-74F8-405D-9180-721DE0E2F9FE}" type="datetime1">
              <a:rPr lang="en-US" smtClean="0"/>
              <a:t>7/11/2017</a:t>
            </a:fld>
            <a:endParaRPr lang="en-US"/>
          </a:p>
        </p:txBody>
      </p:sp>
      <p:sp>
        <p:nvSpPr>
          <p:cNvPr id="8" name="Footer Placeholder 7">
            <a:extLst>
              <a:ext uri="{FF2B5EF4-FFF2-40B4-BE49-F238E27FC236}">
                <a16:creationId xmlns:a16="http://schemas.microsoft.com/office/drawing/2014/main" id="{7C01BE48-2F76-433F-A766-7280829CC8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DD34F8-60AA-45E7-8453-09FF2BE41C12}"/>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40949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14BD-7C92-483E-B7D8-A99A39C902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B37B53-D5A7-4D4C-A4B2-39DADDDBC7CE}"/>
              </a:ext>
            </a:extLst>
          </p:cNvPr>
          <p:cNvSpPr>
            <a:spLocks noGrp="1"/>
          </p:cNvSpPr>
          <p:nvPr>
            <p:ph type="dt" sz="half" idx="10"/>
          </p:nvPr>
        </p:nvSpPr>
        <p:spPr/>
        <p:txBody>
          <a:bodyPr/>
          <a:lstStyle/>
          <a:p>
            <a:fld id="{810116D8-1C43-4535-BAFE-A496AF659EA9}" type="datetime1">
              <a:rPr lang="en-US" smtClean="0"/>
              <a:t>7/11/2017</a:t>
            </a:fld>
            <a:endParaRPr lang="en-US"/>
          </a:p>
        </p:txBody>
      </p:sp>
      <p:sp>
        <p:nvSpPr>
          <p:cNvPr id="4" name="Footer Placeholder 3">
            <a:extLst>
              <a:ext uri="{FF2B5EF4-FFF2-40B4-BE49-F238E27FC236}">
                <a16:creationId xmlns:a16="http://schemas.microsoft.com/office/drawing/2014/main" id="{A4B37824-93D5-4D3C-81A0-55CCBF1A7E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ED84F-2B46-4634-B13A-A6615B21778D}"/>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91796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E4689-8AA4-4D6C-A9CE-15705A2F6023}"/>
              </a:ext>
            </a:extLst>
          </p:cNvPr>
          <p:cNvSpPr>
            <a:spLocks noGrp="1"/>
          </p:cNvSpPr>
          <p:nvPr>
            <p:ph type="dt" sz="half" idx="10"/>
          </p:nvPr>
        </p:nvSpPr>
        <p:spPr/>
        <p:txBody>
          <a:bodyPr/>
          <a:lstStyle/>
          <a:p>
            <a:fld id="{0BE7B1BB-C8C9-4653-A25C-186557CF4DE3}" type="datetime1">
              <a:rPr lang="en-US" smtClean="0"/>
              <a:t>7/11/2017</a:t>
            </a:fld>
            <a:endParaRPr lang="en-US"/>
          </a:p>
        </p:txBody>
      </p:sp>
      <p:sp>
        <p:nvSpPr>
          <p:cNvPr id="3" name="Footer Placeholder 2">
            <a:extLst>
              <a:ext uri="{FF2B5EF4-FFF2-40B4-BE49-F238E27FC236}">
                <a16:creationId xmlns:a16="http://schemas.microsoft.com/office/drawing/2014/main" id="{10694827-E284-4E62-ACA1-73A1633369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1DCB4-8BEA-48AC-8063-9CF0346C0B34}"/>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64633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9A3E-573F-4226-B94D-82B08561A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15B976-20DA-44C6-BFA6-D92D95825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A93F7A-A072-44BB-8ECC-FF873ADE9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999F66-4F68-467F-93AA-17204047A0E2}"/>
              </a:ext>
            </a:extLst>
          </p:cNvPr>
          <p:cNvSpPr>
            <a:spLocks noGrp="1"/>
          </p:cNvSpPr>
          <p:nvPr>
            <p:ph type="dt" sz="half" idx="10"/>
          </p:nvPr>
        </p:nvSpPr>
        <p:spPr/>
        <p:txBody>
          <a:bodyPr/>
          <a:lstStyle/>
          <a:p>
            <a:fld id="{0FBCD2EB-A412-48BB-A04F-C894BC6E0457}" type="datetime1">
              <a:rPr lang="en-US" smtClean="0"/>
              <a:t>7/11/2017</a:t>
            </a:fld>
            <a:endParaRPr lang="en-US"/>
          </a:p>
        </p:txBody>
      </p:sp>
      <p:sp>
        <p:nvSpPr>
          <p:cNvPr id="6" name="Footer Placeholder 5">
            <a:extLst>
              <a:ext uri="{FF2B5EF4-FFF2-40B4-BE49-F238E27FC236}">
                <a16:creationId xmlns:a16="http://schemas.microsoft.com/office/drawing/2014/main" id="{C89A6F5D-265B-4D89-90F5-C074CCD27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11F0-7701-4869-8361-CD879D09AEF8}"/>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85041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43E7-DD0C-455D-B464-C000FC332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A25AB9-A2A4-4AF7-9FA8-C0B2A4CE6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AD834B-1668-4E38-ABAA-9D2151A11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7E8591-ACAB-427A-A0F0-A2676A15C4FA}"/>
              </a:ext>
            </a:extLst>
          </p:cNvPr>
          <p:cNvSpPr>
            <a:spLocks noGrp="1"/>
          </p:cNvSpPr>
          <p:nvPr>
            <p:ph type="dt" sz="half" idx="10"/>
          </p:nvPr>
        </p:nvSpPr>
        <p:spPr/>
        <p:txBody>
          <a:bodyPr/>
          <a:lstStyle/>
          <a:p>
            <a:fld id="{3E1659D2-4A4A-424B-A784-77D9B21E6847}" type="datetime1">
              <a:rPr lang="en-US" smtClean="0"/>
              <a:t>7/11/2017</a:t>
            </a:fld>
            <a:endParaRPr lang="en-US"/>
          </a:p>
        </p:txBody>
      </p:sp>
      <p:sp>
        <p:nvSpPr>
          <p:cNvPr id="6" name="Footer Placeholder 5">
            <a:extLst>
              <a:ext uri="{FF2B5EF4-FFF2-40B4-BE49-F238E27FC236}">
                <a16:creationId xmlns:a16="http://schemas.microsoft.com/office/drawing/2014/main" id="{D93CBFED-5BC5-4588-AD44-F06CD0502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18733-D433-4C6B-BEA5-CE7CC942E249}"/>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1708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853E6-C4E6-4E62-B482-639E4F20D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8E7D7-2864-4E49-8ACC-AC423926C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82337-2B2F-4802-97C7-39C22EF2C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64197-BB8D-4D6C-A52D-C994697278FA}" type="datetime1">
              <a:rPr lang="en-US" smtClean="0"/>
              <a:t>7/11/2017</a:t>
            </a:fld>
            <a:endParaRPr lang="en-US"/>
          </a:p>
        </p:txBody>
      </p:sp>
      <p:sp>
        <p:nvSpPr>
          <p:cNvPr id="5" name="Footer Placeholder 4">
            <a:extLst>
              <a:ext uri="{FF2B5EF4-FFF2-40B4-BE49-F238E27FC236}">
                <a16:creationId xmlns:a16="http://schemas.microsoft.com/office/drawing/2014/main" id="{D40A127F-4955-4743-AF53-4F4F64532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0F1BD1-0744-4A4C-8A54-BE990EA6B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3387B-8BEA-41FE-BEC6-9E95D20CE909}" type="slidenum">
              <a:rPr lang="en-US" smtClean="0"/>
              <a:t>‹#›</a:t>
            </a:fld>
            <a:endParaRPr lang="en-US"/>
          </a:p>
        </p:txBody>
      </p:sp>
    </p:spTree>
    <p:extLst>
      <p:ext uri="{BB962C8B-B14F-4D97-AF65-F5344CB8AC3E}">
        <p14:creationId xmlns:p14="http://schemas.microsoft.com/office/powerpoint/2010/main" val="201822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6466-7DD2-4E3B-A992-D9047EB1A40E}"/>
              </a:ext>
            </a:extLst>
          </p:cNvPr>
          <p:cNvSpPr>
            <a:spLocks noGrp="1"/>
          </p:cNvSpPr>
          <p:nvPr>
            <p:ph type="ctrTitle"/>
          </p:nvPr>
        </p:nvSpPr>
        <p:spPr/>
        <p:txBody>
          <a:bodyPr/>
          <a:lstStyle/>
          <a:p>
            <a:r>
              <a:rPr lang="en-US" dirty="0"/>
              <a:t>Quote System Use Case</a:t>
            </a:r>
          </a:p>
        </p:txBody>
      </p:sp>
      <p:sp>
        <p:nvSpPr>
          <p:cNvPr id="3" name="Subtitle 2">
            <a:extLst>
              <a:ext uri="{FF2B5EF4-FFF2-40B4-BE49-F238E27FC236}">
                <a16:creationId xmlns:a16="http://schemas.microsoft.com/office/drawing/2014/main" id="{4847C0A8-EBEC-428E-AD7C-6167B0741FAC}"/>
              </a:ext>
            </a:extLst>
          </p:cNvPr>
          <p:cNvSpPr>
            <a:spLocks noGrp="1"/>
          </p:cNvSpPr>
          <p:nvPr>
            <p:ph type="subTitle" idx="1"/>
          </p:nvPr>
        </p:nvSpPr>
        <p:spPr/>
        <p:txBody>
          <a:bodyPr/>
          <a:lstStyle/>
          <a:p>
            <a:r>
              <a:rPr lang="en-US" dirty="0"/>
              <a:t>Undergraduate Group #2</a:t>
            </a:r>
          </a:p>
          <a:p>
            <a:r>
              <a:rPr lang="en-US" sz="2000" dirty="0"/>
              <a:t>John </a:t>
            </a:r>
            <a:r>
              <a:rPr lang="en-US" sz="2000" dirty="0" err="1"/>
              <a:t>Ayling</a:t>
            </a:r>
            <a:r>
              <a:rPr lang="en-US" sz="2000" dirty="0"/>
              <a:t>, CJ Yoder &amp; Mitch Myers</a:t>
            </a:r>
          </a:p>
        </p:txBody>
      </p:sp>
      <p:sp>
        <p:nvSpPr>
          <p:cNvPr id="4" name="Slide Number Placeholder 3">
            <a:extLst>
              <a:ext uri="{FF2B5EF4-FFF2-40B4-BE49-F238E27FC236}">
                <a16:creationId xmlns:a16="http://schemas.microsoft.com/office/drawing/2014/main" id="{0F2BC43C-B961-4718-94B1-17B0194CA165}"/>
              </a:ext>
            </a:extLst>
          </p:cNvPr>
          <p:cNvSpPr>
            <a:spLocks noGrp="1"/>
          </p:cNvSpPr>
          <p:nvPr>
            <p:ph type="sldNum" sz="quarter" idx="12"/>
          </p:nvPr>
        </p:nvSpPr>
        <p:spPr/>
        <p:txBody>
          <a:bodyPr/>
          <a:lstStyle/>
          <a:p>
            <a:fld id="{A793387B-8BEA-41FE-BEC6-9E95D20CE909}" type="slidenum">
              <a:rPr lang="en-US" smtClean="0"/>
              <a:t>1</a:t>
            </a:fld>
            <a:endParaRPr lang="en-US"/>
          </a:p>
        </p:txBody>
      </p:sp>
    </p:spTree>
    <p:extLst>
      <p:ext uri="{BB962C8B-B14F-4D97-AF65-F5344CB8AC3E}">
        <p14:creationId xmlns:p14="http://schemas.microsoft.com/office/powerpoint/2010/main" val="125517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662616" y="3782990"/>
            <a:ext cx="2257168"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89CE7B-48A1-431B-8F98-45F14AD9BD28}"/>
              </a:ext>
            </a:extLst>
          </p:cNvPr>
          <p:cNvSpPr>
            <a:spLocks noGrp="1"/>
          </p:cNvSpPr>
          <p:nvPr>
            <p:ph type="sldNum" sz="quarter" idx="12"/>
          </p:nvPr>
        </p:nvSpPr>
        <p:spPr/>
        <p:txBody>
          <a:bodyPr/>
          <a:lstStyle/>
          <a:p>
            <a:fld id="{A793387B-8BEA-41FE-BEC6-9E95D20CE909}" type="slidenum">
              <a:rPr lang="en-US" smtClean="0"/>
              <a:t>10</a:t>
            </a:fld>
            <a:endParaRPr lang="en-US"/>
          </a:p>
        </p:txBody>
      </p:sp>
    </p:spTree>
    <p:extLst>
      <p:ext uri="{BB962C8B-B14F-4D97-AF65-F5344CB8AC3E}">
        <p14:creationId xmlns:p14="http://schemas.microsoft.com/office/powerpoint/2010/main" val="400935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Create Purchase Order Specifications</a:t>
            </a:r>
          </a:p>
        </p:txBody>
      </p:sp>
      <p:graphicFrame>
        <p:nvGraphicFramePr>
          <p:cNvPr id="6" name="Content Placeholder 5">
            <a:extLst>
              <a:ext uri="{FF2B5EF4-FFF2-40B4-BE49-F238E27FC236}">
                <a16:creationId xmlns:a16="http://schemas.microsoft.com/office/drawing/2014/main" id="{297AD38F-6C35-4443-86BA-504D4E98D134}"/>
              </a:ext>
            </a:extLst>
          </p:cNvPr>
          <p:cNvGraphicFramePr>
            <a:graphicFrameLocks noGrp="1"/>
          </p:cNvGraphicFramePr>
          <p:nvPr>
            <p:ph idx="1"/>
            <p:extLst>
              <p:ext uri="{D42A27DB-BD31-4B8C-83A1-F6EECF244321}">
                <p14:modId xmlns:p14="http://schemas.microsoft.com/office/powerpoint/2010/main" val="2049947974"/>
              </p:ext>
            </p:extLst>
          </p:nvPr>
        </p:nvGraphicFramePr>
        <p:xfrm>
          <a:off x="527222" y="453081"/>
          <a:ext cx="11186983" cy="6309360"/>
        </p:xfrm>
        <a:graphic>
          <a:graphicData uri="http://schemas.openxmlformats.org/drawingml/2006/table">
            <a:tbl>
              <a:tblPr firstRow="1" firstCol="1" bandRow="1">
                <a:tableStyleId>{F5AB1C69-6EDB-4FF4-983F-18BD219EF322}</a:tableStyleId>
              </a:tblPr>
              <a:tblGrid>
                <a:gridCol w="1779373">
                  <a:extLst>
                    <a:ext uri="{9D8B030D-6E8A-4147-A177-3AD203B41FA5}">
                      <a16:colId xmlns:a16="http://schemas.microsoft.com/office/drawing/2014/main" val="1919129759"/>
                    </a:ext>
                  </a:extLst>
                </a:gridCol>
                <a:gridCol w="9407610">
                  <a:extLst>
                    <a:ext uri="{9D8B030D-6E8A-4147-A177-3AD203B41FA5}">
                      <a16:colId xmlns:a16="http://schemas.microsoft.com/office/drawing/2014/main" val="3139609613"/>
                    </a:ext>
                  </a:extLst>
                </a:gridCol>
              </a:tblGrid>
              <a:tr h="162514">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Create Purchase Order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356118449"/>
                  </a:ext>
                </a:extLst>
              </a:tr>
              <a:tr h="162514">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000593526"/>
                  </a:ext>
                </a:extLst>
              </a:tr>
              <a:tr h="162514">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198186302"/>
                  </a:ext>
                </a:extLst>
              </a:tr>
              <a:tr h="162514">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699540283"/>
                  </a:ext>
                </a:extLst>
              </a:tr>
              <a:tr h="162514">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Converts a quote to a Purchase Order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699291090"/>
                  </a:ext>
                </a:extLst>
              </a:tr>
              <a:tr h="162514">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Sales Associate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371393959"/>
                  </a:ext>
                </a:extLst>
              </a:tr>
              <a:tr h="162514">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Processing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817183822"/>
                  </a:ext>
                </a:extLst>
              </a:tr>
              <a:tr h="162514">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60673617"/>
                  </a:ext>
                </a:extLst>
              </a:tr>
              <a:tr h="162514">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027431267"/>
                  </a:ext>
                </a:extLst>
              </a:tr>
              <a:tr h="162514">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449840187"/>
                  </a:ext>
                </a:extLst>
              </a:tr>
              <a:tr h="162514">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194300087"/>
                  </a:ext>
                </a:extLst>
              </a:tr>
              <a:tr h="162514">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Sanctioned quote sent to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519141358"/>
                  </a:ext>
                </a:extLst>
              </a:tr>
              <a:tr h="162514">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Sanctioned quote approved by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014679447"/>
                  </a:ext>
                </a:extLst>
              </a:tr>
              <a:tr h="2730381">
                <a:tc>
                  <a:txBody>
                    <a:bodyPr/>
                    <a:lstStyle/>
                    <a:p>
                      <a:pPr marL="0" marR="0">
                        <a:lnSpc>
                          <a:spcPct val="115000"/>
                        </a:lnSpc>
                        <a:spcBef>
                          <a:spcPts val="0"/>
                        </a:spcBef>
                        <a:spcAft>
                          <a:spcPts val="0"/>
                        </a:spcAft>
                      </a:pPr>
                      <a:r>
                        <a:rPr lang="en-US" sz="1000">
                          <a:effectLst/>
                        </a:rPr>
                        <a:t>Normal Flow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342900" marR="0" lvl="0" indent="-342900">
                        <a:lnSpc>
                          <a:spcPct val="115000"/>
                        </a:lnSpc>
                        <a:spcBef>
                          <a:spcPts val="0"/>
                        </a:spcBef>
                        <a:spcAft>
                          <a:spcPts val="0"/>
                        </a:spcAft>
                        <a:buFont typeface="+mj-lt"/>
                        <a:buAutoNum type="arabicPeriod"/>
                      </a:pPr>
                      <a:r>
                        <a:rPr lang="en-US" sz="1000">
                          <a:effectLst/>
                        </a:rPr>
                        <a:t>The sanctioned quote is approved</a:t>
                      </a:r>
                    </a:p>
                    <a:p>
                      <a:pPr marL="342900" marR="0" lvl="0" indent="-342900">
                        <a:lnSpc>
                          <a:spcPct val="115000"/>
                        </a:lnSpc>
                        <a:spcBef>
                          <a:spcPts val="0"/>
                        </a:spcBef>
                        <a:spcAft>
                          <a:spcPts val="0"/>
                        </a:spcAft>
                        <a:buFont typeface="+mj-lt"/>
                        <a:buAutoNum type="arabicPeriod"/>
                      </a:pPr>
                      <a:r>
                        <a:rPr lang="en-US" sz="1000">
                          <a:effectLst/>
                        </a:rPr>
                        <a:t>The Sales Associate enters quote number</a:t>
                      </a:r>
                    </a:p>
                    <a:p>
                      <a:pPr marL="342900" marR="0" lvl="0" indent="-342900">
                        <a:lnSpc>
                          <a:spcPct val="115000"/>
                        </a:lnSpc>
                        <a:spcBef>
                          <a:spcPts val="0"/>
                        </a:spcBef>
                        <a:spcAft>
                          <a:spcPts val="0"/>
                        </a:spcAft>
                        <a:buFont typeface="+mj-lt"/>
                        <a:buAutoNum type="arabicPeriod"/>
                      </a:pPr>
                      <a:r>
                        <a:rPr lang="en-US" sz="1000">
                          <a:effectLst/>
                        </a:rPr>
                        <a:t>The System queries quote database &amp; displays quote</a:t>
                      </a:r>
                    </a:p>
                    <a:p>
                      <a:pPr marL="342900" marR="0" lvl="0" indent="-342900">
                        <a:lnSpc>
                          <a:spcPct val="115000"/>
                        </a:lnSpc>
                        <a:spcBef>
                          <a:spcPts val="0"/>
                        </a:spcBef>
                        <a:spcAft>
                          <a:spcPts val="0"/>
                        </a:spcAft>
                        <a:buFont typeface="+mj-lt"/>
                        <a:buAutoNum type="arabicPeriod"/>
                      </a:pPr>
                      <a:r>
                        <a:rPr lang="en-US" sz="1000">
                          <a:effectLst/>
                        </a:rPr>
                        <a:t>The Sales Associate applies final discounts to quote</a:t>
                      </a:r>
                    </a:p>
                    <a:p>
                      <a:pPr marL="342900" marR="0" lvl="0" indent="-342900">
                        <a:lnSpc>
                          <a:spcPct val="115000"/>
                        </a:lnSpc>
                        <a:spcBef>
                          <a:spcPts val="0"/>
                        </a:spcBef>
                        <a:spcAft>
                          <a:spcPts val="0"/>
                        </a:spcAft>
                        <a:buFont typeface="+mj-lt"/>
                        <a:buAutoNum type="arabicPeriod"/>
                      </a:pPr>
                      <a:r>
                        <a:rPr lang="en-US" sz="1000">
                          <a:effectLst/>
                        </a:rPr>
                        <a:t>The System calculates the new price &amp; prompts for confirmation</a:t>
                      </a:r>
                    </a:p>
                    <a:p>
                      <a:pPr marL="342900" marR="0" lvl="0" indent="-342900">
                        <a:lnSpc>
                          <a:spcPct val="115000"/>
                        </a:lnSpc>
                        <a:spcBef>
                          <a:spcPts val="0"/>
                        </a:spcBef>
                        <a:spcAft>
                          <a:spcPts val="0"/>
                        </a:spcAft>
                        <a:buFont typeface="+mj-lt"/>
                        <a:buAutoNum type="arabicPeriod"/>
                      </a:pPr>
                      <a:r>
                        <a:rPr lang="en-US" sz="1000">
                          <a:effectLst/>
                        </a:rPr>
                        <a:t>The Sales Associate commits changes</a:t>
                      </a:r>
                    </a:p>
                    <a:p>
                      <a:pPr marL="342900" marR="0" lvl="0" indent="-342900">
                        <a:lnSpc>
                          <a:spcPct val="115000"/>
                        </a:lnSpc>
                        <a:spcBef>
                          <a:spcPts val="0"/>
                        </a:spcBef>
                        <a:spcAft>
                          <a:spcPts val="0"/>
                        </a:spcAft>
                        <a:buFont typeface="+mj-lt"/>
                        <a:buAutoNum type="arabicPeriod"/>
                      </a:pPr>
                      <a:r>
                        <a:rPr lang="en-US" sz="1000">
                          <a:effectLst/>
                        </a:rPr>
                        <a:t>The System converts the quote to a purchase order</a:t>
                      </a:r>
                    </a:p>
                    <a:p>
                      <a:pPr marL="342900" marR="0" lvl="0" indent="-342900">
                        <a:lnSpc>
                          <a:spcPct val="115000"/>
                        </a:lnSpc>
                        <a:spcBef>
                          <a:spcPts val="0"/>
                        </a:spcBef>
                        <a:spcAft>
                          <a:spcPts val="0"/>
                        </a:spcAft>
                        <a:buFont typeface="+mj-lt"/>
                        <a:buAutoNum type="arabicPeriod"/>
                      </a:pPr>
                      <a:r>
                        <a:rPr lang="en-US" sz="1000">
                          <a:effectLst/>
                        </a:rPr>
                        <a:t>The System sends the purchase order to processing system</a:t>
                      </a:r>
                    </a:p>
                    <a:p>
                      <a:pPr marL="342900" marR="0" lvl="0" indent="-342900">
                        <a:lnSpc>
                          <a:spcPct val="115000"/>
                        </a:lnSpc>
                        <a:spcBef>
                          <a:spcPts val="0"/>
                        </a:spcBef>
                        <a:spcAft>
                          <a:spcPts val="0"/>
                        </a:spcAft>
                        <a:buFont typeface="+mj-lt"/>
                        <a:buAutoNum type="arabicPeriod"/>
                      </a:pPr>
                      <a:r>
                        <a:rPr lang="en-US" sz="1000">
                          <a:effectLst/>
                        </a:rPr>
                        <a:t>The processing system calculates a processing date</a:t>
                      </a:r>
                    </a:p>
                    <a:p>
                      <a:pPr marL="342900" marR="0" lvl="0" indent="-342900">
                        <a:lnSpc>
                          <a:spcPct val="115000"/>
                        </a:lnSpc>
                        <a:spcBef>
                          <a:spcPts val="0"/>
                        </a:spcBef>
                        <a:spcAft>
                          <a:spcPts val="0"/>
                        </a:spcAft>
                        <a:buFont typeface="+mj-lt"/>
                        <a:buAutoNum type="arabicPeriod"/>
                      </a:pPr>
                      <a:r>
                        <a:rPr lang="en-US" sz="1000">
                          <a:effectLst/>
                        </a:rPr>
                        <a:t>The processing system calculates sales commission</a:t>
                      </a:r>
                    </a:p>
                    <a:p>
                      <a:pPr marL="342900" marR="0" lvl="0" indent="-342900">
                        <a:lnSpc>
                          <a:spcPct val="115000"/>
                        </a:lnSpc>
                        <a:spcBef>
                          <a:spcPts val="0"/>
                        </a:spcBef>
                        <a:spcAft>
                          <a:spcPts val="0"/>
                        </a:spcAft>
                        <a:buFont typeface="+mj-lt"/>
                        <a:buAutoNum type="arabicPeriod"/>
                      </a:pPr>
                      <a:r>
                        <a:rPr lang="en-US" sz="1000">
                          <a:effectLst/>
                        </a:rPr>
                        <a:t>The processing system adds commissions to accumulated commissions </a:t>
                      </a:r>
                    </a:p>
                    <a:p>
                      <a:pPr marL="342900" marR="0" lvl="0" indent="-342900">
                        <a:lnSpc>
                          <a:spcPct val="115000"/>
                        </a:lnSpc>
                        <a:spcBef>
                          <a:spcPts val="0"/>
                        </a:spcBef>
                        <a:spcAft>
                          <a:spcPts val="0"/>
                        </a:spcAft>
                        <a:buFont typeface="+mj-lt"/>
                        <a:buAutoNum type="arabicPeriod"/>
                      </a:pPr>
                      <a:r>
                        <a:rPr lang="en-US" sz="1000">
                          <a:effectLst/>
                        </a:rPr>
                        <a:t>The processing system stores accumulated commissions</a:t>
                      </a:r>
                    </a:p>
                    <a:p>
                      <a:pPr marL="342900" marR="0" lvl="0" indent="-342900">
                        <a:lnSpc>
                          <a:spcPct val="115000"/>
                        </a:lnSpc>
                        <a:spcBef>
                          <a:spcPts val="0"/>
                        </a:spcBef>
                        <a:spcAft>
                          <a:spcPts val="0"/>
                        </a:spcAft>
                        <a:buFont typeface="+mj-lt"/>
                        <a:buAutoNum type="arabicPeriod"/>
                      </a:pPr>
                      <a:r>
                        <a:rPr lang="en-US" sz="1000">
                          <a:effectLst/>
                        </a:rPr>
                        <a:t>The processing system stores the purchase order details</a:t>
                      </a:r>
                    </a:p>
                    <a:p>
                      <a:pPr marL="342900" marR="0" lvl="0" indent="-342900">
                        <a:lnSpc>
                          <a:spcPct val="115000"/>
                        </a:lnSpc>
                        <a:spcBef>
                          <a:spcPts val="0"/>
                        </a:spcBef>
                        <a:spcAft>
                          <a:spcPts val="0"/>
                        </a:spcAft>
                        <a:buFont typeface="+mj-lt"/>
                        <a:buAutoNum type="arabicPeriod"/>
                      </a:pPr>
                      <a:r>
                        <a:rPr lang="en-US" sz="1000">
                          <a:effectLst/>
                        </a:rPr>
                        <a:t>The processing system sends purchase order details to Sales Associate</a:t>
                      </a:r>
                    </a:p>
                    <a:p>
                      <a:pPr marL="342900" marR="0" lvl="0" indent="-342900">
                        <a:lnSpc>
                          <a:spcPct val="115000"/>
                        </a:lnSpc>
                        <a:spcBef>
                          <a:spcPts val="0"/>
                        </a:spcBef>
                        <a:spcAft>
                          <a:spcPts val="0"/>
                        </a:spcAft>
                        <a:buFont typeface="+mj-lt"/>
                        <a:buAutoNum type="arabicPeriod"/>
                      </a:pPr>
                      <a:r>
                        <a:rPr lang="en-US" sz="1000">
                          <a:effectLst/>
                        </a:rPr>
                        <a:t>The processing system sends purchase order to customer</a:t>
                      </a:r>
                    </a:p>
                    <a:p>
                      <a:pPr marL="342900" marR="0" lvl="0" indent="-342900">
                        <a:lnSpc>
                          <a:spcPct val="115000"/>
                        </a:lnSpc>
                        <a:spcBef>
                          <a:spcPts val="0"/>
                        </a:spcBef>
                        <a:spcAft>
                          <a:spcPts val="0"/>
                        </a:spcAft>
                        <a:buFont typeface="+mj-lt"/>
                        <a:buAutoNum type="arabicPeriod"/>
                      </a:pPr>
                      <a:r>
                        <a:rPr lang="en-US" sz="1000">
                          <a:effectLst/>
                        </a:rPr>
                        <a:t>The processing system closes connection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518262889"/>
                  </a:ext>
                </a:extLst>
              </a:tr>
              <a:tr h="162514">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819482037"/>
                  </a:ext>
                </a:extLst>
              </a:tr>
              <a:tr h="162514">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822158884"/>
                  </a:ext>
                </a:extLst>
              </a:tr>
              <a:tr h="162514">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Purchase order is created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148031015"/>
                  </a:ext>
                </a:extLst>
              </a:tr>
              <a:tr h="162514">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425854634"/>
                  </a:ext>
                </a:extLst>
              </a:tr>
              <a:tr h="162514">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Problem Statement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981360690"/>
                  </a:ext>
                </a:extLst>
              </a:tr>
              <a:tr h="162514">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Mitch Myers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925089948"/>
                  </a:ext>
                </a:extLst>
              </a:tr>
              <a:tr h="162514">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Rev 1 – 7/8/17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704146062"/>
                  </a:ext>
                </a:extLst>
              </a:tr>
            </a:tbl>
          </a:graphicData>
        </a:graphic>
      </p:graphicFrame>
      <p:sp>
        <p:nvSpPr>
          <p:cNvPr id="3" name="Slide Number Placeholder 2">
            <a:extLst>
              <a:ext uri="{FF2B5EF4-FFF2-40B4-BE49-F238E27FC236}">
                <a16:creationId xmlns:a16="http://schemas.microsoft.com/office/drawing/2014/main" id="{A3974CC1-0883-43CE-AB47-DF8F46DE5CB2}"/>
              </a:ext>
            </a:extLst>
          </p:cNvPr>
          <p:cNvSpPr>
            <a:spLocks noGrp="1"/>
          </p:cNvSpPr>
          <p:nvPr>
            <p:ph type="sldNum" sz="quarter" idx="12"/>
          </p:nvPr>
        </p:nvSpPr>
        <p:spPr/>
        <p:txBody>
          <a:bodyPr/>
          <a:lstStyle/>
          <a:p>
            <a:fld id="{A793387B-8BEA-41FE-BEC6-9E95D20CE909}" type="slidenum">
              <a:rPr lang="en-US" smtClean="0"/>
              <a:t>11</a:t>
            </a:fld>
            <a:endParaRPr lang="en-US"/>
          </a:p>
        </p:txBody>
      </p:sp>
    </p:spTree>
    <p:extLst>
      <p:ext uri="{BB962C8B-B14F-4D97-AF65-F5344CB8AC3E}">
        <p14:creationId xmlns:p14="http://schemas.microsoft.com/office/powerpoint/2010/main" val="111485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5735594" cy="370702"/>
          </a:xfrm>
        </p:spPr>
        <p:txBody>
          <a:bodyPr>
            <a:noAutofit/>
          </a:bodyPr>
          <a:lstStyle/>
          <a:p>
            <a:r>
              <a:rPr lang="en-US" sz="2400" dirty="0"/>
              <a:t>Create Purchase Order Activity Diagram</a:t>
            </a:r>
          </a:p>
        </p:txBody>
      </p:sp>
      <p:pic>
        <p:nvPicPr>
          <p:cNvPr id="6" name="Content Placeholder 5">
            <a:extLst>
              <a:ext uri="{FF2B5EF4-FFF2-40B4-BE49-F238E27FC236}">
                <a16:creationId xmlns:a16="http://schemas.microsoft.com/office/drawing/2014/main" id="{4B2A3FCE-FF34-462E-B1DD-346723393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55" y="960978"/>
            <a:ext cx="11395284" cy="5215986"/>
          </a:xfrm>
        </p:spPr>
      </p:pic>
      <p:sp>
        <p:nvSpPr>
          <p:cNvPr id="3" name="Slide Number Placeholder 2">
            <a:extLst>
              <a:ext uri="{FF2B5EF4-FFF2-40B4-BE49-F238E27FC236}">
                <a16:creationId xmlns:a16="http://schemas.microsoft.com/office/drawing/2014/main" id="{EF9C0860-2A0D-4A0E-9C37-3424227AAB3F}"/>
              </a:ext>
            </a:extLst>
          </p:cNvPr>
          <p:cNvSpPr>
            <a:spLocks noGrp="1"/>
          </p:cNvSpPr>
          <p:nvPr>
            <p:ph type="sldNum" sz="quarter" idx="12"/>
          </p:nvPr>
        </p:nvSpPr>
        <p:spPr/>
        <p:txBody>
          <a:bodyPr/>
          <a:lstStyle/>
          <a:p>
            <a:fld id="{A793387B-8BEA-41FE-BEC6-9E95D20CE909}" type="slidenum">
              <a:rPr lang="en-US" smtClean="0"/>
              <a:t>12</a:t>
            </a:fld>
            <a:endParaRPr lang="en-US"/>
          </a:p>
        </p:txBody>
      </p:sp>
    </p:spTree>
    <p:extLst>
      <p:ext uri="{BB962C8B-B14F-4D97-AF65-F5344CB8AC3E}">
        <p14:creationId xmlns:p14="http://schemas.microsoft.com/office/powerpoint/2010/main" val="104600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879910" y="4647963"/>
            <a:ext cx="1959430"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BEC9CE1-BEC6-42FE-A2D9-3556EF371B39}"/>
              </a:ext>
            </a:extLst>
          </p:cNvPr>
          <p:cNvSpPr>
            <a:spLocks noGrp="1"/>
          </p:cNvSpPr>
          <p:nvPr>
            <p:ph type="sldNum" sz="quarter" idx="12"/>
          </p:nvPr>
        </p:nvSpPr>
        <p:spPr/>
        <p:txBody>
          <a:bodyPr/>
          <a:lstStyle/>
          <a:p>
            <a:fld id="{A793387B-8BEA-41FE-BEC6-9E95D20CE909}" type="slidenum">
              <a:rPr lang="en-US" smtClean="0"/>
              <a:t>13</a:t>
            </a:fld>
            <a:endParaRPr lang="en-US"/>
          </a:p>
        </p:txBody>
      </p:sp>
    </p:spTree>
    <p:extLst>
      <p:ext uri="{BB962C8B-B14F-4D97-AF65-F5344CB8AC3E}">
        <p14:creationId xmlns:p14="http://schemas.microsoft.com/office/powerpoint/2010/main" val="5077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Administer System Specifications</a:t>
            </a:r>
          </a:p>
        </p:txBody>
      </p:sp>
      <p:graphicFrame>
        <p:nvGraphicFramePr>
          <p:cNvPr id="5" name="Content Placeholder 4">
            <a:extLst>
              <a:ext uri="{FF2B5EF4-FFF2-40B4-BE49-F238E27FC236}">
                <a16:creationId xmlns:a16="http://schemas.microsoft.com/office/drawing/2014/main" id="{0E670335-8F08-43BC-8E9E-A48BF5EA2057}"/>
              </a:ext>
            </a:extLst>
          </p:cNvPr>
          <p:cNvGraphicFramePr>
            <a:graphicFrameLocks noGrp="1"/>
          </p:cNvGraphicFramePr>
          <p:nvPr>
            <p:ph idx="1"/>
            <p:extLst>
              <p:ext uri="{D42A27DB-BD31-4B8C-83A1-F6EECF244321}">
                <p14:modId xmlns:p14="http://schemas.microsoft.com/office/powerpoint/2010/main" val="3638423747"/>
              </p:ext>
            </p:extLst>
          </p:nvPr>
        </p:nvGraphicFramePr>
        <p:xfrm>
          <a:off x="580768" y="593124"/>
          <a:ext cx="11030464" cy="5723878"/>
        </p:xfrm>
        <a:graphic>
          <a:graphicData uri="http://schemas.openxmlformats.org/drawingml/2006/table">
            <a:tbl>
              <a:tblPr firstRow="1" firstCol="1" bandRow="1">
                <a:tableStyleId>{F5AB1C69-6EDB-4FF4-983F-18BD219EF322}</a:tableStyleId>
              </a:tblPr>
              <a:tblGrid>
                <a:gridCol w="1878226">
                  <a:extLst>
                    <a:ext uri="{9D8B030D-6E8A-4147-A177-3AD203B41FA5}">
                      <a16:colId xmlns:a16="http://schemas.microsoft.com/office/drawing/2014/main" val="3021115708"/>
                    </a:ext>
                  </a:extLst>
                </a:gridCol>
                <a:gridCol w="9152238">
                  <a:extLst>
                    <a:ext uri="{9D8B030D-6E8A-4147-A177-3AD203B41FA5}">
                      <a16:colId xmlns:a16="http://schemas.microsoft.com/office/drawing/2014/main" val="1886571540"/>
                    </a:ext>
                  </a:extLst>
                </a:gridCol>
              </a:tblGrid>
              <a:tr h="190796">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dirty="0">
                          <a:effectLst/>
                        </a:rPr>
                        <a:t>Administer System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883439864"/>
                  </a:ext>
                </a:extLst>
              </a:tr>
              <a:tr h="190796">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852864869"/>
                  </a:ext>
                </a:extLst>
              </a:tr>
              <a:tr h="190796">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491197729"/>
                  </a:ext>
                </a:extLst>
              </a:tr>
              <a:tr h="190796">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156144514"/>
                  </a:ext>
                </a:extLst>
              </a:tr>
              <a:tr h="190796">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The Admin can manage records of sales associate and quote information.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901014884"/>
                  </a:ext>
                </a:extLst>
              </a:tr>
              <a:tr h="190796">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Admin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485645069"/>
                  </a:ext>
                </a:extLst>
              </a:tr>
              <a:tr h="190796">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874885800"/>
                  </a:ext>
                </a:extLst>
              </a:tr>
              <a:tr h="190796">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211573938"/>
                  </a:ext>
                </a:extLst>
              </a:tr>
              <a:tr h="190796">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006587413"/>
                  </a:ext>
                </a:extLst>
              </a:tr>
              <a:tr h="190796">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473033650"/>
                  </a:ext>
                </a:extLst>
              </a:tr>
              <a:tr h="190796">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942941914"/>
                  </a:ext>
                </a:extLst>
              </a:tr>
              <a:tr h="190796">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047710717"/>
                  </a:ext>
                </a:extLst>
              </a:tr>
              <a:tr h="190796">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870317844"/>
                  </a:ext>
                </a:extLst>
              </a:tr>
              <a:tr h="1907958">
                <a:tc>
                  <a:txBody>
                    <a:bodyPr/>
                    <a:lstStyle/>
                    <a:p>
                      <a:pPr marL="0" marR="0">
                        <a:lnSpc>
                          <a:spcPct val="115000"/>
                        </a:lnSpc>
                        <a:spcBef>
                          <a:spcPts val="0"/>
                        </a:spcBef>
                        <a:spcAft>
                          <a:spcPts val="0"/>
                        </a:spcAft>
                      </a:pPr>
                      <a:r>
                        <a:rPr lang="en-US" sz="1000">
                          <a:effectLst/>
                        </a:rPr>
                        <a:t>Normal Flow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342900" marR="0" lvl="0" indent="-342900">
                        <a:lnSpc>
                          <a:spcPct val="115000"/>
                        </a:lnSpc>
                        <a:spcBef>
                          <a:spcPts val="0"/>
                        </a:spcBef>
                        <a:spcAft>
                          <a:spcPts val="0"/>
                        </a:spcAft>
                        <a:buFont typeface="+mj-lt"/>
                        <a:buAutoNum type="arabicPeriod"/>
                      </a:pPr>
                      <a:r>
                        <a:rPr lang="en-US" sz="1000">
                          <a:effectLst/>
                        </a:rPr>
                        <a:t>System asks Admin to either manage sales associates or quotes</a:t>
                      </a:r>
                    </a:p>
                    <a:p>
                      <a:pPr marL="342900" marR="0" lvl="0" indent="-342900">
                        <a:lnSpc>
                          <a:spcPct val="115000"/>
                        </a:lnSpc>
                        <a:spcBef>
                          <a:spcPts val="0"/>
                        </a:spcBef>
                        <a:spcAft>
                          <a:spcPts val="0"/>
                        </a:spcAft>
                        <a:buFont typeface="+mj-lt"/>
                        <a:buAutoNum type="arabicPeriod"/>
                      </a:pPr>
                      <a:r>
                        <a:rPr lang="en-US" sz="1000">
                          <a:effectLst/>
                        </a:rPr>
                        <a:t>Admin selects option</a:t>
                      </a:r>
                    </a:p>
                    <a:p>
                      <a:pPr marL="342900" marR="0" lvl="0" indent="-342900">
                        <a:lnSpc>
                          <a:spcPct val="115000"/>
                        </a:lnSpc>
                        <a:spcBef>
                          <a:spcPts val="0"/>
                        </a:spcBef>
                        <a:spcAft>
                          <a:spcPts val="0"/>
                        </a:spcAft>
                        <a:buFont typeface="+mj-lt"/>
                        <a:buAutoNum type="arabicPeriod"/>
                      </a:pPr>
                      <a:r>
                        <a:rPr lang="en-US" sz="1000">
                          <a:effectLst/>
                        </a:rPr>
                        <a:t>System queries database for list of sales associates</a:t>
                      </a:r>
                    </a:p>
                    <a:p>
                      <a:pPr marL="342900" marR="0" lvl="0" indent="-342900">
                        <a:lnSpc>
                          <a:spcPct val="115000"/>
                        </a:lnSpc>
                        <a:spcBef>
                          <a:spcPts val="0"/>
                        </a:spcBef>
                        <a:spcAft>
                          <a:spcPts val="0"/>
                        </a:spcAft>
                        <a:buFont typeface="+mj-lt"/>
                        <a:buAutoNum type="arabicPeriod"/>
                      </a:pPr>
                      <a:r>
                        <a:rPr lang="en-US" sz="1000">
                          <a:effectLst/>
                        </a:rPr>
                        <a:t>System displays a list of sales associates</a:t>
                      </a:r>
                    </a:p>
                    <a:p>
                      <a:pPr marL="342900" marR="0" lvl="0" indent="-342900">
                        <a:lnSpc>
                          <a:spcPct val="115000"/>
                        </a:lnSpc>
                        <a:spcBef>
                          <a:spcPts val="0"/>
                        </a:spcBef>
                        <a:spcAft>
                          <a:spcPts val="0"/>
                        </a:spcAft>
                        <a:buFont typeface="+mj-lt"/>
                        <a:buAutoNum type="arabicPeriod"/>
                      </a:pPr>
                      <a:r>
                        <a:rPr lang="en-US" sz="1000">
                          <a:effectLst/>
                        </a:rPr>
                        <a:t>Admin select the one to edit</a:t>
                      </a:r>
                    </a:p>
                    <a:p>
                      <a:pPr marL="342900" marR="0" lvl="0" indent="-342900">
                        <a:lnSpc>
                          <a:spcPct val="115000"/>
                        </a:lnSpc>
                        <a:spcBef>
                          <a:spcPts val="0"/>
                        </a:spcBef>
                        <a:spcAft>
                          <a:spcPts val="0"/>
                        </a:spcAft>
                        <a:buFont typeface="+mj-lt"/>
                        <a:buAutoNum type="arabicPeriod"/>
                      </a:pPr>
                      <a:r>
                        <a:rPr lang="en-US" sz="1000">
                          <a:effectLst/>
                        </a:rPr>
                        <a:t>System displays all the information about the sales associates</a:t>
                      </a:r>
                    </a:p>
                    <a:p>
                      <a:pPr marL="342900" marR="0" lvl="0" indent="-342900">
                        <a:lnSpc>
                          <a:spcPct val="115000"/>
                        </a:lnSpc>
                        <a:spcBef>
                          <a:spcPts val="0"/>
                        </a:spcBef>
                        <a:spcAft>
                          <a:spcPts val="0"/>
                        </a:spcAft>
                        <a:buFont typeface="+mj-lt"/>
                        <a:buAutoNum type="arabicPeriod"/>
                      </a:pPr>
                      <a:r>
                        <a:rPr lang="en-US" sz="1000">
                          <a:effectLst/>
                        </a:rPr>
                        <a:t>Admin updates needed information</a:t>
                      </a:r>
                    </a:p>
                    <a:p>
                      <a:pPr marL="342900" marR="0" lvl="0" indent="-342900">
                        <a:lnSpc>
                          <a:spcPct val="115000"/>
                        </a:lnSpc>
                        <a:spcBef>
                          <a:spcPts val="0"/>
                        </a:spcBef>
                        <a:spcAft>
                          <a:spcPts val="0"/>
                        </a:spcAft>
                        <a:buFont typeface="+mj-lt"/>
                        <a:buAutoNum type="arabicPeriod"/>
                      </a:pPr>
                      <a:r>
                        <a:rPr lang="en-US" sz="1000">
                          <a:effectLst/>
                        </a:rPr>
                        <a:t>System askes Admin if they want to save changes</a:t>
                      </a:r>
                    </a:p>
                    <a:p>
                      <a:pPr marL="342900" marR="0" lvl="0" indent="-342900">
                        <a:lnSpc>
                          <a:spcPct val="115000"/>
                        </a:lnSpc>
                        <a:spcBef>
                          <a:spcPts val="0"/>
                        </a:spcBef>
                        <a:spcAft>
                          <a:spcPts val="0"/>
                        </a:spcAft>
                        <a:buFont typeface="+mj-lt"/>
                        <a:buAutoNum type="arabicPeriod"/>
                      </a:pPr>
                      <a:r>
                        <a:rPr lang="en-US" sz="1000">
                          <a:effectLst/>
                        </a:rPr>
                        <a:t>System selects choice</a:t>
                      </a:r>
                    </a:p>
                    <a:p>
                      <a:pPr marL="342900" marR="0" lvl="0" indent="-342900">
                        <a:lnSpc>
                          <a:spcPct val="115000"/>
                        </a:lnSpc>
                        <a:spcBef>
                          <a:spcPts val="0"/>
                        </a:spcBef>
                        <a:spcAft>
                          <a:spcPts val="0"/>
                        </a:spcAft>
                        <a:buFont typeface="+mj-lt"/>
                        <a:buAutoNum type="arabicPeriod"/>
                      </a:pPr>
                      <a:r>
                        <a:rPr lang="en-US" sz="1000">
                          <a:effectLst/>
                        </a:rPr>
                        <a:t>Updates saved to database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140438251"/>
                  </a:ext>
                </a:extLst>
              </a:tr>
              <a:tr h="190796">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See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603186152"/>
                  </a:ext>
                </a:extLst>
              </a:tr>
              <a:tr h="190796">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See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051064224"/>
                  </a:ext>
                </a:extLst>
              </a:tr>
              <a:tr h="190796">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Updated Records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483315946"/>
                  </a:ext>
                </a:extLst>
              </a:tr>
              <a:tr h="190796">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597058160"/>
                  </a:ext>
                </a:extLst>
              </a:tr>
              <a:tr h="190796">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Problem Statement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211063690"/>
                  </a:ext>
                </a:extLst>
              </a:tr>
              <a:tr h="190796">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Conrad Yoder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873375707"/>
                  </a:ext>
                </a:extLst>
              </a:tr>
              <a:tr h="190796">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dirty="0">
                          <a:effectLst/>
                        </a:rPr>
                        <a:t>Version 2 7/10/2017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330659555"/>
                  </a:ext>
                </a:extLst>
              </a:tr>
            </a:tbl>
          </a:graphicData>
        </a:graphic>
      </p:graphicFrame>
      <p:sp>
        <p:nvSpPr>
          <p:cNvPr id="3" name="Slide Number Placeholder 2">
            <a:extLst>
              <a:ext uri="{FF2B5EF4-FFF2-40B4-BE49-F238E27FC236}">
                <a16:creationId xmlns:a16="http://schemas.microsoft.com/office/drawing/2014/main" id="{28DC6095-A76F-4B31-B365-79F167AB1918}"/>
              </a:ext>
            </a:extLst>
          </p:cNvPr>
          <p:cNvSpPr>
            <a:spLocks noGrp="1"/>
          </p:cNvSpPr>
          <p:nvPr>
            <p:ph type="sldNum" sz="quarter" idx="12"/>
          </p:nvPr>
        </p:nvSpPr>
        <p:spPr/>
        <p:txBody>
          <a:bodyPr/>
          <a:lstStyle/>
          <a:p>
            <a:fld id="{A793387B-8BEA-41FE-BEC6-9E95D20CE909}" type="slidenum">
              <a:rPr lang="en-US" smtClean="0"/>
              <a:t>14</a:t>
            </a:fld>
            <a:endParaRPr lang="en-US"/>
          </a:p>
        </p:txBody>
      </p:sp>
    </p:spTree>
    <p:extLst>
      <p:ext uri="{BB962C8B-B14F-4D97-AF65-F5344CB8AC3E}">
        <p14:creationId xmlns:p14="http://schemas.microsoft.com/office/powerpoint/2010/main" val="89637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Administer System Activity Diagram</a:t>
            </a:r>
          </a:p>
        </p:txBody>
      </p:sp>
      <p:pic>
        <p:nvPicPr>
          <p:cNvPr id="7" name="Content Placeholder 6">
            <a:extLst>
              <a:ext uri="{FF2B5EF4-FFF2-40B4-BE49-F238E27FC236}">
                <a16:creationId xmlns:a16="http://schemas.microsoft.com/office/drawing/2014/main" id="{6DB9E747-1DEA-43CD-A672-DB62D5F7A4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817" y="453237"/>
            <a:ext cx="11921183" cy="6143506"/>
          </a:xfrm>
        </p:spPr>
      </p:pic>
      <p:sp>
        <p:nvSpPr>
          <p:cNvPr id="3" name="Slide Number Placeholder 2">
            <a:extLst>
              <a:ext uri="{FF2B5EF4-FFF2-40B4-BE49-F238E27FC236}">
                <a16:creationId xmlns:a16="http://schemas.microsoft.com/office/drawing/2014/main" id="{95646EE5-CF5C-4700-84AF-58BF603CEF4C}"/>
              </a:ext>
            </a:extLst>
          </p:cNvPr>
          <p:cNvSpPr>
            <a:spLocks noGrp="1"/>
          </p:cNvSpPr>
          <p:nvPr>
            <p:ph type="sldNum" sz="quarter" idx="12"/>
          </p:nvPr>
        </p:nvSpPr>
        <p:spPr/>
        <p:txBody>
          <a:bodyPr/>
          <a:lstStyle/>
          <a:p>
            <a:fld id="{A793387B-8BEA-41FE-BEC6-9E95D20CE909}" type="slidenum">
              <a:rPr lang="en-US" smtClean="0"/>
              <a:t>15</a:t>
            </a:fld>
            <a:endParaRPr lang="en-US"/>
          </a:p>
        </p:txBody>
      </p:sp>
    </p:spTree>
    <p:extLst>
      <p:ext uri="{BB962C8B-B14F-4D97-AF65-F5344CB8AC3E}">
        <p14:creationId xmlns:p14="http://schemas.microsoft.com/office/powerpoint/2010/main" val="937253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0B8A-C8B1-4D8C-8CFE-A774DEDE020F}"/>
              </a:ext>
            </a:extLst>
          </p:cNvPr>
          <p:cNvSpPr>
            <a:spLocks noGrp="1"/>
          </p:cNvSpPr>
          <p:nvPr>
            <p:ph type="title"/>
          </p:nvPr>
        </p:nvSpPr>
        <p:spPr>
          <a:xfrm>
            <a:off x="838200" y="2375158"/>
            <a:ext cx="10515600" cy="1325563"/>
          </a:xfrm>
        </p:spPr>
        <p:txBody>
          <a:bodyPr/>
          <a:lstStyle/>
          <a:p>
            <a:pPr algn="ctr"/>
            <a:r>
              <a:rPr lang="en-US" dirty="0"/>
              <a:t>Thank You!</a:t>
            </a:r>
          </a:p>
        </p:txBody>
      </p:sp>
      <p:sp>
        <p:nvSpPr>
          <p:cNvPr id="3" name="Content Placeholder 2">
            <a:extLst>
              <a:ext uri="{FF2B5EF4-FFF2-40B4-BE49-F238E27FC236}">
                <a16:creationId xmlns:a16="http://schemas.microsoft.com/office/drawing/2014/main" id="{787EBC27-D337-4F16-BE9F-8EDE3E6039DB}"/>
              </a:ext>
            </a:extLst>
          </p:cNvPr>
          <p:cNvSpPr>
            <a:spLocks noGrp="1"/>
          </p:cNvSpPr>
          <p:nvPr>
            <p:ph idx="1"/>
          </p:nvPr>
        </p:nvSpPr>
        <p:spPr>
          <a:xfrm>
            <a:off x="838200" y="3777993"/>
            <a:ext cx="10515600" cy="464494"/>
          </a:xfrm>
        </p:spPr>
        <p:txBody>
          <a:bodyPr>
            <a:normAutofit lnSpcReduction="10000"/>
          </a:bodyPr>
          <a:lstStyle/>
          <a:p>
            <a:pPr marL="0" indent="0" algn="ctr">
              <a:buNone/>
            </a:pPr>
            <a:r>
              <a:rPr lang="en-US" dirty="0"/>
              <a:t>Please feel free to ask any questions</a:t>
            </a:r>
          </a:p>
        </p:txBody>
      </p:sp>
      <p:sp>
        <p:nvSpPr>
          <p:cNvPr id="4" name="Slide Number Placeholder 3">
            <a:extLst>
              <a:ext uri="{FF2B5EF4-FFF2-40B4-BE49-F238E27FC236}">
                <a16:creationId xmlns:a16="http://schemas.microsoft.com/office/drawing/2014/main" id="{88C41371-29F4-4CE5-B81A-5494D4BFDE92}"/>
              </a:ext>
            </a:extLst>
          </p:cNvPr>
          <p:cNvSpPr>
            <a:spLocks noGrp="1"/>
          </p:cNvSpPr>
          <p:nvPr>
            <p:ph type="sldNum" sz="quarter" idx="12"/>
          </p:nvPr>
        </p:nvSpPr>
        <p:spPr/>
        <p:txBody>
          <a:bodyPr/>
          <a:lstStyle/>
          <a:p>
            <a:fld id="{A793387B-8BEA-41FE-BEC6-9E95D20CE909}" type="slidenum">
              <a:rPr lang="en-US" smtClean="0"/>
              <a:t>16</a:t>
            </a:fld>
            <a:endParaRPr lang="en-US"/>
          </a:p>
        </p:txBody>
      </p:sp>
    </p:spTree>
    <p:extLst>
      <p:ext uri="{BB962C8B-B14F-4D97-AF65-F5344CB8AC3E}">
        <p14:creationId xmlns:p14="http://schemas.microsoft.com/office/powerpoint/2010/main" val="295459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Slide Number Placeholder 2">
            <a:extLst>
              <a:ext uri="{FF2B5EF4-FFF2-40B4-BE49-F238E27FC236}">
                <a16:creationId xmlns:a16="http://schemas.microsoft.com/office/drawing/2014/main" id="{D4093D21-1029-4922-93EE-CDFDC1B9880A}"/>
              </a:ext>
            </a:extLst>
          </p:cNvPr>
          <p:cNvSpPr>
            <a:spLocks noGrp="1"/>
          </p:cNvSpPr>
          <p:nvPr>
            <p:ph type="sldNum" sz="quarter" idx="12"/>
          </p:nvPr>
        </p:nvSpPr>
        <p:spPr/>
        <p:txBody>
          <a:bodyPr/>
          <a:lstStyle/>
          <a:p>
            <a:fld id="{A793387B-8BEA-41FE-BEC6-9E95D20CE909}" type="slidenum">
              <a:rPr lang="en-US" smtClean="0"/>
              <a:t>2</a:t>
            </a:fld>
            <a:endParaRPr lang="en-US"/>
          </a:p>
        </p:txBody>
      </p:sp>
    </p:spTree>
    <p:extLst>
      <p:ext uri="{BB962C8B-B14F-4D97-AF65-F5344CB8AC3E}">
        <p14:creationId xmlns:p14="http://schemas.microsoft.com/office/powerpoint/2010/main" val="297312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B354-A1DF-4F06-916D-203153E5F55A}"/>
              </a:ext>
            </a:extLst>
          </p:cNvPr>
          <p:cNvSpPr>
            <a:spLocks noGrp="1"/>
          </p:cNvSpPr>
          <p:nvPr>
            <p:ph type="title"/>
          </p:nvPr>
        </p:nvSpPr>
        <p:spPr/>
        <p:txBody>
          <a:bodyPr/>
          <a:lstStyle/>
          <a:p>
            <a:r>
              <a:rPr lang="en-US" dirty="0"/>
              <a:t>Actor Dictionary</a:t>
            </a:r>
          </a:p>
        </p:txBody>
      </p:sp>
      <p:graphicFrame>
        <p:nvGraphicFramePr>
          <p:cNvPr id="4" name="Content Placeholder 3">
            <a:extLst>
              <a:ext uri="{FF2B5EF4-FFF2-40B4-BE49-F238E27FC236}">
                <a16:creationId xmlns:a16="http://schemas.microsoft.com/office/drawing/2014/main" id="{7604F0ED-D445-4F47-A09F-6C17C66EA7B4}"/>
              </a:ext>
            </a:extLst>
          </p:cNvPr>
          <p:cNvGraphicFramePr>
            <a:graphicFrameLocks noGrp="1"/>
          </p:cNvGraphicFramePr>
          <p:nvPr>
            <p:ph idx="1"/>
            <p:extLst>
              <p:ext uri="{D42A27DB-BD31-4B8C-83A1-F6EECF244321}">
                <p14:modId xmlns:p14="http://schemas.microsoft.com/office/powerpoint/2010/main" val="2985054146"/>
              </p:ext>
            </p:extLst>
          </p:nvPr>
        </p:nvGraphicFramePr>
        <p:xfrm>
          <a:off x="838200" y="1690688"/>
          <a:ext cx="10515600" cy="4577080"/>
        </p:xfrm>
        <a:graphic>
          <a:graphicData uri="http://schemas.openxmlformats.org/drawingml/2006/table">
            <a:tbl>
              <a:tblPr firstRow="1" bandRow="1">
                <a:tableStyleId>{F5AB1C69-6EDB-4FF4-983F-18BD219EF322}</a:tableStyleId>
              </a:tblPr>
              <a:tblGrid>
                <a:gridCol w="3505200">
                  <a:extLst>
                    <a:ext uri="{9D8B030D-6E8A-4147-A177-3AD203B41FA5}">
                      <a16:colId xmlns:a16="http://schemas.microsoft.com/office/drawing/2014/main" val="3816451361"/>
                    </a:ext>
                  </a:extLst>
                </a:gridCol>
                <a:gridCol w="3505200">
                  <a:extLst>
                    <a:ext uri="{9D8B030D-6E8A-4147-A177-3AD203B41FA5}">
                      <a16:colId xmlns:a16="http://schemas.microsoft.com/office/drawing/2014/main" val="1444960842"/>
                    </a:ext>
                  </a:extLst>
                </a:gridCol>
                <a:gridCol w="3505200">
                  <a:extLst>
                    <a:ext uri="{9D8B030D-6E8A-4147-A177-3AD203B41FA5}">
                      <a16:colId xmlns:a16="http://schemas.microsoft.com/office/drawing/2014/main" val="1643040266"/>
                    </a:ext>
                  </a:extLst>
                </a:gridCol>
              </a:tblGrid>
              <a:tr h="370840">
                <a:tc>
                  <a:txBody>
                    <a:bodyPr/>
                    <a:lstStyle/>
                    <a:p>
                      <a:r>
                        <a:rPr lang="en-US" sz="1800" b="1" kern="1200" dirty="0">
                          <a:solidFill>
                            <a:schemeClr val="lt1"/>
                          </a:solidFill>
                          <a:effectLst/>
                          <a:latin typeface="+mn-lt"/>
                          <a:ea typeface="+mn-ea"/>
                          <a:cs typeface="+mn-cs"/>
                        </a:rPr>
                        <a:t>Actor</a:t>
                      </a:r>
                      <a:endParaRPr lang="en-US" dirty="0"/>
                    </a:p>
                  </a:txBody>
                  <a:tcPr/>
                </a:tc>
                <a:tc>
                  <a:txBody>
                    <a:bodyPr/>
                    <a:lstStyle/>
                    <a:p>
                      <a:r>
                        <a:rPr lang="en-US" sz="1800" b="1" kern="1200" dirty="0">
                          <a:solidFill>
                            <a:schemeClr val="lt1"/>
                          </a:solidFill>
                          <a:effectLst/>
                          <a:latin typeface="+mn-lt"/>
                          <a:ea typeface="+mn-ea"/>
                          <a:cs typeface="+mn-cs"/>
                        </a:rPr>
                        <a:t>Description</a:t>
                      </a:r>
                      <a:endParaRPr lang="en-US" dirty="0"/>
                    </a:p>
                  </a:txBody>
                  <a:tcPr/>
                </a:tc>
                <a:tc>
                  <a:txBody>
                    <a:bodyPr/>
                    <a:lstStyle/>
                    <a:p>
                      <a:r>
                        <a:rPr lang="en-US" sz="1800" b="1" kern="1200" dirty="0">
                          <a:solidFill>
                            <a:schemeClr val="lt1"/>
                          </a:solidFill>
                          <a:effectLst/>
                          <a:latin typeface="+mn-lt"/>
                          <a:ea typeface="+mn-ea"/>
                          <a:cs typeface="+mn-cs"/>
                        </a:rPr>
                        <a:t>Use Case(s)</a:t>
                      </a:r>
                      <a:endParaRPr lang="en-US" dirty="0"/>
                    </a:p>
                  </a:txBody>
                  <a:tcPr/>
                </a:tc>
                <a:extLst>
                  <a:ext uri="{0D108BD9-81ED-4DB2-BD59-A6C34878D82A}">
                    <a16:rowId xmlns:a16="http://schemas.microsoft.com/office/drawing/2014/main" val="463803743"/>
                  </a:ext>
                </a:extLst>
              </a:tr>
              <a:tr h="370840">
                <a:tc>
                  <a:txBody>
                    <a:bodyPr/>
                    <a:lstStyle/>
                    <a:p>
                      <a:r>
                        <a:rPr lang="en-US" sz="1400" kern="1200" dirty="0">
                          <a:solidFill>
                            <a:schemeClr val="dk1"/>
                          </a:solidFill>
                          <a:effectLst/>
                          <a:latin typeface="+mn-lt"/>
                          <a:ea typeface="+mn-ea"/>
                          <a:cs typeface="+mn-cs"/>
                        </a:rPr>
                        <a:t>Sales Associate</a:t>
                      </a:r>
                      <a:endParaRPr lang="en-US" sz="1400" dirty="0"/>
                    </a:p>
                  </a:txBody>
                  <a:tcPr/>
                </a:tc>
                <a:tc>
                  <a:txBody>
                    <a:bodyPr/>
                    <a:lstStyle/>
                    <a:p>
                      <a:r>
                        <a:rPr lang="en-US" sz="1400" kern="1200" dirty="0">
                          <a:solidFill>
                            <a:schemeClr val="dk1"/>
                          </a:solidFill>
                          <a:effectLst/>
                          <a:latin typeface="+mn-lt"/>
                          <a:ea typeface="+mn-ea"/>
                          <a:cs typeface="+mn-cs"/>
                        </a:rPr>
                        <a:t>The Sales Associate can login to the associate logs in, (s)he can then enter sales quotes for customers. They can then convert a quote into a purchase order.</a:t>
                      </a:r>
                      <a:endParaRPr lang="en-US" sz="1400" dirty="0"/>
                    </a:p>
                  </a:txBody>
                  <a:tcPr/>
                </a:tc>
                <a:tc>
                  <a:txBody>
                    <a:bodyPr/>
                    <a:lstStyle/>
                    <a:p>
                      <a:r>
                        <a:rPr lang="en-US" sz="1400" kern="1200" dirty="0">
                          <a:solidFill>
                            <a:schemeClr val="dk1"/>
                          </a:solidFill>
                          <a:effectLst/>
                          <a:latin typeface="+mn-lt"/>
                          <a:ea typeface="+mn-ea"/>
                          <a:cs typeface="+mn-cs"/>
                        </a:rPr>
                        <a:t>Create a quote, sanction a quote, Create a purchase order</a:t>
                      </a:r>
                      <a:endParaRPr lang="en-US" sz="1400" dirty="0"/>
                    </a:p>
                  </a:txBody>
                  <a:tcPr/>
                </a:tc>
                <a:extLst>
                  <a:ext uri="{0D108BD9-81ED-4DB2-BD59-A6C34878D82A}">
                    <a16:rowId xmlns:a16="http://schemas.microsoft.com/office/drawing/2014/main" val="854505739"/>
                  </a:ext>
                </a:extLst>
              </a:tr>
              <a:tr h="370840">
                <a:tc>
                  <a:txBody>
                    <a:bodyPr/>
                    <a:lstStyle/>
                    <a:p>
                      <a:r>
                        <a:rPr lang="en-US" sz="1400" kern="1200" dirty="0">
                          <a:solidFill>
                            <a:schemeClr val="dk1"/>
                          </a:solidFill>
                          <a:effectLst/>
                          <a:latin typeface="+mn-lt"/>
                          <a:ea typeface="+mn-ea"/>
                          <a:cs typeface="+mn-cs"/>
                        </a:rPr>
                        <a:t>Admin</a:t>
                      </a:r>
                      <a:endParaRPr lang="en-US" sz="1400" dirty="0"/>
                    </a:p>
                  </a:txBody>
                  <a:tcPr/>
                </a:tc>
                <a:tc>
                  <a:txBody>
                    <a:bodyPr/>
                    <a:lstStyle/>
                    <a:p>
                      <a:r>
                        <a:rPr lang="en-US" sz="1400" kern="1200" dirty="0">
                          <a:solidFill>
                            <a:schemeClr val="dk1"/>
                          </a:solidFill>
                          <a:effectLst/>
                          <a:latin typeface="+mn-lt"/>
                          <a:ea typeface="+mn-ea"/>
                          <a:cs typeface="+mn-cs"/>
                        </a:rPr>
                        <a:t>Using the administrative interface, the admin can maintain sales associate and quote information. They can view, add, edit and delete sales associate records. The admin can also search and view quotes based on status (finalized, sanctioned, ordered), date range, sales associate, and customer.</a:t>
                      </a:r>
                      <a:endParaRPr lang="en-US" sz="1400" dirty="0"/>
                    </a:p>
                  </a:txBody>
                  <a:tcPr/>
                </a:tc>
                <a:tc>
                  <a:txBody>
                    <a:bodyPr/>
                    <a:lstStyle/>
                    <a:p>
                      <a:r>
                        <a:rPr lang="en-US" sz="1400" kern="1200" dirty="0">
                          <a:solidFill>
                            <a:schemeClr val="dk1"/>
                          </a:solidFill>
                          <a:effectLst/>
                          <a:latin typeface="+mn-lt"/>
                          <a:ea typeface="+mn-ea"/>
                          <a:cs typeface="+mn-cs"/>
                        </a:rPr>
                        <a:t>Create a purchase order</a:t>
                      </a:r>
                      <a:endParaRPr lang="en-US" sz="1400" dirty="0"/>
                    </a:p>
                  </a:txBody>
                  <a:tcPr/>
                </a:tc>
                <a:extLst>
                  <a:ext uri="{0D108BD9-81ED-4DB2-BD59-A6C34878D82A}">
                    <a16:rowId xmlns:a16="http://schemas.microsoft.com/office/drawing/2014/main" val="2548950070"/>
                  </a:ext>
                </a:extLst>
              </a:tr>
              <a:tr h="370840">
                <a:tc>
                  <a:txBody>
                    <a:bodyPr/>
                    <a:lstStyle/>
                    <a:p>
                      <a:r>
                        <a:rPr lang="en-US" sz="1400" kern="1200" dirty="0">
                          <a:solidFill>
                            <a:schemeClr val="dk1"/>
                          </a:solidFill>
                          <a:effectLst/>
                          <a:latin typeface="+mn-lt"/>
                          <a:ea typeface="+mn-ea"/>
                          <a:cs typeface="+mn-cs"/>
                        </a:rPr>
                        <a:t>Legacy Database</a:t>
                      </a:r>
                      <a:endParaRPr lang="en-US" sz="1400" dirty="0"/>
                    </a:p>
                  </a:txBody>
                  <a:tcPr/>
                </a:tc>
                <a:tc>
                  <a:txBody>
                    <a:bodyPr/>
                    <a:lstStyle/>
                    <a:p>
                      <a:r>
                        <a:rPr lang="en-US" sz="1400" kern="1200" dirty="0">
                          <a:solidFill>
                            <a:schemeClr val="dk1"/>
                          </a:solidFill>
                          <a:effectLst/>
                          <a:latin typeface="+mn-lt"/>
                          <a:ea typeface="+mn-ea"/>
                          <a:cs typeface="+mn-cs"/>
                        </a:rPr>
                        <a:t>The legacy database is a list of existing customers with customer name, address, and contact info that can be used for a quote</a:t>
                      </a:r>
                      <a:endParaRPr lang="en-US" sz="1400" dirty="0"/>
                    </a:p>
                  </a:txBody>
                  <a:tcPr/>
                </a:tc>
                <a:tc>
                  <a:txBody>
                    <a:bodyPr/>
                    <a:lstStyle/>
                    <a:p>
                      <a:r>
                        <a:rPr lang="en-US" sz="1400" kern="1200" dirty="0">
                          <a:solidFill>
                            <a:schemeClr val="dk1"/>
                          </a:solidFill>
                          <a:effectLst/>
                          <a:latin typeface="+mn-lt"/>
                          <a:ea typeface="+mn-ea"/>
                          <a:cs typeface="+mn-cs"/>
                        </a:rPr>
                        <a:t>Create a quote</a:t>
                      </a:r>
                      <a:endParaRPr lang="en-US" sz="1400" dirty="0"/>
                    </a:p>
                  </a:txBody>
                  <a:tcPr/>
                </a:tc>
                <a:extLst>
                  <a:ext uri="{0D108BD9-81ED-4DB2-BD59-A6C34878D82A}">
                    <a16:rowId xmlns:a16="http://schemas.microsoft.com/office/drawing/2014/main" val="2115932661"/>
                  </a:ext>
                </a:extLst>
              </a:tr>
              <a:tr h="370840">
                <a:tc>
                  <a:txBody>
                    <a:bodyPr/>
                    <a:lstStyle/>
                    <a:p>
                      <a:r>
                        <a:rPr lang="en-US" sz="1400" kern="1200" dirty="0">
                          <a:solidFill>
                            <a:schemeClr val="dk1"/>
                          </a:solidFill>
                          <a:effectLst/>
                          <a:latin typeface="+mn-lt"/>
                          <a:ea typeface="+mn-ea"/>
                          <a:cs typeface="+mn-cs"/>
                        </a:rPr>
                        <a:t>Processing system</a:t>
                      </a:r>
                      <a:endParaRPr lang="en-US" sz="1400" dirty="0"/>
                    </a:p>
                  </a:txBody>
                  <a:tcPr/>
                </a:tc>
                <a:tc>
                  <a:txBody>
                    <a:bodyPr/>
                    <a:lstStyle/>
                    <a:p>
                      <a:r>
                        <a:rPr lang="en-US" sz="1400" kern="1200" dirty="0">
                          <a:solidFill>
                            <a:schemeClr val="dk1"/>
                          </a:solidFill>
                          <a:effectLst/>
                          <a:latin typeface="+mn-lt"/>
                          <a:ea typeface="+mn-ea"/>
                          <a:cs typeface="+mn-cs"/>
                        </a:rPr>
                        <a:t>A purchase order is sent to a processing system which answers with a processing date and sales commission rate for the sales associate</a:t>
                      </a:r>
                      <a:endParaRPr lang="en-US" sz="1400" dirty="0"/>
                    </a:p>
                  </a:txBody>
                  <a:tcPr/>
                </a:tc>
                <a:tc>
                  <a:txBody>
                    <a:bodyPr/>
                    <a:lstStyle/>
                    <a:p>
                      <a:r>
                        <a:rPr lang="en-US" sz="1400" kern="1200" dirty="0">
                          <a:solidFill>
                            <a:schemeClr val="dk1"/>
                          </a:solidFill>
                          <a:effectLst/>
                          <a:latin typeface="+mn-lt"/>
                          <a:ea typeface="+mn-ea"/>
                          <a:cs typeface="+mn-cs"/>
                        </a:rPr>
                        <a:t>Administer system</a:t>
                      </a:r>
                      <a:endParaRPr lang="en-US" sz="1400" dirty="0"/>
                    </a:p>
                  </a:txBody>
                  <a:tcPr/>
                </a:tc>
                <a:extLst>
                  <a:ext uri="{0D108BD9-81ED-4DB2-BD59-A6C34878D82A}">
                    <a16:rowId xmlns:a16="http://schemas.microsoft.com/office/drawing/2014/main" val="1380193413"/>
                  </a:ext>
                </a:extLst>
              </a:tr>
            </a:tbl>
          </a:graphicData>
        </a:graphic>
      </p:graphicFrame>
      <p:sp>
        <p:nvSpPr>
          <p:cNvPr id="3" name="Slide Number Placeholder 2">
            <a:extLst>
              <a:ext uri="{FF2B5EF4-FFF2-40B4-BE49-F238E27FC236}">
                <a16:creationId xmlns:a16="http://schemas.microsoft.com/office/drawing/2014/main" id="{9D5D7ADB-8884-4694-8DB2-1B2DE25767CC}"/>
              </a:ext>
            </a:extLst>
          </p:cNvPr>
          <p:cNvSpPr>
            <a:spLocks noGrp="1"/>
          </p:cNvSpPr>
          <p:nvPr>
            <p:ph type="sldNum" sz="quarter" idx="12"/>
          </p:nvPr>
        </p:nvSpPr>
        <p:spPr/>
        <p:txBody>
          <a:bodyPr/>
          <a:lstStyle/>
          <a:p>
            <a:fld id="{A793387B-8BEA-41FE-BEC6-9E95D20CE909}" type="slidenum">
              <a:rPr lang="en-US" smtClean="0"/>
              <a:t>3</a:t>
            </a:fld>
            <a:endParaRPr lang="en-US"/>
          </a:p>
        </p:txBody>
      </p:sp>
    </p:spTree>
    <p:extLst>
      <p:ext uri="{BB962C8B-B14F-4D97-AF65-F5344CB8AC3E}">
        <p14:creationId xmlns:p14="http://schemas.microsoft.com/office/powerpoint/2010/main" val="387295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5057193" y="2413686"/>
            <a:ext cx="1623526"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F2F5BE1-C735-4BA5-B1CD-EACDFBBDD33D}"/>
              </a:ext>
            </a:extLst>
          </p:cNvPr>
          <p:cNvSpPr>
            <a:spLocks noGrp="1"/>
          </p:cNvSpPr>
          <p:nvPr>
            <p:ph type="sldNum" sz="quarter" idx="12"/>
          </p:nvPr>
        </p:nvSpPr>
        <p:spPr/>
        <p:txBody>
          <a:bodyPr/>
          <a:lstStyle/>
          <a:p>
            <a:fld id="{A793387B-8BEA-41FE-BEC6-9E95D20CE909}" type="slidenum">
              <a:rPr lang="en-US" smtClean="0"/>
              <a:t>4</a:t>
            </a:fld>
            <a:endParaRPr lang="en-US"/>
          </a:p>
        </p:txBody>
      </p:sp>
    </p:spTree>
    <p:extLst>
      <p:ext uri="{BB962C8B-B14F-4D97-AF65-F5344CB8AC3E}">
        <p14:creationId xmlns:p14="http://schemas.microsoft.com/office/powerpoint/2010/main" val="312047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EC94-2BE1-4D4C-BB5E-933DB4D9BEB2}"/>
              </a:ext>
            </a:extLst>
          </p:cNvPr>
          <p:cNvSpPr>
            <a:spLocks noGrp="1"/>
          </p:cNvSpPr>
          <p:nvPr>
            <p:ph type="title"/>
          </p:nvPr>
        </p:nvSpPr>
        <p:spPr>
          <a:xfrm>
            <a:off x="739345" y="0"/>
            <a:ext cx="4088028" cy="329514"/>
          </a:xfrm>
        </p:spPr>
        <p:txBody>
          <a:bodyPr>
            <a:normAutofit fontScale="90000"/>
          </a:bodyPr>
          <a:lstStyle/>
          <a:p>
            <a:r>
              <a:rPr lang="en-US" sz="2700" dirty="0"/>
              <a:t>Create</a:t>
            </a:r>
            <a:r>
              <a:rPr lang="en-US" sz="2800" dirty="0"/>
              <a:t> a Quote Specifications</a:t>
            </a:r>
          </a:p>
        </p:txBody>
      </p:sp>
      <p:graphicFrame>
        <p:nvGraphicFramePr>
          <p:cNvPr id="4" name="Content Placeholder 3">
            <a:extLst>
              <a:ext uri="{FF2B5EF4-FFF2-40B4-BE49-F238E27FC236}">
                <a16:creationId xmlns:a16="http://schemas.microsoft.com/office/drawing/2014/main" id="{1841152B-F9A2-4B63-B9F3-45EDA0010613}"/>
              </a:ext>
            </a:extLst>
          </p:cNvPr>
          <p:cNvGraphicFramePr>
            <a:graphicFrameLocks noGrp="1"/>
          </p:cNvGraphicFramePr>
          <p:nvPr>
            <p:ph idx="1"/>
            <p:extLst>
              <p:ext uri="{D42A27DB-BD31-4B8C-83A1-F6EECF244321}">
                <p14:modId xmlns:p14="http://schemas.microsoft.com/office/powerpoint/2010/main" val="2769183062"/>
              </p:ext>
            </p:extLst>
          </p:nvPr>
        </p:nvGraphicFramePr>
        <p:xfrm>
          <a:off x="739346" y="329515"/>
          <a:ext cx="10099590" cy="6436672"/>
        </p:xfrm>
        <a:graphic>
          <a:graphicData uri="http://schemas.openxmlformats.org/drawingml/2006/table">
            <a:tbl>
              <a:tblPr firstRow="1" firstCol="1" bandRow="1">
                <a:tableStyleId>{F5AB1C69-6EDB-4FF4-983F-18BD219EF322}</a:tableStyleId>
              </a:tblPr>
              <a:tblGrid>
                <a:gridCol w="974961">
                  <a:extLst>
                    <a:ext uri="{9D8B030D-6E8A-4147-A177-3AD203B41FA5}">
                      <a16:colId xmlns:a16="http://schemas.microsoft.com/office/drawing/2014/main" val="963371231"/>
                    </a:ext>
                  </a:extLst>
                </a:gridCol>
                <a:gridCol w="9124629">
                  <a:extLst>
                    <a:ext uri="{9D8B030D-6E8A-4147-A177-3AD203B41FA5}">
                      <a16:colId xmlns:a16="http://schemas.microsoft.com/office/drawing/2014/main" val="1782931649"/>
                    </a:ext>
                  </a:extLst>
                </a:gridCol>
              </a:tblGrid>
              <a:tr h="154763">
                <a:tc>
                  <a:txBody>
                    <a:bodyPr/>
                    <a:lstStyle/>
                    <a:p>
                      <a:pPr marL="0" marR="0">
                        <a:lnSpc>
                          <a:spcPct val="115000"/>
                        </a:lnSpc>
                        <a:spcBef>
                          <a:spcPts val="0"/>
                        </a:spcBef>
                        <a:spcAft>
                          <a:spcPts val="0"/>
                        </a:spcAft>
                      </a:pPr>
                      <a:r>
                        <a:rPr lang="en-US" sz="900">
                          <a:effectLst/>
                        </a:rPr>
                        <a:t>Name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Create a quote</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177875971"/>
                  </a:ext>
                </a:extLst>
              </a:tr>
              <a:tr h="154763">
                <a:tc>
                  <a:txBody>
                    <a:bodyPr/>
                    <a:lstStyle/>
                    <a:p>
                      <a:pPr marL="0" marR="0">
                        <a:lnSpc>
                          <a:spcPct val="115000"/>
                        </a:lnSpc>
                        <a:spcBef>
                          <a:spcPts val="0"/>
                        </a:spcBef>
                        <a:spcAft>
                          <a:spcPts val="0"/>
                        </a:spcAft>
                      </a:pPr>
                      <a:r>
                        <a:rPr lang="en-US" sz="900" dirty="0">
                          <a:effectLst/>
                        </a:rPr>
                        <a:t>id</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1</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887612277"/>
                  </a:ext>
                </a:extLst>
              </a:tr>
              <a:tr h="154763">
                <a:tc>
                  <a:txBody>
                    <a:bodyPr/>
                    <a:lstStyle/>
                    <a:p>
                      <a:pPr marL="0" marR="0">
                        <a:lnSpc>
                          <a:spcPct val="115000"/>
                        </a:lnSpc>
                        <a:spcBef>
                          <a:spcPts val="0"/>
                        </a:spcBef>
                        <a:spcAft>
                          <a:spcPts val="0"/>
                        </a:spcAft>
                      </a:pPr>
                      <a:r>
                        <a:rPr lang="en-US" sz="900">
                          <a:effectLst/>
                        </a:rPr>
                        <a:t>Scope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Quote System</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368765502"/>
                  </a:ext>
                </a:extLst>
              </a:tr>
              <a:tr h="154763">
                <a:tc>
                  <a:txBody>
                    <a:bodyPr/>
                    <a:lstStyle/>
                    <a:p>
                      <a:pPr marL="0" marR="0">
                        <a:lnSpc>
                          <a:spcPct val="115000"/>
                        </a:lnSpc>
                        <a:spcBef>
                          <a:spcPts val="0"/>
                        </a:spcBef>
                        <a:spcAft>
                          <a:spcPts val="0"/>
                        </a:spcAft>
                      </a:pPr>
                      <a:r>
                        <a:rPr lang="en-US" sz="900">
                          <a:effectLst/>
                        </a:rPr>
                        <a:t>Priority</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High</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3828775015"/>
                  </a:ext>
                </a:extLst>
              </a:tr>
              <a:tr h="915982">
                <a:tc>
                  <a:txBody>
                    <a:bodyPr/>
                    <a:lstStyle/>
                    <a:p>
                      <a:pPr marL="0" marR="0">
                        <a:lnSpc>
                          <a:spcPct val="115000"/>
                        </a:lnSpc>
                        <a:spcBef>
                          <a:spcPts val="0"/>
                        </a:spcBef>
                        <a:spcAft>
                          <a:spcPts val="0"/>
                        </a:spcAft>
                      </a:pPr>
                      <a:r>
                        <a:rPr lang="en-US" sz="900">
                          <a:effectLst/>
                        </a:rPr>
                        <a:t>Summary</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After the associate logs in (s)he can enter sales quotes for customers. Quotes are entered for existing customers, their information is maintained in a company legacy database with customer name, address, and contact info. A quote consists of multiple line items. Each line item has a free form description and a price. The associate can also attach secret notes of free form text. The quote is entered into a new quote database. The associate also attaches a customer e-mail address to the quote, which is used as e-mail destination for communication as the quote is processed. The associate can edit quotes until (s)he finalizes the quote.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027250596"/>
                  </a:ext>
                </a:extLst>
              </a:tr>
              <a:tr h="154763">
                <a:tc>
                  <a:txBody>
                    <a:bodyPr/>
                    <a:lstStyle/>
                    <a:p>
                      <a:pPr marL="0" marR="0">
                        <a:lnSpc>
                          <a:spcPct val="115000"/>
                        </a:lnSpc>
                        <a:spcBef>
                          <a:spcPts val="0"/>
                        </a:spcBef>
                        <a:spcAft>
                          <a:spcPts val="0"/>
                        </a:spcAft>
                      </a:pPr>
                      <a:r>
                        <a:rPr lang="en-US" sz="900">
                          <a:effectLst/>
                        </a:rPr>
                        <a:t>Primary Actor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Sales associate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671092049"/>
                  </a:ext>
                </a:extLst>
              </a:tr>
              <a:tr h="309526">
                <a:tc>
                  <a:txBody>
                    <a:bodyPr/>
                    <a:lstStyle/>
                    <a:p>
                      <a:pPr marL="0" marR="0">
                        <a:lnSpc>
                          <a:spcPct val="115000"/>
                        </a:lnSpc>
                        <a:spcBef>
                          <a:spcPts val="0"/>
                        </a:spcBef>
                        <a:spcAft>
                          <a:spcPts val="0"/>
                        </a:spcAft>
                      </a:pPr>
                      <a:r>
                        <a:rPr lang="en-US" sz="900">
                          <a:effectLst/>
                        </a:rPr>
                        <a:t>Supporting Actor(s)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Legacy database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008169098"/>
                  </a:ext>
                </a:extLst>
              </a:tr>
              <a:tr h="154763">
                <a:tc>
                  <a:txBody>
                    <a:bodyPr/>
                    <a:lstStyle/>
                    <a:p>
                      <a:pPr marL="0" marR="0">
                        <a:lnSpc>
                          <a:spcPct val="115000"/>
                        </a:lnSpc>
                        <a:spcBef>
                          <a:spcPts val="0"/>
                        </a:spcBef>
                        <a:spcAft>
                          <a:spcPts val="0"/>
                        </a:spcAft>
                      </a:pPr>
                      <a:r>
                        <a:rPr lang="en-US" sz="900">
                          <a:effectLst/>
                        </a:rPr>
                        <a:t>Stakeholders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769207412"/>
                  </a:ext>
                </a:extLst>
              </a:tr>
              <a:tr h="154763">
                <a:tc>
                  <a:txBody>
                    <a:bodyPr/>
                    <a:lstStyle/>
                    <a:p>
                      <a:pPr marL="0" marR="0">
                        <a:lnSpc>
                          <a:spcPct val="115000"/>
                        </a:lnSpc>
                        <a:spcBef>
                          <a:spcPts val="0"/>
                        </a:spcBef>
                        <a:spcAft>
                          <a:spcPts val="0"/>
                        </a:spcAft>
                      </a:pPr>
                      <a:r>
                        <a:rPr lang="en-US" sz="900">
                          <a:effectLst/>
                        </a:rPr>
                        <a:t>Generalization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260905226"/>
                  </a:ext>
                </a:extLst>
              </a:tr>
              <a:tr h="154763">
                <a:tc>
                  <a:txBody>
                    <a:bodyPr/>
                    <a:lstStyle/>
                    <a:p>
                      <a:pPr marL="0" marR="0">
                        <a:lnSpc>
                          <a:spcPct val="115000"/>
                        </a:lnSpc>
                        <a:spcBef>
                          <a:spcPts val="0"/>
                        </a:spcBef>
                        <a:spcAft>
                          <a:spcPts val="0"/>
                        </a:spcAft>
                      </a:pPr>
                      <a:r>
                        <a:rPr lang="en-US" sz="900">
                          <a:effectLst/>
                        </a:rPr>
                        <a:t>Include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57444341"/>
                  </a:ext>
                </a:extLst>
              </a:tr>
              <a:tr h="154763">
                <a:tc>
                  <a:txBody>
                    <a:bodyPr/>
                    <a:lstStyle/>
                    <a:p>
                      <a:pPr marL="0" marR="0">
                        <a:lnSpc>
                          <a:spcPct val="115000"/>
                        </a:lnSpc>
                        <a:spcBef>
                          <a:spcPts val="0"/>
                        </a:spcBef>
                        <a:spcAft>
                          <a:spcPts val="0"/>
                        </a:spcAft>
                      </a:pPr>
                      <a:r>
                        <a:rPr lang="en-US" sz="900">
                          <a:effectLst/>
                        </a:rPr>
                        <a:t>Extend</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270800256"/>
                  </a:ext>
                </a:extLst>
              </a:tr>
              <a:tr h="154763">
                <a:tc>
                  <a:txBody>
                    <a:bodyPr/>
                    <a:lstStyle/>
                    <a:p>
                      <a:pPr marL="0" marR="0">
                        <a:lnSpc>
                          <a:spcPct val="115000"/>
                        </a:lnSpc>
                        <a:spcBef>
                          <a:spcPts val="0"/>
                        </a:spcBef>
                        <a:spcAft>
                          <a:spcPts val="0"/>
                        </a:spcAft>
                      </a:pPr>
                      <a:r>
                        <a:rPr lang="en-US" sz="900">
                          <a:effectLst/>
                        </a:rPr>
                        <a:t>Precondition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72047642"/>
                  </a:ext>
                </a:extLst>
              </a:tr>
              <a:tr h="154763">
                <a:tc>
                  <a:txBody>
                    <a:bodyPr/>
                    <a:lstStyle/>
                    <a:p>
                      <a:pPr marL="0" marR="0">
                        <a:lnSpc>
                          <a:spcPct val="115000"/>
                        </a:lnSpc>
                        <a:spcBef>
                          <a:spcPts val="0"/>
                        </a:spcBef>
                        <a:spcAft>
                          <a:spcPts val="0"/>
                        </a:spcAft>
                      </a:pPr>
                      <a:r>
                        <a:rPr lang="en-US" sz="900">
                          <a:effectLst/>
                        </a:rPr>
                        <a:t>Trigger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3542275621"/>
                  </a:ext>
                </a:extLst>
              </a:tr>
              <a:tr h="1577086">
                <a:tc>
                  <a:txBody>
                    <a:bodyPr/>
                    <a:lstStyle/>
                    <a:p>
                      <a:pPr marL="0" marR="0">
                        <a:lnSpc>
                          <a:spcPct val="115000"/>
                        </a:lnSpc>
                        <a:spcBef>
                          <a:spcPts val="0"/>
                        </a:spcBef>
                        <a:spcAft>
                          <a:spcPts val="0"/>
                        </a:spcAft>
                      </a:pPr>
                      <a:r>
                        <a:rPr lang="en-US" sz="900" dirty="0">
                          <a:effectLst/>
                        </a:rPr>
                        <a:t>Normal Flow</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1. Sales associate enters login information into the system.</a:t>
                      </a:r>
                    </a:p>
                    <a:p>
                      <a:pPr marL="0" marR="0">
                        <a:lnSpc>
                          <a:spcPct val="115000"/>
                        </a:lnSpc>
                        <a:spcBef>
                          <a:spcPts val="0"/>
                        </a:spcBef>
                        <a:spcAft>
                          <a:spcPts val="0"/>
                        </a:spcAft>
                      </a:pPr>
                      <a:r>
                        <a:rPr lang="en-US" sz="900">
                          <a:effectLst/>
                        </a:rPr>
                        <a:t>2. System verifies the login information.</a:t>
                      </a:r>
                    </a:p>
                    <a:p>
                      <a:pPr marL="0" marR="0">
                        <a:lnSpc>
                          <a:spcPct val="115000"/>
                        </a:lnSpc>
                        <a:spcBef>
                          <a:spcPts val="0"/>
                        </a:spcBef>
                        <a:spcAft>
                          <a:spcPts val="0"/>
                        </a:spcAft>
                      </a:pPr>
                      <a:r>
                        <a:rPr lang="en-US" sz="900">
                          <a:effectLst/>
                        </a:rPr>
                        <a:t>3. System requests customer information from Legacy database.</a:t>
                      </a:r>
                    </a:p>
                    <a:p>
                      <a:pPr marL="0" marR="0">
                        <a:lnSpc>
                          <a:spcPct val="115000"/>
                        </a:lnSpc>
                        <a:spcBef>
                          <a:spcPts val="0"/>
                        </a:spcBef>
                        <a:spcAft>
                          <a:spcPts val="0"/>
                        </a:spcAft>
                      </a:pPr>
                      <a:r>
                        <a:rPr lang="en-US" sz="900">
                          <a:effectLst/>
                        </a:rPr>
                        <a:t>4. Legacy database sends customer information to the system.</a:t>
                      </a:r>
                    </a:p>
                    <a:p>
                      <a:pPr marL="0" marR="0">
                        <a:lnSpc>
                          <a:spcPct val="115000"/>
                        </a:lnSpc>
                        <a:spcBef>
                          <a:spcPts val="0"/>
                        </a:spcBef>
                        <a:spcAft>
                          <a:spcPts val="0"/>
                        </a:spcAft>
                      </a:pPr>
                      <a:r>
                        <a:rPr lang="en-US" sz="900">
                          <a:effectLst/>
                        </a:rPr>
                        <a:t>5. System prompts for customer name.</a:t>
                      </a:r>
                    </a:p>
                    <a:p>
                      <a:pPr marL="0" marR="0">
                        <a:lnSpc>
                          <a:spcPct val="115000"/>
                        </a:lnSpc>
                        <a:spcBef>
                          <a:spcPts val="0"/>
                        </a:spcBef>
                        <a:spcAft>
                          <a:spcPts val="0"/>
                        </a:spcAft>
                      </a:pPr>
                      <a:r>
                        <a:rPr lang="en-US" sz="900">
                          <a:effectLst/>
                        </a:rPr>
                        <a:t>6. Sales associate enters customer name.</a:t>
                      </a:r>
                    </a:p>
                    <a:p>
                      <a:pPr marL="0" marR="0">
                        <a:lnSpc>
                          <a:spcPct val="115000"/>
                        </a:lnSpc>
                        <a:spcBef>
                          <a:spcPts val="0"/>
                        </a:spcBef>
                        <a:spcAft>
                          <a:spcPts val="0"/>
                        </a:spcAft>
                      </a:pPr>
                      <a:r>
                        <a:rPr lang="en-US" sz="900">
                          <a:effectLst/>
                        </a:rPr>
                        <a:t>7. System displays customer quote page.</a:t>
                      </a:r>
                    </a:p>
                    <a:p>
                      <a:pPr marL="0" marR="0">
                        <a:lnSpc>
                          <a:spcPct val="115000"/>
                        </a:lnSpc>
                        <a:spcBef>
                          <a:spcPts val="0"/>
                        </a:spcBef>
                        <a:spcAft>
                          <a:spcPts val="0"/>
                        </a:spcAft>
                      </a:pPr>
                      <a:r>
                        <a:rPr lang="en-US" sz="900">
                          <a:effectLst/>
                        </a:rPr>
                        <a:t>8. Sales associate enters quotes, notes and email address.</a:t>
                      </a:r>
                    </a:p>
                    <a:p>
                      <a:pPr marL="0" marR="0">
                        <a:lnSpc>
                          <a:spcPct val="115000"/>
                        </a:lnSpc>
                        <a:spcBef>
                          <a:spcPts val="0"/>
                        </a:spcBef>
                        <a:spcAft>
                          <a:spcPts val="0"/>
                        </a:spcAft>
                      </a:pPr>
                      <a:r>
                        <a:rPr lang="en-US" sz="900">
                          <a:effectLst/>
                        </a:rPr>
                        <a:t>9. Sales associate finalizes quote.</a:t>
                      </a:r>
                    </a:p>
                    <a:p>
                      <a:pPr marL="0" marR="0">
                        <a:lnSpc>
                          <a:spcPct val="115000"/>
                        </a:lnSpc>
                        <a:spcBef>
                          <a:spcPts val="0"/>
                        </a:spcBef>
                        <a:spcAft>
                          <a:spcPts val="0"/>
                        </a:spcAft>
                      </a:pPr>
                      <a:r>
                        <a:rPr lang="en-US" sz="900">
                          <a:effectLst/>
                        </a:rPr>
                        <a:t>10. System saves new quote information.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692622846"/>
                  </a:ext>
                </a:extLst>
              </a:tr>
              <a:tr h="154763">
                <a:tc>
                  <a:txBody>
                    <a:bodyPr/>
                    <a:lstStyle/>
                    <a:p>
                      <a:pPr marL="0" marR="0">
                        <a:lnSpc>
                          <a:spcPct val="115000"/>
                        </a:lnSpc>
                        <a:spcBef>
                          <a:spcPts val="0"/>
                        </a:spcBef>
                        <a:spcAft>
                          <a:spcPts val="0"/>
                        </a:spcAft>
                      </a:pPr>
                      <a:r>
                        <a:rPr lang="en-US" sz="900">
                          <a:effectLst/>
                        </a:rPr>
                        <a:t>Sub-Flows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924205887"/>
                  </a:ext>
                </a:extLst>
              </a:tr>
              <a:tr h="942522">
                <a:tc>
                  <a:txBody>
                    <a:bodyPr/>
                    <a:lstStyle/>
                    <a:p>
                      <a:pPr marL="0" marR="0">
                        <a:lnSpc>
                          <a:spcPct val="115000"/>
                        </a:lnSpc>
                        <a:spcBef>
                          <a:spcPts val="0"/>
                        </a:spcBef>
                        <a:spcAft>
                          <a:spcPts val="0"/>
                        </a:spcAft>
                      </a:pPr>
                      <a:r>
                        <a:rPr lang="en-US" sz="900">
                          <a:effectLst/>
                        </a:rPr>
                        <a:t>Alternate Flow/Exceptions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Alternate:</a:t>
                      </a:r>
                    </a:p>
                    <a:p>
                      <a:pPr marL="0" marR="0">
                        <a:lnSpc>
                          <a:spcPct val="115000"/>
                        </a:lnSpc>
                        <a:spcBef>
                          <a:spcPts val="0"/>
                        </a:spcBef>
                        <a:spcAft>
                          <a:spcPts val="0"/>
                        </a:spcAft>
                      </a:pPr>
                      <a:r>
                        <a:rPr lang="en-US" sz="900" dirty="0">
                          <a:effectLst/>
                        </a:rPr>
                        <a:t>3. System displays login information is incorrect.</a:t>
                      </a:r>
                    </a:p>
                    <a:p>
                      <a:pPr marL="0" marR="0">
                        <a:lnSpc>
                          <a:spcPct val="115000"/>
                        </a:lnSpc>
                        <a:spcBef>
                          <a:spcPts val="0"/>
                        </a:spcBef>
                        <a:spcAft>
                          <a:spcPts val="0"/>
                        </a:spcAft>
                      </a:pPr>
                      <a:r>
                        <a:rPr lang="en-US" sz="900" dirty="0">
                          <a:effectLst/>
                        </a:rPr>
                        <a:t>4. Return to step #1</a:t>
                      </a:r>
                    </a:p>
                    <a:p>
                      <a:pPr marL="0" marR="0">
                        <a:lnSpc>
                          <a:spcPct val="115000"/>
                        </a:lnSpc>
                        <a:spcBef>
                          <a:spcPts val="0"/>
                        </a:spcBef>
                        <a:spcAft>
                          <a:spcPts val="0"/>
                        </a:spcAft>
                      </a:pPr>
                      <a:r>
                        <a:rPr lang="en-US" sz="900" dirty="0">
                          <a:effectLst/>
                        </a:rPr>
                        <a:t>Exceptions: </a:t>
                      </a:r>
                    </a:p>
                    <a:p>
                      <a:pPr marL="0" marR="0">
                        <a:lnSpc>
                          <a:spcPct val="115000"/>
                        </a:lnSpc>
                        <a:spcBef>
                          <a:spcPts val="0"/>
                        </a:spcBef>
                        <a:spcAft>
                          <a:spcPts val="0"/>
                        </a:spcAft>
                      </a:pPr>
                      <a:r>
                        <a:rPr lang="en-US" sz="900" dirty="0">
                          <a:effectLst/>
                        </a:rPr>
                        <a:t>1. Legacy database can not be reached</a:t>
                      </a:r>
                    </a:p>
                    <a:p>
                      <a:pPr marL="0" marR="0">
                        <a:lnSpc>
                          <a:spcPct val="115000"/>
                        </a:lnSpc>
                        <a:spcBef>
                          <a:spcPts val="0"/>
                        </a:spcBef>
                        <a:spcAft>
                          <a:spcPts val="0"/>
                        </a:spcAft>
                      </a:pPr>
                      <a:r>
                        <a:rPr lang="en-US" sz="900" dirty="0">
                          <a:effectLst/>
                        </a:rPr>
                        <a:t>    Display error message and exit system</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0106546"/>
                  </a:ext>
                </a:extLst>
              </a:tr>
              <a:tr h="154763">
                <a:tc>
                  <a:txBody>
                    <a:bodyPr/>
                    <a:lstStyle/>
                    <a:p>
                      <a:pPr marL="0" marR="0">
                        <a:lnSpc>
                          <a:spcPct val="115000"/>
                        </a:lnSpc>
                        <a:spcBef>
                          <a:spcPts val="0"/>
                        </a:spcBef>
                        <a:spcAft>
                          <a:spcPts val="0"/>
                        </a:spcAft>
                      </a:pPr>
                      <a:r>
                        <a:rPr lang="en-US" sz="900">
                          <a:effectLst/>
                        </a:rPr>
                        <a:t>Postcondition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A finalized quote is created</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818343241"/>
                  </a:ext>
                </a:extLst>
              </a:tr>
              <a:tr h="154763">
                <a:tc>
                  <a:txBody>
                    <a:bodyPr/>
                    <a:lstStyle/>
                    <a:p>
                      <a:pPr marL="0" marR="0">
                        <a:lnSpc>
                          <a:spcPct val="115000"/>
                        </a:lnSpc>
                        <a:spcBef>
                          <a:spcPts val="0"/>
                        </a:spcBef>
                        <a:spcAft>
                          <a:spcPts val="0"/>
                        </a:spcAft>
                      </a:pPr>
                      <a:r>
                        <a:rPr lang="en-US" sz="900">
                          <a:effectLst/>
                        </a:rPr>
                        <a:t>Open Issues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 </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052178675"/>
                  </a:ext>
                </a:extLst>
              </a:tr>
              <a:tr h="154763">
                <a:tc>
                  <a:txBody>
                    <a:bodyPr/>
                    <a:lstStyle/>
                    <a:p>
                      <a:pPr marL="0" marR="0">
                        <a:lnSpc>
                          <a:spcPct val="115000"/>
                        </a:lnSpc>
                        <a:spcBef>
                          <a:spcPts val="0"/>
                        </a:spcBef>
                        <a:spcAft>
                          <a:spcPts val="0"/>
                        </a:spcAft>
                      </a:pPr>
                      <a:r>
                        <a:rPr lang="en-US" sz="900">
                          <a:effectLst/>
                        </a:rPr>
                        <a:t>Source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Problem Statement</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840197481"/>
                  </a:ext>
                </a:extLst>
              </a:tr>
              <a:tr h="154763">
                <a:tc>
                  <a:txBody>
                    <a:bodyPr/>
                    <a:lstStyle/>
                    <a:p>
                      <a:pPr marL="0" marR="0">
                        <a:lnSpc>
                          <a:spcPct val="115000"/>
                        </a:lnSpc>
                        <a:spcBef>
                          <a:spcPts val="0"/>
                        </a:spcBef>
                        <a:spcAft>
                          <a:spcPts val="0"/>
                        </a:spcAft>
                      </a:pPr>
                      <a:r>
                        <a:rPr lang="en-US" sz="900">
                          <a:effectLst/>
                        </a:rPr>
                        <a:t>Author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John </a:t>
                      </a:r>
                      <a:r>
                        <a:rPr lang="en-US" sz="900" dirty="0" err="1">
                          <a:effectLst/>
                        </a:rPr>
                        <a:t>Ayling</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199071954"/>
                  </a:ext>
                </a:extLst>
              </a:tr>
              <a:tr h="154763">
                <a:tc>
                  <a:txBody>
                    <a:bodyPr/>
                    <a:lstStyle/>
                    <a:p>
                      <a:pPr marL="0" marR="0">
                        <a:lnSpc>
                          <a:spcPct val="115000"/>
                        </a:lnSpc>
                        <a:spcBef>
                          <a:spcPts val="0"/>
                        </a:spcBef>
                        <a:spcAft>
                          <a:spcPts val="0"/>
                        </a:spcAft>
                      </a:pPr>
                      <a:r>
                        <a:rPr lang="en-US" sz="900">
                          <a:effectLst/>
                        </a:rPr>
                        <a:t>Revision and Date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Ver.2 7/10/2007</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341124842"/>
                  </a:ext>
                </a:extLst>
              </a:tr>
            </a:tbl>
          </a:graphicData>
        </a:graphic>
      </p:graphicFrame>
      <p:sp>
        <p:nvSpPr>
          <p:cNvPr id="3" name="Slide Number Placeholder 2">
            <a:extLst>
              <a:ext uri="{FF2B5EF4-FFF2-40B4-BE49-F238E27FC236}">
                <a16:creationId xmlns:a16="http://schemas.microsoft.com/office/drawing/2014/main" id="{D52789E9-966A-4AF9-BE61-4ABD4801B9F4}"/>
              </a:ext>
            </a:extLst>
          </p:cNvPr>
          <p:cNvSpPr>
            <a:spLocks noGrp="1"/>
          </p:cNvSpPr>
          <p:nvPr>
            <p:ph type="sldNum" sz="quarter" idx="12"/>
          </p:nvPr>
        </p:nvSpPr>
        <p:spPr/>
        <p:txBody>
          <a:bodyPr/>
          <a:lstStyle/>
          <a:p>
            <a:fld id="{A793387B-8BEA-41FE-BEC6-9E95D20CE909}" type="slidenum">
              <a:rPr lang="en-US" smtClean="0"/>
              <a:t>5</a:t>
            </a:fld>
            <a:endParaRPr lang="en-US"/>
          </a:p>
        </p:txBody>
      </p:sp>
    </p:spTree>
    <p:extLst>
      <p:ext uri="{BB962C8B-B14F-4D97-AF65-F5344CB8AC3E}">
        <p14:creationId xmlns:p14="http://schemas.microsoft.com/office/powerpoint/2010/main" val="421973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Create a Quote Activity Diagram</a:t>
            </a:r>
          </a:p>
        </p:txBody>
      </p:sp>
      <p:pic>
        <p:nvPicPr>
          <p:cNvPr id="5" name="Content Placeholder 4">
            <a:extLst>
              <a:ext uri="{FF2B5EF4-FFF2-40B4-BE49-F238E27FC236}">
                <a16:creationId xmlns:a16="http://schemas.microsoft.com/office/drawing/2014/main" id="{7169CCAD-B7B1-4F13-8E9F-A3CFE90C4D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4" y="578497"/>
            <a:ext cx="10552922" cy="5691674"/>
          </a:xfrm>
        </p:spPr>
      </p:pic>
      <p:sp>
        <p:nvSpPr>
          <p:cNvPr id="3" name="Slide Number Placeholder 2">
            <a:extLst>
              <a:ext uri="{FF2B5EF4-FFF2-40B4-BE49-F238E27FC236}">
                <a16:creationId xmlns:a16="http://schemas.microsoft.com/office/drawing/2014/main" id="{CE99B770-93D5-41AB-8249-46C4F7FB6A6D}"/>
              </a:ext>
            </a:extLst>
          </p:cNvPr>
          <p:cNvSpPr>
            <a:spLocks noGrp="1"/>
          </p:cNvSpPr>
          <p:nvPr>
            <p:ph type="sldNum" sz="quarter" idx="12"/>
          </p:nvPr>
        </p:nvSpPr>
        <p:spPr/>
        <p:txBody>
          <a:bodyPr/>
          <a:lstStyle/>
          <a:p>
            <a:fld id="{A793387B-8BEA-41FE-BEC6-9E95D20CE909}" type="slidenum">
              <a:rPr lang="en-US" smtClean="0"/>
              <a:t>6</a:t>
            </a:fld>
            <a:endParaRPr lang="en-US"/>
          </a:p>
        </p:txBody>
      </p:sp>
    </p:spTree>
    <p:extLst>
      <p:ext uri="{BB962C8B-B14F-4D97-AF65-F5344CB8AC3E}">
        <p14:creationId xmlns:p14="http://schemas.microsoft.com/office/powerpoint/2010/main" val="26358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983891" y="3113902"/>
            <a:ext cx="1820562"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D704490-2EF5-4FE2-BB7B-12C3E2638B48}"/>
              </a:ext>
            </a:extLst>
          </p:cNvPr>
          <p:cNvSpPr>
            <a:spLocks noGrp="1"/>
          </p:cNvSpPr>
          <p:nvPr>
            <p:ph type="sldNum" sz="quarter" idx="12"/>
          </p:nvPr>
        </p:nvSpPr>
        <p:spPr/>
        <p:txBody>
          <a:bodyPr/>
          <a:lstStyle/>
          <a:p>
            <a:fld id="{A793387B-8BEA-41FE-BEC6-9E95D20CE909}" type="slidenum">
              <a:rPr lang="en-US" smtClean="0"/>
              <a:t>7</a:t>
            </a:fld>
            <a:endParaRPr lang="en-US"/>
          </a:p>
        </p:txBody>
      </p:sp>
    </p:spTree>
    <p:extLst>
      <p:ext uri="{BB962C8B-B14F-4D97-AF65-F5344CB8AC3E}">
        <p14:creationId xmlns:p14="http://schemas.microsoft.com/office/powerpoint/2010/main" val="245358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Sanction a Quote Specifications</a:t>
            </a:r>
          </a:p>
        </p:txBody>
      </p:sp>
      <p:graphicFrame>
        <p:nvGraphicFramePr>
          <p:cNvPr id="4" name="Content Placeholder 3">
            <a:extLst>
              <a:ext uri="{FF2B5EF4-FFF2-40B4-BE49-F238E27FC236}">
                <a16:creationId xmlns:a16="http://schemas.microsoft.com/office/drawing/2014/main" id="{A6EB316C-BB80-4393-8FBD-701634CF178F}"/>
              </a:ext>
            </a:extLst>
          </p:cNvPr>
          <p:cNvGraphicFramePr>
            <a:graphicFrameLocks noGrp="1"/>
          </p:cNvGraphicFramePr>
          <p:nvPr>
            <p:ph idx="1"/>
            <p:extLst>
              <p:ext uri="{D42A27DB-BD31-4B8C-83A1-F6EECF244321}">
                <p14:modId xmlns:p14="http://schemas.microsoft.com/office/powerpoint/2010/main" val="2697904450"/>
              </p:ext>
            </p:extLst>
          </p:nvPr>
        </p:nvGraphicFramePr>
        <p:xfrm>
          <a:off x="514865" y="568412"/>
          <a:ext cx="11162270" cy="5974844"/>
        </p:xfrm>
        <a:graphic>
          <a:graphicData uri="http://schemas.openxmlformats.org/drawingml/2006/table">
            <a:tbl>
              <a:tblPr firstRow="1" firstCol="1" bandRow="1">
                <a:tableStyleId>{F5AB1C69-6EDB-4FF4-983F-18BD219EF322}</a:tableStyleId>
              </a:tblPr>
              <a:tblGrid>
                <a:gridCol w="1637395">
                  <a:extLst>
                    <a:ext uri="{9D8B030D-6E8A-4147-A177-3AD203B41FA5}">
                      <a16:colId xmlns:a16="http://schemas.microsoft.com/office/drawing/2014/main" val="2040345356"/>
                    </a:ext>
                  </a:extLst>
                </a:gridCol>
                <a:gridCol w="9524875">
                  <a:extLst>
                    <a:ext uri="{9D8B030D-6E8A-4147-A177-3AD203B41FA5}">
                      <a16:colId xmlns:a16="http://schemas.microsoft.com/office/drawing/2014/main" val="3229084512"/>
                    </a:ext>
                  </a:extLst>
                </a:gridCol>
              </a:tblGrid>
              <a:tr h="167329">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Sanction a Quote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151086454"/>
                  </a:ext>
                </a:extLst>
              </a:tr>
              <a:tr h="167329">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109380259"/>
                  </a:ext>
                </a:extLst>
              </a:tr>
              <a:tr h="167329">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792515146"/>
                  </a:ext>
                </a:extLst>
              </a:tr>
              <a:tr h="167329">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619651818"/>
                  </a:ext>
                </a:extLst>
              </a:tr>
              <a:tr h="167329">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Allows the user to modify finalized quotes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74810523"/>
                  </a:ext>
                </a:extLst>
              </a:tr>
              <a:tr h="167329">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Sales Associate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544391406"/>
                  </a:ext>
                </a:extLst>
              </a:tr>
              <a:tr h="167329">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Quote Database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242305322"/>
                  </a:ext>
                </a:extLst>
              </a:tr>
              <a:tr h="167329">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721799711"/>
                  </a:ext>
                </a:extLst>
              </a:tr>
              <a:tr h="167329">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522695380"/>
                  </a:ext>
                </a:extLst>
              </a:tr>
              <a:tr h="167329">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99019256"/>
                  </a:ext>
                </a:extLst>
              </a:tr>
              <a:tr h="167329">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63750197"/>
                  </a:ext>
                </a:extLst>
              </a:tr>
              <a:tr h="167329">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 quote has been finalized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231957794"/>
                  </a:ext>
                </a:extLst>
              </a:tr>
              <a:tr h="167329">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Emails a sanctioned quote to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14044866"/>
                  </a:ext>
                </a:extLst>
              </a:tr>
              <a:tr h="2299864">
                <a:tc>
                  <a:txBody>
                    <a:bodyPr/>
                    <a:lstStyle/>
                    <a:p>
                      <a:pPr marL="0" marR="0">
                        <a:lnSpc>
                          <a:spcPct val="115000"/>
                        </a:lnSpc>
                        <a:spcBef>
                          <a:spcPts val="0"/>
                        </a:spcBef>
                        <a:spcAft>
                          <a:spcPts val="0"/>
                        </a:spcAft>
                      </a:pPr>
                      <a:r>
                        <a:rPr lang="en-US" sz="1000" dirty="0">
                          <a:effectLst/>
                        </a:rPr>
                        <a:t>Normal Flow</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342900" marR="0" lvl="0" indent="-342900">
                        <a:lnSpc>
                          <a:spcPct val="115000"/>
                        </a:lnSpc>
                        <a:spcBef>
                          <a:spcPts val="0"/>
                        </a:spcBef>
                        <a:spcAft>
                          <a:spcPts val="0"/>
                        </a:spcAft>
                        <a:buFont typeface="+mj-lt"/>
                        <a:buAutoNum type="arabicPeriod"/>
                      </a:pPr>
                      <a:r>
                        <a:rPr lang="en-US" sz="1000" dirty="0">
                          <a:effectLst/>
                        </a:rPr>
                        <a:t>The system prompts Sales Associate to Edit quote</a:t>
                      </a:r>
                    </a:p>
                    <a:p>
                      <a:pPr marL="342900" marR="0" lvl="0" indent="-342900">
                        <a:lnSpc>
                          <a:spcPct val="115000"/>
                        </a:lnSpc>
                        <a:spcBef>
                          <a:spcPts val="0"/>
                        </a:spcBef>
                        <a:spcAft>
                          <a:spcPts val="0"/>
                        </a:spcAft>
                        <a:buFont typeface="+mj-lt"/>
                        <a:buAutoNum type="arabicPeriod"/>
                      </a:pPr>
                      <a:r>
                        <a:rPr lang="en-US" sz="1000" dirty="0">
                          <a:effectLst/>
                        </a:rPr>
                        <a:t>The Sales Associate selects Edit</a:t>
                      </a:r>
                    </a:p>
                    <a:p>
                      <a:pPr marL="342900" marR="0" lvl="0" indent="-342900">
                        <a:lnSpc>
                          <a:spcPct val="115000"/>
                        </a:lnSpc>
                        <a:spcBef>
                          <a:spcPts val="0"/>
                        </a:spcBef>
                        <a:spcAft>
                          <a:spcPts val="0"/>
                        </a:spcAft>
                        <a:buFont typeface="+mj-lt"/>
                        <a:buAutoNum type="arabicPeriod"/>
                      </a:pPr>
                      <a:r>
                        <a:rPr lang="en-US" sz="1000" dirty="0">
                          <a:effectLst/>
                        </a:rPr>
                        <a:t>The System queries quote database for finalized quotes &amp; displays quotes</a:t>
                      </a:r>
                    </a:p>
                    <a:p>
                      <a:pPr marL="342900" marR="0" lvl="0" indent="-342900">
                        <a:lnSpc>
                          <a:spcPct val="115000"/>
                        </a:lnSpc>
                        <a:spcBef>
                          <a:spcPts val="0"/>
                        </a:spcBef>
                        <a:spcAft>
                          <a:spcPts val="0"/>
                        </a:spcAft>
                        <a:buFont typeface="+mj-lt"/>
                        <a:buAutoNum type="arabicPeriod"/>
                      </a:pPr>
                      <a:r>
                        <a:rPr lang="en-US" sz="1000" dirty="0">
                          <a:effectLst/>
                        </a:rPr>
                        <a:t>The Sales Associate enters a sales quote number</a:t>
                      </a:r>
                    </a:p>
                    <a:p>
                      <a:pPr marL="342900" marR="0" lvl="0" indent="-342900">
                        <a:lnSpc>
                          <a:spcPct val="115000"/>
                        </a:lnSpc>
                        <a:spcBef>
                          <a:spcPts val="0"/>
                        </a:spcBef>
                        <a:spcAft>
                          <a:spcPts val="0"/>
                        </a:spcAft>
                        <a:buFont typeface="+mj-lt"/>
                        <a:buAutoNum type="arabicPeriod"/>
                      </a:pPr>
                      <a:r>
                        <a:rPr lang="en-US" sz="1000" dirty="0">
                          <a:effectLst/>
                        </a:rPr>
                        <a:t>System displays the quote</a:t>
                      </a:r>
                    </a:p>
                    <a:p>
                      <a:pPr marL="342900" marR="0" lvl="0" indent="-342900">
                        <a:lnSpc>
                          <a:spcPct val="115000"/>
                        </a:lnSpc>
                        <a:spcBef>
                          <a:spcPts val="0"/>
                        </a:spcBef>
                        <a:spcAft>
                          <a:spcPts val="0"/>
                        </a:spcAft>
                        <a:buFont typeface="+mj-lt"/>
                        <a:buAutoNum type="arabicPeriod"/>
                      </a:pPr>
                      <a:r>
                        <a:rPr lang="en-US" sz="1000" dirty="0">
                          <a:effectLst/>
                        </a:rPr>
                        <a:t>The Sales Associate makes changes to the quote</a:t>
                      </a:r>
                    </a:p>
                    <a:p>
                      <a:pPr marL="342900" marR="0" lvl="0" indent="-342900">
                        <a:lnSpc>
                          <a:spcPct val="115000"/>
                        </a:lnSpc>
                        <a:spcBef>
                          <a:spcPts val="0"/>
                        </a:spcBef>
                        <a:spcAft>
                          <a:spcPts val="0"/>
                        </a:spcAft>
                        <a:buFont typeface="+mj-lt"/>
                        <a:buAutoNum type="arabicPeriod"/>
                      </a:pPr>
                      <a:r>
                        <a:rPr lang="en-US" sz="1000" dirty="0">
                          <a:effectLst/>
                        </a:rPr>
                        <a:t>The system calculates the final price and prompts if quote sanctioned or unresolved</a:t>
                      </a:r>
                    </a:p>
                    <a:p>
                      <a:pPr marL="342900" marR="0" lvl="0" indent="-342900">
                        <a:lnSpc>
                          <a:spcPct val="115000"/>
                        </a:lnSpc>
                        <a:spcBef>
                          <a:spcPts val="0"/>
                        </a:spcBef>
                        <a:spcAft>
                          <a:spcPts val="0"/>
                        </a:spcAft>
                        <a:buFont typeface="+mj-lt"/>
                        <a:buAutoNum type="arabicPeriod"/>
                      </a:pPr>
                      <a:r>
                        <a:rPr lang="en-US" sz="1000" dirty="0">
                          <a:effectLst/>
                        </a:rPr>
                        <a:t>The Sales Associate commits to sanctioned quote</a:t>
                      </a:r>
                    </a:p>
                    <a:p>
                      <a:pPr marL="342900" marR="0" lvl="0" indent="-342900">
                        <a:lnSpc>
                          <a:spcPct val="115000"/>
                        </a:lnSpc>
                        <a:spcBef>
                          <a:spcPts val="0"/>
                        </a:spcBef>
                        <a:spcAft>
                          <a:spcPts val="0"/>
                        </a:spcAft>
                        <a:buFont typeface="+mj-lt"/>
                        <a:buAutoNum type="arabicPeriod"/>
                      </a:pPr>
                      <a:r>
                        <a:rPr lang="en-US" sz="1000" dirty="0">
                          <a:effectLst/>
                        </a:rPr>
                        <a:t>The system prompts Sales Associate to commit changes</a:t>
                      </a:r>
                    </a:p>
                    <a:p>
                      <a:pPr marL="342900" marR="0" lvl="0" indent="-342900">
                        <a:lnSpc>
                          <a:spcPct val="115000"/>
                        </a:lnSpc>
                        <a:spcBef>
                          <a:spcPts val="0"/>
                        </a:spcBef>
                        <a:spcAft>
                          <a:spcPts val="0"/>
                        </a:spcAft>
                        <a:buFont typeface="+mj-lt"/>
                        <a:buAutoNum type="arabicPeriod"/>
                      </a:pPr>
                      <a:r>
                        <a:rPr lang="en-US" sz="1000" dirty="0">
                          <a:effectLst/>
                        </a:rPr>
                        <a:t>The Sales Associate commits</a:t>
                      </a:r>
                    </a:p>
                    <a:p>
                      <a:pPr marL="342900" marR="0" lvl="0" indent="-342900">
                        <a:lnSpc>
                          <a:spcPct val="115000"/>
                        </a:lnSpc>
                        <a:spcBef>
                          <a:spcPts val="0"/>
                        </a:spcBef>
                        <a:spcAft>
                          <a:spcPts val="0"/>
                        </a:spcAft>
                        <a:buFont typeface="+mj-lt"/>
                        <a:buAutoNum type="arabicPeriod"/>
                      </a:pPr>
                      <a:r>
                        <a:rPr lang="en-US" sz="1000" dirty="0">
                          <a:effectLst/>
                        </a:rPr>
                        <a:t>The system updates the quote database &amp; emails customer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43566367"/>
                  </a:ext>
                </a:extLst>
              </a:tr>
              <a:tr h="167329">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See Activity Diagram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622793531"/>
                  </a:ext>
                </a:extLst>
              </a:tr>
              <a:tr h="345040">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98172139"/>
                  </a:ext>
                </a:extLst>
              </a:tr>
              <a:tr h="167329">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 sanctioned quote is created and emailed to the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622509285"/>
                  </a:ext>
                </a:extLst>
              </a:tr>
              <a:tr h="167329">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168624702"/>
                  </a:ext>
                </a:extLst>
              </a:tr>
              <a:tr h="167329">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Problem Statement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12710821"/>
                  </a:ext>
                </a:extLst>
              </a:tr>
              <a:tr h="167329">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Mitch Myers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69524508"/>
                  </a:ext>
                </a:extLst>
              </a:tr>
              <a:tr h="167329">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Rev. 1 – 7/7/17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3429826"/>
                  </a:ext>
                </a:extLst>
              </a:tr>
            </a:tbl>
          </a:graphicData>
        </a:graphic>
      </p:graphicFrame>
      <p:sp>
        <p:nvSpPr>
          <p:cNvPr id="3" name="Slide Number Placeholder 2">
            <a:extLst>
              <a:ext uri="{FF2B5EF4-FFF2-40B4-BE49-F238E27FC236}">
                <a16:creationId xmlns:a16="http://schemas.microsoft.com/office/drawing/2014/main" id="{54A08794-2D33-4894-B8B6-D2C6FCDF69C3}"/>
              </a:ext>
            </a:extLst>
          </p:cNvPr>
          <p:cNvSpPr>
            <a:spLocks noGrp="1"/>
          </p:cNvSpPr>
          <p:nvPr>
            <p:ph type="sldNum" sz="quarter" idx="12"/>
          </p:nvPr>
        </p:nvSpPr>
        <p:spPr/>
        <p:txBody>
          <a:bodyPr/>
          <a:lstStyle/>
          <a:p>
            <a:fld id="{A793387B-8BEA-41FE-BEC6-9E95D20CE909}" type="slidenum">
              <a:rPr lang="en-US" smtClean="0"/>
              <a:t>8</a:t>
            </a:fld>
            <a:endParaRPr lang="en-US"/>
          </a:p>
        </p:txBody>
      </p:sp>
    </p:spTree>
    <p:extLst>
      <p:ext uri="{BB962C8B-B14F-4D97-AF65-F5344CB8AC3E}">
        <p14:creationId xmlns:p14="http://schemas.microsoft.com/office/powerpoint/2010/main" val="92294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Sanction a Quote Activity Diagram</a:t>
            </a:r>
          </a:p>
        </p:txBody>
      </p:sp>
      <p:pic>
        <p:nvPicPr>
          <p:cNvPr id="7" name="Content Placeholder 6">
            <a:extLst>
              <a:ext uri="{FF2B5EF4-FFF2-40B4-BE49-F238E27FC236}">
                <a16:creationId xmlns:a16="http://schemas.microsoft.com/office/drawing/2014/main" id="{83867467-FE0C-4B40-A937-2EDE266CC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822" y="681135"/>
            <a:ext cx="10608864" cy="5495828"/>
          </a:xfrm>
        </p:spPr>
      </p:pic>
      <p:sp>
        <p:nvSpPr>
          <p:cNvPr id="3" name="Slide Number Placeholder 2">
            <a:extLst>
              <a:ext uri="{FF2B5EF4-FFF2-40B4-BE49-F238E27FC236}">
                <a16:creationId xmlns:a16="http://schemas.microsoft.com/office/drawing/2014/main" id="{67BD919B-1114-4128-BC01-5817DFD66877}"/>
              </a:ext>
            </a:extLst>
          </p:cNvPr>
          <p:cNvSpPr>
            <a:spLocks noGrp="1"/>
          </p:cNvSpPr>
          <p:nvPr>
            <p:ph type="sldNum" sz="quarter" idx="12"/>
          </p:nvPr>
        </p:nvSpPr>
        <p:spPr/>
        <p:txBody>
          <a:bodyPr/>
          <a:lstStyle/>
          <a:p>
            <a:fld id="{A793387B-8BEA-41FE-BEC6-9E95D20CE909}" type="slidenum">
              <a:rPr lang="en-US" smtClean="0"/>
              <a:t>9</a:t>
            </a:fld>
            <a:endParaRPr lang="en-US"/>
          </a:p>
        </p:txBody>
      </p:sp>
    </p:spTree>
    <p:extLst>
      <p:ext uri="{BB962C8B-B14F-4D97-AF65-F5344CB8AC3E}">
        <p14:creationId xmlns:p14="http://schemas.microsoft.com/office/powerpoint/2010/main" val="2118659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1140</Words>
  <Application>Microsoft Office PowerPoint</Application>
  <PresentationFormat>Widescreen</PresentationFormat>
  <Paragraphs>266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Quote System Use Case</vt:lpstr>
      <vt:lpstr>Quote System Use Case</vt:lpstr>
      <vt:lpstr>Actor Dictionary</vt:lpstr>
      <vt:lpstr>Quote System Use Case</vt:lpstr>
      <vt:lpstr>Create a Quote Specifications</vt:lpstr>
      <vt:lpstr>Create a Quote Activity Diagram</vt:lpstr>
      <vt:lpstr>Quote System Use Case</vt:lpstr>
      <vt:lpstr>Sanction a Quote Specifications</vt:lpstr>
      <vt:lpstr>Sanction a Quote Activity Diagram</vt:lpstr>
      <vt:lpstr>Quote System Use Case</vt:lpstr>
      <vt:lpstr>Create Purchase Order Specifications</vt:lpstr>
      <vt:lpstr>Create Purchase Order Activity Diagram</vt:lpstr>
      <vt:lpstr>Quote System Use Case</vt:lpstr>
      <vt:lpstr>Administer System Specifications</vt:lpstr>
      <vt:lpstr>Administer System Activity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Quote System</dc:title>
  <dc:creator>Mitch Myers</dc:creator>
  <cp:lastModifiedBy>Mitch Myers</cp:lastModifiedBy>
  <cp:revision>10</cp:revision>
  <dcterms:created xsi:type="dcterms:W3CDTF">2017-07-11T23:02:25Z</dcterms:created>
  <dcterms:modified xsi:type="dcterms:W3CDTF">2017-07-11T23:55:15Z</dcterms:modified>
</cp:coreProperties>
</file>