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089-4EA1-41DC-84EF-1853DF17C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C9223-301F-4A38-88AD-C2BD56D47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0C10E-73C6-4474-8AF6-2C07D03C4133}"/>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6CDB507C-38BE-4369-9FB4-22560450E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2A45A-1C21-4557-B3A3-9CE9D255335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51805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8778-A047-438F-9454-F323058B5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B2746-8036-48DC-87AE-60F4C759AC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F6EC-08B8-4EE7-9F3F-619C1505F079}"/>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0AA935E6-44B8-49DD-8C1F-AFC9B4789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92379-5108-487F-8057-821A3D597D9A}"/>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734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693FE-235B-4E26-A1AA-ADAEFB3CC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F29AC-8AC3-4287-868C-90B22AC83C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15E6-F3AE-425C-9326-0188DD98B65D}"/>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F7D7ACA5-2F79-4422-B479-9134D6FDF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E873-6339-4828-946C-49E60D59306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59294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F16-293E-410B-BFF7-2B9C3A04F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8D4FD-41B9-4D6A-BB6D-511E6B79B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EF2E2-C5F2-4CD0-A0B6-BE85E3DE7DE5}"/>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550A2DB3-0DCB-46A3-B3B9-4009F2D53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CBEEF-BFAE-4DED-8650-EFCF3E0984A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77291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FF4-E197-4367-ABC0-65A169A2D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F838E-D17A-431C-9672-32C075477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7DCC28-1DB0-4A83-901E-7D219619E5CB}"/>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632FA13B-264F-4EFF-BE64-4601F6F65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D5DE9-CC60-427D-9242-996D1B622887}"/>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0274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81A-5470-4572-9446-BD6B9C4F2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92EF-EA26-41E0-AAC2-0731772F78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D3A30-D871-437B-8AC3-A92B830F63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F5770-EFFA-4758-A6A8-540531E69AB1}"/>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6" name="Footer Placeholder 5">
            <a:extLst>
              <a:ext uri="{FF2B5EF4-FFF2-40B4-BE49-F238E27FC236}">
                <a16:creationId xmlns:a16="http://schemas.microsoft.com/office/drawing/2014/main" id="{B761CEF2-6947-4B30-B6AE-C5177B988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1EF1-2876-4E7A-AC94-26C2403E3066}"/>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69854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FA2-837D-4013-A0CF-9106A21F3C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A2976-3B46-404C-8E5A-481854508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09C7DF-F97E-467A-974E-CE16F6B6E1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58203-197E-4A6C-AD12-C9414856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BE27AA-67D7-4588-8D93-5EC1BDE25A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86E01-4896-4D44-8169-025596B9ECA2}"/>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8" name="Footer Placeholder 7">
            <a:extLst>
              <a:ext uri="{FF2B5EF4-FFF2-40B4-BE49-F238E27FC236}">
                <a16:creationId xmlns:a16="http://schemas.microsoft.com/office/drawing/2014/main" id="{7C01BE48-2F76-433F-A766-7280829CC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D34F8-60AA-45E7-8453-09FF2BE41C12}"/>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40949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14BD-7C92-483E-B7D8-A99A39C90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B37B53-D5A7-4D4C-A4B2-39DADDDBC7CE}"/>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4" name="Footer Placeholder 3">
            <a:extLst>
              <a:ext uri="{FF2B5EF4-FFF2-40B4-BE49-F238E27FC236}">
                <a16:creationId xmlns:a16="http://schemas.microsoft.com/office/drawing/2014/main" id="{A4B37824-93D5-4D3C-81A0-55CCBF1A7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ED84F-2B46-4634-B13A-A6615B21778D}"/>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29179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E4689-8AA4-4D6C-A9CE-15705A2F6023}"/>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3" name="Footer Placeholder 2">
            <a:extLst>
              <a:ext uri="{FF2B5EF4-FFF2-40B4-BE49-F238E27FC236}">
                <a16:creationId xmlns:a16="http://schemas.microsoft.com/office/drawing/2014/main" id="{10694827-E284-4E62-ACA1-73A163336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DCB4-8BEA-48AC-8063-9CF0346C0B34}"/>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164633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9A3E-573F-4226-B94D-82B08561A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5B976-20DA-44C6-BFA6-D92D95825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93F7A-A072-44BB-8ECC-FF873ADE9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999F66-4F68-467F-93AA-17204047A0E2}"/>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6" name="Footer Placeholder 5">
            <a:extLst>
              <a:ext uri="{FF2B5EF4-FFF2-40B4-BE49-F238E27FC236}">
                <a16:creationId xmlns:a16="http://schemas.microsoft.com/office/drawing/2014/main" id="{C89A6F5D-265B-4D89-90F5-C074CCD27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11F0-7701-4869-8361-CD879D09AEF8}"/>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85041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43E7-DD0C-455D-B464-C000FC332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A25AB9-A2A4-4AF7-9FA8-C0B2A4CE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D834B-1668-4E38-ABAA-9D2151A11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E8591-ACAB-427A-A0F0-A2676A15C4FA}"/>
              </a:ext>
            </a:extLst>
          </p:cNvPr>
          <p:cNvSpPr>
            <a:spLocks noGrp="1"/>
          </p:cNvSpPr>
          <p:nvPr>
            <p:ph type="dt" sz="half" idx="10"/>
          </p:nvPr>
        </p:nvSpPr>
        <p:spPr/>
        <p:txBody>
          <a:bodyPr/>
          <a:lstStyle/>
          <a:p>
            <a:fld id="{E247D2D3-AFE7-4B4F-B1AE-B7359ADD5D97}" type="datetimeFigureOut">
              <a:rPr lang="en-US" smtClean="0"/>
              <a:t>7/11/2017</a:t>
            </a:fld>
            <a:endParaRPr lang="en-US"/>
          </a:p>
        </p:txBody>
      </p:sp>
      <p:sp>
        <p:nvSpPr>
          <p:cNvPr id="6" name="Footer Placeholder 5">
            <a:extLst>
              <a:ext uri="{FF2B5EF4-FFF2-40B4-BE49-F238E27FC236}">
                <a16:creationId xmlns:a16="http://schemas.microsoft.com/office/drawing/2014/main" id="{D93CBFED-5BC5-4588-AD44-F06CD0502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18733-D433-4C6B-BEA5-CE7CC942E249}"/>
              </a:ext>
            </a:extLst>
          </p:cNvPr>
          <p:cNvSpPr>
            <a:spLocks noGrp="1"/>
          </p:cNvSpPr>
          <p:nvPr>
            <p:ph type="sldNum" sz="quarter" idx="12"/>
          </p:nvPr>
        </p:nvSpPr>
        <p:spPr/>
        <p:txBody>
          <a:bodyPr/>
          <a:lstStyle/>
          <a:p>
            <a:fld id="{A793387B-8BEA-41FE-BEC6-9E95D20CE909}" type="slidenum">
              <a:rPr lang="en-US" smtClean="0"/>
              <a:t>‹#›</a:t>
            </a:fld>
            <a:endParaRPr lang="en-US"/>
          </a:p>
        </p:txBody>
      </p:sp>
    </p:spTree>
    <p:extLst>
      <p:ext uri="{BB962C8B-B14F-4D97-AF65-F5344CB8AC3E}">
        <p14:creationId xmlns:p14="http://schemas.microsoft.com/office/powerpoint/2010/main" val="31708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853E6-C4E6-4E62-B482-639E4F20D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8E7D7-2864-4E49-8ACC-AC423926C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82337-2B2F-4802-97C7-39C22EF2C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7D2D3-AFE7-4B4F-B1AE-B7359ADD5D97}" type="datetimeFigureOut">
              <a:rPr lang="en-US" smtClean="0"/>
              <a:t>7/11/2017</a:t>
            </a:fld>
            <a:endParaRPr lang="en-US"/>
          </a:p>
        </p:txBody>
      </p:sp>
      <p:sp>
        <p:nvSpPr>
          <p:cNvPr id="5" name="Footer Placeholder 4">
            <a:extLst>
              <a:ext uri="{FF2B5EF4-FFF2-40B4-BE49-F238E27FC236}">
                <a16:creationId xmlns:a16="http://schemas.microsoft.com/office/drawing/2014/main" id="{D40A127F-4955-4743-AF53-4F4F64532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F1BD1-0744-4A4C-8A54-BE990EA6B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3387B-8BEA-41FE-BEC6-9E95D20CE909}" type="slidenum">
              <a:rPr lang="en-US" smtClean="0"/>
              <a:t>‹#›</a:t>
            </a:fld>
            <a:endParaRPr lang="en-US"/>
          </a:p>
        </p:txBody>
      </p:sp>
    </p:spTree>
    <p:extLst>
      <p:ext uri="{BB962C8B-B14F-4D97-AF65-F5344CB8AC3E}">
        <p14:creationId xmlns:p14="http://schemas.microsoft.com/office/powerpoint/2010/main" val="201822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6466-7DD2-4E3B-A992-D9047EB1A40E}"/>
              </a:ext>
            </a:extLst>
          </p:cNvPr>
          <p:cNvSpPr>
            <a:spLocks noGrp="1"/>
          </p:cNvSpPr>
          <p:nvPr>
            <p:ph type="ctrTitle"/>
          </p:nvPr>
        </p:nvSpPr>
        <p:spPr/>
        <p:txBody>
          <a:bodyPr/>
          <a:lstStyle/>
          <a:p>
            <a:r>
              <a:rPr lang="en-US" dirty="0"/>
              <a:t>Quote System Use Case</a:t>
            </a:r>
          </a:p>
        </p:txBody>
      </p:sp>
      <p:sp>
        <p:nvSpPr>
          <p:cNvPr id="3" name="Subtitle 2">
            <a:extLst>
              <a:ext uri="{FF2B5EF4-FFF2-40B4-BE49-F238E27FC236}">
                <a16:creationId xmlns:a16="http://schemas.microsoft.com/office/drawing/2014/main" id="{4847C0A8-EBEC-428E-AD7C-6167B0741FAC}"/>
              </a:ext>
            </a:extLst>
          </p:cNvPr>
          <p:cNvSpPr>
            <a:spLocks noGrp="1"/>
          </p:cNvSpPr>
          <p:nvPr>
            <p:ph type="subTitle" idx="1"/>
          </p:nvPr>
        </p:nvSpPr>
        <p:spPr/>
        <p:txBody>
          <a:bodyPr/>
          <a:lstStyle/>
          <a:p>
            <a:r>
              <a:rPr lang="en-US" dirty="0"/>
              <a:t>Undergraduate Group #2</a:t>
            </a:r>
          </a:p>
          <a:p>
            <a:r>
              <a:rPr lang="en-US" sz="2000" dirty="0"/>
              <a:t>John </a:t>
            </a:r>
            <a:r>
              <a:rPr lang="en-US" sz="2000" dirty="0" err="1"/>
              <a:t>Ayling</a:t>
            </a:r>
            <a:r>
              <a:rPr lang="en-US" sz="2000" dirty="0"/>
              <a:t>, CJ Yoder &amp; Mitch Myers</a:t>
            </a:r>
          </a:p>
        </p:txBody>
      </p:sp>
    </p:spTree>
    <p:extLst>
      <p:ext uri="{BB962C8B-B14F-4D97-AF65-F5344CB8AC3E}">
        <p14:creationId xmlns:p14="http://schemas.microsoft.com/office/powerpoint/2010/main" val="12551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662616" y="3782990"/>
            <a:ext cx="2257168" cy="601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Create Purchase Order Specifications</a:t>
            </a:r>
          </a:p>
        </p:txBody>
      </p:sp>
      <p:graphicFrame>
        <p:nvGraphicFramePr>
          <p:cNvPr id="6" name="Content Placeholder 5">
            <a:extLst>
              <a:ext uri="{FF2B5EF4-FFF2-40B4-BE49-F238E27FC236}">
                <a16:creationId xmlns:a16="http://schemas.microsoft.com/office/drawing/2014/main" id="{297AD38F-6C35-4443-86BA-504D4E98D134}"/>
              </a:ext>
            </a:extLst>
          </p:cNvPr>
          <p:cNvGraphicFramePr>
            <a:graphicFrameLocks noGrp="1"/>
          </p:cNvGraphicFramePr>
          <p:nvPr>
            <p:ph idx="1"/>
            <p:extLst>
              <p:ext uri="{D42A27DB-BD31-4B8C-83A1-F6EECF244321}">
                <p14:modId xmlns:p14="http://schemas.microsoft.com/office/powerpoint/2010/main" val="2049947974"/>
              </p:ext>
            </p:extLst>
          </p:nvPr>
        </p:nvGraphicFramePr>
        <p:xfrm>
          <a:off x="527222" y="453081"/>
          <a:ext cx="11186983" cy="6093333"/>
        </p:xfrm>
        <a:graphic>
          <a:graphicData uri="http://schemas.openxmlformats.org/drawingml/2006/table">
            <a:tbl>
              <a:tblPr firstRow="1" firstCol="1" bandRow="1">
                <a:tableStyleId>{F5AB1C69-6EDB-4FF4-983F-18BD219EF322}</a:tableStyleId>
              </a:tblPr>
              <a:tblGrid>
                <a:gridCol w="1779373">
                  <a:extLst>
                    <a:ext uri="{9D8B030D-6E8A-4147-A177-3AD203B41FA5}">
                      <a16:colId xmlns:a16="http://schemas.microsoft.com/office/drawing/2014/main" val="1919129759"/>
                    </a:ext>
                  </a:extLst>
                </a:gridCol>
                <a:gridCol w="9407610">
                  <a:extLst>
                    <a:ext uri="{9D8B030D-6E8A-4147-A177-3AD203B41FA5}">
                      <a16:colId xmlns:a16="http://schemas.microsoft.com/office/drawing/2014/main" val="3139609613"/>
                    </a:ext>
                  </a:extLst>
                </a:gridCol>
              </a:tblGrid>
              <a:tr h="162514">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Create Purchase Order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356118449"/>
                  </a:ext>
                </a:extLst>
              </a:tr>
              <a:tr h="162514">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000593526"/>
                  </a:ext>
                </a:extLst>
              </a:tr>
              <a:tr h="162514">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98186302"/>
                  </a:ext>
                </a:extLst>
              </a:tr>
              <a:tr h="162514">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699540283"/>
                  </a:ext>
                </a:extLst>
              </a:tr>
              <a:tr h="162514">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Converts a quote to a Purchase Order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699291090"/>
                  </a:ext>
                </a:extLst>
              </a:tr>
              <a:tr h="162514">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371393959"/>
                  </a:ext>
                </a:extLst>
              </a:tr>
              <a:tr h="162514">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Processing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817183822"/>
                  </a:ext>
                </a:extLst>
              </a:tr>
              <a:tr h="162514">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60673617"/>
                  </a:ext>
                </a:extLst>
              </a:tr>
              <a:tr h="162514">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27431267"/>
                  </a:ext>
                </a:extLst>
              </a:tr>
              <a:tr h="162514">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449840187"/>
                  </a:ext>
                </a:extLst>
              </a:tr>
              <a:tr h="162514">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194300087"/>
                  </a:ext>
                </a:extLst>
              </a:tr>
              <a:tr h="162514">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sent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9141358"/>
                  </a:ext>
                </a:extLst>
              </a:tr>
              <a:tr h="162514">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Sanctioned quote approved by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014679447"/>
                  </a:ext>
                </a:extLst>
              </a:tr>
              <a:tr h="2730381">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342900" marR="0" lvl="0" indent="-342900">
                        <a:lnSpc>
                          <a:spcPct val="115000"/>
                        </a:lnSpc>
                        <a:spcBef>
                          <a:spcPts val="0"/>
                        </a:spcBef>
                        <a:spcAft>
                          <a:spcPts val="0"/>
                        </a:spcAft>
                        <a:buFont typeface="+mj-lt"/>
                        <a:buAutoNum type="arabicPeriod"/>
                      </a:pPr>
                      <a:r>
                        <a:rPr lang="en-US" sz="1000">
                          <a:effectLst/>
                        </a:rPr>
                        <a:t>The sanctioned quote is approved</a:t>
                      </a:r>
                    </a:p>
                    <a:p>
                      <a:pPr marL="342900" marR="0" lvl="0" indent="-342900">
                        <a:lnSpc>
                          <a:spcPct val="115000"/>
                        </a:lnSpc>
                        <a:spcBef>
                          <a:spcPts val="0"/>
                        </a:spcBef>
                        <a:spcAft>
                          <a:spcPts val="0"/>
                        </a:spcAft>
                        <a:buFont typeface="+mj-lt"/>
                        <a:buAutoNum type="arabicPeriod"/>
                      </a:pPr>
                      <a:r>
                        <a:rPr lang="en-US" sz="1000">
                          <a:effectLst/>
                        </a:rPr>
                        <a:t>The Sales Associate enters quote number</a:t>
                      </a:r>
                    </a:p>
                    <a:p>
                      <a:pPr marL="342900" marR="0" lvl="0" indent="-342900">
                        <a:lnSpc>
                          <a:spcPct val="115000"/>
                        </a:lnSpc>
                        <a:spcBef>
                          <a:spcPts val="0"/>
                        </a:spcBef>
                        <a:spcAft>
                          <a:spcPts val="0"/>
                        </a:spcAft>
                        <a:buFont typeface="+mj-lt"/>
                        <a:buAutoNum type="arabicPeriod"/>
                      </a:pPr>
                      <a:r>
                        <a:rPr lang="en-US" sz="1000">
                          <a:effectLst/>
                        </a:rPr>
                        <a:t>The System queries quote database &amp; displays quote</a:t>
                      </a:r>
                    </a:p>
                    <a:p>
                      <a:pPr marL="342900" marR="0" lvl="0" indent="-342900">
                        <a:lnSpc>
                          <a:spcPct val="115000"/>
                        </a:lnSpc>
                        <a:spcBef>
                          <a:spcPts val="0"/>
                        </a:spcBef>
                        <a:spcAft>
                          <a:spcPts val="0"/>
                        </a:spcAft>
                        <a:buFont typeface="+mj-lt"/>
                        <a:buAutoNum type="arabicPeriod"/>
                      </a:pPr>
                      <a:r>
                        <a:rPr lang="en-US" sz="1000">
                          <a:effectLst/>
                        </a:rPr>
                        <a:t>The Sales Associate applies final discounts to quote</a:t>
                      </a:r>
                    </a:p>
                    <a:p>
                      <a:pPr marL="342900" marR="0" lvl="0" indent="-342900">
                        <a:lnSpc>
                          <a:spcPct val="115000"/>
                        </a:lnSpc>
                        <a:spcBef>
                          <a:spcPts val="0"/>
                        </a:spcBef>
                        <a:spcAft>
                          <a:spcPts val="0"/>
                        </a:spcAft>
                        <a:buFont typeface="+mj-lt"/>
                        <a:buAutoNum type="arabicPeriod"/>
                      </a:pPr>
                      <a:r>
                        <a:rPr lang="en-US" sz="1000">
                          <a:effectLst/>
                        </a:rPr>
                        <a:t>The System calculates the new price &amp; prompts for confirmation</a:t>
                      </a:r>
                    </a:p>
                    <a:p>
                      <a:pPr marL="342900" marR="0" lvl="0" indent="-342900">
                        <a:lnSpc>
                          <a:spcPct val="115000"/>
                        </a:lnSpc>
                        <a:spcBef>
                          <a:spcPts val="0"/>
                        </a:spcBef>
                        <a:spcAft>
                          <a:spcPts val="0"/>
                        </a:spcAft>
                        <a:buFont typeface="+mj-lt"/>
                        <a:buAutoNum type="arabicPeriod"/>
                      </a:pPr>
                      <a:r>
                        <a:rPr lang="en-US" sz="1000">
                          <a:effectLst/>
                        </a:rPr>
                        <a:t>The Sales Associate commits changes</a:t>
                      </a:r>
                    </a:p>
                    <a:p>
                      <a:pPr marL="342900" marR="0" lvl="0" indent="-342900">
                        <a:lnSpc>
                          <a:spcPct val="115000"/>
                        </a:lnSpc>
                        <a:spcBef>
                          <a:spcPts val="0"/>
                        </a:spcBef>
                        <a:spcAft>
                          <a:spcPts val="0"/>
                        </a:spcAft>
                        <a:buFont typeface="+mj-lt"/>
                        <a:buAutoNum type="arabicPeriod"/>
                      </a:pPr>
                      <a:r>
                        <a:rPr lang="en-US" sz="1000">
                          <a:effectLst/>
                        </a:rPr>
                        <a:t>The System converts the quote to a purchase order</a:t>
                      </a:r>
                    </a:p>
                    <a:p>
                      <a:pPr marL="342900" marR="0" lvl="0" indent="-342900">
                        <a:lnSpc>
                          <a:spcPct val="115000"/>
                        </a:lnSpc>
                        <a:spcBef>
                          <a:spcPts val="0"/>
                        </a:spcBef>
                        <a:spcAft>
                          <a:spcPts val="0"/>
                        </a:spcAft>
                        <a:buFont typeface="+mj-lt"/>
                        <a:buAutoNum type="arabicPeriod"/>
                      </a:pPr>
                      <a:r>
                        <a:rPr lang="en-US" sz="1000">
                          <a:effectLst/>
                        </a:rPr>
                        <a:t>The System sends the purchase order to processing system</a:t>
                      </a:r>
                    </a:p>
                    <a:p>
                      <a:pPr marL="342900" marR="0" lvl="0" indent="-342900">
                        <a:lnSpc>
                          <a:spcPct val="115000"/>
                        </a:lnSpc>
                        <a:spcBef>
                          <a:spcPts val="0"/>
                        </a:spcBef>
                        <a:spcAft>
                          <a:spcPts val="0"/>
                        </a:spcAft>
                        <a:buFont typeface="+mj-lt"/>
                        <a:buAutoNum type="arabicPeriod"/>
                      </a:pPr>
                      <a:r>
                        <a:rPr lang="en-US" sz="1000">
                          <a:effectLst/>
                        </a:rPr>
                        <a:t>The processing system calculates a processing date</a:t>
                      </a:r>
                    </a:p>
                    <a:p>
                      <a:pPr marL="342900" marR="0" lvl="0" indent="-342900">
                        <a:lnSpc>
                          <a:spcPct val="115000"/>
                        </a:lnSpc>
                        <a:spcBef>
                          <a:spcPts val="0"/>
                        </a:spcBef>
                        <a:spcAft>
                          <a:spcPts val="0"/>
                        </a:spcAft>
                        <a:buFont typeface="+mj-lt"/>
                        <a:buAutoNum type="arabicPeriod"/>
                      </a:pPr>
                      <a:r>
                        <a:rPr lang="en-US" sz="1000">
                          <a:effectLst/>
                        </a:rPr>
                        <a:t>The processing system calculates sales commission</a:t>
                      </a:r>
                    </a:p>
                    <a:p>
                      <a:pPr marL="342900" marR="0" lvl="0" indent="-342900">
                        <a:lnSpc>
                          <a:spcPct val="115000"/>
                        </a:lnSpc>
                        <a:spcBef>
                          <a:spcPts val="0"/>
                        </a:spcBef>
                        <a:spcAft>
                          <a:spcPts val="0"/>
                        </a:spcAft>
                        <a:buFont typeface="+mj-lt"/>
                        <a:buAutoNum type="arabicPeriod"/>
                      </a:pPr>
                      <a:r>
                        <a:rPr lang="en-US" sz="1000">
                          <a:effectLst/>
                        </a:rPr>
                        <a:t>The processing system adds commissions to accumulated commissions </a:t>
                      </a:r>
                    </a:p>
                    <a:p>
                      <a:pPr marL="342900" marR="0" lvl="0" indent="-342900">
                        <a:lnSpc>
                          <a:spcPct val="115000"/>
                        </a:lnSpc>
                        <a:spcBef>
                          <a:spcPts val="0"/>
                        </a:spcBef>
                        <a:spcAft>
                          <a:spcPts val="0"/>
                        </a:spcAft>
                        <a:buFont typeface="+mj-lt"/>
                        <a:buAutoNum type="arabicPeriod"/>
                      </a:pPr>
                      <a:r>
                        <a:rPr lang="en-US" sz="1000">
                          <a:effectLst/>
                        </a:rPr>
                        <a:t>The processing system stores accumulated commissions</a:t>
                      </a:r>
                    </a:p>
                    <a:p>
                      <a:pPr marL="342900" marR="0" lvl="0" indent="-342900">
                        <a:lnSpc>
                          <a:spcPct val="115000"/>
                        </a:lnSpc>
                        <a:spcBef>
                          <a:spcPts val="0"/>
                        </a:spcBef>
                        <a:spcAft>
                          <a:spcPts val="0"/>
                        </a:spcAft>
                        <a:buFont typeface="+mj-lt"/>
                        <a:buAutoNum type="arabicPeriod"/>
                      </a:pPr>
                      <a:r>
                        <a:rPr lang="en-US" sz="1000">
                          <a:effectLst/>
                        </a:rPr>
                        <a:t>The processing system stores the purchase order details</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details to Sales Associate</a:t>
                      </a:r>
                    </a:p>
                    <a:p>
                      <a:pPr marL="342900" marR="0" lvl="0" indent="-342900">
                        <a:lnSpc>
                          <a:spcPct val="115000"/>
                        </a:lnSpc>
                        <a:spcBef>
                          <a:spcPts val="0"/>
                        </a:spcBef>
                        <a:spcAft>
                          <a:spcPts val="0"/>
                        </a:spcAft>
                        <a:buFont typeface="+mj-lt"/>
                        <a:buAutoNum type="arabicPeriod"/>
                      </a:pPr>
                      <a:r>
                        <a:rPr lang="en-US" sz="1000">
                          <a:effectLst/>
                        </a:rPr>
                        <a:t>The processing system sends purchase order to customer</a:t>
                      </a:r>
                    </a:p>
                    <a:p>
                      <a:pPr marL="342900" marR="0" lvl="0" indent="-342900">
                        <a:lnSpc>
                          <a:spcPct val="115000"/>
                        </a:lnSpc>
                        <a:spcBef>
                          <a:spcPts val="0"/>
                        </a:spcBef>
                        <a:spcAft>
                          <a:spcPts val="0"/>
                        </a:spcAft>
                        <a:buFont typeface="+mj-lt"/>
                        <a:buAutoNum type="arabicPeriod"/>
                      </a:pPr>
                      <a:r>
                        <a:rPr lang="en-US" sz="1000">
                          <a:effectLst/>
                        </a:rPr>
                        <a:t>The processing system closes connection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518262889"/>
                  </a:ext>
                </a:extLst>
              </a:tr>
              <a:tr h="162514">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3819482037"/>
                  </a:ext>
                </a:extLst>
              </a:tr>
              <a:tr h="162514">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2822158884"/>
                  </a:ext>
                </a:extLst>
              </a:tr>
              <a:tr h="162514">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Purchase order is created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4148031015"/>
                  </a:ext>
                </a:extLst>
              </a:tr>
              <a:tr h="162514">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425854634"/>
                  </a:ext>
                </a:extLst>
              </a:tr>
              <a:tr h="162514">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Problem Statement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81360690"/>
                  </a:ext>
                </a:extLst>
              </a:tr>
              <a:tr h="162514">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925089948"/>
                  </a:ext>
                </a:extLst>
              </a:tr>
              <a:tr h="162514">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tc>
                  <a:txBody>
                    <a:bodyPr/>
                    <a:lstStyle/>
                    <a:p>
                      <a:pPr marL="0" marR="0">
                        <a:lnSpc>
                          <a:spcPct val="115000"/>
                        </a:lnSpc>
                        <a:spcBef>
                          <a:spcPts val="0"/>
                        </a:spcBef>
                        <a:spcAft>
                          <a:spcPts val="0"/>
                        </a:spcAft>
                      </a:pPr>
                      <a:r>
                        <a:rPr lang="en-US" sz="1000" dirty="0">
                          <a:effectLst/>
                        </a:rPr>
                        <a:t>Rev 1 – 7/8/17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0734" marR="40734" marT="0" marB="0"/>
                </a:tc>
                <a:extLst>
                  <a:ext uri="{0D108BD9-81ED-4DB2-BD59-A6C34878D82A}">
                    <a16:rowId xmlns:a16="http://schemas.microsoft.com/office/drawing/2014/main" val="1704146062"/>
                  </a:ext>
                </a:extLst>
              </a:tr>
            </a:tbl>
          </a:graphicData>
        </a:graphic>
      </p:graphicFrame>
    </p:spTree>
    <p:extLst>
      <p:ext uri="{BB962C8B-B14F-4D97-AF65-F5344CB8AC3E}">
        <p14:creationId xmlns:p14="http://schemas.microsoft.com/office/powerpoint/2010/main" val="111485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5735594" cy="370702"/>
          </a:xfrm>
        </p:spPr>
        <p:txBody>
          <a:bodyPr>
            <a:noAutofit/>
          </a:bodyPr>
          <a:lstStyle/>
          <a:p>
            <a:r>
              <a:rPr lang="en-US" sz="2400" dirty="0"/>
              <a:t>Create Purchase Order Activity Diagram</a:t>
            </a:r>
          </a:p>
        </p:txBody>
      </p:sp>
      <p:pic>
        <p:nvPicPr>
          <p:cNvPr id="6" name="Content Placeholder 5">
            <a:extLst>
              <a:ext uri="{FF2B5EF4-FFF2-40B4-BE49-F238E27FC236}">
                <a16:creationId xmlns:a16="http://schemas.microsoft.com/office/drawing/2014/main" id="{4B2A3FCE-FF34-462E-B1DD-346723393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255" y="960978"/>
            <a:ext cx="11395284" cy="5215986"/>
          </a:xfrm>
        </p:spPr>
      </p:pic>
    </p:spTree>
    <p:extLst>
      <p:ext uri="{BB962C8B-B14F-4D97-AF65-F5344CB8AC3E}">
        <p14:creationId xmlns:p14="http://schemas.microsoft.com/office/powerpoint/2010/main" val="104600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687330" y="4647963"/>
            <a:ext cx="2257168" cy="601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7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Administer System Specifications</a:t>
            </a:r>
          </a:p>
        </p:txBody>
      </p:sp>
      <p:graphicFrame>
        <p:nvGraphicFramePr>
          <p:cNvPr id="5" name="Content Placeholder 4">
            <a:extLst>
              <a:ext uri="{FF2B5EF4-FFF2-40B4-BE49-F238E27FC236}">
                <a16:creationId xmlns:a16="http://schemas.microsoft.com/office/drawing/2014/main" id="{0E670335-8F08-43BC-8E9E-A48BF5EA2057}"/>
              </a:ext>
            </a:extLst>
          </p:cNvPr>
          <p:cNvGraphicFramePr>
            <a:graphicFrameLocks noGrp="1"/>
          </p:cNvGraphicFramePr>
          <p:nvPr>
            <p:ph idx="1"/>
            <p:extLst>
              <p:ext uri="{D42A27DB-BD31-4B8C-83A1-F6EECF244321}">
                <p14:modId xmlns:p14="http://schemas.microsoft.com/office/powerpoint/2010/main" val="3638423747"/>
              </p:ext>
            </p:extLst>
          </p:nvPr>
        </p:nvGraphicFramePr>
        <p:xfrm>
          <a:off x="580768" y="593124"/>
          <a:ext cx="11030464" cy="5723878"/>
        </p:xfrm>
        <a:graphic>
          <a:graphicData uri="http://schemas.openxmlformats.org/drawingml/2006/table">
            <a:tbl>
              <a:tblPr firstRow="1" firstCol="1" bandRow="1">
                <a:tableStyleId>{F5AB1C69-6EDB-4FF4-983F-18BD219EF322}</a:tableStyleId>
              </a:tblPr>
              <a:tblGrid>
                <a:gridCol w="1878226">
                  <a:extLst>
                    <a:ext uri="{9D8B030D-6E8A-4147-A177-3AD203B41FA5}">
                      <a16:colId xmlns:a16="http://schemas.microsoft.com/office/drawing/2014/main" val="3021115708"/>
                    </a:ext>
                  </a:extLst>
                </a:gridCol>
                <a:gridCol w="9152238">
                  <a:extLst>
                    <a:ext uri="{9D8B030D-6E8A-4147-A177-3AD203B41FA5}">
                      <a16:colId xmlns:a16="http://schemas.microsoft.com/office/drawing/2014/main" val="1886571540"/>
                    </a:ext>
                  </a:extLst>
                </a:gridCol>
              </a:tblGrid>
              <a:tr h="190796">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Administer System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83439864"/>
                  </a:ext>
                </a:extLst>
              </a:tr>
              <a:tr h="190796">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52864869"/>
                  </a:ext>
                </a:extLst>
              </a:tr>
              <a:tr h="190796">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491197729"/>
                  </a:ext>
                </a:extLst>
              </a:tr>
              <a:tr h="190796">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56144514"/>
                  </a:ext>
                </a:extLst>
              </a:tr>
              <a:tr h="190796">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The Admin can manage records of sales associate and quote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901014884"/>
                  </a:ext>
                </a:extLst>
              </a:tr>
              <a:tr h="190796">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85645069"/>
                  </a:ext>
                </a:extLst>
              </a:tr>
              <a:tr h="190796">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4885800"/>
                  </a:ext>
                </a:extLst>
              </a:tr>
              <a:tr h="190796">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211573938"/>
                  </a:ext>
                </a:extLst>
              </a:tr>
              <a:tr h="190796">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06587413"/>
                  </a:ext>
                </a:extLst>
              </a:tr>
              <a:tr h="190796">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473033650"/>
                  </a:ext>
                </a:extLst>
              </a:tr>
              <a:tr h="190796">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942941914"/>
                  </a:ext>
                </a:extLst>
              </a:tr>
              <a:tr h="190796">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047710717"/>
                  </a:ext>
                </a:extLst>
              </a:tr>
              <a:tr h="190796">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870317844"/>
                  </a:ext>
                </a:extLst>
              </a:tr>
              <a:tr h="1907958">
                <a:tc>
                  <a:txBody>
                    <a:bodyPr/>
                    <a:lstStyle/>
                    <a:p>
                      <a:pPr marL="0" marR="0">
                        <a:lnSpc>
                          <a:spcPct val="115000"/>
                        </a:lnSpc>
                        <a:spcBef>
                          <a:spcPts val="0"/>
                        </a:spcBef>
                        <a:spcAft>
                          <a:spcPts val="0"/>
                        </a:spcAft>
                      </a:pPr>
                      <a:r>
                        <a:rPr lang="en-US" sz="1000">
                          <a:effectLst/>
                        </a:rPr>
                        <a:t>Normal Flow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342900" marR="0" lvl="0" indent="-342900">
                        <a:lnSpc>
                          <a:spcPct val="115000"/>
                        </a:lnSpc>
                        <a:spcBef>
                          <a:spcPts val="0"/>
                        </a:spcBef>
                        <a:spcAft>
                          <a:spcPts val="0"/>
                        </a:spcAft>
                        <a:buFont typeface="+mj-lt"/>
                        <a:buAutoNum type="arabicPeriod"/>
                      </a:pPr>
                      <a:r>
                        <a:rPr lang="en-US" sz="1000">
                          <a:effectLst/>
                        </a:rPr>
                        <a:t>System asks Admin to either manage sales associates or quotes</a:t>
                      </a:r>
                    </a:p>
                    <a:p>
                      <a:pPr marL="342900" marR="0" lvl="0" indent="-342900">
                        <a:lnSpc>
                          <a:spcPct val="115000"/>
                        </a:lnSpc>
                        <a:spcBef>
                          <a:spcPts val="0"/>
                        </a:spcBef>
                        <a:spcAft>
                          <a:spcPts val="0"/>
                        </a:spcAft>
                        <a:buFont typeface="+mj-lt"/>
                        <a:buAutoNum type="arabicPeriod"/>
                      </a:pPr>
                      <a:r>
                        <a:rPr lang="en-US" sz="1000">
                          <a:effectLst/>
                        </a:rPr>
                        <a:t>Admin selects option</a:t>
                      </a:r>
                    </a:p>
                    <a:p>
                      <a:pPr marL="342900" marR="0" lvl="0" indent="-342900">
                        <a:lnSpc>
                          <a:spcPct val="115000"/>
                        </a:lnSpc>
                        <a:spcBef>
                          <a:spcPts val="0"/>
                        </a:spcBef>
                        <a:spcAft>
                          <a:spcPts val="0"/>
                        </a:spcAft>
                        <a:buFont typeface="+mj-lt"/>
                        <a:buAutoNum type="arabicPeriod"/>
                      </a:pPr>
                      <a:r>
                        <a:rPr lang="en-US" sz="1000">
                          <a:effectLst/>
                        </a:rPr>
                        <a:t>System queries database for list of sales associates</a:t>
                      </a:r>
                    </a:p>
                    <a:p>
                      <a:pPr marL="342900" marR="0" lvl="0" indent="-342900">
                        <a:lnSpc>
                          <a:spcPct val="115000"/>
                        </a:lnSpc>
                        <a:spcBef>
                          <a:spcPts val="0"/>
                        </a:spcBef>
                        <a:spcAft>
                          <a:spcPts val="0"/>
                        </a:spcAft>
                        <a:buFont typeface="+mj-lt"/>
                        <a:buAutoNum type="arabicPeriod"/>
                      </a:pPr>
                      <a:r>
                        <a:rPr lang="en-US" sz="1000">
                          <a:effectLst/>
                        </a:rPr>
                        <a:t>System displays a list of sales associates</a:t>
                      </a:r>
                    </a:p>
                    <a:p>
                      <a:pPr marL="342900" marR="0" lvl="0" indent="-342900">
                        <a:lnSpc>
                          <a:spcPct val="115000"/>
                        </a:lnSpc>
                        <a:spcBef>
                          <a:spcPts val="0"/>
                        </a:spcBef>
                        <a:spcAft>
                          <a:spcPts val="0"/>
                        </a:spcAft>
                        <a:buFont typeface="+mj-lt"/>
                        <a:buAutoNum type="arabicPeriod"/>
                      </a:pPr>
                      <a:r>
                        <a:rPr lang="en-US" sz="1000">
                          <a:effectLst/>
                        </a:rPr>
                        <a:t>Admin select the one to edit</a:t>
                      </a:r>
                    </a:p>
                    <a:p>
                      <a:pPr marL="342900" marR="0" lvl="0" indent="-342900">
                        <a:lnSpc>
                          <a:spcPct val="115000"/>
                        </a:lnSpc>
                        <a:spcBef>
                          <a:spcPts val="0"/>
                        </a:spcBef>
                        <a:spcAft>
                          <a:spcPts val="0"/>
                        </a:spcAft>
                        <a:buFont typeface="+mj-lt"/>
                        <a:buAutoNum type="arabicPeriod"/>
                      </a:pPr>
                      <a:r>
                        <a:rPr lang="en-US" sz="1000">
                          <a:effectLst/>
                        </a:rPr>
                        <a:t>System displays all the information about the sales associates</a:t>
                      </a:r>
                    </a:p>
                    <a:p>
                      <a:pPr marL="342900" marR="0" lvl="0" indent="-342900">
                        <a:lnSpc>
                          <a:spcPct val="115000"/>
                        </a:lnSpc>
                        <a:spcBef>
                          <a:spcPts val="0"/>
                        </a:spcBef>
                        <a:spcAft>
                          <a:spcPts val="0"/>
                        </a:spcAft>
                        <a:buFont typeface="+mj-lt"/>
                        <a:buAutoNum type="arabicPeriod"/>
                      </a:pPr>
                      <a:r>
                        <a:rPr lang="en-US" sz="1000">
                          <a:effectLst/>
                        </a:rPr>
                        <a:t>Admin updates needed information</a:t>
                      </a:r>
                    </a:p>
                    <a:p>
                      <a:pPr marL="342900" marR="0" lvl="0" indent="-342900">
                        <a:lnSpc>
                          <a:spcPct val="115000"/>
                        </a:lnSpc>
                        <a:spcBef>
                          <a:spcPts val="0"/>
                        </a:spcBef>
                        <a:spcAft>
                          <a:spcPts val="0"/>
                        </a:spcAft>
                        <a:buFont typeface="+mj-lt"/>
                        <a:buAutoNum type="arabicPeriod"/>
                      </a:pPr>
                      <a:r>
                        <a:rPr lang="en-US" sz="1000">
                          <a:effectLst/>
                        </a:rPr>
                        <a:t>System askes Admin if they want to save changes</a:t>
                      </a:r>
                    </a:p>
                    <a:p>
                      <a:pPr marL="342900" marR="0" lvl="0" indent="-342900">
                        <a:lnSpc>
                          <a:spcPct val="115000"/>
                        </a:lnSpc>
                        <a:spcBef>
                          <a:spcPts val="0"/>
                        </a:spcBef>
                        <a:spcAft>
                          <a:spcPts val="0"/>
                        </a:spcAft>
                        <a:buFont typeface="+mj-lt"/>
                        <a:buAutoNum type="arabicPeriod"/>
                      </a:pPr>
                      <a:r>
                        <a:rPr lang="en-US" sz="1000">
                          <a:effectLst/>
                        </a:rPr>
                        <a:t>System selects choice</a:t>
                      </a:r>
                    </a:p>
                    <a:p>
                      <a:pPr marL="342900" marR="0" lvl="0" indent="-342900">
                        <a:lnSpc>
                          <a:spcPct val="115000"/>
                        </a:lnSpc>
                        <a:spcBef>
                          <a:spcPts val="0"/>
                        </a:spcBef>
                        <a:spcAft>
                          <a:spcPts val="0"/>
                        </a:spcAft>
                        <a:buFont typeface="+mj-lt"/>
                        <a:buAutoNum type="arabicPeriod"/>
                      </a:pPr>
                      <a:r>
                        <a:rPr lang="en-US" sz="1000">
                          <a:effectLst/>
                        </a:rPr>
                        <a:t>Updates saved to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140438251"/>
                  </a:ext>
                </a:extLst>
              </a:tr>
              <a:tr h="190796">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603186152"/>
                  </a:ext>
                </a:extLst>
              </a:tr>
              <a:tr h="190796">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See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051064224"/>
                  </a:ext>
                </a:extLst>
              </a:tr>
              <a:tr h="190796">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Updated Records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483315946"/>
                  </a:ext>
                </a:extLst>
              </a:tr>
              <a:tr h="190796">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3597058160"/>
                  </a:ext>
                </a:extLst>
              </a:tr>
              <a:tr h="190796">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2211063690"/>
                  </a:ext>
                </a:extLst>
              </a:tr>
              <a:tr h="190796">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a:effectLst/>
                        </a:rPr>
                        <a:t>Conrad Yoder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873375707"/>
                  </a:ext>
                </a:extLst>
              </a:tr>
              <a:tr h="190796">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tc>
                  <a:txBody>
                    <a:bodyPr/>
                    <a:lstStyle/>
                    <a:p>
                      <a:pPr marL="0" marR="0">
                        <a:lnSpc>
                          <a:spcPct val="115000"/>
                        </a:lnSpc>
                        <a:spcBef>
                          <a:spcPts val="0"/>
                        </a:spcBef>
                        <a:spcAft>
                          <a:spcPts val="0"/>
                        </a:spcAft>
                      </a:pPr>
                      <a:r>
                        <a:rPr lang="en-US" sz="1000" dirty="0">
                          <a:effectLst/>
                        </a:rPr>
                        <a:t>Version 2 7/10/2017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597" marR="51597" marT="0" marB="0"/>
                </a:tc>
                <a:extLst>
                  <a:ext uri="{0D108BD9-81ED-4DB2-BD59-A6C34878D82A}">
                    <a16:rowId xmlns:a16="http://schemas.microsoft.com/office/drawing/2014/main" val="1330659555"/>
                  </a:ext>
                </a:extLst>
              </a:tr>
            </a:tbl>
          </a:graphicData>
        </a:graphic>
      </p:graphicFrame>
    </p:spTree>
    <p:extLst>
      <p:ext uri="{BB962C8B-B14F-4D97-AF65-F5344CB8AC3E}">
        <p14:creationId xmlns:p14="http://schemas.microsoft.com/office/powerpoint/2010/main" val="8963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Administer System Activity Diagram</a:t>
            </a:r>
          </a:p>
        </p:txBody>
      </p:sp>
      <p:pic>
        <p:nvPicPr>
          <p:cNvPr id="7" name="Content Placeholder 6">
            <a:extLst>
              <a:ext uri="{FF2B5EF4-FFF2-40B4-BE49-F238E27FC236}">
                <a16:creationId xmlns:a16="http://schemas.microsoft.com/office/drawing/2014/main" id="{6DB9E747-1DEA-43CD-A672-DB62D5F7A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17" y="453237"/>
            <a:ext cx="11921183" cy="6143506"/>
          </a:xfrm>
        </p:spPr>
      </p:pic>
    </p:spTree>
    <p:extLst>
      <p:ext uri="{BB962C8B-B14F-4D97-AF65-F5344CB8AC3E}">
        <p14:creationId xmlns:p14="http://schemas.microsoft.com/office/powerpoint/2010/main" val="9372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0B8A-C8B1-4D8C-8CFE-A774DEDE020F}"/>
              </a:ext>
            </a:extLst>
          </p:cNvPr>
          <p:cNvSpPr>
            <a:spLocks noGrp="1"/>
          </p:cNvSpPr>
          <p:nvPr>
            <p:ph type="title"/>
          </p:nvPr>
        </p:nvSpPr>
        <p:spPr>
          <a:xfrm>
            <a:off x="838200" y="2375158"/>
            <a:ext cx="10515600" cy="1325563"/>
          </a:xfrm>
        </p:spPr>
        <p:txBody>
          <a:bodyPr/>
          <a:lstStyle/>
          <a:p>
            <a:pPr algn="ctr"/>
            <a:r>
              <a:rPr lang="en-US" dirty="0"/>
              <a:t>Thank You!</a:t>
            </a:r>
          </a:p>
        </p:txBody>
      </p:sp>
      <p:sp>
        <p:nvSpPr>
          <p:cNvPr id="3" name="Content Placeholder 2">
            <a:extLst>
              <a:ext uri="{FF2B5EF4-FFF2-40B4-BE49-F238E27FC236}">
                <a16:creationId xmlns:a16="http://schemas.microsoft.com/office/drawing/2014/main" id="{787EBC27-D337-4F16-BE9F-8EDE3E6039DB}"/>
              </a:ext>
            </a:extLst>
          </p:cNvPr>
          <p:cNvSpPr>
            <a:spLocks noGrp="1"/>
          </p:cNvSpPr>
          <p:nvPr>
            <p:ph idx="1"/>
          </p:nvPr>
        </p:nvSpPr>
        <p:spPr>
          <a:xfrm>
            <a:off x="838200" y="3777993"/>
            <a:ext cx="10515600" cy="464494"/>
          </a:xfrm>
        </p:spPr>
        <p:txBody>
          <a:bodyPr>
            <a:normAutofit lnSpcReduction="10000"/>
          </a:bodyPr>
          <a:lstStyle/>
          <a:p>
            <a:pPr marL="0" indent="0" algn="ctr">
              <a:buNone/>
            </a:pPr>
            <a:r>
              <a:rPr lang="en-US" dirty="0"/>
              <a:t>Please feel free to ask any questions</a:t>
            </a:r>
          </a:p>
        </p:txBody>
      </p:sp>
    </p:spTree>
    <p:extLst>
      <p:ext uri="{BB962C8B-B14F-4D97-AF65-F5344CB8AC3E}">
        <p14:creationId xmlns:p14="http://schemas.microsoft.com/office/powerpoint/2010/main" val="295459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Tree>
    <p:extLst>
      <p:ext uri="{BB962C8B-B14F-4D97-AF65-F5344CB8AC3E}">
        <p14:creationId xmlns:p14="http://schemas.microsoft.com/office/powerpoint/2010/main" val="29731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B354-A1DF-4F06-916D-203153E5F55A}"/>
              </a:ext>
            </a:extLst>
          </p:cNvPr>
          <p:cNvSpPr>
            <a:spLocks noGrp="1"/>
          </p:cNvSpPr>
          <p:nvPr>
            <p:ph type="title"/>
          </p:nvPr>
        </p:nvSpPr>
        <p:spPr/>
        <p:txBody>
          <a:bodyPr/>
          <a:lstStyle/>
          <a:p>
            <a:r>
              <a:rPr lang="en-US" dirty="0"/>
              <a:t>Actor Dictionary</a:t>
            </a:r>
          </a:p>
        </p:txBody>
      </p:sp>
      <p:graphicFrame>
        <p:nvGraphicFramePr>
          <p:cNvPr id="4" name="Content Placeholder 3">
            <a:extLst>
              <a:ext uri="{FF2B5EF4-FFF2-40B4-BE49-F238E27FC236}">
                <a16:creationId xmlns:a16="http://schemas.microsoft.com/office/drawing/2014/main" id="{7604F0ED-D445-4F47-A09F-6C17C66EA7B4}"/>
              </a:ext>
            </a:extLst>
          </p:cNvPr>
          <p:cNvGraphicFramePr>
            <a:graphicFrameLocks noGrp="1"/>
          </p:cNvGraphicFramePr>
          <p:nvPr>
            <p:ph idx="1"/>
            <p:extLst>
              <p:ext uri="{D42A27DB-BD31-4B8C-83A1-F6EECF244321}">
                <p14:modId xmlns:p14="http://schemas.microsoft.com/office/powerpoint/2010/main" val="2985054146"/>
              </p:ext>
            </p:extLst>
          </p:nvPr>
        </p:nvGraphicFramePr>
        <p:xfrm>
          <a:off x="838200" y="1690688"/>
          <a:ext cx="10515600" cy="457708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3816451361"/>
                    </a:ext>
                  </a:extLst>
                </a:gridCol>
                <a:gridCol w="3505200">
                  <a:extLst>
                    <a:ext uri="{9D8B030D-6E8A-4147-A177-3AD203B41FA5}">
                      <a16:colId xmlns:a16="http://schemas.microsoft.com/office/drawing/2014/main" val="1444960842"/>
                    </a:ext>
                  </a:extLst>
                </a:gridCol>
                <a:gridCol w="3505200">
                  <a:extLst>
                    <a:ext uri="{9D8B030D-6E8A-4147-A177-3AD203B41FA5}">
                      <a16:colId xmlns:a16="http://schemas.microsoft.com/office/drawing/2014/main" val="1643040266"/>
                    </a:ext>
                  </a:extLst>
                </a:gridCol>
              </a:tblGrid>
              <a:tr h="370840">
                <a:tc>
                  <a:txBody>
                    <a:bodyPr/>
                    <a:lstStyle/>
                    <a:p>
                      <a:r>
                        <a:rPr lang="en-US" sz="1800" b="1" kern="1200" dirty="0">
                          <a:solidFill>
                            <a:schemeClr val="lt1"/>
                          </a:solidFill>
                          <a:effectLst/>
                          <a:latin typeface="+mn-lt"/>
                          <a:ea typeface="+mn-ea"/>
                          <a:cs typeface="+mn-cs"/>
                        </a:rPr>
                        <a:t>Actor</a:t>
                      </a:r>
                      <a:endParaRPr lang="en-US" dirty="0"/>
                    </a:p>
                  </a:txBody>
                  <a:tcPr/>
                </a:tc>
                <a:tc>
                  <a:txBody>
                    <a:bodyPr/>
                    <a:lstStyle/>
                    <a:p>
                      <a:r>
                        <a:rPr lang="en-US" sz="1800" b="1" kern="1200" dirty="0">
                          <a:solidFill>
                            <a:schemeClr val="lt1"/>
                          </a:solidFill>
                          <a:effectLst/>
                          <a:latin typeface="+mn-lt"/>
                          <a:ea typeface="+mn-ea"/>
                          <a:cs typeface="+mn-cs"/>
                        </a:rPr>
                        <a:t>Description</a:t>
                      </a:r>
                      <a:endParaRPr lang="en-US" dirty="0"/>
                    </a:p>
                  </a:txBody>
                  <a:tcPr/>
                </a:tc>
                <a:tc>
                  <a:txBody>
                    <a:bodyPr/>
                    <a:lstStyle/>
                    <a:p>
                      <a:r>
                        <a:rPr lang="en-US" sz="1800" b="1" kern="1200" dirty="0">
                          <a:solidFill>
                            <a:schemeClr val="lt1"/>
                          </a:solidFill>
                          <a:effectLst/>
                          <a:latin typeface="+mn-lt"/>
                          <a:ea typeface="+mn-ea"/>
                          <a:cs typeface="+mn-cs"/>
                        </a:rPr>
                        <a:t>Use Case(s)</a:t>
                      </a:r>
                      <a:endParaRPr lang="en-US" dirty="0"/>
                    </a:p>
                  </a:txBody>
                  <a:tcPr/>
                </a:tc>
                <a:extLst>
                  <a:ext uri="{0D108BD9-81ED-4DB2-BD59-A6C34878D82A}">
                    <a16:rowId xmlns:a16="http://schemas.microsoft.com/office/drawing/2014/main" val="463803743"/>
                  </a:ext>
                </a:extLst>
              </a:tr>
              <a:tr h="370840">
                <a:tc>
                  <a:txBody>
                    <a:bodyPr/>
                    <a:lstStyle/>
                    <a:p>
                      <a:r>
                        <a:rPr lang="en-US" sz="1400" kern="1200" dirty="0">
                          <a:solidFill>
                            <a:schemeClr val="dk1"/>
                          </a:solidFill>
                          <a:effectLst/>
                          <a:latin typeface="+mn-lt"/>
                          <a:ea typeface="+mn-ea"/>
                          <a:cs typeface="+mn-cs"/>
                        </a:rPr>
                        <a:t>Sales Associate</a:t>
                      </a:r>
                      <a:endParaRPr lang="en-US" sz="1400" dirty="0"/>
                    </a:p>
                  </a:txBody>
                  <a:tcPr/>
                </a:tc>
                <a:tc>
                  <a:txBody>
                    <a:bodyPr/>
                    <a:lstStyle/>
                    <a:p>
                      <a:r>
                        <a:rPr lang="en-US" sz="1400" kern="1200" dirty="0">
                          <a:solidFill>
                            <a:schemeClr val="dk1"/>
                          </a:solidFill>
                          <a:effectLst/>
                          <a:latin typeface="+mn-lt"/>
                          <a:ea typeface="+mn-ea"/>
                          <a:cs typeface="+mn-cs"/>
                        </a:rPr>
                        <a:t>The Sales Associate can login to the associate logs in, (s)he can then enter sales quotes for customers. They can then convert a quote into a purchase order.</a:t>
                      </a:r>
                      <a:endParaRPr lang="en-US" sz="1400" dirty="0"/>
                    </a:p>
                  </a:txBody>
                  <a:tcPr/>
                </a:tc>
                <a:tc>
                  <a:txBody>
                    <a:bodyPr/>
                    <a:lstStyle/>
                    <a:p>
                      <a:r>
                        <a:rPr lang="en-US" sz="1400" kern="1200" dirty="0">
                          <a:solidFill>
                            <a:schemeClr val="dk1"/>
                          </a:solidFill>
                          <a:effectLst/>
                          <a:latin typeface="+mn-lt"/>
                          <a:ea typeface="+mn-ea"/>
                          <a:cs typeface="+mn-cs"/>
                        </a:rPr>
                        <a:t>Create a quote, sanction a quote, Create a purchase order</a:t>
                      </a:r>
                      <a:endParaRPr lang="en-US" sz="1400" dirty="0"/>
                    </a:p>
                  </a:txBody>
                  <a:tcPr/>
                </a:tc>
                <a:extLst>
                  <a:ext uri="{0D108BD9-81ED-4DB2-BD59-A6C34878D82A}">
                    <a16:rowId xmlns:a16="http://schemas.microsoft.com/office/drawing/2014/main" val="854505739"/>
                  </a:ext>
                </a:extLst>
              </a:tr>
              <a:tr h="370840">
                <a:tc>
                  <a:txBody>
                    <a:bodyPr/>
                    <a:lstStyle/>
                    <a:p>
                      <a:r>
                        <a:rPr lang="en-US" sz="1400" kern="1200" dirty="0">
                          <a:solidFill>
                            <a:schemeClr val="dk1"/>
                          </a:solidFill>
                          <a:effectLst/>
                          <a:latin typeface="+mn-lt"/>
                          <a:ea typeface="+mn-ea"/>
                          <a:cs typeface="+mn-cs"/>
                        </a:rPr>
                        <a:t>Admin</a:t>
                      </a:r>
                      <a:endParaRPr lang="en-US" sz="1400" dirty="0"/>
                    </a:p>
                  </a:txBody>
                  <a:tcPr/>
                </a:tc>
                <a:tc>
                  <a:txBody>
                    <a:bodyPr/>
                    <a:lstStyle/>
                    <a:p>
                      <a:r>
                        <a:rPr lang="en-US" sz="1400" kern="1200" dirty="0">
                          <a:solidFill>
                            <a:schemeClr val="dk1"/>
                          </a:solidFill>
                          <a:effectLst/>
                          <a:latin typeface="+mn-lt"/>
                          <a:ea typeface="+mn-ea"/>
                          <a:cs typeface="+mn-cs"/>
                        </a:rPr>
                        <a:t>Using the administrative interface, the admin can maintain sales associate and quote information. They can view, add, edit and delete sales associate records. The admin can also search and view quotes based on status (finalized, sanctioned, ordered), date range, sales associate, and customer.</a:t>
                      </a:r>
                      <a:endParaRPr lang="en-US" sz="1400" dirty="0"/>
                    </a:p>
                  </a:txBody>
                  <a:tcPr/>
                </a:tc>
                <a:tc>
                  <a:txBody>
                    <a:bodyPr/>
                    <a:lstStyle/>
                    <a:p>
                      <a:r>
                        <a:rPr lang="en-US" sz="1400" kern="1200" dirty="0">
                          <a:solidFill>
                            <a:schemeClr val="dk1"/>
                          </a:solidFill>
                          <a:effectLst/>
                          <a:latin typeface="+mn-lt"/>
                          <a:ea typeface="+mn-ea"/>
                          <a:cs typeface="+mn-cs"/>
                        </a:rPr>
                        <a:t>Create a purchase order</a:t>
                      </a:r>
                      <a:endParaRPr lang="en-US" sz="1400" dirty="0"/>
                    </a:p>
                  </a:txBody>
                  <a:tcPr/>
                </a:tc>
                <a:extLst>
                  <a:ext uri="{0D108BD9-81ED-4DB2-BD59-A6C34878D82A}">
                    <a16:rowId xmlns:a16="http://schemas.microsoft.com/office/drawing/2014/main" val="2548950070"/>
                  </a:ext>
                </a:extLst>
              </a:tr>
              <a:tr h="370840">
                <a:tc>
                  <a:txBody>
                    <a:bodyPr/>
                    <a:lstStyle/>
                    <a:p>
                      <a:r>
                        <a:rPr lang="en-US" sz="1400" kern="1200" dirty="0">
                          <a:solidFill>
                            <a:schemeClr val="dk1"/>
                          </a:solidFill>
                          <a:effectLst/>
                          <a:latin typeface="+mn-lt"/>
                          <a:ea typeface="+mn-ea"/>
                          <a:cs typeface="+mn-cs"/>
                        </a:rPr>
                        <a:t>Legacy Database</a:t>
                      </a:r>
                      <a:endParaRPr lang="en-US" sz="1400" dirty="0"/>
                    </a:p>
                  </a:txBody>
                  <a:tcPr/>
                </a:tc>
                <a:tc>
                  <a:txBody>
                    <a:bodyPr/>
                    <a:lstStyle/>
                    <a:p>
                      <a:r>
                        <a:rPr lang="en-US" sz="1400" kern="1200" dirty="0">
                          <a:solidFill>
                            <a:schemeClr val="dk1"/>
                          </a:solidFill>
                          <a:effectLst/>
                          <a:latin typeface="+mn-lt"/>
                          <a:ea typeface="+mn-ea"/>
                          <a:cs typeface="+mn-cs"/>
                        </a:rPr>
                        <a:t>The legacy database is a list of existing customers with customer name, address, and contact info that can be used for a quote</a:t>
                      </a:r>
                      <a:endParaRPr lang="en-US" sz="1400" dirty="0"/>
                    </a:p>
                  </a:txBody>
                  <a:tcPr/>
                </a:tc>
                <a:tc>
                  <a:txBody>
                    <a:bodyPr/>
                    <a:lstStyle/>
                    <a:p>
                      <a:r>
                        <a:rPr lang="en-US" sz="1400" kern="1200" dirty="0">
                          <a:solidFill>
                            <a:schemeClr val="dk1"/>
                          </a:solidFill>
                          <a:effectLst/>
                          <a:latin typeface="+mn-lt"/>
                          <a:ea typeface="+mn-ea"/>
                          <a:cs typeface="+mn-cs"/>
                        </a:rPr>
                        <a:t>Create a quote</a:t>
                      </a:r>
                      <a:endParaRPr lang="en-US" sz="1400" dirty="0"/>
                    </a:p>
                  </a:txBody>
                  <a:tcPr/>
                </a:tc>
                <a:extLst>
                  <a:ext uri="{0D108BD9-81ED-4DB2-BD59-A6C34878D82A}">
                    <a16:rowId xmlns:a16="http://schemas.microsoft.com/office/drawing/2014/main" val="2115932661"/>
                  </a:ext>
                </a:extLst>
              </a:tr>
              <a:tr h="370840">
                <a:tc>
                  <a:txBody>
                    <a:bodyPr/>
                    <a:lstStyle/>
                    <a:p>
                      <a:r>
                        <a:rPr lang="en-US" sz="1400" kern="1200" dirty="0">
                          <a:solidFill>
                            <a:schemeClr val="dk1"/>
                          </a:solidFill>
                          <a:effectLst/>
                          <a:latin typeface="+mn-lt"/>
                          <a:ea typeface="+mn-ea"/>
                          <a:cs typeface="+mn-cs"/>
                        </a:rPr>
                        <a:t>Processing system</a:t>
                      </a:r>
                      <a:endParaRPr lang="en-US" sz="1400" dirty="0"/>
                    </a:p>
                  </a:txBody>
                  <a:tcPr/>
                </a:tc>
                <a:tc>
                  <a:txBody>
                    <a:bodyPr/>
                    <a:lstStyle/>
                    <a:p>
                      <a:r>
                        <a:rPr lang="en-US" sz="1400" kern="1200" dirty="0">
                          <a:solidFill>
                            <a:schemeClr val="dk1"/>
                          </a:solidFill>
                          <a:effectLst/>
                          <a:latin typeface="+mn-lt"/>
                          <a:ea typeface="+mn-ea"/>
                          <a:cs typeface="+mn-cs"/>
                        </a:rPr>
                        <a:t>A purchase order is sent to a processing system which answers with a processing date and sales commission rate for the sales associate</a:t>
                      </a:r>
                      <a:endParaRPr lang="en-US" sz="1400" dirty="0"/>
                    </a:p>
                  </a:txBody>
                  <a:tcPr/>
                </a:tc>
                <a:tc>
                  <a:txBody>
                    <a:bodyPr/>
                    <a:lstStyle/>
                    <a:p>
                      <a:r>
                        <a:rPr lang="en-US" sz="1400" kern="1200" dirty="0">
                          <a:solidFill>
                            <a:schemeClr val="dk1"/>
                          </a:solidFill>
                          <a:effectLst/>
                          <a:latin typeface="+mn-lt"/>
                          <a:ea typeface="+mn-ea"/>
                          <a:cs typeface="+mn-cs"/>
                        </a:rPr>
                        <a:t>Administer system</a:t>
                      </a:r>
                      <a:endParaRPr lang="en-US" sz="1400" dirty="0"/>
                    </a:p>
                  </a:txBody>
                  <a:tcPr/>
                </a:tc>
                <a:extLst>
                  <a:ext uri="{0D108BD9-81ED-4DB2-BD59-A6C34878D82A}">
                    <a16:rowId xmlns:a16="http://schemas.microsoft.com/office/drawing/2014/main" val="1380193413"/>
                  </a:ext>
                </a:extLst>
              </a:tr>
            </a:tbl>
          </a:graphicData>
        </a:graphic>
      </p:graphicFrame>
    </p:spTree>
    <p:extLst>
      <p:ext uri="{BB962C8B-B14F-4D97-AF65-F5344CB8AC3E}">
        <p14:creationId xmlns:p14="http://schemas.microsoft.com/office/powerpoint/2010/main" val="387295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967416" y="2413686"/>
            <a:ext cx="1820562" cy="601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4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C94-2BE1-4D4C-BB5E-933DB4D9BEB2}"/>
              </a:ext>
            </a:extLst>
          </p:cNvPr>
          <p:cNvSpPr>
            <a:spLocks noGrp="1"/>
          </p:cNvSpPr>
          <p:nvPr>
            <p:ph type="title"/>
          </p:nvPr>
        </p:nvSpPr>
        <p:spPr>
          <a:xfrm>
            <a:off x="739345" y="0"/>
            <a:ext cx="4088028" cy="329514"/>
          </a:xfrm>
        </p:spPr>
        <p:txBody>
          <a:bodyPr>
            <a:normAutofit fontScale="90000"/>
          </a:bodyPr>
          <a:lstStyle/>
          <a:p>
            <a:r>
              <a:rPr lang="en-US" sz="2700" dirty="0"/>
              <a:t>Create</a:t>
            </a:r>
            <a:r>
              <a:rPr lang="en-US" sz="2800" dirty="0"/>
              <a:t> a Quote Specifications</a:t>
            </a:r>
          </a:p>
        </p:txBody>
      </p:sp>
      <p:graphicFrame>
        <p:nvGraphicFramePr>
          <p:cNvPr id="4" name="Content Placeholder 3">
            <a:extLst>
              <a:ext uri="{FF2B5EF4-FFF2-40B4-BE49-F238E27FC236}">
                <a16:creationId xmlns:a16="http://schemas.microsoft.com/office/drawing/2014/main" id="{1841152B-F9A2-4B63-B9F3-45EDA0010613}"/>
              </a:ext>
            </a:extLst>
          </p:cNvPr>
          <p:cNvGraphicFramePr>
            <a:graphicFrameLocks noGrp="1"/>
          </p:cNvGraphicFramePr>
          <p:nvPr>
            <p:ph idx="1"/>
            <p:extLst>
              <p:ext uri="{D42A27DB-BD31-4B8C-83A1-F6EECF244321}">
                <p14:modId xmlns:p14="http://schemas.microsoft.com/office/powerpoint/2010/main" val="2769183062"/>
              </p:ext>
            </p:extLst>
          </p:nvPr>
        </p:nvGraphicFramePr>
        <p:xfrm>
          <a:off x="739346" y="329515"/>
          <a:ext cx="10099590" cy="6376087"/>
        </p:xfrm>
        <a:graphic>
          <a:graphicData uri="http://schemas.openxmlformats.org/drawingml/2006/table">
            <a:tbl>
              <a:tblPr firstRow="1" firstCol="1" bandRow="1">
                <a:tableStyleId>{F5AB1C69-6EDB-4FF4-983F-18BD219EF322}</a:tableStyleId>
              </a:tblPr>
              <a:tblGrid>
                <a:gridCol w="974961">
                  <a:extLst>
                    <a:ext uri="{9D8B030D-6E8A-4147-A177-3AD203B41FA5}">
                      <a16:colId xmlns:a16="http://schemas.microsoft.com/office/drawing/2014/main" val="963371231"/>
                    </a:ext>
                  </a:extLst>
                </a:gridCol>
                <a:gridCol w="9124629">
                  <a:extLst>
                    <a:ext uri="{9D8B030D-6E8A-4147-A177-3AD203B41FA5}">
                      <a16:colId xmlns:a16="http://schemas.microsoft.com/office/drawing/2014/main" val="1782931649"/>
                    </a:ext>
                  </a:extLst>
                </a:gridCol>
              </a:tblGrid>
              <a:tr h="154763">
                <a:tc>
                  <a:txBody>
                    <a:bodyPr/>
                    <a:lstStyle/>
                    <a:p>
                      <a:pPr marL="0" marR="0">
                        <a:lnSpc>
                          <a:spcPct val="115000"/>
                        </a:lnSpc>
                        <a:spcBef>
                          <a:spcPts val="0"/>
                        </a:spcBef>
                        <a:spcAft>
                          <a:spcPts val="0"/>
                        </a:spcAft>
                      </a:pPr>
                      <a:r>
                        <a:rPr lang="en-US" sz="900">
                          <a:effectLst/>
                        </a:rPr>
                        <a:t>Name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Create a quote</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177875971"/>
                  </a:ext>
                </a:extLst>
              </a:tr>
              <a:tr h="154763">
                <a:tc>
                  <a:txBody>
                    <a:bodyPr/>
                    <a:lstStyle/>
                    <a:p>
                      <a:pPr marL="0" marR="0">
                        <a:lnSpc>
                          <a:spcPct val="115000"/>
                        </a:lnSpc>
                        <a:spcBef>
                          <a:spcPts val="0"/>
                        </a:spcBef>
                        <a:spcAft>
                          <a:spcPts val="0"/>
                        </a:spcAft>
                      </a:pPr>
                      <a:r>
                        <a:rPr lang="en-US" sz="900" dirty="0">
                          <a:effectLst/>
                        </a:rPr>
                        <a:t>id</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87612277"/>
                  </a:ext>
                </a:extLst>
              </a:tr>
              <a:tr h="154763">
                <a:tc>
                  <a:txBody>
                    <a:bodyPr/>
                    <a:lstStyle/>
                    <a:p>
                      <a:pPr marL="0" marR="0">
                        <a:lnSpc>
                          <a:spcPct val="115000"/>
                        </a:lnSpc>
                        <a:spcBef>
                          <a:spcPts val="0"/>
                        </a:spcBef>
                        <a:spcAft>
                          <a:spcPts val="0"/>
                        </a:spcAft>
                      </a:pPr>
                      <a:r>
                        <a:rPr lang="en-US" sz="900">
                          <a:effectLst/>
                        </a:rPr>
                        <a:t>Scope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Quote System</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68765502"/>
                  </a:ext>
                </a:extLst>
              </a:tr>
              <a:tr h="154763">
                <a:tc>
                  <a:txBody>
                    <a:bodyPr/>
                    <a:lstStyle/>
                    <a:p>
                      <a:pPr marL="0" marR="0">
                        <a:lnSpc>
                          <a:spcPct val="115000"/>
                        </a:lnSpc>
                        <a:spcBef>
                          <a:spcPts val="0"/>
                        </a:spcBef>
                        <a:spcAft>
                          <a:spcPts val="0"/>
                        </a:spcAft>
                      </a:pPr>
                      <a:r>
                        <a:rPr lang="en-US" sz="900">
                          <a:effectLst/>
                        </a:rPr>
                        <a:t>Priority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High</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828775015"/>
                  </a:ext>
                </a:extLst>
              </a:tr>
              <a:tr h="915982">
                <a:tc>
                  <a:txBody>
                    <a:bodyPr/>
                    <a:lstStyle/>
                    <a:p>
                      <a:pPr marL="0" marR="0">
                        <a:lnSpc>
                          <a:spcPct val="115000"/>
                        </a:lnSpc>
                        <a:spcBef>
                          <a:spcPts val="0"/>
                        </a:spcBef>
                        <a:spcAft>
                          <a:spcPts val="0"/>
                        </a:spcAft>
                      </a:pPr>
                      <a:r>
                        <a:rPr lang="en-US" sz="900">
                          <a:effectLst/>
                        </a:rPr>
                        <a:t>Summary</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After the associate logs in (s)he can enter sales quotes for customers. Quotes are entered for existing customers, their information is maintained in a company legacy database with customer name, address, and contact info. A quote consists of multiple line items. Each line item has a free form description and a price. The associate can also attach secret notes of free form text. The quote is entered into a new quote database. The associate also attaches a customer e-mail address to the quote, which is used as e-mail destination for communication as the quote is processed. The associate can edit quotes until (s)he finalizes the quote.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27250596"/>
                  </a:ext>
                </a:extLst>
              </a:tr>
              <a:tr h="154763">
                <a:tc>
                  <a:txBody>
                    <a:bodyPr/>
                    <a:lstStyle/>
                    <a:p>
                      <a:pPr marL="0" marR="0">
                        <a:lnSpc>
                          <a:spcPct val="115000"/>
                        </a:lnSpc>
                        <a:spcBef>
                          <a:spcPts val="0"/>
                        </a:spcBef>
                        <a:spcAft>
                          <a:spcPts val="0"/>
                        </a:spcAft>
                      </a:pPr>
                      <a:r>
                        <a:rPr lang="en-US" sz="900">
                          <a:effectLst/>
                        </a:rPr>
                        <a:t>Primary Actor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Sales associate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71092049"/>
                  </a:ext>
                </a:extLst>
              </a:tr>
              <a:tr h="309526">
                <a:tc>
                  <a:txBody>
                    <a:bodyPr/>
                    <a:lstStyle/>
                    <a:p>
                      <a:pPr marL="0" marR="0">
                        <a:lnSpc>
                          <a:spcPct val="115000"/>
                        </a:lnSpc>
                        <a:spcBef>
                          <a:spcPts val="0"/>
                        </a:spcBef>
                        <a:spcAft>
                          <a:spcPts val="0"/>
                        </a:spcAft>
                      </a:pPr>
                      <a:r>
                        <a:rPr lang="en-US" sz="900">
                          <a:effectLst/>
                        </a:rPr>
                        <a:t>Supporting Actor(s)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Legacy database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008169098"/>
                  </a:ext>
                </a:extLst>
              </a:tr>
              <a:tr h="154763">
                <a:tc>
                  <a:txBody>
                    <a:bodyPr/>
                    <a:lstStyle/>
                    <a:p>
                      <a:pPr marL="0" marR="0">
                        <a:lnSpc>
                          <a:spcPct val="115000"/>
                        </a:lnSpc>
                        <a:spcBef>
                          <a:spcPts val="0"/>
                        </a:spcBef>
                        <a:spcAft>
                          <a:spcPts val="0"/>
                        </a:spcAft>
                      </a:pPr>
                      <a:r>
                        <a:rPr lang="en-US" sz="900">
                          <a:effectLst/>
                        </a:rPr>
                        <a:t>Stakeholders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769207412"/>
                  </a:ext>
                </a:extLst>
              </a:tr>
              <a:tr h="154763">
                <a:tc>
                  <a:txBody>
                    <a:bodyPr/>
                    <a:lstStyle/>
                    <a:p>
                      <a:pPr marL="0" marR="0">
                        <a:lnSpc>
                          <a:spcPct val="115000"/>
                        </a:lnSpc>
                        <a:spcBef>
                          <a:spcPts val="0"/>
                        </a:spcBef>
                        <a:spcAft>
                          <a:spcPts val="0"/>
                        </a:spcAft>
                      </a:pPr>
                      <a:r>
                        <a:rPr lang="en-US" sz="900">
                          <a:effectLst/>
                        </a:rPr>
                        <a:t>Generalization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260905226"/>
                  </a:ext>
                </a:extLst>
              </a:tr>
              <a:tr h="154763">
                <a:tc>
                  <a:txBody>
                    <a:bodyPr/>
                    <a:lstStyle/>
                    <a:p>
                      <a:pPr marL="0" marR="0">
                        <a:lnSpc>
                          <a:spcPct val="115000"/>
                        </a:lnSpc>
                        <a:spcBef>
                          <a:spcPts val="0"/>
                        </a:spcBef>
                        <a:spcAft>
                          <a:spcPts val="0"/>
                        </a:spcAft>
                      </a:pPr>
                      <a:r>
                        <a:rPr lang="en-US" sz="900">
                          <a:effectLst/>
                        </a:rPr>
                        <a:t>Include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57444341"/>
                  </a:ext>
                </a:extLst>
              </a:tr>
              <a:tr h="154763">
                <a:tc>
                  <a:txBody>
                    <a:bodyPr/>
                    <a:lstStyle/>
                    <a:p>
                      <a:pPr marL="0" marR="0">
                        <a:lnSpc>
                          <a:spcPct val="115000"/>
                        </a:lnSpc>
                        <a:spcBef>
                          <a:spcPts val="0"/>
                        </a:spcBef>
                        <a:spcAft>
                          <a:spcPts val="0"/>
                        </a:spcAft>
                      </a:pPr>
                      <a:r>
                        <a:rPr lang="en-US" sz="900">
                          <a:effectLst/>
                        </a:rPr>
                        <a:t>Extend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270800256"/>
                  </a:ext>
                </a:extLst>
              </a:tr>
              <a:tr h="154763">
                <a:tc>
                  <a:txBody>
                    <a:bodyPr/>
                    <a:lstStyle/>
                    <a:p>
                      <a:pPr marL="0" marR="0">
                        <a:lnSpc>
                          <a:spcPct val="115000"/>
                        </a:lnSpc>
                        <a:spcBef>
                          <a:spcPts val="0"/>
                        </a:spcBef>
                        <a:spcAft>
                          <a:spcPts val="0"/>
                        </a:spcAft>
                      </a:pPr>
                      <a:r>
                        <a:rPr lang="en-US" sz="900">
                          <a:effectLst/>
                        </a:rPr>
                        <a:t>Precondition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72047642"/>
                  </a:ext>
                </a:extLst>
              </a:tr>
              <a:tr h="154763">
                <a:tc>
                  <a:txBody>
                    <a:bodyPr/>
                    <a:lstStyle/>
                    <a:p>
                      <a:pPr marL="0" marR="0">
                        <a:lnSpc>
                          <a:spcPct val="115000"/>
                        </a:lnSpc>
                        <a:spcBef>
                          <a:spcPts val="0"/>
                        </a:spcBef>
                        <a:spcAft>
                          <a:spcPts val="0"/>
                        </a:spcAft>
                      </a:pPr>
                      <a:r>
                        <a:rPr lang="en-US" sz="900">
                          <a:effectLst/>
                        </a:rPr>
                        <a:t>Trigger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3542275621"/>
                  </a:ext>
                </a:extLst>
              </a:tr>
              <a:tr h="1577086">
                <a:tc>
                  <a:txBody>
                    <a:bodyPr/>
                    <a:lstStyle/>
                    <a:p>
                      <a:pPr marL="0" marR="0">
                        <a:lnSpc>
                          <a:spcPct val="115000"/>
                        </a:lnSpc>
                        <a:spcBef>
                          <a:spcPts val="0"/>
                        </a:spcBef>
                        <a:spcAft>
                          <a:spcPts val="0"/>
                        </a:spcAft>
                      </a:pPr>
                      <a:r>
                        <a:rPr lang="en-US" sz="900" dirty="0">
                          <a:effectLst/>
                        </a:rPr>
                        <a:t>Normal Flow</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1. Sales associate enters login information into the system.</a:t>
                      </a:r>
                    </a:p>
                    <a:p>
                      <a:pPr marL="0" marR="0">
                        <a:lnSpc>
                          <a:spcPct val="115000"/>
                        </a:lnSpc>
                        <a:spcBef>
                          <a:spcPts val="0"/>
                        </a:spcBef>
                        <a:spcAft>
                          <a:spcPts val="0"/>
                        </a:spcAft>
                      </a:pPr>
                      <a:r>
                        <a:rPr lang="en-US" sz="900">
                          <a:effectLst/>
                        </a:rPr>
                        <a:t>2. System verifies the login information.</a:t>
                      </a:r>
                    </a:p>
                    <a:p>
                      <a:pPr marL="0" marR="0">
                        <a:lnSpc>
                          <a:spcPct val="115000"/>
                        </a:lnSpc>
                        <a:spcBef>
                          <a:spcPts val="0"/>
                        </a:spcBef>
                        <a:spcAft>
                          <a:spcPts val="0"/>
                        </a:spcAft>
                      </a:pPr>
                      <a:r>
                        <a:rPr lang="en-US" sz="900">
                          <a:effectLst/>
                        </a:rPr>
                        <a:t>3. System requests customer information from Legacy database.</a:t>
                      </a:r>
                    </a:p>
                    <a:p>
                      <a:pPr marL="0" marR="0">
                        <a:lnSpc>
                          <a:spcPct val="115000"/>
                        </a:lnSpc>
                        <a:spcBef>
                          <a:spcPts val="0"/>
                        </a:spcBef>
                        <a:spcAft>
                          <a:spcPts val="0"/>
                        </a:spcAft>
                      </a:pPr>
                      <a:r>
                        <a:rPr lang="en-US" sz="900">
                          <a:effectLst/>
                        </a:rPr>
                        <a:t>4. Legacy database sends customer information to the system.</a:t>
                      </a:r>
                    </a:p>
                    <a:p>
                      <a:pPr marL="0" marR="0">
                        <a:lnSpc>
                          <a:spcPct val="115000"/>
                        </a:lnSpc>
                        <a:spcBef>
                          <a:spcPts val="0"/>
                        </a:spcBef>
                        <a:spcAft>
                          <a:spcPts val="0"/>
                        </a:spcAft>
                      </a:pPr>
                      <a:r>
                        <a:rPr lang="en-US" sz="900">
                          <a:effectLst/>
                        </a:rPr>
                        <a:t>5. System prompts for customer name.</a:t>
                      </a:r>
                    </a:p>
                    <a:p>
                      <a:pPr marL="0" marR="0">
                        <a:lnSpc>
                          <a:spcPct val="115000"/>
                        </a:lnSpc>
                        <a:spcBef>
                          <a:spcPts val="0"/>
                        </a:spcBef>
                        <a:spcAft>
                          <a:spcPts val="0"/>
                        </a:spcAft>
                      </a:pPr>
                      <a:r>
                        <a:rPr lang="en-US" sz="900">
                          <a:effectLst/>
                        </a:rPr>
                        <a:t>6. Sales associate enters customer name.</a:t>
                      </a:r>
                    </a:p>
                    <a:p>
                      <a:pPr marL="0" marR="0">
                        <a:lnSpc>
                          <a:spcPct val="115000"/>
                        </a:lnSpc>
                        <a:spcBef>
                          <a:spcPts val="0"/>
                        </a:spcBef>
                        <a:spcAft>
                          <a:spcPts val="0"/>
                        </a:spcAft>
                      </a:pPr>
                      <a:r>
                        <a:rPr lang="en-US" sz="900">
                          <a:effectLst/>
                        </a:rPr>
                        <a:t>7. System displays customer quote page.</a:t>
                      </a:r>
                    </a:p>
                    <a:p>
                      <a:pPr marL="0" marR="0">
                        <a:lnSpc>
                          <a:spcPct val="115000"/>
                        </a:lnSpc>
                        <a:spcBef>
                          <a:spcPts val="0"/>
                        </a:spcBef>
                        <a:spcAft>
                          <a:spcPts val="0"/>
                        </a:spcAft>
                      </a:pPr>
                      <a:r>
                        <a:rPr lang="en-US" sz="900">
                          <a:effectLst/>
                        </a:rPr>
                        <a:t>8. Sales associate enters quotes, notes and email address.</a:t>
                      </a:r>
                    </a:p>
                    <a:p>
                      <a:pPr marL="0" marR="0">
                        <a:lnSpc>
                          <a:spcPct val="115000"/>
                        </a:lnSpc>
                        <a:spcBef>
                          <a:spcPts val="0"/>
                        </a:spcBef>
                        <a:spcAft>
                          <a:spcPts val="0"/>
                        </a:spcAft>
                      </a:pPr>
                      <a:r>
                        <a:rPr lang="en-US" sz="900">
                          <a:effectLst/>
                        </a:rPr>
                        <a:t>9. Sales associate finalizes quote.</a:t>
                      </a:r>
                    </a:p>
                    <a:p>
                      <a:pPr marL="0" marR="0">
                        <a:lnSpc>
                          <a:spcPct val="115000"/>
                        </a:lnSpc>
                        <a:spcBef>
                          <a:spcPts val="0"/>
                        </a:spcBef>
                        <a:spcAft>
                          <a:spcPts val="0"/>
                        </a:spcAft>
                      </a:pPr>
                      <a:r>
                        <a:rPr lang="en-US" sz="900">
                          <a:effectLst/>
                        </a:rPr>
                        <a:t>10. System saves new quote information.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692622846"/>
                  </a:ext>
                </a:extLst>
              </a:tr>
              <a:tr h="154763">
                <a:tc>
                  <a:txBody>
                    <a:bodyPr/>
                    <a:lstStyle/>
                    <a:p>
                      <a:pPr marL="0" marR="0">
                        <a:lnSpc>
                          <a:spcPct val="115000"/>
                        </a:lnSpc>
                        <a:spcBef>
                          <a:spcPts val="0"/>
                        </a:spcBef>
                        <a:spcAft>
                          <a:spcPts val="0"/>
                        </a:spcAft>
                      </a:pPr>
                      <a:r>
                        <a:rPr lang="en-US" sz="900">
                          <a:effectLst/>
                        </a:rPr>
                        <a:t>Sub-Flows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N/A</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924205887"/>
                  </a:ext>
                </a:extLst>
              </a:tr>
              <a:tr h="942522">
                <a:tc>
                  <a:txBody>
                    <a:bodyPr/>
                    <a:lstStyle/>
                    <a:p>
                      <a:pPr marL="0" marR="0">
                        <a:lnSpc>
                          <a:spcPct val="115000"/>
                        </a:lnSpc>
                        <a:spcBef>
                          <a:spcPts val="0"/>
                        </a:spcBef>
                        <a:spcAft>
                          <a:spcPts val="0"/>
                        </a:spcAft>
                      </a:pPr>
                      <a:r>
                        <a:rPr lang="en-US" sz="900">
                          <a:effectLst/>
                        </a:rPr>
                        <a:t>Alternate Flow/Exceptions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Alternate:</a:t>
                      </a:r>
                    </a:p>
                    <a:p>
                      <a:pPr marL="0" marR="0">
                        <a:lnSpc>
                          <a:spcPct val="115000"/>
                        </a:lnSpc>
                        <a:spcBef>
                          <a:spcPts val="0"/>
                        </a:spcBef>
                        <a:spcAft>
                          <a:spcPts val="0"/>
                        </a:spcAft>
                      </a:pPr>
                      <a:r>
                        <a:rPr lang="en-US" sz="900" dirty="0">
                          <a:effectLst/>
                        </a:rPr>
                        <a:t>3. System displays login information is incorrect.</a:t>
                      </a:r>
                    </a:p>
                    <a:p>
                      <a:pPr marL="0" marR="0">
                        <a:lnSpc>
                          <a:spcPct val="115000"/>
                        </a:lnSpc>
                        <a:spcBef>
                          <a:spcPts val="0"/>
                        </a:spcBef>
                        <a:spcAft>
                          <a:spcPts val="0"/>
                        </a:spcAft>
                      </a:pPr>
                      <a:r>
                        <a:rPr lang="en-US" sz="900" dirty="0">
                          <a:effectLst/>
                        </a:rPr>
                        <a:t>4. Return to step #1</a:t>
                      </a:r>
                    </a:p>
                    <a:p>
                      <a:pPr marL="0" marR="0">
                        <a:lnSpc>
                          <a:spcPct val="115000"/>
                        </a:lnSpc>
                        <a:spcBef>
                          <a:spcPts val="0"/>
                        </a:spcBef>
                        <a:spcAft>
                          <a:spcPts val="0"/>
                        </a:spcAft>
                      </a:pPr>
                      <a:r>
                        <a:rPr lang="en-US" sz="900" dirty="0">
                          <a:effectLst/>
                        </a:rPr>
                        <a:t>Exceptions: </a:t>
                      </a:r>
                    </a:p>
                    <a:p>
                      <a:pPr marL="0" marR="0">
                        <a:lnSpc>
                          <a:spcPct val="115000"/>
                        </a:lnSpc>
                        <a:spcBef>
                          <a:spcPts val="0"/>
                        </a:spcBef>
                        <a:spcAft>
                          <a:spcPts val="0"/>
                        </a:spcAft>
                      </a:pPr>
                      <a:r>
                        <a:rPr lang="en-US" sz="900" dirty="0">
                          <a:effectLst/>
                        </a:rPr>
                        <a:t>1. Legacy database can not be reached</a:t>
                      </a:r>
                    </a:p>
                    <a:p>
                      <a:pPr marL="0" marR="0">
                        <a:lnSpc>
                          <a:spcPct val="115000"/>
                        </a:lnSpc>
                        <a:spcBef>
                          <a:spcPts val="0"/>
                        </a:spcBef>
                        <a:spcAft>
                          <a:spcPts val="0"/>
                        </a:spcAft>
                      </a:pPr>
                      <a:r>
                        <a:rPr lang="en-US" sz="900" dirty="0">
                          <a:effectLst/>
                        </a:rPr>
                        <a:t>    Display error message and exit system</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70106546"/>
                  </a:ext>
                </a:extLst>
              </a:tr>
              <a:tr h="154763">
                <a:tc>
                  <a:txBody>
                    <a:bodyPr/>
                    <a:lstStyle/>
                    <a:p>
                      <a:pPr marL="0" marR="0">
                        <a:lnSpc>
                          <a:spcPct val="115000"/>
                        </a:lnSpc>
                        <a:spcBef>
                          <a:spcPts val="0"/>
                        </a:spcBef>
                        <a:spcAft>
                          <a:spcPts val="0"/>
                        </a:spcAft>
                      </a:pPr>
                      <a:r>
                        <a:rPr lang="en-US" sz="900">
                          <a:effectLst/>
                        </a:rPr>
                        <a:t>Postcondition</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A finalized quote is created</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2818343241"/>
                  </a:ext>
                </a:extLst>
              </a:tr>
              <a:tr h="154763">
                <a:tc>
                  <a:txBody>
                    <a:bodyPr/>
                    <a:lstStyle/>
                    <a:p>
                      <a:pPr marL="0" marR="0">
                        <a:lnSpc>
                          <a:spcPct val="115000"/>
                        </a:lnSpc>
                        <a:spcBef>
                          <a:spcPts val="0"/>
                        </a:spcBef>
                        <a:spcAft>
                          <a:spcPts val="0"/>
                        </a:spcAft>
                      </a:pPr>
                      <a:r>
                        <a:rPr lang="en-US" sz="900">
                          <a:effectLst/>
                        </a:rPr>
                        <a:t>Open Issues</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 </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052178675"/>
                  </a:ext>
                </a:extLst>
              </a:tr>
              <a:tr h="154763">
                <a:tc>
                  <a:txBody>
                    <a:bodyPr/>
                    <a:lstStyle/>
                    <a:p>
                      <a:pPr marL="0" marR="0">
                        <a:lnSpc>
                          <a:spcPct val="115000"/>
                        </a:lnSpc>
                        <a:spcBef>
                          <a:spcPts val="0"/>
                        </a:spcBef>
                        <a:spcAft>
                          <a:spcPts val="0"/>
                        </a:spcAft>
                      </a:pPr>
                      <a:r>
                        <a:rPr lang="en-US" sz="900">
                          <a:effectLst/>
                        </a:rPr>
                        <a:t>Source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a:effectLst/>
                        </a:rPr>
                        <a:t>Problem Statement</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840197481"/>
                  </a:ext>
                </a:extLst>
              </a:tr>
              <a:tr h="154763">
                <a:tc>
                  <a:txBody>
                    <a:bodyPr/>
                    <a:lstStyle/>
                    <a:p>
                      <a:pPr marL="0" marR="0">
                        <a:lnSpc>
                          <a:spcPct val="115000"/>
                        </a:lnSpc>
                        <a:spcBef>
                          <a:spcPts val="0"/>
                        </a:spcBef>
                        <a:spcAft>
                          <a:spcPts val="0"/>
                        </a:spcAft>
                      </a:pPr>
                      <a:r>
                        <a:rPr lang="en-US" sz="900">
                          <a:effectLst/>
                        </a:rPr>
                        <a:t>Author</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John </a:t>
                      </a:r>
                      <a:r>
                        <a:rPr lang="en-US" sz="900" dirty="0" err="1">
                          <a:effectLst/>
                        </a:rPr>
                        <a:t>Ayling</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4199071954"/>
                  </a:ext>
                </a:extLst>
              </a:tr>
              <a:tr h="154763">
                <a:tc>
                  <a:txBody>
                    <a:bodyPr/>
                    <a:lstStyle/>
                    <a:p>
                      <a:pPr marL="0" marR="0">
                        <a:lnSpc>
                          <a:spcPct val="115000"/>
                        </a:lnSpc>
                        <a:spcBef>
                          <a:spcPts val="0"/>
                        </a:spcBef>
                        <a:spcAft>
                          <a:spcPts val="0"/>
                        </a:spcAft>
                      </a:pPr>
                      <a:r>
                        <a:rPr lang="en-US" sz="900">
                          <a:effectLst/>
                        </a:rPr>
                        <a:t>Revision and Date</a:t>
                      </a:r>
                      <a:endParaRPr lang="en-US" sz="9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tc>
                  <a:txBody>
                    <a:bodyPr/>
                    <a:lstStyle/>
                    <a:p>
                      <a:pPr marL="0" marR="0">
                        <a:lnSpc>
                          <a:spcPct val="115000"/>
                        </a:lnSpc>
                        <a:spcBef>
                          <a:spcPts val="0"/>
                        </a:spcBef>
                        <a:spcAft>
                          <a:spcPts val="0"/>
                        </a:spcAft>
                      </a:pPr>
                      <a:r>
                        <a:rPr lang="en-US" sz="900" dirty="0">
                          <a:effectLst/>
                        </a:rPr>
                        <a:t>Ver.2 7/10/2007</a:t>
                      </a:r>
                      <a:endParaRPr lang="en-US" sz="9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0998" marR="35998" marT="0" marB="0"/>
                </a:tc>
                <a:extLst>
                  <a:ext uri="{0D108BD9-81ED-4DB2-BD59-A6C34878D82A}">
                    <a16:rowId xmlns:a16="http://schemas.microsoft.com/office/drawing/2014/main" val="1341124842"/>
                  </a:ext>
                </a:extLst>
              </a:tr>
            </a:tbl>
          </a:graphicData>
        </a:graphic>
      </p:graphicFrame>
    </p:spTree>
    <p:extLst>
      <p:ext uri="{BB962C8B-B14F-4D97-AF65-F5344CB8AC3E}">
        <p14:creationId xmlns:p14="http://schemas.microsoft.com/office/powerpoint/2010/main" val="421973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Create a Quote Activity Diagram</a:t>
            </a:r>
          </a:p>
        </p:txBody>
      </p:sp>
      <p:pic>
        <p:nvPicPr>
          <p:cNvPr id="5" name="Content Placeholder 4">
            <a:extLst>
              <a:ext uri="{FF2B5EF4-FFF2-40B4-BE49-F238E27FC236}">
                <a16:creationId xmlns:a16="http://schemas.microsoft.com/office/drawing/2014/main" id="{7169CCAD-B7B1-4F13-8E9F-A3CFE90C4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578497"/>
            <a:ext cx="10552922" cy="5691674"/>
          </a:xfrm>
        </p:spPr>
      </p:pic>
    </p:spTree>
    <p:extLst>
      <p:ext uri="{BB962C8B-B14F-4D97-AF65-F5344CB8AC3E}">
        <p14:creationId xmlns:p14="http://schemas.microsoft.com/office/powerpoint/2010/main" val="2635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7310-93BF-469D-A44B-8928B78415B0}"/>
              </a:ext>
            </a:extLst>
          </p:cNvPr>
          <p:cNvSpPr>
            <a:spLocks noGrp="1"/>
          </p:cNvSpPr>
          <p:nvPr>
            <p:ph type="title"/>
          </p:nvPr>
        </p:nvSpPr>
        <p:spPr/>
        <p:txBody>
          <a:bodyPr/>
          <a:lstStyle/>
          <a:p>
            <a:pPr algn="ctr"/>
            <a:r>
              <a:rPr lang="en-US" dirty="0"/>
              <a:t>Quote System Use Case</a:t>
            </a:r>
          </a:p>
        </p:txBody>
      </p:sp>
      <p:pic>
        <p:nvPicPr>
          <p:cNvPr id="5" name="Content Placeholder 4">
            <a:extLst>
              <a:ext uri="{FF2B5EF4-FFF2-40B4-BE49-F238E27FC236}">
                <a16:creationId xmlns:a16="http://schemas.microsoft.com/office/drawing/2014/main" id="{8A1CD734-4CA1-46CA-8A52-DDCA7C3D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37" y="2086769"/>
            <a:ext cx="6334125" cy="3829050"/>
          </a:xfrm>
        </p:spPr>
      </p:pic>
      <p:sp>
        <p:nvSpPr>
          <p:cNvPr id="3" name="Rectangle 2">
            <a:extLst>
              <a:ext uri="{FF2B5EF4-FFF2-40B4-BE49-F238E27FC236}">
                <a16:creationId xmlns:a16="http://schemas.microsoft.com/office/drawing/2014/main" id="{B9255624-8684-46E5-B990-F1EAA2AA8FAA}"/>
              </a:ext>
            </a:extLst>
          </p:cNvPr>
          <p:cNvSpPr/>
          <p:nvPr/>
        </p:nvSpPr>
        <p:spPr>
          <a:xfrm>
            <a:off x="4983891" y="3113902"/>
            <a:ext cx="1820562" cy="601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5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B43-F27C-4F34-9526-16276AECF0DE}"/>
              </a:ext>
            </a:extLst>
          </p:cNvPr>
          <p:cNvSpPr>
            <a:spLocks noGrp="1"/>
          </p:cNvSpPr>
          <p:nvPr>
            <p:ph type="title"/>
          </p:nvPr>
        </p:nvSpPr>
        <p:spPr>
          <a:xfrm>
            <a:off x="838200" y="0"/>
            <a:ext cx="10515600" cy="453081"/>
          </a:xfrm>
        </p:spPr>
        <p:txBody>
          <a:bodyPr>
            <a:normAutofit fontScale="90000"/>
          </a:bodyPr>
          <a:lstStyle/>
          <a:p>
            <a:r>
              <a:rPr lang="en-US" sz="2800" dirty="0"/>
              <a:t>Sanction a Quote Specifications</a:t>
            </a:r>
          </a:p>
        </p:txBody>
      </p:sp>
      <p:graphicFrame>
        <p:nvGraphicFramePr>
          <p:cNvPr id="4" name="Content Placeholder 3">
            <a:extLst>
              <a:ext uri="{FF2B5EF4-FFF2-40B4-BE49-F238E27FC236}">
                <a16:creationId xmlns:a16="http://schemas.microsoft.com/office/drawing/2014/main" id="{A6EB316C-BB80-4393-8FBD-701634CF178F}"/>
              </a:ext>
            </a:extLst>
          </p:cNvPr>
          <p:cNvGraphicFramePr>
            <a:graphicFrameLocks noGrp="1"/>
          </p:cNvGraphicFramePr>
          <p:nvPr>
            <p:ph idx="1"/>
            <p:extLst>
              <p:ext uri="{D42A27DB-BD31-4B8C-83A1-F6EECF244321}">
                <p14:modId xmlns:p14="http://schemas.microsoft.com/office/powerpoint/2010/main" val="2697904450"/>
              </p:ext>
            </p:extLst>
          </p:nvPr>
        </p:nvGraphicFramePr>
        <p:xfrm>
          <a:off x="514865" y="568412"/>
          <a:ext cx="11162270" cy="5824155"/>
        </p:xfrm>
        <a:graphic>
          <a:graphicData uri="http://schemas.openxmlformats.org/drawingml/2006/table">
            <a:tbl>
              <a:tblPr firstRow="1" firstCol="1" bandRow="1">
                <a:tableStyleId>{F5AB1C69-6EDB-4FF4-983F-18BD219EF322}</a:tableStyleId>
              </a:tblPr>
              <a:tblGrid>
                <a:gridCol w="1637395">
                  <a:extLst>
                    <a:ext uri="{9D8B030D-6E8A-4147-A177-3AD203B41FA5}">
                      <a16:colId xmlns:a16="http://schemas.microsoft.com/office/drawing/2014/main" val="2040345356"/>
                    </a:ext>
                  </a:extLst>
                </a:gridCol>
                <a:gridCol w="9524875">
                  <a:extLst>
                    <a:ext uri="{9D8B030D-6E8A-4147-A177-3AD203B41FA5}">
                      <a16:colId xmlns:a16="http://schemas.microsoft.com/office/drawing/2014/main" val="3229084512"/>
                    </a:ext>
                  </a:extLst>
                </a:gridCol>
              </a:tblGrid>
              <a:tr h="167329">
                <a:tc>
                  <a:txBody>
                    <a:bodyPr/>
                    <a:lstStyle/>
                    <a:p>
                      <a:pPr marL="0" marR="0">
                        <a:lnSpc>
                          <a:spcPct val="115000"/>
                        </a:lnSpc>
                        <a:spcBef>
                          <a:spcPts val="0"/>
                        </a:spcBef>
                        <a:spcAft>
                          <a:spcPts val="0"/>
                        </a:spcAft>
                      </a:pPr>
                      <a:r>
                        <a:rPr lang="en-US" sz="1000">
                          <a:effectLst/>
                        </a:rPr>
                        <a:t>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Sanction a Quote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151086454"/>
                  </a:ext>
                </a:extLst>
              </a:tr>
              <a:tr h="167329">
                <a:tc>
                  <a:txBody>
                    <a:bodyPr/>
                    <a:lstStyle/>
                    <a:p>
                      <a:pPr marL="0" marR="0">
                        <a:lnSpc>
                          <a:spcPct val="115000"/>
                        </a:lnSpc>
                        <a:spcBef>
                          <a:spcPts val="0"/>
                        </a:spcBef>
                        <a:spcAft>
                          <a:spcPts val="0"/>
                        </a:spcAft>
                      </a:pPr>
                      <a:r>
                        <a:rPr lang="en-US"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109380259"/>
                  </a:ext>
                </a:extLst>
              </a:tr>
              <a:tr h="167329">
                <a:tc>
                  <a:txBody>
                    <a:bodyPr/>
                    <a:lstStyle/>
                    <a:p>
                      <a:pPr marL="0" marR="0">
                        <a:lnSpc>
                          <a:spcPct val="115000"/>
                        </a:lnSpc>
                        <a:spcBef>
                          <a:spcPts val="0"/>
                        </a:spcBef>
                        <a:spcAft>
                          <a:spcPts val="0"/>
                        </a:spcAft>
                      </a:pPr>
                      <a:r>
                        <a:rPr lang="en-US" sz="10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792515146"/>
                  </a:ext>
                </a:extLst>
              </a:tr>
              <a:tr h="167329">
                <a:tc>
                  <a:txBody>
                    <a:bodyPr/>
                    <a:lstStyle/>
                    <a:p>
                      <a:pPr marL="0" marR="0">
                        <a:lnSpc>
                          <a:spcPct val="115000"/>
                        </a:lnSpc>
                        <a:spcBef>
                          <a:spcPts val="0"/>
                        </a:spcBef>
                        <a:spcAft>
                          <a:spcPts val="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High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619651818"/>
                  </a:ext>
                </a:extLst>
              </a:tr>
              <a:tr h="167329">
                <a:tc>
                  <a:txBody>
                    <a:bodyPr/>
                    <a:lstStyle/>
                    <a:p>
                      <a:pPr marL="0" marR="0">
                        <a:lnSpc>
                          <a:spcPct val="115000"/>
                        </a:lnSpc>
                        <a:spcBef>
                          <a:spcPts val="0"/>
                        </a:spcBef>
                        <a:spcAft>
                          <a:spcPts val="0"/>
                        </a:spcAft>
                      </a:pPr>
                      <a:r>
                        <a:rPr lang="en-US" sz="1000">
                          <a:effectLst/>
                        </a:rPr>
                        <a:t>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Allows the user to modify finalized quotes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74810523"/>
                  </a:ext>
                </a:extLst>
              </a:tr>
              <a:tr h="167329">
                <a:tc>
                  <a:txBody>
                    <a:bodyPr/>
                    <a:lstStyle/>
                    <a:p>
                      <a:pPr marL="0" marR="0">
                        <a:lnSpc>
                          <a:spcPct val="115000"/>
                        </a:lnSpc>
                        <a:spcBef>
                          <a:spcPts val="0"/>
                        </a:spcBef>
                        <a:spcAft>
                          <a:spcPts val="0"/>
                        </a:spcAft>
                      </a:pPr>
                      <a:r>
                        <a:rPr lang="en-US" sz="1000">
                          <a:effectLst/>
                        </a:rPr>
                        <a:t>Primary Actor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Sales Associate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544391406"/>
                  </a:ext>
                </a:extLst>
              </a:tr>
              <a:tr h="167329">
                <a:tc>
                  <a:txBody>
                    <a:bodyPr/>
                    <a:lstStyle/>
                    <a:p>
                      <a:pPr marL="0" marR="0">
                        <a:lnSpc>
                          <a:spcPct val="115000"/>
                        </a:lnSpc>
                        <a:spcBef>
                          <a:spcPts val="0"/>
                        </a:spcBef>
                        <a:spcAft>
                          <a:spcPts val="0"/>
                        </a:spcAft>
                      </a:pPr>
                      <a:r>
                        <a:rPr lang="en-US" sz="1000">
                          <a:effectLst/>
                        </a:rPr>
                        <a:t>Supporting 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Quote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42305322"/>
                  </a:ext>
                </a:extLst>
              </a:tr>
              <a:tr h="167329">
                <a:tc>
                  <a:txBody>
                    <a:bodyPr/>
                    <a:lstStyle/>
                    <a:p>
                      <a:pPr marL="0" marR="0">
                        <a:lnSpc>
                          <a:spcPct val="115000"/>
                        </a:lnSpc>
                        <a:spcBef>
                          <a:spcPts val="0"/>
                        </a:spcBef>
                        <a:spcAft>
                          <a:spcPts val="0"/>
                        </a:spcAft>
                      </a:pPr>
                      <a:r>
                        <a:rPr lang="en-US" sz="1000">
                          <a:effectLst/>
                        </a:rPr>
                        <a:t>Stakeholders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721799711"/>
                  </a:ext>
                </a:extLst>
              </a:tr>
              <a:tr h="167329">
                <a:tc>
                  <a:txBody>
                    <a:bodyPr/>
                    <a:lstStyle/>
                    <a:p>
                      <a:pPr marL="0" marR="0">
                        <a:lnSpc>
                          <a:spcPct val="115000"/>
                        </a:lnSpc>
                        <a:spcBef>
                          <a:spcPts val="0"/>
                        </a:spcBef>
                        <a:spcAft>
                          <a:spcPts val="0"/>
                        </a:spcAft>
                      </a:pPr>
                      <a:r>
                        <a:rPr lang="en-US" sz="1000">
                          <a:effectLst/>
                        </a:rPr>
                        <a:t>Generalization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522695380"/>
                  </a:ext>
                </a:extLst>
              </a:tr>
              <a:tr h="167329">
                <a:tc>
                  <a:txBody>
                    <a:bodyPr/>
                    <a:lstStyle/>
                    <a:p>
                      <a:pPr marL="0" marR="0">
                        <a:lnSpc>
                          <a:spcPct val="115000"/>
                        </a:lnSpc>
                        <a:spcBef>
                          <a:spcPts val="0"/>
                        </a:spcBef>
                        <a:spcAft>
                          <a:spcPts val="0"/>
                        </a:spcAft>
                      </a:pPr>
                      <a:r>
                        <a:rPr lang="en-US" sz="1000">
                          <a:effectLst/>
                        </a:rPr>
                        <a:t>Include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99019256"/>
                  </a:ext>
                </a:extLst>
              </a:tr>
              <a:tr h="167329">
                <a:tc>
                  <a:txBody>
                    <a:bodyPr/>
                    <a:lstStyle/>
                    <a:p>
                      <a:pPr marL="0" marR="0">
                        <a:lnSpc>
                          <a:spcPct val="115000"/>
                        </a:lnSpc>
                        <a:spcBef>
                          <a:spcPts val="0"/>
                        </a:spcBef>
                        <a:spcAft>
                          <a:spcPts val="0"/>
                        </a:spcAft>
                      </a:pPr>
                      <a:r>
                        <a:rPr lang="en-US" sz="1000">
                          <a:effectLst/>
                        </a:rPr>
                        <a:t>Extend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63750197"/>
                  </a:ext>
                </a:extLst>
              </a:tr>
              <a:tr h="167329">
                <a:tc>
                  <a:txBody>
                    <a:bodyPr/>
                    <a:lstStyle/>
                    <a:p>
                      <a:pPr marL="0" marR="0">
                        <a:lnSpc>
                          <a:spcPct val="115000"/>
                        </a:lnSpc>
                        <a:spcBef>
                          <a:spcPts val="0"/>
                        </a:spcBef>
                        <a:spcAft>
                          <a:spcPts val="0"/>
                        </a:spcAft>
                      </a:pPr>
                      <a:r>
                        <a:rPr lang="en-US" sz="1000">
                          <a:effectLst/>
                        </a:rPr>
                        <a:t>Precondition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quote has been finalized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231957794"/>
                  </a:ext>
                </a:extLst>
              </a:tr>
              <a:tr h="167329">
                <a:tc>
                  <a:txBody>
                    <a:bodyPr/>
                    <a:lstStyle/>
                    <a:p>
                      <a:pPr marL="0" marR="0">
                        <a:lnSpc>
                          <a:spcPct val="115000"/>
                        </a:lnSpc>
                        <a:spcBef>
                          <a:spcPts val="0"/>
                        </a:spcBef>
                        <a:spcAft>
                          <a:spcPts val="0"/>
                        </a:spcAft>
                      </a:pPr>
                      <a:r>
                        <a:rPr lang="en-US"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Emails a sanctioned quote to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14044866"/>
                  </a:ext>
                </a:extLst>
              </a:tr>
              <a:tr h="2299864">
                <a:tc>
                  <a:txBody>
                    <a:bodyPr/>
                    <a:lstStyle/>
                    <a:p>
                      <a:pPr marL="0" marR="0">
                        <a:lnSpc>
                          <a:spcPct val="115000"/>
                        </a:lnSpc>
                        <a:spcBef>
                          <a:spcPts val="0"/>
                        </a:spcBef>
                        <a:spcAft>
                          <a:spcPts val="0"/>
                        </a:spcAft>
                      </a:pPr>
                      <a:r>
                        <a:rPr lang="en-US" sz="1000" dirty="0">
                          <a:effectLst/>
                        </a:rPr>
                        <a:t>Normal Flow</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342900" marR="0" lvl="0" indent="-342900">
                        <a:lnSpc>
                          <a:spcPct val="115000"/>
                        </a:lnSpc>
                        <a:spcBef>
                          <a:spcPts val="0"/>
                        </a:spcBef>
                        <a:spcAft>
                          <a:spcPts val="0"/>
                        </a:spcAft>
                        <a:buFont typeface="+mj-lt"/>
                        <a:buAutoNum type="arabicPeriod"/>
                      </a:pPr>
                      <a:r>
                        <a:rPr lang="en-US" sz="1000" dirty="0">
                          <a:effectLst/>
                        </a:rPr>
                        <a:t>The system prompts Sales Associate to Edit quote</a:t>
                      </a:r>
                    </a:p>
                    <a:p>
                      <a:pPr marL="342900" marR="0" lvl="0" indent="-342900">
                        <a:lnSpc>
                          <a:spcPct val="115000"/>
                        </a:lnSpc>
                        <a:spcBef>
                          <a:spcPts val="0"/>
                        </a:spcBef>
                        <a:spcAft>
                          <a:spcPts val="0"/>
                        </a:spcAft>
                        <a:buFont typeface="+mj-lt"/>
                        <a:buAutoNum type="arabicPeriod"/>
                      </a:pPr>
                      <a:r>
                        <a:rPr lang="en-US" sz="1000" dirty="0">
                          <a:effectLst/>
                        </a:rPr>
                        <a:t>The Sales Associate selects Edit</a:t>
                      </a:r>
                    </a:p>
                    <a:p>
                      <a:pPr marL="342900" marR="0" lvl="0" indent="-342900">
                        <a:lnSpc>
                          <a:spcPct val="115000"/>
                        </a:lnSpc>
                        <a:spcBef>
                          <a:spcPts val="0"/>
                        </a:spcBef>
                        <a:spcAft>
                          <a:spcPts val="0"/>
                        </a:spcAft>
                        <a:buFont typeface="+mj-lt"/>
                        <a:buAutoNum type="arabicPeriod"/>
                      </a:pPr>
                      <a:r>
                        <a:rPr lang="en-US" sz="1000" dirty="0">
                          <a:effectLst/>
                        </a:rPr>
                        <a:t>The System queries quote database for finalized quotes &amp; displays quotes</a:t>
                      </a:r>
                    </a:p>
                    <a:p>
                      <a:pPr marL="342900" marR="0" lvl="0" indent="-342900">
                        <a:lnSpc>
                          <a:spcPct val="115000"/>
                        </a:lnSpc>
                        <a:spcBef>
                          <a:spcPts val="0"/>
                        </a:spcBef>
                        <a:spcAft>
                          <a:spcPts val="0"/>
                        </a:spcAft>
                        <a:buFont typeface="+mj-lt"/>
                        <a:buAutoNum type="arabicPeriod"/>
                      </a:pPr>
                      <a:r>
                        <a:rPr lang="en-US" sz="1000" dirty="0">
                          <a:effectLst/>
                        </a:rPr>
                        <a:t>The Sales Associate enters a sales quote number</a:t>
                      </a:r>
                    </a:p>
                    <a:p>
                      <a:pPr marL="342900" marR="0" lvl="0" indent="-342900">
                        <a:lnSpc>
                          <a:spcPct val="115000"/>
                        </a:lnSpc>
                        <a:spcBef>
                          <a:spcPts val="0"/>
                        </a:spcBef>
                        <a:spcAft>
                          <a:spcPts val="0"/>
                        </a:spcAft>
                        <a:buFont typeface="+mj-lt"/>
                        <a:buAutoNum type="arabicPeriod"/>
                      </a:pPr>
                      <a:r>
                        <a:rPr lang="en-US" sz="1000" dirty="0">
                          <a:effectLst/>
                        </a:rPr>
                        <a:t>System displays the quote</a:t>
                      </a:r>
                    </a:p>
                    <a:p>
                      <a:pPr marL="342900" marR="0" lvl="0" indent="-342900">
                        <a:lnSpc>
                          <a:spcPct val="115000"/>
                        </a:lnSpc>
                        <a:spcBef>
                          <a:spcPts val="0"/>
                        </a:spcBef>
                        <a:spcAft>
                          <a:spcPts val="0"/>
                        </a:spcAft>
                        <a:buFont typeface="+mj-lt"/>
                        <a:buAutoNum type="arabicPeriod"/>
                      </a:pPr>
                      <a:r>
                        <a:rPr lang="en-US" sz="1000" dirty="0">
                          <a:effectLst/>
                        </a:rPr>
                        <a:t>The Sales Associate makes changes to the quote</a:t>
                      </a:r>
                    </a:p>
                    <a:p>
                      <a:pPr marL="342900" marR="0" lvl="0" indent="-342900">
                        <a:lnSpc>
                          <a:spcPct val="115000"/>
                        </a:lnSpc>
                        <a:spcBef>
                          <a:spcPts val="0"/>
                        </a:spcBef>
                        <a:spcAft>
                          <a:spcPts val="0"/>
                        </a:spcAft>
                        <a:buFont typeface="+mj-lt"/>
                        <a:buAutoNum type="arabicPeriod"/>
                      </a:pPr>
                      <a:r>
                        <a:rPr lang="en-US" sz="1000" dirty="0">
                          <a:effectLst/>
                        </a:rPr>
                        <a:t>The system calculates the final price and prompts if quote sanctioned or unresolved</a:t>
                      </a:r>
                    </a:p>
                    <a:p>
                      <a:pPr marL="342900" marR="0" lvl="0" indent="-342900">
                        <a:lnSpc>
                          <a:spcPct val="115000"/>
                        </a:lnSpc>
                        <a:spcBef>
                          <a:spcPts val="0"/>
                        </a:spcBef>
                        <a:spcAft>
                          <a:spcPts val="0"/>
                        </a:spcAft>
                        <a:buFont typeface="+mj-lt"/>
                        <a:buAutoNum type="arabicPeriod"/>
                      </a:pPr>
                      <a:r>
                        <a:rPr lang="en-US" sz="1000" dirty="0">
                          <a:effectLst/>
                        </a:rPr>
                        <a:t>The Sales Associate commits to sanctioned quote</a:t>
                      </a:r>
                    </a:p>
                    <a:p>
                      <a:pPr marL="342900" marR="0" lvl="0" indent="-342900">
                        <a:lnSpc>
                          <a:spcPct val="115000"/>
                        </a:lnSpc>
                        <a:spcBef>
                          <a:spcPts val="0"/>
                        </a:spcBef>
                        <a:spcAft>
                          <a:spcPts val="0"/>
                        </a:spcAft>
                        <a:buFont typeface="+mj-lt"/>
                        <a:buAutoNum type="arabicPeriod"/>
                      </a:pPr>
                      <a:r>
                        <a:rPr lang="en-US" sz="1000" dirty="0">
                          <a:effectLst/>
                        </a:rPr>
                        <a:t>The system prompts Sales Associate to commit changes</a:t>
                      </a:r>
                    </a:p>
                    <a:p>
                      <a:pPr marL="342900" marR="0" lvl="0" indent="-342900">
                        <a:lnSpc>
                          <a:spcPct val="115000"/>
                        </a:lnSpc>
                        <a:spcBef>
                          <a:spcPts val="0"/>
                        </a:spcBef>
                        <a:spcAft>
                          <a:spcPts val="0"/>
                        </a:spcAft>
                        <a:buFont typeface="+mj-lt"/>
                        <a:buAutoNum type="arabicPeriod"/>
                      </a:pPr>
                      <a:r>
                        <a:rPr lang="en-US" sz="1000" dirty="0">
                          <a:effectLst/>
                        </a:rPr>
                        <a:t>The Sales Associate commits</a:t>
                      </a:r>
                    </a:p>
                    <a:p>
                      <a:pPr marL="342900" marR="0" lvl="0" indent="-342900">
                        <a:lnSpc>
                          <a:spcPct val="115000"/>
                        </a:lnSpc>
                        <a:spcBef>
                          <a:spcPts val="0"/>
                        </a:spcBef>
                        <a:spcAft>
                          <a:spcPts val="0"/>
                        </a:spcAft>
                        <a:buFont typeface="+mj-lt"/>
                        <a:buAutoNum type="arabicPeriod"/>
                      </a:pPr>
                      <a:r>
                        <a:rPr lang="en-US" sz="1000" dirty="0">
                          <a:effectLst/>
                        </a:rPr>
                        <a:t>The system updates the quote database &amp; emails customer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43566367"/>
                  </a:ext>
                </a:extLst>
              </a:tr>
              <a:tr h="167329">
                <a:tc>
                  <a:txBody>
                    <a:bodyPr/>
                    <a:lstStyle/>
                    <a:p>
                      <a:pPr marL="0" marR="0">
                        <a:lnSpc>
                          <a:spcPct val="115000"/>
                        </a:lnSpc>
                        <a:spcBef>
                          <a:spcPts val="0"/>
                        </a:spcBef>
                        <a:spcAft>
                          <a:spcPts val="0"/>
                        </a:spcAft>
                      </a:pPr>
                      <a:r>
                        <a:rPr lang="en-US" sz="1000">
                          <a:effectLst/>
                        </a:rPr>
                        <a:t>Sub-Flows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See Activity Diagram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2622793531"/>
                  </a:ext>
                </a:extLst>
              </a:tr>
              <a:tr h="345040">
                <a:tc>
                  <a:txBody>
                    <a:bodyPr/>
                    <a:lstStyle/>
                    <a:p>
                      <a:pPr marL="0" marR="0">
                        <a:lnSpc>
                          <a:spcPct val="115000"/>
                        </a:lnSpc>
                        <a:spcBef>
                          <a:spcPts val="0"/>
                        </a:spcBef>
                        <a:spcAft>
                          <a:spcPts val="0"/>
                        </a:spcAft>
                      </a:pPr>
                      <a:r>
                        <a:rPr lang="en-US" sz="1000">
                          <a:effectLst/>
                        </a:rPr>
                        <a:t>Alternate Flow/Exceptions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See Activity Diagram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98172139"/>
                  </a:ext>
                </a:extLst>
              </a:tr>
              <a:tr h="167329">
                <a:tc>
                  <a:txBody>
                    <a:bodyPr/>
                    <a:lstStyle/>
                    <a:p>
                      <a:pPr marL="0" marR="0">
                        <a:lnSpc>
                          <a:spcPct val="115000"/>
                        </a:lnSpc>
                        <a:spcBef>
                          <a:spcPts val="0"/>
                        </a:spcBef>
                        <a:spcAft>
                          <a:spcPts val="0"/>
                        </a:spcAft>
                      </a:pPr>
                      <a:r>
                        <a:rPr lang="en-US" sz="1000">
                          <a:effectLst/>
                        </a:rPr>
                        <a:t>Postcondition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A sanctioned quote is created and emailed to the customer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1622509285"/>
                  </a:ext>
                </a:extLst>
              </a:tr>
              <a:tr h="167329">
                <a:tc>
                  <a:txBody>
                    <a:bodyPr/>
                    <a:lstStyle/>
                    <a:p>
                      <a:pPr marL="0" marR="0">
                        <a:lnSpc>
                          <a:spcPct val="115000"/>
                        </a:lnSpc>
                        <a:spcBef>
                          <a:spcPts val="0"/>
                        </a:spcBef>
                        <a:spcAft>
                          <a:spcPts val="0"/>
                        </a:spcAft>
                      </a:pPr>
                      <a:r>
                        <a:rPr lang="en-US" sz="1000">
                          <a:effectLst/>
                        </a:rPr>
                        <a:t>Open Issues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168624702"/>
                  </a:ext>
                </a:extLst>
              </a:tr>
              <a:tr h="167329">
                <a:tc>
                  <a:txBody>
                    <a:bodyPr/>
                    <a:lstStyle/>
                    <a:p>
                      <a:pPr marL="0" marR="0">
                        <a:lnSpc>
                          <a:spcPct val="115000"/>
                        </a:lnSpc>
                        <a:spcBef>
                          <a:spcPts val="0"/>
                        </a:spcBef>
                        <a:spcAft>
                          <a:spcPts val="0"/>
                        </a:spcAft>
                      </a:pPr>
                      <a:r>
                        <a:rPr lang="en-US"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Problem Statement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012710821"/>
                  </a:ext>
                </a:extLst>
              </a:tr>
              <a:tr h="167329">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a:effectLst/>
                        </a:rPr>
                        <a:t>Mitch Myers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3569524508"/>
                  </a:ext>
                </a:extLst>
              </a:tr>
              <a:tr h="167329">
                <a:tc>
                  <a:txBody>
                    <a:bodyPr/>
                    <a:lstStyle/>
                    <a:p>
                      <a:pPr marL="0" marR="0">
                        <a:lnSpc>
                          <a:spcPct val="115000"/>
                        </a:lnSpc>
                        <a:spcBef>
                          <a:spcPts val="0"/>
                        </a:spcBef>
                        <a:spcAft>
                          <a:spcPts val="0"/>
                        </a:spcAft>
                      </a:pPr>
                      <a:r>
                        <a:rPr lang="en-US" sz="1000">
                          <a:effectLst/>
                        </a:rPr>
                        <a:t>Revision and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tc>
                  <a:txBody>
                    <a:bodyPr/>
                    <a:lstStyle/>
                    <a:p>
                      <a:pPr marL="0" marR="0">
                        <a:lnSpc>
                          <a:spcPct val="115000"/>
                        </a:lnSpc>
                        <a:spcBef>
                          <a:spcPts val="0"/>
                        </a:spcBef>
                        <a:spcAft>
                          <a:spcPts val="0"/>
                        </a:spcAft>
                      </a:pPr>
                      <a:r>
                        <a:rPr lang="en-US" sz="1000" dirty="0">
                          <a:effectLst/>
                        </a:rPr>
                        <a:t>Rev. 1 – 7/7/17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906" marR="46906" marT="0" marB="0"/>
                </a:tc>
                <a:extLst>
                  <a:ext uri="{0D108BD9-81ED-4DB2-BD59-A6C34878D82A}">
                    <a16:rowId xmlns:a16="http://schemas.microsoft.com/office/drawing/2014/main" val="43429826"/>
                  </a:ext>
                </a:extLst>
              </a:tr>
            </a:tbl>
          </a:graphicData>
        </a:graphic>
      </p:graphicFrame>
    </p:spTree>
    <p:extLst>
      <p:ext uri="{BB962C8B-B14F-4D97-AF65-F5344CB8AC3E}">
        <p14:creationId xmlns:p14="http://schemas.microsoft.com/office/powerpoint/2010/main" val="9229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0BC9-EAB7-4E73-B1AE-0210AC4574CC}"/>
              </a:ext>
            </a:extLst>
          </p:cNvPr>
          <p:cNvSpPr>
            <a:spLocks noGrp="1"/>
          </p:cNvSpPr>
          <p:nvPr>
            <p:ph type="title"/>
          </p:nvPr>
        </p:nvSpPr>
        <p:spPr>
          <a:xfrm>
            <a:off x="755822" y="0"/>
            <a:ext cx="4870621" cy="370702"/>
          </a:xfrm>
        </p:spPr>
        <p:txBody>
          <a:bodyPr>
            <a:noAutofit/>
          </a:bodyPr>
          <a:lstStyle/>
          <a:p>
            <a:r>
              <a:rPr lang="en-US" sz="2400" dirty="0"/>
              <a:t>Sanction a Quote Activity Diagram</a:t>
            </a:r>
          </a:p>
        </p:txBody>
      </p:sp>
      <p:pic>
        <p:nvPicPr>
          <p:cNvPr id="7" name="Content Placeholder 6">
            <a:extLst>
              <a:ext uri="{FF2B5EF4-FFF2-40B4-BE49-F238E27FC236}">
                <a16:creationId xmlns:a16="http://schemas.microsoft.com/office/drawing/2014/main" id="{83867467-FE0C-4B40-A937-2EDE266CC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822" y="681135"/>
            <a:ext cx="10608864" cy="5495828"/>
          </a:xfrm>
        </p:spPr>
      </p:pic>
    </p:spTree>
    <p:extLst>
      <p:ext uri="{BB962C8B-B14F-4D97-AF65-F5344CB8AC3E}">
        <p14:creationId xmlns:p14="http://schemas.microsoft.com/office/powerpoint/2010/main" val="211865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1124</Words>
  <Application>Microsoft Office PowerPoint</Application>
  <PresentationFormat>Widescreen</PresentationFormat>
  <Paragraphs>250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Quote System Use Case</vt:lpstr>
      <vt:lpstr>Quote System Use Case</vt:lpstr>
      <vt:lpstr>Actor Dictionary</vt:lpstr>
      <vt:lpstr>Quote System Use Case</vt:lpstr>
      <vt:lpstr>Create a Quote Specifications</vt:lpstr>
      <vt:lpstr>Create a Quote Activity Diagram</vt:lpstr>
      <vt:lpstr>Quote System Use Case</vt:lpstr>
      <vt:lpstr>Sanction a Quote Specifications</vt:lpstr>
      <vt:lpstr>Sanction a Quote Activity Diagram</vt:lpstr>
      <vt:lpstr>Quote System Use Case</vt:lpstr>
      <vt:lpstr>Create Purchase Order Specifications</vt:lpstr>
      <vt:lpstr>Create Purchase Order Activity Diagram</vt:lpstr>
      <vt:lpstr>Quote System Use Case</vt:lpstr>
      <vt:lpstr>Administer System Specifications</vt:lpstr>
      <vt:lpstr>Administer System Activity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Quote System</dc:title>
  <dc:creator>Mitch Myers</dc:creator>
  <cp:lastModifiedBy>Mitch Myers</cp:lastModifiedBy>
  <cp:revision>8</cp:revision>
  <dcterms:created xsi:type="dcterms:W3CDTF">2017-07-11T23:02:25Z</dcterms:created>
  <dcterms:modified xsi:type="dcterms:W3CDTF">2017-07-11T23:48:22Z</dcterms:modified>
</cp:coreProperties>
</file>