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9"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24E5A3-06AE-4FF1-9147-9FC06A8821DA}" type="datetimeFigureOut">
              <a:rPr lang="en-US" smtClean="0"/>
              <a:t>7/11/2017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A0FC51-9C32-4862-BD20-2AFD32F77DFC}" type="slidenum">
              <a:rPr lang="en-US" smtClean="0"/>
              <a:t>‹#›</a:t>
            </a:fld>
            <a:endParaRPr lang="en-US"/>
          </a:p>
        </p:txBody>
      </p:sp>
    </p:spTree>
    <p:extLst>
      <p:ext uri="{BB962C8B-B14F-4D97-AF65-F5344CB8AC3E}">
        <p14:creationId xmlns:p14="http://schemas.microsoft.com/office/powerpoint/2010/main" val="4279698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91089-4EA1-41DC-84EF-1853DF17C2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EC9223-301F-4A38-88AD-C2BD56D471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5D0C10E-73C6-4474-8AF6-2C07D03C4133}"/>
              </a:ext>
            </a:extLst>
          </p:cNvPr>
          <p:cNvSpPr>
            <a:spLocks noGrp="1"/>
          </p:cNvSpPr>
          <p:nvPr>
            <p:ph type="dt" sz="half" idx="10"/>
          </p:nvPr>
        </p:nvSpPr>
        <p:spPr/>
        <p:txBody>
          <a:bodyPr/>
          <a:lstStyle/>
          <a:p>
            <a:fld id="{A82868EA-1B8C-4465-BEE7-ECC572A88049}" type="datetime1">
              <a:rPr lang="en-US" smtClean="0"/>
              <a:t>7/11/2017</a:t>
            </a:fld>
            <a:endParaRPr lang="en-US"/>
          </a:p>
        </p:txBody>
      </p:sp>
      <p:sp>
        <p:nvSpPr>
          <p:cNvPr id="5" name="Footer Placeholder 4">
            <a:extLst>
              <a:ext uri="{FF2B5EF4-FFF2-40B4-BE49-F238E27FC236}">
                <a16:creationId xmlns:a16="http://schemas.microsoft.com/office/drawing/2014/main" id="{6CDB507C-38BE-4369-9FB4-22560450E3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B2A45A-1C21-4557-B3A3-9CE9D2553356}"/>
              </a:ext>
            </a:extLst>
          </p:cNvPr>
          <p:cNvSpPr>
            <a:spLocks noGrp="1"/>
          </p:cNvSpPr>
          <p:nvPr>
            <p:ph type="sldNum" sz="quarter" idx="12"/>
          </p:nvPr>
        </p:nvSpPr>
        <p:spPr/>
        <p:txBody>
          <a:bodyPr/>
          <a:lstStyle/>
          <a:p>
            <a:fld id="{A793387B-8BEA-41FE-BEC6-9E95D20CE909}" type="slidenum">
              <a:rPr lang="en-US" smtClean="0"/>
              <a:t>‹#›</a:t>
            </a:fld>
            <a:endParaRPr lang="en-US"/>
          </a:p>
        </p:txBody>
      </p:sp>
    </p:spTree>
    <p:extLst>
      <p:ext uri="{BB962C8B-B14F-4D97-AF65-F5344CB8AC3E}">
        <p14:creationId xmlns:p14="http://schemas.microsoft.com/office/powerpoint/2010/main" val="1518058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78778-A047-438F-9454-F323058B540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F0B2746-8036-48DC-87AE-60F4C759ACB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ECF6EC-08B8-4EE7-9F3F-619C1505F079}"/>
              </a:ext>
            </a:extLst>
          </p:cNvPr>
          <p:cNvSpPr>
            <a:spLocks noGrp="1"/>
          </p:cNvSpPr>
          <p:nvPr>
            <p:ph type="dt" sz="half" idx="10"/>
          </p:nvPr>
        </p:nvSpPr>
        <p:spPr/>
        <p:txBody>
          <a:bodyPr/>
          <a:lstStyle/>
          <a:p>
            <a:fld id="{C3F4F9D6-085A-4FC2-A43E-57F47435B52B}" type="datetime1">
              <a:rPr lang="en-US" smtClean="0"/>
              <a:t>7/11/2017</a:t>
            </a:fld>
            <a:endParaRPr lang="en-US"/>
          </a:p>
        </p:txBody>
      </p:sp>
      <p:sp>
        <p:nvSpPr>
          <p:cNvPr id="5" name="Footer Placeholder 4">
            <a:extLst>
              <a:ext uri="{FF2B5EF4-FFF2-40B4-BE49-F238E27FC236}">
                <a16:creationId xmlns:a16="http://schemas.microsoft.com/office/drawing/2014/main" id="{0AA935E6-44B8-49DD-8C1F-AFC9B47899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992379-5108-487F-8057-821A3D597D9A}"/>
              </a:ext>
            </a:extLst>
          </p:cNvPr>
          <p:cNvSpPr>
            <a:spLocks noGrp="1"/>
          </p:cNvSpPr>
          <p:nvPr>
            <p:ph type="sldNum" sz="quarter" idx="12"/>
          </p:nvPr>
        </p:nvSpPr>
        <p:spPr/>
        <p:txBody>
          <a:bodyPr/>
          <a:lstStyle/>
          <a:p>
            <a:fld id="{A793387B-8BEA-41FE-BEC6-9E95D20CE909}" type="slidenum">
              <a:rPr lang="en-US" smtClean="0"/>
              <a:t>‹#›</a:t>
            </a:fld>
            <a:endParaRPr lang="en-US"/>
          </a:p>
        </p:txBody>
      </p:sp>
    </p:spTree>
    <p:extLst>
      <p:ext uri="{BB962C8B-B14F-4D97-AF65-F5344CB8AC3E}">
        <p14:creationId xmlns:p14="http://schemas.microsoft.com/office/powerpoint/2010/main" val="1673450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9693FE-235B-4E26-A1AA-ADAEFB3CC34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0F29AC-8AC3-4287-868C-90B22AC83CD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D515E6-F3AE-425C-9326-0188DD98B65D}"/>
              </a:ext>
            </a:extLst>
          </p:cNvPr>
          <p:cNvSpPr>
            <a:spLocks noGrp="1"/>
          </p:cNvSpPr>
          <p:nvPr>
            <p:ph type="dt" sz="half" idx="10"/>
          </p:nvPr>
        </p:nvSpPr>
        <p:spPr/>
        <p:txBody>
          <a:bodyPr/>
          <a:lstStyle/>
          <a:p>
            <a:fld id="{9C5F4D48-8587-4378-83AE-42D6573A6216}" type="datetime1">
              <a:rPr lang="en-US" smtClean="0"/>
              <a:t>7/11/2017</a:t>
            </a:fld>
            <a:endParaRPr lang="en-US"/>
          </a:p>
        </p:txBody>
      </p:sp>
      <p:sp>
        <p:nvSpPr>
          <p:cNvPr id="5" name="Footer Placeholder 4">
            <a:extLst>
              <a:ext uri="{FF2B5EF4-FFF2-40B4-BE49-F238E27FC236}">
                <a16:creationId xmlns:a16="http://schemas.microsoft.com/office/drawing/2014/main" id="{F7D7ACA5-2F79-4422-B479-9134D6FDFC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09E873-6339-4828-946C-49E60D59306D}"/>
              </a:ext>
            </a:extLst>
          </p:cNvPr>
          <p:cNvSpPr>
            <a:spLocks noGrp="1"/>
          </p:cNvSpPr>
          <p:nvPr>
            <p:ph type="sldNum" sz="quarter" idx="12"/>
          </p:nvPr>
        </p:nvSpPr>
        <p:spPr/>
        <p:txBody>
          <a:bodyPr/>
          <a:lstStyle/>
          <a:p>
            <a:fld id="{A793387B-8BEA-41FE-BEC6-9E95D20CE909}" type="slidenum">
              <a:rPr lang="en-US" smtClean="0"/>
              <a:t>‹#›</a:t>
            </a:fld>
            <a:endParaRPr lang="en-US"/>
          </a:p>
        </p:txBody>
      </p:sp>
    </p:spTree>
    <p:extLst>
      <p:ext uri="{BB962C8B-B14F-4D97-AF65-F5344CB8AC3E}">
        <p14:creationId xmlns:p14="http://schemas.microsoft.com/office/powerpoint/2010/main" val="592943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C4F16-293E-410B-BFF7-2B9C3A04FD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78D4FD-41B9-4D6A-BB6D-511E6B79BFD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3EF2E2-C5F2-4CD0-A0B6-BE85E3DE7DE5}"/>
              </a:ext>
            </a:extLst>
          </p:cNvPr>
          <p:cNvSpPr>
            <a:spLocks noGrp="1"/>
          </p:cNvSpPr>
          <p:nvPr>
            <p:ph type="dt" sz="half" idx="10"/>
          </p:nvPr>
        </p:nvSpPr>
        <p:spPr/>
        <p:txBody>
          <a:bodyPr/>
          <a:lstStyle/>
          <a:p>
            <a:fld id="{0493404B-1A05-4EEC-AE7B-303B3E6A9D61}" type="datetime1">
              <a:rPr lang="en-US" smtClean="0"/>
              <a:t>7/11/2017</a:t>
            </a:fld>
            <a:endParaRPr lang="en-US"/>
          </a:p>
        </p:txBody>
      </p:sp>
      <p:sp>
        <p:nvSpPr>
          <p:cNvPr id="5" name="Footer Placeholder 4">
            <a:extLst>
              <a:ext uri="{FF2B5EF4-FFF2-40B4-BE49-F238E27FC236}">
                <a16:creationId xmlns:a16="http://schemas.microsoft.com/office/drawing/2014/main" id="{550A2DB3-0DCB-46A3-B3B9-4009F2D536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ACBEEF-BFAE-4DED-8650-EFCF3E0984A2}"/>
              </a:ext>
            </a:extLst>
          </p:cNvPr>
          <p:cNvSpPr>
            <a:spLocks noGrp="1"/>
          </p:cNvSpPr>
          <p:nvPr>
            <p:ph type="sldNum" sz="quarter" idx="12"/>
          </p:nvPr>
        </p:nvSpPr>
        <p:spPr/>
        <p:txBody>
          <a:bodyPr/>
          <a:lstStyle/>
          <a:p>
            <a:fld id="{A793387B-8BEA-41FE-BEC6-9E95D20CE909}" type="slidenum">
              <a:rPr lang="en-US" smtClean="0"/>
              <a:t>‹#›</a:t>
            </a:fld>
            <a:endParaRPr lang="en-US"/>
          </a:p>
        </p:txBody>
      </p:sp>
    </p:spTree>
    <p:extLst>
      <p:ext uri="{BB962C8B-B14F-4D97-AF65-F5344CB8AC3E}">
        <p14:creationId xmlns:p14="http://schemas.microsoft.com/office/powerpoint/2010/main" val="2772913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A7FF4-E197-4367-ABC0-65A169A2D2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F7F838E-D17A-431C-9672-32C0754770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A7DCC28-1DB0-4A83-901E-7D219619E5CB}"/>
              </a:ext>
            </a:extLst>
          </p:cNvPr>
          <p:cNvSpPr>
            <a:spLocks noGrp="1"/>
          </p:cNvSpPr>
          <p:nvPr>
            <p:ph type="dt" sz="half" idx="10"/>
          </p:nvPr>
        </p:nvSpPr>
        <p:spPr/>
        <p:txBody>
          <a:bodyPr/>
          <a:lstStyle/>
          <a:p>
            <a:fld id="{22EE3C49-A0E0-4847-8AB1-4270B24860FA}" type="datetime1">
              <a:rPr lang="en-US" smtClean="0"/>
              <a:t>7/11/2017</a:t>
            </a:fld>
            <a:endParaRPr lang="en-US"/>
          </a:p>
        </p:txBody>
      </p:sp>
      <p:sp>
        <p:nvSpPr>
          <p:cNvPr id="5" name="Footer Placeholder 4">
            <a:extLst>
              <a:ext uri="{FF2B5EF4-FFF2-40B4-BE49-F238E27FC236}">
                <a16:creationId xmlns:a16="http://schemas.microsoft.com/office/drawing/2014/main" id="{632FA13B-264F-4EFF-BE64-4601F6F65B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FD5DE9-CC60-427D-9242-996D1B622887}"/>
              </a:ext>
            </a:extLst>
          </p:cNvPr>
          <p:cNvSpPr>
            <a:spLocks noGrp="1"/>
          </p:cNvSpPr>
          <p:nvPr>
            <p:ph type="sldNum" sz="quarter" idx="12"/>
          </p:nvPr>
        </p:nvSpPr>
        <p:spPr/>
        <p:txBody>
          <a:bodyPr/>
          <a:lstStyle/>
          <a:p>
            <a:fld id="{A793387B-8BEA-41FE-BEC6-9E95D20CE909}" type="slidenum">
              <a:rPr lang="en-US" smtClean="0"/>
              <a:t>‹#›</a:t>
            </a:fld>
            <a:endParaRPr lang="en-US"/>
          </a:p>
        </p:txBody>
      </p:sp>
    </p:spTree>
    <p:extLst>
      <p:ext uri="{BB962C8B-B14F-4D97-AF65-F5344CB8AC3E}">
        <p14:creationId xmlns:p14="http://schemas.microsoft.com/office/powerpoint/2010/main" val="2027476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8581A-5470-4572-9446-BD6B9C4F28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0692EF-EA26-41E0-AAC2-0731772F784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E7D3A30-D871-437B-8AC3-A92B830F633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00F5770-EFFA-4758-A6A8-540531E69AB1}"/>
              </a:ext>
            </a:extLst>
          </p:cNvPr>
          <p:cNvSpPr>
            <a:spLocks noGrp="1"/>
          </p:cNvSpPr>
          <p:nvPr>
            <p:ph type="dt" sz="half" idx="10"/>
          </p:nvPr>
        </p:nvSpPr>
        <p:spPr/>
        <p:txBody>
          <a:bodyPr/>
          <a:lstStyle/>
          <a:p>
            <a:fld id="{6434D8C8-37FB-4339-B66C-018634A4E4A0}" type="datetime1">
              <a:rPr lang="en-US" smtClean="0"/>
              <a:t>7/11/2017</a:t>
            </a:fld>
            <a:endParaRPr lang="en-US"/>
          </a:p>
        </p:txBody>
      </p:sp>
      <p:sp>
        <p:nvSpPr>
          <p:cNvPr id="6" name="Footer Placeholder 5">
            <a:extLst>
              <a:ext uri="{FF2B5EF4-FFF2-40B4-BE49-F238E27FC236}">
                <a16:creationId xmlns:a16="http://schemas.microsoft.com/office/drawing/2014/main" id="{B761CEF2-6947-4B30-B6AE-C5177B9883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971EF1-2876-4E7A-AC94-26C2403E3066}"/>
              </a:ext>
            </a:extLst>
          </p:cNvPr>
          <p:cNvSpPr>
            <a:spLocks noGrp="1"/>
          </p:cNvSpPr>
          <p:nvPr>
            <p:ph type="sldNum" sz="quarter" idx="12"/>
          </p:nvPr>
        </p:nvSpPr>
        <p:spPr/>
        <p:txBody>
          <a:bodyPr/>
          <a:lstStyle/>
          <a:p>
            <a:fld id="{A793387B-8BEA-41FE-BEC6-9E95D20CE909}" type="slidenum">
              <a:rPr lang="en-US" smtClean="0"/>
              <a:t>‹#›</a:t>
            </a:fld>
            <a:endParaRPr lang="en-US"/>
          </a:p>
        </p:txBody>
      </p:sp>
    </p:spTree>
    <p:extLst>
      <p:ext uri="{BB962C8B-B14F-4D97-AF65-F5344CB8AC3E}">
        <p14:creationId xmlns:p14="http://schemas.microsoft.com/office/powerpoint/2010/main" val="3698549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51FA2-837D-4013-A0CF-9106A21F3C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ABA2976-3B46-404C-8E5A-4818545082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509C7DF-F97E-467A-974E-CE16F6B6E18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B758203-197E-4A6C-AD12-C9414856A2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0BE27AA-67D7-4588-8D93-5EC1BDE25AC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0986E01-4896-4D44-8169-025596B9ECA2}"/>
              </a:ext>
            </a:extLst>
          </p:cNvPr>
          <p:cNvSpPr>
            <a:spLocks noGrp="1"/>
          </p:cNvSpPr>
          <p:nvPr>
            <p:ph type="dt" sz="half" idx="10"/>
          </p:nvPr>
        </p:nvSpPr>
        <p:spPr/>
        <p:txBody>
          <a:bodyPr/>
          <a:lstStyle/>
          <a:p>
            <a:fld id="{14FB81FD-74F8-405D-9180-721DE0E2F9FE}" type="datetime1">
              <a:rPr lang="en-US" smtClean="0"/>
              <a:t>7/11/2017</a:t>
            </a:fld>
            <a:endParaRPr lang="en-US"/>
          </a:p>
        </p:txBody>
      </p:sp>
      <p:sp>
        <p:nvSpPr>
          <p:cNvPr id="8" name="Footer Placeholder 7">
            <a:extLst>
              <a:ext uri="{FF2B5EF4-FFF2-40B4-BE49-F238E27FC236}">
                <a16:creationId xmlns:a16="http://schemas.microsoft.com/office/drawing/2014/main" id="{7C01BE48-2F76-433F-A766-7280829CC87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CDD34F8-60AA-45E7-8453-09FF2BE41C12}"/>
              </a:ext>
            </a:extLst>
          </p:cNvPr>
          <p:cNvSpPr>
            <a:spLocks noGrp="1"/>
          </p:cNvSpPr>
          <p:nvPr>
            <p:ph type="sldNum" sz="quarter" idx="12"/>
          </p:nvPr>
        </p:nvSpPr>
        <p:spPr/>
        <p:txBody>
          <a:bodyPr/>
          <a:lstStyle/>
          <a:p>
            <a:fld id="{A793387B-8BEA-41FE-BEC6-9E95D20CE909}" type="slidenum">
              <a:rPr lang="en-US" smtClean="0"/>
              <a:t>‹#›</a:t>
            </a:fld>
            <a:endParaRPr lang="en-US"/>
          </a:p>
        </p:txBody>
      </p:sp>
    </p:spTree>
    <p:extLst>
      <p:ext uri="{BB962C8B-B14F-4D97-AF65-F5344CB8AC3E}">
        <p14:creationId xmlns:p14="http://schemas.microsoft.com/office/powerpoint/2010/main" val="1409490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C14BD-7C92-483E-B7D8-A99A39C9027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B37B53-D5A7-4D4C-A4B2-39DADDDBC7CE}"/>
              </a:ext>
            </a:extLst>
          </p:cNvPr>
          <p:cNvSpPr>
            <a:spLocks noGrp="1"/>
          </p:cNvSpPr>
          <p:nvPr>
            <p:ph type="dt" sz="half" idx="10"/>
          </p:nvPr>
        </p:nvSpPr>
        <p:spPr/>
        <p:txBody>
          <a:bodyPr/>
          <a:lstStyle/>
          <a:p>
            <a:fld id="{810116D8-1C43-4535-BAFE-A496AF659EA9}" type="datetime1">
              <a:rPr lang="en-US" smtClean="0"/>
              <a:t>7/11/2017</a:t>
            </a:fld>
            <a:endParaRPr lang="en-US"/>
          </a:p>
        </p:txBody>
      </p:sp>
      <p:sp>
        <p:nvSpPr>
          <p:cNvPr id="4" name="Footer Placeholder 3">
            <a:extLst>
              <a:ext uri="{FF2B5EF4-FFF2-40B4-BE49-F238E27FC236}">
                <a16:creationId xmlns:a16="http://schemas.microsoft.com/office/drawing/2014/main" id="{A4B37824-93D5-4D3C-81A0-55CCBF1A7E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BED84F-2B46-4634-B13A-A6615B21778D}"/>
              </a:ext>
            </a:extLst>
          </p:cNvPr>
          <p:cNvSpPr>
            <a:spLocks noGrp="1"/>
          </p:cNvSpPr>
          <p:nvPr>
            <p:ph type="sldNum" sz="quarter" idx="12"/>
          </p:nvPr>
        </p:nvSpPr>
        <p:spPr/>
        <p:txBody>
          <a:bodyPr/>
          <a:lstStyle/>
          <a:p>
            <a:fld id="{A793387B-8BEA-41FE-BEC6-9E95D20CE909}" type="slidenum">
              <a:rPr lang="en-US" smtClean="0"/>
              <a:t>‹#›</a:t>
            </a:fld>
            <a:endParaRPr lang="en-US"/>
          </a:p>
        </p:txBody>
      </p:sp>
    </p:spTree>
    <p:extLst>
      <p:ext uri="{BB962C8B-B14F-4D97-AF65-F5344CB8AC3E}">
        <p14:creationId xmlns:p14="http://schemas.microsoft.com/office/powerpoint/2010/main" val="2917968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FE4689-8AA4-4D6C-A9CE-15705A2F6023}"/>
              </a:ext>
            </a:extLst>
          </p:cNvPr>
          <p:cNvSpPr>
            <a:spLocks noGrp="1"/>
          </p:cNvSpPr>
          <p:nvPr>
            <p:ph type="dt" sz="half" idx="10"/>
          </p:nvPr>
        </p:nvSpPr>
        <p:spPr/>
        <p:txBody>
          <a:bodyPr/>
          <a:lstStyle/>
          <a:p>
            <a:fld id="{0BE7B1BB-C8C9-4653-A25C-186557CF4DE3}" type="datetime1">
              <a:rPr lang="en-US" smtClean="0"/>
              <a:t>7/11/2017</a:t>
            </a:fld>
            <a:endParaRPr lang="en-US"/>
          </a:p>
        </p:txBody>
      </p:sp>
      <p:sp>
        <p:nvSpPr>
          <p:cNvPr id="3" name="Footer Placeholder 2">
            <a:extLst>
              <a:ext uri="{FF2B5EF4-FFF2-40B4-BE49-F238E27FC236}">
                <a16:creationId xmlns:a16="http://schemas.microsoft.com/office/drawing/2014/main" id="{10694827-E284-4E62-ACA1-73A1633369E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DA1DCB4-8BEA-48AC-8063-9CF0346C0B34}"/>
              </a:ext>
            </a:extLst>
          </p:cNvPr>
          <p:cNvSpPr>
            <a:spLocks noGrp="1"/>
          </p:cNvSpPr>
          <p:nvPr>
            <p:ph type="sldNum" sz="quarter" idx="12"/>
          </p:nvPr>
        </p:nvSpPr>
        <p:spPr/>
        <p:txBody>
          <a:bodyPr/>
          <a:lstStyle/>
          <a:p>
            <a:fld id="{A793387B-8BEA-41FE-BEC6-9E95D20CE909}" type="slidenum">
              <a:rPr lang="en-US" smtClean="0"/>
              <a:t>‹#›</a:t>
            </a:fld>
            <a:endParaRPr lang="en-US"/>
          </a:p>
        </p:txBody>
      </p:sp>
    </p:spTree>
    <p:extLst>
      <p:ext uri="{BB962C8B-B14F-4D97-AF65-F5344CB8AC3E}">
        <p14:creationId xmlns:p14="http://schemas.microsoft.com/office/powerpoint/2010/main" val="1646336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B9A3E-573F-4226-B94D-82B08561AA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015B976-20DA-44C6-BFA6-D92D95825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2A93F7A-A072-44BB-8ECC-FF873ADE9E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D999F66-4F68-467F-93AA-17204047A0E2}"/>
              </a:ext>
            </a:extLst>
          </p:cNvPr>
          <p:cNvSpPr>
            <a:spLocks noGrp="1"/>
          </p:cNvSpPr>
          <p:nvPr>
            <p:ph type="dt" sz="half" idx="10"/>
          </p:nvPr>
        </p:nvSpPr>
        <p:spPr/>
        <p:txBody>
          <a:bodyPr/>
          <a:lstStyle/>
          <a:p>
            <a:fld id="{0FBCD2EB-A412-48BB-A04F-C894BC6E0457}" type="datetime1">
              <a:rPr lang="en-US" smtClean="0"/>
              <a:t>7/11/2017</a:t>
            </a:fld>
            <a:endParaRPr lang="en-US"/>
          </a:p>
        </p:txBody>
      </p:sp>
      <p:sp>
        <p:nvSpPr>
          <p:cNvPr id="6" name="Footer Placeholder 5">
            <a:extLst>
              <a:ext uri="{FF2B5EF4-FFF2-40B4-BE49-F238E27FC236}">
                <a16:creationId xmlns:a16="http://schemas.microsoft.com/office/drawing/2014/main" id="{C89A6F5D-265B-4D89-90F5-C074CCD278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CB11F0-7701-4869-8361-CD879D09AEF8}"/>
              </a:ext>
            </a:extLst>
          </p:cNvPr>
          <p:cNvSpPr>
            <a:spLocks noGrp="1"/>
          </p:cNvSpPr>
          <p:nvPr>
            <p:ph type="sldNum" sz="quarter" idx="12"/>
          </p:nvPr>
        </p:nvSpPr>
        <p:spPr/>
        <p:txBody>
          <a:bodyPr/>
          <a:lstStyle/>
          <a:p>
            <a:fld id="{A793387B-8BEA-41FE-BEC6-9E95D20CE909}" type="slidenum">
              <a:rPr lang="en-US" smtClean="0"/>
              <a:t>‹#›</a:t>
            </a:fld>
            <a:endParaRPr lang="en-US"/>
          </a:p>
        </p:txBody>
      </p:sp>
    </p:spTree>
    <p:extLst>
      <p:ext uri="{BB962C8B-B14F-4D97-AF65-F5344CB8AC3E}">
        <p14:creationId xmlns:p14="http://schemas.microsoft.com/office/powerpoint/2010/main" val="3850414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243E7-DD0C-455D-B464-C000FC332D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7A25AB9-A2A4-4AF7-9FA8-C0B2A4CE63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4AD834B-1668-4E38-ABAA-9D2151A11A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57E8591-ACAB-427A-A0F0-A2676A15C4FA}"/>
              </a:ext>
            </a:extLst>
          </p:cNvPr>
          <p:cNvSpPr>
            <a:spLocks noGrp="1"/>
          </p:cNvSpPr>
          <p:nvPr>
            <p:ph type="dt" sz="half" idx="10"/>
          </p:nvPr>
        </p:nvSpPr>
        <p:spPr/>
        <p:txBody>
          <a:bodyPr/>
          <a:lstStyle/>
          <a:p>
            <a:fld id="{3E1659D2-4A4A-424B-A784-77D9B21E6847}" type="datetime1">
              <a:rPr lang="en-US" smtClean="0"/>
              <a:t>7/11/2017</a:t>
            </a:fld>
            <a:endParaRPr lang="en-US"/>
          </a:p>
        </p:txBody>
      </p:sp>
      <p:sp>
        <p:nvSpPr>
          <p:cNvPr id="6" name="Footer Placeholder 5">
            <a:extLst>
              <a:ext uri="{FF2B5EF4-FFF2-40B4-BE49-F238E27FC236}">
                <a16:creationId xmlns:a16="http://schemas.microsoft.com/office/drawing/2014/main" id="{D93CBFED-5BC5-4588-AD44-F06CD05021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F18733-D433-4C6B-BEA5-CE7CC942E249}"/>
              </a:ext>
            </a:extLst>
          </p:cNvPr>
          <p:cNvSpPr>
            <a:spLocks noGrp="1"/>
          </p:cNvSpPr>
          <p:nvPr>
            <p:ph type="sldNum" sz="quarter" idx="12"/>
          </p:nvPr>
        </p:nvSpPr>
        <p:spPr/>
        <p:txBody>
          <a:bodyPr/>
          <a:lstStyle/>
          <a:p>
            <a:fld id="{A793387B-8BEA-41FE-BEC6-9E95D20CE909}" type="slidenum">
              <a:rPr lang="en-US" smtClean="0"/>
              <a:t>‹#›</a:t>
            </a:fld>
            <a:endParaRPr lang="en-US"/>
          </a:p>
        </p:txBody>
      </p:sp>
    </p:spTree>
    <p:extLst>
      <p:ext uri="{BB962C8B-B14F-4D97-AF65-F5344CB8AC3E}">
        <p14:creationId xmlns:p14="http://schemas.microsoft.com/office/powerpoint/2010/main" val="317085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F853E6-C4E6-4E62-B482-639E4F20D1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88E7D7-2864-4E49-8ACC-AC423926CD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D82337-2B2F-4802-97C7-39C22EF2CC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B64197-BB8D-4D6C-A52D-C994697278FA}" type="datetime1">
              <a:rPr lang="en-US" smtClean="0"/>
              <a:t>7/11/2017</a:t>
            </a:fld>
            <a:endParaRPr lang="en-US"/>
          </a:p>
        </p:txBody>
      </p:sp>
      <p:sp>
        <p:nvSpPr>
          <p:cNvPr id="5" name="Footer Placeholder 4">
            <a:extLst>
              <a:ext uri="{FF2B5EF4-FFF2-40B4-BE49-F238E27FC236}">
                <a16:creationId xmlns:a16="http://schemas.microsoft.com/office/drawing/2014/main" id="{D40A127F-4955-4743-AF53-4F4F645324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00F1BD1-0744-4A4C-8A54-BE990EA6B6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93387B-8BEA-41FE-BEC6-9E95D20CE909}" type="slidenum">
              <a:rPr lang="en-US" smtClean="0"/>
              <a:t>‹#›</a:t>
            </a:fld>
            <a:endParaRPr lang="en-US"/>
          </a:p>
        </p:txBody>
      </p:sp>
    </p:spTree>
    <p:extLst>
      <p:ext uri="{BB962C8B-B14F-4D97-AF65-F5344CB8AC3E}">
        <p14:creationId xmlns:p14="http://schemas.microsoft.com/office/powerpoint/2010/main" val="20182299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86466-7DD2-4E3B-A992-D9047EB1A40E}"/>
              </a:ext>
            </a:extLst>
          </p:cNvPr>
          <p:cNvSpPr>
            <a:spLocks noGrp="1"/>
          </p:cNvSpPr>
          <p:nvPr>
            <p:ph type="ctrTitle"/>
          </p:nvPr>
        </p:nvSpPr>
        <p:spPr/>
        <p:txBody>
          <a:bodyPr/>
          <a:lstStyle/>
          <a:p>
            <a:r>
              <a:rPr lang="en-US" dirty="0"/>
              <a:t>Quote System Use Case</a:t>
            </a:r>
          </a:p>
        </p:txBody>
      </p:sp>
      <p:sp>
        <p:nvSpPr>
          <p:cNvPr id="3" name="Subtitle 2">
            <a:extLst>
              <a:ext uri="{FF2B5EF4-FFF2-40B4-BE49-F238E27FC236}">
                <a16:creationId xmlns:a16="http://schemas.microsoft.com/office/drawing/2014/main" id="{4847C0A8-EBEC-428E-AD7C-6167B0741FAC}"/>
              </a:ext>
            </a:extLst>
          </p:cNvPr>
          <p:cNvSpPr>
            <a:spLocks noGrp="1"/>
          </p:cNvSpPr>
          <p:nvPr>
            <p:ph type="subTitle" idx="1"/>
          </p:nvPr>
        </p:nvSpPr>
        <p:spPr/>
        <p:txBody>
          <a:bodyPr/>
          <a:lstStyle/>
          <a:p>
            <a:r>
              <a:rPr lang="en-US" dirty="0"/>
              <a:t>Undergraduate Group #2</a:t>
            </a:r>
          </a:p>
          <a:p>
            <a:r>
              <a:rPr lang="en-US" sz="2000" dirty="0"/>
              <a:t>John </a:t>
            </a:r>
            <a:r>
              <a:rPr lang="en-US" sz="2000" dirty="0" err="1"/>
              <a:t>Ayling</a:t>
            </a:r>
            <a:r>
              <a:rPr lang="en-US" sz="2000" dirty="0"/>
              <a:t>, CJ Yoder &amp; Mitch Myers</a:t>
            </a:r>
          </a:p>
        </p:txBody>
      </p:sp>
      <p:sp>
        <p:nvSpPr>
          <p:cNvPr id="4" name="Slide Number Placeholder 3">
            <a:extLst>
              <a:ext uri="{FF2B5EF4-FFF2-40B4-BE49-F238E27FC236}">
                <a16:creationId xmlns:a16="http://schemas.microsoft.com/office/drawing/2014/main" id="{0F2BC43C-B961-4718-94B1-17B0194CA165}"/>
              </a:ext>
            </a:extLst>
          </p:cNvPr>
          <p:cNvSpPr>
            <a:spLocks noGrp="1"/>
          </p:cNvSpPr>
          <p:nvPr>
            <p:ph type="sldNum" sz="quarter" idx="12"/>
          </p:nvPr>
        </p:nvSpPr>
        <p:spPr/>
        <p:txBody>
          <a:bodyPr/>
          <a:lstStyle/>
          <a:p>
            <a:fld id="{A793387B-8BEA-41FE-BEC6-9E95D20CE909}" type="slidenum">
              <a:rPr lang="en-US" smtClean="0"/>
              <a:t>1</a:t>
            </a:fld>
            <a:endParaRPr lang="en-US"/>
          </a:p>
        </p:txBody>
      </p:sp>
    </p:spTree>
    <p:extLst>
      <p:ext uri="{BB962C8B-B14F-4D97-AF65-F5344CB8AC3E}">
        <p14:creationId xmlns:p14="http://schemas.microsoft.com/office/powerpoint/2010/main" val="1255179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E7310-93BF-469D-A44B-8928B78415B0}"/>
              </a:ext>
            </a:extLst>
          </p:cNvPr>
          <p:cNvSpPr>
            <a:spLocks noGrp="1"/>
          </p:cNvSpPr>
          <p:nvPr>
            <p:ph type="title"/>
          </p:nvPr>
        </p:nvSpPr>
        <p:spPr/>
        <p:txBody>
          <a:bodyPr/>
          <a:lstStyle/>
          <a:p>
            <a:pPr algn="ctr"/>
            <a:r>
              <a:rPr lang="en-US" dirty="0"/>
              <a:t>Quote System Use Case</a:t>
            </a:r>
          </a:p>
        </p:txBody>
      </p:sp>
      <p:pic>
        <p:nvPicPr>
          <p:cNvPr id="5" name="Content Placeholder 4">
            <a:extLst>
              <a:ext uri="{FF2B5EF4-FFF2-40B4-BE49-F238E27FC236}">
                <a16:creationId xmlns:a16="http://schemas.microsoft.com/office/drawing/2014/main" id="{8A1CD734-4CA1-46CA-8A52-DDCA7C3D76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8937" y="2086769"/>
            <a:ext cx="6334125" cy="3829050"/>
          </a:xfrm>
        </p:spPr>
      </p:pic>
      <p:sp>
        <p:nvSpPr>
          <p:cNvPr id="3" name="Rectangle 2">
            <a:extLst>
              <a:ext uri="{FF2B5EF4-FFF2-40B4-BE49-F238E27FC236}">
                <a16:creationId xmlns:a16="http://schemas.microsoft.com/office/drawing/2014/main" id="{B9255624-8684-46E5-B990-F1EAA2AA8FAA}"/>
              </a:ext>
            </a:extLst>
          </p:cNvPr>
          <p:cNvSpPr/>
          <p:nvPr/>
        </p:nvSpPr>
        <p:spPr>
          <a:xfrm>
            <a:off x="4662616" y="3782990"/>
            <a:ext cx="2257168" cy="601363"/>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DC89CE7B-48A1-431B-8F98-45F14AD9BD28}"/>
              </a:ext>
            </a:extLst>
          </p:cNvPr>
          <p:cNvSpPr>
            <a:spLocks noGrp="1"/>
          </p:cNvSpPr>
          <p:nvPr>
            <p:ph type="sldNum" sz="quarter" idx="12"/>
          </p:nvPr>
        </p:nvSpPr>
        <p:spPr/>
        <p:txBody>
          <a:bodyPr/>
          <a:lstStyle/>
          <a:p>
            <a:fld id="{A793387B-8BEA-41FE-BEC6-9E95D20CE909}" type="slidenum">
              <a:rPr lang="en-US" smtClean="0"/>
              <a:t>10</a:t>
            </a:fld>
            <a:endParaRPr lang="en-US"/>
          </a:p>
        </p:txBody>
      </p:sp>
    </p:spTree>
    <p:extLst>
      <p:ext uri="{BB962C8B-B14F-4D97-AF65-F5344CB8AC3E}">
        <p14:creationId xmlns:p14="http://schemas.microsoft.com/office/powerpoint/2010/main" val="4009350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B6B43-F27C-4F34-9526-16276AECF0DE}"/>
              </a:ext>
            </a:extLst>
          </p:cNvPr>
          <p:cNvSpPr>
            <a:spLocks noGrp="1"/>
          </p:cNvSpPr>
          <p:nvPr>
            <p:ph type="title"/>
          </p:nvPr>
        </p:nvSpPr>
        <p:spPr>
          <a:xfrm>
            <a:off x="838200" y="0"/>
            <a:ext cx="10515600" cy="453081"/>
          </a:xfrm>
        </p:spPr>
        <p:txBody>
          <a:bodyPr>
            <a:normAutofit fontScale="90000"/>
          </a:bodyPr>
          <a:lstStyle/>
          <a:p>
            <a:r>
              <a:rPr lang="en-US" sz="2800" dirty="0"/>
              <a:t>Create Purchase Order Specifications</a:t>
            </a:r>
          </a:p>
        </p:txBody>
      </p:sp>
      <p:graphicFrame>
        <p:nvGraphicFramePr>
          <p:cNvPr id="6" name="Content Placeholder 5">
            <a:extLst>
              <a:ext uri="{FF2B5EF4-FFF2-40B4-BE49-F238E27FC236}">
                <a16:creationId xmlns:a16="http://schemas.microsoft.com/office/drawing/2014/main" id="{297AD38F-6C35-4443-86BA-504D4E98D134}"/>
              </a:ext>
            </a:extLst>
          </p:cNvPr>
          <p:cNvGraphicFramePr>
            <a:graphicFrameLocks noGrp="1"/>
          </p:cNvGraphicFramePr>
          <p:nvPr>
            <p:ph idx="1"/>
            <p:extLst>
              <p:ext uri="{D42A27DB-BD31-4B8C-83A1-F6EECF244321}">
                <p14:modId xmlns:p14="http://schemas.microsoft.com/office/powerpoint/2010/main" val="343113988"/>
              </p:ext>
            </p:extLst>
          </p:nvPr>
        </p:nvGraphicFramePr>
        <p:xfrm>
          <a:off x="527222" y="453081"/>
          <a:ext cx="11186983" cy="6309360"/>
        </p:xfrm>
        <a:graphic>
          <a:graphicData uri="http://schemas.openxmlformats.org/drawingml/2006/table">
            <a:tbl>
              <a:tblPr firstRow="1" firstCol="1" bandRow="1">
                <a:tableStyleId>{F5AB1C69-6EDB-4FF4-983F-18BD219EF322}</a:tableStyleId>
              </a:tblPr>
              <a:tblGrid>
                <a:gridCol w="1779373">
                  <a:extLst>
                    <a:ext uri="{9D8B030D-6E8A-4147-A177-3AD203B41FA5}">
                      <a16:colId xmlns:a16="http://schemas.microsoft.com/office/drawing/2014/main" val="1919129759"/>
                    </a:ext>
                  </a:extLst>
                </a:gridCol>
                <a:gridCol w="9407610">
                  <a:extLst>
                    <a:ext uri="{9D8B030D-6E8A-4147-A177-3AD203B41FA5}">
                      <a16:colId xmlns:a16="http://schemas.microsoft.com/office/drawing/2014/main" val="3139609613"/>
                    </a:ext>
                  </a:extLst>
                </a:gridCol>
              </a:tblGrid>
              <a:tr h="162514">
                <a:tc>
                  <a:txBody>
                    <a:bodyPr/>
                    <a:lstStyle/>
                    <a:p>
                      <a:pPr marL="0" marR="0">
                        <a:lnSpc>
                          <a:spcPct val="115000"/>
                        </a:lnSpc>
                        <a:spcBef>
                          <a:spcPts val="0"/>
                        </a:spcBef>
                        <a:spcAft>
                          <a:spcPts val="0"/>
                        </a:spcAft>
                      </a:pPr>
                      <a:r>
                        <a:rPr lang="en-US" sz="1000">
                          <a:effectLst/>
                        </a:rPr>
                        <a:t>Name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tc>
                  <a:txBody>
                    <a:bodyPr/>
                    <a:lstStyle/>
                    <a:p>
                      <a:pPr marL="0" marR="0">
                        <a:lnSpc>
                          <a:spcPct val="115000"/>
                        </a:lnSpc>
                        <a:spcBef>
                          <a:spcPts val="0"/>
                        </a:spcBef>
                        <a:spcAft>
                          <a:spcPts val="0"/>
                        </a:spcAft>
                      </a:pPr>
                      <a:r>
                        <a:rPr lang="en-US" sz="1000" dirty="0">
                          <a:effectLst/>
                        </a:rPr>
                        <a:t>Create Purchase Order</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extLst>
                  <a:ext uri="{0D108BD9-81ED-4DB2-BD59-A6C34878D82A}">
                    <a16:rowId xmlns:a16="http://schemas.microsoft.com/office/drawing/2014/main" val="3356118449"/>
                  </a:ext>
                </a:extLst>
              </a:tr>
              <a:tr h="162514">
                <a:tc>
                  <a:txBody>
                    <a:bodyPr/>
                    <a:lstStyle/>
                    <a:p>
                      <a:pPr marL="0" marR="0">
                        <a:lnSpc>
                          <a:spcPct val="115000"/>
                        </a:lnSpc>
                        <a:spcBef>
                          <a:spcPts val="0"/>
                        </a:spcBef>
                        <a:spcAft>
                          <a:spcPts val="0"/>
                        </a:spcAft>
                      </a:pPr>
                      <a:r>
                        <a:rPr lang="en-US" sz="1000">
                          <a:effectLst/>
                        </a:rPr>
                        <a:t>id</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tc>
                  <a:txBody>
                    <a:bodyPr/>
                    <a:lstStyle/>
                    <a:p>
                      <a:pPr marL="0" marR="0">
                        <a:lnSpc>
                          <a:spcPct val="115000"/>
                        </a:lnSpc>
                        <a:spcBef>
                          <a:spcPts val="0"/>
                        </a:spcBef>
                        <a:spcAft>
                          <a:spcPts val="0"/>
                        </a:spcAft>
                      </a:pPr>
                      <a:r>
                        <a:rPr lang="en-US" sz="1000">
                          <a:effectLst/>
                        </a:rPr>
                        <a:t>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extLst>
                  <a:ext uri="{0D108BD9-81ED-4DB2-BD59-A6C34878D82A}">
                    <a16:rowId xmlns:a16="http://schemas.microsoft.com/office/drawing/2014/main" val="1000593526"/>
                  </a:ext>
                </a:extLst>
              </a:tr>
              <a:tr h="162514">
                <a:tc>
                  <a:txBody>
                    <a:bodyPr/>
                    <a:lstStyle/>
                    <a:p>
                      <a:pPr marL="0" marR="0">
                        <a:lnSpc>
                          <a:spcPct val="115000"/>
                        </a:lnSpc>
                        <a:spcBef>
                          <a:spcPts val="0"/>
                        </a:spcBef>
                        <a:spcAft>
                          <a:spcPts val="0"/>
                        </a:spcAft>
                      </a:pPr>
                      <a:r>
                        <a:rPr lang="en-US" sz="1000">
                          <a:effectLst/>
                        </a:rPr>
                        <a:t>Scope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tc>
                  <a:txBody>
                    <a:bodyPr/>
                    <a:lstStyle/>
                    <a:p>
                      <a:pPr marL="0" marR="0">
                        <a:lnSpc>
                          <a:spcPct val="115000"/>
                        </a:lnSpc>
                        <a:spcBef>
                          <a:spcPts val="0"/>
                        </a:spcBef>
                        <a:spcAft>
                          <a:spcPts val="0"/>
                        </a:spcAft>
                      </a:pPr>
                      <a:r>
                        <a:rPr lang="en-US" sz="1000">
                          <a:effectLst/>
                        </a:rPr>
                        <a:t>Quote System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extLst>
                  <a:ext uri="{0D108BD9-81ED-4DB2-BD59-A6C34878D82A}">
                    <a16:rowId xmlns:a16="http://schemas.microsoft.com/office/drawing/2014/main" val="4198186302"/>
                  </a:ext>
                </a:extLst>
              </a:tr>
              <a:tr h="162514">
                <a:tc>
                  <a:txBody>
                    <a:bodyPr/>
                    <a:lstStyle/>
                    <a:p>
                      <a:pPr marL="0" marR="0">
                        <a:lnSpc>
                          <a:spcPct val="115000"/>
                        </a:lnSpc>
                        <a:spcBef>
                          <a:spcPts val="0"/>
                        </a:spcBef>
                        <a:spcAft>
                          <a:spcPts val="0"/>
                        </a:spcAft>
                      </a:pPr>
                      <a:r>
                        <a:rPr lang="en-US" sz="1000">
                          <a:effectLst/>
                        </a:rPr>
                        <a:t>Priority</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tc>
                  <a:txBody>
                    <a:bodyPr/>
                    <a:lstStyle/>
                    <a:p>
                      <a:pPr marL="0" marR="0">
                        <a:lnSpc>
                          <a:spcPct val="115000"/>
                        </a:lnSpc>
                        <a:spcBef>
                          <a:spcPts val="0"/>
                        </a:spcBef>
                        <a:spcAft>
                          <a:spcPts val="0"/>
                        </a:spcAft>
                      </a:pPr>
                      <a:r>
                        <a:rPr lang="en-US" sz="1000">
                          <a:effectLst/>
                        </a:rPr>
                        <a:t>High</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extLst>
                  <a:ext uri="{0D108BD9-81ED-4DB2-BD59-A6C34878D82A}">
                    <a16:rowId xmlns:a16="http://schemas.microsoft.com/office/drawing/2014/main" val="1699540283"/>
                  </a:ext>
                </a:extLst>
              </a:tr>
              <a:tr h="162514">
                <a:tc>
                  <a:txBody>
                    <a:bodyPr/>
                    <a:lstStyle/>
                    <a:p>
                      <a:pPr marL="0" marR="0">
                        <a:lnSpc>
                          <a:spcPct val="115000"/>
                        </a:lnSpc>
                        <a:spcBef>
                          <a:spcPts val="0"/>
                        </a:spcBef>
                        <a:spcAft>
                          <a:spcPts val="0"/>
                        </a:spcAft>
                      </a:pPr>
                      <a:r>
                        <a:rPr lang="en-US" sz="1000">
                          <a:effectLst/>
                        </a:rPr>
                        <a:t>Summary</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tc>
                  <a:txBody>
                    <a:bodyPr/>
                    <a:lstStyle/>
                    <a:p>
                      <a:pPr marL="0" marR="0">
                        <a:lnSpc>
                          <a:spcPct val="115000"/>
                        </a:lnSpc>
                        <a:spcBef>
                          <a:spcPts val="0"/>
                        </a:spcBef>
                        <a:spcAft>
                          <a:spcPts val="0"/>
                        </a:spcAft>
                      </a:pPr>
                      <a:r>
                        <a:rPr lang="en-US" sz="1000">
                          <a:effectLst/>
                        </a:rPr>
                        <a:t>Converts a quote to a Purchase Order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extLst>
                  <a:ext uri="{0D108BD9-81ED-4DB2-BD59-A6C34878D82A}">
                    <a16:rowId xmlns:a16="http://schemas.microsoft.com/office/drawing/2014/main" val="2699291090"/>
                  </a:ext>
                </a:extLst>
              </a:tr>
              <a:tr h="162514">
                <a:tc>
                  <a:txBody>
                    <a:bodyPr/>
                    <a:lstStyle/>
                    <a:p>
                      <a:pPr marL="0" marR="0">
                        <a:lnSpc>
                          <a:spcPct val="115000"/>
                        </a:lnSpc>
                        <a:spcBef>
                          <a:spcPts val="0"/>
                        </a:spcBef>
                        <a:spcAft>
                          <a:spcPts val="0"/>
                        </a:spcAft>
                      </a:pPr>
                      <a:r>
                        <a:rPr lang="en-US" sz="1000">
                          <a:effectLst/>
                        </a:rPr>
                        <a:t>Primary Actor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tc>
                  <a:txBody>
                    <a:bodyPr/>
                    <a:lstStyle/>
                    <a:p>
                      <a:pPr marL="0" marR="0">
                        <a:lnSpc>
                          <a:spcPct val="115000"/>
                        </a:lnSpc>
                        <a:spcBef>
                          <a:spcPts val="0"/>
                        </a:spcBef>
                        <a:spcAft>
                          <a:spcPts val="0"/>
                        </a:spcAft>
                      </a:pPr>
                      <a:r>
                        <a:rPr lang="en-US" sz="1000">
                          <a:effectLst/>
                        </a:rPr>
                        <a:t>Sales Associate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extLst>
                  <a:ext uri="{0D108BD9-81ED-4DB2-BD59-A6C34878D82A}">
                    <a16:rowId xmlns:a16="http://schemas.microsoft.com/office/drawing/2014/main" val="1371393959"/>
                  </a:ext>
                </a:extLst>
              </a:tr>
              <a:tr h="162514">
                <a:tc>
                  <a:txBody>
                    <a:bodyPr/>
                    <a:lstStyle/>
                    <a:p>
                      <a:pPr marL="0" marR="0">
                        <a:lnSpc>
                          <a:spcPct val="115000"/>
                        </a:lnSpc>
                        <a:spcBef>
                          <a:spcPts val="0"/>
                        </a:spcBef>
                        <a:spcAft>
                          <a:spcPts val="0"/>
                        </a:spcAft>
                      </a:pPr>
                      <a:r>
                        <a:rPr lang="en-US" sz="1000">
                          <a:effectLst/>
                        </a:rPr>
                        <a:t>Supporting Actor(s)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tc>
                  <a:txBody>
                    <a:bodyPr/>
                    <a:lstStyle/>
                    <a:p>
                      <a:pPr marL="0" marR="0">
                        <a:lnSpc>
                          <a:spcPct val="115000"/>
                        </a:lnSpc>
                        <a:spcBef>
                          <a:spcPts val="0"/>
                        </a:spcBef>
                        <a:spcAft>
                          <a:spcPts val="0"/>
                        </a:spcAft>
                      </a:pPr>
                      <a:r>
                        <a:rPr lang="en-US" sz="1000">
                          <a:effectLst/>
                        </a:rPr>
                        <a:t>Processing System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extLst>
                  <a:ext uri="{0D108BD9-81ED-4DB2-BD59-A6C34878D82A}">
                    <a16:rowId xmlns:a16="http://schemas.microsoft.com/office/drawing/2014/main" val="817183822"/>
                  </a:ext>
                </a:extLst>
              </a:tr>
              <a:tr h="162514">
                <a:tc>
                  <a:txBody>
                    <a:bodyPr/>
                    <a:lstStyle/>
                    <a:p>
                      <a:pPr marL="0" marR="0">
                        <a:lnSpc>
                          <a:spcPct val="115000"/>
                        </a:lnSpc>
                        <a:spcBef>
                          <a:spcPts val="0"/>
                        </a:spcBef>
                        <a:spcAft>
                          <a:spcPts val="0"/>
                        </a:spcAft>
                      </a:pPr>
                      <a:r>
                        <a:rPr lang="en-US" sz="1000">
                          <a:effectLst/>
                        </a:rPr>
                        <a:t>Stakeholders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tc>
                  <a:txBody>
                    <a:bodyPr/>
                    <a:lstStyle/>
                    <a:p>
                      <a:pPr marL="0" marR="0">
                        <a:lnSpc>
                          <a:spcPct val="115000"/>
                        </a:lnSpc>
                        <a:spcBef>
                          <a:spcPts val="0"/>
                        </a:spcBef>
                        <a:spcAft>
                          <a:spcPts val="0"/>
                        </a:spcAft>
                      </a:pPr>
                      <a:r>
                        <a:rPr lang="en-US" sz="1000">
                          <a:effectLst/>
                        </a:rPr>
                        <a:t>n/a</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extLst>
                  <a:ext uri="{0D108BD9-81ED-4DB2-BD59-A6C34878D82A}">
                    <a16:rowId xmlns:a16="http://schemas.microsoft.com/office/drawing/2014/main" val="460673617"/>
                  </a:ext>
                </a:extLst>
              </a:tr>
              <a:tr h="162514">
                <a:tc>
                  <a:txBody>
                    <a:bodyPr/>
                    <a:lstStyle/>
                    <a:p>
                      <a:pPr marL="0" marR="0">
                        <a:lnSpc>
                          <a:spcPct val="115000"/>
                        </a:lnSpc>
                        <a:spcBef>
                          <a:spcPts val="0"/>
                        </a:spcBef>
                        <a:spcAft>
                          <a:spcPts val="0"/>
                        </a:spcAft>
                      </a:pPr>
                      <a:r>
                        <a:rPr lang="en-US" sz="1000">
                          <a:effectLst/>
                        </a:rPr>
                        <a:t>Generalization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tc>
                  <a:txBody>
                    <a:bodyPr/>
                    <a:lstStyle/>
                    <a:p>
                      <a:pPr marL="0" marR="0">
                        <a:lnSpc>
                          <a:spcPct val="115000"/>
                        </a:lnSpc>
                        <a:spcBef>
                          <a:spcPts val="0"/>
                        </a:spcBef>
                        <a:spcAft>
                          <a:spcPts val="0"/>
                        </a:spcAft>
                      </a:pPr>
                      <a:r>
                        <a:rPr lang="en-US" sz="1000">
                          <a:effectLst/>
                        </a:rPr>
                        <a:t>n/a</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extLst>
                  <a:ext uri="{0D108BD9-81ED-4DB2-BD59-A6C34878D82A}">
                    <a16:rowId xmlns:a16="http://schemas.microsoft.com/office/drawing/2014/main" val="4027431267"/>
                  </a:ext>
                </a:extLst>
              </a:tr>
              <a:tr h="162514">
                <a:tc>
                  <a:txBody>
                    <a:bodyPr/>
                    <a:lstStyle/>
                    <a:p>
                      <a:pPr marL="0" marR="0">
                        <a:lnSpc>
                          <a:spcPct val="115000"/>
                        </a:lnSpc>
                        <a:spcBef>
                          <a:spcPts val="0"/>
                        </a:spcBef>
                        <a:spcAft>
                          <a:spcPts val="0"/>
                        </a:spcAft>
                      </a:pPr>
                      <a:r>
                        <a:rPr lang="en-US" sz="1000">
                          <a:effectLst/>
                        </a:rPr>
                        <a:t>Include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tc>
                  <a:txBody>
                    <a:bodyPr/>
                    <a:lstStyle/>
                    <a:p>
                      <a:pPr marL="0" marR="0">
                        <a:lnSpc>
                          <a:spcPct val="115000"/>
                        </a:lnSpc>
                        <a:spcBef>
                          <a:spcPts val="0"/>
                        </a:spcBef>
                        <a:spcAft>
                          <a:spcPts val="0"/>
                        </a:spcAft>
                      </a:pPr>
                      <a:r>
                        <a:rPr lang="en-US" sz="1000">
                          <a:effectLst/>
                        </a:rPr>
                        <a:t>n/a</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extLst>
                  <a:ext uri="{0D108BD9-81ED-4DB2-BD59-A6C34878D82A}">
                    <a16:rowId xmlns:a16="http://schemas.microsoft.com/office/drawing/2014/main" val="2449840187"/>
                  </a:ext>
                </a:extLst>
              </a:tr>
              <a:tr h="162514">
                <a:tc>
                  <a:txBody>
                    <a:bodyPr/>
                    <a:lstStyle/>
                    <a:p>
                      <a:pPr marL="0" marR="0">
                        <a:lnSpc>
                          <a:spcPct val="115000"/>
                        </a:lnSpc>
                        <a:spcBef>
                          <a:spcPts val="0"/>
                        </a:spcBef>
                        <a:spcAft>
                          <a:spcPts val="0"/>
                        </a:spcAft>
                      </a:pPr>
                      <a:r>
                        <a:rPr lang="en-US" sz="1000">
                          <a:effectLst/>
                        </a:rPr>
                        <a:t>Extend</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tc>
                  <a:txBody>
                    <a:bodyPr/>
                    <a:lstStyle/>
                    <a:p>
                      <a:pPr marL="0" marR="0">
                        <a:lnSpc>
                          <a:spcPct val="115000"/>
                        </a:lnSpc>
                        <a:spcBef>
                          <a:spcPts val="0"/>
                        </a:spcBef>
                        <a:spcAft>
                          <a:spcPts val="0"/>
                        </a:spcAft>
                      </a:pPr>
                      <a:r>
                        <a:rPr lang="en-US" sz="1000">
                          <a:effectLst/>
                        </a:rPr>
                        <a:t>n/a</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extLst>
                  <a:ext uri="{0D108BD9-81ED-4DB2-BD59-A6C34878D82A}">
                    <a16:rowId xmlns:a16="http://schemas.microsoft.com/office/drawing/2014/main" val="3194300087"/>
                  </a:ext>
                </a:extLst>
              </a:tr>
              <a:tr h="162514">
                <a:tc>
                  <a:txBody>
                    <a:bodyPr/>
                    <a:lstStyle/>
                    <a:p>
                      <a:pPr marL="0" marR="0">
                        <a:lnSpc>
                          <a:spcPct val="115000"/>
                        </a:lnSpc>
                        <a:spcBef>
                          <a:spcPts val="0"/>
                        </a:spcBef>
                        <a:spcAft>
                          <a:spcPts val="0"/>
                        </a:spcAft>
                      </a:pPr>
                      <a:r>
                        <a:rPr lang="en-US" sz="1000">
                          <a:effectLst/>
                        </a:rPr>
                        <a:t>Precondition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tc>
                  <a:txBody>
                    <a:bodyPr/>
                    <a:lstStyle/>
                    <a:p>
                      <a:pPr marL="0" marR="0">
                        <a:lnSpc>
                          <a:spcPct val="115000"/>
                        </a:lnSpc>
                        <a:spcBef>
                          <a:spcPts val="0"/>
                        </a:spcBef>
                        <a:spcAft>
                          <a:spcPts val="0"/>
                        </a:spcAft>
                      </a:pPr>
                      <a:r>
                        <a:rPr lang="en-US" sz="1000">
                          <a:effectLst/>
                        </a:rPr>
                        <a:t>Sanctioned quote sent to customer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extLst>
                  <a:ext uri="{0D108BD9-81ED-4DB2-BD59-A6C34878D82A}">
                    <a16:rowId xmlns:a16="http://schemas.microsoft.com/office/drawing/2014/main" val="519141358"/>
                  </a:ext>
                </a:extLst>
              </a:tr>
              <a:tr h="162514">
                <a:tc>
                  <a:txBody>
                    <a:bodyPr/>
                    <a:lstStyle/>
                    <a:p>
                      <a:pPr marL="0" marR="0">
                        <a:lnSpc>
                          <a:spcPct val="115000"/>
                        </a:lnSpc>
                        <a:spcBef>
                          <a:spcPts val="0"/>
                        </a:spcBef>
                        <a:spcAft>
                          <a:spcPts val="0"/>
                        </a:spcAft>
                      </a:pPr>
                      <a:r>
                        <a:rPr lang="en-US" sz="1000">
                          <a:effectLst/>
                        </a:rPr>
                        <a:t>Trigger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tc>
                  <a:txBody>
                    <a:bodyPr/>
                    <a:lstStyle/>
                    <a:p>
                      <a:pPr marL="0" marR="0">
                        <a:lnSpc>
                          <a:spcPct val="115000"/>
                        </a:lnSpc>
                        <a:spcBef>
                          <a:spcPts val="0"/>
                        </a:spcBef>
                        <a:spcAft>
                          <a:spcPts val="0"/>
                        </a:spcAft>
                      </a:pPr>
                      <a:r>
                        <a:rPr lang="en-US" sz="1000">
                          <a:effectLst/>
                        </a:rPr>
                        <a:t>Sanctioned quote approved by customer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extLst>
                  <a:ext uri="{0D108BD9-81ED-4DB2-BD59-A6C34878D82A}">
                    <a16:rowId xmlns:a16="http://schemas.microsoft.com/office/drawing/2014/main" val="4014679447"/>
                  </a:ext>
                </a:extLst>
              </a:tr>
              <a:tr h="2730381">
                <a:tc>
                  <a:txBody>
                    <a:bodyPr/>
                    <a:lstStyle/>
                    <a:p>
                      <a:pPr marL="0" marR="0">
                        <a:lnSpc>
                          <a:spcPct val="115000"/>
                        </a:lnSpc>
                        <a:spcBef>
                          <a:spcPts val="0"/>
                        </a:spcBef>
                        <a:spcAft>
                          <a:spcPts val="0"/>
                        </a:spcAft>
                      </a:pPr>
                      <a:r>
                        <a:rPr lang="en-US" sz="1000">
                          <a:effectLst/>
                        </a:rPr>
                        <a:t>Normal Flow</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tc>
                  <a:txBody>
                    <a:bodyPr/>
                    <a:lstStyle/>
                    <a:p>
                      <a:pPr marL="342900" marR="0" lvl="0" indent="-342900">
                        <a:lnSpc>
                          <a:spcPct val="115000"/>
                        </a:lnSpc>
                        <a:spcBef>
                          <a:spcPts val="0"/>
                        </a:spcBef>
                        <a:spcAft>
                          <a:spcPts val="0"/>
                        </a:spcAft>
                        <a:buFont typeface="+mj-lt"/>
                        <a:buAutoNum type="arabicPeriod"/>
                      </a:pPr>
                      <a:r>
                        <a:rPr lang="en-US" sz="1000">
                          <a:effectLst/>
                        </a:rPr>
                        <a:t>The sanctioned quote is approved</a:t>
                      </a:r>
                    </a:p>
                    <a:p>
                      <a:pPr marL="342900" marR="0" lvl="0" indent="-342900">
                        <a:lnSpc>
                          <a:spcPct val="115000"/>
                        </a:lnSpc>
                        <a:spcBef>
                          <a:spcPts val="0"/>
                        </a:spcBef>
                        <a:spcAft>
                          <a:spcPts val="0"/>
                        </a:spcAft>
                        <a:buFont typeface="+mj-lt"/>
                        <a:buAutoNum type="arabicPeriod"/>
                      </a:pPr>
                      <a:r>
                        <a:rPr lang="en-US" sz="1000">
                          <a:effectLst/>
                        </a:rPr>
                        <a:t>The Sales Associate enters quote number</a:t>
                      </a:r>
                    </a:p>
                    <a:p>
                      <a:pPr marL="342900" marR="0" lvl="0" indent="-342900">
                        <a:lnSpc>
                          <a:spcPct val="115000"/>
                        </a:lnSpc>
                        <a:spcBef>
                          <a:spcPts val="0"/>
                        </a:spcBef>
                        <a:spcAft>
                          <a:spcPts val="0"/>
                        </a:spcAft>
                        <a:buFont typeface="+mj-lt"/>
                        <a:buAutoNum type="arabicPeriod"/>
                      </a:pPr>
                      <a:r>
                        <a:rPr lang="en-US" sz="1000">
                          <a:effectLst/>
                        </a:rPr>
                        <a:t>The System queries quote database &amp; displays quote</a:t>
                      </a:r>
                    </a:p>
                    <a:p>
                      <a:pPr marL="342900" marR="0" lvl="0" indent="-342900">
                        <a:lnSpc>
                          <a:spcPct val="115000"/>
                        </a:lnSpc>
                        <a:spcBef>
                          <a:spcPts val="0"/>
                        </a:spcBef>
                        <a:spcAft>
                          <a:spcPts val="0"/>
                        </a:spcAft>
                        <a:buFont typeface="+mj-lt"/>
                        <a:buAutoNum type="arabicPeriod"/>
                      </a:pPr>
                      <a:r>
                        <a:rPr lang="en-US" sz="1000">
                          <a:effectLst/>
                        </a:rPr>
                        <a:t>The Sales Associate applies final discounts to quote</a:t>
                      </a:r>
                    </a:p>
                    <a:p>
                      <a:pPr marL="342900" marR="0" lvl="0" indent="-342900">
                        <a:lnSpc>
                          <a:spcPct val="115000"/>
                        </a:lnSpc>
                        <a:spcBef>
                          <a:spcPts val="0"/>
                        </a:spcBef>
                        <a:spcAft>
                          <a:spcPts val="0"/>
                        </a:spcAft>
                        <a:buFont typeface="+mj-lt"/>
                        <a:buAutoNum type="arabicPeriod"/>
                      </a:pPr>
                      <a:r>
                        <a:rPr lang="en-US" sz="1000">
                          <a:effectLst/>
                        </a:rPr>
                        <a:t>The System calculates the new price &amp; prompts for confirmation</a:t>
                      </a:r>
                    </a:p>
                    <a:p>
                      <a:pPr marL="342900" marR="0" lvl="0" indent="-342900">
                        <a:lnSpc>
                          <a:spcPct val="115000"/>
                        </a:lnSpc>
                        <a:spcBef>
                          <a:spcPts val="0"/>
                        </a:spcBef>
                        <a:spcAft>
                          <a:spcPts val="0"/>
                        </a:spcAft>
                        <a:buFont typeface="+mj-lt"/>
                        <a:buAutoNum type="arabicPeriod"/>
                      </a:pPr>
                      <a:r>
                        <a:rPr lang="en-US" sz="1000">
                          <a:effectLst/>
                        </a:rPr>
                        <a:t>The Sales Associate commits changes</a:t>
                      </a:r>
                    </a:p>
                    <a:p>
                      <a:pPr marL="342900" marR="0" lvl="0" indent="-342900">
                        <a:lnSpc>
                          <a:spcPct val="115000"/>
                        </a:lnSpc>
                        <a:spcBef>
                          <a:spcPts val="0"/>
                        </a:spcBef>
                        <a:spcAft>
                          <a:spcPts val="0"/>
                        </a:spcAft>
                        <a:buFont typeface="+mj-lt"/>
                        <a:buAutoNum type="arabicPeriod"/>
                      </a:pPr>
                      <a:r>
                        <a:rPr lang="en-US" sz="1000">
                          <a:effectLst/>
                        </a:rPr>
                        <a:t>The System converts the quote to a purchase order</a:t>
                      </a:r>
                    </a:p>
                    <a:p>
                      <a:pPr marL="342900" marR="0" lvl="0" indent="-342900">
                        <a:lnSpc>
                          <a:spcPct val="115000"/>
                        </a:lnSpc>
                        <a:spcBef>
                          <a:spcPts val="0"/>
                        </a:spcBef>
                        <a:spcAft>
                          <a:spcPts val="0"/>
                        </a:spcAft>
                        <a:buFont typeface="+mj-lt"/>
                        <a:buAutoNum type="arabicPeriod"/>
                      </a:pPr>
                      <a:r>
                        <a:rPr lang="en-US" sz="1000">
                          <a:effectLst/>
                        </a:rPr>
                        <a:t>The System sends the purchase order to processing system</a:t>
                      </a:r>
                    </a:p>
                    <a:p>
                      <a:pPr marL="342900" marR="0" lvl="0" indent="-342900">
                        <a:lnSpc>
                          <a:spcPct val="115000"/>
                        </a:lnSpc>
                        <a:spcBef>
                          <a:spcPts val="0"/>
                        </a:spcBef>
                        <a:spcAft>
                          <a:spcPts val="0"/>
                        </a:spcAft>
                        <a:buFont typeface="+mj-lt"/>
                        <a:buAutoNum type="arabicPeriod"/>
                      </a:pPr>
                      <a:r>
                        <a:rPr lang="en-US" sz="1000">
                          <a:effectLst/>
                        </a:rPr>
                        <a:t>The processing system calculates a processing date</a:t>
                      </a:r>
                    </a:p>
                    <a:p>
                      <a:pPr marL="342900" marR="0" lvl="0" indent="-342900">
                        <a:lnSpc>
                          <a:spcPct val="115000"/>
                        </a:lnSpc>
                        <a:spcBef>
                          <a:spcPts val="0"/>
                        </a:spcBef>
                        <a:spcAft>
                          <a:spcPts val="0"/>
                        </a:spcAft>
                        <a:buFont typeface="+mj-lt"/>
                        <a:buAutoNum type="arabicPeriod"/>
                      </a:pPr>
                      <a:r>
                        <a:rPr lang="en-US" sz="1000">
                          <a:effectLst/>
                        </a:rPr>
                        <a:t>The processing system calculates sales commission</a:t>
                      </a:r>
                    </a:p>
                    <a:p>
                      <a:pPr marL="342900" marR="0" lvl="0" indent="-342900">
                        <a:lnSpc>
                          <a:spcPct val="115000"/>
                        </a:lnSpc>
                        <a:spcBef>
                          <a:spcPts val="0"/>
                        </a:spcBef>
                        <a:spcAft>
                          <a:spcPts val="0"/>
                        </a:spcAft>
                        <a:buFont typeface="+mj-lt"/>
                        <a:buAutoNum type="arabicPeriod"/>
                      </a:pPr>
                      <a:r>
                        <a:rPr lang="en-US" sz="1000">
                          <a:effectLst/>
                        </a:rPr>
                        <a:t>The processing system adds commissions to accumulated commissions </a:t>
                      </a:r>
                    </a:p>
                    <a:p>
                      <a:pPr marL="342900" marR="0" lvl="0" indent="-342900">
                        <a:lnSpc>
                          <a:spcPct val="115000"/>
                        </a:lnSpc>
                        <a:spcBef>
                          <a:spcPts val="0"/>
                        </a:spcBef>
                        <a:spcAft>
                          <a:spcPts val="0"/>
                        </a:spcAft>
                        <a:buFont typeface="+mj-lt"/>
                        <a:buAutoNum type="arabicPeriod"/>
                      </a:pPr>
                      <a:r>
                        <a:rPr lang="en-US" sz="1000">
                          <a:effectLst/>
                        </a:rPr>
                        <a:t>The processing system stores accumulated commissions</a:t>
                      </a:r>
                    </a:p>
                    <a:p>
                      <a:pPr marL="342900" marR="0" lvl="0" indent="-342900">
                        <a:lnSpc>
                          <a:spcPct val="115000"/>
                        </a:lnSpc>
                        <a:spcBef>
                          <a:spcPts val="0"/>
                        </a:spcBef>
                        <a:spcAft>
                          <a:spcPts val="0"/>
                        </a:spcAft>
                        <a:buFont typeface="+mj-lt"/>
                        <a:buAutoNum type="arabicPeriod"/>
                      </a:pPr>
                      <a:r>
                        <a:rPr lang="en-US" sz="1000">
                          <a:effectLst/>
                        </a:rPr>
                        <a:t>The processing system stores the purchase order details</a:t>
                      </a:r>
                    </a:p>
                    <a:p>
                      <a:pPr marL="342900" marR="0" lvl="0" indent="-342900">
                        <a:lnSpc>
                          <a:spcPct val="115000"/>
                        </a:lnSpc>
                        <a:spcBef>
                          <a:spcPts val="0"/>
                        </a:spcBef>
                        <a:spcAft>
                          <a:spcPts val="0"/>
                        </a:spcAft>
                        <a:buFont typeface="+mj-lt"/>
                        <a:buAutoNum type="arabicPeriod"/>
                      </a:pPr>
                      <a:r>
                        <a:rPr lang="en-US" sz="1000">
                          <a:effectLst/>
                        </a:rPr>
                        <a:t>The processing system sends purchase order details to Sales Associate</a:t>
                      </a:r>
                    </a:p>
                    <a:p>
                      <a:pPr marL="342900" marR="0" lvl="0" indent="-342900">
                        <a:lnSpc>
                          <a:spcPct val="115000"/>
                        </a:lnSpc>
                        <a:spcBef>
                          <a:spcPts val="0"/>
                        </a:spcBef>
                        <a:spcAft>
                          <a:spcPts val="0"/>
                        </a:spcAft>
                        <a:buFont typeface="+mj-lt"/>
                        <a:buAutoNum type="arabicPeriod"/>
                      </a:pPr>
                      <a:r>
                        <a:rPr lang="en-US" sz="1000">
                          <a:effectLst/>
                        </a:rPr>
                        <a:t>The processing system sends purchase order to customer</a:t>
                      </a:r>
                    </a:p>
                    <a:p>
                      <a:pPr marL="342900" marR="0" lvl="0" indent="-342900">
                        <a:lnSpc>
                          <a:spcPct val="115000"/>
                        </a:lnSpc>
                        <a:spcBef>
                          <a:spcPts val="0"/>
                        </a:spcBef>
                        <a:spcAft>
                          <a:spcPts val="0"/>
                        </a:spcAft>
                        <a:buFont typeface="+mj-lt"/>
                        <a:buAutoNum type="arabicPeriod"/>
                      </a:pPr>
                      <a:r>
                        <a:rPr lang="en-US" sz="1000">
                          <a:effectLst/>
                        </a:rPr>
                        <a:t>The processing system closes connection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extLst>
                  <a:ext uri="{0D108BD9-81ED-4DB2-BD59-A6C34878D82A}">
                    <a16:rowId xmlns:a16="http://schemas.microsoft.com/office/drawing/2014/main" val="518262889"/>
                  </a:ext>
                </a:extLst>
              </a:tr>
              <a:tr h="162514">
                <a:tc>
                  <a:txBody>
                    <a:bodyPr/>
                    <a:lstStyle/>
                    <a:p>
                      <a:pPr marL="0" marR="0">
                        <a:lnSpc>
                          <a:spcPct val="115000"/>
                        </a:lnSpc>
                        <a:spcBef>
                          <a:spcPts val="0"/>
                        </a:spcBef>
                        <a:spcAft>
                          <a:spcPts val="0"/>
                        </a:spcAft>
                      </a:pPr>
                      <a:r>
                        <a:rPr lang="en-US" sz="1000">
                          <a:effectLst/>
                        </a:rPr>
                        <a:t>Sub-Flows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tc>
                  <a:txBody>
                    <a:bodyPr/>
                    <a:lstStyle/>
                    <a:p>
                      <a:pPr marL="0" marR="0">
                        <a:lnSpc>
                          <a:spcPct val="115000"/>
                        </a:lnSpc>
                        <a:spcBef>
                          <a:spcPts val="0"/>
                        </a:spcBef>
                        <a:spcAft>
                          <a:spcPts val="0"/>
                        </a:spcAft>
                      </a:pPr>
                      <a:r>
                        <a:rPr lang="en-US" sz="1000">
                          <a:effectLst/>
                        </a:rPr>
                        <a:t>See Activity Diagram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extLst>
                  <a:ext uri="{0D108BD9-81ED-4DB2-BD59-A6C34878D82A}">
                    <a16:rowId xmlns:a16="http://schemas.microsoft.com/office/drawing/2014/main" val="3819482037"/>
                  </a:ext>
                </a:extLst>
              </a:tr>
              <a:tr h="162514">
                <a:tc>
                  <a:txBody>
                    <a:bodyPr/>
                    <a:lstStyle/>
                    <a:p>
                      <a:pPr marL="0" marR="0">
                        <a:lnSpc>
                          <a:spcPct val="115000"/>
                        </a:lnSpc>
                        <a:spcBef>
                          <a:spcPts val="0"/>
                        </a:spcBef>
                        <a:spcAft>
                          <a:spcPts val="0"/>
                        </a:spcAft>
                      </a:pPr>
                      <a:r>
                        <a:rPr lang="en-US" sz="1000">
                          <a:effectLst/>
                        </a:rPr>
                        <a:t>Alternate Flow/Exceptions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tc>
                  <a:txBody>
                    <a:bodyPr/>
                    <a:lstStyle/>
                    <a:p>
                      <a:pPr marL="0" marR="0">
                        <a:lnSpc>
                          <a:spcPct val="115000"/>
                        </a:lnSpc>
                        <a:spcBef>
                          <a:spcPts val="0"/>
                        </a:spcBef>
                        <a:spcAft>
                          <a:spcPts val="0"/>
                        </a:spcAft>
                      </a:pPr>
                      <a:r>
                        <a:rPr lang="en-US" sz="1000">
                          <a:effectLst/>
                        </a:rPr>
                        <a:t>See Activity Diagram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extLst>
                  <a:ext uri="{0D108BD9-81ED-4DB2-BD59-A6C34878D82A}">
                    <a16:rowId xmlns:a16="http://schemas.microsoft.com/office/drawing/2014/main" val="2822158884"/>
                  </a:ext>
                </a:extLst>
              </a:tr>
              <a:tr h="162514">
                <a:tc>
                  <a:txBody>
                    <a:bodyPr/>
                    <a:lstStyle/>
                    <a:p>
                      <a:pPr marL="0" marR="0">
                        <a:lnSpc>
                          <a:spcPct val="115000"/>
                        </a:lnSpc>
                        <a:spcBef>
                          <a:spcPts val="0"/>
                        </a:spcBef>
                        <a:spcAft>
                          <a:spcPts val="0"/>
                        </a:spcAft>
                      </a:pPr>
                      <a:r>
                        <a:rPr lang="en-US" sz="1000">
                          <a:effectLst/>
                        </a:rPr>
                        <a:t>Postcondition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tc>
                  <a:txBody>
                    <a:bodyPr/>
                    <a:lstStyle/>
                    <a:p>
                      <a:pPr marL="0" marR="0">
                        <a:lnSpc>
                          <a:spcPct val="115000"/>
                        </a:lnSpc>
                        <a:spcBef>
                          <a:spcPts val="0"/>
                        </a:spcBef>
                        <a:spcAft>
                          <a:spcPts val="0"/>
                        </a:spcAft>
                      </a:pPr>
                      <a:r>
                        <a:rPr lang="en-US" sz="1000" dirty="0">
                          <a:effectLst/>
                        </a:rPr>
                        <a:t>Purchase order is created</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extLst>
                  <a:ext uri="{0D108BD9-81ED-4DB2-BD59-A6C34878D82A}">
                    <a16:rowId xmlns:a16="http://schemas.microsoft.com/office/drawing/2014/main" val="4148031015"/>
                  </a:ext>
                </a:extLst>
              </a:tr>
              <a:tr h="162514">
                <a:tc>
                  <a:txBody>
                    <a:bodyPr/>
                    <a:lstStyle/>
                    <a:p>
                      <a:pPr marL="0" marR="0">
                        <a:lnSpc>
                          <a:spcPct val="115000"/>
                        </a:lnSpc>
                        <a:spcBef>
                          <a:spcPts val="0"/>
                        </a:spcBef>
                        <a:spcAft>
                          <a:spcPts val="0"/>
                        </a:spcAft>
                      </a:pPr>
                      <a:r>
                        <a:rPr lang="en-US" sz="1000">
                          <a:effectLst/>
                        </a:rPr>
                        <a:t>Open Issues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tc>
                  <a:txBody>
                    <a:bodyPr/>
                    <a:lstStyle/>
                    <a:p>
                      <a:pPr marL="0" marR="0">
                        <a:lnSpc>
                          <a:spcPct val="115000"/>
                        </a:lnSpc>
                        <a:spcBef>
                          <a:spcPts val="0"/>
                        </a:spcBef>
                        <a:spcAft>
                          <a:spcPts val="0"/>
                        </a:spcAft>
                      </a:pPr>
                      <a:r>
                        <a:rPr lang="en-US"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extLst>
                  <a:ext uri="{0D108BD9-81ED-4DB2-BD59-A6C34878D82A}">
                    <a16:rowId xmlns:a16="http://schemas.microsoft.com/office/drawing/2014/main" val="1425854634"/>
                  </a:ext>
                </a:extLst>
              </a:tr>
              <a:tr h="162514">
                <a:tc>
                  <a:txBody>
                    <a:bodyPr/>
                    <a:lstStyle/>
                    <a:p>
                      <a:pPr marL="0" marR="0">
                        <a:lnSpc>
                          <a:spcPct val="115000"/>
                        </a:lnSpc>
                        <a:spcBef>
                          <a:spcPts val="0"/>
                        </a:spcBef>
                        <a:spcAft>
                          <a:spcPts val="0"/>
                        </a:spcAft>
                      </a:pPr>
                      <a:r>
                        <a:rPr lang="en-US" sz="1000">
                          <a:effectLst/>
                        </a:rPr>
                        <a:t>Source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tc>
                  <a:txBody>
                    <a:bodyPr/>
                    <a:lstStyle/>
                    <a:p>
                      <a:pPr marL="0" marR="0">
                        <a:lnSpc>
                          <a:spcPct val="115000"/>
                        </a:lnSpc>
                        <a:spcBef>
                          <a:spcPts val="0"/>
                        </a:spcBef>
                        <a:spcAft>
                          <a:spcPts val="0"/>
                        </a:spcAft>
                      </a:pPr>
                      <a:r>
                        <a:rPr lang="en-US" sz="1000" dirty="0">
                          <a:effectLst/>
                        </a:rPr>
                        <a:t>Problem Statement</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extLst>
                  <a:ext uri="{0D108BD9-81ED-4DB2-BD59-A6C34878D82A}">
                    <a16:rowId xmlns:a16="http://schemas.microsoft.com/office/drawing/2014/main" val="1981360690"/>
                  </a:ext>
                </a:extLst>
              </a:tr>
              <a:tr h="162514">
                <a:tc>
                  <a:txBody>
                    <a:bodyPr/>
                    <a:lstStyle/>
                    <a:p>
                      <a:pPr marL="0" marR="0">
                        <a:lnSpc>
                          <a:spcPct val="115000"/>
                        </a:lnSpc>
                        <a:spcBef>
                          <a:spcPts val="0"/>
                        </a:spcBef>
                        <a:spcAft>
                          <a:spcPts val="0"/>
                        </a:spcAft>
                      </a:pPr>
                      <a:r>
                        <a:rPr lang="en-US" sz="1000">
                          <a:effectLst/>
                        </a:rPr>
                        <a:t>Author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tc>
                  <a:txBody>
                    <a:bodyPr/>
                    <a:lstStyle/>
                    <a:p>
                      <a:pPr marL="0" marR="0">
                        <a:lnSpc>
                          <a:spcPct val="115000"/>
                        </a:lnSpc>
                        <a:spcBef>
                          <a:spcPts val="0"/>
                        </a:spcBef>
                        <a:spcAft>
                          <a:spcPts val="0"/>
                        </a:spcAft>
                      </a:pPr>
                      <a:r>
                        <a:rPr lang="en-US" sz="1000">
                          <a:effectLst/>
                        </a:rPr>
                        <a:t>Mitch Myers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extLst>
                  <a:ext uri="{0D108BD9-81ED-4DB2-BD59-A6C34878D82A}">
                    <a16:rowId xmlns:a16="http://schemas.microsoft.com/office/drawing/2014/main" val="1925089948"/>
                  </a:ext>
                </a:extLst>
              </a:tr>
              <a:tr h="162514">
                <a:tc>
                  <a:txBody>
                    <a:bodyPr/>
                    <a:lstStyle/>
                    <a:p>
                      <a:pPr marL="0" marR="0">
                        <a:lnSpc>
                          <a:spcPct val="115000"/>
                        </a:lnSpc>
                        <a:spcBef>
                          <a:spcPts val="0"/>
                        </a:spcBef>
                        <a:spcAft>
                          <a:spcPts val="0"/>
                        </a:spcAft>
                      </a:pPr>
                      <a:r>
                        <a:rPr lang="en-US" sz="1000">
                          <a:effectLst/>
                        </a:rPr>
                        <a:t>Revision and Date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tc>
                  <a:txBody>
                    <a:bodyPr/>
                    <a:lstStyle/>
                    <a:p>
                      <a:pPr marL="0" marR="0">
                        <a:lnSpc>
                          <a:spcPct val="115000"/>
                        </a:lnSpc>
                        <a:spcBef>
                          <a:spcPts val="0"/>
                        </a:spcBef>
                        <a:spcAft>
                          <a:spcPts val="0"/>
                        </a:spcAft>
                      </a:pPr>
                      <a:r>
                        <a:rPr lang="en-US" sz="1000">
                          <a:effectLst/>
                        </a:rPr>
                        <a:t>Rev 2 – 7/10/17</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extLst>
                  <a:ext uri="{0D108BD9-81ED-4DB2-BD59-A6C34878D82A}">
                    <a16:rowId xmlns:a16="http://schemas.microsoft.com/office/drawing/2014/main" val="1704146062"/>
                  </a:ext>
                </a:extLst>
              </a:tr>
            </a:tbl>
          </a:graphicData>
        </a:graphic>
      </p:graphicFrame>
      <p:sp>
        <p:nvSpPr>
          <p:cNvPr id="3" name="Slide Number Placeholder 2">
            <a:extLst>
              <a:ext uri="{FF2B5EF4-FFF2-40B4-BE49-F238E27FC236}">
                <a16:creationId xmlns:a16="http://schemas.microsoft.com/office/drawing/2014/main" id="{A3974CC1-0883-43CE-AB47-DF8F46DE5CB2}"/>
              </a:ext>
            </a:extLst>
          </p:cNvPr>
          <p:cNvSpPr>
            <a:spLocks noGrp="1"/>
          </p:cNvSpPr>
          <p:nvPr>
            <p:ph type="sldNum" sz="quarter" idx="12"/>
          </p:nvPr>
        </p:nvSpPr>
        <p:spPr/>
        <p:txBody>
          <a:bodyPr/>
          <a:lstStyle/>
          <a:p>
            <a:fld id="{A793387B-8BEA-41FE-BEC6-9E95D20CE909}" type="slidenum">
              <a:rPr lang="en-US" smtClean="0"/>
              <a:t>11</a:t>
            </a:fld>
            <a:endParaRPr lang="en-US"/>
          </a:p>
        </p:txBody>
      </p:sp>
    </p:spTree>
    <p:extLst>
      <p:ext uri="{BB962C8B-B14F-4D97-AF65-F5344CB8AC3E}">
        <p14:creationId xmlns:p14="http://schemas.microsoft.com/office/powerpoint/2010/main" val="1114856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80BC9-EAB7-4E73-B1AE-0210AC4574CC}"/>
              </a:ext>
            </a:extLst>
          </p:cNvPr>
          <p:cNvSpPr>
            <a:spLocks noGrp="1"/>
          </p:cNvSpPr>
          <p:nvPr>
            <p:ph type="title"/>
          </p:nvPr>
        </p:nvSpPr>
        <p:spPr>
          <a:xfrm>
            <a:off x="755822" y="0"/>
            <a:ext cx="5735594" cy="370702"/>
          </a:xfrm>
        </p:spPr>
        <p:txBody>
          <a:bodyPr>
            <a:noAutofit/>
          </a:bodyPr>
          <a:lstStyle/>
          <a:p>
            <a:r>
              <a:rPr lang="en-US" sz="2400" dirty="0"/>
              <a:t>Create Purchase Order Activity Diagram</a:t>
            </a:r>
          </a:p>
        </p:txBody>
      </p:sp>
      <p:pic>
        <p:nvPicPr>
          <p:cNvPr id="6" name="Content Placeholder 5">
            <a:extLst>
              <a:ext uri="{FF2B5EF4-FFF2-40B4-BE49-F238E27FC236}">
                <a16:creationId xmlns:a16="http://schemas.microsoft.com/office/drawing/2014/main" id="{4B2A3FCE-FF34-462E-B1DD-3467233936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3255" y="960978"/>
            <a:ext cx="11395284" cy="5215986"/>
          </a:xfrm>
        </p:spPr>
      </p:pic>
      <p:sp>
        <p:nvSpPr>
          <p:cNvPr id="3" name="Slide Number Placeholder 2">
            <a:extLst>
              <a:ext uri="{FF2B5EF4-FFF2-40B4-BE49-F238E27FC236}">
                <a16:creationId xmlns:a16="http://schemas.microsoft.com/office/drawing/2014/main" id="{EF9C0860-2A0D-4A0E-9C37-3424227AAB3F}"/>
              </a:ext>
            </a:extLst>
          </p:cNvPr>
          <p:cNvSpPr>
            <a:spLocks noGrp="1"/>
          </p:cNvSpPr>
          <p:nvPr>
            <p:ph type="sldNum" sz="quarter" idx="12"/>
          </p:nvPr>
        </p:nvSpPr>
        <p:spPr/>
        <p:txBody>
          <a:bodyPr/>
          <a:lstStyle/>
          <a:p>
            <a:fld id="{A793387B-8BEA-41FE-BEC6-9E95D20CE909}" type="slidenum">
              <a:rPr lang="en-US" smtClean="0"/>
              <a:t>12</a:t>
            </a:fld>
            <a:endParaRPr lang="en-US"/>
          </a:p>
        </p:txBody>
      </p:sp>
    </p:spTree>
    <p:extLst>
      <p:ext uri="{BB962C8B-B14F-4D97-AF65-F5344CB8AC3E}">
        <p14:creationId xmlns:p14="http://schemas.microsoft.com/office/powerpoint/2010/main" val="1046005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E7310-93BF-469D-A44B-8928B78415B0}"/>
              </a:ext>
            </a:extLst>
          </p:cNvPr>
          <p:cNvSpPr>
            <a:spLocks noGrp="1"/>
          </p:cNvSpPr>
          <p:nvPr>
            <p:ph type="title"/>
          </p:nvPr>
        </p:nvSpPr>
        <p:spPr/>
        <p:txBody>
          <a:bodyPr/>
          <a:lstStyle/>
          <a:p>
            <a:pPr algn="ctr"/>
            <a:r>
              <a:rPr lang="en-US" dirty="0"/>
              <a:t>Quote System Use Case</a:t>
            </a:r>
          </a:p>
        </p:txBody>
      </p:sp>
      <p:pic>
        <p:nvPicPr>
          <p:cNvPr id="5" name="Content Placeholder 4">
            <a:extLst>
              <a:ext uri="{FF2B5EF4-FFF2-40B4-BE49-F238E27FC236}">
                <a16:creationId xmlns:a16="http://schemas.microsoft.com/office/drawing/2014/main" id="{8A1CD734-4CA1-46CA-8A52-DDCA7C3D76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8937" y="2086769"/>
            <a:ext cx="6334125" cy="3829050"/>
          </a:xfrm>
        </p:spPr>
      </p:pic>
      <p:sp>
        <p:nvSpPr>
          <p:cNvPr id="3" name="Rectangle 2">
            <a:extLst>
              <a:ext uri="{FF2B5EF4-FFF2-40B4-BE49-F238E27FC236}">
                <a16:creationId xmlns:a16="http://schemas.microsoft.com/office/drawing/2014/main" id="{B9255624-8684-46E5-B990-F1EAA2AA8FAA}"/>
              </a:ext>
            </a:extLst>
          </p:cNvPr>
          <p:cNvSpPr/>
          <p:nvPr/>
        </p:nvSpPr>
        <p:spPr>
          <a:xfrm>
            <a:off x="4879910" y="4647963"/>
            <a:ext cx="1959430" cy="601363"/>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FBEC9CE1-BEC6-42FE-A2D9-3556EF371B39}"/>
              </a:ext>
            </a:extLst>
          </p:cNvPr>
          <p:cNvSpPr>
            <a:spLocks noGrp="1"/>
          </p:cNvSpPr>
          <p:nvPr>
            <p:ph type="sldNum" sz="quarter" idx="12"/>
          </p:nvPr>
        </p:nvSpPr>
        <p:spPr/>
        <p:txBody>
          <a:bodyPr/>
          <a:lstStyle/>
          <a:p>
            <a:fld id="{A793387B-8BEA-41FE-BEC6-9E95D20CE909}" type="slidenum">
              <a:rPr lang="en-US" smtClean="0"/>
              <a:t>13</a:t>
            </a:fld>
            <a:endParaRPr lang="en-US"/>
          </a:p>
        </p:txBody>
      </p:sp>
    </p:spTree>
    <p:extLst>
      <p:ext uri="{BB962C8B-B14F-4D97-AF65-F5344CB8AC3E}">
        <p14:creationId xmlns:p14="http://schemas.microsoft.com/office/powerpoint/2010/main" val="507701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B6B43-F27C-4F34-9526-16276AECF0DE}"/>
              </a:ext>
            </a:extLst>
          </p:cNvPr>
          <p:cNvSpPr>
            <a:spLocks noGrp="1"/>
          </p:cNvSpPr>
          <p:nvPr>
            <p:ph type="title"/>
          </p:nvPr>
        </p:nvSpPr>
        <p:spPr>
          <a:xfrm>
            <a:off x="838200" y="0"/>
            <a:ext cx="10515600" cy="453081"/>
          </a:xfrm>
        </p:spPr>
        <p:txBody>
          <a:bodyPr>
            <a:normAutofit fontScale="90000"/>
          </a:bodyPr>
          <a:lstStyle/>
          <a:p>
            <a:r>
              <a:rPr lang="en-US" sz="2800" dirty="0"/>
              <a:t>Administer System Specifications</a:t>
            </a:r>
          </a:p>
        </p:txBody>
      </p:sp>
      <p:graphicFrame>
        <p:nvGraphicFramePr>
          <p:cNvPr id="5" name="Content Placeholder 4">
            <a:extLst>
              <a:ext uri="{FF2B5EF4-FFF2-40B4-BE49-F238E27FC236}">
                <a16:creationId xmlns:a16="http://schemas.microsoft.com/office/drawing/2014/main" id="{0E670335-8F08-43BC-8E9E-A48BF5EA2057}"/>
              </a:ext>
            </a:extLst>
          </p:cNvPr>
          <p:cNvGraphicFramePr>
            <a:graphicFrameLocks noGrp="1"/>
          </p:cNvGraphicFramePr>
          <p:nvPr>
            <p:ph idx="1"/>
            <p:extLst>
              <p:ext uri="{D42A27DB-BD31-4B8C-83A1-F6EECF244321}">
                <p14:modId xmlns:p14="http://schemas.microsoft.com/office/powerpoint/2010/main" val="3638423747"/>
              </p:ext>
            </p:extLst>
          </p:nvPr>
        </p:nvGraphicFramePr>
        <p:xfrm>
          <a:off x="580768" y="593124"/>
          <a:ext cx="11030464" cy="5723878"/>
        </p:xfrm>
        <a:graphic>
          <a:graphicData uri="http://schemas.openxmlformats.org/drawingml/2006/table">
            <a:tbl>
              <a:tblPr firstRow="1" firstCol="1" bandRow="1">
                <a:tableStyleId>{F5AB1C69-6EDB-4FF4-983F-18BD219EF322}</a:tableStyleId>
              </a:tblPr>
              <a:tblGrid>
                <a:gridCol w="1878226">
                  <a:extLst>
                    <a:ext uri="{9D8B030D-6E8A-4147-A177-3AD203B41FA5}">
                      <a16:colId xmlns:a16="http://schemas.microsoft.com/office/drawing/2014/main" val="3021115708"/>
                    </a:ext>
                  </a:extLst>
                </a:gridCol>
                <a:gridCol w="9152238">
                  <a:extLst>
                    <a:ext uri="{9D8B030D-6E8A-4147-A177-3AD203B41FA5}">
                      <a16:colId xmlns:a16="http://schemas.microsoft.com/office/drawing/2014/main" val="1886571540"/>
                    </a:ext>
                  </a:extLst>
                </a:gridCol>
              </a:tblGrid>
              <a:tr h="190796">
                <a:tc>
                  <a:txBody>
                    <a:bodyPr/>
                    <a:lstStyle/>
                    <a:p>
                      <a:pPr marL="0" marR="0">
                        <a:lnSpc>
                          <a:spcPct val="115000"/>
                        </a:lnSpc>
                        <a:spcBef>
                          <a:spcPts val="0"/>
                        </a:spcBef>
                        <a:spcAft>
                          <a:spcPts val="0"/>
                        </a:spcAft>
                      </a:pPr>
                      <a:r>
                        <a:rPr lang="en-US" sz="1000">
                          <a:effectLst/>
                        </a:rPr>
                        <a:t>Name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597" marR="51597" marT="0" marB="0"/>
                </a:tc>
                <a:tc>
                  <a:txBody>
                    <a:bodyPr/>
                    <a:lstStyle/>
                    <a:p>
                      <a:pPr marL="0" marR="0">
                        <a:lnSpc>
                          <a:spcPct val="115000"/>
                        </a:lnSpc>
                        <a:spcBef>
                          <a:spcPts val="0"/>
                        </a:spcBef>
                        <a:spcAft>
                          <a:spcPts val="0"/>
                        </a:spcAft>
                      </a:pPr>
                      <a:r>
                        <a:rPr lang="en-US" sz="1000" dirty="0">
                          <a:effectLst/>
                        </a:rPr>
                        <a:t>Administer System</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1597" marR="51597" marT="0" marB="0"/>
                </a:tc>
                <a:extLst>
                  <a:ext uri="{0D108BD9-81ED-4DB2-BD59-A6C34878D82A}">
                    <a16:rowId xmlns:a16="http://schemas.microsoft.com/office/drawing/2014/main" val="883439864"/>
                  </a:ext>
                </a:extLst>
              </a:tr>
              <a:tr h="190796">
                <a:tc>
                  <a:txBody>
                    <a:bodyPr/>
                    <a:lstStyle/>
                    <a:p>
                      <a:pPr marL="0" marR="0">
                        <a:lnSpc>
                          <a:spcPct val="115000"/>
                        </a:lnSpc>
                        <a:spcBef>
                          <a:spcPts val="0"/>
                        </a:spcBef>
                        <a:spcAft>
                          <a:spcPts val="0"/>
                        </a:spcAft>
                      </a:pPr>
                      <a:r>
                        <a:rPr lang="en-US" sz="1000">
                          <a:effectLst/>
                        </a:rPr>
                        <a:t>id</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597" marR="51597" marT="0" marB="0"/>
                </a:tc>
                <a:tc>
                  <a:txBody>
                    <a:bodyPr/>
                    <a:lstStyle/>
                    <a:p>
                      <a:pPr marL="0" marR="0">
                        <a:lnSpc>
                          <a:spcPct val="115000"/>
                        </a:lnSpc>
                        <a:spcBef>
                          <a:spcPts val="0"/>
                        </a:spcBef>
                        <a:spcAft>
                          <a:spcPts val="0"/>
                        </a:spcAft>
                      </a:pPr>
                      <a:r>
                        <a:rPr lang="en-US" sz="1000">
                          <a:effectLst/>
                        </a:rPr>
                        <a:t>4</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597" marR="51597" marT="0" marB="0"/>
                </a:tc>
                <a:extLst>
                  <a:ext uri="{0D108BD9-81ED-4DB2-BD59-A6C34878D82A}">
                    <a16:rowId xmlns:a16="http://schemas.microsoft.com/office/drawing/2014/main" val="852864869"/>
                  </a:ext>
                </a:extLst>
              </a:tr>
              <a:tr h="190796">
                <a:tc>
                  <a:txBody>
                    <a:bodyPr/>
                    <a:lstStyle/>
                    <a:p>
                      <a:pPr marL="0" marR="0">
                        <a:lnSpc>
                          <a:spcPct val="115000"/>
                        </a:lnSpc>
                        <a:spcBef>
                          <a:spcPts val="0"/>
                        </a:spcBef>
                        <a:spcAft>
                          <a:spcPts val="0"/>
                        </a:spcAft>
                      </a:pPr>
                      <a:r>
                        <a:rPr lang="en-US" sz="1000">
                          <a:effectLst/>
                        </a:rPr>
                        <a:t>Scope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597" marR="51597" marT="0" marB="0"/>
                </a:tc>
                <a:tc>
                  <a:txBody>
                    <a:bodyPr/>
                    <a:lstStyle/>
                    <a:p>
                      <a:pPr marL="0" marR="0">
                        <a:lnSpc>
                          <a:spcPct val="115000"/>
                        </a:lnSpc>
                        <a:spcBef>
                          <a:spcPts val="0"/>
                        </a:spcBef>
                        <a:spcAft>
                          <a:spcPts val="0"/>
                        </a:spcAft>
                      </a:pPr>
                      <a:r>
                        <a:rPr lang="en-US" sz="1000">
                          <a:effectLst/>
                        </a:rPr>
                        <a:t>Quote System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597" marR="51597" marT="0" marB="0"/>
                </a:tc>
                <a:extLst>
                  <a:ext uri="{0D108BD9-81ED-4DB2-BD59-A6C34878D82A}">
                    <a16:rowId xmlns:a16="http://schemas.microsoft.com/office/drawing/2014/main" val="491197729"/>
                  </a:ext>
                </a:extLst>
              </a:tr>
              <a:tr h="190796">
                <a:tc>
                  <a:txBody>
                    <a:bodyPr/>
                    <a:lstStyle/>
                    <a:p>
                      <a:pPr marL="0" marR="0">
                        <a:lnSpc>
                          <a:spcPct val="115000"/>
                        </a:lnSpc>
                        <a:spcBef>
                          <a:spcPts val="0"/>
                        </a:spcBef>
                        <a:spcAft>
                          <a:spcPts val="0"/>
                        </a:spcAft>
                      </a:pPr>
                      <a:r>
                        <a:rPr lang="en-US" sz="1000">
                          <a:effectLst/>
                        </a:rPr>
                        <a:t>Priority</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597" marR="51597" marT="0" marB="0"/>
                </a:tc>
                <a:tc>
                  <a:txBody>
                    <a:bodyPr/>
                    <a:lstStyle/>
                    <a:p>
                      <a:pPr marL="0" marR="0">
                        <a:lnSpc>
                          <a:spcPct val="115000"/>
                        </a:lnSpc>
                        <a:spcBef>
                          <a:spcPts val="0"/>
                        </a:spcBef>
                        <a:spcAft>
                          <a:spcPts val="0"/>
                        </a:spcAft>
                      </a:pPr>
                      <a:r>
                        <a:rPr lang="en-US" sz="1000">
                          <a:effectLst/>
                        </a:rPr>
                        <a:t>High</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597" marR="51597" marT="0" marB="0"/>
                </a:tc>
                <a:extLst>
                  <a:ext uri="{0D108BD9-81ED-4DB2-BD59-A6C34878D82A}">
                    <a16:rowId xmlns:a16="http://schemas.microsoft.com/office/drawing/2014/main" val="1156144514"/>
                  </a:ext>
                </a:extLst>
              </a:tr>
              <a:tr h="190796">
                <a:tc>
                  <a:txBody>
                    <a:bodyPr/>
                    <a:lstStyle/>
                    <a:p>
                      <a:pPr marL="0" marR="0">
                        <a:lnSpc>
                          <a:spcPct val="115000"/>
                        </a:lnSpc>
                        <a:spcBef>
                          <a:spcPts val="0"/>
                        </a:spcBef>
                        <a:spcAft>
                          <a:spcPts val="0"/>
                        </a:spcAft>
                      </a:pPr>
                      <a:r>
                        <a:rPr lang="en-US" sz="1000">
                          <a:effectLst/>
                        </a:rPr>
                        <a:t>Summary</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597" marR="51597" marT="0" marB="0"/>
                </a:tc>
                <a:tc>
                  <a:txBody>
                    <a:bodyPr/>
                    <a:lstStyle/>
                    <a:p>
                      <a:pPr marL="0" marR="0">
                        <a:lnSpc>
                          <a:spcPct val="115000"/>
                        </a:lnSpc>
                        <a:spcBef>
                          <a:spcPts val="0"/>
                        </a:spcBef>
                        <a:spcAft>
                          <a:spcPts val="0"/>
                        </a:spcAft>
                      </a:pPr>
                      <a:r>
                        <a:rPr lang="en-US" sz="1000">
                          <a:effectLst/>
                        </a:rPr>
                        <a:t>The Admin can manage records of sales associate and quote information.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597" marR="51597" marT="0" marB="0"/>
                </a:tc>
                <a:extLst>
                  <a:ext uri="{0D108BD9-81ED-4DB2-BD59-A6C34878D82A}">
                    <a16:rowId xmlns:a16="http://schemas.microsoft.com/office/drawing/2014/main" val="1901014884"/>
                  </a:ext>
                </a:extLst>
              </a:tr>
              <a:tr h="190796">
                <a:tc>
                  <a:txBody>
                    <a:bodyPr/>
                    <a:lstStyle/>
                    <a:p>
                      <a:pPr marL="0" marR="0">
                        <a:lnSpc>
                          <a:spcPct val="115000"/>
                        </a:lnSpc>
                        <a:spcBef>
                          <a:spcPts val="0"/>
                        </a:spcBef>
                        <a:spcAft>
                          <a:spcPts val="0"/>
                        </a:spcAft>
                      </a:pPr>
                      <a:r>
                        <a:rPr lang="en-US" sz="1000">
                          <a:effectLst/>
                        </a:rPr>
                        <a:t>Primary Actor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597" marR="51597" marT="0" marB="0"/>
                </a:tc>
                <a:tc>
                  <a:txBody>
                    <a:bodyPr/>
                    <a:lstStyle/>
                    <a:p>
                      <a:pPr marL="0" marR="0">
                        <a:lnSpc>
                          <a:spcPct val="115000"/>
                        </a:lnSpc>
                        <a:spcBef>
                          <a:spcPts val="0"/>
                        </a:spcBef>
                        <a:spcAft>
                          <a:spcPts val="0"/>
                        </a:spcAft>
                      </a:pPr>
                      <a:r>
                        <a:rPr lang="en-US" sz="1000">
                          <a:effectLst/>
                        </a:rPr>
                        <a:t>Admin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597" marR="51597" marT="0" marB="0"/>
                </a:tc>
                <a:extLst>
                  <a:ext uri="{0D108BD9-81ED-4DB2-BD59-A6C34878D82A}">
                    <a16:rowId xmlns:a16="http://schemas.microsoft.com/office/drawing/2014/main" val="2485645069"/>
                  </a:ext>
                </a:extLst>
              </a:tr>
              <a:tr h="190796">
                <a:tc>
                  <a:txBody>
                    <a:bodyPr/>
                    <a:lstStyle/>
                    <a:p>
                      <a:pPr marL="0" marR="0">
                        <a:lnSpc>
                          <a:spcPct val="115000"/>
                        </a:lnSpc>
                        <a:spcBef>
                          <a:spcPts val="0"/>
                        </a:spcBef>
                        <a:spcAft>
                          <a:spcPts val="0"/>
                        </a:spcAft>
                      </a:pPr>
                      <a:r>
                        <a:rPr lang="en-US" sz="1000">
                          <a:effectLst/>
                        </a:rPr>
                        <a:t>Supporting Actor(s)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597" marR="51597" marT="0" marB="0"/>
                </a:tc>
                <a:tc>
                  <a:txBody>
                    <a:bodyPr/>
                    <a:lstStyle/>
                    <a:p>
                      <a:pPr marL="0" marR="0">
                        <a:lnSpc>
                          <a:spcPct val="115000"/>
                        </a:lnSpc>
                        <a:spcBef>
                          <a:spcPts val="0"/>
                        </a:spcBef>
                        <a:spcAft>
                          <a:spcPts val="0"/>
                        </a:spcAft>
                      </a:pPr>
                      <a:r>
                        <a:rPr lang="en-US" sz="1000">
                          <a:effectLst/>
                        </a:rPr>
                        <a:t>N/A</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597" marR="51597" marT="0" marB="0"/>
                </a:tc>
                <a:extLst>
                  <a:ext uri="{0D108BD9-81ED-4DB2-BD59-A6C34878D82A}">
                    <a16:rowId xmlns:a16="http://schemas.microsoft.com/office/drawing/2014/main" val="1874885800"/>
                  </a:ext>
                </a:extLst>
              </a:tr>
              <a:tr h="190796">
                <a:tc>
                  <a:txBody>
                    <a:bodyPr/>
                    <a:lstStyle/>
                    <a:p>
                      <a:pPr marL="0" marR="0">
                        <a:lnSpc>
                          <a:spcPct val="115000"/>
                        </a:lnSpc>
                        <a:spcBef>
                          <a:spcPts val="0"/>
                        </a:spcBef>
                        <a:spcAft>
                          <a:spcPts val="0"/>
                        </a:spcAft>
                      </a:pPr>
                      <a:r>
                        <a:rPr lang="en-US" sz="1000">
                          <a:effectLst/>
                        </a:rPr>
                        <a:t>Stakeholders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597" marR="51597" marT="0" marB="0"/>
                </a:tc>
                <a:tc>
                  <a:txBody>
                    <a:bodyPr/>
                    <a:lstStyle/>
                    <a:p>
                      <a:pPr marL="0" marR="0">
                        <a:lnSpc>
                          <a:spcPct val="115000"/>
                        </a:lnSpc>
                        <a:spcBef>
                          <a:spcPts val="0"/>
                        </a:spcBef>
                        <a:spcAft>
                          <a:spcPts val="0"/>
                        </a:spcAft>
                      </a:pPr>
                      <a:r>
                        <a:rPr lang="en-US" sz="1000">
                          <a:effectLst/>
                        </a:rPr>
                        <a:t>N/A</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597" marR="51597" marT="0" marB="0"/>
                </a:tc>
                <a:extLst>
                  <a:ext uri="{0D108BD9-81ED-4DB2-BD59-A6C34878D82A}">
                    <a16:rowId xmlns:a16="http://schemas.microsoft.com/office/drawing/2014/main" val="3211573938"/>
                  </a:ext>
                </a:extLst>
              </a:tr>
              <a:tr h="190796">
                <a:tc>
                  <a:txBody>
                    <a:bodyPr/>
                    <a:lstStyle/>
                    <a:p>
                      <a:pPr marL="0" marR="0">
                        <a:lnSpc>
                          <a:spcPct val="115000"/>
                        </a:lnSpc>
                        <a:spcBef>
                          <a:spcPts val="0"/>
                        </a:spcBef>
                        <a:spcAft>
                          <a:spcPts val="0"/>
                        </a:spcAft>
                      </a:pPr>
                      <a:r>
                        <a:rPr lang="en-US" sz="1000">
                          <a:effectLst/>
                        </a:rPr>
                        <a:t>Generalization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597" marR="51597" marT="0" marB="0"/>
                </a:tc>
                <a:tc>
                  <a:txBody>
                    <a:bodyPr/>
                    <a:lstStyle/>
                    <a:p>
                      <a:pPr marL="0" marR="0">
                        <a:lnSpc>
                          <a:spcPct val="115000"/>
                        </a:lnSpc>
                        <a:spcBef>
                          <a:spcPts val="0"/>
                        </a:spcBef>
                        <a:spcAft>
                          <a:spcPts val="0"/>
                        </a:spcAft>
                      </a:pPr>
                      <a:r>
                        <a:rPr lang="en-US" sz="1000">
                          <a:effectLst/>
                        </a:rPr>
                        <a:t>N/A</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597" marR="51597" marT="0" marB="0"/>
                </a:tc>
                <a:extLst>
                  <a:ext uri="{0D108BD9-81ED-4DB2-BD59-A6C34878D82A}">
                    <a16:rowId xmlns:a16="http://schemas.microsoft.com/office/drawing/2014/main" val="3006587413"/>
                  </a:ext>
                </a:extLst>
              </a:tr>
              <a:tr h="190796">
                <a:tc>
                  <a:txBody>
                    <a:bodyPr/>
                    <a:lstStyle/>
                    <a:p>
                      <a:pPr marL="0" marR="0">
                        <a:lnSpc>
                          <a:spcPct val="115000"/>
                        </a:lnSpc>
                        <a:spcBef>
                          <a:spcPts val="0"/>
                        </a:spcBef>
                        <a:spcAft>
                          <a:spcPts val="0"/>
                        </a:spcAft>
                      </a:pPr>
                      <a:r>
                        <a:rPr lang="en-US" sz="1000">
                          <a:effectLst/>
                        </a:rPr>
                        <a:t>Include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597" marR="51597" marT="0" marB="0"/>
                </a:tc>
                <a:tc>
                  <a:txBody>
                    <a:bodyPr/>
                    <a:lstStyle/>
                    <a:p>
                      <a:pPr marL="0" marR="0">
                        <a:lnSpc>
                          <a:spcPct val="115000"/>
                        </a:lnSpc>
                        <a:spcBef>
                          <a:spcPts val="0"/>
                        </a:spcBef>
                        <a:spcAft>
                          <a:spcPts val="0"/>
                        </a:spcAft>
                      </a:pPr>
                      <a:r>
                        <a:rPr lang="en-US" sz="1000">
                          <a:effectLst/>
                        </a:rPr>
                        <a:t>N/A</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597" marR="51597" marT="0" marB="0"/>
                </a:tc>
                <a:extLst>
                  <a:ext uri="{0D108BD9-81ED-4DB2-BD59-A6C34878D82A}">
                    <a16:rowId xmlns:a16="http://schemas.microsoft.com/office/drawing/2014/main" val="2473033650"/>
                  </a:ext>
                </a:extLst>
              </a:tr>
              <a:tr h="190796">
                <a:tc>
                  <a:txBody>
                    <a:bodyPr/>
                    <a:lstStyle/>
                    <a:p>
                      <a:pPr marL="0" marR="0">
                        <a:lnSpc>
                          <a:spcPct val="115000"/>
                        </a:lnSpc>
                        <a:spcBef>
                          <a:spcPts val="0"/>
                        </a:spcBef>
                        <a:spcAft>
                          <a:spcPts val="0"/>
                        </a:spcAft>
                      </a:pPr>
                      <a:r>
                        <a:rPr lang="en-US" sz="1000">
                          <a:effectLst/>
                        </a:rPr>
                        <a:t>Extend</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597" marR="51597" marT="0" marB="0"/>
                </a:tc>
                <a:tc>
                  <a:txBody>
                    <a:bodyPr/>
                    <a:lstStyle/>
                    <a:p>
                      <a:pPr marL="0" marR="0">
                        <a:lnSpc>
                          <a:spcPct val="115000"/>
                        </a:lnSpc>
                        <a:spcBef>
                          <a:spcPts val="0"/>
                        </a:spcBef>
                        <a:spcAft>
                          <a:spcPts val="0"/>
                        </a:spcAft>
                      </a:pPr>
                      <a:r>
                        <a:rPr lang="en-US" sz="1000">
                          <a:effectLst/>
                        </a:rPr>
                        <a:t>N/A</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597" marR="51597" marT="0" marB="0"/>
                </a:tc>
                <a:extLst>
                  <a:ext uri="{0D108BD9-81ED-4DB2-BD59-A6C34878D82A}">
                    <a16:rowId xmlns:a16="http://schemas.microsoft.com/office/drawing/2014/main" val="2942941914"/>
                  </a:ext>
                </a:extLst>
              </a:tr>
              <a:tr h="190796">
                <a:tc>
                  <a:txBody>
                    <a:bodyPr/>
                    <a:lstStyle/>
                    <a:p>
                      <a:pPr marL="0" marR="0">
                        <a:lnSpc>
                          <a:spcPct val="115000"/>
                        </a:lnSpc>
                        <a:spcBef>
                          <a:spcPts val="0"/>
                        </a:spcBef>
                        <a:spcAft>
                          <a:spcPts val="0"/>
                        </a:spcAft>
                      </a:pPr>
                      <a:r>
                        <a:rPr lang="en-US" sz="1000">
                          <a:effectLst/>
                        </a:rPr>
                        <a:t>Precondition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597" marR="51597" marT="0" marB="0"/>
                </a:tc>
                <a:tc>
                  <a:txBody>
                    <a:bodyPr/>
                    <a:lstStyle/>
                    <a:p>
                      <a:pPr marL="0" marR="0">
                        <a:lnSpc>
                          <a:spcPct val="115000"/>
                        </a:lnSpc>
                        <a:spcBef>
                          <a:spcPts val="0"/>
                        </a:spcBef>
                        <a:spcAft>
                          <a:spcPts val="0"/>
                        </a:spcAft>
                      </a:pPr>
                      <a:r>
                        <a:rPr lang="en-US" sz="1000">
                          <a:effectLst/>
                        </a:rPr>
                        <a:t>N/A</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597" marR="51597" marT="0" marB="0"/>
                </a:tc>
                <a:extLst>
                  <a:ext uri="{0D108BD9-81ED-4DB2-BD59-A6C34878D82A}">
                    <a16:rowId xmlns:a16="http://schemas.microsoft.com/office/drawing/2014/main" val="3047710717"/>
                  </a:ext>
                </a:extLst>
              </a:tr>
              <a:tr h="190796">
                <a:tc>
                  <a:txBody>
                    <a:bodyPr/>
                    <a:lstStyle/>
                    <a:p>
                      <a:pPr marL="0" marR="0">
                        <a:lnSpc>
                          <a:spcPct val="115000"/>
                        </a:lnSpc>
                        <a:spcBef>
                          <a:spcPts val="0"/>
                        </a:spcBef>
                        <a:spcAft>
                          <a:spcPts val="0"/>
                        </a:spcAft>
                      </a:pPr>
                      <a:r>
                        <a:rPr lang="en-US" sz="1000">
                          <a:effectLst/>
                        </a:rPr>
                        <a:t>Trigger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597" marR="51597" marT="0" marB="0"/>
                </a:tc>
                <a:tc>
                  <a:txBody>
                    <a:bodyPr/>
                    <a:lstStyle/>
                    <a:p>
                      <a:pPr marL="0" marR="0">
                        <a:lnSpc>
                          <a:spcPct val="115000"/>
                        </a:lnSpc>
                        <a:spcBef>
                          <a:spcPts val="0"/>
                        </a:spcBef>
                        <a:spcAft>
                          <a:spcPts val="0"/>
                        </a:spcAft>
                      </a:pPr>
                      <a:r>
                        <a:rPr lang="en-US" sz="1000">
                          <a:effectLst/>
                        </a:rPr>
                        <a:t>N/A</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597" marR="51597" marT="0" marB="0"/>
                </a:tc>
                <a:extLst>
                  <a:ext uri="{0D108BD9-81ED-4DB2-BD59-A6C34878D82A}">
                    <a16:rowId xmlns:a16="http://schemas.microsoft.com/office/drawing/2014/main" val="1870317844"/>
                  </a:ext>
                </a:extLst>
              </a:tr>
              <a:tr h="1907958">
                <a:tc>
                  <a:txBody>
                    <a:bodyPr/>
                    <a:lstStyle/>
                    <a:p>
                      <a:pPr marL="0" marR="0">
                        <a:lnSpc>
                          <a:spcPct val="115000"/>
                        </a:lnSpc>
                        <a:spcBef>
                          <a:spcPts val="0"/>
                        </a:spcBef>
                        <a:spcAft>
                          <a:spcPts val="0"/>
                        </a:spcAft>
                      </a:pPr>
                      <a:r>
                        <a:rPr lang="en-US" sz="1000">
                          <a:effectLst/>
                        </a:rPr>
                        <a:t>Normal Flow</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597" marR="51597" marT="0" marB="0"/>
                </a:tc>
                <a:tc>
                  <a:txBody>
                    <a:bodyPr/>
                    <a:lstStyle/>
                    <a:p>
                      <a:pPr marL="342900" marR="0" lvl="0" indent="-342900">
                        <a:lnSpc>
                          <a:spcPct val="115000"/>
                        </a:lnSpc>
                        <a:spcBef>
                          <a:spcPts val="0"/>
                        </a:spcBef>
                        <a:spcAft>
                          <a:spcPts val="0"/>
                        </a:spcAft>
                        <a:buFont typeface="+mj-lt"/>
                        <a:buAutoNum type="arabicPeriod"/>
                      </a:pPr>
                      <a:r>
                        <a:rPr lang="en-US" sz="1000">
                          <a:effectLst/>
                        </a:rPr>
                        <a:t>System asks Admin to either manage sales associates or quotes</a:t>
                      </a:r>
                    </a:p>
                    <a:p>
                      <a:pPr marL="342900" marR="0" lvl="0" indent="-342900">
                        <a:lnSpc>
                          <a:spcPct val="115000"/>
                        </a:lnSpc>
                        <a:spcBef>
                          <a:spcPts val="0"/>
                        </a:spcBef>
                        <a:spcAft>
                          <a:spcPts val="0"/>
                        </a:spcAft>
                        <a:buFont typeface="+mj-lt"/>
                        <a:buAutoNum type="arabicPeriod"/>
                      </a:pPr>
                      <a:r>
                        <a:rPr lang="en-US" sz="1000">
                          <a:effectLst/>
                        </a:rPr>
                        <a:t>Admin selects option</a:t>
                      </a:r>
                    </a:p>
                    <a:p>
                      <a:pPr marL="342900" marR="0" lvl="0" indent="-342900">
                        <a:lnSpc>
                          <a:spcPct val="115000"/>
                        </a:lnSpc>
                        <a:spcBef>
                          <a:spcPts val="0"/>
                        </a:spcBef>
                        <a:spcAft>
                          <a:spcPts val="0"/>
                        </a:spcAft>
                        <a:buFont typeface="+mj-lt"/>
                        <a:buAutoNum type="arabicPeriod"/>
                      </a:pPr>
                      <a:r>
                        <a:rPr lang="en-US" sz="1000">
                          <a:effectLst/>
                        </a:rPr>
                        <a:t>System queries database for list of sales associates</a:t>
                      </a:r>
                    </a:p>
                    <a:p>
                      <a:pPr marL="342900" marR="0" lvl="0" indent="-342900">
                        <a:lnSpc>
                          <a:spcPct val="115000"/>
                        </a:lnSpc>
                        <a:spcBef>
                          <a:spcPts val="0"/>
                        </a:spcBef>
                        <a:spcAft>
                          <a:spcPts val="0"/>
                        </a:spcAft>
                        <a:buFont typeface="+mj-lt"/>
                        <a:buAutoNum type="arabicPeriod"/>
                      </a:pPr>
                      <a:r>
                        <a:rPr lang="en-US" sz="1000">
                          <a:effectLst/>
                        </a:rPr>
                        <a:t>System displays a list of sales associates</a:t>
                      </a:r>
                    </a:p>
                    <a:p>
                      <a:pPr marL="342900" marR="0" lvl="0" indent="-342900">
                        <a:lnSpc>
                          <a:spcPct val="115000"/>
                        </a:lnSpc>
                        <a:spcBef>
                          <a:spcPts val="0"/>
                        </a:spcBef>
                        <a:spcAft>
                          <a:spcPts val="0"/>
                        </a:spcAft>
                        <a:buFont typeface="+mj-lt"/>
                        <a:buAutoNum type="arabicPeriod"/>
                      </a:pPr>
                      <a:r>
                        <a:rPr lang="en-US" sz="1000">
                          <a:effectLst/>
                        </a:rPr>
                        <a:t>Admin select the one to edit</a:t>
                      </a:r>
                    </a:p>
                    <a:p>
                      <a:pPr marL="342900" marR="0" lvl="0" indent="-342900">
                        <a:lnSpc>
                          <a:spcPct val="115000"/>
                        </a:lnSpc>
                        <a:spcBef>
                          <a:spcPts val="0"/>
                        </a:spcBef>
                        <a:spcAft>
                          <a:spcPts val="0"/>
                        </a:spcAft>
                        <a:buFont typeface="+mj-lt"/>
                        <a:buAutoNum type="arabicPeriod"/>
                      </a:pPr>
                      <a:r>
                        <a:rPr lang="en-US" sz="1000">
                          <a:effectLst/>
                        </a:rPr>
                        <a:t>System displays all the information about the sales associates</a:t>
                      </a:r>
                    </a:p>
                    <a:p>
                      <a:pPr marL="342900" marR="0" lvl="0" indent="-342900">
                        <a:lnSpc>
                          <a:spcPct val="115000"/>
                        </a:lnSpc>
                        <a:spcBef>
                          <a:spcPts val="0"/>
                        </a:spcBef>
                        <a:spcAft>
                          <a:spcPts val="0"/>
                        </a:spcAft>
                        <a:buFont typeface="+mj-lt"/>
                        <a:buAutoNum type="arabicPeriod"/>
                      </a:pPr>
                      <a:r>
                        <a:rPr lang="en-US" sz="1000">
                          <a:effectLst/>
                        </a:rPr>
                        <a:t>Admin updates needed information</a:t>
                      </a:r>
                    </a:p>
                    <a:p>
                      <a:pPr marL="342900" marR="0" lvl="0" indent="-342900">
                        <a:lnSpc>
                          <a:spcPct val="115000"/>
                        </a:lnSpc>
                        <a:spcBef>
                          <a:spcPts val="0"/>
                        </a:spcBef>
                        <a:spcAft>
                          <a:spcPts val="0"/>
                        </a:spcAft>
                        <a:buFont typeface="+mj-lt"/>
                        <a:buAutoNum type="arabicPeriod"/>
                      </a:pPr>
                      <a:r>
                        <a:rPr lang="en-US" sz="1000">
                          <a:effectLst/>
                        </a:rPr>
                        <a:t>System askes Admin if they want to save changes</a:t>
                      </a:r>
                    </a:p>
                    <a:p>
                      <a:pPr marL="342900" marR="0" lvl="0" indent="-342900">
                        <a:lnSpc>
                          <a:spcPct val="115000"/>
                        </a:lnSpc>
                        <a:spcBef>
                          <a:spcPts val="0"/>
                        </a:spcBef>
                        <a:spcAft>
                          <a:spcPts val="0"/>
                        </a:spcAft>
                        <a:buFont typeface="+mj-lt"/>
                        <a:buAutoNum type="arabicPeriod"/>
                      </a:pPr>
                      <a:r>
                        <a:rPr lang="en-US" sz="1000">
                          <a:effectLst/>
                        </a:rPr>
                        <a:t>System selects choice</a:t>
                      </a:r>
                    </a:p>
                    <a:p>
                      <a:pPr marL="342900" marR="0" lvl="0" indent="-342900">
                        <a:lnSpc>
                          <a:spcPct val="115000"/>
                        </a:lnSpc>
                        <a:spcBef>
                          <a:spcPts val="0"/>
                        </a:spcBef>
                        <a:spcAft>
                          <a:spcPts val="0"/>
                        </a:spcAft>
                        <a:buFont typeface="+mj-lt"/>
                        <a:buAutoNum type="arabicPeriod"/>
                      </a:pPr>
                      <a:r>
                        <a:rPr lang="en-US" sz="1000">
                          <a:effectLst/>
                        </a:rPr>
                        <a:t>Updates saved to database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597" marR="51597" marT="0" marB="0"/>
                </a:tc>
                <a:extLst>
                  <a:ext uri="{0D108BD9-81ED-4DB2-BD59-A6C34878D82A}">
                    <a16:rowId xmlns:a16="http://schemas.microsoft.com/office/drawing/2014/main" val="1140438251"/>
                  </a:ext>
                </a:extLst>
              </a:tr>
              <a:tr h="190796">
                <a:tc>
                  <a:txBody>
                    <a:bodyPr/>
                    <a:lstStyle/>
                    <a:p>
                      <a:pPr marL="0" marR="0">
                        <a:lnSpc>
                          <a:spcPct val="115000"/>
                        </a:lnSpc>
                        <a:spcBef>
                          <a:spcPts val="0"/>
                        </a:spcBef>
                        <a:spcAft>
                          <a:spcPts val="0"/>
                        </a:spcAft>
                      </a:pPr>
                      <a:r>
                        <a:rPr lang="en-US" sz="1000">
                          <a:effectLst/>
                        </a:rPr>
                        <a:t>Sub-Flows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597" marR="51597" marT="0" marB="0"/>
                </a:tc>
                <a:tc>
                  <a:txBody>
                    <a:bodyPr/>
                    <a:lstStyle/>
                    <a:p>
                      <a:pPr marL="0" marR="0">
                        <a:lnSpc>
                          <a:spcPct val="115000"/>
                        </a:lnSpc>
                        <a:spcBef>
                          <a:spcPts val="0"/>
                        </a:spcBef>
                        <a:spcAft>
                          <a:spcPts val="0"/>
                        </a:spcAft>
                      </a:pPr>
                      <a:r>
                        <a:rPr lang="en-US" sz="1000">
                          <a:effectLst/>
                        </a:rPr>
                        <a:t>See diagram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597" marR="51597" marT="0" marB="0"/>
                </a:tc>
                <a:extLst>
                  <a:ext uri="{0D108BD9-81ED-4DB2-BD59-A6C34878D82A}">
                    <a16:rowId xmlns:a16="http://schemas.microsoft.com/office/drawing/2014/main" val="1603186152"/>
                  </a:ext>
                </a:extLst>
              </a:tr>
              <a:tr h="190796">
                <a:tc>
                  <a:txBody>
                    <a:bodyPr/>
                    <a:lstStyle/>
                    <a:p>
                      <a:pPr marL="0" marR="0">
                        <a:lnSpc>
                          <a:spcPct val="115000"/>
                        </a:lnSpc>
                        <a:spcBef>
                          <a:spcPts val="0"/>
                        </a:spcBef>
                        <a:spcAft>
                          <a:spcPts val="0"/>
                        </a:spcAft>
                      </a:pPr>
                      <a:r>
                        <a:rPr lang="en-US" sz="1000">
                          <a:effectLst/>
                        </a:rPr>
                        <a:t>Alternate Flow/Exceptions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597" marR="51597" marT="0" marB="0"/>
                </a:tc>
                <a:tc>
                  <a:txBody>
                    <a:bodyPr/>
                    <a:lstStyle/>
                    <a:p>
                      <a:pPr marL="0" marR="0">
                        <a:lnSpc>
                          <a:spcPct val="115000"/>
                        </a:lnSpc>
                        <a:spcBef>
                          <a:spcPts val="0"/>
                        </a:spcBef>
                        <a:spcAft>
                          <a:spcPts val="0"/>
                        </a:spcAft>
                      </a:pPr>
                      <a:r>
                        <a:rPr lang="en-US" sz="1000">
                          <a:effectLst/>
                        </a:rPr>
                        <a:t>See diagram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597" marR="51597" marT="0" marB="0"/>
                </a:tc>
                <a:extLst>
                  <a:ext uri="{0D108BD9-81ED-4DB2-BD59-A6C34878D82A}">
                    <a16:rowId xmlns:a16="http://schemas.microsoft.com/office/drawing/2014/main" val="1051064224"/>
                  </a:ext>
                </a:extLst>
              </a:tr>
              <a:tr h="190796">
                <a:tc>
                  <a:txBody>
                    <a:bodyPr/>
                    <a:lstStyle/>
                    <a:p>
                      <a:pPr marL="0" marR="0">
                        <a:lnSpc>
                          <a:spcPct val="115000"/>
                        </a:lnSpc>
                        <a:spcBef>
                          <a:spcPts val="0"/>
                        </a:spcBef>
                        <a:spcAft>
                          <a:spcPts val="0"/>
                        </a:spcAft>
                      </a:pPr>
                      <a:r>
                        <a:rPr lang="en-US" sz="1000">
                          <a:effectLst/>
                        </a:rPr>
                        <a:t>Postcondition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597" marR="51597" marT="0" marB="0"/>
                </a:tc>
                <a:tc>
                  <a:txBody>
                    <a:bodyPr/>
                    <a:lstStyle/>
                    <a:p>
                      <a:pPr marL="0" marR="0">
                        <a:lnSpc>
                          <a:spcPct val="115000"/>
                        </a:lnSpc>
                        <a:spcBef>
                          <a:spcPts val="0"/>
                        </a:spcBef>
                        <a:spcAft>
                          <a:spcPts val="0"/>
                        </a:spcAft>
                      </a:pPr>
                      <a:r>
                        <a:rPr lang="en-US" sz="1000">
                          <a:effectLst/>
                        </a:rPr>
                        <a:t>Updated Records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597" marR="51597" marT="0" marB="0"/>
                </a:tc>
                <a:extLst>
                  <a:ext uri="{0D108BD9-81ED-4DB2-BD59-A6C34878D82A}">
                    <a16:rowId xmlns:a16="http://schemas.microsoft.com/office/drawing/2014/main" val="3483315946"/>
                  </a:ext>
                </a:extLst>
              </a:tr>
              <a:tr h="190796">
                <a:tc>
                  <a:txBody>
                    <a:bodyPr/>
                    <a:lstStyle/>
                    <a:p>
                      <a:pPr marL="0" marR="0">
                        <a:lnSpc>
                          <a:spcPct val="115000"/>
                        </a:lnSpc>
                        <a:spcBef>
                          <a:spcPts val="0"/>
                        </a:spcBef>
                        <a:spcAft>
                          <a:spcPts val="0"/>
                        </a:spcAft>
                      </a:pPr>
                      <a:r>
                        <a:rPr lang="en-US" sz="1000">
                          <a:effectLst/>
                        </a:rPr>
                        <a:t>Open Issues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597" marR="51597" marT="0" marB="0"/>
                </a:tc>
                <a:tc>
                  <a:txBody>
                    <a:bodyPr/>
                    <a:lstStyle/>
                    <a:p>
                      <a:pPr marL="0" marR="0">
                        <a:lnSpc>
                          <a:spcPct val="115000"/>
                        </a:lnSpc>
                        <a:spcBef>
                          <a:spcPts val="0"/>
                        </a:spcBef>
                        <a:spcAft>
                          <a:spcPts val="0"/>
                        </a:spcAft>
                      </a:pPr>
                      <a:r>
                        <a:rPr lang="en-US"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597" marR="51597" marT="0" marB="0"/>
                </a:tc>
                <a:extLst>
                  <a:ext uri="{0D108BD9-81ED-4DB2-BD59-A6C34878D82A}">
                    <a16:rowId xmlns:a16="http://schemas.microsoft.com/office/drawing/2014/main" val="3597058160"/>
                  </a:ext>
                </a:extLst>
              </a:tr>
              <a:tr h="190796">
                <a:tc>
                  <a:txBody>
                    <a:bodyPr/>
                    <a:lstStyle/>
                    <a:p>
                      <a:pPr marL="0" marR="0">
                        <a:lnSpc>
                          <a:spcPct val="115000"/>
                        </a:lnSpc>
                        <a:spcBef>
                          <a:spcPts val="0"/>
                        </a:spcBef>
                        <a:spcAft>
                          <a:spcPts val="0"/>
                        </a:spcAft>
                      </a:pPr>
                      <a:r>
                        <a:rPr lang="en-US" sz="1000">
                          <a:effectLst/>
                        </a:rPr>
                        <a:t>Source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597" marR="51597" marT="0" marB="0"/>
                </a:tc>
                <a:tc>
                  <a:txBody>
                    <a:bodyPr/>
                    <a:lstStyle/>
                    <a:p>
                      <a:pPr marL="0" marR="0">
                        <a:lnSpc>
                          <a:spcPct val="115000"/>
                        </a:lnSpc>
                        <a:spcBef>
                          <a:spcPts val="0"/>
                        </a:spcBef>
                        <a:spcAft>
                          <a:spcPts val="0"/>
                        </a:spcAft>
                      </a:pPr>
                      <a:r>
                        <a:rPr lang="en-US" sz="1000">
                          <a:effectLst/>
                        </a:rPr>
                        <a:t>Problem Statement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597" marR="51597" marT="0" marB="0"/>
                </a:tc>
                <a:extLst>
                  <a:ext uri="{0D108BD9-81ED-4DB2-BD59-A6C34878D82A}">
                    <a16:rowId xmlns:a16="http://schemas.microsoft.com/office/drawing/2014/main" val="2211063690"/>
                  </a:ext>
                </a:extLst>
              </a:tr>
              <a:tr h="190796">
                <a:tc>
                  <a:txBody>
                    <a:bodyPr/>
                    <a:lstStyle/>
                    <a:p>
                      <a:pPr marL="0" marR="0">
                        <a:lnSpc>
                          <a:spcPct val="115000"/>
                        </a:lnSpc>
                        <a:spcBef>
                          <a:spcPts val="0"/>
                        </a:spcBef>
                        <a:spcAft>
                          <a:spcPts val="0"/>
                        </a:spcAft>
                      </a:pPr>
                      <a:r>
                        <a:rPr lang="en-US" sz="1000">
                          <a:effectLst/>
                        </a:rPr>
                        <a:t>Author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597" marR="51597" marT="0" marB="0"/>
                </a:tc>
                <a:tc>
                  <a:txBody>
                    <a:bodyPr/>
                    <a:lstStyle/>
                    <a:p>
                      <a:pPr marL="0" marR="0">
                        <a:lnSpc>
                          <a:spcPct val="115000"/>
                        </a:lnSpc>
                        <a:spcBef>
                          <a:spcPts val="0"/>
                        </a:spcBef>
                        <a:spcAft>
                          <a:spcPts val="0"/>
                        </a:spcAft>
                      </a:pPr>
                      <a:r>
                        <a:rPr lang="en-US" sz="1000">
                          <a:effectLst/>
                        </a:rPr>
                        <a:t>Conrad Yoder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597" marR="51597" marT="0" marB="0"/>
                </a:tc>
                <a:extLst>
                  <a:ext uri="{0D108BD9-81ED-4DB2-BD59-A6C34878D82A}">
                    <a16:rowId xmlns:a16="http://schemas.microsoft.com/office/drawing/2014/main" val="873375707"/>
                  </a:ext>
                </a:extLst>
              </a:tr>
              <a:tr h="190796">
                <a:tc>
                  <a:txBody>
                    <a:bodyPr/>
                    <a:lstStyle/>
                    <a:p>
                      <a:pPr marL="0" marR="0">
                        <a:lnSpc>
                          <a:spcPct val="115000"/>
                        </a:lnSpc>
                        <a:spcBef>
                          <a:spcPts val="0"/>
                        </a:spcBef>
                        <a:spcAft>
                          <a:spcPts val="0"/>
                        </a:spcAft>
                      </a:pPr>
                      <a:r>
                        <a:rPr lang="en-US" sz="1000">
                          <a:effectLst/>
                        </a:rPr>
                        <a:t>Revision and Date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597" marR="51597" marT="0" marB="0"/>
                </a:tc>
                <a:tc>
                  <a:txBody>
                    <a:bodyPr/>
                    <a:lstStyle/>
                    <a:p>
                      <a:pPr marL="0" marR="0">
                        <a:lnSpc>
                          <a:spcPct val="115000"/>
                        </a:lnSpc>
                        <a:spcBef>
                          <a:spcPts val="0"/>
                        </a:spcBef>
                        <a:spcAft>
                          <a:spcPts val="0"/>
                        </a:spcAft>
                      </a:pPr>
                      <a:r>
                        <a:rPr lang="en-US" sz="1000" dirty="0">
                          <a:effectLst/>
                        </a:rPr>
                        <a:t>Version 2 7/10/2017</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1597" marR="51597" marT="0" marB="0"/>
                </a:tc>
                <a:extLst>
                  <a:ext uri="{0D108BD9-81ED-4DB2-BD59-A6C34878D82A}">
                    <a16:rowId xmlns:a16="http://schemas.microsoft.com/office/drawing/2014/main" val="1330659555"/>
                  </a:ext>
                </a:extLst>
              </a:tr>
            </a:tbl>
          </a:graphicData>
        </a:graphic>
      </p:graphicFrame>
      <p:sp>
        <p:nvSpPr>
          <p:cNvPr id="3" name="Slide Number Placeholder 2">
            <a:extLst>
              <a:ext uri="{FF2B5EF4-FFF2-40B4-BE49-F238E27FC236}">
                <a16:creationId xmlns:a16="http://schemas.microsoft.com/office/drawing/2014/main" id="{28DC6095-A76F-4B31-B365-79F167AB1918}"/>
              </a:ext>
            </a:extLst>
          </p:cNvPr>
          <p:cNvSpPr>
            <a:spLocks noGrp="1"/>
          </p:cNvSpPr>
          <p:nvPr>
            <p:ph type="sldNum" sz="quarter" idx="12"/>
          </p:nvPr>
        </p:nvSpPr>
        <p:spPr/>
        <p:txBody>
          <a:bodyPr/>
          <a:lstStyle/>
          <a:p>
            <a:fld id="{A793387B-8BEA-41FE-BEC6-9E95D20CE909}" type="slidenum">
              <a:rPr lang="en-US" smtClean="0"/>
              <a:t>14</a:t>
            </a:fld>
            <a:endParaRPr lang="en-US"/>
          </a:p>
        </p:txBody>
      </p:sp>
    </p:spTree>
    <p:extLst>
      <p:ext uri="{BB962C8B-B14F-4D97-AF65-F5344CB8AC3E}">
        <p14:creationId xmlns:p14="http://schemas.microsoft.com/office/powerpoint/2010/main" val="896372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80BC9-EAB7-4E73-B1AE-0210AC4574CC}"/>
              </a:ext>
            </a:extLst>
          </p:cNvPr>
          <p:cNvSpPr>
            <a:spLocks noGrp="1"/>
          </p:cNvSpPr>
          <p:nvPr>
            <p:ph type="title"/>
          </p:nvPr>
        </p:nvSpPr>
        <p:spPr>
          <a:xfrm>
            <a:off x="755822" y="0"/>
            <a:ext cx="4870621" cy="370702"/>
          </a:xfrm>
        </p:spPr>
        <p:txBody>
          <a:bodyPr>
            <a:noAutofit/>
          </a:bodyPr>
          <a:lstStyle/>
          <a:p>
            <a:r>
              <a:rPr lang="en-US" sz="2400" dirty="0"/>
              <a:t>Administer System Activity Diagram</a:t>
            </a:r>
          </a:p>
        </p:txBody>
      </p:sp>
      <p:pic>
        <p:nvPicPr>
          <p:cNvPr id="7" name="Content Placeholder 6">
            <a:extLst>
              <a:ext uri="{FF2B5EF4-FFF2-40B4-BE49-F238E27FC236}">
                <a16:creationId xmlns:a16="http://schemas.microsoft.com/office/drawing/2014/main" id="{6DB9E747-1DEA-43CD-A672-DB62D5F7A4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0817" y="453237"/>
            <a:ext cx="11921183" cy="6143506"/>
          </a:xfrm>
        </p:spPr>
      </p:pic>
      <p:sp>
        <p:nvSpPr>
          <p:cNvPr id="3" name="Slide Number Placeholder 2">
            <a:extLst>
              <a:ext uri="{FF2B5EF4-FFF2-40B4-BE49-F238E27FC236}">
                <a16:creationId xmlns:a16="http://schemas.microsoft.com/office/drawing/2014/main" id="{95646EE5-CF5C-4700-84AF-58BF603CEF4C}"/>
              </a:ext>
            </a:extLst>
          </p:cNvPr>
          <p:cNvSpPr>
            <a:spLocks noGrp="1"/>
          </p:cNvSpPr>
          <p:nvPr>
            <p:ph type="sldNum" sz="quarter" idx="12"/>
          </p:nvPr>
        </p:nvSpPr>
        <p:spPr/>
        <p:txBody>
          <a:bodyPr/>
          <a:lstStyle/>
          <a:p>
            <a:fld id="{A793387B-8BEA-41FE-BEC6-9E95D20CE909}" type="slidenum">
              <a:rPr lang="en-US" smtClean="0"/>
              <a:t>15</a:t>
            </a:fld>
            <a:endParaRPr lang="en-US"/>
          </a:p>
        </p:txBody>
      </p:sp>
    </p:spTree>
    <p:extLst>
      <p:ext uri="{BB962C8B-B14F-4D97-AF65-F5344CB8AC3E}">
        <p14:creationId xmlns:p14="http://schemas.microsoft.com/office/powerpoint/2010/main" val="937253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80B8A-C8B1-4D8C-8CFE-A774DEDE020F}"/>
              </a:ext>
            </a:extLst>
          </p:cNvPr>
          <p:cNvSpPr>
            <a:spLocks noGrp="1"/>
          </p:cNvSpPr>
          <p:nvPr>
            <p:ph type="title"/>
          </p:nvPr>
        </p:nvSpPr>
        <p:spPr>
          <a:xfrm>
            <a:off x="838200" y="2375158"/>
            <a:ext cx="10515600" cy="1325563"/>
          </a:xfrm>
        </p:spPr>
        <p:txBody>
          <a:bodyPr/>
          <a:lstStyle/>
          <a:p>
            <a:pPr algn="ctr"/>
            <a:r>
              <a:rPr lang="en-US" dirty="0"/>
              <a:t>Thank You!</a:t>
            </a:r>
          </a:p>
        </p:txBody>
      </p:sp>
      <p:sp>
        <p:nvSpPr>
          <p:cNvPr id="3" name="Content Placeholder 2">
            <a:extLst>
              <a:ext uri="{FF2B5EF4-FFF2-40B4-BE49-F238E27FC236}">
                <a16:creationId xmlns:a16="http://schemas.microsoft.com/office/drawing/2014/main" id="{787EBC27-D337-4F16-BE9F-8EDE3E6039DB}"/>
              </a:ext>
            </a:extLst>
          </p:cNvPr>
          <p:cNvSpPr>
            <a:spLocks noGrp="1"/>
          </p:cNvSpPr>
          <p:nvPr>
            <p:ph idx="1"/>
          </p:nvPr>
        </p:nvSpPr>
        <p:spPr>
          <a:xfrm>
            <a:off x="838200" y="3777993"/>
            <a:ext cx="10515600" cy="464494"/>
          </a:xfrm>
        </p:spPr>
        <p:txBody>
          <a:bodyPr>
            <a:normAutofit lnSpcReduction="10000"/>
          </a:bodyPr>
          <a:lstStyle/>
          <a:p>
            <a:pPr marL="0" indent="0" algn="ctr">
              <a:buNone/>
            </a:pPr>
            <a:r>
              <a:rPr lang="en-US" dirty="0"/>
              <a:t>Please feel free to ask any questions</a:t>
            </a:r>
          </a:p>
        </p:txBody>
      </p:sp>
      <p:sp>
        <p:nvSpPr>
          <p:cNvPr id="4" name="Slide Number Placeholder 3">
            <a:extLst>
              <a:ext uri="{FF2B5EF4-FFF2-40B4-BE49-F238E27FC236}">
                <a16:creationId xmlns:a16="http://schemas.microsoft.com/office/drawing/2014/main" id="{88C41371-29F4-4CE5-B81A-5494D4BFDE92}"/>
              </a:ext>
            </a:extLst>
          </p:cNvPr>
          <p:cNvSpPr>
            <a:spLocks noGrp="1"/>
          </p:cNvSpPr>
          <p:nvPr>
            <p:ph type="sldNum" sz="quarter" idx="12"/>
          </p:nvPr>
        </p:nvSpPr>
        <p:spPr/>
        <p:txBody>
          <a:bodyPr/>
          <a:lstStyle/>
          <a:p>
            <a:fld id="{A793387B-8BEA-41FE-BEC6-9E95D20CE909}" type="slidenum">
              <a:rPr lang="en-US" smtClean="0"/>
              <a:t>16</a:t>
            </a:fld>
            <a:endParaRPr lang="en-US"/>
          </a:p>
        </p:txBody>
      </p:sp>
    </p:spTree>
    <p:extLst>
      <p:ext uri="{BB962C8B-B14F-4D97-AF65-F5344CB8AC3E}">
        <p14:creationId xmlns:p14="http://schemas.microsoft.com/office/powerpoint/2010/main" val="2954599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E7310-93BF-469D-A44B-8928B78415B0}"/>
              </a:ext>
            </a:extLst>
          </p:cNvPr>
          <p:cNvSpPr>
            <a:spLocks noGrp="1"/>
          </p:cNvSpPr>
          <p:nvPr>
            <p:ph type="title"/>
          </p:nvPr>
        </p:nvSpPr>
        <p:spPr/>
        <p:txBody>
          <a:bodyPr/>
          <a:lstStyle/>
          <a:p>
            <a:pPr algn="ctr"/>
            <a:r>
              <a:rPr lang="en-US" dirty="0"/>
              <a:t>Quote System Use Case</a:t>
            </a:r>
          </a:p>
        </p:txBody>
      </p:sp>
      <p:pic>
        <p:nvPicPr>
          <p:cNvPr id="5" name="Content Placeholder 4">
            <a:extLst>
              <a:ext uri="{FF2B5EF4-FFF2-40B4-BE49-F238E27FC236}">
                <a16:creationId xmlns:a16="http://schemas.microsoft.com/office/drawing/2014/main" id="{8A1CD734-4CA1-46CA-8A52-DDCA7C3D76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8937" y="2086769"/>
            <a:ext cx="6334125" cy="3829050"/>
          </a:xfrm>
        </p:spPr>
      </p:pic>
      <p:sp>
        <p:nvSpPr>
          <p:cNvPr id="3" name="Slide Number Placeholder 2">
            <a:extLst>
              <a:ext uri="{FF2B5EF4-FFF2-40B4-BE49-F238E27FC236}">
                <a16:creationId xmlns:a16="http://schemas.microsoft.com/office/drawing/2014/main" id="{D4093D21-1029-4922-93EE-CDFDC1B9880A}"/>
              </a:ext>
            </a:extLst>
          </p:cNvPr>
          <p:cNvSpPr>
            <a:spLocks noGrp="1"/>
          </p:cNvSpPr>
          <p:nvPr>
            <p:ph type="sldNum" sz="quarter" idx="12"/>
          </p:nvPr>
        </p:nvSpPr>
        <p:spPr/>
        <p:txBody>
          <a:bodyPr/>
          <a:lstStyle/>
          <a:p>
            <a:fld id="{A793387B-8BEA-41FE-BEC6-9E95D20CE909}" type="slidenum">
              <a:rPr lang="en-US" smtClean="0"/>
              <a:t>2</a:t>
            </a:fld>
            <a:endParaRPr lang="en-US"/>
          </a:p>
        </p:txBody>
      </p:sp>
    </p:spTree>
    <p:extLst>
      <p:ext uri="{BB962C8B-B14F-4D97-AF65-F5344CB8AC3E}">
        <p14:creationId xmlns:p14="http://schemas.microsoft.com/office/powerpoint/2010/main" val="2973125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2B354-A1DF-4F06-916D-203153E5F55A}"/>
              </a:ext>
            </a:extLst>
          </p:cNvPr>
          <p:cNvSpPr>
            <a:spLocks noGrp="1"/>
          </p:cNvSpPr>
          <p:nvPr>
            <p:ph type="title"/>
          </p:nvPr>
        </p:nvSpPr>
        <p:spPr/>
        <p:txBody>
          <a:bodyPr/>
          <a:lstStyle/>
          <a:p>
            <a:r>
              <a:rPr lang="en-US" dirty="0"/>
              <a:t>Actor Dictionary</a:t>
            </a:r>
          </a:p>
        </p:txBody>
      </p:sp>
      <p:graphicFrame>
        <p:nvGraphicFramePr>
          <p:cNvPr id="4" name="Content Placeholder 3">
            <a:extLst>
              <a:ext uri="{FF2B5EF4-FFF2-40B4-BE49-F238E27FC236}">
                <a16:creationId xmlns:a16="http://schemas.microsoft.com/office/drawing/2014/main" id="{7604F0ED-D445-4F47-A09F-6C17C66EA7B4}"/>
              </a:ext>
            </a:extLst>
          </p:cNvPr>
          <p:cNvGraphicFramePr>
            <a:graphicFrameLocks noGrp="1"/>
          </p:cNvGraphicFramePr>
          <p:nvPr>
            <p:ph idx="1"/>
            <p:extLst>
              <p:ext uri="{D42A27DB-BD31-4B8C-83A1-F6EECF244321}">
                <p14:modId xmlns:p14="http://schemas.microsoft.com/office/powerpoint/2010/main" val="2985054146"/>
              </p:ext>
            </p:extLst>
          </p:nvPr>
        </p:nvGraphicFramePr>
        <p:xfrm>
          <a:off x="838200" y="1690688"/>
          <a:ext cx="10515600" cy="4577080"/>
        </p:xfrm>
        <a:graphic>
          <a:graphicData uri="http://schemas.openxmlformats.org/drawingml/2006/table">
            <a:tbl>
              <a:tblPr firstRow="1" bandRow="1">
                <a:tableStyleId>{F5AB1C69-6EDB-4FF4-983F-18BD219EF322}</a:tableStyleId>
              </a:tblPr>
              <a:tblGrid>
                <a:gridCol w="3505200">
                  <a:extLst>
                    <a:ext uri="{9D8B030D-6E8A-4147-A177-3AD203B41FA5}">
                      <a16:colId xmlns:a16="http://schemas.microsoft.com/office/drawing/2014/main" val="3816451361"/>
                    </a:ext>
                  </a:extLst>
                </a:gridCol>
                <a:gridCol w="3505200">
                  <a:extLst>
                    <a:ext uri="{9D8B030D-6E8A-4147-A177-3AD203B41FA5}">
                      <a16:colId xmlns:a16="http://schemas.microsoft.com/office/drawing/2014/main" val="1444960842"/>
                    </a:ext>
                  </a:extLst>
                </a:gridCol>
                <a:gridCol w="3505200">
                  <a:extLst>
                    <a:ext uri="{9D8B030D-6E8A-4147-A177-3AD203B41FA5}">
                      <a16:colId xmlns:a16="http://schemas.microsoft.com/office/drawing/2014/main" val="1643040266"/>
                    </a:ext>
                  </a:extLst>
                </a:gridCol>
              </a:tblGrid>
              <a:tr h="370840">
                <a:tc>
                  <a:txBody>
                    <a:bodyPr/>
                    <a:lstStyle/>
                    <a:p>
                      <a:r>
                        <a:rPr lang="en-US" sz="1800" b="1" kern="1200" dirty="0">
                          <a:solidFill>
                            <a:schemeClr val="lt1"/>
                          </a:solidFill>
                          <a:effectLst/>
                          <a:latin typeface="+mn-lt"/>
                          <a:ea typeface="+mn-ea"/>
                          <a:cs typeface="+mn-cs"/>
                        </a:rPr>
                        <a:t>Actor</a:t>
                      </a:r>
                      <a:endParaRPr lang="en-US" dirty="0"/>
                    </a:p>
                  </a:txBody>
                  <a:tcPr/>
                </a:tc>
                <a:tc>
                  <a:txBody>
                    <a:bodyPr/>
                    <a:lstStyle/>
                    <a:p>
                      <a:r>
                        <a:rPr lang="en-US" sz="1800" b="1" kern="1200" dirty="0">
                          <a:solidFill>
                            <a:schemeClr val="lt1"/>
                          </a:solidFill>
                          <a:effectLst/>
                          <a:latin typeface="+mn-lt"/>
                          <a:ea typeface="+mn-ea"/>
                          <a:cs typeface="+mn-cs"/>
                        </a:rPr>
                        <a:t>Description</a:t>
                      </a:r>
                      <a:endParaRPr lang="en-US" dirty="0"/>
                    </a:p>
                  </a:txBody>
                  <a:tcPr/>
                </a:tc>
                <a:tc>
                  <a:txBody>
                    <a:bodyPr/>
                    <a:lstStyle/>
                    <a:p>
                      <a:r>
                        <a:rPr lang="en-US" sz="1800" b="1" kern="1200" dirty="0">
                          <a:solidFill>
                            <a:schemeClr val="lt1"/>
                          </a:solidFill>
                          <a:effectLst/>
                          <a:latin typeface="+mn-lt"/>
                          <a:ea typeface="+mn-ea"/>
                          <a:cs typeface="+mn-cs"/>
                        </a:rPr>
                        <a:t>Use Case(s)</a:t>
                      </a:r>
                      <a:endParaRPr lang="en-US" dirty="0"/>
                    </a:p>
                  </a:txBody>
                  <a:tcPr/>
                </a:tc>
                <a:extLst>
                  <a:ext uri="{0D108BD9-81ED-4DB2-BD59-A6C34878D82A}">
                    <a16:rowId xmlns:a16="http://schemas.microsoft.com/office/drawing/2014/main" val="463803743"/>
                  </a:ext>
                </a:extLst>
              </a:tr>
              <a:tr h="370840">
                <a:tc>
                  <a:txBody>
                    <a:bodyPr/>
                    <a:lstStyle/>
                    <a:p>
                      <a:r>
                        <a:rPr lang="en-US" sz="1400" kern="1200" dirty="0">
                          <a:solidFill>
                            <a:schemeClr val="dk1"/>
                          </a:solidFill>
                          <a:effectLst/>
                          <a:latin typeface="+mn-lt"/>
                          <a:ea typeface="+mn-ea"/>
                          <a:cs typeface="+mn-cs"/>
                        </a:rPr>
                        <a:t>Sales Associate</a:t>
                      </a:r>
                      <a:endParaRPr lang="en-US" sz="1400" dirty="0"/>
                    </a:p>
                  </a:txBody>
                  <a:tcPr/>
                </a:tc>
                <a:tc>
                  <a:txBody>
                    <a:bodyPr/>
                    <a:lstStyle/>
                    <a:p>
                      <a:r>
                        <a:rPr lang="en-US" sz="1400" kern="1200" dirty="0">
                          <a:solidFill>
                            <a:schemeClr val="dk1"/>
                          </a:solidFill>
                          <a:effectLst/>
                          <a:latin typeface="+mn-lt"/>
                          <a:ea typeface="+mn-ea"/>
                          <a:cs typeface="+mn-cs"/>
                        </a:rPr>
                        <a:t>The Sales Associate can login to the associate logs in, (s)he can then enter sales quotes for customers. They can then convert a quote into a purchase order.</a:t>
                      </a:r>
                      <a:endParaRPr lang="en-US" sz="1400" dirty="0"/>
                    </a:p>
                  </a:txBody>
                  <a:tcPr/>
                </a:tc>
                <a:tc>
                  <a:txBody>
                    <a:bodyPr/>
                    <a:lstStyle/>
                    <a:p>
                      <a:r>
                        <a:rPr lang="en-US" sz="1400" kern="1200" dirty="0">
                          <a:solidFill>
                            <a:schemeClr val="dk1"/>
                          </a:solidFill>
                          <a:effectLst/>
                          <a:latin typeface="+mn-lt"/>
                          <a:ea typeface="+mn-ea"/>
                          <a:cs typeface="+mn-cs"/>
                        </a:rPr>
                        <a:t>Create a quote, sanction a quote, Create a purchase order</a:t>
                      </a:r>
                      <a:endParaRPr lang="en-US" sz="1400" dirty="0"/>
                    </a:p>
                  </a:txBody>
                  <a:tcPr/>
                </a:tc>
                <a:extLst>
                  <a:ext uri="{0D108BD9-81ED-4DB2-BD59-A6C34878D82A}">
                    <a16:rowId xmlns:a16="http://schemas.microsoft.com/office/drawing/2014/main" val="854505739"/>
                  </a:ext>
                </a:extLst>
              </a:tr>
              <a:tr h="370840">
                <a:tc>
                  <a:txBody>
                    <a:bodyPr/>
                    <a:lstStyle/>
                    <a:p>
                      <a:r>
                        <a:rPr lang="en-US" sz="1400" kern="1200" dirty="0">
                          <a:solidFill>
                            <a:schemeClr val="dk1"/>
                          </a:solidFill>
                          <a:effectLst/>
                          <a:latin typeface="+mn-lt"/>
                          <a:ea typeface="+mn-ea"/>
                          <a:cs typeface="+mn-cs"/>
                        </a:rPr>
                        <a:t>Admin</a:t>
                      </a:r>
                      <a:endParaRPr lang="en-US" sz="1400" dirty="0"/>
                    </a:p>
                  </a:txBody>
                  <a:tcPr/>
                </a:tc>
                <a:tc>
                  <a:txBody>
                    <a:bodyPr/>
                    <a:lstStyle/>
                    <a:p>
                      <a:r>
                        <a:rPr lang="en-US" sz="1400" kern="1200" dirty="0">
                          <a:solidFill>
                            <a:schemeClr val="dk1"/>
                          </a:solidFill>
                          <a:effectLst/>
                          <a:latin typeface="+mn-lt"/>
                          <a:ea typeface="+mn-ea"/>
                          <a:cs typeface="+mn-cs"/>
                        </a:rPr>
                        <a:t>Using the administrative interface, the admin can maintain sales associate and quote information. They can view, add, edit and delete sales associate records. The admin can also search and view quotes based on status (finalized, sanctioned, ordered), date range, sales associate, and customer.</a:t>
                      </a:r>
                      <a:endParaRPr lang="en-US" sz="1400" dirty="0"/>
                    </a:p>
                  </a:txBody>
                  <a:tcPr/>
                </a:tc>
                <a:tc>
                  <a:txBody>
                    <a:bodyPr/>
                    <a:lstStyle/>
                    <a:p>
                      <a:r>
                        <a:rPr lang="en-US" sz="1400" kern="1200" dirty="0">
                          <a:solidFill>
                            <a:schemeClr val="dk1"/>
                          </a:solidFill>
                          <a:effectLst/>
                          <a:latin typeface="+mn-lt"/>
                          <a:ea typeface="+mn-ea"/>
                          <a:cs typeface="+mn-cs"/>
                        </a:rPr>
                        <a:t>Create a purchase order</a:t>
                      </a:r>
                      <a:endParaRPr lang="en-US" sz="1400" dirty="0"/>
                    </a:p>
                  </a:txBody>
                  <a:tcPr/>
                </a:tc>
                <a:extLst>
                  <a:ext uri="{0D108BD9-81ED-4DB2-BD59-A6C34878D82A}">
                    <a16:rowId xmlns:a16="http://schemas.microsoft.com/office/drawing/2014/main" val="2548950070"/>
                  </a:ext>
                </a:extLst>
              </a:tr>
              <a:tr h="370840">
                <a:tc>
                  <a:txBody>
                    <a:bodyPr/>
                    <a:lstStyle/>
                    <a:p>
                      <a:r>
                        <a:rPr lang="en-US" sz="1400" kern="1200" dirty="0">
                          <a:solidFill>
                            <a:schemeClr val="dk1"/>
                          </a:solidFill>
                          <a:effectLst/>
                          <a:latin typeface="+mn-lt"/>
                          <a:ea typeface="+mn-ea"/>
                          <a:cs typeface="+mn-cs"/>
                        </a:rPr>
                        <a:t>Legacy Database</a:t>
                      </a:r>
                      <a:endParaRPr lang="en-US" sz="1400" dirty="0"/>
                    </a:p>
                  </a:txBody>
                  <a:tcPr/>
                </a:tc>
                <a:tc>
                  <a:txBody>
                    <a:bodyPr/>
                    <a:lstStyle/>
                    <a:p>
                      <a:r>
                        <a:rPr lang="en-US" sz="1400" kern="1200" dirty="0">
                          <a:solidFill>
                            <a:schemeClr val="dk1"/>
                          </a:solidFill>
                          <a:effectLst/>
                          <a:latin typeface="+mn-lt"/>
                          <a:ea typeface="+mn-ea"/>
                          <a:cs typeface="+mn-cs"/>
                        </a:rPr>
                        <a:t>The legacy database is a list of existing customers with customer name, address, and contact info that can be used for a quote</a:t>
                      </a:r>
                      <a:endParaRPr lang="en-US" sz="1400" dirty="0"/>
                    </a:p>
                  </a:txBody>
                  <a:tcPr/>
                </a:tc>
                <a:tc>
                  <a:txBody>
                    <a:bodyPr/>
                    <a:lstStyle/>
                    <a:p>
                      <a:r>
                        <a:rPr lang="en-US" sz="1400" kern="1200" dirty="0">
                          <a:solidFill>
                            <a:schemeClr val="dk1"/>
                          </a:solidFill>
                          <a:effectLst/>
                          <a:latin typeface="+mn-lt"/>
                          <a:ea typeface="+mn-ea"/>
                          <a:cs typeface="+mn-cs"/>
                        </a:rPr>
                        <a:t>Create a quote</a:t>
                      </a:r>
                      <a:endParaRPr lang="en-US" sz="1400" dirty="0"/>
                    </a:p>
                  </a:txBody>
                  <a:tcPr/>
                </a:tc>
                <a:extLst>
                  <a:ext uri="{0D108BD9-81ED-4DB2-BD59-A6C34878D82A}">
                    <a16:rowId xmlns:a16="http://schemas.microsoft.com/office/drawing/2014/main" val="2115932661"/>
                  </a:ext>
                </a:extLst>
              </a:tr>
              <a:tr h="370840">
                <a:tc>
                  <a:txBody>
                    <a:bodyPr/>
                    <a:lstStyle/>
                    <a:p>
                      <a:r>
                        <a:rPr lang="en-US" sz="1400" kern="1200" dirty="0">
                          <a:solidFill>
                            <a:schemeClr val="dk1"/>
                          </a:solidFill>
                          <a:effectLst/>
                          <a:latin typeface="+mn-lt"/>
                          <a:ea typeface="+mn-ea"/>
                          <a:cs typeface="+mn-cs"/>
                        </a:rPr>
                        <a:t>Processing system</a:t>
                      </a:r>
                      <a:endParaRPr lang="en-US" sz="1400" dirty="0"/>
                    </a:p>
                  </a:txBody>
                  <a:tcPr/>
                </a:tc>
                <a:tc>
                  <a:txBody>
                    <a:bodyPr/>
                    <a:lstStyle/>
                    <a:p>
                      <a:r>
                        <a:rPr lang="en-US" sz="1400" kern="1200" dirty="0">
                          <a:solidFill>
                            <a:schemeClr val="dk1"/>
                          </a:solidFill>
                          <a:effectLst/>
                          <a:latin typeface="+mn-lt"/>
                          <a:ea typeface="+mn-ea"/>
                          <a:cs typeface="+mn-cs"/>
                        </a:rPr>
                        <a:t>A purchase order is sent to a processing system which answers with a processing date and sales commission rate for the sales associate</a:t>
                      </a:r>
                      <a:endParaRPr lang="en-US" sz="1400" dirty="0"/>
                    </a:p>
                  </a:txBody>
                  <a:tcPr/>
                </a:tc>
                <a:tc>
                  <a:txBody>
                    <a:bodyPr/>
                    <a:lstStyle/>
                    <a:p>
                      <a:r>
                        <a:rPr lang="en-US" sz="1400" kern="1200" dirty="0">
                          <a:solidFill>
                            <a:schemeClr val="dk1"/>
                          </a:solidFill>
                          <a:effectLst/>
                          <a:latin typeface="+mn-lt"/>
                          <a:ea typeface="+mn-ea"/>
                          <a:cs typeface="+mn-cs"/>
                        </a:rPr>
                        <a:t>Administer system</a:t>
                      </a:r>
                      <a:endParaRPr lang="en-US" sz="1400" dirty="0"/>
                    </a:p>
                  </a:txBody>
                  <a:tcPr/>
                </a:tc>
                <a:extLst>
                  <a:ext uri="{0D108BD9-81ED-4DB2-BD59-A6C34878D82A}">
                    <a16:rowId xmlns:a16="http://schemas.microsoft.com/office/drawing/2014/main" val="1380193413"/>
                  </a:ext>
                </a:extLst>
              </a:tr>
            </a:tbl>
          </a:graphicData>
        </a:graphic>
      </p:graphicFrame>
      <p:sp>
        <p:nvSpPr>
          <p:cNvPr id="3" name="Slide Number Placeholder 2">
            <a:extLst>
              <a:ext uri="{FF2B5EF4-FFF2-40B4-BE49-F238E27FC236}">
                <a16:creationId xmlns:a16="http://schemas.microsoft.com/office/drawing/2014/main" id="{9D5D7ADB-8884-4694-8DB2-1B2DE25767CC}"/>
              </a:ext>
            </a:extLst>
          </p:cNvPr>
          <p:cNvSpPr>
            <a:spLocks noGrp="1"/>
          </p:cNvSpPr>
          <p:nvPr>
            <p:ph type="sldNum" sz="quarter" idx="12"/>
          </p:nvPr>
        </p:nvSpPr>
        <p:spPr/>
        <p:txBody>
          <a:bodyPr/>
          <a:lstStyle/>
          <a:p>
            <a:fld id="{A793387B-8BEA-41FE-BEC6-9E95D20CE909}" type="slidenum">
              <a:rPr lang="en-US" smtClean="0"/>
              <a:t>3</a:t>
            </a:fld>
            <a:endParaRPr lang="en-US"/>
          </a:p>
        </p:txBody>
      </p:sp>
    </p:spTree>
    <p:extLst>
      <p:ext uri="{BB962C8B-B14F-4D97-AF65-F5344CB8AC3E}">
        <p14:creationId xmlns:p14="http://schemas.microsoft.com/office/powerpoint/2010/main" val="3872954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E7310-93BF-469D-A44B-8928B78415B0}"/>
              </a:ext>
            </a:extLst>
          </p:cNvPr>
          <p:cNvSpPr>
            <a:spLocks noGrp="1"/>
          </p:cNvSpPr>
          <p:nvPr>
            <p:ph type="title"/>
          </p:nvPr>
        </p:nvSpPr>
        <p:spPr/>
        <p:txBody>
          <a:bodyPr/>
          <a:lstStyle/>
          <a:p>
            <a:pPr algn="ctr"/>
            <a:r>
              <a:rPr lang="en-US" dirty="0"/>
              <a:t>Quote System Use Case</a:t>
            </a:r>
          </a:p>
        </p:txBody>
      </p:sp>
      <p:pic>
        <p:nvPicPr>
          <p:cNvPr id="5" name="Content Placeholder 4">
            <a:extLst>
              <a:ext uri="{FF2B5EF4-FFF2-40B4-BE49-F238E27FC236}">
                <a16:creationId xmlns:a16="http://schemas.microsoft.com/office/drawing/2014/main" id="{8A1CD734-4CA1-46CA-8A52-DDCA7C3D76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8937" y="2086769"/>
            <a:ext cx="6334125" cy="3829050"/>
          </a:xfrm>
        </p:spPr>
      </p:pic>
      <p:sp>
        <p:nvSpPr>
          <p:cNvPr id="3" name="Rectangle 2">
            <a:extLst>
              <a:ext uri="{FF2B5EF4-FFF2-40B4-BE49-F238E27FC236}">
                <a16:creationId xmlns:a16="http://schemas.microsoft.com/office/drawing/2014/main" id="{B9255624-8684-46E5-B990-F1EAA2AA8FAA}"/>
              </a:ext>
            </a:extLst>
          </p:cNvPr>
          <p:cNvSpPr/>
          <p:nvPr/>
        </p:nvSpPr>
        <p:spPr>
          <a:xfrm>
            <a:off x="5057193" y="2413686"/>
            <a:ext cx="1623526" cy="601363"/>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3F2F5BE1-C735-4BA5-B1CD-EACDFBBDD33D}"/>
              </a:ext>
            </a:extLst>
          </p:cNvPr>
          <p:cNvSpPr>
            <a:spLocks noGrp="1"/>
          </p:cNvSpPr>
          <p:nvPr>
            <p:ph type="sldNum" sz="quarter" idx="12"/>
          </p:nvPr>
        </p:nvSpPr>
        <p:spPr/>
        <p:txBody>
          <a:bodyPr/>
          <a:lstStyle/>
          <a:p>
            <a:fld id="{A793387B-8BEA-41FE-BEC6-9E95D20CE909}" type="slidenum">
              <a:rPr lang="en-US" smtClean="0"/>
              <a:t>4</a:t>
            </a:fld>
            <a:endParaRPr lang="en-US"/>
          </a:p>
        </p:txBody>
      </p:sp>
    </p:spTree>
    <p:extLst>
      <p:ext uri="{BB962C8B-B14F-4D97-AF65-F5344CB8AC3E}">
        <p14:creationId xmlns:p14="http://schemas.microsoft.com/office/powerpoint/2010/main" val="3120473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4EC94-2BE1-4D4C-BB5E-933DB4D9BEB2}"/>
              </a:ext>
            </a:extLst>
          </p:cNvPr>
          <p:cNvSpPr>
            <a:spLocks noGrp="1"/>
          </p:cNvSpPr>
          <p:nvPr>
            <p:ph type="title"/>
          </p:nvPr>
        </p:nvSpPr>
        <p:spPr>
          <a:xfrm>
            <a:off x="739345" y="0"/>
            <a:ext cx="4088028" cy="329514"/>
          </a:xfrm>
        </p:spPr>
        <p:txBody>
          <a:bodyPr>
            <a:normAutofit fontScale="90000"/>
          </a:bodyPr>
          <a:lstStyle/>
          <a:p>
            <a:r>
              <a:rPr lang="en-US" sz="2700" dirty="0"/>
              <a:t>Create</a:t>
            </a:r>
            <a:r>
              <a:rPr lang="en-US" sz="2800" dirty="0"/>
              <a:t> a Quote Specifications</a:t>
            </a:r>
          </a:p>
        </p:txBody>
      </p:sp>
      <p:graphicFrame>
        <p:nvGraphicFramePr>
          <p:cNvPr id="4" name="Content Placeholder 3">
            <a:extLst>
              <a:ext uri="{FF2B5EF4-FFF2-40B4-BE49-F238E27FC236}">
                <a16:creationId xmlns:a16="http://schemas.microsoft.com/office/drawing/2014/main" id="{1841152B-F9A2-4B63-B9F3-45EDA0010613}"/>
              </a:ext>
            </a:extLst>
          </p:cNvPr>
          <p:cNvGraphicFramePr>
            <a:graphicFrameLocks noGrp="1"/>
          </p:cNvGraphicFramePr>
          <p:nvPr>
            <p:ph idx="1"/>
            <p:extLst>
              <p:ext uri="{D42A27DB-BD31-4B8C-83A1-F6EECF244321}">
                <p14:modId xmlns:p14="http://schemas.microsoft.com/office/powerpoint/2010/main" val="2769183062"/>
              </p:ext>
            </p:extLst>
          </p:nvPr>
        </p:nvGraphicFramePr>
        <p:xfrm>
          <a:off x="739346" y="329515"/>
          <a:ext cx="10099590" cy="6436672"/>
        </p:xfrm>
        <a:graphic>
          <a:graphicData uri="http://schemas.openxmlformats.org/drawingml/2006/table">
            <a:tbl>
              <a:tblPr firstRow="1" firstCol="1" bandRow="1">
                <a:tableStyleId>{F5AB1C69-6EDB-4FF4-983F-18BD219EF322}</a:tableStyleId>
              </a:tblPr>
              <a:tblGrid>
                <a:gridCol w="974961">
                  <a:extLst>
                    <a:ext uri="{9D8B030D-6E8A-4147-A177-3AD203B41FA5}">
                      <a16:colId xmlns:a16="http://schemas.microsoft.com/office/drawing/2014/main" val="963371231"/>
                    </a:ext>
                  </a:extLst>
                </a:gridCol>
                <a:gridCol w="9124629">
                  <a:extLst>
                    <a:ext uri="{9D8B030D-6E8A-4147-A177-3AD203B41FA5}">
                      <a16:colId xmlns:a16="http://schemas.microsoft.com/office/drawing/2014/main" val="1782931649"/>
                    </a:ext>
                  </a:extLst>
                </a:gridCol>
              </a:tblGrid>
              <a:tr h="154763">
                <a:tc>
                  <a:txBody>
                    <a:bodyPr/>
                    <a:lstStyle/>
                    <a:p>
                      <a:pPr marL="0" marR="0">
                        <a:lnSpc>
                          <a:spcPct val="115000"/>
                        </a:lnSpc>
                        <a:spcBef>
                          <a:spcPts val="0"/>
                        </a:spcBef>
                        <a:spcAft>
                          <a:spcPts val="0"/>
                        </a:spcAft>
                      </a:pPr>
                      <a:r>
                        <a:rPr lang="en-US" sz="900">
                          <a:effectLst/>
                        </a:rPr>
                        <a:t>Name</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tc>
                  <a:txBody>
                    <a:bodyPr/>
                    <a:lstStyle/>
                    <a:p>
                      <a:pPr marL="0" marR="0">
                        <a:lnSpc>
                          <a:spcPct val="115000"/>
                        </a:lnSpc>
                        <a:spcBef>
                          <a:spcPts val="0"/>
                        </a:spcBef>
                        <a:spcAft>
                          <a:spcPts val="0"/>
                        </a:spcAft>
                      </a:pPr>
                      <a:r>
                        <a:rPr lang="en-US" sz="900" dirty="0">
                          <a:effectLst/>
                        </a:rPr>
                        <a:t>Create a quote</a:t>
                      </a:r>
                      <a:endParaRPr lang="en-US" sz="900" dirty="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extLst>
                  <a:ext uri="{0D108BD9-81ED-4DB2-BD59-A6C34878D82A}">
                    <a16:rowId xmlns:a16="http://schemas.microsoft.com/office/drawing/2014/main" val="2177875971"/>
                  </a:ext>
                </a:extLst>
              </a:tr>
              <a:tr h="154763">
                <a:tc>
                  <a:txBody>
                    <a:bodyPr/>
                    <a:lstStyle/>
                    <a:p>
                      <a:pPr marL="0" marR="0">
                        <a:lnSpc>
                          <a:spcPct val="115000"/>
                        </a:lnSpc>
                        <a:spcBef>
                          <a:spcPts val="0"/>
                        </a:spcBef>
                        <a:spcAft>
                          <a:spcPts val="0"/>
                        </a:spcAft>
                      </a:pPr>
                      <a:r>
                        <a:rPr lang="en-US" sz="900" dirty="0">
                          <a:effectLst/>
                        </a:rPr>
                        <a:t>id</a:t>
                      </a:r>
                      <a:endParaRPr lang="en-US" sz="900" dirty="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tc>
                  <a:txBody>
                    <a:bodyPr/>
                    <a:lstStyle/>
                    <a:p>
                      <a:pPr marL="0" marR="0">
                        <a:lnSpc>
                          <a:spcPct val="115000"/>
                        </a:lnSpc>
                        <a:spcBef>
                          <a:spcPts val="0"/>
                        </a:spcBef>
                        <a:spcAft>
                          <a:spcPts val="0"/>
                        </a:spcAft>
                      </a:pPr>
                      <a:r>
                        <a:rPr lang="en-US" sz="900">
                          <a:effectLst/>
                        </a:rPr>
                        <a:t>1</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extLst>
                  <a:ext uri="{0D108BD9-81ED-4DB2-BD59-A6C34878D82A}">
                    <a16:rowId xmlns:a16="http://schemas.microsoft.com/office/drawing/2014/main" val="2887612277"/>
                  </a:ext>
                </a:extLst>
              </a:tr>
              <a:tr h="154763">
                <a:tc>
                  <a:txBody>
                    <a:bodyPr/>
                    <a:lstStyle/>
                    <a:p>
                      <a:pPr marL="0" marR="0">
                        <a:lnSpc>
                          <a:spcPct val="115000"/>
                        </a:lnSpc>
                        <a:spcBef>
                          <a:spcPts val="0"/>
                        </a:spcBef>
                        <a:spcAft>
                          <a:spcPts val="0"/>
                        </a:spcAft>
                      </a:pPr>
                      <a:r>
                        <a:rPr lang="en-US" sz="900">
                          <a:effectLst/>
                        </a:rPr>
                        <a:t>Scope</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tc>
                  <a:txBody>
                    <a:bodyPr/>
                    <a:lstStyle/>
                    <a:p>
                      <a:pPr marL="0" marR="0">
                        <a:lnSpc>
                          <a:spcPct val="115000"/>
                        </a:lnSpc>
                        <a:spcBef>
                          <a:spcPts val="0"/>
                        </a:spcBef>
                        <a:spcAft>
                          <a:spcPts val="0"/>
                        </a:spcAft>
                      </a:pPr>
                      <a:r>
                        <a:rPr lang="en-US" sz="900">
                          <a:effectLst/>
                        </a:rPr>
                        <a:t>Quote System</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extLst>
                  <a:ext uri="{0D108BD9-81ED-4DB2-BD59-A6C34878D82A}">
                    <a16:rowId xmlns:a16="http://schemas.microsoft.com/office/drawing/2014/main" val="1368765502"/>
                  </a:ext>
                </a:extLst>
              </a:tr>
              <a:tr h="154763">
                <a:tc>
                  <a:txBody>
                    <a:bodyPr/>
                    <a:lstStyle/>
                    <a:p>
                      <a:pPr marL="0" marR="0">
                        <a:lnSpc>
                          <a:spcPct val="115000"/>
                        </a:lnSpc>
                        <a:spcBef>
                          <a:spcPts val="0"/>
                        </a:spcBef>
                        <a:spcAft>
                          <a:spcPts val="0"/>
                        </a:spcAft>
                      </a:pPr>
                      <a:r>
                        <a:rPr lang="en-US" sz="900">
                          <a:effectLst/>
                        </a:rPr>
                        <a:t>Priority</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tc>
                  <a:txBody>
                    <a:bodyPr/>
                    <a:lstStyle/>
                    <a:p>
                      <a:pPr marL="0" marR="0">
                        <a:lnSpc>
                          <a:spcPct val="115000"/>
                        </a:lnSpc>
                        <a:spcBef>
                          <a:spcPts val="0"/>
                        </a:spcBef>
                        <a:spcAft>
                          <a:spcPts val="0"/>
                        </a:spcAft>
                      </a:pPr>
                      <a:r>
                        <a:rPr lang="en-US" sz="900">
                          <a:effectLst/>
                        </a:rPr>
                        <a:t>High</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extLst>
                  <a:ext uri="{0D108BD9-81ED-4DB2-BD59-A6C34878D82A}">
                    <a16:rowId xmlns:a16="http://schemas.microsoft.com/office/drawing/2014/main" val="3828775015"/>
                  </a:ext>
                </a:extLst>
              </a:tr>
              <a:tr h="915982">
                <a:tc>
                  <a:txBody>
                    <a:bodyPr/>
                    <a:lstStyle/>
                    <a:p>
                      <a:pPr marL="0" marR="0">
                        <a:lnSpc>
                          <a:spcPct val="115000"/>
                        </a:lnSpc>
                        <a:spcBef>
                          <a:spcPts val="0"/>
                        </a:spcBef>
                        <a:spcAft>
                          <a:spcPts val="0"/>
                        </a:spcAft>
                      </a:pPr>
                      <a:r>
                        <a:rPr lang="en-US" sz="900">
                          <a:effectLst/>
                        </a:rPr>
                        <a:t>Summary</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tc>
                  <a:txBody>
                    <a:bodyPr/>
                    <a:lstStyle/>
                    <a:p>
                      <a:pPr marL="0" marR="0">
                        <a:lnSpc>
                          <a:spcPct val="115000"/>
                        </a:lnSpc>
                        <a:spcBef>
                          <a:spcPts val="0"/>
                        </a:spcBef>
                        <a:spcAft>
                          <a:spcPts val="0"/>
                        </a:spcAft>
                      </a:pPr>
                      <a:r>
                        <a:rPr lang="en-US" sz="900">
                          <a:effectLst/>
                        </a:rPr>
                        <a:t>After the associate logs in (s)he can enter sales quotes for customers. Quotes are entered for existing customers, their information is maintained in a company legacy database with customer name, address, and contact info. A quote consists of multiple line items. Each line item has a free form description and a price. The associate can also attach secret notes of free form text. The quote is entered into a new quote database. The associate also attaches a customer e-mail address to the quote, which is used as e-mail destination for communication as the quote is processed. The associate can edit quotes until (s)he finalizes the quote.</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extLst>
                  <a:ext uri="{0D108BD9-81ED-4DB2-BD59-A6C34878D82A}">
                    <a16:rowId xmlns:a16="http://schemas.microsoft.com/office/drawing/2014/main" val="4027250596"/>
                  </a:ext>
                </a:extLst>
              </a:tr>
              <a:tr h="154763">
                <a:tc>
                  <a:txBody>
                    <a:bodyPr/>
                    <a:lstStyle/>
                    <a:p>
                      <a:pPr marL="0" marR="0">
                        <a:lnSpc>
                          <a:spcPct val="115000"/>
                        </a:lnSpc>
                        <a:spcBef>
                          <a:spcPts val="0"/>
                        </a:spcBef>
                        <a:spcAft>
                          <a:spcPts val="0"/>
                        </a:spcAft>
                      </a:pPr>
                      <a:r>
                        <a:rPr lang="en-US" sz="900">
                          <a:effectLst/>
                        </a:rPr>
                        <a:t>Primary Actor</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tc>
                  <a:txBody>
                    <a:bodyPr/>
                    <a:lstStyle/>
                    <a:p>
                      <a:pPr marL="0" marR="0">
                        <a:lnSpc>
                          <a:spcPct val="115000"/>
                        </a:lnSpc>
                        <a:spcBef>
                          <a:spcPts val="0"/>
                        </a:spcBef>
                        <a:spcAft>
                          <a:spcPts val="0"/>
                        </a:spcAft>
                      </a:pPr>
                      <a:r>
                        <a:rPr lang="en-US" sz="900">
                          <a:effectLst/>
                        </a:rPr>
                        <a:t>Sales associate</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extLst>
                  <a:ext uri="{0D108BD9-81ED-4DB2-BD59-A6C34878D82A}">
                    <a16:rowId xmlns:a16="http://schemas.microsoft.com/office/drawing/2014/main" val="671092049"/>
                  </a:ext>
                </a:extLst>
              </a:tr>
              <a:tr h="309526">
                <a:tc>
                  <a:txBody>
                    <a:bodyPr/>
                    <a:lstStyle/>
                    <a:p>
                      <a:pPr marL="0" marR="0">
                        <a:lnSpc>
                          <a:spcPct val="115000"/>
                        </a:lnSpc>
                        <a:spcBef>
                          <a:spcPts val="0"/>
                        </a:spcBef>
                        <a:spcAft>
                          <a:spcPts val="0"/>
                        </a:spcAft>
                      </a:pPr>
                      <a:r>
                        <a:rPr lang="en-US" sz="900">
                          <a:effectLst/>
                        </a:rPr>
                        <a:t>Supporting Actor(s)</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tc>
                  <a:txBody>
                    <a:bodyPr/>
                    <a:lstStyle/>
                    <a:p>
                      <a:pPr marL="0" marR="0">
                        <a:lnSpc>
                          <a:spcPct val="115000"/>
                        </a:lnSpc>
                        <a:spcBef>
                          <a:spcPts val="0"/>
                        </a:spcBef>
                        <a:spcAft>
                          <a:spcPts val="0"/>
                        </a:spcAft>
                      </a:pPr>
                      <a:r>
                        <a:rPr lang="en-US" sz="900">
                          <a:effectLst/>
                        </a:rPr>
                        <a:t>Legacy database</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extLst>
                  <a:ext uri="{0D108BD9-81ED-4DB2-BD59-A6C34878D82A}">
                    <a16:rowId xmlns:a16="http://schemas.microsoft.com/office/drawing/2014/main" val="4008169098"/>
                  </a:ext>
                </a:extLst>
              </a:tr>
              <a:tr h="154763">
                <a:tc>
                  <a:txBody>
                    <a:bodyPr/>
                    <a:lstStyle/>
                    <a:p>
                      <a:pPr marL="0" marR="0">
                        <a:lnSpc>
                          <a:spcPct val="115000"/>
                        </a:lnSpc>
                        <a:spcBef>
                          <a:spcPts val="0"/>
                        </a:spcBef>
                        <a:spcAft>
                          <a:spcPts val="0"/>
                        </a:spcAft>
                      </a:pPr>
                      <a:r>
                        <a:rPr lang="en-US" sz="900">
                          <a:effectLst/>
                        </a:rPr>
                        <a:t>Stakeholders</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tc>
                  <a:txBody>
                    <a:bodyPr/>
                    <a:lstStyle/>
                    <a:p>
                      <a:pPr marL="0" marR="0">
                        <a:lnSpc>
                          <a:spcPct val="115000"/>
                        </a:lnSpc>
                        <a:spcBef>
                          <a:spcPts val="0"/>
                        </a:spcBef>
                        <a:spcAft>
                          <a:spcPts val="0"/>
                        </a:spcAft>
                      </a:pPr>
                      <a:r>
                        <a:rPr lang="en-US" sz="900">
                          <a:effectLst/>
                        </a:rPr>
                        <a:t>N/A</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extLst>
                  <a:ext uri="{0D108BD9-81ED-4DB2-BD59-A6C34878D82A}">
                    <a16:rowId xmlns:a16="http://schemas.microsoft.com/office/drawing/2014/main" val="2769207412"/>
                  </a:ext>
                </a:extLst>
              </a:tr>
              <a:tr h="154763">
                <a:tc>
                  <a:txBody>
                    <a:bodyPr/>
                    <a:lstStyle/>
                    <a:p>
                      <a:pPr marL="0" marR="0">
                        <a:lnSpc>
                          <a:spcPct val="115000"/>
                        </a:lnSpc>
                        <a:spcBef>
                          <a:spcPts val="0"/>
                        </a:spcBef>
                        <a:spcAft>
                          <a:spcPts val="0"/>
                        </a:spcAft>
                      </a:pPr>
                      <a:r>
                        <a:rPr lang="en-US" sz="900">
                          <a:effectLst/>
                        </a:rPr>
                        <a:t>Generalization</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tc>
                  <a:txBody>
                    <a:bodyPr/>
                    <a:lstStyle/>
                    <a:p>
                      <a:pPr marL="0" marR="0">
                        <a:lnSpc>
                          <a:spcPct val="115000"/>
                        </a:lnSpc>
                        <a:spcBef>
                          <a:spcPts val="0"/>
                        </a:spcBef>
                        <a:spcAft>
                          <a:spcPts val="0"/>
                        </a:spcAft>
                      </a:pPr>
                      <a:r>
                        <a:rPr lang="en-US" sz="900">
                          <a:effectLst/>
                        </a:rPr>
                        <a:t>N/A</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extLst>
                  <a:ext uri="{0D108BD9-81ED-4DB2-BD59-A6C34878D82A}">
                    <a16:rowId xmlns:a16="http://schemas.microsoft.com/office/drawing/2014/main" val="2260905226"/>
                  </a:ext>
                </a:extLst>
              </a:tr>
              <a:tr h="154763">
                <a:tc>
                  <a:txBody>
                    <a:bodyPr/>
                    <a:lstStyle/>
                    <a:p>
                      <a:pPr marL="0" marR="0">
                        <a:lnSpc>
                          <a:spcPct val="115000"/>
                        </a:lnSpc>
                        <a:spcBef>
                          <a:spcPts val="0"/>
                        </a:spcBef>
                        <a:spcAft>
                          <a:spcPts val="0"/>
                        </a:spcAft>
                      </a:pPr>
                      <a:r>
                        <a:rPr lang="en-US" sz="900">
                          <a:effectLst/>
                        </a:rPr>
                        <a:t>Include</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tc>
                  <a:txBody>
                    <a:bodyPr/>
                    <a:lstStyle/>
                    <a:p>
                      <a:pPr marL="0" marR="0">
                        <a:lnSpc>
                          <a:spcPct val="115000"/>
                        </a:lnSpc>
                        <a:spcBef>
                          <a:spcPts val="0"/>
                        </a:spcBef>
                        <a:spcAft>
                          <a:spcPts val="0"/>
                        </a:spcAft>
                      </a:pPr>
                      <a:r>
                        <a:rPr lang="en-US" sz="900">
                          <a:effectLst/>
                        </a:rPr>
                        <a:t>N/A</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extLst>
                  <a:ext uri="{0D108BD9-81ED-4DB2-BD59-A6C34878D82A}">
                    <a16:rowId xmlns:a16="http://schemas.microsoft.com/office/drawing/2014/main" val="1757444341"/>
                  </a:ext>
                </a:extLst>
              </a:tr>
              <a:tr h="154763">
                <a:tc>
                  <a:txBody>
                    <a:bodyPr/>
                    <a:lstStyle/>
                    <a:p>
                      <a:pPr marL="0" marR="0">
                        <a:lnSpc>
                          <a:spcPct val="115000"/>
                        </a:lnSpc>
                        <a:spcBef>
                          <a:spcPts val="0"/>
                        </a:spcBef>
                        <a:spcAft>
                          <a:spcPts val="0"/>
                        </a:spcAft>
                      </a:pPr>
                      <a:r>
                        <a:rPr lang="en-US" sz="900">
                          <a:effectLst/>
                        </a:rPr>
                        <a:t>Extend</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tc>
                  <a:txBody>
                    <a:bodyPr/>
                    <a:lstStyle/>
                    <a:p>
                      <a:pPr marL="0" marR="0">
                        <a:lnSpc>
                          <a:spcPct val="115000"/>
                        </a:lnSpc>
                        <a:spcBef>
                          <a:spcPts val="0"/>
                        </a:spcBef>
                        <a:spcAft>
                          <a:spcPts val="0"/>
                        </a:spcAft>
                      </a:pPr>
                      <a:r>
                        <a:rPr lang="en-US" sz="900">
                          <a:effectLst/>
                        </a:rPr>
                        <a:t>N/A</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extLst>
                  <a:ext uri="{0D108BD9-81ED-4DB2-BD59-A6C34878D82A}">
                    <a16:rowId xmlns:a16="http://schemas.microsoft.com/office/drawing/2014/main" val="1270800256"/>
                  </a:ext>
                </a:extLst>
              </a:tr>
              <a:tr h="154763">
                <a:tc>
                  <a:txBody>
                    <a:bodyPr/>
                    <a:lstStyle/>
                    <a:p>
                      <a:pPr marL="0" marR="0">
                        <a:lnSpc>
                          <a:spcPct val="115000"/>
                        </a:lnSpc>
                        <a:spcBef>
                          <a:spcPts val="0"/>
                        </a:spcBef>
                        <a:spcAft>
                          <a:spcPts val="0"/>
                        </a:spcAft>
                      </a:pPr>
                      <a:r>
                        <a:rPr lang="en-US" sz="900">
                          <a:effectLst/>
                        </a:rPr>
                        <a:t>Precondition</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tc>
                  <a:txBody>
                    <a:bodyPr/>
                    <a:lstStyle/>
                    <a:p>
                      <a:pPr marL="0" marR="0">
                        <a:lnSpc>
                          <a:spcPct val="115000"/>
                        </a:lnSpc>
                        <a:spcBef>
                          <a:spcPts val="0"/>
                        </a:spcBef>
                        <a:spcAft>
                          <a:spcPts val="0"/>
                        </a:spcAft>
                      </a:pPr>
                      <a:r>
                        <a:rPr lang="en-US" sz="900">
                          <a:effectLst/>
                        </a:rPr>
                        <a:t>N/A</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extLst>
                  <a:ext uri="{0D108BD9-81ED-4DB2-BD59-A6C34878D82A}">
                    <a16:rowId xmlns:a16="http://schemas.microsoft.com/office/drawing/2014/main" val="1772047642"/>
                  </a:ext>
                </a:extLst>
              </a:tr>
              <a:tr h="154763">
                <a:tc>
                  <a:txBody>
                    <a:bodyPr/>
                    <a:lstStyle/>
                    <a:p>
                      <a:pPr marL="0" marR="0">
                        <a:lnSpc>
                          <a:spcPct val="115000"/>
                        </a:lnSpc>
                        <a:spcBef>
                          <a:spcPts val="0"/>
                        </a:spcBef>
                        <a:spcAft>
                          <a:spcPts val="0"/>
                        </a:spcAft>
                      </a:pPr>
                      <a:r>
                        <a:rPr lang="en-US" sz="900">
                          <a:effectLst/>
                        </a:rPr>
                        <a:t>Trigger</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tc>
                  <a:txBody>
                    <a:bodyPr/>
                    <a:lstStyle/>
                    <a:p>
                      <a:pPr marL="0" marR="0">
                        <a:lnSpc>
                          <a:spcPct val="115000"/>
                        </a:lnSpc>
                        <a:spcBef>
                          <a:spcPts val="0"/>
                        </a:spcBef>
                        <a:spcAft>
                          <a:spcPts val="0"/>
                        </a:spcAft>
                      </a:pPr>
                      <a:r>
                        <a:rPr lang="en-US" sz="900">
                          <a:effectLst/>
                        </a:rPr>
                        <a:t>N/A</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extLst>
                  <a:ext uri="{0D108BD9-81ED-4DB2-BD59-A6C34878D82A}">
                    <a16:rowId xmlns:a16="http://schemas.microsoft.com/office/drawing/2014/main" val="3542275621"/>
                  </a:ext>
                </a:extLst>
              </a:tr>
              <a:tr h="1577086">
                <a:tc>
                  <a:txBody>
                    <a:bodyPr/>
                    <a:lstStyle/>
                    <a:p>
                      <a:pPr marL="0" marR="0">
                        <a:lnSpc>
                          <a:spcPct val="115000"/>
                        </a:lnSpc>
                        <a:spcBef>
                          <a:spcPts val="0"/>
                        </a:spcBef>
                        <a:spcAft>
                          <a:spcPts val="0"/>
                        </a:spcAft>
                      </a:pPr>
                      <a:r>
                        <a:rPr lang="en-US" sz="900" dirty="0">
                          <a:effectLst/>
                        </a:rPr>
                        <a:t>Normal Flow</a:t>
                      </a:r>
                      <a:endParaRPr lang="en-US" sz="900" dirty="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tc>
                  <a:txBody>
                    <a:bodyPr/>
                    <a:lstStyle/>
                    <a:p>
                      <a:pPr marL="0" marR="0">
                        <a:lnSpc>
                          <a:spcPct val="115000"/>
                        </a:lnSpc>
                        <a:spcBef>
                          <a:spcPts val="0"/>
                        </a:spcBef>
                        <a:spcAft>
                          <a:spcPts val="0"/>
                        </a:spcAft>
                      </a:pPr>
                      <a:r>
                        <a:rPr lang="en-US" sz="900">
                          <a:effectLst/>
                        </a:rPr>
                        <a:t>1. Sales associate enters login information into the system.</a:t>
                      </a:r>
                    </a:p>
                    <a:p>
                      <a:pPr marL="0" marR="0">
                        <a:lnSpc>
                          <a:spcPct val="115000"/>
                        </a:lnSpc>
                        <a:spcBef>
                          <a:spcPts val="0"/>
                        </a:spcBef>
                        <a:spcAft>
                          <a:spcPts val="0"/>
                        </a:spcAft>
                      </a:pPr>
                      <a:r>
                        <a:rPr lang="en-US" sz="900">
                          <a:effectLst/>
                        </a:rPr>
                        <a:t>2. System verifies the login information.</a:t>
                      </a:r>
                    </a:p>
                    <a:p>
                      <a:pPr marL="0" marR="0">
                        <a:lnSpc>
                          <a:spcPct val="115000"/>
                        </a:lnSpc>
                        <a:spcBef>
                          <a:spcPts val="0"/>
                        </a:spcBef>
                        <a:spcAft>
                          <a:spcPts val="0"/>
                        </a:spcAft>
                      </a:pPr>
                      <a:r>
                        <a:rPr lang="en-US" sz="900">
                          <a:effectLst/>
                        </a:rPr>
                        <a:t>3. System requests customer information from Legacy database.</a:t>
                      </a:r>
                    </a:p>
                    <a:p>
                      <a:pPr marL="0" marR="0">
                        <a:lnSpc>
                          <a:spcPct val="115000"/>
                        </a:lnSpc>
                        <a:spcBef>
                          <a:spcPts val="0"/>
                        </a:spcBef>
                        <a:spcAft>
                          <a:spcPts val="0"/>
                        </a:spcAft>
                      </a:pPr>
                      <a:r>
                        <a:rPr lang="en-US" sz="900">
                          <a:effectLst/>
                        </a:rPr>
                        <a:t>4. Legacy database sends customer information to the system.</a:t>
                      </a:r>
                    </a:p>
                    <a:p>
                      <a:pPr marL="0" marR="0">
                        <a:lnSpc>
                          <a:spcPct val="115000"/>
                        </a:lnSpc>
                        <a:spcBef>
                          <a:spcPts val="0"/>
                        </a:spcBef>
                        <a:spcAft>
                          <a:spcPts val="0"/>
                        </a:spcAft>
                      </a:pPr>
                      <a:r>
                        <a:rPr lang="en-US" sz="900">
                          <a:effectLst/>
                        </a:rPr>
                        <a:t>5. System prompts for customer name.</a:t>
                      </a:r>
                    </a:p>
                    <a:p>
                      <a:pPr marL="0" marR="0">
                        <a:lnSpc>
                          <a:spcPct val="115000"/>
                        </a:lnSpc>
                        <a:spcBef>
                          <a:spcPts val="0"/>
                        </a:spcBef>
                        <a:spcAft>
                          <a:spcPts val="0"/>
                        </a:spcAft>
                      </a:pPr>
                      <a:r>
                        <a:rPr lang="en-US" sz="900">
                          <a:effectLst/>
                        </a:rPr>
                        <a:t>6. Sales associate enters customer name.</a:t>
                      </a:r>
                    </a:p>
                    <a:p>
                      <a:pPr marL="0" marR="0">
                        <a:lnSpc>
                          <a:spcPct val="115000"/>
                        </a:lnSpc>
                        <a:spcBef>
                          <a:spcPts val="0"/>
                        </a:spcBef>
                        <a:spcAft>
                          <a:spcPts val="0"/>
                        </a:spcAft>
                      </a:pPr>
                      <a:r>
                        <a:rPr lang="en-US" sz="900">
                          <a:effectLst/>
                        </a:rPr>
                        <a:t>7. System displays customer quote page.</a:t>
                      </a:r>
                    </a:p>
                    <a:p>
                      <a:pPr marL="0" marR="0">
                        <a:lnSpc>
                          <a:spcPct val="115000"/>
                        </a:lnSpc>
                        <a:spcBef>
                          <a:spcPts val="0"/>
                        </a:spcBef>
                        <a:spcAft>
                          <a:spcPts val="0"/>
                        </a:spcAft>
                      </a:pPr>
                      <a:r>
                        <a:rPr lang="en-US" sz="900">
                          <a:effectLst/>
                        </a:rPr>
                        <a:t>8. Sales associate enters quotes, notes and email address.</a:t>
                      </a:r>
                    </a:p>
                    <a:p>
                      <a:pPr marL="0" marR="0">
                        <a:lnSpc>
                          <a:spcPct val="115000"/>
                        </a:lnSpc>
                        <a:spcBef>
                          <a:spcPts val="0"/>
                        </a:spcBef>
                        <a:spcAft>
                          <a:spcPts val="0"/>
                        </a:spcAft>
                      </a:pPr>
                      <a:r>
                        <a:rPr lang="en-US" sz="900">
                          <a:effectLst/>
                        </a:rPr>
                        <a:t>9. Sales associate finalizes quote.</a:t>
                      </a:r>
                    </a:p>
                    <a:p>
                      <a:pPr marL="0" marR="0">
                        <a:lnSpc>
                          <a:spcPct val="115000"/>
                        </a:lnSpc>
                        <a:spcBef>
                          <a:spcPts val="0"/>
                        </a:spcBef>
                        <a:spcAft>
                          <a:spcPts val="0"/>
                        </a:spcAft>
                      </a:pPr>
                      <a:r>
                        <a:rPr lang="en-US" sz="900">
                          <a:effectLst/>
                        </a:rPr>
                        <a:t>10. System saves new quote information.</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extLst>
                  <a:ext uri="{0D108BD9-81ED-4DB2-BD59-A6C34878D82A}">
                    <a16:rowId xmlns:a16="http://schemas.microsoft.com/office/drawing/2014/main" val="692622846"/>
                  </a:ext>
                </a:extLst>
              </a:tr>
              <a:tr h="154763">
                <a:tc>
                  <a:txBody>
                    <a:bodyPr/>
                    <a:lstStyle/>
                    <a:p>
                      <a:pPr marL="0" marR="0">
                        <a:lnSpc>
                          <a:spcPct val="115000"/>
                        </a:lnSpc>
                        <a:spcBef>
                          <a:spcPts val="0"/>
                        </a:spcBef>
                        <a:spcAft>
                          <a:spcPts val="0"/>
                        </a:spcAft>
                      </a:pPr>
                      <a:r>
                        <a:rPr lang="en-US" sz="900">
                          <a:effectLst/>
                        </a:rPr>
                        <a:t>Sub-Flows</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tc>
                  <a:txBody>
                    <a:bodyPr/>
                    <a:lstStyle/>
                    <a:p>
                      <a:pPr marL="0" marR="0">
                        <a:lnSpc>
                          <a:spcPct val="115000"/>
                        </a:lnSpc>
                        <a:spcBef>
                          <a:spcPts val="0"/>
                        </a:spcBef>
                        <a:spcAft>
                          <a:spcPts val="0"/>
                        </a:spcAft>
                      </a:pPr>
                      <a:r>
                        <a:rPr lang="en-US" sz="900">
                          <a:effectLst/>
                        </a:rPr>
                        <a:t>N/A</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extLst>
                  <a:ext uri="{0D108BD9-81ED-4DB2-BD59-A6C34878D82A}">
                    <a16:rowId xmlns:a16="http://schemas.microsoft.com/office/drawing/2014/main" val="1924205887"/>
                  </a:ext>
                </a:extLst>
              </a:tr>
              <a:tr h="942522">
                <a:tc>
                  <a:txBody>
                    <a:bodyPr/>
                    <a:lstStyle/>
                    <a:p>
                      <a:pPr marL="0" marR="0">
                        <a:lnSpc>
                          <a:spcPct val="115000"/>
                        </a:lnSpc>
                        <a:spcBef>
                          <a:spcPts val="0"/>
                        </a:spcBef>
                        <a:spcAft>
                          <a:spcPts val="0"/>
                        </a:spcAft>
                      </a:pPr>
                      <a:r>
                        <a:rPr lang="en-US" sz="900">
                          <a:effectLst/>
                        </a:rPr>
                        <a:t>Alternate Flow/Exceptions</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tc>
                  <a:txBody>
                    <a:bodyPr/>
                    <a:lstStyle/>
                    <a:p>
                      <a:pPr marL="0" marR="0">
                        <a:lnSpc>
                          <a:spcPct val="115000"/>
                        </a:lnSpc>
                        <a:spcBef>
                          <a:spcPts val="0"/>
                        </a:spcBef>
                        <a:spcAft>
                          <a:spcPts val="0"/>
                        </a:spcAft>
                      </a:pPr>
                      <a:r>
                        <a:rPr lang="en-US" sz="900" dirty="0">
                          <a:effectLst/>
                        </a:rPr>
                        <a:t>Alternate:</a:t>
                      </a:r>
                    </a:p>
                    <a:p>
                      <a:pPr marL="0" marR="0">
                        <a:lnSpc>
                          <a:spcPct val="115000"/>
                        </a:lnSpc>
                        <a:spcBef>
                          <a:spcPts val="0"/>
                        </a:spcBef>
                        <a:spcAft>
                          <a:spcPts val="0"/>
                        </a:spcAft>
                      </a:pPr>
                      <a:r>
                        <a:rPr lang="en-US" sz="900" dirty="0">
                          <a:effectLst/>
                        </a:rPr>
                        <a:t>3. System displays login information is incorrect.</a:t>
                      </a:r>
                    </a:p>
                    <a:p>
                      <a:pPr marL="0" marR="0">
                        <a:lnSpc>
                          <a:spcPct val="115000"/>
                        </a:lnSpc>
                        <a:spcBef>
                          <a:spcPts val="0"/>
                        </a:spcBef>
                        <a:spcAft>
                          <a:spcPts val="0"/>
                        </a:spcAft>
                      </a:pPr>
                      <a:r>
                        <a:rPr lang="en-US" sz="900" dirty="0">
                          <a:effectLst/>
                        </a:rPr>
                        <a:t>4. Return to step #1</a:t>
                      </a:r>
                    </a:p>
                    <a:p>
                      <a:pPr marL="0" marR="0">
                        <a:lnSpc>
                          <a:spcPct val="115000"/>
                        </a:lnSpc>
                        <a:spcBef>
                          <a:spcPts val="0"/>
                        </a:spcBef>
                        <a:spcAft>
                          <a:spcPts val="0"/>
                        </a:spcAft>
                      </a:pPr>
                      <a:r>
                        <a:rPr lang="en-US" sz="900" dirty="0">
                          <a:effectLst/>
                        </a:rPr>
                        <a:t>Exceptions: </a:t>
                      </a:r>
                    </a:p>
                    <a:p>
                      <a:pPr marL="0" marR="0">
                        <a:lnSpc>
                          <a:spcPct val="115000"/>
                        </a:lnSpc>
                        <a:spcBef>
                          <a:spcPts val="0"/>
                        </a:spcBef>
                        <a:spcAft>
                          <a:spcPts val="0"/>
                        </a:spcAft>
                      </a:pPr>
                      <a:r>
                        <a:rPr lang="en-US" sz="900" dirty="0">
                          <a:effectLst/>
                        </a:rPr>
                        <a:t>1. Legacy database can not be reached</a:t>
                      </a:r>
                    </a:p>
                    <a:p>
                      <a:pPr marL="0" marR="0">
                        <a:lnSpc>
                          <a:spcPct val="115000"/>
                        </a:lnSpc>
                        <a:spcBef>
                          <a:spcPts val="0"/>
                        </a:spcBef>
                        <a:spcAft>
                          <a:spcPts val="0"/>
                        </a:spcAft>
                      </a:pPr>
                      <a:r>
                        <a:rPr lang="en-US" sz="900" dirty="0">
                          <a:effectLst/>
                        </a:rPr>
                        <a:t>    Display error message and exit system</a:t>
                      </a:r>
                      <a:endParaRPr lang="en-US" sz="900" dirty="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extLst>
                  <a:ext uri="{0D108BD9-81ED-4DB2-BD59-A6C34878D82A}">
                    <a16:rowId xmlns:a16="http://schemas.microsoft.com/office/drawing/2014/main" val="170106546"/>
                  </a:ext>
                </a:extLst>
              </a:tr>
              <a:tr h="154763">
                <a:tc>
                  <a:txBody>
                    <a:bodyPr/>
                    <a:lstStyle/>
                    <a:p>
                      <a:pPr marL="0" marR="0">
                        <a:lnSpc>
                          <a:spcPct val="115000"/>
                        </a:lnSpc>
                        <a:spcBef>
                          <a:spcPts val="0"/>
                        </a:spcBef>
                        <a:spcAft>
                          <a:spcPts val="0"/>
                        </a:spcAft>
                      </a:pPr>
                      <a:r>
                        <a:rPr lang="en-US" sz="900">
                          <a:effectLst/>
                        </a:rPr>
                        <a:t>Postcondition</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tc>
                  <a:txBody>
                    <a:bodyPr/>
                    <a:lstStyle/>
                    <a:p>
                      <a:pPr marL="0" marR="0">
                        <a:lnSpc>
                          <a:spcPct val="115000"/>
                        </a:lnSpc>
                        <a:spcBef>
                          <a:spcPts val="0"/>
                        </a:spcBef>
                        <a:spcAft>
                          <a:spcPts val="0"/>
                        </a:spcAft>
                      </a:pPr>
                      <a:r>
                        <a:rPr lang="en-US" sz="900">
                          <a:effectLst/>
                        </a:rPr>
                        <a:t>A finalized quote is created</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extLst>
                  <a:ext uri="{0D108BD9-81ED-4DB2-BD59-A6C34878D82A}">
                    <a16:rowId xmlns:a16="http://schemas.microsoft.com/office/drawing/2014/main" val="2818343241"/>
                  </a:ext>
                </a:extLst>
              </a:tr>
              <a:tr h="154763">
                <a:tc>
                  <a:txBody>
                    <a:bodyPr/>
                    <a:lstStyle/>
                    <a:p>
                      <a:pPr marL="0" marR="0">
                        <a:lnSpc>
                          <a:spcPct val="115000"/>
                        </a:lnSpc>
                        <a:spcBef>
                          <a:spcPts val="0"/>
                        </a:spcBef>
                        <a:spcAft>
                          <a:spcPts val="0"/>
                        </a:spcAft>
                      </a:pPr>
                      <a:r>
                        <a:rPr lang="en-US" sz="900">
                          <a:effectLst/>
                        </a:rPr>
                        <a:t>Open Issues</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tc>
                  <a:txBody>
                    <a:bodyPr/>
                    <a:lstStyle/>
                    <a:p>
                      <a:pPr marL="0" marR="0">
                        <a:lnSpc>
                          <a:spcPct val="115000"/>
                        </a:lnSpc>
                        <a:spcBef>
                          <a:spcPts val="0"/>
                        </a:spcBef>
                        <a:spcAft>
                          <a:spcPts val="0"/>
                        </a:spcAft>
                      </a:pPr>
                      <a:r>
                        <a:rPr lang="en-US" sz="900">
                          <a:effectLst/>
                        </a:rPr>
                        <a:t> </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extLst>
                  <a:ext uri="{0D108BD9-81ED-4DB2-BD59-A6C34878D82A}">
                    <a16:rowId xmlns:a16="http://schemas.microsoft.com/office/drawing/2014/main" val="1052178675"/>
                  </a:ext>
                </a:extLst>
              </a:tr>
              <a:tr h="154763">
                <a:tc>
                  <a:txBody>
                    <a:bodyPr/>
                    <a:lstStyle/>
                    <a:p>
                      <a:pPr marL="0" marR="0">
                        <a:lnSpc>
                          <a:spcPct val="115000"/>
                        </a:lnSpc>
                        <a:spcBef>
                          <a:spcPts val="0"/>
                        </a:spcBef>
                        <a:spcAft>
                          <a:spcPts val="0"/>
                        </a:spcAft>
                      </a:pPr>
                      <a:r>
                        <a:rPr lang="en-US" sz="900">
                          <a:effectLst/>
                        </a:rPr>
                        <a:t>Source</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tc>
                  <a:txBody>
                    <a:bodyPr/>
                    <a:lstStyle/>
                    <a:p>
                      <a:pPr marL="0" marR="0">
                        <a:lnSpc>
                          <a:spcPct val="115000"/>
                        </a:lnSpc>
                        <a:spcBef>
                          <a:spcPts val="0"/>
                        </a:spcBef>
                        <a:spcAft>
                          <a:spcPts val="0"/>
                        </a:spcAft>
                      </a:pPr>
                      <a:r>
                        <a:rPr lang="en-US" sz="900">
                          <a:effectLst/>
                        </a:rPr>
                        <a:t>Problem Statement</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extLst>
                  <a:ext uri="{0D108BD9-81ED-4DB2-BD59-A6C34878D82A}">
                    <a16:rowId xmlns:a16="http://schemas.microsoft.com/office/drawing/2014/main" val="1840197481"/>
                  </a:ext>
                </a:extLst>
              </a:tr>
              <a:tr h="154763">
                <a:tc>
                  <a:txBody>
                    <a:bodyPr/>
                    <a:lstStyle/>
                    <a:p>
                      <a:pPr marL="0" marR="0">
                        <a:lnSpc>
                          <a:spcPct val="115000"/>
                        </a:lnSpc>
                        <a:spcBef>
                          <a:spcPts val="0"/>
                        </a:spcBef>
                        <a:spcAft>
                          <a:spcPts val="0"/>
                        </a:spcAft>
                      </a:pPr>
                      <a:r>
                        <a:rPr lang="en-US" sz="900">
                          <a:effectLst/>
                        </a:rPr>
                        <a:t>Author</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tc>
                  <a:txBody>
                    <a:bodyPr/>
                    <a:lstStyle/>
                    <a:p>
                      <a:pPr marL="0" marR="0">
                        <a:lnSpc>
                          <a:spcPct val="115000"/>
                        </a:lnSpc>
                        <a:spcBef>
                          <a:spcPts val="0"/>
                        </a:spcBef>
                        <a:spcAft>
                          <a:spcPts val="0"/>
                        </a:spcAft>
                      </a:pPr>
                      <a:r>
                        <a:rPr lang="en-US" sz="900" dirty="0">
                          <a:effectLst/>
                        </a:rPr>
                        <a:t>John </a:t>
                      </a:r>
                      <a:r>
                        <a:rPr lang="en-US" sz="900" dirty="0" err="1">
                          <a:effectLst/>
                        </a:rPr>
                        <a:t>Ayling</a:t>
                      </a:r>
                      <a:endParaRPr lang="en-US" sz="900" dirty="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extLst>
                  <a:ext uri="{0D108BD9-81ED-4DB2-BD59-A6C34878D82A}">
                    <a16:rowId xmlns:a16="http://schemas.microsoft.com/office/drawing/2014/main" val="4199071954"/>
                  </a:ext>
                </a:extLst>
              </a:tr>
              <a:tr h="154763">
                <a:tc>
                  <a:txBody>
                    <a:bodyPr/>
                    <a:lstStyle/>
                    <a:p>
                      <a:pPr marL="0" marR="0">
                        <a:lnSpc>
                          <a:spcPct val="115000"/>
                        </a:lnSpc>
                        <a:spcBef>
                          <a:spcPts val="0"/>
                        </a:spcBef>
                        <a:spcAft>
                          <a:spcPts val="0"/>
                        </a:spcAft>
                      </a:pPr>
                      <a:r>
                        <a:rPr lang="en-US" sz="900">
                          <a:effectLst/>
                        </a:rPr>
                        <a:t>Revision and Date</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tc>
                  <a:txBody>
                    <a:bodyPr/>
                    <a:lstStyle/>
                    <a:p>
                      <a:pPr marL="0" marR="0">
                        <a:lnSpc>
                          <a:spcPct val="115000"/>
                        </a:lnSpc>
                        <a:spcBef>
                          <a:spcPts val="0"/>
                        </a:spcBef>
                        <a:spcAft>
                          <a:spcPts val="0"/>
                        </a:spcAft>
                      </a:pPr>
                      <a:r>
                        <a:rPr lang="en-US" sz="900" dirty="0">
                          <a:effectLst/>
                        </a:rPr>
                        <a:t>Ver.2 7/10/2007</a:t>
                      </a:r>
                      <a:endParaRPr lang="en-US" sz="900" dirty="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extLst>
                  <a:ext uri="{0D108BD9-81ED-4DB2-BD59-A6C34878D82A}">
                    <a16:rowId xmlns:a16="http://schemas.microsoft.com/office/drawing/2014/main" val="1341124842"/>
                  </a:ext>
                </a:extLst>
              </a:tr>
            </a:tbl>
          </a:graphicData>
        </a:graphic>
      </p:graphicFrame>
      <p:sp>
        <p:nvSpPr>
          <p:cNvPr id="3" name="Slide Number Placeholder 2">
            <a:extLst>
              <a:ext uri="{FF2B5EF4-FFF2-40B4-BE49-F238E27FC236}">
                <a16:creationId xmlns:a16="http://schemas.microsoft.com/office/drawing/2014/main" id="{D52789E9-966A-4AF9-BE61-4ABD4801B9F4}"/>
              </a:ext>
            </a:extLst>
          </p:cNvPr>
          <p:cNvSpPr>
            <a:spLocks noGrp="1"/>
          </p:cNvSpPr>
          <p:nvPr>
            <p:ph type="sldNum" sz="quarter" idx="12"/>
          </p:nvPr>
        </p:nvSpPr>
        <p:spPr/>
        <p:txBody>
          <a:bodyPr/>
          <a:lstStyle/>
          <a:p>
            <a:fld id="{A793387B-8BEA-41FE-BEC6-9E95D20CE909}" type="slidenum">
              <a:rPr lang="en-US" smtClean="0"/>
              <a:t>5</a:t>
            </a:fld>
            <a:endParaRPr lang="en-US"/>
          </a:p>
        </p:txBody>
      </p:sp>
    </p:spTree>
    <p:extLst>
      <p:ext uri="{BB962C8B-B14F-4D97-AF65-F5344CB8AC3E}">
        <p14:creationId xmlns:p14="http://schemas.microsoft.com/office/powerpoint/2010/main" val="4219739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80BC9-EAB7-4E73-B1AE-0210AC4574CC}"/>
              </a:ext>
            </a:extLst>
          </p:cNvPr>
          <p:cNvSpPr>
            <a:spLocks noGrp="1"/>
          </p:cNvSpPr>
          <p:nvPr>
            <p:ph type="title"/>
          </p:nvPr>
        </p:nvSpPr>
        <p:spPr>
          <a:xfrm>
            <a:off x="755822" y="0"/>
            <a:ext cx="4870621" cy="370702"/>
          </a:xfrm>
        </p:spPr>
        <p:txBody>
          <a:bodyPr>
            <a:noAutofit/>
          </a:bodyPr>
          <a:lstStyle/>
          <a:p>
            <a:r>
              <a:rPr lang="en-US" sz="2400" dirty="0"/>
              <a:t>Create a Quote Activity Diagram</a:t>
            </a:r>
          </a:p>
        </p:txBody>
      </p:sp>
      <p:pic>
        <p:nvPicPr>
          <p:cNvPr id="5" name="Content Placeholder 4">
            <a:extLst>
              <a:ext uri="{FF2B5EF4-FFF2-40B4-BE49-F238E27FC236}">
                <a16:creationId xmlns:a16="http://schemas.microsoft.com/office/drawing/2014/main" id="{7169CCAD-B7B1-4F13-8E9F-A3CFE90C4D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3144" y="578497"/>
            <a:ext cx="10552922" cy="5691674"/>
          </a:xfrm>
        </p:spPr>
      </p:pic>
      <p:sp>
        <p:nvSpPr>
          <p:cNvPr id="3" name="Slide Number Placeholder 2">
            <a:extLst>
              <a:ext uri="{FF2B5EF4-FFF2-40B4-BE49-F238E27FC236}">
                <a16:creationId xmlns:a16="http://schemas.microsoft.com/office/drawing/2014/main" id="{CE99B770-93D5-41AB-8249-46C4F7FB6A6D}"/>
              </a:ext>
            </a:extLst>
          </p:cNvPr>
          <p:cNvSpPr>
            <a:spLocks noGrp="1"/>
          </p:cNvSpPr>
          <p:nvPr>
            <p:ph type="sldNum" sz="quarter" idx="12"/>
          </p:nvPr>
        </p:nvSpPr>
        <p:spPr/>
        <p:txBody>
          <a:bodyPr/>
          <a:lstStyle/>
          <a:p>
            <a:fld id="{A793387B-8BEA-41FE-BEC6-9E95D20CE909}" type="slidenum">
              <a:rPr lang="en-US" smtClean="0"/>
              <a:t>6</a:t>
            </a:fld>
            <a:endParaRPr lang="en-US"/>
          </a:p>
        </p:txBody>
      </p:sp>
    </p:spTree>
    <p:extLst>
      <p:ext uri="{BB962C8B-B14F-4D97-AF65-F5344CB8AC3E}">
        <p14:creationId xmlns:p14="http://schemas.microsoft.com/office/powerpoint/2010/main" val="263580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E7310-93BF-469D-A44B-8928B78415B0}"/>
              </a:ext>
            </a:extLst>
          </p:cNvPr>
          <p:cNvSpPr>
            <a:spLocks noGrp="1"/>
          </p:cNvSpPr>
          <p:nvPr>
            <p:ph type="title"/>
          </p:nvPr>
        </p:nvSpPr>
        <p:spPr/>
        <p:txBody>
          <a:bodyPr/>
          <a:lstStyle/>
          <a:p>
            <a:pPr algn="ctr"/>
            <a:r>
              <a:rPr lang="en-US" dirty="0"/>
              <a:t>Quote System Use Case</a:t>
            </a:r>
          </a:p>
        </p:txBody>
      </p:sp>
      <p:pic>
        <p:nvPicPr>
          <p:cNvPr id="5" name="Content Placeholder 4">
            <a:extLst>
              <a:ext uri="{FF2B5EF4-FFF2-40B4-BE49-F238E27FC236}">
                <a16:creationId xmlns:a16="http://schemas.microsoft.com/office/drawing/2014/main" id="{8A1CD734-4CA1-46CA-8A52-DDCA7C3D76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8937" y="2086769"/>
            <a:ext cx="6334125" cy="3829050"/>
          </a:xfrm>
        </p:spPr>
      </p:pic>
      <p:sp>
        <p:nvSpPr>
          <p:cNvPr id="3" name="Rectangle 2">
            <a:extLst>
              <a:ext uri="{FF2B5EF4-FFF2-40B4-BE49-F238E27FC236}">
                <a16:creationId xmlns:a16="http://schemas.microsoft.com/office/drawing/2014/main" id="{B9255624-8684-46E5-B990-F1EAA2AA8FAA}"/>
              </a:ext>
            </a:extLst>
          </p:cNvPr>
          <p:cNvSpPr/>
          <p:nvPr/>
        </p:nvSpPr>
        <p:spPr>
          <a:xfrm>
            <a:off x="4983891" y="3113902"/>
            <a:ext cx="1820562" cy="601363"/>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AD704490-2EF5-4FE2-BB7B-12C3E2638B48}"/>
              </a:ext>
            </a:extLst>
          </p:cNvPr>
          <p:cNvSpPr>
            <a:spLocks noGrp="1"/>
          </p:cNvSpPr>
          <p:nvPr>
            <p:ph type="sldNum" sz="quarter" idx="12"/>
          </p:nvPr>
        </p:nvSpPr>
        <p:spPr/>
        <p:txBody>
          <a:bodyPr/>
          <a:lstStyle/>
          <a:p>
            <a:fld id="{A793387B-8BEA-41FE-BEC6-9E95D20CE909}" type="slidenum">
              <a:rPr lang="en-US" smtClean="0"/>
              <a:t>7</a:t>
            </a:fld>
            <a:endParaRPr lang="en-US"/>
          </a:p>
        </p:txBody>
      </p:sp>
    </p:spTree>
    <p:extLst>
      <p:ext uri="{BB962C8B-B14F-4D97-AF65-F5344CB8AC3E}">
        <p14:creationId xmlns:p14="http://schemas.microsoft.com/office/powerpoint/2010/main" val="2453583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B6B43-F27C-4F34-9526-16276AECF0DE}"/>
              </a:ext>
            </a:extLst>
          </p:cNvPr>
          <p:cNvSpPr>
            <a:spLocks noGrp="1"/>
          </p:cNvSpPr>
          <p:nvPr>
            <p:ph type="title"/>
          </p:nvPr>
        </p:nvSpPr>
        <p:spPr>
          <a:xfrm>
            <a:off x="838200" y="0"/>
            <a:ext cx="10515600" cy="453081"/>
          </a:xfrm>
        </p:spPr>
        <p:txBody>
          <a:bodyPr>
            <a:normAutofit fontScale="90000"/>
          </a:bodyPr>
          <a:lstStyle/>
          <a:p>
            <a:r>
              <a:rPr lang="en-US" sz="2800" dirty="0"/>
              <a:t>Sanction a Quote Specifications</a:t>
            </a:r>
          </a:p>
        </p:txBody>
      </p:sp>
      <p:graphicFrame>
        <p:nvGraphicFramePr>
          <p:cNvPr id="4" name="Content Placeholder 3">
            <a:extLst>
              <a:ext uri="{FF2B5EF4-FFF2-40B4-BE49-F238E27FC236}">
                <a16:creationId xmlns:a16="http://schemas.microsoft.com/office/drawing/2014/main" id="{A6EB316C-BB80-4393-8FBD-701634CF178F}"/>
              </a:ext>
            </a:extLst>
          </p:cNvPr>
          <p:cNvGraphicFramePr>
            <a:graphicFrameLocks noGrp="1"/>
          </p:cNvGraphicFramePr>
          <p:nvPr>
            <p:ph idx="1"/>
            <p:extLst>
              <p:ext uri="{D42A27DB-BD31-4B8C-83A1-F6EECF244321}">
                <p14:modId xmlns:p14="http://schemas.microsoft.com/office/powerpoint/2010/main" val="1257285552"/>
              </p:ext>
            </p:extLst>
          </p:nvPr>
        </p:nvGraphicFramePr>
        <p:xfrm>
          <a:off x="514865" y="568412"/>
          <a:ext cx="11162270" cy="5974844"/>
        </p:xfrm>
        <a:graphic>
          <a:graphicData uri="http://schemas.openxmlformats.org/drawingml/2006/table">
            <a:tbl>
              <a:tblPr firstRow="1" firstCol="1" bandRow="1">
                <a:tableStyleId>{F5AB1C69-6EDB-4FF4-983F-18BD219EF322}</a:tableStyleId>
              </a:tblPr>
              <a:tblGrid>
                <a:gridCol w="1637395">
                  <a:extLst>
                    <a:ext uri="{9D8B030D-6E8A-4147-A177-3AD203B41FA5}">
                      <a16:colId xmlns:a16="http://schemas.microsoft.com/office/drawing/2014/main" val="2040345356"/>
                    </a:ext>
                  </a:extLst>
                </a:gridCol>
                <a:gridCol w="9524875">
                  <a:extLst>
                    <a:ext uri="{9D8B030D-6E8A-4147-A177-3AD203B41FA5}">
                      <a16:colId xmlns:a16="http://schemas.microsoft.com/office/drawing/2014/main" val="3229084512"/>
                    </a:ext>
                  </a:extLst>
                </a:gridCol>
              </a:tblGrid>
              <a:tr h="167329">
                <a:tc>
                  <a:txBody>
                    <a:bodyPr/>
                    <a:lstStyle/>
                    <a:p>
                      <a:pPr marL="0" marR="0">
                        <a:lnSpc>
                          <a:spcPct val="115000"/>
                        </a:lnSpc>
                        <a:spcBef>
                          <a:spcPts val="0"/>
                        </a:spcBef>
                        <a:spcAft>
                          <a:spcPts val="0"/>
                        </a:spcAft>
                      </a:pPr>
                      <a:r>
                        <a:rPr lang="en-US" sz="1000">
                          <a:effectLst/>
                        </a:rPr>
                        <a:t>Name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tc>
                  <a:txBody>
                    <a:bodyPr/>
                    <a:lstStyle/>
                    <a:p>
                      <a:pPr marL="0" marR="0">
                        <a:lnSpc>
                          <a:spcPct val="115000"/>
                        </a:lnSpc>
                        <a:spcBef>
                          <a:spcPts val="0"/>
                        </a:spcBef>
                        <a:spcAft>
                          <a:spcPts val="0"/>
                        </a:spcAft>
                      </a:pPr>
                      <a:r>
                        <a:rPr lang="en-US" sz="1000" dirty="0">
                          <a:effectLst/>
                        </a:rPr>
                        <a:t>Sanction a Quote</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extLst>
                  <a:ext uri="{0D108BD9-81ED-4DB2-BD59-A6C34878D82A}">
                    <a16:rowId xmlns:a16="http://schemas.microsoft.com/office/drawing/2014/main" val="1151086454"/>
                  </a:ext>
                </a:extLst>
              </a:tr>
              <a:tr h="167329">
                <a:tc>
                  <a:txBody>
                    <a:bodyPr/>
                    <a:lstStyle/>
                    <a:p>
                      <a:pPr marL="0" marR="0">
                        <a:lnSpc>
                          <a:spcPct val="115000"/>
                        </a:lnSpc>
                        <a:spcBef>
                          <a:spcPts val="0"/>
                        </a:spcBef>
                        <a:spcAft>
                          <a:spcPts val="0"/>
                        </a:spcAft>
                      </a:pPr>
                      <a:r>
                        <a:rPr lang="en-US" sz="1000">
                          <a:effectLst/>
                        </a:rPr>
                        <a:t>id</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tc>
                  <a:txBody>
                    <a:bodyPr/>
                    <a:lstStyle/>
                    <a:p>
                      <a:pPr marL="0" marR="0">
                        <a:lnSpc>
                          <a:spcPct val="115000"/>
                        </a:lnSpc>
                        <a:spcBef>
                          <a:spcPts val="0"/>
                        </a:spcBef>
                        <a:spcAft>
                          <a:spcPts val="0"/>
                        </a:spcAft>
                      </a:pPr>
                      <a:r>
                        <a:rPr lang="en-US" sz="1000">
                          <a:effectLst/>
                        </a:rPr>
                        <a:t>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extLst>
                  <a:ext uri="{0D108BD9-81ED-4DB2-BD59-A6C34878D82A}">
                    <a16:rowId xmlns:a16="http://schemas.microsoft.com/office/drawing/2014/main" val="2109380259"/>
                  </a:ext>
                </a:extLst>
              </a:tr>
              <a:tr h="167329">
                <a:tc>
                  <a:txBody>
                    <a:bodyPr/>
                    <a:lstStyle/>
                    <a:p>
                      <a:pPr marL="0" marR="0">
                        <a:lnSpc>
                          <a:spcPct val="115000"/>
                        </a:lnSpc>
                        <a:spcBef>
                          <a:spcPts val="0"/>
                        </a:spcBef>
                        <a:spcAft>
                          <a:spcPts val="0"/>
                        </a:spcAft>
                      </a:pPr>
                      <a:r>
                        <a:rPr lang="en-US" sz="1000">
                          <a:effectLst/>
                        </a:rPr>
                        <a:t>Scope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tc>
                  <a:txBody>
                    <a:bodyPr/>
                    <a:lstStyle/>
                    <a:p>
                      <a:pPr marL="0" marR="0">
                        <a:lnSpc>
                          <a:spcPct val="115000"/>
                        </a:lnSpc>
                        <a:spcBef>
                          <a:spcPts val="0"/>
                        </a:spcBef>
                        <a:spcAft>
                          <a:spcPts val="0"/>
                        </a:spcAft>
                      </a:pPr>
                      <a:r>
                        <a:rPr lang="en-US" sz="1000">
                          <a:effectLst/>
                        </a:rPr>
                        <a:t>Quote System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extLst>
                  <a:ext uri="{0D108BD9-81ED-4DB2-BD59-A6C34878D82A}">
                    <a16:rowId xmlns:a16="http://schemas.microsoft.com/office/drawing/2014/main" val="2792515146"/>
                  </a:ext>
                </a:extLst>
              </a:tr>
              <a:tr h="167329">
                <a:tc>
                  <a:txBody>
                    <a:bodyPr/>
                    <a:lstStyle/>
                    <a:p>
                      <a:pPr marL="0" marR="0">
                        <a:lnSpc>
                          <a:spcPct val="115000"/>
                        </a:lnSpc>
                        <a:spcBef>
                          <a:spcPts val="0"/>
                        </a:spcBef>
                        <a:spcAft>
                          <a:spcPts val="0"/>
                        </a:spcAft>
                      </a:pPr>
                      <a:r>
                        <a:rPr lang="en-US" sz="1000">
                          <a:effectLst/>
                        </a:rPr>
                        <a:t>Priority</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tc>
                  <a:txBody>
                    <a:bodyPr/>
                    <a:lstStyle/>
                    <a:p>
                      <a:pPr marL="0" marR="0">
                        <a:lnSpc>
                          <a:spcPct val="115000"/>
                        </a:lnSpc>
                        <a:spcBef>
                          <a:spcPts val="0"/>
                        </a:spcBef>
                        <a:spcAft>
                          <a:spcPts val="0"/>
                        </a:spcAft>
                      </a:pPr>
                      <a:r>
                        <a:rPr lang="en-US" sz="1000">
                          <a:effectLst/>
                        </a:rPr>
                        <a:t>High</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extLst>
                  <a:ext uri="{0D108BD9-81ED-4DB2-BD59-A6C34878D82A}">
                    <a16:rowId xmlns:a16="http://schemas.microsoft.com/office/drawing/2014/main" val="619651818"/>
                  </a:ext>
                </a:extLst>
              </a:tr>
              <a:tr h="167329">
                <a:tc>
                  <a:txBody>
                    <a:bodyPr/>
                    <a:lstStyle/>
                    <a:p>
                      <a:pPr marL="0" marR="0">
                        <a:lnSpc>
                          <a:spcPct val="115000"/>
                        </a:lnSpc>
                        <a:spcBef>
                          <a:spcPts val="0"/>
                        </a:spcBef>
                        <a:spcAft>
                          <a:spcPts val="0"/>
                        </a:spcAft>
                      </a:pPr>
                      <a:r>
                        <a:rPr lang="en-US" sz="1000">
                          <a:effectLst/>
                        </a:rPr>
                        <a:t>Summary</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tc>
                  <a:txBody>
                    <a:bodyPr/>
                    <a:lstStyle/>
                    <a:p>
                      <a:pPr marL="0" marR="0">
                        <a:lnSpc>
                          <a:spcPct val="115000"/>
                        </a:lnSpc>
                        <a:spcBef>
                          <a:spcPts val="0"/>
                        </a:spcBef>
                        <a:spcAft>
                          <a:spcPts val="0"/>
                        </a:spcAft>
                      </a:pPr>
                      <a:r>
                        <a:rPr lang="en-US" sz="1000">
                          <a:effectLst/>
                        </a:rPr>
                        <a:t>Allows the user to modify finalized quotes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extLst>
                  <a:ext uri="{0D108BD9-81ED-4DB2-BD59-A6C34878D82A}">
                    <a16:rowId xmlns:a16="http://schemas.microsoft.com/office/drawing/2014/main" val="4074810523"/>
                  </a:ext>
                </a:extLst>
              </a:tr>
              <a:tr h="167329">
                <a:tc>
                  <a:txBody>
                    <a:bodyPr/>
                    <a:lstStyle/>
                    <a:p>
                      <a:pPr marL="0" marR="0">
                        <a:lnSpc>
                          <a:spcPct val="115000"/>
                        </a:lnSpc>
                        <a:spcBef>
                          <a:spcPts val="0"/>
                        </a:spcBef>
                        <a:spcAft>
                          <a:spcPts val="0"/>
                        </a:spcAft>
                      </a:pPr>
                      <a:r>
                        <a:rPr lang="en-US" sz="1000">
                          <a:effectLst/>
                        </a:rPr>
                        <a:t>Primary Actor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tc>
                  <a:txBody>
                    <a:bodyPr/>
                    <a:lstStyle/>
                    <a:p>
                      <a:pPr marL="0" marR="0">
                        <a:lnSpc>
                          <a:spcPct val="115000"/>
                        </a:lnSpc>
                        <a:spcBef>
                          <a:spcPts val="0"/>
                        </a:spcBef>
                        <a:spcAft>
                          <a:spcPts val="0"/>
                        </a:spcAft>
                      </a:pPr>
                      <a:r>
                        <a:rPr lang="en-US" sz="1000">
                          <a:effectLst/>
                        </a:rPr>
                        <a:t>Sales Associate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extLst>
                  <a:ext uri="{0D108BD9-81ED-4DB2-BD59-A6C34878D82A}">
                    <a16:rowId xmlns:a16="http://schemas.microsoft.com/office/drawing/2014/main" val="1544391406"/>
                  </a:ext>
                </a:extLst>
              </a:tr>
              <a:tr h="167329">
                <a:tc>
                  <a:txBody>
                    <a:bodyPr/>
                    <a:lstStyle/>
                    <a:p>
                      <a:pPr marL="0" marR="0">
                        <a:lnSpc>
                          <a:spcPct val="115000"/>
                        </a:lnSpc>
                        <a:spcBef>
                          <a:spcPts val="0"/>
                        </a:spcBef>
                        <a:spcAft>
                          <a:spcPts val="0"/>
                        </a:spcAft>
                      </a:pPr>
                      <a:r>
                        <a:rPr lang="en-US" sz="1000">
                          <a:effectLst/>
                        </a:rPr>
                        <a:t>Supporting Actor(s)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tc>
                  <a:txBody>
                    <a:bodyPr/>
                    <a:lstStyle/>
                    <a:p>
                      <a:pPr marL="0" marR="0">
                        <a:lnSpc>
                          <a:spcPct val="115000"/>
                        </a:lnSpc>
                        <a:spcBef>
                          <a:spcPts val="0"/>
                        </a:spcBef>
                        <a:spcAft>
                          <a:spcPts val="0"/>
                        </a:spcAft>
                      </a:pPr>
                      <a:r>
                        <a:rPr lang="en-US" sz="1000">
                          <a:effectLst/>
                        </a:rPr>
                        <a:t>Quote Database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extLst>
                  <a:ext uri="{0D108BD9-81ED-4DB2-BD59-A6C34878D82A}">
                    <a16:rowId xmlns:a16="http://schemas.microsoft.com/office/drawing/2014/main" val="4242305322"/>
                  </a:ext>
                </a:extLst>
              </a:tr>
              <a:tr h="167329">
                <a:tc>
                  <a:txBody>
                    <a:bodyPr/>
                    <a:lstStyle/>
                    <a:p>
                      <a:pPr marL="0" marR="0">
                        <a:lnSpc>
                          <a:spcPct val="115000"/>
                        </a:lnSpc>
                        <a:spcBef>
                          <a:spcPts val="0"/>
                        </a:spcBef>
                        <a:spcAft>
                          <a:spcPts val="0"/>
                        </a:spcAft>
                      </a:pPr>
                      <a:r>
                        <a:rPr lang="en-US" sz="1000">
                          <a:effectLst/>
                        </a:rPr>
                        <a:t>Stakeholders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tc>
                  <a:txBody>
                    <a:bodyPr/>
                    <a:lstStyle/>
                    <a:p>
                      <a:pPr marL="0" marR="0">
                        <a:lnSpc>
                          <a:spcPct val="115000"/>
                        </a:lnSpc>
                        <a:spcBef>
                          <a:spcPts val="0"/>
                        </a:spcBef>
                        <a:spcAft>
                          <a:spcPts val="0"/>
                        </a:spcAft>
                      </a:pPr>
                      <a:r>
                        <a:rPr lang="en-US" sz="1000">
                          <a:effectLst/>
                        </a:rPr>
                        <a:t>n/a</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extLst>
                  <a:ext uri="{0D108BD9-81ED-4DB2-BD59-A6C34878D82A}">
                    <a16:rowId xmlns:a16="http://schemas.microsoft.com/office/drawing/2014/main" val="3721799711"/>
                  </a:ext>
                </a:extLst>
              </a:tr>
              <a:tr h="167329">
                <a:tc>
                  <a:txBody>
                    <a:bodyPr/>
                    <a:lstStyle/>
                    <a:p>
                      <a:pPr marL="0" marR="0">
                        <a:lnSpc>
                          <a:spcPct val="115000"/>
                        </a:lnSpc>
                        <a:spcBef>
                          <a:spcPts val="0"/>
                        </a:spcBef>
                        <a:spcAft>
                          <a:spcPts val="0"/>
                        </a:spcAft>
                      </a:pPr>
                      <a:r>
                        <a:rPr lang="en-US" sz="1000">
                          <a:effectLst/>
                        </a:rPr>
                        <a:t>Generalization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tc>
                  <a:txBody>
                    <a:bodyPr/>
                    <a:lstStyle/>
                    <a:p>
                      <a:pPr marL="0" marR="0">
                        <a:lnSpc>
                          <a:spcPct val="115000"/>
                        </a:lnSpc>
                        <a:spcBef>
                          <a:spcPts val="0"/>
                        </a:spcBef>
                        <a:spcAft>
                          <a:spcPts val="0"/>
                        </a:spcAft>
                      </a:pPr>
                      <a:r>
                        <a:rPr lang="en-US" sz="1000">
                          <a:effectLst/>
                        </a:rPr>
                        <a:t>n/a</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extLst>
                  <a:ext uri="{0D108BD9-81ED-4DB2-BD59-A6C34878D82A}">
                    <a16:rowId xmlns:a16="http://schemas.microsoft.com/office/drawing/2014/main" val="522695380"/>
                  </a:ext>
                </a:extLst>
              </a:tr>
              <a:tr h="167329">
                <a:tc>
                  <a:txBody>
                    <a:bodyPr/>
                    <a:lstStyle/>
                    <a:p>
                      <a:pPr marL="0" marR="0">
                        <a:lnSpc>
                          <a:spcPct val="115000"/>
                        </a:lnSpc>
                        <a:spcBef>
                          <a:spcPts val="0"/>
                        </a:spcBef>
                        <a:spcAft>
                          <a:spcPts val="0"/>
                        </a:spcAft>
                      </a:pPr>
                      <a:r>
                        <a:rPr lang="en-US" sz="1000">
                          <a:effectLst/>
                        </a:rPr>
                        <a:t>Include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tc>
                  <a:txBody>
                    <a:bodyPr/>
                    <a:lstStyle/>
                    <a:p>
                      <a:pPr marL="0" marR="0">
                        <a:lnSpc>
                          <a:spcPct val="115000"/>
                        </a:lnSpc>
                        <a:spcBef>
                          <a:spcPts val="0"/>
                        </a:spcBef>
                        <a:spcAft>
                          <a:spcPts val="0"/>
                        </a:spcAft>
                      </a:pPr>
                      <a:r>
                        <a:rPr lang="en-US" sz="1000">
                          <a:effectLst/>
                        </a:rPr>
                        <a:t>n/a</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extLst>
                  <a:ext uri="{0D108BD9-81ED-4DB2-BD59-A6C34878D82A}">
                    <a16:rowId xmlns:a16="http://schemas.microsoft.com/office/drawing/2014/main" val="3599019256"/>
                  </a:ext>
                </a:extLst>
              </a:tr>
              <a:tr h="167329">
                <a:tc>
                  <a:txBody>
                    <a:bodyPr/>
                    <a:lstStyle/>
                    <a:p>
                      <a:pPr marL="0" marR="0">
                        <a:lnSpc>
                          <a:spcPct val="115000"/>
                        </a:lnSpc>
                        <a:spcBef>
                          <a:spcPts val="0"/>
                        </a:spcBef>
                        <a:spcAft>
                          <a:spcPts val="0"/>
                        </a:spcAft>
                      </a:pPr>
                      <a:r>
                        <a:rPr lang="en-US" sz="1000">
                          <a:effectLst/>
                        </a:rPr>
                        <a:t>Extend</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tc>
                  <a:txBody>
                    <a:bodyPr/>
                    <a:lstStyle/>
                    <a:p>
                      <a:pPr marL="0" marR="0">
                        <a:lnSpc>
                          <a:spcPct val="115000"/>
                        </a:lnSpc>
                        <a:spcBef>
                          <a:spcPts val="0"/>
                        </a:spcBef>
                        <a:spcAft>
                          <a:spcPts val="0"/>
                        </a:spcAft>
                      </a:pPr>
                      <a:r>
                        <a:rPr lang="en-US" sz="1000">
                          <a:effectLst/>
                        </a:rPr>
                        <a:t>n/a</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extLst>
                  <a:ext uri="{0D108BD9-81ED-4DB2-BD59-A6C34878D82A}">
                    <a16:rowId xmlns:a16="http://schemas.microsoft.com/office/drawing/2014/main" val="4063750197"/>
                  </a:ext>
                </a:extLst>
              </a:tr>
              <a:tr h="167329">
                <a:tc>
                  <a:txBody>
                    <a:bodyPr/>
                    <a:lstStyle/>
                    <a:p>
                      <a:pPr marL="0" marR="0">
                        <a:lnSpc>
                          <a:spcPct val="115000"/>
                        </a:lnSpc>
                        <a:spcBef>
                          <a:spcPts val="0"/>
                        </a:spcBef>
                        <a:spcAft>
                          <a:spcPts val="0"/>
                        </a:spcAft>
                      </a:pPr>
                      <a:r>
                        <a:rPr lang="en-US" sz="1000">
                          <a:effectLst/>
                        </a:rPr>
                        <a:t>Precondition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tc>
                  <a:txBody>
                    <a:bodyPr/>
                    <a:lstStyle/>
                    <a:p>
                      <a:pPr marL="0" marR="0">
                        <a:lnSpc>
                          <a:spcPct val="115000"/>
                        </a:lnSpc>
                        <a:spcBef>
                          <a:spcPts val="0"/>
                        </a:spcBef>
                        <a:spcAft>
                          <a:spcPts val="0"/>
                        </a:spcAft>
                      </a:pPr>
                      <a:r>
                        <a:rPr lang="en-US" sz="1000">
                          <a:effectLst/>
                        </a:rPr>
                        <a:t>A quote has been finalized</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extLst>
                  <a:ext uri="{0D108BD9-81ED-4DB2-BD59-A6C34878D82A}">
                    <a16:rowId xmlns:a16="http://schemas.microsoft.com/office/drawing/2014/main" val="4231957794"/>
                  </a:ext>
                </a:extLst>
              </a:tr>
              <a:tr h="167329">
                <a:tc>
                  <a:txBody>
                    <a:bodyPr/>
                    <a:lstStyle/>
                    <a:p>
                      <a:pPr marL="0" marR="0">
                        <a:lnSpc>
                          <a:spcPct val="115000"/>
                        </a:lnSpc>
                        <a:spcBef>
                          <a:spcPts val="0"/>
                        </a:spcBef>
                        <a:spcAft>
                          <a:spcPts val="0"/>
                        </a:spcAft>
                      </a:pPr>
                      <a:r>
                        <a:rPr lang="en-US" sz="1000">
                          <a:effectLst/>
                        </a:rPr>
                        <a:t>Trigger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tc>
                  <a:txBody>
                    <a:bodyPr/>
                    <a:lstStyle/>
                    <a:p>
                      <a:pPr marL="0" marR="0">
                        <a:lnSpc>
                          <a:spcPct val="115000"/>
                        </a:lnSpc>
                        <a:spcBef>
                          <a:spcPts val="0"/>
                        </a:spcBef>
                        <a:spcAft>
                          <a:spcPts val="0"/>
                        </a:spcAft>
                      </a:pPr>
                      <a:r>
                        <a:rPr lang="en-US" sz="1000">
                          <a:effectLst/>
                        </a:rPr>
                        <a:t>Emails a sanctioned quote to customer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extLst>
                  <a:ext uri="{0D108BD9-81ED-4DB2-BD59-A6C34878D82A}">
                    <a16:rowId xmlns:a16="http://schemas.microsoft.com/office/drawing/2014/main" val="3514044866"/>
                  </a:ext>
                </a:extLst>
              </a:tr>
              <a:tr h="2299864">
                <a:tc>
                  <a:txBody>
                    <a:bodyPr/>
                    <a:lstStyle/>
                    <a:p>
                      <a:pPr marL="0" marR="0">
                        <a:lnSpc>
                          <a:spcPct val="115000"/>
                        </a:lnSpc>
                        <a:spcBef>
                          <a:spcPts val="0"/>
                        </a:spcBef>
                        <a:spcAft>
                          <a:spcPts val="0"/>
                        </a:spcAft>
                      </a:pPr>
                      <a:r>
                        <a:rPr lang="en-US" sz="1000" dirty="0">
                          <a:effectLst/>
                        </a:rPr>
                        <a:t>Normal Flow</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tc>
                  <a:txBody>
                    <a:bodyPr/>
                    <a:lstStyle/>
                    <a:p>
                      <a:pPr marL="342900" marR="0" lvl="0" indent="-342900">
                        <a:lnSpc>
                          <a:spcPct val="115000"/>
                        </a:lnSpc>
                        <a:spcBef>
                          <a:spcPts val="0"/>
                        </a:spcBef>
                        <a:spcAft>
                          <a:spcPts val="0"/>
                        </a:spcAft>
                        <a:buFont typeface="+mj-lt"/>
                        <a:buAutoNum type="arabicPeriod"/>
                      </a:pPr>
                      <a:r>
                        <a:rPr lang="en-US" sz="1000" dirty="0">
                          <a:effectLst/>
                        </a:rPr>
                        <a:t>The system prompts Sales Associate to Edit quote</a:t>
                      </a:r>
                    </a:p>
                    <a:p>
                      <a:pPr marL="342900" marR="0" lvl="0" indent="-342900">
                        <a:lnSpc>
                          <a:spcPct val="115000"/>
                        </a:lnSpc>
                        <a:spcBef>
                          <a:spcPts val="0"/>
                        </a:spcBef>
                        <a:spcAft>
                          <a:spcPts val="0"/>
                        </a:spcAft>
                        <a:buFont typeface="+mj-lt"/>
                        <a:buAutoNum type="arabicPeriod"/>
                      </a:pPr>
                      <a:r>
                        <a:rPr lang="en-US" sz="1000" dirty="0">
                          <a:effectLst/>
                        </a:rPr>
                        <a:t>The Sales Associate selects Edit</a:t>
                      </a:r>
                    </a:p>
                    <a:p>
                      <a:pPr marL="342900" marR="0" lvl="0" indent="-342900">
                        <a:lnSpc>
                          <a:spcPct val="115000"/>
                        </a:lnSpc>
                        <a:spcBef>
                          <a:spcPts val="0"/>
                        </a:spcBef>
                        <a:spcAft>
                          <a:spcPts val="0"/>
                        </a:spcAft>
                        <a:buFont typeface="+mj-lt"/>
                        <a:buAutoNum type="arabicPeriod"/>
                      </a:pPr>
                      <a:r>
                        <a:rPr lang="en-US" sz="1000" dirty="0">
                          <a:effectLst/>
                        </a:rPr>
                        <a:t>The System queries quote database for finalized quotes &amp; displays quotes</a:t>
                      </a:r>
                    </a:p>
                    <a:p>
                      <a:pPr marL="342900" marR="0" lvl="0" indent="-342900">
                        <a:lnSpc>
                          <a:spcPct val="115000"/>
                        </a:lnSpc>
                        <a:spcBef>
                          <a:spcPts val="0"/>
                        </a:spcBef>
                        <a:spcAft>
                          <a:spcPts val="0"/>
                        </a:spcAft>
                        <a:buFont typeface="+mj-lt"/>
                        <a:buAutoNum type="arabicPeriod"/>
                      </a:pPr>
                      <a:r>
                        <a:rPr lang="en-US" sz="1000" dirty="0">
                          <a:effectLst/>
                        </a:rPr>
                        <a:t>The Sales Associate enters a sales quote number</a:t>
                      </a:r>
                    </a:p>
                    <a:p>
                      <a:pPr marL="342900" marR="0" lvl="0" indent="-342900">
                        <a:lnSpc>
                          <a:spcPct val="115000"/>
                        </a:lnSpc>
                        <a:spcBef>
                          <a:spcPts val="0"/>
                        </a:spcBef>
                        <a:spcAft>
                          <a:spcPts val="0"/>
                        </a:spcAft>
                        <a:buFont typeface="+mj-lt"/>
                        <a:buAutoNum type="arabicPeriod"/>
                      </a:pPr>
                      <a:r>
                        <a:rPr lang="en-US" sz="1000" dirty="0">
                          <a:effectLst/>
                        </a:rPr>
                        <a:t>System displays the quote</a:t>
                      </a:r>
                    </a:p>
                    <a:p>
                      <a:pPr marL="342900" marR="0" lvl="0" indent="-342900">
                        <a:lnSpc>
                          <a:spcPct val="115000"/>
                        </a:lnSpc>
                        <a:spcBef>
                          <a:spcPts val="0"/>
                        </a:spcBef>
                        <a:spcAft>
                          <a:spcPts val="0"/>
                        </a:spcAft>
                        <a:buFont typeface="+mj-lt"/>
                        <a:buAutoNum type="arabicPeriod"/>
                      </a:pPr>
                      <a:r>
                        <a:rPr lang="en-US" sz="1000" dirty="0">
                          <a:effectLst/>
                        </a:rPr>
                        <a:t>The Sales Associate makes changes to the quote</a:t>
                      </a:r>
                    </a:p>
                    <a:p>
                      <a:pPr marL="342900" marR="0" lvl="0" indent="-342900">
                        <a:lnSpc>
                          <a:spcPct val="115000"/>
                        </a:lnSpc>
                        <a:spcBef>
                          <a:spcPts val="0"/>
                        </a:spcBef>
                        <a:spcAft>
                          <a:spcPts val="0"/>
                        </a:spcAft>
                        <a:buFont typeface="+mj-lt"/>
                        <a:buAutoNum type="arabicPeriod"/>
                      </a:pPr>
                      <a:r>
                        <a:rPr lang="en-US" sz="1000" dirty="0">
                          <a:effectLst/>
                        </a:rPr>
                        <a:t>The system calculates the final price and prompts if quote sanctioned or unresolved</a:t>
                      </a:r>
                    </a:p>
                    <a:p>
                      <a:pPr marL="342900" marR="0" lvl="0" indent="-342900">
                        <a:lnSpc>
                          <a:spcPct val="115000"/>
                        </a:lnSpc>
                        <a:spcBef>
                          <a:spcPts val="0"/>
                        </a:spcBef>
                        <a:spcAft>
                          <a:spcPts val="0"/>
                        </a:spcAft>
                        <a:buFont typeface="+mj-lt"/>
                        <a:buAutoNum type="arabicPeriod"/>
                      </a:pPr>
                      <a:r>
                        <a:rPr lang="en-US" sz="1000" dirty="0">
                          <a:effectLst/>
                        </a:rPr>
                        <a:t>The Sales Associate commits to sanctioned quote</a:t>
                      </a:r>
                    </a:p>
                    <a:p>
                      <a:pPr marL="342900" marR="0" lvl="0" indent="-342900">
                        <a:lnSpc>
                          <a:spcPct val="115000"/>
                        </a:lnSpc>
                        <a:spcBef>
                          <a:spcPts val="0"/>
                        </a:spcBef>
                        <a:spcAft>
                          <a:spcPts val="0"/>
                        </a:spcAft>
                        <a:buFont typeface="+mj-lt"/>
                        <a:buAutoNum type="arabicPeriod"/>
                      </a:pPr>
                      <a:r>
                        <a:rPr lang="en-US" sz="1000" dirty="0">
                          <a:effectLst/>
                        </a:rPr>
                        <a:t>The system prompts Sales Associate to commit changes</a:t>
                      </a:r>
                    </a:p>
                    <a:p>
                      <a:pPr marL="342900" marR="0" lvl="0" indent="-342900">
                        <a:lnSpc>
                          <a:spcPct val="115000"/>
                        </a:lnSpc>
                        <a:spcBef>
                          <a:spcPts val="0"/>
                        </a:spcBef>
                        <a:spcAft>
                          <a:spcPts val="0"/>
                        </a:spcAft>
                        <a:buFont typeface="+mj-lt"/>
                        <a:buAutoNum type="arabicPeriod"/>
                      </a:pPr>
                      <a:r>
                        <a:rPr lang="en-US" sz="1000" dirty="0">
                          <a:effectLst/>
                        </a:rPr>
                        <a:t>The Sales Associate commits</a:t>
                      </a:r>
                    </a:p>
                    <a:p>
                      <a:pPr marL="342900" marR="0" lvl="0" indent="-342900">
                        <a:lnSpc>
                          <a:spcPct val="115000"/>
                        </a:lnSpc>
                        <a:spcBef>
                          <a:spcPts val="0"/>
                        </a:spcBef>
                        <a:spcAft>
                          <a:spcPts val="0"/>
                        </a:spcAft>
                        <a:buFont typeface="+mj-lt"/>
                        <a:buAutoNum type="arabicPeriod"/>
                      </a:pPr>
                      <a:r>
                        <a:rPr lang="en-US" sz="1000" dirty="0">
                          <a:effectLst/>
                        </a:rPr>
                        <a:t>The system updates the quote database &amp; emails customer</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extLst>
                  <a:ext uri="{0D108BD9-81ED-4DB2-BD59-A6C34878D82A}">
                    <a16:rowId xmlns:a16="http://schemas.microsoft.com/office/drawing/2014/main" val="343566367"/>
                  </a:ext>
                </a:extLst>
              </a:tr>
              <a:tr h="167329">
                <a:tc>
                  <a:txBody>
                    <a:bodyPr/>
                    <a:lstStyle/>
                    <a:p>
                      <a:pPr marL="0" marR="0">
                        <a:lnSpc>
                          <a:spcPct val="115000"/>
                        </a:lnSpc>
                        <a:spcBef>
                          <a:spcPts val="0"/>
                        </a:spcBef>
                        <a:spcAft>
                          <a:spcPts val="0"/>
                        </a:spcAft>
                      </a:pPr>
                      <a:r>
                        <a:rPr lang="en-US" sz="1000">
                          <a:effectLst/>
                        </a:rPr>
                        <a:t>Sub-Flows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tc>
                  <a:txBody>
                    <a:bodyPr/>
                    <a:lstStyle/>
                    <a:p>
                      <a:pPr marL="0" marR="0">
                        <a:lnSpc>
                          <a:spcPct val="115000"/>
                        </a:lnSpc>
                        <a:spcBef>
                          <a:spcPts val="0"/>
                        </a:spcBef>
                        <a:spcAft>
                          <a:spcPts val="0"/>
                        </a:spcAft>
                      </a:pPr>
                      <a:r>
                        <a:rPr lang="en-US" sz="1000" dirty="0">
                          <a:effectLst/>
                        </a:rPr>
                        <a:t>See Activity Diagram</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extLst>
                  <a:ext uri="{0D108BD9-81ED-4DB2-BD59-A6C34878D82A}">
                    <a16:rowId xmlns:a16="http://schemas.microsoft.com/office/drawing/2014/main" val="2622793531"/>
                  </a:ext>
                </a:extLst>
              </a:tr>
              <a:tr h="345040">
                <a:tc>
                  <a:txBody>
                    <a:bodyPr/>
                    <a:lstStyle/>
                    <a:p>
                      <a:pPr marL="0" marR="0">
                        <a:lnSpc>
                          <a:spcPct val="115000"/>
                        </a:lnSpc>
                        <a:spcBef>
                          <a:spcPts val="0"/>
                        </a:spcBef>
                        <a:spcAft>
                          <a:spcPts val="0"/>
                        </a:spcAft>
                      </a:pPr>
                      <a:r>
                        <a:rPr lang="en-US" sz="1000">
                          <a:effectLst/>
                        </a:rPr>
                        <a:t>Alternate Flow/Exceptions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tc>
                  <a:txBody>
                    <a:bodyPr/>
                    <a:lstStyle/>
                    <a:p>
                      <a:pPr marL="0" marR="0">
                        <a:lnSpc>
                          <a:spcPct val="115000"/>
                        </a:lnSpc>
                        <a:spcBef>
                          <a:spcPts val="0"/>
                        </a:spcBef>
                        <a:spcAft>
                          <a:spcPts val="0"/>
                        </a:spcAft>
                      </a:pPr>
                      <a:r>
                        <a:rPr lang="en-US" sz="1000">
                          <a:effectLst/>
                        </a:rPr>
                        <a:t>See Activity Diagram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extLst>
                  <a:ext uri="{0D108BD9-81ED-4DB2-BD59-A6C34878D82A}">
                    <a16:rowId xmlns:a16="http://schemas.microsoft.com/office/drawing/2014/main" val="398172139"/>
                  </a:ext>
                </a:extLst>
              </a:tr>
              <a:tr h="167329">
                <a:tc>
                  <a:txBody>
                    <a:bodyPr/>
                    <a:lstStyle/>
                    <a:p>
                      <a:pPr marL="0" marR="0">
                        <a:lnSpc>
                          <a:spcPct val="115000"/>
                        </a:lnSpc>
                        <a:spcBef>
                          <a:spcPts val="0"/>
                        </a:spcBef>
                        <a:spcAft>
                          <a:spcPts val="0"/>
                        </a:spcAft>
                      </a:pPr>
                      <a:r>
                        <a:rPr lang="en-US" sz="1000">
                          <a:effectLst/>
                        </a:rPr>
                        <a:t>Postcondition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tc>
                  <a:txBody>
                    <a:bodyPr/>
                    <a:lstStyle/>
                    <a:p>
                      <a:pPr marL="0" marR="0">
                        <a:lnSpc>
                          <a:spcPct val="115000"/>
                        </a:lnSpc>
                        <a:spcBef>
                          <a:spcPts val="0"/>
                        </a:spcBef>
                        <a:spcAft>
                          <a:spcPts val="0"/>
                        </a:spcAft>
                      </a:pPr>
                      <a:r>
                        <a:rPr lang="en-US" sz="1000">
                          <a:effectLst/>
                        </a:rPr>
                        <a:t>A sanctioned quote is created and emailed to the customer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extLst>
                  <a:ext uri="{0D108BD9-81ED-4DB2-BD59-A6C34878D82A}">
                    <a16:rowId xmlns:a16="http://schemas.microsoft.com/office/drawing/2014/main" val="1622509285"/>
                  </a:ext>
                </a:extLst>
              </a:tr>
              <a:tr h="167329">
                <a:tc>
                  <a:txBody>
                    <a:bodyPr/>
                    <a:lstStyle/>
                    <a:p>
                      <a:pPr marL="0" marR="0">
                        <a:lnSpc>
                          <a:spcPct val="115000"/>
                        </a:lnSpc>
                        <a:spcBef>
                          <a:spcPts val="0"/>
                        </a:spcBef>
                        <a:spcAft>
                          <a:spcPts val="0"/>
                        </a:spcAft>
                      </a:pPr>
                      <a:r>
                        <a:rPr lang="en-US" sz="1000">
                          <a:effectLst/>
                        </a:rPr>
                        <a:t>Open Issues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tc>
                  <a:txBody>
                    <a:bodyPr/>
                    <a:lstStyle/>
                    <a:p>
                      <a:pPr marL="0" marR="0">
                        <a:lnSpc>
                          <a:spcPct val="115000"/>
                        </a:lnSpc>
                        <a:spcBef>
                          <a:spcPts val="0"/>
                        </a:spcBef>
                        <a:spcAft>
                          <a:spcPts val="0"/>
                        </a:spcAft>
                      </a:pPr>
                      <a:r>
                        <a:rPr lang="en-US"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extLst>
                  <a:ext uri="{0D108BD9-81ED-4DB2-BD59-A6C34878D82A}">
                    <a16:rowId xmlns:a16="http://schemas.microsoft.com/office/drawing/2014/main" val="4168624702"/>
                  </a:ext>
                </a:extLst>
              </a:tr>
              <a:tr h="167329">
                <a:tc>
                  <a:txBody>
                    <a:bodyPr/>
                    <a:lstStyle/>
                    <a:p>
                      <a:pPr marL="0" marR="0">
                        <a:lnSpc>
                          <a:spcPct val="115000"/>
                        </a:lnSpc>
                        <a:spcBef>
                          <a:spcPts val="0"/>
                        </a:spcBef>
                        <a:spcAft>
                          <a:spcPts val="0"/>
                        </a:spcAft>
                      </a:pPr>
                      <a:r>
                        <a:rPr lang="en-US" sz="1000">
                          <a:effectLst/>
                        </a:rPr>
                        <a:t>Source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tc>
                  <a:txBody>
                    <a:bodyPr/>
                    <a:lstStyle/>
                    <a:p>
                      <a:pPr marL="0" marR="0">
                        <a:lnSpc>
                          <a:spcPct val="115000"/>
                        </a:lnSpc>
                        <a:spcBef>
                          <a:spcPts val="0"/>
                        </a:spcBef>
                        <a:spcAft>
                          <a:spcPts val="0"/>
                        </a:spcAft>
                      </a:pPr>
                      <a:r>
                        <a:rPr lang="en-US" sz="1000">
                          <a:effectLst/>
                        </a:rPr>
                        <a:t>Problem Statement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extLst>
                  <a:ext uri="{0D108BD9-81ED-4DB2-BD59-A6C34878D82A}">
                    <a16:rowId xmlns:a16="http://schemas.microsoft.com/office/drawing/2014/main" val="4012710821"/>
                  </a:ext>
                </a:extLst>
              </a:tr>
              <a:tr h="167329">
                <a:tc>
                  <a:txBody>
                    <a:bodyPr/>
                    <a:lstStyle/>
                    <a:p>
                      <a:pPr marL="0" marR="0">
                        <a:lnSpc>
                          <a:spcPct val="115000"/>
                        </a:lnSpc>
                        <a:spcBef>
                          <a:spcPts val="0"/>
                        </a:spcBef>
                        <a:spcAft>
                          <a:spcPts val="0"/>
                        </a:spcAft>
                      </a:pPr>
                      <a:r>
                        <a:rPr lang="en-US" sz="1000">
                          <a:effectLst/>
                        </a:rPr>
                        <a:t>Author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tc>
                  <a:txBody>
                    <a:bodyPr/>
                    <a:lstStyle/>
                    <a:p>
                      <a:pPr marL="0" marR="0">
                        <a:lnSpc>
                          <a:spcPct val="115000"/>
                        </a:lnSpc>
                        <a:spcBef>
                          <a:spcPts val="0"/>
                        </a:spcBef>
                        <a:spcAft>
                          <a:spcPts val="0"/>
                        </a:spcAft>
                      </a:pPr>
                      <a:r>
                        <a:rPr lang="en-US" sz="1000">
                          <a:effectLst/>
                        </a:rPr>
                        <a:t>Mitch Myers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extLst>
                  <a:ext uri="{0D108BD9-81ED-4DB2-BD59-A6C34878D82A}">
                    <a16:rowId xmlns:a16="http://schemas.microsoft.com/office/drawing/2014/main" val="3569524508"/>
                  </a:ext>
                </a:extLst>
              </a:tr>
              <a:tr h="167329">
                <a:tc>
                  <a:txBody>
                    <a:bodyPr/>
                    <a:lstStyle/>
                    <a:p>
                      <a:pPr marL="0" marR="0">
                        <a:lnSpc>
                          <a:spcPct val="115000"/>
                        </a:lnSpc>
                        <a:spcBef>
                          <a:spcPts val="0"/>
                        </a:spcBef>
                        <a:spcAft>
                          <a:spcPts val="0"/>
                        </a:spcAft>
                      </a:pPr>
                      <a:r>
                        <a:rPr lang="en-US" sz="1000">
                          <a:effectLst/>
                        </a:rPr>
                        <a:t>Revision and Date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tc>
                  <a:txBody>
                    <a:bodyPr/>
                    <a:lstStyle/>
                    <a:p>
                      <a:pPr marL="0" marR="0">
                        <a:lnSpc>
                          <a:spcPct val="115000"/>
                        </a:lnSpc>
                        <a:spcBef>
                          <a:spcPts val="0"/>
                        </a:spcBef>
                        <a:spcAft>
                          <a:spcPts val="0"/>
                        </a:spcAft>
                      </a:pPr>
                      <a:r>
                        <a:rPr lang="en-US" sz="1000" dirty="0">
                          <a:effectLst/>
                        </a:rPr>
                        <a:t>Rev. 3 – 7/10/17</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extLst>
                  <a:ext uri="{0D108BD9-81ED-4DB2-BD59-A6C34878D82A}">
                    <a16:rowId xmlns:a16="http://schemas.microsoft.com/office/drawing/2014/main" val="43429826"/>
                  </a:ext>
                </a:extLst>
              </a:tr>
            </a:tbl>
          </a:graphicData>
        </a:graphic>
      </p:graphicFrame>
      <p:sp>
        <p:nvSpPr>
          <p:cNvPr id="3" name="Slide Number Placeholder 2">
            <a:extLst>
              <a:ext uri="{FF2B5EF4-FFF2-40B4-BE49-F238E27FC236}">
                <a16:creationId xmlns:a16="http://schemas.microsoft.com/office/drawing/2014/main" id="{54A08794-2D33-4894-B8B6-D2C6FCDF69C3}"/>
              </a:ext>
            </a:extLst>
          </p:cNvPr>
          <p:cNvSpPr>
            <a:spLocks noGrp="1"/>
          </p:cNvSpPr>
          <p:nvPr>
            <p:ph type="sldNum" sz="quarter" idx="12"/>
          </p:nvPr>
        </p:nvSpPr>
        <p:spPr/>
        <p:txBody>
          <a:bodyPr/>
          <a:lstStyle/>
          <a:p>
            <a:fld id="{A793387B-8BEA-41FE-BEC6-9E95D20CE909}" type="slidenum">
              <a:rPr lang="en-US" smtClean="0"/>
              <a:t>8</a:t>
            </a:fld>
            <a:endParaRPr lang="en-US"/>
          </a:p>
        </p:txBody>
      </p:sp>
    </p:spTree>
    <p:extLst>
      <p:ext uri="{BB962C8B-B14F-4D97-AF65-F5344CB8AC3E}">
        <p14:creationId xmlns:p14="http://schemas.microsoft.com/office/powerpoint/2010/main" val="922948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80BC9-EAB7-4E73-B1AE-0210AC4574CC}"/>
              </a:ext>
            </a:extLst>
          </p:cNvPr>
          <p:cNvSpPr>
            <a:spLocks noGrp="1"/>
          </p:cNvSpPr>
          <p:nvPr>
            <p:ph type="title"/>
          </p:nvPr>
        </p:nvSpPr>
        <p:spPr>
          <a:xfrm>
            <a:off x="755822" y="0"/>
            <a:ext cx="4870621" cy="370702"/>
          </a:xfrm>
        </p:spPr>
        <p:txBody>
          <a:bodyPr>
            <a:noAutofit/>
          </a:bodyPr>
          <a:lstStyle/>
          <a:p>
            <a:r>
              <a:rPr lang="en-US" sz="2400" dirty="0"/>
              <a:t>Sanction a Quote Activity Diagram</a:t>
            </a:r>
          </a:p>
        </p:txBody>
      </p:sp>
      <p:pic>
        <p:nvPicPr>
          <p:cNvPr id="7" name="Content Placeholder 6">
            <a:extLst>
              <a:ext uri="{FF2B5EF4-FFF2-40B4-BE49-F238E27FC236}">
                <a16:creationId xmlns:a16="http://schemas.microsoft.com/office/drawing/2014/main" id="{83867467-FE0C-4B40-A937-2EDE266CCA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5822" y="681135"/>
            <a:ext cx="10608864" cy="5495828"/>
          </a:xfrm>
        </p:spPr>
      </p:pic>
      <p:sp>
        <p:nvSpPr>
          <p:cNvPr id="3" name="Slide Number Placeholder 2">
            <a:extLst>
              <a:ext uri="{FF2B5EF4-FFF2-40B4-BE49-F238E27FC236}">
                <a16:creationId xmlns:a16="http://schemas.microsoft.com/office/drawing/2014/main" id="{67BD919B-1114-4128-BC01-5817DFD66877}"/>
              </a:ext>
            </a:extLst>
          </p:cNvPr>
          <p:cNvSpPr>
            <a:spLocks noGrp="1"/>
          </p:cNvSpPr>
          <p:nvPr>
            <p:ph type="sldNum" sz="quarter" idx="12"/>
          </p:nvPr>
        </p:nvSpPr>
        <p:spPr/>
        <p:txBody>
          <a:bodyPr/>
          <a:lstStyle/>
          <a:p>
            <a:fld id="{A793387B-8BEA-41FE-BEC6-9E95D20CE909}" type="slidenum">
              <a:rPr lang="en-US" smtClean="0"/>
              <a:t>9</a:t>
            </a:fld>
            <a:endParaRPr lang="en-US"/>
          </a:p>
        </p:txBody>
      </p:sp>
    </p:spTree>
    <p:extLst>
      <p:ext uri="{BB962C8B-B14F-4D97-AF65-F5344CB8AC3E}">
        <p14:creationId xmlns:p14="http://schemas.microsoft.com/office/powerpoint/2010/main" val="21186596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1140</Words>
  <Application>Microsoft Office PowerPoint</Application>
  <PresentationFormat>Widescreen</PresentationFormat>
  <Paragraphs>266</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Quote System Use Case</vt:lpstr>
      <vt:lpstr>Quote System Use Case</vt:lpstr>
      <vt:lpstr>Actor Dictionary</vt:lpstr>
      <vt:lpstr>Quote System Use Case</vt:lpstr>
      <vt:lpstr>Create a Quote Specifications</vt:lpstr>
      <vt:lpstr>Create a Quote Activity Diagram</vt:lpstr>
      <vt:lpstr>Quote System Use Case</vt:lpstr>
      <vt:lpstr>Sanction a Quote Specifications</vt:lpstr>
      <vt:lpstr>Sanction a Quote Activity Diagram</vt:lpstr>
      <vt:lpstr>Quote System Use Case</vt:lpstr>
      <vt:lpstr>Create Purchase Order Specifications</vt:lpstr>
      <vt:lpstr>Create Purchase Order Activity Diagram</vt:lpstr>
      <vt:lpstr>Quote System Use Case</vt:lpstr>
      <vt:lpstr>Administer System Specifications</vt:lpstr>
      <vt:lpstr>Administer System Activity Diagram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Quote System</dc:title>
  <dc:creator>Mitch Myers</dc:creator>
  <cp:lastModifiedBy>Mitch Myers</cp:lastModifiedBy>
  <cp:revision>11</cp:revision>
  <dcterms:created xsi:type="dcterms:W3CDTF">2017-07-11T23:02:25Z</dcterms:created>
  <dcterms:modified xsi:type="dcterms:W3CDTF">2017-07-12T00:01:49Z</dcterms:modified>
</cp:coreProperties>
</file>