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86" d="100"/>
          <a:sy n="86" d="100"/>
        </p:scale>
        <p:origin x="-5008" y="-5160"/>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Materials and Methods</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The Boyer-Moore algorithm is one of the most efficient string-matching approaches. It’s efficiency derives from its use of *Bad Character* and the *Good Suffix* rules, which decreases the number of comparisons needed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tobe</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made in a search for a pattern in a dataset . In the case of Boyer-Moore, it scans from right to left and skipping portions of the text when mismatches occur; this enables it to make large jumps, especially with unique or repetitive patterns (Figure 1). According to </a:t>
            </a:r>
            <a:r>
              <a:rPr kumimoji="0" lang="en-US" altLang="en-US" sz="1800" b="0" i="0" u="none" strike="noStrike" kern="1200" cap="none" spc="0" normalizeH="0" baseline="0" noProof="0" dirty="0" err="1">
                <a:ln>
                  <a:noFill/>
                </a:ln>
                <a:solidFill>
                  <a:srgbClr val="000000"/>
                </a:solidFill>
                <a:effectLst/>
                <a:uLnTx/>
                <a:uFillTx/>
                <a:latin typeface="Helvetica" pitchFamily="2" charset="0"/>
                <a:ea typeface="+mn-ea"/>
                <a:cs typeface="+mn-cs"/>
              </a:rPr>
              <a:t>GeeksforGeeks</a:t>
            </a:r>
            <a:r>
              <a:rPr kumimoji="0" lang="en-US" altLang="en-US" sz="1800" b="0" i="0" u="none" strike="noStrike" kern="1200" cap="none" spc="0" normalizeH="0" baseline="0" noProof="0" dirty="0">
                <a:ln>
                  <a:noFill/>
                </a:ln>
                <a:solidFill>
                  <a:srgbClr val="000000"/>
                </a:solidFill>
                <a:effectLst/>
                <a:uLnTx/>
                <a:uFillTx/>
                <a:latin typeface="Helvetica" pitchFamily="2" charset="0"/>
                <a:ea typeface="+mn-ea"/>
                <a:cs typeface="+mn-cs"/>
              </a:rPr>
              <a:t> (2024) this gives an average time complexity of (O(n/m)), where (n) is the length of the text and (m) is the length of the pattern. Hence, it is faster for typical inputs compared to algorithms such as Brute Force.</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4729163"/>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64900" y="20407032"/>
            <a:ext cx="4148138"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756275" y="24547513"/>
            <a:ext cx="4208463" cy="2339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Illustration of important piece of equipment, or perhaps a flow chart summarizing experimental design.  Scanned, hand-drawn illustrations are usually preferable to computer-generated ones.</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6997025"/>
            <a:ext cx="9010650" cy="3863975"/>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pic>
        <p:nvPicPr>
          <p:cNvPr id="2096" name="Picture 177" descr="m&amp;mfig">
            <a:extLst>
              <a:ext uri="{FF2B5EF4-FFF2-40B4-BE49-F238E27FC236}">
                <a16:creationId xmlns:a16="http://schemas.microsoft.com/office/drawing/2014/main" id="{F0A06C88-E74E-5AF0-2363-B21EFD202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13" y="24606251"/>
            <a:ext cx="3098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noFill/>
          <a:ln w="0">
            <a:solidFill>
              <a:schemeClr val="hlink"/>
            </a:solidFill>
          </a:ln>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contains all the works of William Shakespeare, providing a rich, complex text with varied vocabulary. It's ideal for testing algorithms on large-scale literary </a:t>
            </a:r>
            <a:r>
              <a:rPr lang="en-US" altLang="en-US" sz="2400"/>
              <a:t>data.  </a:t>
            </a: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a:t>
            </a:r>
          </a:p>
        </p:txBody>
      </p:sp>
      <p:pic>
        <p:nvPicPr>
          <p:cNvPr id="7" name="Picture 6" descr="A computer screen shot of a program code&#10;&#10;Description automatically generated">
            <a:extLst>
              <a:ext uri="{FF2B5EF4-FFF2-40B4-BE49-F238E27FC236}">
                <a16:creationId xmlns:a16="http://schemas.microsoft.com/office/drawing/2014/main" id="{55F1AF95-9D55-5000-2AD9-CB27D33AF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84091" y="19058730"/>
            <a:ext cx="7772400" cy="352251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6" name="Picture 15" descr="A screenshot of a computer program&#10;&#10;Description automatically generated">
            <a:extLst>
              <a:ext uri="{FF2B5EF4-FFF2-40B4-BE49-F238E27FC236}">
                <a16:creationId xmlns:a16="http://schemas.microsoft.com/office/drawing/2014/main" id="{9F37372E-2274-197C-905A-CF6758A16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19694" y="26051787"/>
            <a:ext cx="7772400" cy="42365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18" name="Picture 17" descr="A screenshot of a computer program&#10;&#10;Description automatically generated">
            <a:extLst>
              <a:ext uri="{FF2B5EF4-FFF2-40B4-BE49-F238E27FC236}">
                <a16:creationId xmlns:a16="http://schemas.microsoft.com/office/drawing/2014/main" id="{61C8004F-7EEC-6554-D229-DE4A16AC375F}"/>
              </a:ext>
            </a:extLst>
          </p:cNvPr>
          <p:cNvPicPr>
            <a:picLocks noChangeAspect="1"/>
          </p:cNvPicPr>
          <p:nvPr/>
        </p:nvPicPr>
        <p:blipFill>
          <a:blip r:embed="rId11">
            <a:extLst>
              <a:ext uri="{28A0092B-C50C-407E-A947-70E740481C1C}">
                <a14:useLocalDpi xmlns:a14="http://schemas.microsoft.com/office/drawing/2010/main" val="0"/>
              </a:ext>
            </a:extLst>
          </a:blip>
          <a:srcRect t="19174"/>
          <a:stretch/>
        </p:blipFill>
        <p:spPr>
          <a:xfrm>
            <a:off x="10840245" y="10536290"/>
            <a:ext cx="6212716" cy="5755731"/>
          </a:xfrm>
          <a:prstGeom prst="roundRect">
            <a:avLst>
              <a:gd name="adj" fmla="val 8594"/>
            </a:avLst>
          </a:prstGeom>
          <a:solidFill>
            <a:srgbClr val="FFFFFF">
              <a:shade val="85000"/>
            </a:srgbClr>
          </a:solidFill>
          <a:ln>
            <a:noFill/>
          </a:ln>
          <a:effectLst>
            <a:reflection blurRad="12700" endPos="0" dist="5000" dir="5400000" sy="-100000" algn="bl" rotWithShape="0"/>
          </a:effectLst>
        </p:spPr>
      </p:pic>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74198" y="10085363"/>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74198" y="24538900"/>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74198" y="17326392"/>
            <a:ext cx="7022131" cy="3975406"/>
          </a:xfrm>
          <a:prstGeom prst="rect">
            <a:avLst/>
          </a:prstGeom>
        </p:spPr>
      </p:pic>
      <p:pic>
        <p:nvPicPr>
          <p:cNvPr id="14" name="Picture 13" descr="A graph with different colored bars&#10;&#10;Description automatically generated">
            <a:extLst>
              <a:ext uri="{FF2B5EF4-FFF2-40B4-BE49-F238E27FC236}">
                <a16:creationId xmlns:a16="http://schemas.microsoft.com/office/drawing/2014/main" id="{6448F024-8EBB-8784-FED0-545902BB574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666778" y="17308232"/>
            <a:ext cx="7379811" cy="41973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2355</TotalTime>
  <Words>1110</Words>
  <Application>Microsoft Macintosh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John Bacho</cp:lastModifiedBy>
  <cp:revision>572</cp:revision>
  <cp:lastPrinted>2015-03-12T19:23:34Z</cp:lastPrinted>
  <dcterms:created xsi:type="dcterms:W3CDTF">2000-07-07T15:10:51Z</dcterms:created>
  <dcterms:modified xsi:type="dcterms:W3CDTF">2024-11-05T18:44:05Z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