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57" d="100"/>
          <a:sy n="57" d="100"/>
        </p:scale>
        <p:origin x="152" y="-5672"/>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6.jpe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Algorithm Visualization</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The Rabin-Karp algorithm uses hashing to compare the text and pattern, which in our case is the word "the," to determine if the text contains the pattern. The algorithm runs a for loop to check if the pattern's hash matches any text substring's hash. If there’s no match, the hash shifts by the pattern length, restarting the process until the pattern is found or the text is fully examined. We tested various values for (q), finding that 101 yielded the best performance for this search.</a:t>
            </a: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lang="en-US" altLang="en-US" sz="1800" dirty="0">
                <a:solidFill>
                  <a:srgbClr val="000000"/>
                </a:solidFill>
                <a:latin typeface="Helvetica" pitchFamily="2" charset="0"/>
              </a:rPr>
              <a:t>The Brute Force algorithm is a straightforward approach to string-matching. It scans text from left to right without skipping any portion. For each mismatch, the search shifts one character to the right and restarts the pattern check giving an average efficiency of O(m + n) and a worst-case scenario of O(</a:t>
            </a:r>
            <a:r>
              <a:rPr lang="en-US" altLang="en-US" sz="1800" dirty="0" err="1">
                <a:solidFill>
                  <a:srgbClr val="000000"/>
                </a:solidFill>
                <a:latin typeface="Helvetica" pitchFamily="2" charset="0"/>
              </a:rPr>
              <a:t>mn</a:t>
            </a:r>
            <a:r>
              <a:rPr lang="en-US" altLang="en-US" sz="1800" dirty="0">
                <a:solidFill>
                  <a:srgbClr val="000000"/>
                </a:solidFill>
                <a:latin typeface="Helvetica" pitchFamily="2" charset="0"/>
              </a:rPr>
              <a:t>). While not the most efficient, the algorithm is simple and makes can be suitable for small or less complex datasets with less headache and more readable and easier to use code.</a:t>
            </a: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When we attempt to change the q value for the algorithm, we see that we’re still at our fastest when q equals 101.</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525489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a:p>
            <a:pPr eaLnBrk="1" hangingPunct="1">
              <a:spcBef>
                <a:spcPct val="10000"/>
              </a:spcBef>
              <a:buFontTx/>
              <a:buNone/>
            </a:pPr>
            <a:r>
              <a:rPr lang="en-US" altLang="en-US" sz="2000" dirty="0"/>
              <a:t>Brute Force Pattern Matching: Study glance. Data Structures Tutorial | Study Glance. (n.d.). https://</a:t>
            </a:r>
            <a:r>
              <a:rPr lang="en-US" altLang="en-US" sz="2000" dirty="0" err="1"/>
              <a:t>studyglance.in</a:t>
            </a:r>
            <a:r>
              <a:rPr lang="en-US" altLang="en-US" sz="2000" dirty="0"/>
              <a:t>/ds/</a:t>
            </a:r>
            <a:r>
              <a:rPr lang="en-US" altLang="en-US" sz="2000" dirty="0" err="1"/>
              <a:t>display.php?tno</a:t>
            </a:r>
            <a:r>
              <a:rPr lang="en-US" altLang="en-US" sz="2000" dirty="0"/>
              <a:t>=40&amp;topic=Brute-force-Pattern-Matching </a:t>
            </a:r>
          </a:p>
          <a:p>
            <a:pPr eaLnBrk="1" hangingPunct="1">
              <a:spcBef>
                <a:spcPct val="10000"/>
              </a:spcBef>
              <a:buFontTx/>
              <a:buNone/>
            </a:pPr>
            <a:r>
              <a:rPr lang="en-US" altLang="en-US" sz="2000" dirty="0"/>
              <a:t>Working of Karp-Rabin algorithm. (n.d.). https://</a:t>
            </a:r>
            <a:r>
              <a:rPr lang="en-US" altLang="en-US" sz="2000" dirty="0" err="1"/>
              <a:t>www.researchgate.net</a:t>
            </a:r>
            <a:r>
              <a:rPr lang="en-US" altLang="en-US" sz="2000" dirty="0"/>
              <a:t>/figure/Working-of-Karp-Rabin-Algorithm_fig5_332773245 </a:t>
            </a:r>
          </a:p>
          <a:p>
            <a:pPr eaLnBrk="1" hangingPunct="1">
              <a:spcBef>
                <a:spcPct val="10000"/>
              </a:spcBef>
              <a:buFontTx/>
              <a:buNone/>
            </a:pPr>
            <a:endParaRPr lang="en-US" altLang="en-US" sz="2000" dirty="0"/>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90212" y="20538061"/>
            <a:ext cx="3341763"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590212" y="27762826"/>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3</a:t>
            </a:r>
            <a:r>
              <a:rPr lang="en-US" altLang="en-US" sz="2000" dirty="0">
                <a:latin typeface="Helvetica" pitchFamily="2" charset="0"/>
              </a:rPr>
              <a:t>. Visualization of the Brute Force algorithm string matching</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7522756"/>
            <a:ext cx="9010650" cy="333824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451931"/>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containing all the works of William Shakespeare, in turn providing a rich, complex text with varied vocabulary. It's ideal for testing algorithms on large-scale literary data. Analysis of the word “the” in these texts found fairly consistent completion time amongst all three algorithms with Rabin Karp coming in around 1 second, performing worse than brute-force at 0.4 seconds and Boyer Moore who did the best with just around 0.3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 For this test, all three algorithms were very consistent with time, resulting in similar rankings as the Shakespeare test but in half the time. Rabin Karp still did the worst at 0.05 seconds, followed by brute-force at 0.02 seconds and Boyer Moore just bellow at around 0.016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For this test the time tended to be a bit less consistent than the others but still relatively consistent due to the reduction in time with the smaller dataset. Like the other datasets, Rabin Karp came out the worst at 0.0035 seconds, brute-force and Boyer Moore under that at around 0.001 and 0.0015 seconds.</a:t>
            </a:r>
          </a:p>
        </p:txBody>
      </p:sp>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3850" y="10782258"/>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72812" y="26409483"/>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26650" y="18550358"/>
            <a:ext cx="7022131" cy="3975406"/>
          </a:xfrm>
          <a:prstGeom prst="rect">
            <a:avLst/>
          </a:prstGeom>
        </p:spPr>
      </p:pic>
      <p:pic>
        <p:nvPicPr>
          <p:cNvPr id="1026" name="Picture 2" descr="Brute force Pattern Matching - Data Structures Tutorial | Study Glance">
            <a:extLst>
              <a:ext uri="{FF2B5EF4-FFF2-40B4-BE49-F238E27FC236}">
                <a16:creationId xmlns:a16="http://schemas.microsoft.com/office/drawing/2014/main" id="{7DF09B6E-072A-786C-4676-0203A43C19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9613" y="27652721"/>
            <a:ext cx="3039442" cy="2650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 name="Group 3">
            <a:extLst>
              <a:ext uri="{FF2B5EF4-FFF2-40B4-BE49-F238E27FC236}">
                <a16:creationId xmlns:a16="http://schemas.microsoft.com/office/drawing/2014/main" id="{91794B15-24A8-C1FA-ABBC-D9EE2FF9610B}"/>
              </a:ext>
            </a:extLst>
          </p:cNvPr>
          <p:cNvGrpSpPr/>
          <p:nvPr/>
        </p:nvGrpSpPr>
        <p:grpSpPr>
          <a:xfrm>
            <a:off x="1959613" y="24571721"/>
            <a:ext cx="6914590" cy="2329716"/>
            <a:chOff x="1959613" y="24712697"/>
            <a:chExt cx="6914590" cy="2329716"/>
          </a:xfrm>
        </p:grpSpPr>
        <p:pic>
          <p:nvPicPr>
            <p:cNvPr id="1028" name="Picture 4" descr="Rabin-Karp Algorithm | Concept | Horner's Rule | Part 1">
              <a:extLst>
                <a:ext uri="{FF2B5EF4-FFF2-40B4-BE49-F238E27FC236}">
                  <a16:creationId xmlns:a16="http://schemas.microsoft.com/office/drawing/2014/main" id="{8026BBE1-285C-48F8-DAF0-B740B5B7CE8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218" t="40001" r="56564" b="12500"/>
            <a:stretch/>
          </p:blipFill>
          <p:spPr bwMode="auto">
            <a:xfrm>
              <a:off x="1959613" y="24712697"/>
              <a:ext cx="2983671" cy="23297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Box 33">
              <a:extLst>
                <a:ext uri="{FF2B5EF4-FFF2-40B4-BE49-F238E27FC236}">
                  <a16:creationId xmlns:a16="http://schemas.microsoft.com/office/drawing/2014/main" id="{2D9BE255-A486-D070-DAAD-FCE22B870AF3}"/>
                </a:ext>
              </a:extLst>
            </p:cNvPr>
            <p:cNvSpPr txBox="1">
              <a:spLocks noChangeArrowheads="1"/>
            </p:cNvSpPr>
            <p:nvPr/>
          </p:nvSpPr>
          <p:spPr bwMode="auto">
            <a:xfrm>
              <a:off x="5532440" y="24805629"/>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Visualization of the Rabin Karp algorithm string matching</a:t>
              </a:r>
            </a:p>
          </p:txBody>
        </p:sp>
      </p:grpSp>
      <p:pic>
        <p:nvPicPr>
          <p:cNvPr id="13" name="Picture 12">
            <a:extLst>
              <a:ext uri="{FF2B5EF4-FFF2-40B4-BE49-F238E27FC236}">
                <a16:creationId xmlns:a16="http://schemas.microsoft.com/office/drawing/2014/main" id="{9724A7FB-DBDC-E3AF-43B5-362791F70838}"/>
              </a:ext>
            </a:extLst>
          </p:cNvPr>
          <p:cNvPicPr>
            <a:picLocks noChangeAspect="1"/>
          </p:cNvPicPr>
          <p:nvPr/>
        </p:nvPicPr>
        <p:blipFill>
          <a:blip r:embed="rId13"/>
          <a:stretch>
            <a:fillRect/>
          </a:stretch>
        </p:blipFill>
        <p:spPr>
          <a:xfrm>
            <a:off x="10970263" y="10445294"/>
            <a:ext cx="6507509" cy="655628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E440500-D26D-1B3B-47BD-C2AB307E35D6}"/>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0981036" y="19308432"/>
            <a:ext cx="7927450" cy="3816190"/>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47C38A32-A145-FF6F-A79B-FAEEC2246B8A}"/>
              </a:ext>
            </a:extLst>
          </p:cNvPr>
          <p:cNvPicPr>
            <a:picLocks noChangeAspect="1"/>
          </p:cNvPicPr>
          <p:nvPr/>
        </p:nvPicPr>
        <p:blipFill>
          <a:blip r:embed="rId15"/>
          <a:stretch>
            <a:fillRect/>
          </a:stretch>
        </p:blipFill>
        <p:spPr>
          <a:xfrm>
            <a:off x="10970263" y="25640431"/>
            <a:ext cx="9175502" cy="4507963"/>
          </a:xfrm>
          <a:prstGeom prst="rect">
            <a:avLst/>
          </a:prstGeom>
          <a:ln>
            <a:noFill/>
          </a:ln>
          <a:effectLst>
            <a:outerShdw blurRad="292100" dist="139700" dir="2700000" algn="tl" rotWithShape="0">
              <a:srgbClr val="333333">
                <a:alpha val="65000"/>
              </a:srgbClr>
            </a:outerShdw>
          </a:effectLst>
        </p:spPr>
      </p:pic>
      <p:pic>
        <p:nvPicPr>
          <p:cNvPr id="11" name="Picture 10" descr="A graph with different colored bars&#10;&#10;Description automatically generated">
            <a:extLst>
              <a:ext uri="{FF2B5EF4-FFF2-40B4-BE49-F238E27FC236}">
                <a16:creationId xmlns:a16="http://schemas.microsoft.com/office/drawing/2014/main" id="{ACFA860A-FB06-2DD6-45E8-1628C386BE60}"/>
              </a:ext>
            </a:extLst>
          </p:cNvPr>
          <p:cNvPicPr>
            <a:picLocks noChangeAspect="1"/>
          </p:cNvPicPr>
          <p:nvPr/>
        </p:nvPicPr>
        <p:blipFill>
          <a:blip r:embed="rId16">
            <a:extLst>
              <a:ext uri="{28A0092B-C50C-407E-A947-70E740481C1C}">
                <a14:useLocalDpi xmlns:a14="http://schemas.microsoft.com/office/drawing/2010/main" val="0"/>
              </a:ext>
            </a:extLst>
          </a:blip>
          <a:srcRect b="1819"/>
          <a:stretch/>
        </p:blipFill>
        <p:spPr>
          <a:xfrm>
            <a:off x="34757410" y="17625624"/>
            <a:ext cx="7190006" cy="4029582"/>
          </a:xfrm>
          <a:prstGeom prst="rect">
            <a:avLst/>
          </a:prstGeom>
          <a:ln>
            <a:solidFill>
              <a:schemeClr val="accent1"/>
            </a:solidFill>
          </a:ln>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2423</TotalTime>
  <Words>1299</Words>
  <Application>Microsoft Macintosh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John Bacho</cp:lastModifiedBy>
  <cp:revision>588</cp:revision>
  <cp:lastPrinted>2015-03-12T19:23:34Z</cp:lastPrinted>
  <dcterms:created xsi:type="dcterms:W3CDTF">2000-07-07T15:10:51Z</dcterms:created>
  <dcterms:modified xsi:type="dcterms:W3CDTF">2024-11-12T14:39:15Z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