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itchFamily="2" charset="0"/>
        <a:ea typeface="+mn-ea"/>
        <a:cs typeface="+mn-cs"/>
      </a:defRPr>
    </a:lvl1pPr>
    <a:lvl2pPr marL="457200" algn="l" rtl="0" eaLnBrk="0" fontAlgn="base" hangingPunct="0">
      <a:spcBef>
        <a:spcPct val="0"/>
      </a:spcBef>
      <a:spcAft>
        <a:spcPct val="0"/>
      </a:spcAft>
      <a:defRPr sz="3200" kern="1200">
        <a:solidFill>
          <a:schemeClr val="tx1"/>
        </a:solidFill>
        <a:latin typeface="Helvetica" pitchFamily="2" charset="0"/>
        <a:ea typeface="+mn-ea"/>
        <a:cs typeface="+mn-cs"/>
      </a:defRPr>
    </a:lvl2pPr>
    <a:lvl3pPr marL="914400" algn="l" rtl="0" eaLnBrk="0" fontAlgn="base" hangingPunct="0">
      <a:spcBef>
        <a:spcPct val="0"/>
      </a:spcBef>
      <a:spcAft>
        <a:spcPct val="0"/>
      </a:spcAft>
      <a:defRPr sz="3200" kern="1200">
        <a:solidFill>
          <a:schemeClr val="tx1"/>
        </a:solidFill>
        <a:latin typeface="Helvetica" pitchFamily="2" charset="0"/>
        <a:ea typeface="+mn-ea"/>
        <a:cs typeface="+mn-cs"/>
      </a:defRPr>
    </a:lvl3pPr>
    <a:lvl4pPr marL="1371600" algn="l" rtl="0" eaLnBrk="0" fontAlgn="base" hangingPunct="0">
      <a:spcBef>
        <a:spcPct val="0"/>
      </a:spcBef>
      <a:spcAft>
        <a:spcPct val="0"/>
      </a:spcAft>
      <a:defRPr sz="3200" kern="1200">
        <a:solidFill>
          <a:schemeClr val="tx1"/>
        </a:solidFill>
        <a:latin typeface="Helvetica" pitchFamily="2" charset="0"/>
        <a:ea typeface="+mn-ea"/>
        <a:cs typeface="+mn-cs"/>
      </a:defRPr>
    </a:lvl4pPr>
    <a:lvl5pPr marL="1828800" algn="l" rtl="0" eaLnBrk="0" fontAlgn="base" hangingPunct="0">
      <a:spcBef>
        <a:spcPct val="0"/>
      </a:spcBef>
      <a:spcAft>
        <a:spcPct val="0"/>
      </a:spcAft>
      <a:defRPr sz="3200" kern="1200">
        <a:solidFill>
          <a:schemeClr val="tx1"/>
        </a:solidFill>
        <a:latin typeface="Helvetica" pitchFamily="2" charset="0"/>
        <a:ea typeface="+mn-ea"/>
        <a:cs typeface="+mn-cs"/>
      </a:defRPr>
    </a:lvl5pPr>
    <a:lvl6pPr marL="2286000" algn="l" defTabSz="914400" rtl="0" eaLnBrk="1" latinLnBrk="0" hangingPunct="1">
      <a:defRPr sz="3200" kern="1200">
        <a:solidFill>
          <a:schemeClr val="tx1"/>
        </a:solidFill>
        <a:latin typeface="Helvetica" pitchFamily="2" charset="0"/>
        <a:ea typeface="+mn-ea"/>
        <a:cs typeface="+mn-cs"/>
      </a:defRPr>
    </a:lvl6pPr>
    <a:lvl7pPr marL="2743200" algn="l" defTabSz="914400" rtl="0" eaLnBrk="1" latinLnBrk="0" hangingPunct="1">
      <a:defRPr sz="3200" kern="1200">
        <a:solidFill>
          <a:schemeClr val="tx1"/>
        </a:solidFill>
        <a:latin typeface="Helvetica" pitchFamily="2" charset="0"/>
        <a:ea typeface="+mn-ea"/>
        <a:cs typeface="+mn-cs"/>
      </a:defRPr>
    </a:lvl7pPr>
    <a:lvl8pPr marL="3200400" algn="l" defTabSz="914400" rtl="0" eaLnBrk="1" latinLnBrk="0" hangingPunct="1">
      <a:defRPr sz="3200" kern="1200">
        <a:solidFill>
          <a:schemeClr val="tx1"/>
        </a:solidFill>
        <a:latin typeface="Helvetica" pitchFamily="2" charset="0"/>
        <a:ea typeface="+mn-ea"/>
        <a:cs typeface="+mn-cs"/>
      </a:defRPr>
    </a:lvl8pPr>
    <a:lvl9pPr marL="3657600" algn="l" defTabSz="914400" rtl="0" eaLnBrk="1" latinLnBrk="0" hangingPunct="1">
      <a:defRPr sz="3200" kern="120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24" userDrawn="1">
          <p15:clr>
            <a:srgbClr val="A4A3A4"/>
          </p15:clr>
        </p15:guide>
        <p15:guide id="9" pos="986">
          <p15:clr>
            <a:srgbClr val="A4A3A4"/>
          </p15:clr>
        </p15:guide>
        <p15:guide id="10" pos="14088" userDrawn="1">
          <p15:clr>
            <a:srgbClr val="A4A3A4"/>
          </p15:clr>
        </p15:guide>
        <p15:guide id="11" pos="20197">
          <p15:clr>
            <a:srgbClr val="A4A3A4"/>
          </p15:clr>
        </p15:guide>
        <p15:guide id="12" pos="2646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48E0E-CD61-0C4E-02E7-29A9DBF713A8}" name="John Bacho" initials="JB" userId="S::jbacho22@bw.edu::b58f2c39-d70b-4817-8d0e-bfd289db1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F29F9-AF29-9F4F-F686-DCFBCE7D50FE}" v="1282" dt="2024-11-05T17:16:1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showGuides="1">
      <p:cViewPr>
        <p:scale>
          <a:sx n="55" d="100"/>
          <a:sy n="55" d="100"/>
        </p:scale>
        <p:origin x="-1020" y="-5544"/>
      </p:cViewPr>
      <p:guideLst>
        <p:guide orient="horz" pos="717"/>
        <p:guide orient="horz" pos="19632"/>
        <p:guide orient="horz" pos="3729"/>
        <p:guide orient="horz" pos="2129"/>
        <p:guide pos="6376"/>
        <p:guide pos="7210"/>
        <p:guide pos="13124"/>
        <p:guide pos="21024"/>
        <p:guide pos="986"/>
        <p:guide pos="14088"/>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3049F-F318-ACB4-57A7-EF1A17C258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33DE6F9-B675-FB02-9627-286FF8D24C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AD4957E-FE57-6A92-1486-39E6BA4681CF}"/>
              </a:ext>
            </a:extLst>
          </p:cNvPr>
          <p:cNvSpPr>
            <a:spLocks noGrp="1" noChangeArrowheads="1"/>
          </p:cNvSpPr>
          <p:nvPr>
            <p:ph type="sldNum" sz="quarter" idx="12"/>
          </p:nvPr>
        </p:nvSpPr>
        <p:spPr>
          <a:ln/>
        </p:spPr>
        <p:txBody>
          <a:bodyPr/>
          <a:lstStyle>
            <a:lvl1pPr>
              <a:defRPr/>
            </a:lvl1pPr>
          </a:lstStyle>
          <a:p>
            <a:pPr>
              <a:defRPr/>
            </a:pPr>
            <a:fld id="{348623E1-43D5-BC45-8803-08421873A81C}" type="slidenum">
              <a:rPr lang="en-US" altLang="en-US"/>
              <a:pPr>
                <a:defRPr/>
              </a:pPr>
              <a:t>‹#›</a:t>
            </a:fld>
            <a:endParaRPr lang="en-US" altLang="en-US"/>
          </a:p>
        </p:txBody>
      </p:sp>
    </p:spTree>
    <p:extLst>
      <p:ext uri="{BB962C8B-B14F-4D97-AF65-F5344CB8AC3E}">
        <p14:creationId xmlns:p14="http://schemas.microsoft.com/office/powerpoint/2010/main" val="21427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194F58-75FE-27C3-250C-9F367C755D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FD1922-B1F8-FE34-1CF5-85B79C6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09276F-02EF-E4B5-2E16-2819BBC70D6F}"/>
              </a:ext>
            </a:extLst>
          </p:cNvPr>
          <p:cNvSpPr>
            <a:spLocks noGrp="1" noChangeArrowheads="1"/>
          </p:cNvSpPr>
          <p:nvPr>
            <p:ph type="sldNum" sz="quarter" idx="12"/>
          </p:nvPr>
        </p:nvSpPr>
        <p:spPr>
          <a:ln/>
        </p:spPr>
        <p:txBody>
          <a:bodyPr/>
          <a:lstStyle>
            <a:lvl1pPr>
              <a:defRPr/>
            </a:lvl1pPr>
          </a:lstStyle>
          <a:p>
            <a:pPr>
              <a:defRPr/>
            </a:pPr>
            <a:fld id="{922681D4-2800-A147-80F2-66C07A7ADA96}" type="slidenum">
              <a:rPr lang="en-US" altLang="en-US"/>
              <a:pPr>
                <a:defRPr/>
              </a:pPr>
              <a:t>‹#›</a:t>
            </a:fld>
            <a:endParaRPr lang="en-US" altLang="en-US"/>
          </a:p>
        </p:txBody>
      </p:sp>
    </p:spTree>
    <p:extLst>
      <p:ext uri="{BB962C8B-B14F-4D97-AF65-F5344CB8AC3E}">
        <p14:creationId xmlns:p14="http://schemas.microsoft.com/office/powerpoint/2010/main" val="12658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C3D522-870F-038E-D75B-3FECC0A2DA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8364A1B-AB8D-28C5-054C-24B8B17AA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C81A7DC-5AFB-A3D9-A55A-CCB881DF6767}"/>
              </a:ext>
            </a:extLst>
          </p:cNvPr>
          <p:cNvSpPr>
            <a:spLocks noGrp="1" noChangeArrowheads="1"/>
          </p:cNvSpPr>
          <p:nvPr>
            <p:ph type="sldNum" sz="quarter" idx="12"/>
          </p:nvPr>
        </p:nvSpPr>
        <p:spPr>
          <a:ln/>
        </p:spPr>
        <p:txBody>
          <a:bodyPr/>
          <a:lstStyle>
            <a:lvl1pPr>
              <a:defRPr/>
            </a:lvl1pPr>
          </a:lstStyle>
          <a:p>
            <a:pPr>
              <a:defRPr/>
            </a:pPr>
            <a:fld id="{DAE327EC-E35F-FA41-82B7-31F880A0FC91}" type="slidenum">
              <a:rPr lang="en-US" altLang="en-US"/>
              <a:pPr>
                <a:defRPr/>
              </a:pPr>
              <a:t>‹#›</a:t>
            </a:fld>
            <a:endParaRPr lang="en-US" altLang="en-US"/>
          </a:p>
        </p:txBody>
      </p:sp>
    </p:spTree>
    <p:extLst>
      <p:ext uri="{BB962C8B-B14F-4D97-AF65-F5344CB8AC3E}">
        <p14:creationId xmlns:p14="http://schemas.microsoft.com/office/powerpoint/2010/main" val="188934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9D64DC-8EC8-B315-46BF-9018B789A0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70159B-7A04-6B3B-5E59-1BD8B53375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69FB587-059D-C34A-A302-5075952A4B42}"/>
              </a:ext>
            </a:extLst>
          </p:cNvPr>
          <p:cNvSpPr>
            <a:spLocks noGrp="1" noChangeArrowheads="1"/>
          </p:cNvSpPr>
          <p:nvPr>
            <p:ph type="sldNum" sz="quarter" idx="12"/>
          </p:nvPr>
        </p:nvSpPr>
        <p:spPr>
          <a:ln/>
        </p:spPr>
        <p:txBody>
          <a:bodyPr/>
          <a:lstStyle>
            <a:lvl1pPr>
              <a:defRPr/>
            </a:lvl1pPr>
          </a:lstStyle>
          <a:p>
            <a:pPr>
              <a:defRPr/>
            </a:pPr>
            <a:fld id="{BB02751A-C467-4F4F-A672-11CC224E2391}" type="slidenum">
              <a:rPr lang="en-US" altLang="en-US"/>
              <a:pPr>
                <a:defRPr/>
              </a:pPr>
              <a:t>‹#›</a:t>
            </a:fld>
            <a:endParaRPr lang="en-US" altLang="en-US"/>
          </a:p>
        </p:txBody>
      </p:sp>
    </p:spTree>
    <p:extLst>
      <p:ext uri="{BB962C8B-B14F-4D97-AF65-F5344CB8AC3E}">
        <p14:creationId xmlns:p14="http://schemas.microsoft.com/office/powerpoint/2010/main" val="4315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F2E6D5-E265-035F-A28C-FBDE5766BD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1A83A7-97B1-D5A6-61A5-88A6665E7F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F81A13-99A6-BB96-BD60-F4AE9BD03677}"/>
              </a:ext>
            </a:extLst>
          </p:cNvPr>
          <p:cNvSpPr>
            <a:spLocks noGrp="1" noChangeArrowheads="1"/>
          </p:cNvSpPr>
          <p:nvPr>
            <p:ph type="sldNum" sz="quarter" idx="12"/>
          </p:nvPr>
        </p:nvSpPr>
        <p:spPr>
          <a:ln/>
        </p:spPr>
        <p:txBody>
          <a:bodyPr/>
          <a:lstStyle>
            <a:lvl1pPr>
              <a:defRPr/>
            </a:lvl1pPr>
          </a:lstStyle>
          <a:p>
            <a:pPr>
              <a:defRPr/>
            </a:pPr>
            <a:fld id="{86CED9FD-46B7-CF42-B72F-08930AAD61FA}" type="slidenum">
              <a:rPr lang="en-US" altLang="en-US"/>
              <a:pPr>
                <a:defRPr/>
              </a:pPr>
              <a:t>‹#›</a:t>
            </a:fld>
            <a:endParaRPr lang="en-US" altLang="en-US"/>
          </a:p>
        </p:txBody>
      </p:sp>
    </p:spTree>
    <p:extLst>
      <p:ext uri="{BB962C8B-B14F-4D97-AF65-F5344CB8AC3E}">
        <p14:creationId xmlns:p14="http://schemas.microsoft.com/office/powerpoint/2010/main" val="1006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026502-CE88-7D88-36DE-B3E34390BC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990027E-9D0A-C793-2344-A63A7100F5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867B08-2BCD-ABBB-FD94-EB71D8902915}"/>
              </a:ext>
            </a:extLst>
          </p:cNvPr>
          <p:cNvSpPr>
            <a:spLocks noGrp="1" noChangeArrowheads="1"/>
          </p:cNvSpPr>
          <p:nvPr>
            <p:ph type="sldNum" sz="quarter" idx="12"/>
          </p:nvPr>
        </p:nvSpPr>
        <p:spPr>
          <a:ln/>
        </p:spPr>
        <p:txBody>
          <a:bodyPr/>
          <a:lstStyle>
            <a:lvl1pPr>
              <a:defRPr/>
            </a:lvl1pPr>
          </a:lstStyle>
          <a:p>
            <a:pPr>
              <a:defRPr/>
            </a:pPr>
            <a:fld id="{0C282513-9030-544E-A83A-919A23221150}" type="slidenum">
              <a:rPr lang="en-US" altLang="en-US"/>
              <a:pPr>
                <a:defRPr/>
              </a:pPr>
              <a:t>‹#›</a:t>
            </a:fld>
            <a:endParaRPr lang="en-US" altLang="en-US"/>
          </a:p>
        </p:txBody>
      </p:sp>
    </p:spTree>
    <p:extLst>
      <p:ext uri="{BB962C8B-B14F-4D97-AF65-F5344CB8AC3E}">
        <p14:creationId xmlns:p14="http://schemas.microsoft.com/office/powerpoint/2010/main" val="38349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946DF7-B750-DD85-15AB-D979396D93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484793-DE2E-1758-7E53-A4F40978D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1822713-45E7-781D-D5BA-266D2CC20DED}"/>
              </a:ext>
            </a:extLst>
          </p:cNvPr>
          <p:cNvSpPr>
            <a:spLocks noGrp="1" noChangeArrowheads="1"/>
          </p:cNvSpPr>
          <p:nvPr>
            <p:ph type="sldNum" sz="quarter" idx="12"/>
          </p:nvPr>
        </p:nvSpPr>
        <p:spPr>
          <a:ln/>
        </p:spPr>
        <p:txBody>
          <a:bodyPr/>
          <a:lstStyle>
            <a:lvl1pPr>
              <a:defRPr/>
            </a:lvl1pPr>
          </a:lstStyle>
          <a:p>
            <a:pPr>
              <a:defRPr/>
            </a:pPr>
            <a:fld id="{27D867D1-1723-6043-8CC1-C1647AA380D9}" type="slidenum">
              <a:rPr lang="en-US" altLang="en-US"/>
              <a:pPr>
                <a:defRPr/>
              </a:pPr>
              <a:t>‹#›</a:t>
            </a:fld>
            <a:endParaRPr lang="en-US" altLang="en-US"/>
          </a:p>
        </p:txBody>
      </p:sp>
    </p:spTree>
    <p:extLst>
      <p:ext uri="{BB962C8B-B14F-4D97-AF65-F5344CB8AC3E}">
        <p14:creationId xmlns:p14="http://schemas.microsoft.com/office/powerpoint/2010/main" val="65373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0E8FA-E46E-05A5-7043-AFED477F41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9313843-D8CC-2A13-E7FE-32A1FCC36A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8E6CA6C-8DAF-B9FA-57E6-CC64FA9ADED9}"/>
              </a:ext>
            </a:extLst>
          </p:cNvPr>
          <p:cNvSpPr>
            <a:spLocks noGrp="1" noChangeArrowheads="1"/>
          </p:cNvSpPr>
          <p:nvPr>
            <p:ph type="sldNum" sz="quarter" idx="12"/>
          </p:nvPr>
        </p:nvSpPr>
        <p:spPr>
          <a:ln/>
        </p:spPr>
        <p:txBody>
          <a:bodyPr/>
          <a:lstStyle>
            <a:lvl1pPr>
              <a:defRPr/>
            </a:lvl1pPr>
          </a:lstStyle>
          <a:p>
            <a:pPr>
              <a:defRPr/>
            </a:pPr>
            <a:fld id="{28EC9B90-324C-2647-8E5C-0382B34D5885}" type="slidenum">
              <a:rPr lang="en-US" altLang="en-US"/>
              <a:pPr>
                <a:defRPr/>
              </a:pPr>
              <a:t>‹#›</a:t>
            </a:fld>
            <a:endParaRPr lang="en-US" altLang="en-US"/>
          </a:p>
        </p:txBody>
      </p:sp>
    </p:spTree>
    <p:extLst>
      <p:ext uri="{BB962C8B-B14F-4D97-AF65-F5344CB8AC3E}">
        <p14:creationId xmlns:p14="http://schemas.microsoft.com/office/powerpoint/2010/main" val="33791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53F810-6060-FA68-D47C-00E4308662F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93C153ED-AD32-7C95-61A1-9652C6F5C9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2E384A2-C6D5-FC57-BE86-64FCE6B442F5}"/>
              </a:ext>
            </a:extLst>
          </p:cNvPr>
          <p:cNvSpPr>
            <a:spLocks noGrp="1" noChangeArrowheads="1"/>
          </p:cNvSpPr>
          <p:nvPr>
            <p:ph type="sldNum" sz="quarter" idx="12"/>
          </p:nvPr>
        </p:nvSpPr>
        <p:spPr>
          <a:ln/>
        </p:spPr>
        <p:txBody>
          <a:bodyPr/>
          <a:lstStyle>
            <a:lvl1pPr>
              <a:defRPr/>
            </a:lvl1pPr>
          </a:lstStyle>
          <a:p>
            <a:pPr>
              <a:defRPr/>
            </a:pPr>
            <a:fld id="{28976F25-58EA-3E4F-9B67-E3D1F824E07C}" type="slidenum">
              <a:rPr lang="en-US" altLang="en-US"/>
              <a:pPr>
                <a:defRPr/>
              </a:pPr>
              <a:t>‹#›</a:t>
            </a:fld>
            <a:endParaRPr lang="en-US" altLang="en-US"/>
          </a:p>
        </p:txBody>
      </p:sp>
    </p:spTree>
    <p:extLst>
      <p:ext uri="{BB962C8B-B14F-4D97-AF65-F5344CB8AC3E}">
        <p14:creationId xmlns:p14="http://schemas.microsoft.com/office/powerpoint/2010/main" val="3783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DEE5B0-16E7-6ADD-4D0A-545080A2BD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F05252-4FF0-D52B-5611-667D38D3D2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317123-DDD5-5180-11E3-9BD297A5D65E}"/>
              </a:ext>
            </a:extLst>
          </p:cNvPr>
          <p:cNvSpPr>
            <a:spLocks noGrp="1" noChangeArrowheads="1"/>
          </p:cNvSpPr>
          <p:nvPr>
            <p:ph type="sldNum" sz="quarter" idx="12"/>
          </p:nvPr>
        </p:nvSpPr>
        <p:spPr>
          <a:ln/>
        </p:spPr>
        <p:txBody>
          <a:bodyPr/>
          <a:lstStyle>
            <a:lvl1pPr>
              <a:defRPr/>
            </a:lvl1pPr>
          </a:lstStyle>
          <a:p>
            <a:pPr>
              <a:defRPr/>
            </a:pPr>
            <a:fld id="{0408C98C-C573-0645-B8EB-D50A26C28198}" type="slidenum">
              <a:rPr lang="en-US" altLang="en-US"/>
              <a:pPr>
                <a:defRPr/>
              </a:pPr>
              <a:t>‹#›</a:t>
            </a:fld>
            <a:endParaRPr lang="en-US" altLang="en-US"/>
          </a:p>
        </p:txBody>
      </p:sp>
    </p:spTree>
    <p:extLst>
      <p:ext uri="{BB962C8B-B14F-4D97-AF65-F5344CB8AC3E}">
        <p14:creationId xmlns:p14="http://schemas.microsoft.com/office/powerpoint/2010/main" val="276350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136F6D-0DC5-05D8-D34F-D6AF055F8C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27CD87D-79D7-EA77-EA11-175BCBCA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943702-E198-19C6-821C-98504A435412}"/>
              </a:ext>
            </a:extLst>
          </p:cNvPr>
          <p:cNvSpPr>
            <a:spLocks noGrp="1" noChangeArrowheads="1"/>
          </p:cNvSpPr>
          <p:nvPr>
            <p:ph type="sldNum" sz="quarter" idx="12"/>
          </p:nvPr>
        </p:nvSpPr>
        <p:spPr>
          <a:ln/>
        </p:spPr>
        <p:txBody>
          <a:bodyPr/>
          <a:lstStyle>
            <a:lvl1pPr>
              <a:defRPr/>
            </a:lvl1pPr>
          </a:lstStyle>
          <a:p>
            <a:pPr>
              <a:defRPr/>
            </a:pPr>
            <a:fld id="{70D7CF01-EDBA-4141-8EC8-CD8E6209B67A}" type="slidenum">
              <a:rPr lang="en-US" altLang="en-US"/>
              <a:pPr>
                <a:defRPr/>
              </a:pPr>
              <a:t>‹#›</a:t>
            </a:fld>
            <a:endParaRPr lang="en-US" altLang="en-US"/>
          </a:p>
        </p:txBody>
      </p:sp>
    </p:spTree>
    <p:extLst>
      <p:ext uri="{BB962C8B-B14F-4D97-AF65-F5344CB8AC3E}">
        <p14:creationId xmlns:p14="http://schemas.microsoft.com/office/powerpoint/2010/main" val="29441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24ECC10-5C65-A033-D157-D1A4301D36B7}"/>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14C563-9B70-4804-D461-8D0D50D2F21D}"/>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6C8983C-2D08-7F99-DA6C-7F24BF11E014}"/>
              </a:ext>
            </a:extLst>
          </p:cNvPr>
          <p:cNvSpPr>
            <a:spLocks noGrp="1" noChangeArrowheads="1"/>
          </p:cNvSpPr>
          <p:nvPr>
            <p:ph type="dt" sz="half" idx="2"/>
          </p:nvPr>
        </p:nvSpPr>
        <p:spPr bwMode="auto">
          <a:xfrm>
            <a:off x="3290888"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D625460A-2D15-1A37-14F0-EB7C05D3CC17}"/>
              </a:ext>
            </a:extLst>
          </p:cNvPr>
          <p:cNvSpPr>
            <a:spLocks noGrp="1" noChangeArrowheads="1"/>
          </p:cNvSpPr>
          <p:nvPr>
            <p:ph type="ftr" sz="quarter" idx="3"/>
          </p:nvPr>
        </p:nvSpPr>
        <p:spPr bwMode="auto">
          <a:xfrm>
            <a:off x="14997113" y="29992638"/>
            <a:ext cx="13896975"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1E89FD53-7860-6A0B-EF02-9D36A3A060F3}"/>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pPr>
              <a:defRPr/>
            </a:pPr>
            <a:fld id="{FC7A65AB-3F40-8E4F-B025-239BE937D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jbacho22@bw.edu" TargetMode="Externa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1.jpeg"/><Relationship Id="rId11" Type="http://schemas.openxmlformats.org/officeDocument/2006/relationships/image" Target="../media/image6.png"/><Relationship Id="rId5" Type="http://schemas.openxmlformats.org/officeDocument/2006/relationships/hyperlink" Target="mailto:lcamp22@bw.edu" TargetMode="External"/><Relationship Id="rId10" Type="http://schemas.openxmlformats.org/officeDocument/2006/relationships/image" Target="../media/image5.png"/><Relationship Id="rId4" Type="http://schemas.openxmlformats.org/officeDocument/2006/relationships/hyperlink" Target="mailto:gmiller22@bw.edu"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716A2F7-A831-BD11-06FF-018F393B3079}"/>
              </a:ext>
            </a:extLst>
          </p:cNvPr>
          <p:cNvSpPr txBox="1">
            <a:spLocks noChangeArrowheads="1"/>
          </p:cNvSpPr>
          <p:nvPr/>
        </p:nvSpPr>
        <p:spPr bwMode="auto">
          <a:xfrm>
            <a:off x="1031875" y="7256463"/>
            <a:ext cx="9010650" cy="113792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Introduction</a:t>
            </a:r>
            <a:endParaRPr lang="en-US" altLang="en-US" sz="4400" b="1" dirty="0">
              <a:latin typeface="Helvetica" pitchFamily="2" charset="0"/>
            </a:endParaRPr>
          </a:p>
          <a:p>
            <a:pPr eaLnBrk="1" hangingPunct="1">
              <a:spcBef>
                <a:spcPct val="10000"/>
              </a:spcBef>
              <a:buFontTx/>
              <a:buNone/>
            </a:pPr>
            <a:r>
              <a:rPr lang="en-US" altLang="en-US" sz="2400" dirty="0"/>
              <a:t>String matching is a foundational problem in computer science with applications across areas such as data retrieval, text processing, and computational biology. In the following project, we will compare three well-known string-matching algorithms: Brute Force, Rabin-Karp, and Boyer-Moore. Each of these three algorithms attacks the string searching problem with a different strategy and, therefore, exhibits different performance characteristics concerning computational complexity and efficiency. The Brute Force method, for instance, relies on an exhaustive search approach, while Rabin-Karp incorporates hashing to expedite matching, and Boyer-Moore uses heuristic-based shifts to minimize comparisons. This project investigates the efficiency and trade-offs of each approach under varying conditions, contributing insights that are crucial for selecting optimal algorithms in real-world applications.</a:t>
            </a:r>
          </a:p>
          <a:p>
            <a:pPr eaLnBrk="1" hangingPunct="1">
              <a:spcBef>
                <a:spcPct val="10000"/>
              </a:spcBef>
              <a:buFontTx/>
              <a:buNone/>
            </a:pPr>
            <a:r>
              <a:rPr lang="en-US" altLang="en-US" sz="2400" dirty="0"/>
              <a:t>	The study’s approach involves implementing each algorithm to search for the word "the” - the most common word in the English language - in diverse text datasets, including all of Shakespeare’s Works, the Titanic movie script, and The Lottery (short story). By focusing on this frequently occurring word, the study evaluates the CPU processing time for each algorithm, providing a clear comparison of processing speed and efficiency across different text sizes and structures, which reflects real-world performance in handling common search terms.</a:t>
            </a:r>
            <a:endParaRPr lang="en-US" altLang="en-US" sz="2400" dirty="0">
              <a:highlight>
                <a:srgbClr val="FFFF00"/>
              </a:highlight>
            </a:endParaRPr>
          </a:p>
        </p:txBody>
      </p:sp>
      <p:sp>
        <p:nvSpPr>
          <p:cNvPr id="2051" name="Text Box 11">
            <a:extLst>
              <a:ext uri="{FF2B5EF4-FFF2-40B4-BE49-F238E27FC236}">
                <a16:creationId xmlns:a16="http://schemas.microsoft.com/office/drawing/2014/main" id="{8E087887-9FD5-5BC4-0FEC-C1F971EA2614}"/>
              </a:ext>
            </a:extLst>
          </p:cNvPr>
          <p:cNvSpPr txBox="1">
            <a:spLocks noChangeArrowheads="1"/>
          </p:cNvSpPr>
          <p:nvPr/>
        </p:nvSpPr>
        <p:spPr bwMode="auto">
          <a:xfrm>
            <a:off x="1031875" y="18635663"/>
            <a:ext cx="9010650" cy="122253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Materials and Methods</a:t>
            </a:r>
            <a:r>
              <a:rPr lang="en-US" altLang="en-US" sz="2400" dirty="0">
                <a:solidFill>
                  <a:srgbClr val="FF8000"/>
                </a:solidFill>
              </a:rPr>
              <a:t>	</a:t>
            </a:r>
          </a:p>
          <a:p>
            <a:pPr eaLnBrk="1" hangingPunct="1">
              <a:spcBef>
                <a:spcPct val="10000"/>
              </a:spcBef>
              <a:buFontTx/>
              <a:buNone/>
            </a:pPr>
            <a:endParaRPr lang="en-US" altLang="en-US" sz="2400" dirty="0"/>
          </a:p>
        </p:txBody>
      </p:sp>
      <p:sp>
        <p:nvSpPr>
          <p:cNvPr id="2053" name="Text Box 12">
            <a:extLst>
              <a:ext uri="{FF2B5EF4-FFF2-40B4-BE49-F238E27FC236}">
                <a16:creationId xmlns:a16="http://schemas.microsoft.com/office/drawing/2014/main" id="{0025A9B4-66D6-8BCE-ED45-8B1EE279232A}"/>
              </a:ext>
            </a:extLst>
          </p:cNvPr>
          <p:cNvSpPr txBox="1">
            <a:spLocks noChangeArrowheads="1"/>
          </p:cNvSpPr>
          <p:nvPr/>
        </p:nvSpPr>
        <p:spPr bwMode="auto">
          <a:xfrm>
            <a:off x="11868150" y="7256463"/>
            <a:ext cx="9367838"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Boyer-Moore</a:t>
            </a:r>
            <a:endParaRPr lang="en-US" altLang="en-US" sz="2400" b="1" dirty="0">
              <a:latin typeface="Helvetica" pitchFamily="2" charset="0"/>
            </a:endParaRPr>
          </a:p>
          <a:p>
            <a:pPr eaLnBrk="1" hangingPunct="1">
              <a:spcBef>
                <a:spcPct val="10000"/>
              </a:spcBef>
              <a:buFontTx/>
              <a:buNone/>
            </a:pPr>
            <a:r>
              <a:rPr lang="en-US" altLang="en-US" sz="2400" dirty="0">
                <a:latin typeface="+mn-lt"/>
              </a:rPr>
              <a:t>The Boyer-Moore algorithm is an efficient string-matching method known for its use of Bad Character and Good Suffix rules, which reduce the number of comparisons needed when searching for a pattern in a dataset. It scans from right to left and can skip portions of the text on mismatches, allowing for large jumps, particularly with unique or repetitive patterns (Figure 1). This results in an average time complexity of O(n/m), where (n) is the text length and (m) is the pattern length (</a:t>
            </a:r>
            <a:r>
              <a:rPr lang="en-US" altLang="en-US" sz="2400" dirty="0" err="1">
                <a:latin typeface="+mn-lt"/>
              </a:rPr>
              <a:t>GeeksforGeeks</a:t>
            </a:r>
            <a:r>
              <a:rPr lang="en-US" altLang="en-US" sz="2400" dirty="0">
                <a:latin typeface="+mn-lt"/>
              </a:rPr>
              <a:t>, 2024). While it has a worst-case complexity of O(n*m) for repetitive sequences, its efficiency in practical applications makes it a preferred choice for string matching, especially with large datasets. </a:t>
            </a:r>
          </a:p>
          <a:p>
            <a:pPr eaLnBrk="1" hangingPunct="1">
              <a:spcBef>
                <a:spcPct val="10000"/>
              </a:spcBef>
              <a:buFontTx/>
              <a:buNone/>
            </a:pPr>
            <a:endParaRPr lang="en-US" altLang="en-US" sz="2400" dirty="0">
              <a:latin typeface="+mn-lt"/>
            </a:endParaRPr>
          </a:p>
          <a:p>
            <a:pPr eaLnBrk="1" hangingPunct="1">
              <a:spcBef>
                <a:spcPct val="10000"/>
              </a:spcBef>
              <a:buFontTx/>
              <a:buNone/>
            </a:pPr>
            <a:endParaRPr lang="en-US" altLang="en-US" sz="2400" dirty="0"/>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Rabin-Karp</a:t>
            </a:r>
            <a:endParaRPr lang="en-US" altLang="en-US" sz="2400" b="1" dirty="0">
              <a:latin typeface="Helvetica" pitchFamily="2" charset="0"/>
            </a:endParaRPr>
          </a:p>
          <a:p>
            <a:pPr eaLnBrk="1" hangingPunct="1">
              <a:spcBef>
                <a:spcPct val="10000"/>
              </a:spcBef>
              <a:buFontTx/>
              <a:buNone/>
            </a:pPr>
            <a:r>
              <a:rPr lang="en-US" altLang="en-US" sz="2400" dirty="0"/>
              <a:t>Rabin-Karp algorithms utilizes hashes to save the text and pattern to check if the inputted pattern, the word “the” in our case, to check if the text contains the pattern. It uses a for loop to check if the pattern matches the hash set and if it doesn’t then the hash for the text moves up based on the length of the pattern to restart the process until either the entirety of the text is gone through or the pattern is found in the text.</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8000"/>
                </a:solidFill>
                <a:effectLst/>
                <a:uLnTx/>
                <a:uFillTx/>
                <a:latin typeface="Helvetica" pitchFamily="2" charset="0"/>
                <a:ea typeface="+mn-ea"/>
                <a:cs typeface="+mn-cs"/>
              </a:rPr>
              <a:t>Brute Force</a:t>
            </a:r>
            <a:endParaRPr kumimoji="0" lang="en-US" altLang="en-US" sz="2400" b="1" i="0" u="none" strike="noStrike" kern="1200" cap="none" spc="0" normalizeH="0" baseline="0" noProof="0" dirty="0">
              <a:ln>
                <a:noFill/>
              </a:ln>
              <a:solidFill>
                <a:srgbClr val="000000"/>
              </a:solidFill>
              <a:effectLst/>
              <a:uLnTx/>
              <a:uFillTx/>
              <a:latin typeface="Helvetica" pitchFamily="2" charset="0"/>
              <a:ea typeface="+mn-ea"/>
              <a:cs typeface="+mn-cs"/>
            </a:endParaRPr>
          </a:p>
          <a:p>
            <a:pPr marL="0" marR="0" lvl="0" indent="0" algn="l" defTabSz="914400" rtl="0" eaLnBrk="1" fontAlgn="base" latinLnBrk="0" hangingPunct="1">
              <a:lnSpc>
                <a:spcPct val="100000"/>
              </a:lnSpc>
              <a:spcBef>
                <a:spcPct val="1000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Helvetica" pitchFamily="2" charset="0"/>
                <a:ea typeface="+mn-ea"/>
                <a:cs typeface="+mn-cs"/>
              </a:rPr>
              <a:t>The Boyer-Moore algorithm is one of the most efficient string-matching approaches. It’s efficiency derives from its use of *Bad Character* and the *Good Suffix* rules, which decreases the number of comparisons needed to</a:t>
            </a:r>
            <a:endParaRPr lang="en-US" altLang="en-US" sz="2400" dirty="0"/>
          </a:p>
        </p:txBody>
      </p:sp>
      <p:sp>
        <p:nvSpPr>
          <p:cNvPr id="2054" name="Text Box 13">
            <a:extLst>
              <a:ext uri="{FF2B5EF4-FFF2-40B4-BE49-F238E27FC236}">
                <a16:creationId xmlns:a16="http://schemas.microsoft.com/office/drawing/2014/main" id="{B3325719-B4DD-B37C-EE67-F3A07D7123DC}"/>
              </a:ext>
            </a:extLst>
          </p:cNvPr>
          <p:cNvSpPr txBox="1">
            <a:spLocks noChangeArrowheads="1"/>
          </p:cNvSpPr>
          <p:nvPr/>
        </p:nvSpPr>
        <p:spPr bwMode="auto">
          <a:xfrm>
            <a:off x="33856613" y="7256462"/>
            <a:ext cx="9010650" cy="13849349"/>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Conclusions</a:t>
            </a:r>
          </a:p>
          <a:p>
            <a:pPr>
              <a:spcBef>
                <a:spcPct val="50000"/>
              </a:spcBef>
              <a:buNone/>
            </a:pPr>
            <a:r>
              <a:rPr lang="en-US" altLang="en-US" sz="2400" dirty="0">
                <a:solidFill>
                  <a:srgbClr val="000000"/>
                </a:solidFill>
                <a:latin typeface="Helvetica"/>
                <a:cs typeface="Helvetica"/>
              </a:rPr>
              <a:t>Looking at our results, we can see how well each algorithms performed with our different texts and finding "the" in our chosen texts.</a:t>
            </a:r>
          </a:p>
          <a:p>
            <a:pPr>
              <a:spcBef>
                <a:spcPct val="50000"/>
              </a:spcBef>
              <a:buNone/>
            </a:pPr>
            <a:r>
              <a:rPr lang="en-US" altLang="en-US" sz="2400" dirty="0">
                <a:solidFill>
                  <a:srgbClr val="000000"/>
                </a:solidFill>
                <a:latin typeface="Helvetica"/>
                <a:cs typeface="Helvetica"/>
              </a:rPr>
              <a:t>Looking at our times across all the texts, we see that no matter what scale the dataset is, the Boyer-Moore algorithm consistently runs quicker and finds the string faster than any other of the algorithms. </a:t>
            </a:r>
          </a:p>
          <a:p>
            <a:pPr>
              <a:spcBef>
                <a:spcPct val="50000"/>
              </a:spcBef>
              <a:buNone/>
            </a:pPr>
            <a:r>
              <a:rPr lang="en-US" altLang="en-US" sz="2400" dirty="0">
                <a:solidFill>
                  <a:srgbClr val="000000"/>
                </a:solidFill>
                <a:latin typeface="Helvetica"/>
                <a:cs typeface="Helvetica"/>
              </a:rPr>
              <a:t>When we compare the speeds of the other two algorithms, we see that the Rabin-Karp algorithm is the slowest option of the three.</a:t>
            </a:r>
          </a:p>
          <a:p>
            <a:pPr>
              <a:spcBef>
                <a:spcPct val="50000"/>
              </a:spcBef>
              <a:buNone/>
            </a:pPr>
            <a:r>
              <a:rPr lang="en-US" altLang="en-US" sz="2400" dirty="0">
                <a:solidFill>
                  <a:srgbClr val="000000"/>
                </a:solidFill>
                <a:latin typeface="Helvetica"/>
                <a:cs typeface="Helvetica"/>
              </a:rPr>
              <a:t>The way that Rabin-Karp works, we have an average and best-case time complexity of O(m + n) where m equals the length of the pattern, which is "the" in our case, and n is the length of the text , but in the worst-case we have a time complexity of O(</a:t>
            </a:r>
            <a:r>
              <a:rPr lang="en-US" altLang="en-US" sz="2400" dirty="0" err="1">
                <a:solidFill>
                  <a:srgbClr val="000000"/>
                </a:solidFill>
                <a:latin typeface="Helvetica"/>
                <a:cs typeface="Helvetica"/>
              </a:rPr>
              <a:t>mn</a:t>
            </a:r>
            <a:r>
              <a:rPr lang="en-US" altLang="en-US" sz="2400" dirty="0">
                <a:solidFill>
                  <a:srgbClr val="000000"/>
                </a:solidFill>
                <a:latin typeface="Helvetica"/>
                <a:cs typeface="Helvetica"/>
              </a:rPr>
              <a:t>). </a:t>
            </a:r>
          </a:p>
          <a:p>
            <a:pPr>
              <a:spcBef>
                <a:spcPct val="50000"/>
              </a:spcBef>
              <a:buNone/>
            </a:pPr>
            <a:r>
              <a:rPr lang="en-US" altLang="en-US" sz="2400" dirty="0">
                <a:solidFill>
                  <a:srgbClr val="000000"/>
                </a:solidFill>
                <a:latin typeface="Helvetica"/>
                <a:cs typeface="Helvetica"/>
              </a:rPr>
              <a:t>The Brute Force algorithm has the same complexity for as Rabin-Karp, but because of the overhead computing and hash checking that occurs in the Rabin-Karp code, the Brute Force algorithm ends up taking less time than Rabin-Karp.</a:t>
            </a:r>
            <a:endParaRPr lang="en-US" altLang="en-US" sz="2400" dirty="0">
              <a:latin typeface="Helvetica"/>
              <a:cs typeface="Helvetica"/>
            </a:endParaRPr>
          </a:p>
        </p:txBody>
      </p:sp>
      <p:sp>
        <p:nvSpPr>
          <p:cNvPr id="2055" name="Text Box 14">
            <a:extLst>
              <a:ext uri="{FF2B5EF4-FFF2-40B4-BE49-F238E27FC236}">
                <a16:creationId xmlns:a16="http://schemas.microsoft.com/office/drawing/2014/main" id="{049801D1-EC61-AD81-381A-362B3ED5B909}"/>
              </a:ext>
            </a:extLst>
          </p:cNvPr>
          <p:cNvSpPr txBox="1">
            <a:spLocks noChangeArrowheads="1"/>
          </p:cNvSpPr>
          <p:nvPr/>
        </p:nvSpPr>
        <p:spPr bwMode="auto">
          <a:xfrm>
            <a:off x="2282825" y="1333500"/>
            <a:ext cx="40887650" cy="36368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ts val="960"/>
              </a:spcBef>
              <a:buFontTx/>
              <a:buNone/>
            </a:pPr>
            <a:r>
              <a:rPr lang="en-US" altLang="en-US" sz="9600" b="1" dirty="0">
                <a:latin typeface="Helvetica" pitchFamily="2" charset="0"/>
              </a:rPr>
              <a:t>Comparative Analysis of String Searching Algorithms: </a:t>
            </a:r>
          </a:p>
          <a:p>
            <a:pPr algn="ctr" eaLnBrk="1" hangingPunct="1">
              <a:spcBef>
                <a:spcPts val="960"/>
              </a:spcBef>
              <a:spcAft>
                <a:spcPts val="4800"/>
              </a:spcAft>
              <a:buFontTx/>
              <a:buNone/>
            </a:pPr>
            <a:r>
              <a:rPr lang="en-US" altLang="en-US" sz="9600" b="1" dirty="0">
                <a:latin typeface="Helvetica" pitchFamily="2" charset="0"/>
              </a:rPr>
              <a:t>Brute Force, Rabin-Karp, and Boyer-Moore</a:t>
            </a:r>
            <a:endParaRPr lang="en-US" altLang="en-US" sz="4000" dirty="0">
              <a:latin typeface="Helvetica" pitchFamily="2" charset="0"/>
            </a:endParaRPr>
          </a:p>
        </p:txBody>
      </p:sp>
      <p:sp>
        <p:nvSpPr>
          <p:cNvPr id="2056" name="Text Box 15">
            <a:extLst>
              <a:ext uri="{FF2B5EF4-FFF2-40B4-BE49-F238E27FC236}">
                <a16:creationId xmlns:a16="http://schemas.microsoft.com/office/drawing/2014/main" id="{6E542158-0806-96F5-51CD-4D1D027AC2E4}"/>
              </a:ext>
            </a:extLst>
          </p:cNvPr>
          <p:cNvSpPr txBox="1">
            <a:spLocks noChangeArrowheads="1"/>
          </p:cNvSpPr>
          <p:nvPr/>
        </p:nvSpPr>
        <p:spPr bwMode="auto">
          <a:xfrm>
            <a:off x="33847088" y="22267862"/>
            <a:ext cx="9010650" cy="4729163"/>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marL="500063" indent="-500063">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Literature cited</a:t>
            </a:r>
            <a:endParaRPr lang="en-US" altLang="en-US" sz="4400" b="1" dirty="0">
              <a:latin typeface="Helvetica" pitchFamily="2" charset="0"/>
            </a:endParaRPr>
          </a:p>
          <a:p>
            <a:pPr eaLnBrk="1" hangingPunct="1">
              <a:spcBef>
                <a:spcPct val="0"/>
              </a:spcBef>
              <a:buFontTx/>
              <a:buNone/>
            </a:pPr>
            <a:r>
              <a:rPr lang="en-US" altLang="en-US" sz="2000" dirty="0"/>
              <a:t>“Boyer Moore Algorithm for Pattern Searching.” </a:t>
            </a:r>
            <a:r>
              <a:rPr lang="en-US" altLang="en-US" sz="2000" dirty="0" err="1"/>
              <a:t>GeeksforGeeks</a:t>
            </a:r>
            <a:r>
              <a:rPr lang="en-US" altLang="en-US" sz="2000" dirty="0"/>
              <a:t>, </a:t>
            </a:r>
            <a:r>
              <a:rPr lang="en-US" altLang="en-US" sz="2000" dirty="0" err="1"/>
              <a:t>GeeksforGeeks</a:t>
            </a:r>
            <a:r>
              <a:rPr lang="en-US" altLang="en-US" sz="2000" dirty="0"/>
              <a:t>, 11 Mar. 2024, </a:t>
            </a:r>
            <a:r>
              <a:rPr lang="en-US" altLang="en-US" sz="2000" dirty="0" err="1"/>
              <a:t>www.geeksforgeeks.org</a:t>
            </a:r>
            <a:r>
              <a:rPr lang="en-US" altLang="en-US" sz="2000" dirty="0"/>
              <a:t>/</a:t>
            </a:r>
            <a:r>
              <a:rPr lang="en-US" altLang="en-US" sz="2000" dirty="0" err="1"/>
              <a:t>boyer</a:t>
            </a:r>
            <a:r>
              <a:rPr lang="en-US" altLang="en-US" sz="2000" dirty="0"/>
              <a:t>-</a:t>
            </a:r>
            <a:r>
              <a:rPr lang="en-US" altLang="en-US" sz="2000" dirty="0" err="1"/>
              <a:t>moore</a:t>
            </a:r>
            <a:r>
              <a:rPr lang="en-US" altLang="en-US" sz="2000" dirty="0"/>
              <a:t>-algorithm-for-pattern-searching/#. </a:t>
            </a:r>
          </a:p>
          <a:p>
            <a:pPr eaLnBrk="1" hangingPunct="1">
              <a:spcBef>
                <a:spcPct val="10000"/>
              </a:spcBef>
              <a:buFontTx/>
              <a:buNone/>
            </a:pPr>
            <a:r>
              <a:rPr lang="en-US" altLang="en-US" sz="2000" dirty="0"/>
              <a:t>Levitin, </a:t>
            </a:r>
            <a:r>
              <a:rPr lang="en-US" altLang="en-US" sz="2000" dirty="0" err="1"/>
              <a:t>Anany</a:t>
            </a:r>
            <a:r>
              <a:rPr lang="en-US" altLang="en-US" sz="2000" dirty="0"/>
              <a:t>. Introduction to the Design &amp; Analysis of Algorithms. Pearson, 2012. </a:t>
            </a:r>
          </a:p>
        </p:txBody>
      </p:sp>
      <p:sp>
        <p:nvSpPr>
          <p:cNvPr id="2057" name="Text Box 23">
            <a:extLst>
              <a:ext uri="{FF2B5EF4-FFF2-40B4-BE49-F238E27FC236}">
                <a16:creationId xmlns:a16="http://schemas.microsoft.com/office/drawing/2014/main" id="{454857CF-E1D9-BE41-EE00-F997E97B16B6}"/>
              </a:ext>
            </a:extLst>
          </p:cNvPr>
          <p:cNvSpPr txBox="1">
            <a:spLocks noChangeArrowheads="1"/>
          </p:cNvSpPr>
          <p:nvPr/>
        </p:nvSpPr>
        <p:spPr bwMode="auto">
          <a:xfrm>
            <a:off x="5564900" y="20407032"/>
            <a:ext cx="4148138" cy="14157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1.</a:t>
            </a:r>
            <a:r>
              <a:rPr lang="en-US" altLang="en-US" sz="2000" dirty="0">
                <a:latin typeface="Helvetica" pitchFamily="2" charset="0"/>
              </a:rPr>
              <a:t> Visualization of the Boyer-Moore algorithm use of pattern shifting for faster string matching</a:t>
            </a:r>
          </a:p>
        </p:txBody>
      </p:sp>
      <p:sp>
        <p:nvSpPr>
          <p:cNvPr id="2058" name="Text Box 33">
            <a:extLst>
              <a:ext uri="{FF2B5EF4-FFF2-40B4-BE49-F238E27FC236}">
                <a16:creationId xmlns:a16="http://schemas.microsoft.com/office/drawing/2014/main" id="{FD88A627-6C91-CC52-D2E1-75006B9ABB8A}"/>
              </a:ext>
            </a:extLst>
          </p:cNvPr>
          <p:cNvSpPr txBox="1">
            <a:spLocks noChangeArrowheads="1"/>
          </p:cNvSpPr>
          <p:nvPr/>
        </p:nvSpPr>
        <p:spPr bwMode="auto">
          <a:xfrm>
            <a:off x="5756275" y="24547513"/>
            <a:ext cx="4208463" cy="2339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2</a:t>
            </a:r>
            <a:r>
              <a:rPr lang="en-US" altLang="en-US" sz="2000" dirty="0">
                <a:latin typeface="Helvetica" pitchFamily="2" charset="0"/>
              </a:rPr>
              <a:t>. Illustration of important piece of equipment, or perhaps a flow chart summarizing experimental design.  Scanned, hand-drawn illustrations are usually preferable to computer-generated ones.</a:t>
            </a:r>
          </a:p>
        </p:txBody>
      </p:sp>
      <p:sp>
        <p:nvSpPr>
          <p:cNvPr id="2064" name="Text Box 70">
            <a:extLst>
              <a:ext uri="{FF2B5EF4-FFF2-40B4-BE49-F238E27FC236}">
                <a16:creationId xmlns:a16="http://schemas.microsoft.com/office/drawing/2014/main" id="{CFF57B8B-E70A-2E9B-45DC-9D6EB29B880B}"/>
              </a:ext>
            </a:extLst>
          </p:cNvPr>
          <p:cNvSpPr txBox="1">
            <a:spLocks noChangeArrowheads="1"/>
          </p:cNvSpPr>
          <p:nvPr/>
        </p:nvSpPr>
        <p:spPr bwMode="auto">
          <a:xfrm>
            <a:off x="33847088" y="26997025"/>
            <a:ext cx="9010650" cy="3863975"/>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For further information</a:t>
            </a:r>
            <a:endParaRPr lang="en-US" altLang="en-US" sz="4400" b="1" dirty="0">
              <a:solidFill>
                <a:schemeClr val="accent2"/>
              </a:solidFill>
              <a:latin typeface="Helvetica" pitchFamily="2" charset="0"/>
            </a:endParaRPr>
          </a:p>
          <a:p>
            <a:pPr eaLnBrk="1" hangingPunct="1">
              <a:spcBef>
                <a:spcPct val="10000"/>
              </a:spcBef>
              <a:buFontTx/>
              <a:buNone/>
            </a:pPr>
            <a:r>
              <a:rPr lang="en-US" altLang="en-US" sz="2000" dirty="0"/>
              <a:t>Please contact </a:t>
            </a:r>
            <a:r>
              <a:rPr lang="en-US" altLang="en-US" sz="2000" i="1" dirty="0">
                <a:hlinkClick r:id="rId3"/>
              </a:rPr>
              <a:t>jbacho22@bw.edu</a:t>
            </a:r>
            <a:r>
              <a:rPr lang="en-US" altLang="en-US" sz="2000" i="1" dirty="0"/>
              <a:t>, </a:t>
            </a:r>
            <a:r>
              <a:rPr lang="en-US" altLang="en-US" sz="2000" i="1" dirty="0">
                <a:hlinkClick r:id="rId4"/>
              </a:rPr>
              <a:t>gmiller22@bw.edu</a:t>
            </a:r>
            <a:r>
              <a:rPr lang="en-US" altLang="en-US" sz="2000" i="1" dirty="0"/>
              <a:t>, </a:t>
            </a:r>
            <a:r>
              <a:rPr lang="en-US" altLang="en-US" sz="2000" i="1" dirty="0">
                <a:hlinkClick r:id="rId5"/>
              </a:rPr>
              <a:t>lcamp22@bw.edu</a:t>
            </a:r>
            <a:r>
              <a:rPr lang="en-US" altLang="en-US" sz="2000" dirty="0"/>
              <a:t>. More information on this project can be obtained at https://</a:t>
            </a:r>
            <a:r>
              <a:rPr lang="en-US" altLang="en-US" sz="2000" dirty="0" err="1"/>
              <a:t>github.com</a:t>
            </a:r>
            <a:r>
              <a:rPr lang="en-US" altLang="en-US" sz="2000" dirty="0"/>
              <a:t>/</a:t>
            </a:r>
            <a:r>
              <a:rPr lang="en-US" altLang="en-US" sz="2000" dirty="0" err="1"/>
              <a:t>JohnBacho</a:t>
            </a:r>
            <a:r>
              <a:rPr lang="en-US" altLang="en-US" sz="2000" dirty="0"/>
              <a:t>/CSC430</a:t>
            </a:r>
            <a:br>
              <a:rPr lang="en-US" altLang="en-US" sz="2000" dirty="0"/>
            </a:br>
            <a:br>
              <a:rPr lang="en-US" altLang="en-US" sz="2000" dirty="0"/>
            </a:br>
            <a:endParaRPr lang="en-US" altLang="en-US" sz="2000" dirty="0"/>
          </a:p>
        </p:txBody>
      </p:sp>
      <p:pic>
        <p:nvPicPr>
          <p:cNvPr id="2096" name="Picture 177" descr="m&amp;mfig">
            <a:extLst>
              <a:ext uri="{FF2B5EF4-FFF2-40B4-BE49-F238E27FC236}">
                <a16:creationId xmlns:a16="http://schemas.microsoft.com/office/drawing/2014/main" id="{F0A06C88-E74E-5AF0-2363-B21EFD202B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9613" y="24606251"/>
            <a:ext cx="30988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E44907A-C340-3346-E614-5B08B721A716}"/>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DC1BC7C-AEC4-15A1-283A-D4A4A9128445}"/>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2681D9D4-A8BF-9D08-6477-F0731B035B62}"/>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CEC901A0-8D11-8D7F-59E5-3AFCAC3D7188}"/>
              </a:ext>
            </a:extLst>
          </p:cNvPr>
          <p:cNvSpPr/>
          <p:nvPr/>
        </p:nvSpPr>
        <p:spPr>
          <a:xfrm rot="5400000">
            <a:off x="27247851"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2101" name="Picture 1">
            <a:extLst>
              <a:ext uri="{FF2B5EF4-FFF2-40B4-BE49-F238E27FC236}">
                <a16:creationId xmlns:a16="http://schemas.microsoft.com/office/drawing/2014/main" id="{031B989A-2FB6-4D53-63B7-854DF5644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3866" y="1160491"/>
            <a:ext cx="5659438" cy="271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10E42C-F24C-7648-3045-3DD0A8DB19E9}"/>
              </a:ext>
            </a:extLst>
          </p:cNvPr>
          <p:cNvSpPr txBox="1"/>
          <p:nvPr/>
        </p:nvSpPr>
        <p:spPr>
          <a:xfrm>
            <a:off x="1684401" y="4927621"/>
            <a:ext cx="40362188" cy="1938992"/>
          </a:xfrm>
          <a:prstGeom prst="rect">
            <a:avLst/>
          </a:prstGeom>
          <a:noFill/>
        </p:spPr>
        <p:txBody>
          <a:bodyPr wrap="square" rtlCol="0">
            <a:spAutoFit/>
          </a:bodyPr>
          <a:lstStyle/>
          <a:p>
            <a:pPr algn="ctr">
              <a:spcBef>
                <a:spcPts val="1800"/>
              </a:spcBef>
              <a:spcAft>
                <a:spcPts val="1200"/>
              </a:spcAft>
            </a:pPr>
            <a:r>
              <a:rPr kumimoji="0" lang="en-US" altLang="en-US" sz="6000" b="1" u="none" strike="noStrike" kern="1200" cap="none" spc="0" normalizeH="0" baseline="0" noProof="0" dirty="0">
                <a:ln>
                  <a:noFill/>
                </a:ln>
                <a:solidFill>
                  <a:srgbClr val="000000"/>
                </a:solidFill>
                <a:effectLst/>
                <a:uLnTx/>
                <a:uFillTx/>
              </a:rPr>
              <a:t>Gavin Miller, John Bacho, Logan Camp 													Project Mentor: Dr. Christine Cumming</a:t>
            </a:r>
            <a:br>
              <a:rPr kumimoji="0" lang="en-US" altLang="en-US" sz="6000" b="1"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US" altLang="en-US" sz="6000" u="none" strike="noStrike" kern="1200" cap="none" spc="0" normalizeH="0" baseline="0" noProof="0" dirty="0">
                <a:ln>
                  <a:noFill/>
                </a:ln>
                <a:solidFill>
                  <a:srgbClr val="000000"/>
                </a:solidFill>
                <a:effectLst/>
                <a:uLnTx/>
                <a:uFillTx/>
              </a:rPr>
              <a:t>Department of Computer Science, Baldwin Wallace University   Berea, Ohio  44017</a:t>
            </a:r>
            <a:endParaRPr lang="en-US" dirty="0"/>
          </a:p>
        </p:txBody>
      </p:sp>
      <p:pic>
        <p:nvPicPr>
          <p:cNvPr id="8" name="Picture 7" descr="A screenshot of a computer&#10;&#10;Description automatically generated">
            <a:extLst>
              <a:ext uri="{FF2B5EF4-FFF2-40B4-BE49-F238E27FC236}">
                <a16:creationId xmlns:a16="http://schemas.microsoft.com/office/drawing/2014/main" id="{59C405C7-CE2E-B9AF-96D5-C370725F84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9613" y="20407032"/>
            <a:ext cx="2989337" cy="3413406"/>
          </a:xfrm>
          <a:prstGeom prst="rect">
            <a:avLst/>
          </a:prstGeom>
          <a:noFill/>
          <a:ln w="0">
            <a:solidFill>
              <a:schemeClr val="hlink"/>
            </a:solidFill>
          </a:ln>
        </p:spPr>
      </p:pic>
      <p:sp>
        <p:nvSpPr>
          <p:cNvPr id="9" name="Text Box 12">
            <a:extLst>
              <a:ext uri="{FF2B5EF4-FFF2-40B4-BE49-F238E27FC236}">
                <a16:creationId xmlns:a16="http://schemas.microsoft.com/office/drawing/2014/main" id="{40308E03-15F7-82B9-7F3B-42A04BAD697A}"/>
              </a:ext>
            </a:extLst>
          </p:cNvPr>
          <p:cNvSpPr txBox="1">
            <a:spLocks noChangeArrowheads="1"/>
          </p:cNvSpPr>
          <p:nvPr/>
        </p:nvSpPr>
        <p:spPr bwMode="auto">
          <a:xfrm>
            <a:off x="22757535" y="7256462"/>
            <a:ext cx="9367838"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Helvetica" pitchFamily="2" charset="0"/>
                <a:ea typeface="+mn-ea"/>
                <a:cs typeface="+mn-cs"/>
              </a:rPr>
              <a:t>be made in a search for a pattern in a dataset . In the case of Boyer-Moore, it scans from right to left and skipping portions of the text when mismatches occur; this enables it to make large jumps, especially with unique or repetitive patterns (Figure 1). According to </a:t>
            </a:r>
            <a:r>
              <a:rPr kumimoji="0" lang="en-US" altLang="en-US" sz="2400" b="0" i="0" u="none" strike="noStrike" kern="1200" cap="none" spc="0" normalizeH="0" baseline="0" noProof="0" dirty="0" err="1">
                <a:ln>
                  <a:noFill/>
                </a:ln>
                <a:solidFill>
                  <a:srgbClr val="000000"/>
                </a:solidFill>
                <a:effectLst/>
                <a:uLnTx/>
                <a:uFillTx/>
                <a:latin typeface="Helvetica" pitchFamily="2" charset="0"/>
                <a:ea typeface="+mn-ea"/>
                <a:cs typeface="+mn-cs"/>
              </a:rPr>
              <a:t>GeeksforGeeks</a:t>
            </a:r>
            <a:r>
              <a:rPr kumimoji="0" lang="en-US" altLang="en-US" sz="2400" b="0" i="0" u="none" strike="noStrike" kern="1200" cap="none" spc="0" normalizeH="0" baseline="0" noProof="0" dirty="0">
                <a:ln>
                  <a:noFill/>
                </a:ln>
                <a:solidFill>
                  <a:srgbClr val="000000"/>
                </a:solidFill>
                <a:effectLst/>
                <a:uLnTx/>
                <a:uFillTx/>
                <a:latin typeface="Helvetica" pitchFamily="2" charset="0"/>
                <a:ea typeface="+mn-ea"/>
                <a:cs typeface="+mn-cs"/>
              </a:rPr>
              <a:t> (2024) this gives an average time complexity of (O(n/m)), where (n) is the length of the text and (m) is the length of the pattern. Hence, it is faster for typical inputs compared to algorithms such as Brute Force.</a:t>
            </a: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Shakespeare</a:t>
            </a:r>
            <a:endParaRPr lang="en-US" altLang="en-US" sz="2400" b="1" dirty="0">
              <a:latin typeface="Helvetica" pitchFamily="2" charset="0"/>
            </a:endParaRPr>
          </a:p>
          <a:p>
            <a:pPr eaLnBrk="1" hangingPunct="1">
              <a:spcBef>
                <a:spcPct val="10000"/>
              </a:spcBef>
              <a:buFontTx/>
              <a:buNone/>
            </a:pPr>
            <a:r>
              <a:rPr lang="en-US" altLang="en-US" sz="2400" dirty="0"/>
              <a:t>This dataset, at </a:t>
            </a:r>
            <a:r>
              <a:rPr lang="en-US" altLang="en-US" sz="2400" u="sng" dirty="0"/>
              <a:t>5,458,199</a:t>
            </a:r>
            <a:r>
              <a:rPr lang="en-US" altLang="en-US" sz="2400" dirty="0"/>
              <a:t> characters, contains all the works of William Shakespeare, providing a rich, complex text with varied vocabulary. It's ideal for testing algorithms on large-scale literary data.</a:t>
            </a:r>
          </a:p>
          <a:p>
            <a:pPr eaLnBrk="1" hangingPunct="1">
              <a:spcBef>
                <a:spcPct val="10000"/>
              </a:spcBef>
              <a:buFontTx/>
              <a:buNone/>
            </a:pPr>
            <a:r>
              <a:rPr lang="en-US" altLang="en-US" sz="4400" b="1" dirty="0">
                <a:solidFill>
                  <a:srgbClr val="FF8000"/>
                </a:solidFill>
                <a:latin typeface="Helvetica" pitchFamily="2" charset="0"/>
              </a:rPr>
              <a:t>Titanic Movie</a:t>
            </a:r>
            <a:endParaRPr lang="en-US" altLang="en-US" sz="2400" b="1" dirty="0">
              <a:latin typeface="Helvetica" pitchFamily="2" charset="0"/>
            </a:endParaRPr>
          </a:p>
          <a:p>
            <a:pPr eaLnBrk="1" hangingPunct="1">
              <a:spcBef>
                <a:spcPct val="10000"/>
              </a:spcBef>
              <a:buFontTx/>
              <a:buNone/>
            </a:pPr>
            <a:r>
              <a:rPr lang="en-US" altLang="en-US" sz="2400" dirty="0"/>
              <a:t>At </a:t>
            </a:r>
            <a:r>
              <a:rPr lang="en-US" altLang="en-US" sz="2400" u="sng" dirty="0"/>
              <a:t>296,482</a:t>
            </a:r>
            <a:r>
              <a:rPr lang="en-US" altLang="en-US" sz="2400" dirty="0"/>
              <a:t> characters, this modern dialogue-heavy text provides a moderate-sized dataset for testing. The conversational format and repetitive dialogue patterns help evaluate an algorithm’s ability to manage redundancy and handle moderately large text files.</a:t>
            </a:r>
          </a:p>
          <a:p>
            <a:pPr eaLnBrk="1" hangingPunct="1">
              <a:spcBef>
                <a:spcPct val="10000"/>
              </a:spcBef>
              <a:buFontTx/>
              <a:buNone/>
            </a:pPr>
            <a:r>
              <a:rPr lang="en-US" altLang="en-US" sz="4400" b="1" dirty="0">
                <a:solidFill>
                  <a:srgbClr val="FF8000"/>
                </a:solidFill>
                <a:latin typeface="Helvetica" pitchFamily="2" charset="0"/>
              </a:rPr>
              <a:t>The Lottery</a:t>
            </a:r>
            <a:endParaRPr lang="en-US" altLang="en-US" sz="2400" b="1" dirty="0">
              <a:latin typeface="Helvetica" pitchFamily="2" charset="0"/>
            </a:endParaRPr>
          </a:p>
          <a:p>
            <a:pPr eaLnBrk="1" hangingPunct="1">
              <a:spcBef>
                <a:spcPct val="10000"/>
              </a:spcBef>
              <a:buFontTx/>
              <a:buNone/>
            </a:pPr>
            <a:r>
              <a:rPr lang="en-US" altLang="en-US" sz="2400" dirty="0"/>
              <a:t>This dataset, with only </a:t>
            </a:r>
            <a:r>
              <a:rPr lang="en-US" altLang="en-US" sz="2400" u="sng" dirty="0"/>
              <a:t>20,049</a:t>
            </a:r>
            <a:r>
              <a:rPr lang="en-US" altLang="en-US" sz="2400" dirty="0"/>
              <a:t> characters, is concise allowing for quick testing of algorithms on smaller inputs. It’s suitable for evaluating an algorithm’s performance on compact datasets and understanding baseline behavior in terms of CPU time. </a:t>
            </a:r>
          </a:p>
        </p:txBody>
      </p:sp>
      <p:pic>
        <p:nvPicPr>
          <p:cNvPr id="7" name="Picture 6" descr="A computer screen shot of a program code&#10;&#10;Description automatically generated">
            <a:extLst>
              <a:ext uri="{FF2B5EF4-FFF2-40B4-BE49-F238E27FC236}">
                <a16:creationId xmlns:a16="http://schemas.microsoft.com/office/drawing/2014/main" id="{55F1AF95-9D55-5000-2AD9-CB27D33AF9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65868" y="22786254"/>
            <a:ext cx="7772400" cy="3522518"/>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6" name="Picture 15" descr="A screenshot of a computer program&#10;&#10;Description automatically generated">
            <a:extLst>
              <a:ext uri="{FF2B5EF4-FFF2-40B4-BE49-F238E27FC236}">
                <a16:creationId xmlns:a16="http://schemas.microsoft.com/office/drawing/2014/main" id="{9F37372E-2274-197C-905A-CF6758A161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555254" y="11500161"/>
            <a:ext cx="7772400" cy="4236505"/>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8" name="Picture 17" descr="A screenshot of a computer program&#10;&#10;Description automatically generated">
            <a:extLst>
              <a:ext uri="{FF2B5EF4-FFF2-40B4-BE49-F238E27FC236}">
                <a16:creationId xmlns:a16="http://schemas.microsoft.com/office/drawing/2014/main" id="{61C8004F-7EEC-6554-D229-DE4A16AC375F}"/>
              </a:ext>
            </a:extLst>
          </p:cNvPr>
          <p:cNvPicPr>
            <a:picLocks noChangeAspect="1"/>
          </p:cNvPicPr>
          <p:nvPr/>
        </p:nvPicPr>
        <p:blipFill>
          <a:blip r:embed="rId11">
            <a:extLst>
              <a:ext uri="{28A0092B-C50C-407E-A947-70E740481C1C}">
                <a14:useLocalDpi xmlns:a14="http://schemas.microsoft.com/office/drawing/2010/main" val="0"/>
              </a:ext>
            </a:extLst>
          </a:blip>
          <a:srcRect t="19174"/>
          <a:stretch/>
        </p:blipFill>
        <p:spPr>
          <a:xfrm>
            <a:off x="13170625" y="13009766"/>
            <a:ext cx="6212716" cy="5755731"/>
          </a:xfrm>
          <a:prstGeom prst="roundRect">
            <a:avLst>
              <a:gd name="adj" fmla="val 8594"/>
            </a:avLst>
          </a:prstGeom>
          <a:solidFill>
            <a:srgbClr val="FFFFFF">
              <a:shade val="85000"/>
            </a:srgbClr>
          </a:solidFill>
          <a:ln>
            <a:noFill/>
          </a:ln>
          <a:effectLst>
            <a:reflection blurRad="12700" endPos="0" dist="5000" dir="5400000" sy="-100000" algn="bl" rotWithShape="0"/>
          </a:effectLst>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Metadata/LabelInfo.xml><?xml version="1.0" encoding="utf-8"?>
<clbl:labelList xmlns:clbl="http://schemas.microsoft.com/office/2020/mipLabelMetadata">
  <clbl:label id="{3a9a1043-52cb-404e-bc8d-cb2b5a92d3bc}" enabled="0" method="" siteId="{3a9a1043-52cb-404e-bc8d-cb2b5a92d3bc}" removed="1"/>
</clbl:labelList>
</file>

<file path=docProps/app.xml><?xml version="1.0" encoding="utf-8"?>
<Properties xmlns="http://schemas.openxmlformats.org/officeDocument/2006/extended-properties" xmlns:vt="http://schemas.openxmlformats.org/officeDocument/2006/docPropsVTypes">
  <TotalTime>2352</TotalTime>
  <Words>981</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Gavin Miller</cp:lastModifiedBy>
  <cp:revision>569</cp:revision>
  <cp:lastPrinted>2015-03-12T19:23:34Z</cp:lastPrinted>
  <dcterms:created xsi:type="dcterms:W3CDTF">2000-07-07T15:10:51Z</dcterms:created>
  <dcterms:modified xsi:type="dcterms:W3CDTF">2024-11-05T18:17:36Z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