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varScale="1">
        <p:scale>
          <a:sx n="27" d="100"/>
          <a:sy n="27" d="100"/>
        </p:scale>
        <p:origin x="2752" y="224"/>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jpeg"/><Relationship Id="rId11" Type="http://schemas.openxmlformats.org/officeDocument/2006/relationships/image" Target="../media/image6.png"/><Relationship Id="rId5" Type="http://schemas.openxmlformats.org/officeDocument/2006/relationships/hyperlink" Target="mailto:lcamp22@bw.edu"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Materials and Methods</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25776" y="7256463"/>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Rabin-Karp algorithms utilizes hashes to save the text and pattern to check if the inputted pattern, the word “the” in our case, to check if the text contains the pattern. It uses a for loop to check if the pattern matches the hash set and if it doesn’t then the hash for the text moves up based on the length of the pattern to restart the process until either the entirety of the text is gone through or the pattern is found in the text.</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The Boyer-Moore algorithm is one of the most efficient string-matching approaches. It’s efficiency derives from its use of *Bad Character* and the *Good Suffix* rules, which decreases the number of comparisons needed </a:t>
            </a:r>
            <a:r>
              <a:rPr kumimoji="0" lang="en-US" altLang="en-US" sz="1800" b="0" i="0" u="none" strike="noStrike" kern="1200" cap="none" spc="0" normalizeH="0" baseline="0" noProof="0" dirty="0" err="1">
                <a:ln>
                  <a:noFill/>
                </a:ln>
                <a:solidFill>
                  <a:srgbClr val="000000"/>
                </a:solidFill>
                <a:effectLst/>
                <a:uLnTx/>
                <a:uFillTx/>
                <a:latin typeface="Helvetica" pitchFamily="2" charset="0"/>
                <a:ea typeface="+mn-ea"/>
                <a:cs typeface="+mn-cs"/>
              </a:rPr>
              <a:t>tobe</a:t>
            </a: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 made in a search for a pattern in a dataset . In the case of Boyer-Moore, it scans from right to left and skipping portions of the text when mismatches occur; this enables it to make large jumps, especially with unique or repetitive patterns (Figure 1). According to </a:t>
            </a:r>
            <a:r>
              <a:rPr kumimoji="0" lang="en-US" altLang="en-US" sz="1800" b="0" i="0" u="none" strike="noStrike" kern="1200" cap="none" spc="0" normalizeH="0" baseline="0" noProof="0" dirty="0" err="1">
                <a:ln>
                  <a:noFill/>
                </a:ln>
                <a:solidFill>
                  <a:srgbClr val="000000"/>
                </a:solidFill>
                <a:effectLst/>
                <a:uLnTx/>
                <a:uFillTx/>
                <a:latin typeface="Helvetica" pitchFamily="2" charset="0"/>
                <a:ea typeface="+mn-ea"/>
                <a:cs typeface="+mn-cs"/>
              </a:rPr>
              <a:t>GeeksforGeeks</a:t>
            </a: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 (2024) this gives an average time complexity of (O(n/m)), where (n) is the length of the text and (m) is the length of the pattern. Hence, it is faster for typical inputs compared to algorithms such as Brute Force.</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altLang="en-US" sz="18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4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4729163"/>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64900" y="20407032"/>
            <a:ext cx="4148138"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756275" y="24547513"/>
            <a:ext cx="4208463" cy="2339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Illustration of important piece of equipment, or perhaps a flow chart summarizing experimental design.  Scanned, hand-drawn illustrations are usually preferable to computer-generated ones.</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6997025"/>
            <a:ext cx="9010650" cy="3863975"/>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pic>
        <p:nvPicPr>
          <p:cNvPr id="2096" name="Picture 177" descr="m&amp;mfig">
            <a:extLst>
              <a:ext uri="{FF2B5EF4-FFF2-40B4-BE49-F238E27FC236}">
                <a16:creationId xmlns:a16="http://schemas.microsoft.com/office/drawing/2014/main" id="{F0A06C88-E74E-5AF0-2363-B21EFD202B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9613" y="24606251"/>
            <a:ext cx="30988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noFill/>
          <a:ln w="0">
            <a:solidFill>
              <a:schemeClr val="hlink"/>
            </a:solidFill>
          </a:ln>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5600" y="7256462"/>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contains all the works of William Shakespeare, providing a rich, complex text with varied vocabulary. It's ideal for testing algorithms on large-scale literary </a:t>
            </a:r>
            <a:r>
              <a:rPr lang="en-US" altLang="en-US" sz="2400"/>
              <a:t>data.  </a:t>
            </a: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a:t>
            </a:r>
          </a:p>
        </p:txBody>
      </p:sp>
      <p:pic>
        <p:nvPicPr>
          <p:cNvPr id="7" name="Picture 6" descr="A computer screen shot of a program code&#10;&#10;Description automatically generated">
            <a:extLst>
              <a:ext uri="{FF2B5EF4-FFF2-40B4-BE49-F238E27FC236}">
                <a16:creationId xmlns:a16="http://schemas.microsoft.com/office/drawing/2014/main" id="{55F1AF95-9D55-5000-2AD9-CB27D33AF9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70263" y="18492741"/>
            <a:ext cx="7772400" cy="3522518"/>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6" name="Picture 15" descr="A screenshot of a computer program&#10;&#10;Description automatically generated">
            <a:extLst>
              <a:ext uri="{FF2B5EF4-FFF2-40B4-BE49-F238E27FC236}">
                <a16:creationId xmlns:a16="http://schemas.microsoft.com/office/drawing/2014/main" id="{9F37372E-2274-197C-905A-CF6758A161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18791" y="25423822"/>
            <a:ext cx="7772400" cy="423650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8" name="Picture 17" descr="A screenshot of a computer program&#10;&#10;Description automatically generated">
            <a:extLst>
              <a:ext uri="{FF2B5EF4-FFF2-40B4-BE49-F238E27FC236}">
                <a16:creationId xmlns:a16="http://schemas.microsoft.com/office/drawing/2014/main" id="{61C8004F-7EEC-6554-D229-DE4A16AC375F}"/>
              </a:ext>
            </a:extLst>
          </p:cNvPr>
          <p:cNvPicPr>
            <a:picLocks noChangeAspect="1"/>
          </p:cNvPicPr>
          <p:nvPr/>
        </p:nvPicPr>
        <p:blipFill>
          <a:blip r:embed="rId11">
            <a:extLst>
              <a:ext uri="{28A0092B-C50C-407E-A947-70E740481C1C}">
                <a14:useLocalDpi xmlns:a14="http://schemas.microsoft.com/office/drawing/2010/main" val="0"/>
              </a:ext>
            </a:extLst>
          </a:blip>
          <a:srcRect t="19174"/>
          <a:stretch/>
        </p:blipFill>
        <p:spPr>
          <a:xfrm>
            <a:off x="10840245" y="10460734"/>
            <a:ext cx="6212716" cy="5755731"/>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3" name="Picture 2" descr="A graph showing the number of companies&#10;&#10;Description automatically generated">
            <a:extLst>
              <a:ext uri="{FF2B5EF4-FFF2-40B4-BE49-F238E27FC236}">
                <a16:creationId xmlns:a16="http://schemas.microsoft.com/office/drawing/2014/main" id="{F0A94F6E-D51D-256A-DE0A-EDD565BF781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74198" y="10085363"/>
            <a:ext cx="7005839" cy="3975406"/>
          </a:xfrm>
          <a:prstGeom prst="rect">
            <a:avLst/>
          </a:prstGeom>
        </p:spPr>
      </p:pic>
      <p:pic>
        <p:nvPicPr>
          <p:cNvPr id="10" name="Picture 9" descr="A graph showing the number of lottery&#10;&#10;Description automatically generated">
            <a:extLst>
              <a:ext uri="{FF2B5EF4-FFF2-40B4-BE49-F238E27FC236}">
                <a16:creationId xmlns:a16="http://schemas.microsoft.com/office/drawing/2014/main" id="{0D0592E3-FC91-BE08-6452-A9DC1A58942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74198" y="24538900"/>
            <a:ext cx="6841136" cy="3863975"/>
          </a:xfrm>
          <a:prstGeom prst="rect">
            <a:avLst/>
          </a:prstGeom>
        </p:spPr>
      </p:pic>
      <p:pic>
        <p:nvPicPr>
          <p:cNvPr id="12" name="Picture 11" descr="A graph of different colored lines&#10;&#10;Description automatically generated">
            <a:extLst>
              <a:ext uri="{FF2B5EF4-FFF2-40B4-BE49-F238E27FC236}">
                <a16:creationId xmlns:a16="http://schemas.microsoft.com/office/drawing/2014/main" id="{EBE63C11-150E-8E5A-3914-8F6F5180DB0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774198" y="17326392"/>
            <a:ext cx="7022131" cy="3975406"/>
          </a:xfrm>
          <a:prstGeom prst="rect">
            <a:avLst/>
          </a:prstGeom>
        </p:spPr>
      </p:pic>
      <p:pic>
        <p:nvPicPr>
          <p:cNvPr id="14" name="Picture 13" descr="A graph with different colored bars&#10;&#10;Description automatically generated">
            <a:extLst>
              <a:ext uri="{FF2B5EF4-FFF2-40B4-BE49-F238E27FC236}">
                <a16:creationId xmlns:a16="http://schemas.microsoft.com/office/drawing/2014/main" id="{6448F024-8EBB-8784-FED0-545902BB574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666778" y="17308232"/>
            <a:ext cx="7379811" cy="41973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2355</TotalTime>
  <Words>1110</Words>
  <Application>Microsoft Macintosh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Logan Camp</cp:lastModifiedBy>
  <cp:revision>572</cp:revision>
  <cp:lastPrinted>2015-03-12T19:23:34Z</cp:lastPrinted>
  <dcterms:created xsi:type="dcterms:W3CDTF">2000-07-07T15:10:51Z</dcterms:created>
  <dcterms:modified xsi:type="dcterms:W3CDTF">2024-11-05T18:44:38Z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