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39" d="100"/>
          <a:sy n="39" d="100"/>
        </p:scale>
        <p:origin x="2304" y="14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42525" y="7256463"/>
            <a:ext cx="11903075"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The Boyer-Moore algorithm is one of the most efficient string-matching approaches. It’s efficiency derives from its use of *Bad Character* and the *Good Suffix* rules, which decreases the number of comparisons needed to be made in a search for a pattern in a dataset . In the case of Boyer-Moore, it scans from right to left and skipping portions of the text when mismatches occur; this enables it to make large jumps, especially with unique or repetitive patterns (Figure 1). According to </a:t>
            </a:r>
            <a:r>
              <a:rPr lang="en-US" altLang="en-US" sz="1800" dirty="0" err="1"/>
              <a:t>GeeksforGeeks</a:t>
            </a:r>
            <a:r>
              <a:rPr lang="en-US" altLang="en-US" sz="1800" dirty="0"/>
              <a:t> (2024) this gives an average time complexity of (O(n/m)), where (n) is the length of the text and (m) is the length of the pattern. Hence, it is faster for typical inputs compared to algorithms such as Brute Force. It has a best-case and average time complexity of O(n/m), </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to be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399"/>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the worst case, which means that even though they both have similar time complexities, we're getting the worst-case scenario for Rabin-Karp and a better scenario for the Brute Force algorithm.</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4013" y="7256462"/>
            <a:ext cx="11912600"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None/>
            </a:pPr>
            <a:r>
              <a:rPr lang="en-US" altLang="en-US" sz="2400" dirty="0"/>
              <a:t>This dataset, at 5,458,199 characters, contains all the works of William Shakespeare, providing a rich, complex text with varied vocabulary. It's ideal for testing algorithms on large-scale literary data.</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endParaRPr lang="en-US" altLang="en-US" sz="4400" b="1" dirty="0">
              <a:solidFill>
                <a:srgbClr val="FF8000"/>
              </a:solidFill>
              <a:latin typeface="Helvetica" pitchFamily="2" charset="0"/>
            </a:endParaRPr>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17997" y="19659406"/>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84435" y="26563010"/>
            <a:ext cx="7545438" cy="411279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0917997" y="10460734"/>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4" name="Picture 3" descr="A graph with different colored bars&#10;&#10;Description automatically generated">
            <a:extLst>
              <a:ext uri="{FF2B5EF4-FFF2-40B4-BE49-F238E27FC236}">
                <a16:creationId xmlns:a16="http://schemas.microsoft.com/office/drawing/2014/main" id="{2FF28E68-9D64-BE9A-C765-E86044B90B1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607387" y="17282643"/>
            <a:ext cx="7564501" cy="4302420"/>
          </a:xfrm>
          <a:prstGeom prst="rect">
            <a:avLst/>
          </a:prstGeom>
        </p:spPr>
      </p:pic>
      <p:pic>
        <p:nvPicPr>
          <p:cNvPr id="11" name="Picture 10" descr="A graph of different colored lines&#10;&#10;Description automatically generated">
            <a:extLst>
              <a:ext uri="{FF2B5EF4-FFF2-40B4-BE49-F238E27FC236}">
                <a16:creationId xmlns:a16="http://schemas.microsoft.com/office/drawing/2014/main" id="{64FE4E4C-2E08-6BDD-E048-D14E2EC41E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180007" y="26189782"/>
            <a:ext cx="7495600" cy="4243449"/>
          </a:xfrm>
          <a:prstGeom prst="rect">
            <a:avLst/>
          </a:prstGeom>
        </p:spPr>
      </p:pic>
      <p:pic>
        <p:nvPicPr>
          <p:cNvPr id="13" name="Picture 12" descr="A graph showing the number of lottery&#10;&#10;Description automatically generated">
            <a:extLst>
              <a:ext uri="{FF2B5EF4-FFF2-40B4-BE49-F238E27FC236}">
                <a16:creationId xmlns:a16="http://schemas.microsoft.com/office/drawing/2014/main" id="{2C254303-94F5-35B8-2AE2-D3C6F0CA1DE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80007" y="18635663"/>
            <a:ext cx="7495601" cy="4233626"/>
          </a:xfrm>
          <a:prstGeom prst="rect">
            <a:avLst/>
          </a:prstGeom>
        </p:spPr>
      </p:pic>
      <p:pic>
        <p:nvPicPr>
          <p:cNvPr id="15" name="Picture 14" descr="A graph showing the number of companies&#10;&#10;Description automatically generated">
            <a:extLst>
              <a:ext uri="{FF2B5EF4-FFF2-40B4-BE49-F238E27FC236}">
                <a16:creationId xmlns:a16="http://schemas.microsoft.com/office/drawing/2014/main" id="{DDF25809-A097-D1AA-88EB-75A305D7D72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180007" y="10819404"/>
            <a:ext cx="7495600" cy="42533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2347</TotalTime>
  <Words>1185</Words>
  <Application>Microsoft Macintosh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567</cp:revision>
  <cp:lastPrinted>2015-03-12T19:23:34Z</cp:lastPrinted>
  <dcterms:created xsi:type="dcterms:W3CDTF">2000-07-07T15:10:51Z</dcterms:created>
  <dcterms:modified xsi:type="dcterms:W3CDTF">2024-11-05T18:18:37Z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