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40" d="100"/>
          <a:sy n="40" d="100"/>
        </p:scale>
        <p:origin x="384" y="-1920"/>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jbacho22@bw.edu" TargetMode="Externa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hyperlink" Target="mailto:lcamp22@bw.edu" TargetMode="External"/><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Materials and Methods</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1868150" y="7256463"/>
            <a:ext cx="9367838"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24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2400" dirty="0" err="1">
                <a:latin typeface="+mn-lt"/>
              </a:rPr>
              <a:t>GeeksforGeeks</a:t>
            </a:r>
            <a:r>
              <a:rPr lang="en-US" altLang="en-US" sz="24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2400" dirty="0"/>
              <a:t>The Boyer-Moore algorithm is one of the most efficient string-matching approaches. It’s efficiency derives from its use of *Bad Character* and the *Good Suffix* rules, which decreases the number of comparisons needed to be made in a search for a pattern in a dataset . In the case of Boyer-Moore, it scans from right to left and skipping portions of the text when mismatches occur; this enables it to make large jumps, especially with unique or repetitive patterns (Figure 1). According to </a:t>
            </a:r>
            <a:r>
              <a:rPr lang="en-US" altLang="en-US" sz="2400" dirty="0" err="1"/>
              <a:t>GeeksforGeeks</a:t>
            </a:r>
            <a:r>
              <a:rPr lang="en-US" altLang="en-US" sz="2400" dirty="0"/>
              <a:t> (2024) this gives an average time complexity of (O(n/m)), where (n) is the length of the text and (m) is the length of the pattern. Hence, it is faster for typical inputs compared to algorithms such as Brute Force. It has a best-case and average time complexity of O(n/m), </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Helvetica" pitchFamily="2" charset="0"/>
                <a:ea typeface="+mn-ea"/>
                <a:cs typeface="+mn-cs"/>
              </a:rPr>
              <a:t>The Boyer-Moore algorithm is one of the most efficient string-matching approaches. It’s efficiency derives from its use of *Bad Character* and the *Good Suffix* rules, which decreases the number of comparisons needed to</a:t>
            </a:r>
            <a:endParaRPr lang="en-US" altLang="en-US" sz="24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3849349"/>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the worst case, which means that even though they both have similar time complexities, we're getting the worst-case scenario for Rabin-Karp and a better scenario for the Brute Force algorithm.</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472916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64900" y="20407032"/>
            <a:ext cx="4148138"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756275" y="24547513"/>
            <a:ext cx="4208463" cy="2339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Illustration of important piece of equipment, or perhaps a flow chart summarizing experimental design.  Scanned, hand-drawn illustrations are usually preferable to computer-generated ones.</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6997025"/>
            <a:ext cx="9010650" cy="386397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pic>
        <p:nvPicPr>
          <p:cNvPr id="2096" name="Picture 177" descr="m&amp;mfig">
            <a:extLst>
              <a:ext uri="{FF2B5EF4-FFF2-40B4-BE49-F238E27FC236}">
                <a16:creationId xmlns:a16="http://schemas.microsoft.com/office/drawing/2014/main" id="{F0A06C88-E74E-5AF0-2363-B21EFD202B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613" y="24606251"/>
            <a:ext cx="3098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noFill/>
          <a:ln w="0">
            <a:solidFill>
              <a:schemeClr val="hlink"/>
            </a:solidFill>
          </a:ln>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2757535" y="7256462"/>
            <a:ext cx="9367838"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Helvetica" pitchFamily="2" charset="0"/>
                <a:ea typeface="+mn-ea"/>
                <a:cs typeface="+mn-cs"/>
              </a:rPr>
              <a:t>be made in a search for a pattern in a dataset . In the case of Boyer-Moore, it scans from right to left and skipping portions of the text when mismatches occur; this enables it to make large jumps, especially with unique or repetitive patterns (Figure 1). According to </a:t>
            </a:r>
            <a:r>
              <a:rPr kumimoji="0" lang="en-US" altLang="en-US" sz="2400" b="0" i="0" u="none" strike="noStrike" kern="1200" cap="none" spc="0" normalizeH="0" baseline="0" noProof="0" dirty="0" err="1">
                <a:ln>
                  <a:noFill/>
                </a:ln>
                <a:solidFill>
                  <a:srgbClr val="000000"/>
                </a:solidFill>
                <a:effectLst/>
                <a:uLnTx/>
                <a:uFillTx/>
                <a:latin typeface="Helvetica" pitchFamily="2" charset="0"/>
                <a:ea typeface="+mn-ea"/>
                <a:cs typeface="+mn-cs"/>
              </a:rPr>
              <a:t>GeeksforGeeks</a:t>
            </a:r>
            <a:r>
              <a:rPr kumimoji="0" lang="en-US" altLang="en-US" sz="2400" b="0" i="0" u="none" strike="noStrike" kern="1200" cap="none" spc="0" normalizeH="0" baseline="0" noProof="0" dirty="0">
                <a:ln>
                  <a:noFill/>
                </a:ln>
                <a:solidFill>
                  <a:srgbClr val="000000"/>
                </a:solidFill>
                <a:effectLst/>
                <a:uLnTx/>
                <a:uFillTx/>
                <a:latin typeface="Helvetica" pitchFamily="2" charset="0"/>
                <a:ea typeface="+mn-ea"/>
                <a:cs typeface="+mn-cs"/>
              </a:rPr>
              <a:t> (2024) this gives an average time complexity of (O(n/m)), where (n) is the length of the text and (m) is the length of the pattern. Hence, it is faster for typical inputs compared to algorithms such as Brute Force.</a:t>
            </a: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contains all the works of William Shakespeare, providing a rich, complex text with varied vocabulary. It's ideal for testing algorithms on large-scale literary data.</a:t>
            </a:r>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a:t>
            </a:r>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a:t>
            </a:r>
          </a:p>
        </p:txBody>
      </p:sp>
      <p:pic>
        <p:nvPicPr>
          <p:cNvPr id="7" name="Picture 6" descr="A computer screen shot of a program code&#10;&#10;Description automatically generated">
            <a:extLst>
              <a:ext uri="{FF2B5EF4-FFF2-40B4-BE49-F238E27FC236}">
                <a16:creationId xmlns:a16="http://schemas.microsoft.com/office/drawing/2014/main" id="{55F1AF95-9D55-5000-2AD9-CB27D33AF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65868" y="24632443"/>
            <a:ext cx="7772400" cy="352251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6" name="Picture 15" descr="A screenshot of a computer program&#10;&#10;Description automatically generated">
            <a:extLst>
              <a:ext uri="{FF2B5EF4-FFF2-40B4-BE49-F238E27FC236}">
                <a16:creationId xmlns:a16="http://schemas.microsoft.com/office/drawing/2014/main" id="{9F37372E-2274-197C-905A-CF6758A16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555254" y="11500161"/>
            <a:ext cx="7772400" cy="423650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8" name="Picture 17" descr="A screenshot of a computer program&#10;&#10;Description automatically generated">
            <a:extLst>
              <a:ext uri="{FF2B5EF4-FFF2-40B4-BE49-F238E27FC236}">
                <a16:creationId xmlns:a16="http://schemas.microsoft.com/office/drawing/2014/main" id="{61C8004F-7EEC-6554-D229-DE4A16AC375F}"/>
              </a:ext>
            </a:extLst>
          </p:cNvPr>
          <p:cNvPicPr>
            <a:picLocks noChangeAspect="1"/>
          </p:cNvPicPr>
          <p:nvPr/>
        </p:nvPicPr>
        <p:blipFill>
          <a:blip r:embed="rId11">
            <a:extLst>
              <a:ext uri="{28A0092B-C50C-407E-A947-70E740481C1C}">
                <a14:useLocalDpi xmlns:a14="http://schemas.microsoft.com/office/drawing/2010/main" val="0"/>
              </a:ext>
            </a:extLst>
          </a:blip>
          <a:srcRect t="19174"/>
          <a:stretch/>
        </p:blipFill>
        <p:spPr>
          <a:xfrm>
            <a:off x="13170625" y="13009766"/>
            <a:ext cx="6212716" cy="5755731"/>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2336</TotalTime>
  <Words>1246</Words>
  <Application>Microsoft Office PowerPoint</Application>
  <PresentationFormat>Custom</PresentationFormat>
  <Paragraphs>60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John Bacho</cp:lastModifiedBy>
  <cp:revision>566</cp:revision>
  <cp:lastPrinted>2015-03-12T19:23:34Z</cp:lastPrinted>
  <dcterms:created xsi:type="dcterms:W3CDTF">2000-07-07T15:10:51Z</dcterms:created>
  <dcterms:modified xsi:type="dcterms:W3CDTF">2024-11-05T17:16:19Z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