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10400" cy="9296400"/>
  <p:defaultTextStyle>
    <a:defPPr>
      <a:defRPr lang="en-US"/>
    </a:defPPr>
    <a:lvl1pPr algn="l" rtl="0" eaLnBrk="0" fontAlgn="base" hangingPunct="0">
      <a:spcBef>
        <a:spcPct val="0"/>
      </a:spcBef>
      <a:spcAft>
        <a:spcPct val="0"/>
      </a:spcAft>
      <a:defRPr sz="3200" kern="1200">
        <a:solidFill>
          <a:schemeClr val="tx1"/>
        </a:solidFill>
        <a:latin typeface="Helvetica" pitchFamily="2" charset="0"/>
        <a:ea typeface="+mn-ea"/>
        <a:cs typeface="+mn-cs"/>
      </a:defRPr>
    </a:lvl1pPr>
    <a:lvl2pPr marL="457200" algn="l" rtl="0" eaLnBrk="0" fontAlgn="base" hangingPunct="0">
      <a:spcBef>
        <a:spcPct val="0"/>
      </a:spcBef>
      <a:spcAft>
        <a:spcPct val="0"/>
      </a:spcAft>
      <a:defRPr sz="3200" kern="1200">
        <a:solidFill>
          <a:schemeClr val="tx1"/>
        </a:solidFill>
        <a:latin typeface="Helvetica" pitchFamily="2" charset="0"/>
        <a:ea typeface="+mn-ea"/>
        <a:cs typeface="+mn-cs"/>
      </a:defRPr>
    </a:lvl2pPr>
    <a:lvl3pPr marL="914400" algn="l" rtl="0" eaLnBrk="0" fontAlgn="base" hangingPunct="0">
      <a:spcBef>
        <a:spcPct val="0"/>
      </a:spcBef>
      <a:spcAft>
        <a:spcPct val="0"/>
      </a:spcAft>
      <a:defRPr sz="3200" kern="1200">
        <a:solidFill>
          <a:schemeClr val="tx1"/>
        </a:solidFill>
        <a:latin typeface="Helvetica" pitchFamily="2" charset="0"/>
        <a:ea typeface="+mn-ea"/>
        <a:cs typeface="+mn-cs"/>
      </a:defRPr>
    </a:lvl3pPr>
    <a:lvl4pPr marL="1371600" algn="l" rtl="0" eaLnBrk="0" fontAlgn="base" hangingPunct="0">
      <a:spcBef>
        <a:spcPct val="0"/>
      </a:spcBef>
      <a:spcAft>
        <a:spcPct val="0"/>
      </a:spcAft>
      <a:defRPr sz="3200" kern="1200">
        <a:solidFill>
          <a:schemeClr val="tx1"/>
        </a:solidFill>
        <a:latin typeface="Helvetica" pitchFamily="2" charset="0"/>
        <a:ea typeface="+mn-ea"/>
        <a:cs typeface="+mn-cs"/>
      </a:defRPr>
    </a:lvl4pPr>
    <a:lvl5pPr marL="1828800" algn="l" rtl="0" eaLnBrk="0" fontAlgn="base" hangingPunct="0">
      <a:spcBef>
        <a:spcPct val="0"/>
      </a:spcBef>
      <a:spcAft>
        <a:spcPct val="0"/>
      </a:spcAft>
      <a:defRPr sz="3200" kern="1200">
        <a:solidFill>
          <a:schemeClr val="tx1"/>
        </a:solidFill>
        <a:latin typeface="Helvetica" pitchFamily="2" charset="0"/>
        <a:ea typeface="+mn-ea"/>
        <a:cs typeface="+mn-cs"/>
      </a:defRPr>
    </a:lvl5pPr>
    <a:lvl6pPr marL="2286000" algn="l" defTabSz="914400" rtl="0" eaLnBrk="1" latinLnBrk="0" hangingPunct="1">
      <a:defRPr sz="3200" kern="1200">
        <a:solidFill>
          <a:schemeClr val="tx1"/>
        </a:solidFill>
        <a:latin typeface="Helvetica" pitchFamily="2" charset="0"/>
        <a:ea typeface="+mn-ea"/>
        <a:cs typeface="+mn-cs"/>
      </a:defRPr>
    </a:lvl6pPr>
    <a:lvl7pPr marL="2743200" algn="l" defTabSz="914400" rtl="0" eaLnBrk="1" latinLnBrk="0" hangingPunct="1">
      <a:defRPr sz="3200" kern="1200">
        <a:solidFill>
          <a:schemeClr val="tx1"/>
        </a:solidFill>
        <a:latin typeface="Helvetica" pitchFamily="2" charset="0"/>
        <a:ea typeface="+mn-ea"/>
        <a:cs typeface="+mn-cs"/>
      </a:defRPr>
    </a:lvl7pPr>
    <a:lvl8pPr marL="3200400" algn="l" defTabSz="914400" rtl="0" eaLnBrk="1" latinLnBrk="0" hangingPunct="1">
      <a:defRPr sz="3200" kern="1200">
        <a:solidFill>
          <a:schemeClr val="tx1"/>
        </a:solidFill>
        <a:latin typeface="Helvetica" pitchFamily="2" charset="0"/>
        <a:ea typeface="+mn-ea"/>
        <a:cs typeface="+mn-cs"/>
      </a:defRPr>
    </a:lvl8pPr>
    <a:lvl9pPr marL="3657600" algn="l" defTabSz="914400" rtl="0" eaLnBrk="1" latinLnBrk="0" hangingPunct="1">
      <a:defRPr sz="3200" kern="1200">
        <a:solidFill>
          <a:schemeClr val="tx1"/>
        </a:solidFill>
        <a:latin typeface="Helvetica" pitchFamily="2" charset="0"/>
        <a:ea typeface="+mn-ea"/>
        <a:cs typeface="+mn-cs"/>
      </a:defRPr>
    </a:lvl9pPr>
  </p:defaultTextStyle>
  <p:extLst>
    <p:ext uri="{EFAFB233-063F-42B5-8137-9DF3F51BA10A}">
      <p15:sldGuideLst xmlns:p15="http://schemas.microsoft.com/office/powerpoint/2012/main">
        <p15:guide id="1" orient="horz" pos="717">
          <p15:clr>
            <a:srgbClr val="A4A3A4"/>
          </p15:clr>
        </p15:guide>
        <p15:guide id="2" orient="horz" pos="19632">
          <p15:clr>
            <a:srgbClr val="A4A3A4"/>
          </p15:clr>
        </p15:guide>
        <p15:guide id="3" orient="horz" pos="3729">
          <p15:clr>
            <a:srgbClr val="A4A3A4"/>
          </p15:clr>
        </p15:guide>
        <p15:guide id="4" orient="horz" pos="2129">
          <p15:clr>
            <a:srgbClr val="A4A3A4"/>
          </p15:clr>
        </p15:guide>
        <p15:guide id="5" pos="6376">
          <p15:clr>
            <a:srgbClr val="A4A3A4"/>
          </p15:clr>
        </p15:guide>
        <p15:guide id="6" pos="7210">
          <p15:clr>
            <a:srgbClr val="A4A3A4"/>
          </p15:clr>
        </p15:guide>
        <p15:guide id="7" pos="13124">
          <p15:clr>
            <a:srgbClr val="A4A3A4"/>
          </p15:clr>
        </p15:guide>
        <p15:guide id="8" pos="21024" userDrawn="1">
          <p15:clr>
            <a:srgbClr val="A4A3A4"/>
          </p15:clr>
        </p15:guide>
        <p15:guide id="9" pos="986">
          <p15:clr>
            <a:srgbClr val="A4A3A4"/>
          </p15:clr>
        </p15:guide>
        <p15:guide id="10" pos="14088" userDrawn="1">
          <p15:clr>
            <a:srgbClr val="A4A3A4"/>
          </p15:clr>
        </p15:guide>
        <p15:guide id="11" pos="20197">
          <p15:clr>
            <a:srgbClr val="A4A3A4"/>
          </p15:clr>
        </p15:guide>
        <p15:guide id="12" pos="2646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048E0E-CD61-0C4E-02E7-29A9DBF713A8}" name="John Bacho" initials="JB" userId="S::jbacho22@bw.edu::b58f2c39-d70b-4817-8d0e-bfd289db147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9F29F9-AF29-9F4F-F686-DCFBCE7D50FE}" v="1282" dt="2024-11-05T17:16:18.0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ferSingleView="1">
    <p:restoredLeft sz="32787"/>
    <p:restoredTop sz="90929"/>
  </p:normalViewPr>
  <p:slideViewPr>
    <p:cSldViewPr snapToGrid="0" showGuides="1">
      <p:cViewPr>
        <p:scale>
          <a:sx n="54" d="100"/>
          <a:sy n="54" d="100"/>
        </p:scale>
        <p:origin x="384" y="-2784"/>
      </p:cViewPr>
      <p:guideLst>
        <p:guide orient="horz" pos="717"/>
        <p:guide orient="horz" pos="19632"/>
        <p:guide orient="horz" pos="3729"/>
        <p:guide orient="horz" pos="2129"/>
        <p:guide pos="6376"/>
        <p:guide pos="7210"/>
        <p:guide pos="13124"/>
        <p:guide pos="21024"/>
        <p:guide pos="986"/>
        <p:guide pos="14088"/>
        <p:guide pos="20197"/>
        <p:guide pos="2646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69" y="10226675"/>
            <a:ext cx="37308064" cy="7054850"/>
          </a:xfrm>
        </p:spPr>
        <p:txBody>
          <a:bodyPr/>
          <a:lstStyle/>
          <a:p>
            <a:r>
              <a:rPr lang="en-US"/>
              <a:t>Click to edit Master title style</a:t>
            </a:r>
          </a:p>
        </p:txBody>
      </p:sp>
      <p:sp>
        <p:nvSpPr>
          <p:cNvPr id="3" name="Subtitle 2"/>
          <p:cNvSpPr>
            <a:spLocks noGrp="1"/>
          </p:cNvSpPr>
          <p:nvPr>
            <p:ph type="subTitle" idx="1"/>
          </p:nvPr>
        </p:nvSpPr>
        <p:spPr>
          <a:xfrm>
            <a:off x="6583136" y="18653125"/>
            <a:ext cx="30724929"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C143049F-F318-ACB4-57A7-EF1A17C258B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33DE6F9-B675-FB02-9627-286FF8D24CA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4AD4957E-FE57-6A92-1486-39E6BA4681CF}"/>
              </a:ext>
            </a:extLst>
          </p:cNvPr>
          <p:cNvSpPr>
            <a:spLocks noGrp="1" noChangeArrowheads="1"/>
          </p:cNvSpPr>
          <p:nvPr>
            <p:ph type="sldNum" sz="quarter" idx="12"/>
          </p:nvPr>
        </p:nvSpPr>
        <p:spPr>
          <a:ln/>
        </p:spPr>
        <p:txBody>
          <a:bodyPr/>
          <a:lstStyle>
            <a:lvl1pPr>
              <a:defRPr/>
            </a:lvl1pPr>
          </a:lstStyle>
          <a:p>
            <a:pPr>
              <a:defRPr/>
            </a:pPr>
            <a:fld id="{348623E1-43D5-BC45-8803-08421873A81C}" type="slidenum">
              <a:rPr lang="en-US" altLang="en-US"/>
              <a:pPr>
                <a:defRPr/>
              </a:pPr>
              <a:t>‹#›</a:t>
            </a:fld>
            <a:endParaRPr lang="en-US" altLang="en-US"/>
          </a:p>
        </p:txBody>
      </p:sp>
    </p:spTree>
    <p:extLst>
      <p:ext uri="{BB962C8B-B14F-4D97-AF65-F5344CB8AC3E}">
        <p14:creationId xmlns:p14="http://schemas.microsoft.com/office/powerpoint/2010/main" val="2142719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7194F58-75FE-27C3-250C-9F367C755DA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4FD1922-B1F8-FE34-1CF5-85B79C6FD13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8009276F-02EF-E4B5-2E16-2819BBC70D6F}"/>
              </a:ext>
            </a:extLst>
          </p:cNvPr>
          <p:cNvSpPr>
            <a:spLocks noGrp="1" noChangeArrowheads="1"/>
          </p:cNvSpPr>
          <p:nvPr>
            <p:ph type="sldNum" sz="quarter" idx="12"/>
          </p:nvPr>
        </p:nvSpPr>
        <p:spPr>
          <a:ln/>
        </p:spPr>
        <p:txBody>
          <a:bodyPr/>
          <a:lstStyle>
            <a:lvl1pPr>
              <a:defRPr/>
            </a:lvl1pPr>
          </a:lstStyle>
          <a:p>
            <a:pPr>
              <a:defRPr/>
            </a:pPr>
            <a:fld id="{922681D4-2800-A147-80F2-66C07A7ADA96}" type="slidenum">
              <a:rPr lang="en-US" altLang="en-US"/>
              <a:pPr>
                <a:defRPr/>
              </a:pPr>
              <a:t>‹#›</a:t>
            </a:fld>
            <a:endParaRPr lang="en-US" altLang="en-US"/>
          </a:p>
        </p:txBody>
      </p:sp>
    </p:spTree>
    <p:extLst>
      <p:ext uri="{BB962C8B-B14F-4D97-AF65-F5344CB8AC3E}">
        <p14:creationId xmlns:p14="http://schemas.microsoft.com/office/powerpoint/2010/main" val="1265803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297" y="2925764"/>
            <a:ext cx="9326336"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1568" y="2925764"/>
            <a:ext cx="27851100"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FC3D522-870F-038E-D75B-3FECC0A2DAF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D8364A1B-AB8D-28C5-054C-24B8B17AA40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AC81A7DC-5AFB-A3D9-A55A-CCB881DF6767}"/>
              </a:ext>
            </a:extLst>
          </p:cNvPr>
          <p:cNvSpPr>
            <a:spLocks noGrp="1" noChangeArrowheads="1"/>
          </p:cNvSpPr>
          <p:nvPr>
            <p:ph type="sldNum" sz="quarter" idx="12"/>
          </p:nvPr>
        </p:nvSpPr>
        <p:spPr>
          <a:ln/>
        </p:spPr>
        <p:txBody>
          <a:bodyPr/>
          <a:lstStyle>
            <a:lvl1pPr>
              <a:defRPr/>
            </a:lvl1pPr>
          </a:lstStyle>
          <a:p>
            <a:pPr>
              <a:defRPr/>
            </a:pPr>
            <a:fld id="{DAE327EC-E35F-FA41-82B7-31F880A0FC91}" type="slidenum">
              <a:rPr lang="en-US" altLang="en-US"/>
              <a:pPr>
                <a:defRPr/>
              </a:pPr>
              <a:t>‹#›</a:t>
            </a:fld>
            <a:endParaRPr lang="en-US" altLang="en-US"/>
          </a:p>
        </p:txBody>
      </p:sp>
    </p:spTree>
    <p:extLst>
      <p:ext uri="{BB962C8B-B14F-4D97-AF65-F5344CB8AC3E}">
        <p14:creationId xmlns:p14="http://schemas.microsoft.com/office/powerpoint/2010/main" val="1889340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B9D64DC-8EC8-B315-46BF-9018B789A0C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4470159B-7A04-6B3B-5E59-1BD8B53375F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169FB587-059D-C34A-A302-5075952A4B42}"/>
              </a:ext>
            </a:extLst>
          </p:cNvPr>
          <p:cNvSpPr>
            <a:spLocks noGrp="1" noChangeArrowheads="1"/>
          </p:cNvSpPr>
          <p:nvPr>
            <p:ph type="sldNum" sz="quarter" idx="12"/>
          </p:nvPr>
        </p:nvSpPr>
        <p:spPr>
          <a:ln/>
        </p:spPr>
        <p:txBody>
          <a:bodyPr/>
          <a:lstStyle>
            <a:lvl1pPr>
              <a:defRPr/>
            </a:lvl1pPr>
          </a:lstStyle>
          <a:p>
            <a:pPr>
              <a:defRPr/>
            </a:pPr>
            <a:fld id="{BB02751A-C467-4F4F-A672-11CC224E2391}" type="slidenum">
              <a:rPr lang="en-US" altLang="en-US"/>
              <a:pPr>
                <a:defRPr/>
              </a:pPr>
              <a:t>‹#›</a:t>
            </a:fld>
            <a:endParaRPr lang="en-US" altLang="en-US"/>
          </a:p>
        </p:txBody>
      </p:sp>
    </p:spTree>
    <p:extLst>
      <p:ext uri="{BB962C8B-B14F-4D97-AF65-F5344CB8AC3E}">
        <p14:creationId xmlns:p14="http://schemas.microsoft.com/office/powerpoint/2010/main" val="431569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8064"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8064"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1EF2E6D5-E265-035F-A28C-FBDE5766BDA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C1A83A7-97B1-D5A6-61A5-88A6665E7F6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B2F81A13-99A6-BB96-BD60-F4AE9BD03677}"/>
              </a:ext>
            </a:extLst>
          </p:cNvPr>
          <p:cNvSpPr>
            <a:spLocks noGrp="1" noChangeArrowheads="1"/>
          </p:cNvSpPr>
          <p:nvPr>
            <p:ph type="sldNum" sz="quarter" idx="12"/>
          </p:nvPr>
        </p:nvSpPr>
        <p:spPr>
          <a:ln/>
        </p:spPr>
        <p:txBody>
          <a:bodyPr/>
          <a:lstStyle>
            <a:lvl1pPr>
              <a:defRPr/>
            </a:lvl1pPr>
          </a:lstStyle>
          <a:p>
            <a:pPr>
              <a:defRPr/>
            </a:pPr>
            <a:fld id="{86CED9FD-46B7-CF42-B72F-08930AAD61FA}" type="slidenum">
              <a:rPr lang="en-US" altLang="en-US"/>
              <a:pPr>
                <a:defRPr/>
              </a:pPr>
              <a:t>‹#›</a:t>
            </a:fld>
            <a:endParaRPr lang="en-US" altLang="en-US"/>
          </a:p>
        </p:txBody>
      </p:sp>
    </p:spTree>
    <p:extLst>
      <p:ext uri="{BB962C8B-B14F-4D97-AF65-F5344CB8AC3E}">
        <p14:creationId xmlns:p14="http://schemas.microsoft.com/office/powerpoint/2010/main" val="100667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1569" y="9510714"/>
            <a:ext cx="18588717"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0914" y="9510714"/>
            <a:ext cx="18588718"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9026502-CE88-7D88-36DE-B3E34390BC8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B990027E-9D0A-C793-2344-A63A7100F51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17867B08-2BCD-ABBB-FD94-EB71D8902915}"/>
              </a:ext>
            </a:extLst>
          </p:cNvPr>
          <p:cNvSpPr>
            <a:spLocks noGrp="1" noChangeArrowheads="1"/>
          </p:cNvSpPr>
          <p:nvPr>
            <p:ph type="sldNum" sz="quarter" idx="12"/>
          </p:nvPr>
        </p:nvSpPr>
        <p:spPr>
          <a:ln/>
        </p:spPr>
        <p:txBody>
          <a:bodyPr/>
          <a:lstStyle>
            <a:lvl1pPr>
              <a:defRPr/>
            </a:lvl1pPr>
          </a:lstStyle>
          <a:p>
            <a:pPr>
              <a:defRPr/>
            </a:pPr>
            <a:fld id="{0C282513-9030-544E-A83A-919A23221150}" type="slidenum">
              <a:rPr lang="en-US" altLang="en-US"/>
              <a:pPr>
                <a:defRPr/>
              </a:pPr>
              <a:t>‹#›</a:t>
            </a:fld>
            <a:endParaRPr lang="en-US" altLang="en-US"/>
          </a:p>
        </p:txBody>
      </p:sp>
    </p:spTree>
    <p:extLst>
      <p:ext uri="{BB962C8B-B14F-4D97-AF65-F5344CB8AC3E}">
        <p14:creationId xmlns:p14="http://schemas.microsoft.com/office/powerpoint/2010/main" val="383496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833" y="7369176"/>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833" y="10439401"/>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664" y="7369176"/>
            <a:ext cx="19399704"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664" y="10439401"/>
            <a:ext cx="19399704"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35946DF7-B750-DD85-15AB-D979396D934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54484793-DE2E-1758-7E53-A4F40978DDE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C1822713-45E7-781D-D5BA-266D2CC20DED}"/>
              </a:ext>
            </a:extLst>
          </p:cNvPr>
          <p:cNvSpPr>
            <a:spLocks noGrp="1" noChangeArrowheads="1"/>
          </p:cNvSpPr>
          <p:nvPr>
            <p:ph type="sldNum" sz="quarter" idx="12"/>
          </p:nvPr>
        </p:nvSpPr>
        <p:spPr>
          <a:ln/>
        </p:spPr>
        <p:txBody>
          <a:bodyPr/>
          <a:lstStyle>
            <a:lvl1pPr>
              <a:defRPr/>
            </a:lvl1pPr>
          </a:lstStyle>
          <a:p>
            <a:pPr>
              <a:defRPr/>
            </a:pPr>
            <a:fld id="{27D867D1-1723-6043-8CC1-C1647AA380D9}" type="slidenum">
              <a:rPr lang="en-US" altLang="en-US"/>
              <a:pPr>
                <a:defRPr/>
              </a:pPr>
              <a:t>‹#›</a:t>
            </a:fld>
            <a:endParaRPr lang="en-US" altLang="en-US"/>
          </a:p>
        </p:txBody>
      </p:sp>
    </p:spTree>
    <p:extLst>
      <p:ext uri="{BB962C8B-B14F-4D97-AF65-F5344CB8AC3E}">
        <p14:creationId xmlns:p14="http://schemas.microsoft.com/office/powerpoint/2010/main" val="653730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31C0E8FA-E46E-05A5-7043-AFED477F416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09313843-D8CC-2A13-E7FE-32A1FCC36AD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78E6CA6C-8DAF-B9FA-57E6-CC64FA9ADED9}"/>
              </a:ext>
            </a:extLst>
          </p:cNvPr>
          <p:cNvSpPr>
            <a:spLocks noGrp="1" noChangeArrowheads="1"/>
          </p:cNvSpPr>
          <p:nvPr>
            <p:ph type="sldNum" sz="quarter" idx="12"/>
          </p:nvPr>
        </p:nvSpPr>
        <p:spPr>
          <a:ln/>
        </p:spPr>
        <p:txBody>
          <a:bodyPr/>
          <a:lstStyle>
            <a:lvl1pPr>
              <a:defRPr/>
            </a:lvl1pPr>
          </a:lstStyle>
          <a:p>
            <a:pPr>
              <a:defRPr/>
            </a:pPr>
            <a:fld id="{28EC9B90-324C-2647-8E5C-0382B34D5885}" type="slidenum">
              <a:rPr lang="en-US" altLang="en-US"/>
              <a:pPr>
                <a:defRPr/>
              </a:pPr>
              <a:t>‹#›</a:t>
            </a:fld>
            <a:endParaRPr lang="en-US" altLang="en-US"/>
          </a:p>
        </p:txBody>
      </p:sp>
    </p:spTree>
    <p:extLst>
      <p:ext uri="{BB962C8B-B14F-4D97-AF65-F5344CB8AC3E}">
        <p14:creationId xmlns:p14="http://schemas.microsoft.com/office/powerpoint/2010/main" val="337911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C53F810-6060-FA68-D47C-00E4308662F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93C153ED-AD32-7C95-61A1-9652C6F5C9D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22E384A2-C6D5-FC57-BE86-64FCE6B442F5}"/>
              </a:ext>
            </a:extLst>
          </p:cNvPr>
          <p:cNvSpPr>
            <a:spLocks noGrp="1" noChangeArrowheads="1"/>
          </p:cNvSpPr>
          <p:nvPr>
            <p:ph type="sldNum" sz="quarter" idx="12"/>
          </p:nvPr>
        </p:nvSpPr>
        <p:spPr>
          <a:ln/>
        </p:spPr>
        <p:txBody>
          <a:bodyPr/>
          <a:lstStyle>
            <a:lvl1pPr>
              <a:defRPr/>
            </a:lvl1pPr>
          </a:lstStyle>
          <a:p>
            <a:pPr>
              <a:defRPr/>
            </a:pPr>
            <a:fld id="{28976F25-58EA-3E4F-9B67-E3D1F824E07C}" type="slidenum">
              <a:rPr lang="en-US" altLang="en-US"/>
              <a:pPr>
                <a:defRPr/>
              </a:pPr>
              <a:t>‹#›</a:t>
            </a:fld>
            <a:endParaRPr lang="en-US" altLang="en-US"/>
          </a:p>
        </p:txBody>
      </p:sp>
    </p:spTree>
    <p:extLst>
      <p:ext uri="{BB962C8B-B14F-4D97-AF65-F5344CB8AC3E}">
        <p14:creationId xmlns:p14="http://schemas.microsoft.com/office/powerpoint/2010/main" val="378350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59968"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833"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1DEE5B0-16E7-6ADD-4D0A-545080A2BD2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10F05252-4FF0-D52B-5611-667D38D3D21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38317123-DDD5-5180-11E3-9BD297A5D65E}"/>
              </a:ext>
            </a:extLst>
          </p:cNvPr>
          <p:cNvSpPr>
            <a:spLocks noGrp="1" noChangeArrowheads="1"/>
          </p:cNvSpPr>
          <p:nvPr>
            <p:ph type="sldNum" sz="quarter" idx="12"/>
          </p:nvPr>
        </p:nvSpPr>
        <p:spPr>
          <a:ln/>
        </p:spPr>
        <p:txBody>
          <a:bodyPr/>
          <a:lstStyle>
            <a:lvl1pPr>
              <a:defRPr/>
            </a:lvl1pPr>
          </a:lstStyle>
          <a:p>
            <a:pPr>
              <a:defRPr/>
            </a:pPr>
            <a:fld id="{0408C98C-C573-0645-B8EB-D50A26C28198}" type="slidenum">
              <a:rPr lang="en-US" altLang="en-US"/>
              <a:pPr>
                <a:defRPr/>
              </a:pPr>
              <a:t>‹#›</a:t>
            </a:fld>
            <a:endParaRPr lang="en-US" altLang="en-US"/>
          </a:p>
        </p:txBody>
      </p:sp>
    </p:spTree>
    <p:extLst>
      <p:ext uri="{BB962C8B-B14F-4D97-AF65-F5344CB8AC3E}">
        <p14:creationId xmlns:p14="http://schemas.microsoft.com/office/powerpoint/2010/main" val="2763505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6" y="23042564"/>
            <a:ext cx="26335264"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436" y="2941639"/>
            <a:ext cx="26335264"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436" y="25763539"/>
            <a:ext cx="26335264"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2136F6D-0DC5-05D8-D34F-D6AF055F8CE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E27CD87D-79D7-EA77-EA11-175BCBCAB4B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7D943702-E198-19C6-821C-98504A435412}"/>
              </a:ext>
            </a:extLst>
          </p:cNvPr>
          <p:cNvSpPr>
            <a:spLocks noGrp="1" noChangeArrowheads="1"/>
          </p:cNvSpPr>
          <p:nvPr>
            <p:ph type="sldNum" sz="quarter" idx="12"/>
          </p:nvPr>
        </p:nvSpPr>
        <p:spPr>
          <a:ln/>
        </p:spPr>
        <p:txBody>
          <a:bodyPr/>
          <a:lstStyle>
            <a:lvl1pPr>
              <a:defRPr/>
            </a:lvl1pPr>
          </a:lstStyle>
          <a:p>
            <a:pPr>
              <a:defRPr/>
            </a:pPr>
            <a:fld id="{70D7CF01-EDBA-4141-8EC8-CD8E6209B67A}" type="slidenum">
              <a:rPr lang="en-US" altLang="en-US"/>
              <a:pPr>
                <a:defRPr/>
              </a:pPr>
              <a:t>‹#›</a:t>
            </a:fld>
            <a:endParaRPr lang="en-US" altLang="en-US"/>
          </a:p>
        </p:txBody>
      </p:sp>
    </p:spTree>
    <p:extLst>
      <p:ext uri="{BB962C8B-B14F-4D97-AF65-F5344CB8AC3E}">
        <p14:creationId xmlns:p14="http://schemas.microsoft.com/office/powerpoint/2010/main" val="2944177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24ECC10-5C65-A033-D157-D1A4301D36B7}"/>
              </a:ext>
            </a:extLst>
          </p:cNvPr>
          <p:cNvSpPr>
            <a:spLocks noGrp="1" noChangeArrowheads="1"/>
          </p:cNvSpPr>
          <p:nvPr>
            <p:ph type="title"/>
          </p:nvPr>
        </p:nvSpPr>
        <p:spPr bwMode="auto">
          <a:xfrm>
            <a:off x="3290888" y="2925763"/>
            <a:ext cx="3730942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B114C563-9B70-4804-D461-8D0D50D2F21D}"/>
              </a:ext>
            </a:extLst>
          </p:cNvPr>
          <p:cNvSpPr>
            <a:spLocks noGrp="1" noChangeArrowheads="1"/>
          </p:cNvSpPr>
          <p:nvPr>
            <p:ph type="body" idx="1"/>
          </p:nvPr>
        </p:nvSpPr>
        <p:spPr bwMode="auto">
          <a:xfrm>
            <a:off x="3290888" y="9510713"/>
            <a:ext cx="37309425" cy="1975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86C8983C-2D08-7F99-DA6C-7F24BF11E014}"/>
              </a:ext>
            </a:extLst>
          </p:cNvPr>
          <p:cNvSpPr>
            <a:spLocks noGrp="1" noChangeArrowheads="1"/>
          </p:cNvSpPr>
          <p:nvPr>
            <p:ph type="dt" sz="half" idx="2"/>
          </p:nvPr>
        </p:nvSpPr>
        <p:spPr bwMode="auto">
          <a:xfrm>
            <a:off x="3290888" y="29992638"/>
            <a:ext cx="9144000"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defTabSz="4075113" eaLnBrk="1" hangingPunct="1">
              <a:defRPr sz="6200">
                <a:latin typeface="+mn-lt"/>
              </a:defRPr>
            </a:lvl1pPr>
          </a:lstStyle>
          <a:p>
            <a:pPr>
              <a:defRPr/>
            </a:pPr>
            <a:endParaRPr lang="en-US" altLang="en-US"/>
          </a:p>
        </p:txBody>
      </p:sp>
      <p:sp>
        <p:nvSpPr>
          <p:cNvPr id="1029" name="Rectangle 5">
            <a:extLst>
              <a:ext uri="{FF2B5EF4-FFF2-40B4-BE49-F238E27FC236}">
                <a16:creationId xmlns:a16="http://schemas.microsoft.com/office/drawing/2014/main" id="{D625460A-2D15-1A37-14F0-EB7C05D3CC17}"/>
              </a:ext>
            </a:extLst>
          </p:cNvPr>
          <p:cNvSpPr>
            <a:spLocks noGrp="1" noChangeArrowheads="1"/>
          </p:cNvSpPr>
          <p:nvPr>
            <p:ph type="ftr" sz="quarter" idx="3"/>
          </p:nvPr>
        </p:nvSpPr>
        <p:spPr bwMode="auto">
          <a:xfrm>
            <a:off x="14997113" y="29992638"/>
            <a:ext cx="13896975"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algn="ctr" defTabSz="4075113" eaLnBrk="1" hangingPunct="1">
              <a:defRPr sz="6200">
                <a:latin typeface="+mn-lt"/>
              </a:defRPr>
            </a:lvl1pPr>
          </a:lstStyle>
          <a:p>
            <a:pPr>
              <a:defRPr/>
            </a:pPr>
            <a:endParaRPr lang="en-US" altLang="en-US"/>
          </a:p>
        </p:txBody>
      </p:sp>
      <p:sp>
        <p:nvSpPr>
          <p:cNvPr id="1030" name="Rectangle 6">
            <a:extLst>
              <a:ext uri="{FF2B5EF4-FFF2-40B4-BE49-F238E27FC236}">
                <a16:creationId xmlns:a16="http://schemas.microsoft.com/office/drawing/2014/main" id="{1E89FD53-7860-6A0B-EF02-9D36A3A060F3}"/>
              </a:ext>
            </a:extLst>
          </p:cNvPr>
          <p:cNvSpPr>
            <a:spLocks noGrp="1" noChangeArrowheads="1"/>
          </p:cNvSpPr>
          <p:nvPr>
            <p:ph type="sldNum" sz="quarter" idx="4"/>
          </p:nvPr>
        </p:nvSpPr>
        <p:spPr bwMode="auto">
          <a:xfrm>
            <a:off x="31456313" y="29992638"/>
            <a:ext cx="9144000"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algn="r" defTabSz="4075113" eaLnBrk="1" hangingPunct="1">
              <a:defRPr sz="6200">
                <a:latin typeface="Times New Roman" panose="02020603050405020304" pitchFamily="18" charset="0"/>
              </a:defRPr>
            </a:lvl1pPr>
          </a:lstStyle>
          <a:p>
            <a:pPr>
              <a:defRPr/>
            </a:pPr>
            <a:fld id="{FC7A65AB-3F40-8E4F-B025-239BE937DF6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113" rtl="0" eaLnBrk="0" fontAlgn="base" hangingPunct="0">
        <a:spcBef>
          <a:spcPct val="0"/>
        </a:spcBef>
        <a:spcAft>
          <a:spcPct val="0"/>
        </a:spcAft>
        <a:defRPr sz="19600">
          <a:solidFill>
            <a:schemeClr val="tx2"/>
          </a:solidFill>
          <a:latin typeface="+mj-lt"/>
          <a:ea typeface="+mj-ea"/>
          <a:cs typeface="+mj-cs"/>
        </a:defRPr>
      </a:lvl1pPr>
      <a:lvl2pPr algn="ctr" defTabSz="4075113" rtl="0" eaLnBrk="0" fontAlgn="base" hangingPunct="0">
        <a:spcBef>
          <a:spcPct val="0"/>
        </a:spcBef>
        <a:spcAft>
          <a:spcPct val="0"/>
        </a:spcAft>
        <a:defRPr sz="19600">
          <a:solidFill>
            <a:schemeClr val="tx2"/>
          </a:solidFill>
          <a:latin typeface="Times New Roman" charset="0"/>
        </a:defRPr>
      </a:lvl2pPr>
      <a:lvl3pPr algn="ctr" defTabSz="4075113" rtl="0" eaLnBrk="0" fontAlgn="base" hangingPunct="0">
        <a:spcBef>
          <a:spcPct val="0"/>
        </a:spcBef>
        <a:spcAft>
          <a:spcPct val="0"/>
        </a:spcAft>
        <a:defRPr sz="19600">
          <a:solidFill>
            <a:schemeClr val="tx2"/>
          </a:solidFill>
          <a:latin typeface="Times New Roman" charset="0"/>
        </a:defRPr>
      </a:lvl3pPr>
      <a:lvl4pPr algn="ctr" defTabSz="4075113" rtl="0" eaLnBrk="0" fontAlgn="base" hangingPunct="0">
        <a:spcBef>
          <a:spcPct val="0"/>
        </a:spcBef>
        <a:spcAft>
          <a:spcPct val="0"/>
        </a:spcAft>
        <a:defRPr sz="19600">
          <a:solidFill>
            <a:schemeClr val="tx2"/>
          </a:solidFill>
          <a:latin typeface="Times New Roman" charset="0"/>
        </a:defRPr>
      </a:lvl4pPr>
      <a:lvl5pPr algn="ctr" defTabSz="4075113" rtl="0" eaLnBrk="0" fontAlgn="base" hangingPunct="0">
        <a:spcBef>
          <a:spcPct val="0"/>
        </a:spcBef>
        <a:spcAft>
          <a:spcPct val="0"/>
        </a:spcAft>
        <a:defRPr sz="19600">
          <a:solidFill>
            <a:schemeClr val="tx2"/>
          </a:solidFill>
          <a:latin typeface="Times New Roman" charset="0"/>
        </a:defRPr>
      </a:lvl5pPr>
      <a:lvl6pPr marL="457200" algn="ctr" defTabSz="4075113" rtl="0" fontAlgn="base">
        <a:spcBef>
          <a:spcPct val="0"/>
        </a:spcBef>
        <a:spcAft>
          <a:spcPct val="0"/>
        </a:spcAft>
        <a:defRPr sz="19600">
          <a:solidFill>
            <a:schemeClr val="tx2"/>
          </a:solidFill>
          <a:latin typeface="Times New Roman" charset="0"/>
        </a:defRPr>
      </a:lvl6pPr>
      <a:lvl7pPr marL="914400" algn="ctr" defTabSz="4075113" rtl="0" fontAlgn="base">
        <a:spcBef>
          <a:spcPct val="0"/>
        </a:spcBef>
        <a:spcAft>
          <a:spcPct val="0"/>
        </a:spcAft>
        <a:defRPr sz="19600">
          <a:solidFill>
            <a:schemeClr val="tx2"/>
          </a:solidFill>
          <a:latin typeface="Times New Roman" charset="0"/>
        </a:defRPr>
      </a:lvl7pPr>
      <a:lvl8pPr marL="1371600" algn="ctr" defTabSz="4075113" rtl="0" fontAlgn="base">
        <a:spcBef>
          <a:spcPct val="0"/>
        </a:spcBef>
        <a:spcAft>
          <a:spcPct val="0"/>
        </a:spcAft>
        <a:defRPr sz="19600">
          <a:solidFill>
            <a:schemeClr val="tx2"/>
          </a:solidFill>
          <a:latin typeface="Times New Roman" charset="0"/>
        </a:defRPr>
      </a:lvl8pPr>
      <a:lvl9pPr marL="1828800" algn="ctr" defTabSz="4075113" rtl="0" fontAlgn="base">
        <a:spcBef>
          <a:spcPct val="0"/>
        </a:spcBef>
        <a:spcAft>
          <a:spcPct val="0"/>
        </a:spcAft>
        <a:defRPr sz="19600">
          <a:solidFill>
            <a:schemeClr val="tx2"/>
          </a:solidFill>
          <a:latin typeface="Times New Roman" charset="0"/>
        </a:defRPr>
      </a:lvl9pPr>
    </p:titleStyle>
    <p:bodyStyle>
      <a:lvl1pPr marL="1528763" indent="-1528763" algn="l" defTabSz="4075113" rtl="0" eaLnBrk="0" fontAlgn="base" hangingPunct="0">
        <a:spcBef>
          <a:spcPct val="20000"/>
        </a:spcBef>
        <a:spcAft>
          <a:spcPct val="0"/>
        </a:spcAft>
        <a:buChar char="•"/>
        <a:defRPr sz="14300">
          <a:solidFill>
            <a:schemeClr val="tx1"/>
          </a:solidFill>
          <a:latin typeface="+mn-lt"/>
          <a:ea typeface="+mn-ea"/>
          <a:cs typeface="+mn-cs"/>
        </a:defRPr>
      </a:lvl1pPr>
      <a:lvl2pPr marL="3311525" indent="-1273175" algn="l" defTabSz="4075113" rtl="0" eaLnBrk="0" fontAlgn="base" hangingPunct="0">
        <a:spcBef>
          <a:spcPct val="20000"/>
        </a:spcBef>
        <a:spcAft>
          <a:spcPct val="0"/>
        </a:spcAft>
        <a:buChar char="–"/>
        <a:defRPr sz="12500">
          <a:solidFill>
            <a:schemeClr val="tx1"/>
          </a:solidFill>
          <a:latin typeface="+mn-lt"/>
        </a:defRPr>
      </a:lvl2pPr>
      <a:lvl3pPr marL="5094288" indent="-1019175" algn="l" defTabSz="4075113" rtl="0" eaLnBrk="0" fontAlgn="base" hangingPunct="0">
        <a:spcBef>
          <a:spcPct val="20000"/>
        </a:spcBef>
        <a:spcAft>
          <a:spcPct val="0"/>
        </a:spcAft>
        <a:buChar char="•"/>
        <a:defRPr sz="10700">
          <a:solidFill>
            <a:schemeClr val="tx1"/>
          </a:solidFill>
          <a:latin typeface="+mn-lt"/>
        </a:defRPr>
      </a:lvl3pPr>
      <a:lvl4pPr marL="7132638" indent="-1019175" algn="l" defTabSz="4075113" rtl="0" eaLnBrk="0" fontAlgn="base" hangingPunct="0">
        <a:spcBef>
          <a:spcPct val="20000"/>
        </a:spcBef>
        <a:spcAft>
          <a:spcPct val="0"/>
        </a:spcAft>
        <a:buChar char="–"/>
        <a:defRPr sz="8900">
          <a:solidFill>
            <a:schemeClr val="tx1"/>
          </a:solidFill>
          <a:latin typeface="+mn-lt"/>
        </a:defRPr>
      </a:lvl4pPr>
      <a:lvl5pPr marL="9169400" indent="-1017588" algn="l" defTabSz="4075113" rtl="0" eaLnBrk="0" fontAlgn="base" hangingPunct="0">
        <a:spcBef>
          <a:spcPct val="20000"/>
        </a:spcBef>
        <a:spcAft>
          <a:spcPct val="0"/>
        </a:spcAft>
        <a:buChar char="»"/>
        <a:defRPr sz="8900">
          <a:solidFill>
            <a:schemeClr val="tx1"/>
          </a:solidFill>
          <a:latin typeface="+mn-lt"/>
        </a:defRPr>
      </a:lvl5pPr>
      <a:lvl6pPr marL="9626600" indent="-1017588" algn="l" defTabSz="4075113" rtl="0" fontAlgn="base">
        <a:spcBef>
          <a:spcPct val="20000"/>
        </a:spcBef>
        <a:spcAft>
          <a:spcPct val="0"/>
        </a:spcAft>
        <a:buChar char="»"/>
        <a:defRPr sz="8900">
          <a:solidFill>
            <a:schemeClr val="tx1"/>
          </a:solidFill>
          <a:latin typeface="+mn-lt"/>
        </a:defRPr>
      </a:lvl6pPr>
      <a:lvl7pPr marL="10083800" indent="-1017588" algn="l" defTabSz="4075113" rtl="0" fontAlgn="base">
        <a:spcBef>
          <a:spcPct val="20000"/>
        </a:spcBef>
        <a:spcAft>
          <a:spcPct val="0"/>
        </a:spcAft>
        <a:buChar char="»"/>
        <a:defRPr sz="8900">
          <a:solidFill>
            <a:schemeClr val="tx1"/>
          </a:solidFill>
          <a:latin typeface="+mn-lt"/>
        </a:defRPr>
      </a:lvl7pPr>
      <a:lvl8pPr marL="10541000" indent="-1017588" algn="l" defTabSz="4075113" rtl="0" fontAlgn="base">
        <a:spcBef>
          <a:spcPct val="20000"/>
        </a:spcBef>
        <a:spcAft>
          <a:spcPct val="0"/>
        </a:spcAft>
        <a:buChar char="»"/>
        <a:defRPr sz="8900">
          <a:solidFill>
            <a:schemeClr val="tx1"/>
          </a:solidFill>
          <a:latin typeface="+mn-lt"/>
        </a:defRPr>
      </a:lvl8pPr>
      <a:lvl9pPr marL="10998200" indent="-1017588" algn="l" defTabSz="4075113" rtl="0" fontAlgn="base">
        <a:spcBef>
          <a:spcPct val="20000"/>
        </a:spcBef>
        <a:spcAft>
          <a:spcPct val="0"/>
        </a:spcAft>
        <a:buChar char="»"/>
        <a:defRPr sz="8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hyperlink" Target="mailto:jbacho22@bw.edu" TargetMode="External"/><Relationship Id="rId7" Type="http://schemas.openxmlformats.org/officeDocument/2006/relationships/image" Target="../media/image2.png"/><Relationship Id="rId12" Type="http://schemas.openxmlformats.org/officeDocument/2006/relationships/image" Target="../media/image7.png"/><Relationship Id="rId2" Type="http://schemas.openxmlformats.org/officeDocument/2006/relationships/slideLayout" Target="../slideLayouts/slideLayout7.xml"/><Relationship Id="rId16" Type="http://schemas.openxmlformats.org/officeDocument/2006/relationships/image" Target="../media/image11.jpeg"/><Relationship Id="rId1" Type="http://schemas.openxmlformats.org/officeDocument/2006/relationships/themeOverride" Target="../theme/themeOverride1.xml"/><Relationship Id="rId6" Type="http://schemas.openxmlformats.org/officeDocument/2006/relationships/image" Target="../media/image1.png"/><Relationship Id="rId11" Type="http://schemas.openxmlformats.org/officeDocument/2006/relationships/image" Target="../media/image6.png"/><Relationship Id="rId5" Type="http://schemas.openxmlformats.org/officeDocument/2006/relationships/hyperlink" Target="mailto:lcamp22@bw.edu" TargetMode="External"/><Relationship Id="rId15" Type="http://schemas.openxmlformats.org/officeDocument/2006/relationships/image" Target="../media/image10.jpeg"/><Relationship Id="rId10" Type="http://schemas.openxmlformats.org/officeDocument/2006/relationships/image" Target="../media/image5.png"/><Relationship Id="rId4" Type="http://schemas.openxmlformats.org/officeDocument/2006/relationships/hyperlink" Target="mailto:gmiller22@bw.edu" TargetMode="External"/><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ext Box 7">
            <a:extLst>
              <a:ext uri="{FF2B5EF4-FFF2-40B4-BE49-F238E27FC236}">
                <a16:creationId xmlns:a16="http://schemas.microsoft.com/office/drawing/2014/main" id="{E716A2F7-A831-BD11-06FF-018F393B3079}"/>
              </a:ext>
            </a:extLst>
          </p:cNvPr>
          <p:cNvSpPr txBox="1">
            <a:spLocks noChangeArrowheads="1"/>
          </p:cNvSpPr>
          <p:nvPr/>
        </p:nvSpPr>
        <p:spPr bwMode="auto">
          <a:xfrm>
            <a:off x="1031875" y="7256463"/>
            <a:ext cx="9010650" cy="11379200"/>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742950" indent="-285750">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50000"/>
              </a:spcBef>
              <a:buFontTx/>
              <a:buNone/>
            </a:pPr>
            <a:r>
              <a:rPr lang="en-US" altLang="en-US" sz="4400" b="1" dirty="0">
                <a:solidFill>
                  <a:srgbClr val="FF8000"/>
                </a:solidFill>
                <a:latin typeface="Helvetica" pitchFamily="2" charset="0"/>
              </a:rPr>
              <a:t>Introduction</a:t>
            </a:r>
            <a:endParaRPr lang="en-US" altLang="en-US" sz="4400" b="1" dirty="0">
              <a:latin typeface="Helvetica" pitchFamily="2" charset="0"/>
            </a:endParaRPr>
          </a:p>
          <a:p>
            <a:pPr eaLnBrk="1" hangingPunct="1">
              <a:spcBef>
                <a:spcPct val="10000"/>
              </a:spcBef>
              <a:buFontTx/>
              <a:buNone/>
            </a:pPr>
            <a:r>
              <a:rPr lang="en-US" altLang="en-US" sz="2400" dirty="0"/>
              <a:t>String matching is a foundational problem in computer science with applications across areas such as data retrieval, text processing, and computational biology. In the following project, we will compare three well-known string-matching algorithms: Brute Force, Rabin-Karp, and Boyer-Moore. Each of these three algorithms attacks the string searching problem with a different strategy and, therefore, exhibits different performance characteristics concerning computational complexity and efficiency. The Brute Force method, for instance, relies on an exhaustive search approach, while Rabin-Karp incorporates hashing to expedite matching, and Boyer-Moore uses heuristic-based shifts to minimize comparisons. This project investigates the efficiency and trade-offs of each approach under varying conditions, contributing insights that are crucial for selecting optimal algorithms in real-world applications.</a:t>
            </a:r>
          </a:p>
          <a:p>
            <a:pPr eaLnBrk="1" hangingPunct="1">
              <a:spcBef>
                <a:spcPct val="10000"/>
              </a:spcBef>
              <a:buFontTx/>
              <a:buNone/>
            </a:pPr>
            <a:r>
              <a:rPr lang="en-US" altLang="en-US" sz="2400" dirty="0"/>
              <a:t>	The study’s approach involves implementing each algorithm to search for the word "the” - the most common word in the English language - in diverse text datasets, including all of Shakespeare’s Works, the Titanic movie script, and The Lottery (short story). By focusing on this frequently occurring word, the study evaluates the CPU processing time for each algorithm, providing a clear comparison of processing speed and efficiency across different text sizes and structures, which reflects real-world performance in handling common search terms.</a:t>
            </a:r>
            <a:endParaRPr lang="en-US" altLang="en-US" sz="2400" dirty="0">
              <a:highlight>
                <a:srgbClr val="FFFF00"/>
              </a:highlight>
            </a:endParaRPr>
          </a:p>
        </p:txBody>
      </p:sp>
      <p:sp>
        <p:nvSpPr>
          <p:cNvPr id="2051" name="Text Box 11">
            <a:extLst>
              <a:ext uri="{FF2B5EF4-FFF2-40B4-BE49-F238E27FC236}">
                <a16:creationId xmlns:a16="http://schemas.microsoft.com/office/drawing/2014/main" id="{8E087887-9FD5-5BC4-0FEC-C1F971EA2614}"/>
              </a:ext>
            </a:extLst>
          </p:cNvPr>
          <p:cNvSpPr txBox="1">
            <a:spLocks noChangeArrowheads="1"/>
          </p:cNvSpPr>
          <p:nvPr/>
        </p:nvSpPr>
        <p:spPr bwMode="auto">
          <a:xfrm>
            <a:off x="1031875" y="18635663"/>
            <a:ext cx="9010650" cy="122253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8000" algn="l"/>
              </a:tabLst>
              <a:defRPr sz="14300">
                <a:solidFill>
                  <a:schemeClr val="tx1"/>
                </a:solidFill>
                <a:latin typeface="Times New Roman" panose="02020603050405020304" pitchFamily="18" charset="0"/>
              </a:defRPr>
            </a:lvl1pPr>
            <a:lvl2pPr marL="742950" indent="-285750">
              <a:spcBef>
                <a:spcPct val="20000"/>
              </a:spcBef>
              <a:buChar char="–"/>
              <a:tabLst>
                <a:tab pos="508000" algn="l"/>
              </a:tabLst>
              <a:defRPr sz="12500">
                <a:solidFill>
                  <a:schemeClr val="tx1"/>
                </a:solidFill>
                <a:latin typeface="Times New Roman" panose="02020603050405020304" pitchFamily="18" charset="0"/>
              </a:defRPr>
            </a:lvl2pPr>
            <a:lvl3pPr marL="1143000" indent="-228600">
              <a:spcBef>
                <a:spcPct val="20000"/>
              </a:spcBef>
              <a:buChar char="•"/>
              <a:tabLst>
                <a:tab pos="508000" algn="l"/>
              </a:tabLst>
              <a:defRPr sz="10700">
                <a:solidFill>
                  <a:schemeClr val="tx1"/>
                </a:solidFill>
                <a:latin typeface="Times New Roman" panose="02020603050405020304" pitchFamily="18" charset="0"/>
              </a:defRPr>
            </a:lvl3pPr>
            <a:lvl4pPr marL="1600200" indent="-228600">
              <a:spcBef>
                <a:spcPct val="20000"/>
              </a:spcBef>
              <a:buChar char="–"/>
              <a:tabLst>
                <a:tab pos="508000" algn="l"/>
              </a:tabLst>
              <a:defRPr sz="8900">
                <a:solidFill>
                  <a:schemeClr val="tx1"/>
                </a:solidFill>
                <a:latin typeface="Times New Roman" panose="02020603050405020304" pitchFamily="18" charset="0"/>
              </a:defRPr>
            </a:lvl4pPr>
            <a:lvl5pPr marL="2057400" indent="-228600">
              <a:spcBef>
                <a:spcPct val="20000"/>
              </a:spcBef>
              <a:buChar char="»"/>
              <a:tabLst>
                <a:tab pos="508000"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9pPr>
          </a:lstStyle>
          <a:p>
            <a:pPr algn="just" eaLnBrk="1" hangingPunct="1">
              <a:spcBef>
                <a:spcPct val="50000"/>
              </a:spcBef>
              <a:buFontTx/>
              <a:buNone/>
            </a:pPr>
            <a:r>
              <a:rPr lang="en-US" altLang="en-US" sz="4400" b="1" dirty="0">
                <a:solidFill>
                  <a:srgbClr val="FF8000"/>
                </a:solidFill>
                <a:latin typeface="Helvetica" pitchFamily="2" charset="0"/>
              </a:rPr>
              <a:t>Algorithm Visualization</a:t>
            </a:r>
            <a:r>
              <a:rPr lang="en-US" altLang="en-US" sz="2400" dirty="0">
                <a:solidFill>
                  <a:srgbClr val="FF8000"/>
                </a:solidFill>
              </a:rPr>
              <a:t>	</a:t>
            </a:r>
          </a:p>
          <a:p>
            <a:pPr eaLnBrk="1" hangingPunct="1">
              <a:spcBef>
                <a:spcPct val="10000"/>
              </a:spcBef>
              <a:buFontTx/>
              <a:buNone/>
            </a:pPr>
            <a:endParaRPr lang="en-US" altLang="en-US" sz="2400" dirty="0"/>
          </a:p>
        </p:txBody>
      </p:sp>
      <p:sp>
        <p:nvSpPr>
          <p:cNvPr id="2053" name="Text Box 12">
            <a:extLst>
              <a:ext uri="{FF2B5EF4-FFF2-40B4-BE49-F238E27FC236}">
                <a16:creationId xmlns:a16="http://schemas.microsoft.com/office/drawing/2014/main" id="{0025A9B4-66D6-8BCE-ED45-8B1EE279232A}"/>
              </a:ext>
            </a:extLst>
          </p:cNvPr>
          <p:cNvSpPr txBox="1">
            <a:spLocks noChangeArrowheads="1"/>
          </p:cNvSpPr>
          <p:nvPr/>
        </p:nvSpPr>
        <p:spPr bwMode="auto">
          <a:xfrm>
            <a:off x="10025776" y="7256463"/>
            <a:ext cx="11950702" cy="236045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1385888" indent="-346075">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0"/>
              </a:spcBef>
              <a:buFontTx/>
              <a:buNone/>
            </a:pPr>
            <a:r>
              <a:rPr lang="en-US" altLang="en-US" sz="4400" b="1" dirty="0">
                <a:solidFill>
                  <a:srgbClr val="FF8000"/>
                </a:solidFill>
                <a:latin typeface="Helvetica" pitchFamily="2" charset="0"/>
              </a:rPr>
              <a:t>Boyer-Moore</a:t>
            </a:r>
            <a:endParaRPr lang="en-US" altLang="en-US" sz="2400" b="1" dirty="0">
              <a:latin typeface="Helvetica" pitchFamily="2" charset="0"/>
            </a:endParaRPr>
          </a:p>
          <a:p>
            <a:pPr eaLnBrk="1" hangingPunct="1">
              <a:spcBef>
                <a:spcPct val="10000"/>
              </a:spcBef>
              <a:buFontTx/>
              <a:buNone/>
            </a:pPr>
            <a:r>
              <a:rPr lang="en-US" altLang="en-US" sz="1800" dirty="0">
                <a:latin typeface="+mn-lt"/>
              </a:rPr>
              <a:t>The Boyer-Moore algorithm is an efficient string-matching method known for its use of Bad Character and Good Suffix rules, which reduce the number of comparisons needed when searching for a pattern in a dataset. It scans from right to left and can skip portions of the text on mismatches, allowing for large jumps, particularly with unique or repetitive patterns (Figure 1). This results in an average time complexity of O(n/m), where (n) is the text length and (m) is the pattern length (</a:t>
            </a:r>
            <a:r>
              <a:rPr lang="en-US" altLang="en-US" sz="1800" dirty="0" err="1">
                <a:latin typeface="+mn-lt"/>
              </a:rPr>
              <a:t>GeeksforGeeks</a:t>
            </a:r>
            <a:r>
              <a:rPr lang="en-US" altLang="en-US" sz="1800" dirty="0">
                <a:latin typeface="+mn-lt"/>
              </a:rPr>
              <a:t>, 2024). While it has a worst-case complexity of O(n*m) for repetitive sequences, its efficiency in practical applications makes it a preferred choice for string matching, especially with large datasets. </a:t>
            </a:r>
          </a:p>
          <a:p>
            <a:pPr eaLnBrk="1" hangingPunct="1">
              <a:spcBef>
                <a:spcPct val="10000"/>
              </a:spcBef>
              <a:buFontTx/>
              <a:buNone/>
            </a:pPr>
            <a:endParaRPr lang="en-US" altLang="en-US" sz="2400" dirty="0">
              <a:latin typeface="+mn-lt"/>
            </a:endParaRPr>
          </a:p>
          <a:p>
            <a:pPr eaLnBrk="1" hangingPunct="1">
              <a:spcBef>
                <a:spcPct val="10000"/>
              </a:spcBef>
              <a:buFontTx/>
              <a:buNone/>
            </a:pPr>
            <a:endParaRPr lang="en-US" altLang="en-US" sz="2400" dirty="0"/>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r>
              <a:rPr lang="en-US" altLang="en-US" sz="4400" b="1" dirty="0">
                <a:solidFill>
                  <a:srgbClr val="FF8000"/>
                </a:solidFill>
                <a:latin typeface="Helvetica" pitchFamily="2" charset="0"/>
              </a:rPr>
              <a:t>Rabin-Karp</a:t>
            </a:r>
            <a:endParaRPr lang="en-US" altLang="en-US" sz="2400" b="1" dirty="0">
              <a:latin typeface="Helvetica" pitchFamily="2" charset="0"/>
            </a:endParaRPr>
          </a:p>
          <a:p>
            <a:pPr eaLnBrk="1" hangingPunct="1">
              <a:spcBef>
                <a:spcPct val="10000"/>
              </a:spcBef>
              <a:buFontTx/>
              <a:buNone/>
            </a:pPr>
            <a:r>
              <a:rPr lang="en-US" altLang="en-US" sz="1800" dirty="0"/>
              <a:t>Rabin-Karp algorithms utilizes hashes to save the text and pattern to check if the inputted pattern, the word “the” in our case, to check if the text contains the pattern. It uses a for loop to check if the pattern matches the hash set and if it doesn’t then the hash for the text moves up based on the length of the pattern to restart the process until either the entirety of the text is gone through, or the pattern is found in the text.</a:t>
            </a:r>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4400" b="1" i="0" u="none" strike="noStrike" kern="1200" cap="none" spc="0" normalizeH="0" baseline="0" noProof="0" dirty="0">
                <a:ln>
                  <a:noFill/>
                </a:ln>
                <a:solidFill>
                  <a:srgbClr val="FF8000"/>
                </a:solidFill>
                <a:effectLst/>
                <a:uLnTx/>
                <a:uFillTx/>
                <a:latin typeface="Helvetica" pitchFamily="2" charset="0"/>
                <a:ea typeface="+mn-ea"/>
                <a:cs typeface="+mn-cs"/>
              </a:rPr>
              <a:t>Brute Force</a:t>
            </a:r>
            <a:endParaRPr kumimoji="0" lang="en-US" altLang="en-US" sz="2400" b="1" i="0" u="none" strike="noStrike" kern="1200" cap="none" spc="0" normalizeH="0" baseline="0" noProof="0" dirty="0">
              <a:ln>
                <a:noFill/>
              </a:ln>
              <a:solidFill>
                <a:srgbClr val="000000"/>
              </a:solidFill>
              <a:effectLst/>
              <a:uLnTx/>
              <a:uFillTx/>
              <a:latin typeface="Helvetica" pitchFamily="2" charset="0"/>
              <a:ea typeface="+mn-ea"/>
              <a:cs typeface="+mn-cs"/>
            </a:endParaRPr>
          </a:p>
          <a:p>
            <a:pPr eaLnBrk="1" hangingPunct="1">
              <a:spcBef>
                <a:spcPct val="10000"/>
              </a:spcBef>
              <a:buNone/>
              <a:tabLst/>
              <a:defRPr/>
            </a:pPr>
            <a:r>
              <a:rPr lang="en-US" altLang="en-US" sz="1800" dirty="0">
                <a:solidFill>
                  <a:srgbClr val="000000"/>
                </a:solidFill>
                <a:latin typeface="Helvetica" pitchFamily="2" charset="0"/>
              </a:rPr>
              <a:t>The Brute Force algorithm is a straightforward approach to string-matching. It scans text from left to right without skipping any portion. For each mismatch, the search shifts one character to the right and restarts the pattern check giving an average efficiency of O(m + n) and a worst-case scenario of O(</a:t>
            </a:r>
            <a:r>
              <a:rPr lang="en-US" altLang="en-US" sz="1800" dirty="0" err="1">
                <a:solidFill>
                  <a:srgbClr val="000000"/>
                </a:solidFill>
                <a:latin typeface="Helvetica" pitchFamily="2" charset="0"/>
              </a:rPr>
              <a:t>mn</a:t>
            </a:r>
            <a:r>
              <a:rPr lang="en-US" altLang="en-US" sz="1800" dirty="0">
                <a:solidFill>
                  <a:srgbClr val="000000"/>
                </a:solidFill>
                <a:latin typeface="Helvetica" pitchFamily="2" charset="0"/>
              </a:rPr>
              <a:t>). While not the most efficient, the algorithm is simple and makes can be suitable for small or less complex datasets with less headache and more readable and easier to use code.</a:t>
            </a:r>
            <a:endParaRPr lang="en-US" altLang="en-US" sz="1800" dirty="0"/>
          </a:p>
        </p:txBody>
      </p:sp>
      <p:sp>
        <p:nvSpPr>
          <p:cNvPr id="2054" name="Text Box 13">
            <a:extLst>
              <a:ext uri="{FF2B5EF4-FFF2-40B4-BE49-F238E27FC236}">
                <a16:creationId xmlns:a16="http://schemas.microsoft.com/office/drawing/2014/main" id="{B3325719-B4DD-B37C-EE67-F3A07D7123DC}"/>
              </a:ext>
            </a:extLst>
          </p:cNvPr>
          <p:cNvSpPr txBox="1">
            <a:spLocks noChangeArrowheads="1"/>
          </p:cNvSpPr>
          <p:nvPr/>
        </p:nvSpPr>
        <p:spPr bwMode="auto">
          <a:xfrm>
            <a:off x="33856613" y="7256462"/>
            <a:ext cx="9010650" cy="15011400"/>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nchor="t"/>
          <a:lstStyle>
            <a:lvl1pPr>
              <a:spcBef>
                <a:spcPct val="20000"/>
              </a:spcBef>
              <a:buChar char="•"/>
              <a:tabLst>
                <a:tab pos="635000" algn="l"/>
              </a:tabLst>
              <a:defRPr sz="14300">
                <a:solidFill>
                  <a:schemeClr val="tx1"/>
                </a:solidFill>
                <a:latin typeface="Times New Roman" panose="02020603050405020304" pitchFamily="18" charset="0"/>
              </a:defRPr>
            </a:lvl1pPr>
            <a:lvl2pPr marL="742950" indent="-285750">
              <a:spcBef>
                <a:spcPct val="20000"/>
              </a:spcBef>
              <a:buChar char="–"/>
              <a:tabLst>
                <a:tab pos="635000" algn="l"/>
              </a:tabLst>
              <a:defRPr sz="12500">
                <a:solidFill>
                  <a:schemeClr val="tx1"/>
                </a:solidFill>
                <a:latin typeface="Times New Roman" panose="02020603050405020304" pitchFamily="18" charset="0"/>
              </a:defRPr>
            </a:lvl2pPr>
            <a:lvl3pPr marL="1143000" indent="-228600">
              <a:spcBef>
                <a:spcPct val="20000"/>
              </a:spcBef>
              <a:buChar char="•"/>
              <a:tabLst>
                <a:tab pos="635000" algn="l"/>
              </a:tabLst>
              <a:defRPr sz="10700">
                <a:solidFill>
                  <a:schemeClr val="tx1"/>
                </a:solidFill>
                <a:latin typeface="Times New Roman" panose="02020603050405020304" pitchFamily="18" charset="0"/>
              </a:defRPr>
            </a:lvl3pPr>
            <a:lvl4pPr marL="1600200" indent="-228600">
              <a:spcBef>
                <a:spcPct val="20000"/>
              </a:spcBef>
              <a:buChar char="–"/>
              <a:tabLst>
                <a:tab pos="635000" algn="l"/>
              </a:tabLst>
              <a:defRPr sz="8900">
                <a:solidFill>
                  <a:schemeClr val="tx1"/>
                </a:solidFill>
                <a:latin typeface="Times New Roman" panose="02020603050405020304" pitchFamily="18" charset="0"/>
              </a:defRPr>
            </a:lvl4pPr>
            <a:lvl5pPr marL="2057400" indent="-228600">
              <a:spcBef>
                <a:spcPct val="20000"/>
              </a:spcBef>
              <a:buChar char="»"/>
              <a:tabLst>
                <a:tab pos="635000"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9pPr>
          </a:lstStyle>
          <a:p>
            <a:pPr eaLnBrk="1" hangingPunct="1">
              <a:spcBef>
                <a:spcPct val="50000"/>
              </a:spcBef>
              <a:buFontTx/>
              <a:buNone/>
            </a:pPr>
            <a:r>
              <a:rPr lang="en-US" altLang="en-US" sz="4400" b="1" dirty="0">
                <a:solidFill>
                  <a:srgbClr val="FF8000"/>
                </a:solidFill>
                <a:latin typeface="Helvetica" pitchFamily="2" charset="0"/>
              </a:rPr>
              <a:t>Conclusions</a:t>
            </a:r>
          </a:p>
          <a:p>
            <a:pPr>
              <a:spcBef>
                <a:spcPct val="50000"/>
              </a:spcBef>
              <a:buNone/>
            </a:pPr>
            <a:r>
              <a:rPr lang="en-US" altLang="en-US" sz="2400" dirty="0">
                <a:solidFill>
                  <a:srgbClr val="000000"/>
                </a:solidFill>
                <a:latin typeface="Helvetica"/>
                <a:cs typeface="Helvetica"/>
              </a:rPr>
              <a:t>Looking at our results, we can see how well each algorithms performed with our different texts and finding "the" in our chosen texts.</a:t>
            </a:r>
          </a:p>
          <a:p>
            <a:pPr>
              <a:spcBef>
                <a:spcPct val="50000"/>
              </a:spcBef>
              <a:buNone/>
            </a:pPr>
            <a:r>
              <a:rPr lang="en-US" altLang="en-US" sz="2400" dirty="0">
                <a:solidFill>
                  <a:srgbClr val="000000"/>
                </a:solidFill>
                <a:latin typeface="Helvetica"/>
                <a:cs typeface="Helvetica"/>
              </a:rPr>
              <a:t>Looking at our times across all the texts, we see that no matter what scale the dataset is, the Boyer-Moore algorithm consistently runs quicker and finds the string faster than any other of the algorithms. </a:t>
            </a:r>
          </a:p>
          <a:p>
            <a:pPr>
              <a:spcBef>
                <a:spcPct val="50000"/>
              </a:spcBef>
              <a:buNone/>
            </a:pPr>
            <a:r>
              <a:rPr lang="en-US" altLang="en-US" sz="2400" dirty="0">
                <a:solidFill>
                  <a:srgbClr val="000000"/>
                </a:solidFill>
                <a:latin typeface="Helvetica"/>
                <a:cs typeface="Helvetica"/>
              </a:rPr>
              <a:t>When we compare the speeds of the other two algorithms, we see that the Rabin-Karp algorithm is the slowest option of the three.</a:t>
            </a:r>
          </a:p>
          <a:p>
            <a:pPr>
              <a:spcBef>
                <a:spcPct val="50000"/>
              </a:spcBef>
              <a:buNone/>
            </a:pPr>
            <a:r>
              <a:rPr lang="en-US" altLang="en-US" sz="2400" dirty="0">
                <a:solidFill>
                  <a:srgbClr val="000000"/>
                </a:solidFill>
                <a:latin typeface="Helvetica"/>
                <a:cs typeface="Helvetica"/>
              </a:rPr>
              <a:t>The way that Rabin-Karp works, we have an average and best-case time complexity of O(m + n) where m equals the length of the pattern, which is "the" in our case, and n is the length of the text , but in the worst-case we have a time complexity of O(</a:t>
            </a:r>
            <a:r>
              <a:rPr lang="en-US" altLang="en-US" sz="2400" dirty="0" err="1">
                <a:solidFill>
                  <a:srgbClr val="000000"/>
                </a:solidFill>
                <a:latin typeface="Helvetica"/>
                <a:cs typeface="Helvetica"/>
              </a:rPr>
              <a:t>mn</a:t>
            </a:r>
            <a:r>
              <a:rPr lang="en-US" altLang="en-US" sz="2400" dirty="0">
                <a:solidFill>
                  <a:srgbClr val="000000"/>
                </a:solidFill>
                <a:latin typeface="Helvetica"/>
                <a:cs typeface="Helvetica"/>
              </a:rPr>
              <a:t>). </a:t>
            </a:r>
          </a:p>
          <a:p>
            <a:pPr>
              <a:spcBef>
                <a:spcPct val="50000"/>
              </a:spcBef>
              <a:buNone/>
            </a:pPr>
            <a:r>
              <a:rPr lang="en-US" altLang="en-US" sz="2400" dirty="0">
                <a:solidFill>
                  <a:srgbClr val="000000"/>
                </a:solidFill>
                <a:latin typeface="Helvetica"/>
                <a:cs typeface="Helvetica"/>
              </a:rPr>
              <a:t>The Brute Force algorithm has the same complexity for as Rabin-Karp, but because of the overhead computing and hash checking that occurs in the Rabin-Karp code, the Brute Force algorithm ends up taking less time than Rabin-Karp.</a:t>
            </a:r>
            <a:endParaRPr lang="en-US" altLang="en-US" sz="2400" dirty="0">
              <a:latin typeface="Helvetica"/>
              <a:cs typeface="Helvetica"/>
            </a:endParaRPr>
          </a:p>
        </p:txBody>
      </p:sp>
      <p:sp>
        <p:nvSpPr>
          <p:cNvPr id="2055" name="Text Box 14">
            <a:extLst>
              <a:ext uri="{FF2B5EF4-FFF2-40B4-BE49-F238E27FC236}">
                <a16:creationId xmlns:a16="http://schemas.microsoft.com/office/drawing/2014/main" id="{049801D1-EC61-AD81-381A-362B3ED5B909}"/>
              </a:ext>
            </a:extLst>
          </p:cNvPr>
          <p:cNvSpPr txBox="1">
            <a:spLocks noChangeArrowheads="1"/>
          </p:cNvSpPr>
          <p:nvPr/>
        </p:nvSpPr>
        <p:spPr bwMode="auto">
          <a:xfrm>
            <a:off x="2282825" y="1333500"/>
            <a:ext cx="40887650" cy="363689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tIns="274320" rIns="274320" bIns="27432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algn="ctr" eaLnBrk="1" hangingPunct="1">
              <a:spcBef>
                <a:spcPts val="960"/>
              </a:spcBef>
              <a:buFontTx/>
              <a:buNone/>
            </a:pPr>
            <a:r>
              <a:rPr lang="en-US" altLang="en-US" sz="9600" b="1" dirty="0">
                <a:latin typeface="Helvetica" pitchFamily="2" charset="0"/>
              </a:rPr>
              <a:t>Comparative Analysis of String Searching Algorithms: </a:t>
            </a:r>
          </a:p>
          <a:p>
            <a:pPr algn="ctr" eaLnBrk="1" hangingPunct="1">
              <a:spcBef>
                <a:spcPts val="960"/>
              </a:spcBef>
              <a:spcAft>
                <a:spcPts val="4800"/>
              </a:spcAft>
              <a:buFontTx/>
              <a:buNone/>
            </a:pPr>
            <a:r>
              <a:rPr lang="en-US" altLang="en-US" sz="9600" b="1" dirty="0">
                <a:latin typeface="Helvetica" pitchFamily="2" charset="0"/>
              </a:rPr>
              <a:t>Brute Force, Rabin-Karp, and Boyer-Moore</a:t>
            </a:r>
            <a:endParaRPr lang="en-US" altLang="en-US" sz="4000" dirty="0">
              <a:latin typeface="Helvetica" pitchFamily="2" charset="0"/>
            </a:endParaRPr>
          </a:p>
        </p:txBody>
      </p:sp>
      <p:sp>
        <p:nvSpPr>
          <p:cNvPr id="2056" name="Text Box 15">
            <a:extLst>
              <a:ext uri="{FF2B5EF4-FFF2-40B4-BE49-F238E27FC236}">
                <a16:creationId xmlns:a16="http://schemas.microsoft.com/office/drawing/2014/main" id="{6E542158-0806-96F5-51CD-4D1D027AC2E4}"/>
              </a:ext>
            </a:extLst>
          </p:cNvPr>
          <p:cNvSpPr txBox="1">
            <a:spLocks noChangeArrowheads="1"/>
          </p:cNvSpPr>
          <p:nvPr/>
        </p:nvSpPr>
        <p:spPr bwMode="auto">
          <a:xfrm>
            <a:off x="33847088" y="22267862"/>
            <a:ext cx="9010650" cy="5254894"/>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marL="500063" indent="-500063">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50000"/>
              </a:spcBef>
              <a:buFontTx/>
              <a:buNone/>
            </a:pPr>
            <a:r>
              <a:rPr lang="en-US" altLang="en-US" sz="4400" b="1" dirty="0">
                <a:solidFill>
                  <a:srgbClr val="FF8000"/>
                </a:solidFill>
                <a:latin typeface="Helvetica" pitchFamily="2" charset="0"/>
              </a:rPr>
              <a:t>Literature cited</a:t>
            </a:r>
            <a:endParaRPr lang="en-US" altLang="en-US" sz="4400" b="1" dirty="0">
              <a:latin typeface="Helvetica" pitchFamily="2" charset="0"/>
            </a:endParaRPr>
          </a:p>
          <a:p>
            <a:pPr eaLnBrk="1" hangingPunct="1">
              <a:spcBef>
                <a:spcPct val="0"/>
              </a:spcBef>
              <a:buFontTx/>
              <a:buNone/>
            </a:pPr>
            <a:r>
              <a:rPr lang="en-US" altLang="en-US" sz="2000" dirty="0"/>
              <a:t>“Boyer Moore Algorithm for Pattern Searching.” </a:t>
            </a:r>
            <a:r>
              <a:rPr lang="en-US" altLang="en-US" sz="2000" dirty="0" err="1"/>
              <a:t>GeeksforGeeks</a:t>
            </a:r>
            <a:r>
              <a:rPr lang="en-US" altLang="en-US" sz="2000" dirty="0"/>
              <a:t>, </a:t>
            </a:r>
            <a:r>
              <a:rPr lang="en-US" altLang="en-US" sz="2000" dirty="0" err="1"/>
              <a:t>GeeksforGeeks</a:t>
            </a:r>
            <a:r>
              <a:rPr lang="en-US" altLang="en-US" sz="2000" dirty="0"/>
              <a:t>, 11 Mar. 2024, </a:t>
            </a:r>
            <a:r>
              <a:rPr lang="en-US" altLang="en-US" sz="2000" dirty="0" err="1"/>
              <a:t>www.geeksforgeeks.org</a:t>
            </a:r>
            <a:r>
              <a:rPr lang="en-US" altLang="en-US" sz="2000" dirty="0"/>
              <a:t>/</a:t>
            </a:r>
            <a:r>
              <a:rPr lang="en-US" altLang="en-US" sz="2000" dirty="0" err="1"/>
              <a:t>boyer</a:t>
            </a:r>
            <a:r>
              <a:rPr lang="en-US" altLang="en-US" sz="2000" dirty="0"/>
              <a:t>-</a:t>
            </a:r>
            <a:r>
              <a:rPr lang="en-US" altLang="en-US" sz="2000" dirty="0" err="1"/>
              <a:t>moore</a:t>
            </a:r>
            <a:r>
              <a:rPr lang="en-US" altLang="en-US" sz="2000" dirty="0"/>
              <a:t>-algorithm-for-pattern-searching/#. </a:t>
            </a:r>
          </a:p>
          <a:p>
            <a:pPr eaLnBrk="1" hangingPunct="1">
              <a:spcBef>
                <a:spcPct val="10000"/>
              </a:spcBef>
              <a:buFontTx/>
              <a:buNone/>
            </a:pPr>
            <a:r>
              <a:rPr lang="en-US" altLang="en-US" sz="2000" dirty="0"/>
              <a:t>Levitin, </a:t>
            </a:r>
            <a:r>
              <a:rPr lang="en-US" altLang="en-US" sz="2000" dirty="0" err="1"/>
              <a:t>Anany</a:t>
            </a:r>
            <a:r>
              <a:rPr lang="en-US" altLang="en-US" sz="2000" dirty="0"/>
              <a:t>. Introduction to the Design &amp; Analysis of Algorithms. Pearson, 2012. </a:t>
            </a:r>
          </a:p>
          <a:p>
            <a:pPr eaLnBrk="1" hangingPunct="1">
              <a:spcBef>
                <a:spcPct val="10000"/>
              </a:spcBef>
              <a:buFontTx/>
              <a:buNone/>
            </a:pPr>
            <a:r>
              <a:rPr lang="en-US" altLang="en-US" sz="2000" dirty="0"/>
              <a:t>Brute Force Pattern Matching: Study glance. Data Structures Tutorial | Study Glance. (n.d.). https://</a:t>
            </a:r>
            <a:r>
              <a:rPr lang="en-US" altLang="en-US" sz="2000" dirty="0" err="1"/>
              <a:t>studyglance.in</a:t>
            </a:r>
            <a:r>
              <a:rPr lang="en-US" altLang="en-US" sz="2000" dirty="0"/>
              <a:t>/ds/</a:t>
            </a:r>
            <a:r>
              <a:rPr lang="en-US" altLang="en-US" sz="2000" dirty="0" err="1"/>
              <a:t>display.php?tno</a:t>
            </a:r>
            <a:r>
              <a:rPr lang="en-US" altLang="en-US" sz="2000" dirty="0"/>
              <a:t>=40&amp;topic=Brute-force-Pattern-Matching </a:t>
            </a:r>
          </a:p>
          <a:p>
            <a:pPr eaLnBrk="1" hangingPunct="1">
              <a:spcBef>
                <a:spcPct val="10000"/>
              </a:spcBef>
              <a:buFontTx/>
              <a:buNone/>
            </a:pPr>
            <a:r>
              <a:rPr lang="en-US" altLang="en-US" sz="2000" dirty="0"/>
              <a:t>Working of Karp-Rabin algorithm. (n.d.). https://</a:t>
            </a:r>
            <a:r>
              <a:rPr lang="en-US" altLang="en-US" sz="2000" dirty="0" err="1"/>
              <a:t>www.researchgate.net</a:t>
            </a:r>
            <a:r>
              <a:rPr lang="en-US" altLang="en-US" sz="2000" dirty="0"/>
              <a:t>/figure/Working-of-Karp-Rabin-Algorithm_fig5_332773245 </a:t>
            </a:r>
          </a:p>
          <a:p>
            <a:pPr eaLnBrk="1" hangingPunct="1">
              <a:spcBef>
                <a:spcPct val="10000"/>
              </a:spcBef>
              <a:buFontTx/>
              <a:buNone/>
            </a:pPr>
            <a:endParaRPr lang="en-US" altLang="en-US" sz="2000" dirty="0"/>
          </a:p>
        </p:txBody>
      </p:sp>
      <p:sp>
        <p:nvSpPr>
          <p:cNvPr id="2057" name="Text Box 23">
            <a:extLst>
              <a:ext uri="{FF2B5EF4-FFF2-40B4-BE49-F238E27FC236}">
                <a16:creationId xmlns:a16="http://schemas.microsoft.com/office/drawing/2014/main" id="{454857CF-E1D9-BE41-EE00-F997E97B16B6}"/>
              </a:ext>
            </a:extLst>
          </p:cNvPr>
          <p:cNvSpPr txBox="1">
            <a:spLocks noChangeArrowheads="1"/>
          </p:cNvSpPr>
          <p:nvPr/>
        </p:nvSpPr>
        <p:spPr bwMode="auto">
          <a:xfrm>
            <a:off x="5590212" y="20538061"/>
            <a:ext cx="3341763" cy="14157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91440" bIns="9144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latin typeface="Helvetica" pitchFamily="2" charset="0"/>
              </a:rPr>
              <a:t>Figure 1.</a:t>
            </a:r>
            <a:r>
              <a:rPr lang="en-US" altLang="en-US" sz="2000" dirty="0">
                <a:latin typeface="Helvetica" pitchFamily="2" charset="0"/>
              </a:rPr>
              <a:t> Visualization of the Boyer-Moore algorithm use of pattern shifting for faster string matching</a:t>
            </a:r>
          </a:p>
        </p:txBody>
      </p:sp>
      <p:sp>
        <p:nvSpPr>
          <p:cNvPr id="2058" name="Text Box 33">
            <a:extLst>
              <a:ext uri="{FF2B5EF4-FFF2-40B4-BE49-F238E27FC236}">
                <a16:creationId xmlns:a16="http://schemas.microsoft.com/office/drawing/2014/main" id="{FD88A627-6C91-CC52-D2E1-75006B9ABB8A}"/>
              </a:ext>
            </a:extLst>
          </p:cNvPr>
          <p:cNvSpPr txBox="1">
            <a:spLocks noChangeArrowheads="1"/>
          </p:cNvSpPr>
          <p:nvPr/>
        </p:nvSpPr>
        <p:spPr bwMode="auto">
          <a:xfrm>
            <a:off x="5564899" y="24532435"/>
            <a:ext cx="3341763" cy="11079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91440" bIns="9144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latin typeface="Helvetica" pitchFamily="2" charset="0"/>
              </a:rPr>
              <a:t>Figure 2</a:t>
            </a:r>
            <a:r>
              <a:rPr lang="en-US" altLang="en-US" sz="2000" dirty="0">
                <a:latin typeface="Helvetica" pitchFamily="2" charset="0"/>
              </a:rPr>
              <a:t>. Visualization of the Brute Force algorithm string matching</a:t>
            </a:r>
          </a:p>
        </p:txBody>
      </p:sp>
      <p:sp>
        <p:nvSpPr>
          <p:cNvPr id="2064" name="Text Box 70">
            <a:extLst>
              <a:ext uri="{FF2B5EF4-FFF2-40B4-BE49-F238E27FC236}">
                <a16:creationId xmlns:a16="http://schemas.microsoft.com/office/drawing/2014/main" id="{CFF57B8B-E70A-2E9B-45DC-9D6EB29B880B}"/>
              </a:ext>
            </a:extLst>
          </p:cNvPr>
          <p:cNvSpPr txBox="1">
            <a:spLocks noChangeArrowheads="1"/>
          </p:cNvSpPr>
          <p:nvPr/>
        </p:nvSpPr>
        <p:spPr bwMode="auto">
          <a:xfrm>
            <a:off x="33847088" y="27522756"/>
            <a:ext cx="9010650" cy="3338244"/>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algn="just" eaLnBrk="1" hangingPunct="1">
              <a:spcBef>
                <a:spcPct val="0"/>
              </a:spcBef>
              <a:buFontTx/>
              <a:buNone/>
            </a:pPr>
            <a:r>
              <a:rPr lang="en-US" altLang="en-US" sz="4400" b="1" dirty="0">
                <a:solidFill>
                  <a:srgbClr val="FF8000"/>
                </a:solidFill>
                <a:latin typeface="Helvetica" pitchFamily="2" charset="0"/>
              </a:rPr>
              <a:t>For further information</a:t>
            </a:r>
            <a:endParaRPr lang="en-US" altLang="en-US" sz="4400" b="1" dirty="0">
              <a:solidFill>
                <a:schemeClr val="accent2"/>
              </a:solidFill>
              <a:latin typeface="Helvetica" pitchFamily="2" charset="0"/>
            </a:endParaRPr>
          </a:p>
          <a:p>
            <a:pPr eaLnBrk="1" hangingPunct="1">
              <a:spcBef>
                <a:spcPct val="10000"/>
              </a:spcBef>
              <a:buFontTx/>
              <a:buNone/>
            </a:pPr>
            <a:r>
              <a:rPr lang="en-US" altLang="en-US" sz="2000" dirty="0"/>
              <a:t>Please contact </a:t>
            </a:r>
            <a:r>
              <a:rPr lang="en-US" altLang="en-US" sz="2000" i="1" dirty="0">
                <a:hlinkClick r:id="rId3"/>
              </a:rPr>
              <a:t>jbacho22@bw.edu</a:t>
            </a:r>
            <a:r>
              <a:rPr lang="en-US" altLang="en-US" sz="2000" i="1" dirty="0"/>
              <a:t>, </a:t>
            </a:r>
            <a:r>
              <a:rPr lang="en-US" altLang="en-US" sz="2000" i="1" dirty="0">
                <a:hlinkClick r:id="rId4"/>
              </a:rPr>
              <a:t>gmiller22@bw.edu</a:t>
            </a:r>
            <a:r>
              <a:rPr lang="en-US" altLang="en-US" sz="2000" i="1" dirty="0"/>
              <a:t>, </a:t>
            </a:r>
            <a:r>
              <a:rPr lang="en-US" altLang="en-US" sz="2000" i="1" dirty="0">
                <a:hlinkClick r:id="rId5"/>
              </a:rPr>
              <a:t>lcamp22@bw.edu</a:t>
            </a:r>
            <a:r>
              <a:rPr lang="en-US" altLang="en-US" sz="2000" dirty="0"/>
              <a:t>. More information on this project can be obtained at https://</a:t>
            </a:r>
            <a:r>
              <a:rPr lang="en-US" altLang="en-US" sz="2000" dirty="0" err="1"/>
              <a:t>github.com</a:t>
            </a:r>
            <a:r>
              <a:rPr lang="en-US" altLang="en-US" sz="2000" dirty="0"/>
              <a:t>/</a:t>
            </a:r>
            <a:r>
              <a:rPr lang="en-US" altLang="en-US" sz="2000" dirty="0" err="1"/>
              <a:t>JohnBacho</a:t>
            </a:r>
            <a:r>
              <a:rPr lang="en-US" altLang="en-US" sz="2000" dirty="0"/>
              <a:t>/CSC430</a:t>
            </a:r>
            <a:br>
              <a:rPr lang="en-US" altLang="en-US" sz="2000" dirty="0"/>
            </a:br>
            <a:br>
              <a:rPr lang="en-US" altLang="en-US" sz="2000" dirty="0"/>
            </a:br>
            <a:endParaRPr lang="en-US" altLang="en-US" sz="2000" dirty="0"/>
          </a:p>
        </p:txBody>
      </p:sp>
      <p:sp>
        <p:nvSpPr>
          <p:cNvPr id="5" name="Rectangle 4">
            <a:extLst>
              <a:ext uri="{FF2B5EF4-FFF2-40B4-BE49-F238E27FC236}">
                <a16:creationId xmlns:a16="http://schemas.microsoft.com/office/drawing/2014/main" id="{FE44907A-C340-3346-E614-5B08B721A716}"/>
              </a:ext>
            </a:extLst>
          </p:cNvPr>
          <p:cNvSpPr/>
          <p:nvPr/>
        </p:nvSpPr>
        <p:spPr>
          <a:xfrm>
            <a:off x="0" y="0"/>
            <a:ext cx="43891200" cy="89535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5" name="Rectangle 64">
            <a:extLst>
              <a:ext uri="{FF2B5EF4-FFF2-40B4-BE49-F238E27FC236}">
                <a16:creationId xmlns:a16="http://schemas.microsoft.com/office/drawing/2014/main" id="{4DC1BC7C-AEC4-15A1-283A-D4A4A9128445}"/>
              </a:ext>
            </a:extLst>
          </p:cNvPr>
          <p:cNvSpPr/>
          <p:nvPr/>
        </p:nvSpPr>
        <p:spPr>
          <a:xfrm>
            <a:off x="0" y="32023050"/>
            <a:ext cx="43891200" cy="89535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6" name="Rectangle 65">
            <a:extLst>
              <a:ext uri="{FF2B5EF4-FFF2-40B4-BE49-F238E27FC236}">
                <a16:creationId xmlns:a16="http://schemas.microsoft.com/office/drawing/2014/main" id="{2681D9D4-A8BF-9D08-6477-F0731B035B62}"/>
              </a:ext>
            </a:extLst>
          </p:cNvPr>
          <p:cNvSpPr/>
          <p:nvPr/>
        </p:nvSpPr>
        <p:spPr>
          <a:xfrm rot="5400000">
            <a:off x="-16227424" y="16235362"/>
            <a:ext cx="32918400" cy="44767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7" name="Rectangle 66">
            <a:extLst>
              <a:ext uri="{FF2B5EF4-FFF2-40B4-BE49-F238E27FC236}">
                <a16:creationId xmlns:a16="http://schemas.microsoft.com/office/drawing/2014/main" id="{CEC901A0-8D11-8D7F-59E5-3AFCAC3D7188}"/>
              </a:ext>
            </a:extLst>
          </p:cNvPr>
          <p:cNvSpPr/>
          <p:nvPr/>
        </p:nvSpPr>
        <p:spPr>
          <a:xfrm rot="5400000">
            <a:off x="27247851" y="16451931"/>
            <a:ext cx="32918400" cy="44767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pic>
        <p:nvPicPr>
          <p:cNvPr id="2101" name="Picture 1">
            <a:extLst>
              <a:ext uri="{FF2B5EF4-FFF2-40B4-BE49-F238E27FC236}">
                <a16:creationId xmlns:a16="http://schemas.microsoft.com/office/drawing/2014/main" id="{031B989A-2FB6-4D53-63B7-854DF5644B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3866" y="1160491"/>
            <a:ext cx="5659438" cy="271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E110E42C-F24C-7648-3045-3DD0A8DB19E9}"/>
              </a:ext>
            </a:extLst>
          </p:cNvPr>
          <p:cNvSpPr txBox="1"/>
          <p:nvPr/>
        </p:nvSpPr>
        <p:spPr>
          <a:xfrm>
            <a:off x="1684401" y="4927621"/>
            <a:ext cx="40362188" cy="1938992"/>
          </a:xfrm>
          <a:prstGeom prst="rect">
            <a:avLst/>
          </a:prstGeom>
          <a:noFill/>
        </p:spPr>
        <p:txBody>
          <a:bodyPr wrap="square" rtlCol="0">
            <a:spAutoFit/>
          </a:bodyPr>
          <a:lstStyle/>
          <a:p>
            <a:pPr algn="ctr">
              <a:spcBef>
                <a:spcPts val="1800"/>
              </a:spcBef>
              <a:spcAft>
                <a:spcPts val="1200"/>
              </a:spcAft>
            </a:pPr>
            <a:r>
              <a:rPr kumimoji="0" lang="en-US" altLang="en-US" sz="6000" b="1" u="none" strike="noStrike" kern="1200" cap="none" spc="0" normalizeH="0" baseline="0" noProof="0" dirty="0">
                <a:ln>
                  <a:noFill/>
                </a:ln>
                <a:solidFill>
                  <a:srgbClr val="000000"/>
                </a:solidFill>
                <a:effectLst/>
                <a:uLnTx/>
                <a:uFillTx/>
              </a:rPr>
              <a:t>Gavin Miller, John Bacho, Logan Camp 													Project Mentor: Dr. Christine Cumming</a:t>
            </a:r>
            <a:br>
              <a:rPr kumimoji="0" lang="en-US" altLang="en-US" sz="6000" b="1"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US" altLang="en-US" sz="6000" u="none" strike="noStrike" kern="1200" cap="none" spc="0" normalizeH="0" baseline="0" noProof="0" dirty="0">
                <a:ln>
                  <a:noFill/>
                </a:ln>
                <a:solidFill>
                  <a:srgbClr val="000000"/>
                </a:solidFill>
                <a:effectLst/>
                <a:uLnTx/>
                <a:uFillTx/>
              </a:rPr>
              <a:t>Department of Computer Science, Baldwin Wallace University   Berea, Ohio  44017</a:t>
            </a:r>
            <a:endParaRPr lang="en-US" dirty="0"/>
          </a:p>
        </p:txBody>
      </p:sp>
      <p:pic>
        <p:nvPicPr>
          <p:cNvPr id="8" name="Picture 7" descr="A screenshot of a computer&#10;&#10;Description automatically generated">
            <a:extLst>
              <a:ext uri="{FF2B5EF4-FFF2-40B4-BE49-F238E27FC236}">
                <a16:creationId xmlns:a16="http://schemas.microsoft.com/office/drawing/2014/main" id="{59C405C7-CE2E-B9AF-96D5-C370725F84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9613" y="20407032"/>
            <a:ext cx="2989337" cy="34134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 Box 12">
            <a:extLst>
              <a:ext uri="{FF2B5EF4-FFF2-40B4-BE49-F238E27FC236}">
                <a16:creationId xmlns:a16="http://schemas.microsoft.com/office/drawing/2014/main" id="{40308E03-15F7-82B9-7F3B-42A04BAD697A}"/>
              </a:ext>
            </a:extLst>
          </p:cNvPr>
          <p:cNvSpPr txBox="1">
            <a:spLocks noChangeArrowheads="1"/>
          </p:cNvSpPr>
          <p:nvPr/>
        </p:nvSpPr>
        <p:spPr bwMode="auto">
          <a:xfrm>
            <a:off x="21945600" y="7256462"/>
            <a:ext cx="11950702" cy="236045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1385888" indent="-346075">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0"/>
              </a:spcBef>
              <a:buFontTx/>
              <a:buNone/>
            </a:pPr>
            <a:r>
              <a:rPr lang="en-US" altLang="en-US" sz="4400" b="1" dirty="0">
                <a:solidFill>
                  <a:srgbClr val="FF8000"/>
                </a:solidFill>
                <a:latin typeface="Helvetica" pitchFamily="2" charset="0"/>
              </a:rPr>
              <a:t>Shakespeare</a:t>
            </a:r>
            <a:endParaRPr lang="en-US" altLang="en-US" sz="2400" b="1" dirty="0">
              <a:latin typeface="Helvetica" pitchFamily="2" charset="0"/>
            </a:endParaRPr>
          </a:p>
          <a:p>
            <a:pPr eaLnBrk="1" hangingPunct="1">
              <a:spcBef>
                <a:spcPct val="10000"/>
              </a:spcBef>
              <a:buFontTx/>
              <a:buNone/>
            </a:pPr>
            <a:r>
              <a:rPr lang="en-US" altLang="en-US" sz="2400" dirty="0"/>
              <a:t>This dataset, at </a:t>
            </a:r>
            <a:r>
              <a:rPr lang="en-US" altLang="en-US" sz="2400" u="sng" dirty="0"/>
              <a:t>5,458,199</a:t>
            </a:r>
            <a:r>
              <a:rPr lang="en-US" altLang="en-US" sz="2400" dirty="0"/>
              <a:t> characters containing all the works of William Shakespeare, in turn providing a rich, complex text with varied vocabulary. It's ideal for testing algorithms on large-scale literary data. Analysis of the word “the” in these texts found fairly consistent completion time amongst all three algorithms with Rabin Karp coming in around 1 second, performing worse than brute-force at 0.4 seconds and Boyer Moore who did the best with just around 0.3 seconds.</a:t>
            </a:r>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r>
              <a:rPr lang="en-US" altLang="en-US" sz="4400" b="1" dirty="0">
                <a:solidFill>
                  <a:srgbClr val="FF8000"/>
                </a:solidFill>
                <a:latin typeface="Helvetica" pitchFamily="2" charset="0"/>
              </a:rPr>
              <a:t>Titanic Movie</a:t>
            </a:r>
            <a:endParaRPr lang="en-US" altLang="en-US" sz="2400" b="1" dirty="0">
              <a:latin typeface="Helvetica" pitchFamily="2" charset="0"/>
            </a:endParaRPr>
          </a:p>
          <a:p>
            <a:pPr eaLnBrk="1" hangingPunct="1">
              <a:spcBef>
                <a:spcPct val="10000"/>
              </a:spcBef>
              <a:buFontTx/>
              <a:buNone/>
            </a:pPr>
            <a:r>
              <a:rPr lang="en-US" altLang="en-US" sz="2400" dirty="0"/>
              <a:t>At </a:t>
            </a:r>
            <a:r>
              <a:rPr lang="en-US" altLang="en-US" sz="2400" u="sng" dirty="0"/>
              <a:t>296,482</a:t>
            </a:r>
            <a:r>
              <a:rPr lang="en-US" altLang="en-US" sz="2400" dirty="0"/>
              <a:t> characters, this modern dialogue-heavy text provides a moderate-sized dataset for testing. The conversational format and repetitive dialogue patterns help evaluate an algorithm’s ability to manage redundancy and handle moderately large text files. For this test, all three algorithms were very consistent with time, resulting in similar rankings as the Shakespeare test but in half the time. Rabin Karp still did the worst at 0.05 seconds, followed by brute-force at 0.02 seconds and Boyer Moore just bellow at around 0.016 seconds.</a:t>
            </a:r>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r>
              <a:rPr lang="en-US" altLang="en-US" sz="4400" b="1" dirty="0">
                <a:solidFill>
                  <a:srgbClr val="FF8000"/>
                </a:solidFill>
                <a:latin typeface="Helvetica" pitchFamily="2" charset="0"/>
              </a:rPr>
              <a:t>The Lottery</a:t>
            </a:r>
            <a:endParaRPr lang="en-US" altLang="en-US" sz="2400" b="1" dirty="0">
              <a:latin typeface="Helvetica" pitchFamily="2" charset="0"/>
            </a:endParaRPr>
          </a:p>
          <a:p>
            <a:pPr eaLnBrk="1" hangingPunct="1">
              <a:spcBef>
                <a:spcPct val="10000"/>
              </a:spcBef>
              <a:buFontTx/>
              <a:buNone/>
            </a:pPr>
            <a:r>
              <a:rPr lang="en-US" altLang="en-US" sz="2400" dirty="0"/>
              <a:t>This dataset, with only </a:t>
            </a:r>
            <a:r>
              <a:rPr lang="en-US" altLang="en-US" sz="2400" u="sng" dirty="0"/>
              <a:t>20,049</a:t>
            </a:r>
            <a:r>
              <a:rPr lang="en-US" altLang="en-US" sz="2400" dirty="0"/>
              <a:t> characters, is concise allowing for quick testing of algorithms on smaller inputs. It’s suitable for evaluating an algorithm’s performance on compact datasets and understanding baseline behavior in terms of CPU time. For this test the time tended to be a bit less consistent than the others but still relatively consistent due to the reduction in time with the smaller dataset. Like the other datasets, Rabin Karp came out the worst at 0.0035 seconds, brute-force and Boyer Moore under that at around 0.001 and 0.0015 seconds.</a:t>
            </a:r>
          </a:p>
        </p:txBody>
      </p:sp>
      <p:pic>
        <p:nvPicPr>
          <p:cNvPr id="7" name="Picture 6" descr="A computer screen shot of a program code&#10;&#10;Description automatically generated">
            <a:extLst>
              <a:ext uri="{FF2B5EF4-FFF2-40B4-BE49-F238E27FC236}">
                <a16:creationId xmlns:a16="http://schemas.microsoft.com/office/drawing/2014/main" id="{55F1AF95-9D55-5000-2AD9-CB27D33AF93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38859" y="19314095"/>
            <a:ext cx="7772400" cy="3522518"/>
          </a:xfrm>
          <a:prstGeom prst="roundRect">
            <a:avLst>
              <a:gd name="adj" fmla="val 8594"/>
            </a:avLst>
          </a:prstGeom>
          <a:solidFill>
            <a:srgbClr val="FFFFFF">
              <a:shade val="85000"/>
            </a:srgbClr>
          </a:solidFill>
          <a:ln>
            <a:noFill/>
          </a:ln>
          <a:effectLst>
            <a:reflection blurRad="12700" endPos="0" dist="5000" dir="5400000" sy="-100000" algn="bl" rotWithShape="0"/>
          </a:effectLst>
        </p:spPr>
      </p:pic>
      <p:pic>
        <p:nvPicPr>
          <p:cNvPr id="16" name="Picture 15" descr="A screenshot of a computer program&#10;&#10;Description automatically generated">
            <a:extLst>
              <a:ext uri="{FF2B5EF4-FFF2-40B4-BE49-F238E27FC236}">
                <a16:creationId xmlns:a16="http://schemas.microsoft.com/office/drawing/2014/main" id="{9F37372E-2274-197C-905A-CF6758A161F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838859" y="25872526"/>
            <a:ext cx="7772400" cy="4236505"/>
          </a:xfrm>
          <a:prstGeom prst="roundRect">
            <a:avLst>
              <a:gd name="adj" fmla="val 8594"/>
            </a:avLst>
          </a:prstGeom>
          <a:solidFill>
            <a:srgbClr val="FFFFFF">
              <a:shade val="85000"/>
            </a:srgbClr>
          </a:solidFill>
          <a:ln>
            <a:noFill/>
          </a:ln>
          <a:effectLst>
            <a:reflection blurRad="12700" endPos="0" dist="5000" dir="5400000" sy="-100000" algn="bl" rotWithShape="0"/>
          </a:effectLst>
        </p:spPr>
      </p:pic>
      <p:pic>
        <p:nvPicPr>
          <p:cNvPr id="18" name="Picture 17" descr="A screenshot of a computer program&#10;&#10;Description automatically generated">
            <a:extLst>
              <a:ext uri="{FF2B5EF4-FFF2-40B4-BE49-F238E27FC236}">
                <a16:creationId xmlns:a16="http://schemas.microsoft.com/office/drawing/2014/main" id="{61C8004F-7EEC-6554-D229-DE4A16AC375F}"/>
              </a:ext>
            </a:extLst>
          </p:cNvPr>
          <p:cNvPicPr>
            <a:picLocks noChangeAspect="1"/>
          </p:cNvPicPr>
          <p:nvPr/>
        </p:nvPicPr>
        <p:blipFill>
          <a:blip r:embed="rId10">
            <a:extLst>
              <a:ext uri="{28A0092B-C50C-407E-A947-70E740481C1C}">
                <a14:useLocalDpi xmlns:a14="http://schemas.microsoft.com/office/drawing/2010/main" val="0"/>
              </a:ext>
            </a:extLst>
          </a:blip>
          <a:srcRect t="19174"/>
          <a:stretch/>
        </p:blipFill>
        <p:spPr>
          <a:xfrm>
            <a:off x="10839897" y="10650538"/>
            <a:ext cx="6212716" cy="5755731"/>
          </a:xfrm>
          <a:prstGeom prst="roundRect">
            <a:avLst>
              <a:gd name="adj" fmla="val 8594"/>
            </a:avLst>
          </a:prstGeom>
          <a:solidFill>
            <a:srgbClr val="FFFFFF">
              <a:shade val="85000"/>
            </a:srgbClr>
          </a:solidFill>
          <a:ln>
            <a:noFill/>
          </a:ln>
          <a:effectLst>
            <a:reflection blurRad="12700" endPos="0" dist="5000" dir="5400000" sy="-100000" algn="bl" rotWithShape="0"/>
          </a:effectLst>
        </p:spPr>
      </p:pic>
      <p:pic>
        <p:nvPicPr>
          <p:cNvPr id="3" name="Picture 2" descr="A graph showing the number of companies&#10;&#10;Description automatically generated">
            <a:extLst>
              <a:ext uri="{FF2B5EF4-FFF2-40B4-BE49-F238E27FC236}">
                <a16:creationId xmlns:a16="http://schemas.microsoft.com/office/drawing/2014/main" id="{F0A94F6E-D51D-256A-DE0A-EDD565BF781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773850" y="10782258"/>
            <a:ext cx="7005839" cy="3975406"/>
          </a:xfrm>
          <a:prstGeom prst="rect">
            <a:avLst/>
          </a:prstGeom>
        </p:spPr>
      </p:pic>
      <p:pic>
        <p:nvPicPr>
          <p:cNvPr id="10" name="Picture 9" descr="A graph showing the number of lottery&#10;&#10;Description automatically generated">
            <a:extLst>
              <a:ext uri="{FF2B5EF4-FFF2-40B4-BE49-F238E27FC236}">
                <a16:creationId xmlns:a16="http://schemas.microsoft.com/office/drawing/2014/main" id="{0D0592E3-FC91-BE08-6452-A9DC1A58942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772812" y="26409483"/>
            <a:ext cx="6841136" cy="3863975"/>
          </a:xfrm>
          <a:prstGeom prst="rect">
            <a:avLst/>
          </a:prstGeom>
        </p:spPr>
      </p:pic>
      <p:pic>
        <p:nvPicPr>
          <p:cNvPr id="12" name="Picture 11" descr="A graph of different colored lines&#10;&#10;Description automatically generated">
            <a:extLst>
              <a:ext uri="{FF2B5EF4-FFF2-40B4-BE49-F238E27FC236}">
                <a16:creationId xmlns:a16="http://schemas.microsoft.com/office/drawing/2014/main" id="{EBE63C11-150E-8E5A-3914-8F6F5180DB0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726650" y="18550358"/>
            <a:ext cx="7022131" cy="3975406"/>
          </a:xfrm>
          <a:prstGeom prst="rect">
            <a:avLst/>
          </a:prstGeom>
        </p:spPr>
      </p:pic>
      <p:pic>
        <p:nvPicPr>
          <p:cNvPr id="14" name="Picture 13" descr="A graph with different colored bars&#10;&#10;Description automatically generated">
            <a:extLst>
              <a:ext uri="{FF2B5EF4-FFF2-40B4-BE49-F238E27FC236}">
                <a16:creationId xmlns:a16="http://schemas.microsoft.com/office/drawing/2014/main" id="{6448F024-8EBB-8784-FED0-545902BB574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4666778" y="17308232"/>
            <a:ext cx="7379811" cy="4197375"/>
          </a:xfrm>
          <a:prstGeom prst="rect">
            <a:avLst/>
          </a:prstGeom>
        </p:spPr>
      </p:pic>
      <p:pic>
        <p:nvPicPr>
          <p:cNvPr id="1026" name="Picture 2" descr="Brute force Pattern Matching - Data Structures Tutorial | Study Glance">
            <a:extLst>
              <a:ext uri="{FF2B5EF4-FFF2-40B4-BE49-F238E27FC236}">
                <a16:creationId xmlns:a16="http://schemas.microsoft.com/office/drawing/2014/main" id="{7DF09B6E-072A-786C-4676-0203A43C191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57355" y="24346168"/>
            <a:ext cx="3039442" cy="26508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1028" name="Picture 4" descr="Rabin-Karp Algorithm | Concept | Horner's Rule | Part 1">
            <a:extLst>
              <a:ext uri="{FF2B5EF4-FFF2-40B4-BE49-F238E27FC236}">
                <a16:creationId xmlns:a16="http://schemas.microsoft.com/office/drawing/2014/main" id="{8026BBE1-285C-48F8-DAF0-B740B5B7CE84}"/>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l="9218" t="40001" r="56564" b="12500"/>
          <a:stretch/>
        </p:blipFill>
        <p:spPr bwMode="auto">
          <a:xfrm>
            <a:off x="1965278" y="27522756"/>
            <a:ext cx="2983671" cy="23297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2" name="Text Box 33">
            <a:extLst>
              <a:ext uri="{FF2B5EF4-FFF2-40B4-BE49-F238E27FC236}">
                <a16:creationId xmlns:a16="http://schemas.microsoft.com/office/drawing/2014/main" id="{2D9BE255-A486-D070-DAAD-FCE22B870AF3}"/>
              </a:ext>
            </a:extLst>
          </p:cNvPr>
          <p:cNvSpPr txBox="1">
            <a:spLocks noChangeArrowheads="1"/>
          </p:cNvSpPr>
          <p:nvPr/>
        </p:nvSpPr>
        <p:spPr bwMode="auto">
          <a:xfrm>
            <a:off x="5532440" y="27787473"/>
            <a:ext cx="3341763" cy="11079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91440" bIns="9144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latin typeface="Helvetica" pitchFamily="2" charset="0"/>
              </a:rPr>
              <a:t>Figure 3</a:t>
            </a:r>
            <a:r>
              <a:rPr lang="en-US" altLang="en-US" sz="2000" dirty="0">
                <a:latin typeface="Helvetica" pitchFamily="2" charset="0"/>
              </a:rPr>
              <a:t>. Visualization of the Rabin Karp algorithm string matching</a:t>
            </a: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Metadata/LabelInfo.xml><?xml version="1.0" encoding="utf-8"?>
<clbl:labelList xmlns:clbl="http://schemas.microsoft.com/office/2020/mipLabelMetadata">
  <clbl:label id="{3a9a1043-52cb-404e-bc8d-cb2b5a92d3bc}" enabled="0" method="" siteId="{3a9a1043-52cb-404e-bc8d-cb2b5a92d3bc}" removed="1"/>
</clbl:labelList>
</file>

<file path=docProps/app.xml><?xml version="1.0" encoding="utf-8"?>
<Properties xmlns="http://schemas.openxmlformats.org/officeDocument/2006/extended-properties" xmlns:vt="http://schemas.openxmlformats.org/officeDocument/2006/docPropsVTypes">
  <TotalTime>2392</TotalTime>
  <Words>1270</Words>
  <Application>Microsoft Macintosh PowerPoint</Application>
  <PresentationFormat>Custom</PresentationFormat>
  <Paragraphs>79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Helvetica</vt:lpstr>
      <vt:lpstr>Times New Roman</vt:lpstr>
      <vt:lpstr>Default Design</vt:lpstr>
      <vt:lpstr>PowerPoint Presentation</vt:lpstr>
    </vt:vector>
  </TitlesOfParts>
  <Company>Swarthmore College</Company>
  <LinksUpToDate>false</LinksUpToDate>
  <SharedDoc>false</SharedDoc>
  <HyperlinkBase>http://www.swarthmore.edu/NatSci/cpurrin1/posteradvice.htm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scientific posters (Swarthmore College)</dc:title>
  <dc:creator>Colin Purrington</dc:creator>
  <dc:description>Suggestions and gripes to: cpurrin1@swarthmore.edu</dc:description>
  <cp:lastModifiedBy>Logan Camp</cp:lastModifiedBy>
  <cp:revision>583</cp:revision>
  <cp:lastPrinted>2015-03-12T19:23:34Z</cp:lastPrinted>
  <dcterms:created xsi:type="dcterms:W3CDTF">2000-07-07T15:10:51Z</dcterms:created>
  <dcterms:modified xsi:type="dcterms:W3CDTF">2024-11-05T22:32:59Z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