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58" r:id="rId6"/>
    <p:sldId id="260" r:id="rId7"/>
    <p:sldId id="262" r:id="rId8"/>
    <p:sldId id="257" r:id="rId9"/>
    <p:sldId id="259" r:id="rId10"/>
    <p:sldId id="263" r:id="rId11"/>
    <p:sldId id="261" r:id="rId12"/>
    <p:sldId id="265" r:id="rId13"/>
    <p:sldId id="275" r:id="rId14"/>
    <p:sldId id="266" r:id="rId15"/>
    <p:sldId id="267" r:id="rId16"/>
    <p:sldId id="268" r:id="rId17"/>
    <p:sldId id="270" r:id="rId18"/>
    <p:sldId id="272" r:id="rId19"/>
    <p:sldId id="271"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76D43-F711-43A1-B5F6-311F5794C288}" v="2" dt="2023-10-23T07:40:37.215"/>
    <p1510:client id="{2B129059-A453-437C-8759-E398030ADFAD}" v="1" dt="2023-10-17T09:39:44.543"/>
    <p1510:client id="{44868135-3C38-4859-A6DC-36C630FFAF5E}" v="1" dt="2023-10-16T17:03:56.155"/>
    <p1510:client id="{62ACCF2B-4DC0-4449-B30D-60DD3A8012DC}" v="1" dt="2023-10-22T07:27:27.792"/>
    <p1510:client id="{7C727E0B-4E92-49C8-B3EC-7047EE4BC5A7}" v="1" dt="2022-10-10T14:05:56.765"/>
    <p1510:client id="{95771D46-4439-47E9-A59C-E73ED770181A}" v="3" dt="2023-10-10T06:16:43.707"/>
    <p1510:client id="{B51D4362-CE1C-457E-B7A7-92625199C419}" v="2" dt="2022-10-25T20:28:47.205"/>
    <p1510:client id="{B66ADAA7-8D7C-4082-A72D-5D5FF16CF8D2}" v="9" dt="2023-10-17T02:59:10.489"/>
    <p1510:client id="{B6F878FE-1B11-4E46-AAF4-A2203E0C9406}" v="2" dt="2023-10-22T23:47:24.256"/>
    <p1510:client id="{B8D1F8C1-F87C-962A-E021-E715463E828F}" v="2" dt="2023-10-13T15:20:20.443"/>
    <p1510:client id="{C743B471-EF88-4226-B1DC-36C10AF8EE24}" vWet="2" dt="2023-10-23T07:39:02.242"/>
    <p1510:client id="{C78BA031-22BB-402F-8814-D6FCDD6588C9}" v="1" dt="2023-10-22T10:27:38.130"/>
    <p1510:client id="{D85632B7-22F5-4E39-AF6D-E2BCB239B144}" v="1" dt="2023-09-30T14:57:55.335"/>
    <p1510:client id="{D9971D64-511F-43E5-9405-66D755A484AA}" v="5" dt="2022-12-04T03:57:03.599"/>
    <p1510:client id="{DCF50FDF-A614-4F49-9917-F7AC5B857696}" v="1" dt="2022-10-25T09:08:26.390"/>
    <p1510:client id="{DFE3AE64-CAD5-4B1E-B581-225CC6F4D3D8}" v="1" dt="2023-10-16T08:33:27.135"/>
    <p1510:client id="{E27BD1FA-2158-4973-B04B-12C6964B72A3}" v="1" dt="2023-10-22T07:00:14.882"/>
    <p1510:client id="{E4B91C54-468B-4EEE-A590-3B2BEA24949C}" vWet="2" dt="2023-10-22T06:59:52.251"/>
    <p1510:client id="{ED0D2961-9D5F-4D2B-A2A8-DC6618025863}" v="1" dt="2023-09-25T16:25:26.204"/>
    <p1510:client id="{F7CD3D2A-4B15-405E-B65E-5E6D383E154B}" v="4" dt="2023-10-10T06:58:45.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 Jay Rasonable" userId="S::crisjay.rasonable@cit.edu::4ba6f8af-1c09-44cb-a120-70c2b75174fe" providerId="AD" clId="Web-{44868135-3C38-4859-A6DC-36C630FFAF5E}"/>
    <pc:docChg chg="sldOrd">
      <pc:chgData name="Cris Jay Rasonable" userId="S::crisjay.rasonable@cit.edu::4ba6f8af-1c09-44cb-a120-70c2b75174fe" providerId="AD" clId="Web-{44868135-3C38-4859-A6DC-36C630FFAF5E}" dt="2023-10-16T17:03:56.155" v="0"/>
      <pc:docMkLst>
        <pc:docMk/>
      </pc:docMkLst>
      <pc:sldChg chg="ord">
        <pc:chgData name="Cris Jay Rasonable" userId="S::crisjay.rasonable@cit.edu::4ba6f8af-1c09-44cb-a120-70c2b75174fe" providerId="AD" clId="Web-{44868135-3C38-4859-A6DC-36C630FFAF5E}" dt="2023-10-16T17:03:56.155" v="0"/>
        <pc:sldMkLst>
          <pc:docMk/>
          <pc:sldMk cId="0" sldId="267"/>
        </pc:sldMkLst>
      </pc:sldChg>
    </pc:docChg>
  </pc:docChgLst>
  <pc:docChgLst>
    <pc:chgData name="Leyton   M. Tamondong" userId="S::leyton.tamondong@cit.edu::36811de4-3830-4a9e-a672-4d6562b321b6" providerId="AD" clId="Web-{E27BD1FA-2158-4973-B04B-12C6964B72A3}"/>
    <pc:docChg chg="sldOrd">
      <pc:chgData name="Leyton   M. Tamondong" userId="S::leyton.tamondong@cit.edu::36811de4-3830-4a9e-a672-4d6562b321b6" providerId="AD" clId="Web-{E27BD1FA-2158-4973-B04B-12C6964B72A3}" dt="2023-10-22T07:00:14.882" v="0"/>
      <pc:docMkLst>
        <pc:docMk/>
      </pc:docMkLst>
      <pc:sldChg chg="ord">
        <pc:chgData name="Leyton   M. Tamondong" userId="S::leyton.tamondong@cit.edu::36811de4-3830-4a9e-a672-4d6562b321b6" providerId="AD" clId="Web-{E27BD1FA-2158-4973-B04B-12C6964B72A3}" dt="2023-10-22T07:00:14.882" v="0"/>
        <pc:sldMkLst>
          <pc:docMk/>
          <pc:sldMk cId="0" sldId="262"/>
        </pc:sldMkLst>
      </pc:sldChg>
    </pc:docChg>
  </pc:docChgLst>
  <pc:docChgLst>
    <pc:chgData name="Geri Lixandra   Ocana" userId="S::gerilixandra.ocana@cit.edu::ea8fbbaf-0c7c-406e-bac4-6021d83ef5e7" providerId="AD" clId="Web-{B51D4362-CE1C-457E-B7A7-92625199C419}"/>
    <pc:docChg chg="modSld">
      <pc:chgData name="Geri Lixandra   Ocana" userId="S::gerilixandra.ocana@cit.edu::ea8fbbaf-0c7c-406e-bac4-6021d83ef5e7" providerId="AD" clId="Web-{B51D4362-CE1C-457E-B7A7-92625199C419}" dt="2022-10-25T20:28:47.205" v="1" actId="20577"/>
      <pc:docMkLst>
        <pc:docMk/>
      </pc:docMkLst>
      <pc:sldChg chg="modSp">
        <pc:chgData name="Geri Lixandra   Ocana" userId="S::gerilixandra.ocana@cit.edu::ea8fbbaf-0c7c-406e-bac4-6021d83ef5e7" providerId="AD" clId="Web-{B51D4362-CE1C-457E-B7A7-92625199C419}" dt="2022-10-25T20:28:47.205" v="1" actId="20577"/>
        <pc:sldMkLst>
          <pc:docMk/>
          <pc:sldMk cId="0" sldId="266"/>
        </pc:sldMkLst>
        <pc:spChg chg="mod">
          <ac:chgData name="Geri Lixandra   Ocana" userId="S::gerilixandra.ocana@cit.edu::ea8fbbaf-0c7c-406e-bac4-6021d83ef5e7" providerId="AD" clId="Web-{B51D4362-CE1C-457E-B7A7-92625199C419}" dt="2022-10-25T20:28:47.205" v="1" actId="20577"/>
          <ac:spMkLst>
            <pc:docMk/>
            <pc:sldMk cId="0" sldId="266"/>
            <ac:spMk id="3" creationId="{00000000-0000-0000-0000-000000000000}"/>
          </ac:spMkLst>
        </pc:spChg>
      </pc:sldChg>
    </pc:docChg>
  </pc:docChgLst>
  <pc:docChgLst>
    <pc:chgData name="Shania   S. Cotiangco" userId="S::shania.cotiangco@cit.edu::c0eb9197-66fb-4c39-9f22-d3479d83cfd2" providerId="AD" clId="Web-{B8D1F8C1-F87C-962A-E021-E715463E828F}"/>
    <pc:docChg chg="sldOrd">
      <pc:chgData name="Shania   S. Cotiangco" userId="S::shania.cotiangco@cit.edu::c0eb9197-66fb-4c39-9f22-d3479d83cfd2" providerId="AD" clId="Web-{B8D1F8C1-F87C-962A-E021-E715463E828F}" dt="2023-10-13T15:20:20.443" v="1"/>
      <pc:docMkLst>
        <pc:docMk/>
      </pc:docMkLst>
      <pc:sldChg chg="ord">
        <pc:chgData name="Shania   S. Cotiangco" userId="S::shania.cotiangco@cit.edu::c0eb9197-66fb-4c39-9f22-d3479d83cfd2" providerId="AD" clId="Web-{B8D1F8C1-F87C-962A-E021-E715463E828F}" dt="2023-10-13T15:12:52.899" v="0"/>
        <pc:sldMkLst>
          <pc:docMk/>
          <pc:sldMk cId="0" sldId="259"/>
        </pc:sldMkLst>
      </pc:sldChg>
      <pc:sldChg chg="ord">
        <pc:chgData name="Shania   S. Cotiangco" userId="S::shania.cotiangco@cit.edu::c0eb9197-66fb-4c39-9f22-d3479d83cfd2" providerId="AD" clId="Web-{B8D1F8C1-F87C-962A-E021-E715463E828F}" dt="2023-10-13T15:20:20.443" v="1"/>
        <pc:sldMkLst>
          <pc:docMk/>
          <pc:sldMk cId="0" sldId="266"/>
        </pc:sldMkLst>
      </pc:sldChg>
    </pc:docChg>
  </pc:docChgLst>
  <pc:docChgLst>
    <pc:chgData name="Aljay Pacres" userId="S::aljay.pacres@cit.edu::cd9e5637-fe4f-4445-8ceb-ade95decc741" providerId="AD" clId="Web-{DFE3AE64-CAD5-4B1E-B581-225CC6F4D3D8}"/>
    <pc:docChg chg="sldOrd">
      <pc:chgData name="Aljay Pacres" userId="S::aljay.pacres@cit.edu::cd9e5637-fe4f-4445-8ceb-ade95decc741" providerId="AD" clId="Web-{DFE3AE64-CAD5-4B1E-B581-225CC6F4D3D8}" dt="2023-10-16T08:33:27.135" v="0"/>
      <pc:docMkLst>
        <pc:docMk/>
      </pc:docMkLst>
      <pc:sldChg chg="ord">
        <pc:chgData name="Aljay Pacres" userId="S::aljay.pacres@cit.edu::cd9e5637-fe4f-4445-8ceb-ade95decc741" providerId="AD" clId="Web-{DFE3AE64-CAD5-4B1E-B581-225CC6F4D3D8}" dt="2023-10-16T08:33:27.135" v="0"/>
        <pc:sldMkLst>
          <pc:docMk/>
          <pc:sldMk cId="0" sldId="268"/>
        </pc:sldMkLst>
      </pc:sldChg>
    </pc:docChg>
  </pc:docChgLst>
  <pc:docChgLst>
    <pc:chgData name="Jazz   J. Declaro" userId="S::jazz.declaro@cit.edu::701cfa52-7b85-4698-ba91-70ec2046a631" providerId="AD" clId="Web-{DCF50FDF-A614-4F49-9917-F7AC5B857696}"/>
    <pc:docChg chg="delSld">
      <pc:chgData name="Jazz   J. Declaro" userId="S::jazz.declaro@cit.edu::701cfa52-7b85-4698-ba91-70ec2046a631" providerId="AD" clId="Web-{DCF50FDF-A614-4F49-9917-F7AC5B857696}" dt="2022-10-25T09:08:26.390" v="0"/>
      <pc:docMkLst>
        <pc:docMk/>
      </pc:docMkLst>
      <pc:sldChg chg="del">
        <pc:chgData name="Jazz   J. Declaro" userId="S::jazz.declaro@cit.edu::701cfa52-7b85-4698-ba91-70ec2046a631" providerId="AD" clId="Web-{DCF50FDF-A614-4F49-9917-F7AC5B857696}" dt="2022-10-25T09:08:26.390" v="0"/>
        <pc:sldMkLst>
          <pc:docMk/>
          <pc:sldMk cId="0" sldId="264"/>
        </pc:sldMkLst>
      </pc:sldChg>
    </pc:docChg>
  </pc:docChgLst>
  <pc:docChgLst>
    <pc:chgData name="Melchoir Rey   Godinez" userId="S::melchoirrey.godinez@cit.edu::db28c73f-19cc-40ad-bae0-92775f6e07df" providerId="AD" clId="Web-{ED0D2961-9D5F-4D2B-A2A8-DC6618025863}"/>
    <pc:docChg chg="sldOrd">
      <pc:chgData name="Melchoir Rey   Godinez" userId="S::melchoirrey.godinez@cit.edu::db28c73f-19cc-40ad-bae0-92775f6e07df" providerId="AD" clId="Web-{ED0D2961-9D5F-4D2B-A2A8-DC6618025863}" dt="2023-09-25T16:25:26.204" v="0"/>
      <pc:docMkLst>
        <pc:docMk/>
      </pc:docMkLst>
      <pc:sldChg chg="ord">
        <pc:chgData name="Melchoir Rey   Godinez" userId="S::melchoirrey.godinez@cit.edu::db28c73f-19cc-40ad-bae0-92775f6e07df" providerId="AD" clId="Web-{ED0D2961-9D5F-4D2B-A2A8-DC6618025863}" dt="2023-09-25T16:25:26.204" v="0"/>
        <pc:sldMkLst>
          <pc:docMk/>
          <pc:sldMk cId="0" sldId="263"/>
        </pc:sldMkLst>
      </pc:sldChg>
    </pc:docChg>
  </pc:docChgLst>
  <pc:docChgLst>
    <pc:chgData name="Kate Nicolle   Apolinar" userId="S::katenicolle.apolinar@cit.edu::f563ff7e-ccdd-4a00-b8ae-4d1f619f1359" providerId="AD" clId="Web-{62ACCF2B-4DC0-4449-B30D-60DD3A8012DC}"/>
    <pc:docChg chg="sldOrd">
      <pc:chgData name="Kate Nicolle   Apolinar" userId="S::katenicolle.apolinar@cit.edu::f563ff7e-ccdd-4a00-b8ae-4d1f619f1359" providerId="AD" clId="Web-{62ACCF2B-4DC0-4449-B30D-60DD3A8012DC}" dt="2023-10-22T07:27:27.792" v="0"/>
      <pc:docMkLst>
        <pc:docMk/>
      </pc:docMkLst>
      <pc:sldChg chg="ord">
        <pc:chgData name="Kate Nicolle   Apolinar" userId="S::katenicolle.apolinar@cit.edu::f563ff7e-ccdd-4a00-b8ae-4d1f619f1359" providerId="AD" clId="Web-{62ACCF2B-4DC0-4449-B30D-60DD3A8012DC}" dt="2023-10-22T07:27:27.792" v="0"/>
        <pc:sldMkLst>
          <pc:docMk/>
          <pc:sldMk cId="0" sldId="257"/>
        </pc:sldMkLst>
      </pc:sldChg>
    </pc:docChg>
  </pc:docChgLst>
  <pc:docChgLst>
    <pc:chgData name="BARTOLOME, CHESKA JAYVEE T." userId="S::cheskajayvee.bartolome@cit.edu::8360ce56-fd2f-429c-b60e-2bfe57579b27" providerId="AD" clId="Web-{2B129059-A453-437C-8759-E398030ADFAD}"/>
    <pc:docChg chg="sldOrd">
      <pc:chgData name="BARTOLOME, CHESKA JAYVEE T." userId="S::cheskajayvee.bartolome@cit.edu::8360ce56-fd2f-429c-b60e-2bfe57579b27" providerId="AD" clId="Web-{2B129059-A453-437C-8759-E398030ADFAD}" dt="2023-10-17T09:39:44.543" v="0"/>
      <pc:docMkLst>
        <pc:docMk/>
      </pc:docMkLst>
      <pc:sldChg chg="ord">
        <pc:chgData name="BARTOLOME, CHESKA JAYVEE T." userId="S::cheskajayvee.bartolome@cit.edu::8360ce56-fd2f-429c-b60e-2bfe57579b27" providerId="AD" clId="Web-{2B129059-A453-437C-8759-E398030ADFAD}" dt="2023-10-17T09:39:44.543" v="0"/>
        <pc:sldMkLst>
          <pc:docMk/>
          <pc:sldMk cId="0" sldId="270"/>
        </pc:sldMkLst>
      </pc:sldChg>
    </pc:docChg>
  </pc:docChgLst>
  <pc:docChgLst>
    <pc:chgData name="Francis Aldwin   Regis" userId="S::francisaldwin.regis@cit.edu::96023daf-3ef6-4f6f-92e8-cb391ea4eeaf" providerId="AD" clId="Web-{D9971D64-511F-43E5-9405-66D755A484AA}"/>
    <pc:docChg chg="modSld sldOrd">
      <pc:chgData name="Francis Aldwin   Regis" userId="S::francisaldwin.regis@cit.edu::96023daf-3ef6-4f6f-92e8-cb391ea4eeaf" providerId="AD" clId="Web-{D9971D64-511F-43E5-9405-66D755A484AA}" dt="2022-12-04T03:57:03.599" v="4" actId="20577"/>
      <pc:docMkLst>
        <pc:docMk/>
      </pc:docMkLst>
      <pc:sldChg chg="modSp">
        <pc:chgData name="Francis Aldwin   Regis" userId="S::francisaldwin.regis@cit.edu::96023daf-3ef6-4f6f-92e8-cb391ea4eeaf" providerId="AD" clId="Web-{D9971D64-511F-43E5-9405-66D755A484AA}" dt="2022-12-04T03:57:03.599" v="4" actId="20577"/>
        <pc:sldMkLst>
          <pc:docMk/>
          <pc:sldMk cId="0" sldId="271"/>
        </pc:sldMkLst>
        <pc:spChg chg="mod">
          <ac:chgData name="Francis Aldwin   Regis" userId="S::francisaldwin.regis@cit.edu::96023daf-3ef6-4f6f-92e8-cb391ea4eeaf" providerId="AD" clId="Web-{D9971D64-511F-43E5-9405-66D755A484AA}" dt="2022-12-04T03:57:03.599" v="4" actId="20577"/>
          <ac:spMkLst>
            <pc:docMk/>
            <pc:sldMk cId="0" sldId="271"/>
            <ac:spMk id="3" creationId="{00000000-0000-0000-0000-000000000000}"/>
          </ac:spMkLst>
        </pc:spChg>
      </pc:sldChg>
      <pc:sldChg chg="ord">
        <pc:chgData name="Francis Aldwin   Regis" userId="S::francisaldwin.regis@cit.edu::96023daf-3ef6-4f6f-92e8-cb391ea4eeaf" providerId="AD" clId="Web-{D9971D64-511F-43E5-9405-66D755A484AA}" dt="2022-12-04T03:55:44.643" v="1"/>
        <pc:sldMkLst>
          <pc:docMk/>
          <pc:sldMk cId="0" sldId="274"/>
        </pc:sldMkLst>
      </pc:sldChg>
    </pc:docChg>
  </pc:docChgLst>
  <pc:docChgLst>
    <pc:chgData name="Aljay Pacres" userId="S::aljay.pacres@cit.edu::cd9e5637-fe4f-4445-8ceb-ade95decc741" providerId="AD" clId="Web-{B66ADAA7-8D7C-4082-A72D-5D5FF16CF8D2}"/>
    <pc:docChg chg="modSld sldOrd">
      <pc:chgData name="Aljay Pacres" userId="S::aljay.pacres@cit.edu::cd9e5637-fe4f-4445-8ceb-ade95decc741" providerId="AD" clId="Web-{B66ADAA7-8D7C-4082-A72D-5D5FF16CF8D2}" dt="2023-10-17T02:59:10.489" v="8" actId="20577"/>
      <pc:docMkLst>
        <pc:docMk/>
      </pc:docMkLst>
      <pc:sldChg chg="ord">
        <pc:chgData name="Aljay Pacres" userId="S::aljay.pacres@cit.edu::cd9e5637-fe4f-4445-8ceb-ade95decc741" providerId="AD" clId="Web-{B66ADAA7-8D7C-4082-A72D-5D5FF16CF8D2}" dt="2023-10-17T02:44:53.630" v="0"/>
        <pc:sldMkLst>
          <pc:docMk/>
          <pc:sldMk cId="0" sldId="259"/>
        </pc:sldMkLst>
      </pc:sldChg>
      <pc:sldChg chg="modSp">
        <pc:chgData name="Aljay Pacres" userId="S::aljay.pacres@cit.edu::cd9e5637-fe4f-4445-8ceb-ade95decc741" providerId="AD" clId="Web-{B66ADAA7-8D7C-4082-A72D-5D5FF16CF8D2}" dt="2023-10-17T02:59:10.489" v="8" actId="20577"/>
        <pc:sldMkLst>
          <pc:docMk/>
          <pc:sldMk cId="0" sldId="267"/>
        </pc:sldMkLst>
        <pc:spChg chg="mod">
          <ac:chgData name="Aljay Pacres" userId="S::aljay.pacres@cit.edu::cd9e5637-fe4f-4445-8ceb-ade95decc741" providerId="AD" clId="Web-{B66ADAA7-8D7C-4082-A72D-5D5FF16CF8D2}" dt="2023-10-17T02:59:10.489" v="8" actId="20577"/>
          <ac:spMkLst>
            <pc:docMk/>
            <pc:sldMk cId="0" sldId="267"/>
            <ac:spMk id="3" creationId="{00000000-0000-0000-0000-000000000000}"/>
          </ac:spMkLst>
        </pc:spChg>
      </pc:sldChg>
    </pc:docChg>
  </pc:docChgLst>
  <pc:docChgLst>
    <pc:chgData clId="Web-{D85632B7-22F5-4E39-AF6D-E2BCB239B144}"/>
    <pc:docChg chg="sldOrd">
      <pc:chgData name="" userId="" providerId="" clId="Web-{D85632B7-22F5-4E39-AF6D-E2BCB239B144}" dt="2023-09-30T14:57:55.335" v="0"/>
      <pc:docMkLst>
        <pc:docMk/>
      </pc:docMkLst>
      <pc:sldChg chg="ord">
        <pc:chgData name="" userId="" providerId="" clId="Web-{D85632B7-22F5-4E39-AF6D-E2BCB239B144}" dt="2023-09-30T14:57:55.335" v="0"/>
        <pc:sldMkLst>
          <pc:docMk/>
          <pc:sldMk cId="0" sldId="257"/>
        </pc:sldMkLst>
      </pc:sldChg>
    </pc:docChg>
  </pc:docChgLst>
  <pc:docChgLst>
    <pc:chgData name="Jazz   J. Declaro" userId="S::jazz.declaro@cit.edu::701cfa52-7b85-4698-ba91-70ec2046a631" providerId="AD" clId="Web-{7C727E0B-4E92-49C8-B3EC-7047EE4BC5A7}"/>
    <pc:docChg chg="addSld">
      <pc:chgData name="Jazz   J. Declaro" userId="S::jazz.declaro@cit.edu::701cfa52-7b85-4698-ba91-70ec2046a631" providerId="AD" clId="Web-{7C727E0B-4E92-49C8-B3EC-7047EE4BC5A7}" dt="2022-10-10T14:05:56.765" v="0"/>
      <pc:docMkLst>
        <pc:docMk/>
      </pc:docMkLst>
      <pc:sldChg chg="new">
        <pc:chgData name="Jazz   J. Declaro" userId="S::jazz.declaro@cit.edu::701cfa52-7b85-4698-ba91-70ec2046a631" providerId="AD" clId="Web-{7C727E0B-4E92-49C8-B3EC-7047EE4BC5A7}" dt="2022-10-10T14:05:56.765" v="0"/>
        <pc:sldMkLst>
          <pc:docMk/>
          <pc:sldMk cId="3778567206" sldId="275"/>
        </pc:sldMkLst>
      </pc:sldChg>
    </pc:docChg>
  </pc:docChgLst>
  <pc:docChgLst>
    <pc:chgData name="Jeobert    Ponggot" userId="S::jeobert.ponggot@cit.edu::d0e6138e-5bc2-4cac-b307-2f8497371e5a" providerId="AD" clId="Web-{F7CD3D2A-4B15-405E-B65E-5E6D383E154B}"/>
    <pc:docChg chg="modSld">
      <pc:chgData name="Jeobert    Ponggot" userId="S::jeobert.ponggot@cit.edu::d0e6138e-5bc2-4cac-b307-2f8497371e5a" providerId="AD" clId="Web-{F7CD3D2A-4B15-405E-B65E-5E6D383E154B}" dt="2023-10-10T06:58:45.011" v="3" actId="20577"/>
      <pc:docMkLst>
        <pc:docMk/>
      </pc:docMkLst>
      <pc:sldChg chg="modSp">
        <pc:chgData name="Jeobert    Ponggot" userId="S::jeobert.ponggot@cit.edu::d0e6138e-5bc2-4cac-b307-2f8497371e5a" providerId="AD" clId="Web-{F7CD3D2A-4B15-405E-B65E-5E6D383E154B}" dt="2023-10-10T06:58:45.011" v="3" actId="20577"/>
        <pc:sldMkLst>
          <pc:docMk/>
          <pc:sldMk cId="0" sldId="261"/>
        </pc:sldMkLst>
        <pc:spChg chg="mod">
          <ac:chgData name="Jeobert    Ponggot" userId="S::jeobert.ponggot@cit.edu::d0e6138e-5bc2-4cac-b307-2f8497371e5a" providerId="AD" clId="Web-{F7CD3D2A-4B15-405E-B65E-5E6D383E154B}" dt="2023-10-10T06:58:45.011" v="3" actId="20577"/>
          <ac:spMkLst>
            <pc:docMk/>
            <pc:sldMk cId="0" sldId="261"/>
            <ac:spMk id="3" creationId="{00000000-0000-0000-0000-000000000000}"/>
          </ac:spMkLst>
        </pc:spChg>
      </pc:sldChg>
    </pc:docChg>
  </pc:docChgLst>
  <pc:docChgLst>
    <pc:chgData name="Rochelle Ann  B. Cosinas" userId="S::rochelleann.cosinas@cit.edu::072e4d65-a63c-4e3f-83f3-0772ec3f50f0" providerId="AD" clId="Web-{C78BA031-22BB-402F-8814-D6FCDD6588C9}"/>
    <pc:docChg chg="sldOrd">
      <pc:chgData name="Rochelle Ann  B. Cosinas" userId="S::rochelleann.cosinas@cit.edu::072e4d65-a63c-4e3f-83f3-0772ec3f50f0" providerId="AD" clId="Web-{C78BA031-22BB-402F-8814-D6FCDD6588C9}" dt="2023-10-22T10:27:38.130" v="0"/>
      <pc:docMkLst>
        <pc:docMk/>
      </pc:docMkLst>
      <pc:sldChg chg="ord">
        <pc:chgData name="Rochelle Ann  B. Cosinas" userId="S::rochelleann.cosinas@cit.edu::072e4d65-a63c-4e3f-83f3-0772ec3f50f0" providerId="AD" clId="Web-{C78BA031-22BB-402F-8814-D6FCDD6588C9}" dt="2023-10-22T10:27:38.130" v="0"/>
        <pc:sldMkLst>
          <pc:docMk/>
          <pc:sldMk cId="0" sldId="270"/>
        </pc:sldMkLst>
      </pc:sldChg>
    </pc:docChg>
  </pc:docChgLst>
  <pc:docChgLst>
    <pc:chgData name="Keenney Marie   Mora" userId="S::keenneymarie.mora@cit.edu::815d4f95-e7ef-4dbd-a44a-5989f13515bd" providerId="AD" clId="Web-{95771D46-4439-47E9-A59C-E73ED770181A}"/>
    <pc:docChg chg="modSld">
      <pc:chgData name="Keenney Marie   Mora" userId="S::keenneymarie.mora@cit.edu::815d4f95-e7ef-4dbd-a44a-5989f13515bd" providerId="AD" clId="Web-{95771D46-4439-47E9-A59C-E73ED770181A}" dt="2023-10-10T06:16:41.238" v="1" actId="20577"/>
      <pc:docMkLst>
        <pc:docMk/>
      </pc:docMkLst>
      <pc:sldChg chg="modSp">
        <pc:chgData name="Keenney Marie   Mora" userId="S::keenneymarie.mora@cit.edu::815d4f95-e7ef-4dbd-a44a-5989f13515bd" providerId="AD" clId="Web-{95771D46-4439-47E9-A59C-E73ED770181A}" dt="2023-10-10T06:16:41.238" v="1" actId="20577"/>
        <pc:sldMkLst>
          <pc:docMk/>
          <pc:sldMk cId="0" sldId="260"/>
        </pc:sldMkLst>
        <pc:spChg chg="mod">
          <ac:chgData name="Keenney Marie   Mora" userId="S::keenneymarie.mora@cit.edu::815d4f95-e7ef-4dbd-a44a-5989f13515bd" providerId="AD" clId="Web-{95771D46-4439-47E9-A59C-E73ED770181A}" dt="2023-10-10T06:16:41.238" v="1" actId="20577"/>
          <ac:spMkLst>
            <pc:docMk/>
            <pc:sldMk cId="0" sldId="260"/>
            <ac:spMk id="3" creationId="{00000000-0000-0000-0000-000000000000}"/>
          </ac:spMkLst>
        </pc:spChg>
      </pc:sldChg>
    </pc:docChg>
  </pc:docChgLst>
  <pc:docChgLst>
    <pc:chgData name="BRADAS, MARY LYN N." userId="S::marylyn.bradas@cit.edu::e9bf35d5-273a-4df1-bc0b-e1f7cfb8cb1b" providerId="AD" clId="Web-{28976D43-F711-43A1-B5F6-311F5794C288}"/>
    <pc:docChg chg="sldOrd">
      <pc:chgData name="BRADAS, MARY LYN N." userId="S::marylyn.bradas@cit.edu::e9bf35d5-273a-4df1-bc0b-e1f7cfb8cb1b" providerId="AD" clId="Web-{28976D43-F711-43A1-B5F6-311F5794C288}" dt="2023-10-23T07:40:37.215" v="1"/>
      <pc:docMkLst>
        <pc:docMk/>
      </pc:docMkLst>
      <pc:sldChg chg="ord">
        <pc:chgData name="BRADAS, MARY LYN N." userId="S::marylyn.bradas@cit.edu::e9bf35d5-273a-4df1-bc0b-e1f7cfb8cb1b" providerId="AD" clId="Web-{28976D43-F711-43A1-B5F6-311F5794C288}" dt="2023-10-23T07:39:05.478" v="0"/>
        <pc:sldMkLst>
          <pc:docMk/>
          <pc:sldMk cId="0" sldId="257"/>
        </pc:sldMkLst>
      </pc:sldChg>
      <pc:sldChg chg="ord">
        <pc:chgData name="BRADAS, MARY LYN N." userId="S::marylyn.bradas@cit.edu::e9bf35d5-273a-4df1-bc0b-e1f7cfb8cb1b" providerId="AD" clId="Web-{28976D43-F711-43A1-B5F6-311F5794C288}" dt="2023-10-23T07:40:37.215" v="1"/>
        <pc:sldMkLst>
          <pc:docMk/>
          <pc:sldMk cId="0" sldId="271"/>
        </pc:sldMkLst>
      </pc:sldChg>
    </pc:docChg>
  </pc:docChgLst>
  <pc:docChgLst>
    <pc:chgData name="Cher Therese   Epondolan" userId="S::chertherese.epondolan@cit.edu::e45b52bd-eec1-4f7b-ae8c-1edf8fd5e3a0" providerId="AD" clId="Web-{B6F878FE-1B11-4E46-AAF4-A2203E0C9406}"/>
    <pc:docChg chg="sldOrd">
      <pc:chgData name="Cher Therese   Epondolan" userId="S::chertherese.epondolan@cit.edu::e45b52bd-eec1-4f7b-ae8c-1edf8fd5e3a0" providerId="AD" clId="Web-{B6F878FE-1B11-4E46-AAF4-A2203E0C9406}" dt="2023-10-22T23:47:24.256" v="1"/>
      <pc:docMkLst>
        <pc:docMk/>
      </pc:docMkLst>
      <pc:sldChg chg="ord">
        <pc:chgData name="Cher Therese   Epondolan" userId="S::chertherese.epondolan@cit.edu::e45b52bd-eec1-4f7b-ae8c-1edf8fd5e3a0" providerId="AD" clId="Web-{B6F878FE-1B11-4E46-AAF4-A2203E0C9406}" dt="2023-10-22T23:47:24.256" v="1"/>
        <pc:sldMkLst>
          <pc:docMk/>
          <pc:sldMk cId="0" sldId="272"/>
        </pc:sldMkLst>
      </pc:sldChg>
      <pc:sldChg chg="ord">
        <pc:chgData name="Cher Therese   Epondolan" userId="S::chertherese.epondolan@cit.edu::e45b52bd-eec1-4f7b-ae8c-1edf8fd5e3a0" providerId="AD" clId="Web-{B6F878FE-1B11-4E46-AAF4-A2203E0C9406}" dt="2023-10-22T23:47:22.865" v="0"/>
        <pc:sldMkLst>
          <pc:docMk/>
          <pc:sldMk cId="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C621CC-C50B-4EE7-AA52-84817F52A1B7}" type="datetimeFigureOut">
              <a:rPr lang="en-US" smtClean="0"/>
              <a:pPr/>
              <a:t>10/23/2023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7024E1-8D77-464E-BA69-BD822E3DD46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7024E1-8D77-464E-BA69-BD822E3DD46B}" type="slidenum">
              <a:rPr lang="en-US" smtClean="0"/>
              <a:pPr/>
              <a:t>10</a:t>
            </a:fld>
            <a:endParaRPr lang="en-US"/>
          </a:p>
        </p:txBody>
      </p:sp>
    </p:spTree>
    <p:extLst>
      <p:ext uri="{BB962C8B-B14F-4D97-AF65-F5344CB8AC3E}">
        <p14:creationId xmlns:p14="http://schemas.microsoft.com/office/powerpoint/2010/main" val="1750094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7024E1-8D77-464E-BA69-BD822E3DD46B}"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7024E1-8D77-464E-BA69-BD822E3DD46B}"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2FCB5964-D5A0-4C10-9D60-84A6B6E75EFD}" type="datetimeFigureOut">
              <a:rPr lang="en-US" smtClean="0"/>
              <a:pPr/>
              <a:t>10/23/2023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92012F-642F-4A68-B4B0-CDC4C410DE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FCB5964-D5A0-4C10-9D60-84A6B6E75EFD}" type="datetimeFigureOut">
              <a:rPr lang="en-US" smtClean="0"/>
              <a:pPr/>
              <a:t>10/23/2023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92012F-642F-4A68-B4B0-CDC4C410DE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FCB5964-D5A0-4C10-9D60-84A6B6E75EFD}" type="datetimeFigureOut">
              <a:rPr lang="en-US" smtClean="0"/>
              <a:pPr/>
              <a:t>10/23/2023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92012F-642F-4A68-B4B0-CDC4C410DE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FCB5964-D5A0-4C10-9D60-84A6B6E75EFD}" type="datetimeFigureOut">
              <a:rPr lang="en-US" smtClean="0"/>
              <a:pPr/>
              <a:t>10/23/2023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92012F-642F-4A68-B4B0-CDC4C410DE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2FCB5964-D5A0-4C10-9D60-84A6B6E75EFD}" type="datetimeFigureOut">
              <a:rPr lang="en-US" smtClean="0"/>
              <a:pPr/>
              <a:t>10/23/2023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92012F-642F-4A68-B4B0-CDC4C410DE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2FCB5964-D5A0-4C10-9D60-84A6B6E75EFD}" type="datetimeFigureOut">
              <a:rPr lang="en-US" smtClean="0"/>
              <a:pPr/>
              <a:t>10/23/2023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8592012F-642F-4A68-B4B0-CDC4C410DE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CB5964-D5A0-4C10-9D60-84A6B6E75EFD}" type="datetimeFigureOut">
              <a:rPr lang="en-US" smtClean="0"/>
              <a:pPr/>
              <a:t>10/23/2023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8592012F-642F-4A68-B4B0-CDC4C410DE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2FCB5964-D5A0-4C10-9D60-84A6B6E75EFD}" type="datetimeFigureOut">
              <a:rPr lang="en-US" smtClean="0"/>
              <a:pPr/>
              <a:t>10/23/2023</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8592012F-642F-4A68-B4B0-CDC4C410DE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CB5964-D5A0-4C10-9D60-84A6B6E75EFD}" type="datetimeFigureOut">
              <a:rPr lang="en-US" smtClean="0"/>
              <a:pPr/>
              <a:t>10/23/2023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8592012F-642F-4A68-B4B0-CDC4C410DE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2FCB5964-D5A0-4C10-9D60-84A6B6E75EFD}" type="datetimeFigureOut">
              <a:rPr lang="en-US" smtClean="0"/>
              <a:pPr/>
              <a:t>10/23/2023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8592012F-642F-4A68-B4B0-CDC4C410DE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2FCB5964-D5A0-4C10-9D60-84A6B6E75EFD}" type="datetimeFigureOut">
              <a:rPr lang="en-US" smtClean="0"/>
              <a:pPr/>
              <a:t>10/23/2023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8592012F-642F-4A68-B4B0-CDC4C410DE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1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2FCB5964-D5A0-4C10-9D60-84A6B6E75EFD}" type="datetimeFigureOut">
              <a:rPr lang="en-US" smtClean="0"/>
              <a:pPr/>
              <a:t>10/23/2023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592012F-642F-4A68-B4B0-CDC4C410DE1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Tw Cen MT" pitchFamily="34" charset="0"/>
        </a:defRPr>
      </a:lvl2pPr>
      <a:lvl3pPr algn="ctr" rtl="0" eaLnBrk="1" fontAlgn="base" hangingPunct="1">
        <a:spcBef>
          <a:spcPct val="0"/>
        </a:spcBef>
        <a:spcAft>
          <a:spcPct val="0"/>
        </a:spcAft>
        <a:defRPr sz="4400">
          <a:solidFill>
            <a:schemeClr val="tx1"/>
          </a:solidFill>
          <a:latin typeface="Tw Cen MT" pitchFamily="34" charset="0"/>
        </a:defRPr>
      </a:lvl3pPr>
      <a:lvl4pPr algn="ctr" rtl="0" eaLnBrk="1" fontAlgn="base" hangingPunct="1">
        <a:spcBef>
          <a:spcPct val="0"/>
        </a:spcBef>
        <a:spcAft>
          <a:spcPct val="0"/>
        </a:spcAft>
        <a:defRPr sz="4400">
          <a:solidFill>
            <a:schemeClr val="tx1"/>
          </a:solidFill>
          <a:latin typeface="Tw Cen MT" pitchFamily="34" charset="0"/>
        </a:defRPr>
      </a:lvl4pPr>
      <a:lvl5pPr algn="ctr" rtl="0" eaLnBrk="1" fontAlgn="base" hangingPunct="1">
        <a:spcBef>
          <a:spcPct val="0"/>
        </a:spcBef>
        <a:spcAft>
          <a:spcPct val="0"/>
        </a:spcAft>
        <a:defRPr sz="4400">
          <a:solidFill>
            <a:schemeClr val="tx1"/>
          </a:solidFill>
          <a:latin typeface="Tw Cen MT" pitchFamily="34" charset="0"/>
        </a:defRPr>
      </a:lvl5pPr>
      <a:lvl6pPr marL="457200" algn="ctr" rtl="0" eaLnBrk="1" fontAlgn="base" hangingPunct="1">
        <a:spcBef>
          <a:spcPct val="0"/>
        </a:spcBef>
        <a:spcAft>
          <a:spcPct val="0"/>
        </a:spcAft>
        <a:defRPr sz="4400">
          <a:solidFill>
            <a:schemeClr val="tx1"/>
          </a:solidFill>
          <a:latin typeface="Tw Cen MT" pitchFamily="34" charset="0"/>
        </a:defRPr>
      </a:lvl6pPr>
      <a:lvl7pPr marL="914400" algn="ctr" rtl="0" eaLnBrk="1" fontAlgn="base" hangingPunct="1">
        <a:spcBef>
          <a:spcPct val="0"/>
        </a:spcBef>
        <a:spcAft>
          <a:spcPct val="0"/>
        </a:spcAft>
        <a:defRPr sz="4400">
          <a:solidFill>
            <a:schemeClr val="tx1"/>
          </a:solidFill>
          <a:latin typeface="Tw Cen MT" pitchFamily="34" charset="0"/>
        </a:defRPr>
      </a:lvl7pPr>
      <a:lvl8pPr marL="1371600" algn="ctr" rtl="0" eaLnBrk="1" fontAlgn="base" hangingPunct="1">
        <a:spcBef>
          <a:spcPct val="0"/>
        </a:spcBef>
        <a:spcAft>
          <a:spcPct val="0"/>
        </a:spcAft>
        <a:defRPr sz="4400">
          <a:solidFill>
            <a:schemeClr val="tx1"/>
          </a:solidFill>
          <a:latin typeface="Tw Cen MT" pitchFamily="34" charset="0"/>
        </a:defRPr>
      </a:lvl8pPr>
      <a:lvl9pPr marL="1828800" algn="ctr" rtl="0" eaLnBrk="1" fontAlgn="base" hangingPunct="1">
        <a:spcBef>
          <a:spcPct val="0"/>
        </a:spcBef>
        <a:spcAft>
          <a:spcPct val="0"/>
        </a:spcAft>
        <a:defRPr sz="4400">
          <a:solidFill>
            <a:schemeClr val="tx1"/>
          </a:solidFill>
          <a:latin typeface="Tw Cen MT"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a:solidFill>
                  <a:srgbClr val="FFC000"/>
                </a:solidFill>
              </a:rPr>
              <a:t>Chapter</a:t>
            </a:r>
            <a:r>
              <a:rPr lang="en-US"/>
              <a:t> </a:t>
            </a:r>
            <a:r>
              <a:rPr lang="en-US" sz="13800"/>
              <a:t>2</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200400" cy="579438"/>
          </a:xfrm>
          <a:ln>
            <a:solidFill>
              <a:srgbClr val="FFC000"/>
            </a:solidFill>
          </a:ln>
        </p:spPr>
        <p:txBody>
          <a:bodyPr/>
          <a:lstStyle/>
          <a:p>
            <a:r>
              <a:rPr lang="en-US" sz="2000"/>
              <a:t>A proposed </a:t>
            </a:r>
            <a:r>
              <a:rPr lang="en-US" sz="2000" err="1"/>
              <a:t>biophilic</a:t>
            </a:r>
            <a:r>
              <a:rPr lang="en-US" sz="2000"/>
              <a:t> hospital in Naga city Cebu</a:t>
            </a:r>
          </a:p>
        </p:txBody>
      </p:sp>
      <p:sp>
        <p:nvSpPr>
          <p:cNvPr id="4" name="Title 1"/>
          <p:cNvSpPr txBox="1">
            <a:spLocks/>
          </p:cNvSpPr>
          <p:nvPr/>
        </p:nvSpPr>
        <p:spPr bwMode="auto">
          <a:xfrm>
            <a:off x="76200" y="1219200"/>
            <a:ext cx="1676400" cy="685800"/>
          </a:xfrm>
          <a:prstGeom prst="rect">
            <a:avLst/>
          </a:prstGeom>
          <a:noFill/>
          <a:ln>
            <a:solidFill>
              <a:srgbClr val="FFC00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j-lt"/>
                <a:ea typeface="+mj-ea"/>
                <a:cs typeface="+mj-cs"/>
              </a:rPr>
              <a:t>Hospital design</a:t>
            </a:r>
          </a:p>
        </p:txBody>
      </p:sp>
      <p:sp>
        <p:nvSpPr>
          <p:cNvPr id="5" name="Title 1"/>
          <p:cNvSpPr txBox="1">
            <a:spLocks/>
          </p:cNvSpPr>
          <p:nvPr/>
        </p:nvSpPr>
        <p:spPr bwMode="auto">
          <a:xfrm>
            <a:off x="1905000" y="1219200"/>
            <a:ext cx="1676400" cy="685800"/>
          </a:xfrm>
          <a:prstGeom prst="rect">
            <a:avLst/>
          </a:prstGeom>
          <a:noFill/>
          <a:ln>
            <a:solidFill>
              <a:srgbClr val="FFC00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err="1">
                <a:ln>
                  <a:noFill/>
                </a:ln>
                <a:solidFill>
                  <a:schemeClr val="tx1"/>
                </a:solidFill>
                <a:effectLst/>
                <a:uLnTx/>
                <a:uFillTx/>
                <a:latin typeface="+mj-lt"/>
                <a:ea typeface="+mj-ea"/>
                <a:cs typeface="+mj-cs"/>
              </a:rPr>
              <a:t>Biophilic</a:t>
            </a:r>
            <a:r>
              <a:rPr kumimoji="0" lang="en-US" sz="2000" b="0" i="0" u="none" strike="noStrike" kern="1200" cap="none" spc="0" normalizeH="0" baseline="0" noProof="0">
                <a:ln>
                  <a:noFill/>
                </a:ln>
                <a:solidFill>
                  <a:schemeClr val="tx1"/>
                </a:solidFill>
                <a:effectLst/>
                <a:uLnTx/>
                <a:uFillTx/>
                <a:latin typeface="+mj-lt"/>
                <a:ea typeface="+mj-ea"/>
                <a:cs typeface="+mj-cs"/>
              </a:rPr>
              <a:t> architecture</a:t>
            </a:r>
          </a:p>
        </p:txBody>
      </p:sp>
      <p:sp>
        <p:nvSpPr>
          <p:cNvPr id="6" name="Title 1"/>
          <p:cNvSpPr txBox="1">
            <a:spLocks/>
          </p:cNvSpPr>
          <p:nvPr/>
        </p:nvSpPr>
        <p:spPr bwMode="auto">
          <a:xfrm>
            <a:off x="3733800" y="1219200"/>
            <a:ext cx="1676400" cy="685800"/>
          </a:xfrm>
          <a:prstGeom prst="rect">
            <a:avLst/>
          </a:prstGeom>
          <a:noFill/>
          <a:ln>
            <a:solidFill>
              <a:srgbClr val="FFC00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j-lt"/>
                <a:ea typeface="+mj-ea"/>
                <a:cs typeface="+mj-cs"/>
              </a:rPr>
              <a:t>Healing architecture</a:t>
            </a:r>
          </a:p>
        </p:txBody>
      </p:sp>
      <p:sp>
        <p:nvSpPr>
          <p:cNvPr id="7" name="Title 1"/>
          <p:cNvSpPr txBox="1">
            <a:spLocks/>
          </p:cNvSpPr>
          <p:nvPr/>
        </p:nvSpPr>
        <p:spPr bwMode="auto">
          <a:xfrm>
            <a:off x="5486400" y="1219200"/>
            <a:ext cx="1676400" cy="685800"/>
          </a:xfrm>
          <a:prstGeom prst="rect">
            <a:avLst/>
          </a:prstGeom>
          <a:noFill/>
          <a:ln>
            <a:solidFill>
              <a:srgbClr val="FFC00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j-lt"/>
                <a:ea typeface="+mj-ea"/>
                <a:cs typeface="+mj-cs"/>
              </a:rPr>
              <a:t>healthy architecture</a:t>
            </a:r>
          </a:p>
        </p:txBody>
      </p:sp>
      <p:sp>
        <p:nvSpPr>
          <p:cNvPr id="8" name="Title 1"/>
          <p:cNvSpPr txBox="1">
            <a:spLocks/>
          </p:cNvSpPr>
          <p:nvPr/>
        </p:nvSpPr>
        <p:spPr bwMode="auto">
          <a:xfrm>
            <a:off x="7239000" y="1219200"/>
            <a:ext cx="1676400" cy="685800"/>
          </a:xfrm>
          <a:prstGeom prst="rect">
            <a:avLst/>
          </a:prstGeom>
          <a:noFill/>
          <a:ln>
            <a:solidFill>
              <a:srgbClr val="FFC00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j-lt"/>
                <a:ea typeface="+mj-ea"/>
                <a:cs typeface="+mj-cs"/>
              </a:rPr>
              <a:t>Modern hospital</a:t>
            </a:r>
          </a:p>
        </p:txBody>
      </p:sp>
      <p:cxnSp>
        <p:nvCxnSpPr>
          <p:cNvPr id="10" name="Straight Connector 9"/>
          <p:cNvCxnSpPr>
            <a:stCxn id="2" idx="2"/>
            <a:endCxn id="6" idx="0"/>
          </p:cNvCxnSpPr>
          <p:nvPr/>
        </p:nvCxnSpPr>
        <p:spPr>
          <a:xfrm rot="5400000">
            <a:off x="4366419" y="1013619"/>
            <a:ext cx="411162"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14400" y="914400"/>
            <a:ext cx="72390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4" idx="0"/>
          </p:cNvCxnSpPr>
          <p:nvPr/>
        </p:nvCxnSpPr>
        <p:spPr>
          <a:xfrm rot="5400000">
            <a:off x="762000" y="1066800"/>
            <a:ext cx="3048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667794" y="1066006"/>
            <a:ext cx="3048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172994" y="1066006"/>
            <a:ext cx="3048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8001794" y="1066006"/>
            <a:ext cx="3048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p:nvSpPr>
        <p:spPr bwMode="auto">
          <a:xfrm>
            <a:off x="2209800" y="2209800"/>
            <a:ext cx="1447800" cy="762000"/>
          </a:xfrm>
          <a:prstGeom prst="rect">
            <a:avLst/>
          </a:prstGeom>
          <a:noFill/>
          <a:ln>
            <a:solidFill>
              <a:srgbClr val="FFC00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tx1"/>
                </a:solidFill>
                <a:effectLst/>
                <a:uLnTx/>
                <a:uFillTx/>
                <a:latin typeface="+mj-lt"/>
                <a:ea typeface="+mj-ea"/>
                <a:cs typeface="+mj-cs"/>
              </a:rPr>
              <a:t>Cognitive benefits of </a:t>
            </a:r>
            <a:r>
              <a:rPr kumimoji="0" lang="en-US" sz="1200" b="0" i="0" u="none" strike="noStrike" kern="1200" cap="none" spc="0" normalizeH="0" baseline="0" noProof="0" err="1">
                <a:ln>
                  <a:noFill/>
                </a:ln>
                <a:solidFill>
                  <a:schemeClr val="tx1"/>
                </a:solidFill>
                <a:effectLst/>
                <a:uLnTx/>
                <a:uFillTx/>
                <a:latin typeface="+mj-lt"/>
                <a:ea typeface="+mj-ea"/>
                <a:cs typeface="+mj-cs"/>
              </a:rPr>
              <a:t>biophilic</a:t>
            </a:r>
            <a:r>
              <a:rPr kumimoji="0" lang="en-US" sz="1200" b="0" i="0" u="none" strike="noStrike" kern="1200" cap="none" spc="0" normalizeH="0" noProof="0">
                <a:ln>
                  <a:noFill/>
                </a:ln>
                <a:solidFill>
                  <a:schemeClr val="tx1"/>
                </a:solidFill>
                <a:effectLst/>
                <a:uLnTx/>
                <a:uFillTx/>
                <a:latin typeface="+mj-lt"/>
                <a:ea typeface="+mj-ea"/>
                <a:cs typeface="+mj-cs"/>
              </a:rPr>
              <a:t> design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aseline="0">
                <a:solidFill>
                  <a:schemeClr val="tx1"/>
                </a:solidFill>
                <a:latin typeface="+mj-lt"/>
                <a:ea typeface="+mj-ea"/>
                <a:cs typeface="+mj-cs"/>
              </a:rPr>
              <a:t>-(AUTHOR, YEAR)</a:t>
            </a:r>
            <a:endParaRPr kumimoji="0" lang="en-US" sz="1200" b="0" i="0" u="none" strike="noStrike" kern="1200" cap="none" spc="0" normalizeH="0" baseline="0" noProof="0">
              <a:ln>
                <a:noFill/>
              </a:ln>
              <a:solidFill>
                <a:schemeClr val="tx1"/>
              </a:solidFill>
              <a:effectLst/>
              <a:uLnTx/>
              <a:uFillTx/>
              <a:latin typeface="+mj-lt"/>
              <a:ea typeface="+mj-ea"/>
              <a:cs typeface="+mj-cs"/>
            </a:endParaRPr>
          </a:p>
        </p:txBody>
      </p:sp>
      <p:sp>
        <p:nvSpPr>
          <p:cNvPr id="21" name="Title 1"/>
          <p:cNvSpPr txBox="1">
            <a:spLocks/>
          </p:cNvSpPr>
          <p:nvPr/>
        </p:nvSpPr>
        <p:spPr bwMode="auto">
          <a:xfrm>
            <a:off x="2209800" y="3124200"/>
            <a:ext cx="1447800" cy="762000"/>
          </a:xfrm>
          <a:prstGeom prst="rect">
            <a:avLst/>
          </a:prstGeom>
          <a:noFill/>
          <a:ln>
            <a:solidFill>
              <a:srgbClr val="FFC00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tx1"/>
                </a:solidFill>
                <a:effectLst/>
                <a:uLnTx/>
                <a:uFillTx/>
                <a:latin typeface="+mj-lt"/>
                <a:ea typeface="+mj-ea"/>
                <a:cs typeface="+mj-cs"/>
              </a:rPr>
              <a:t>Nature</a:t>
            </a:r>
            <a:r>
              <a:rPr kumimoji="0" lang="en-US" sz="1200" b="0" i="0" u="none" strike="noStrike" kern="1200" cap="none" spc="0" normalizeH="0" noProof="0">
                <a:ln>
                  <a:noFill/>
                </a:ln>
                <a:solidFill>
                  <a:schemeClr val="tx1"/>
                </a:solidFill>
                <a:effectLst/>
                <a:uLnTx/>
                <a:uFillTx/>
                <a:latin typeface="+mj-lt"/>
                <a:ea typeface="+mj-ea"/>
                <a:cs typeface="+mj-cs"/>
              </a:rPr>
              <a:t> related health improvement</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aseline="0">
                <a:solidFill>
                  <a:schemeClr val="tx1"/>
                </a:solidFill>
                <a:latin typeface="+mj-lt"/>
                <a:ea typeface="+mj-ea"/>
                <a:cs typeface="+mj-cs"/>
              </a:rPr>
              <a:t>-(AUTHOR, YEAR)</a:t>
            </a:r>
            <a:endParaRPr kumimoji="0" lang="en-US" sz="1200" b="0" i="0" u="none" strike="noStrike" kern="1200" cap="none" spc="0" normalizeH="0" baseline="0" noProof="0">
              <a:ln>
                <a:noFill/>
              </a:ln>
              <a:solidFill>
                <a:schemeClr val="tx1"/>
              </a:solidFill>
              <a:effectLst/>
              <a:uLnTx/>
              <a:uFillTx/>
              <a:latin typeface="+mj-lt"/>
              <a:ea typeface="+mj-ea"/>
              <a:cs typeface="+mj-cs"/>
            </a:endParaRPr>
          </a:p>
        </p:txBody>
      </p:sp>
      <p:cxnSp>
        <p:nvCxnSpPr>
          <p:cNvPr id="23" name="Straight Connector 22"/>
          <p:cNvCxnSpPr/>
          <p:nvPr/>
        </p:nvCxnSpPr>
        <p:spPr>
          <a:xfrm rot="5400000">
            <a:off x="1257300" y="2705100"/>
            <a:ext cx="1600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1"/>
          </p:cNvCxnSpPr>
          <p:nvPr/>
        </p:nvCxnSpPr>
        <p:spPr>
          <a:xfrm rot="10800000">
            <a:off x="2057400" y="2590800"/>
            <a:ext cx="1524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a:off x="2057400" y="3505200"/>
            <a:ext cx="1524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5191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Fill up the diagram with all the theories that you think will help each keywords</a:t>
            </a:r>
          </a:p>
          <a:p>
            <a:r>
              <a:rPr lang="en-US"/>
              <a:t>Creating the framework will also help the reader understand what ideas are important and useful to the study</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make a theoretical background</a:t>
            </a:r>
          </a:p>
        </p:txBody>
      </p:sp>
      <p:sp>
        <p:nvSpPr>
          <p:cNvPr id="3" name="Content Placeholder 2"/>
          <p:cNvSpPr>
            <a:spLocks noGrp="1"/>
          </p:cNvSpPr>
          <p:nvPr>
            <p:ph idx="1"/>
          </p:nvPr>
        </p:nvSpPr>
        <p:spPr/>
        <p:txBody>
          <a:bodyPr/>
          <a:lstStyle/>
          <a:p>
            <a:r>
              <a:rPr lang="en-US" sz="2800"/>
              <a:t>Now that we have chosen the important theories per key word, we will now make the theoretical background</a:t>
            </a:r>
          </a:p>
          <a:p>
            <a:r>
              <a:rPr lang="en-US" sz="2800"/>
              <a:t>Why is it important to make a theoretical background</a:t>
            </a:r>
          </a:p>
          <a:p>
            <a:r>
              <a:rPr lang="en-US" sz="2800"/>
              <a:t>If you would notice, the idea that you have written in your theoretical framework is not yet explained thoroughly, it was mentioned in your RRL but it is no in detail.</a:t>
            </a:r>
          </a:p>
          <a:p>
            <a:r>
              <a:rPr lang="en-US" sz="2800"/>
              <a:t>Therefore creating a theoretical background explains the theories in DETAIL  </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In writing a theoretical background, unlike the RRL that  you start with keywords what you do is write the idea as the topic and explain it thoroughly, so you need to read further on those ideas</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Theoretical background usually looks like this</a:t>
            </a:r>
          </a:p>
        </p:txBody>
      </p:sp>
      <p:sp>
        <p:nvSpPr>
          <p:cNvPr id="3" name="Content Placeholder 2"/>
          <p:cNvSpPr>
            <a:spLocks noGrp="1"/>
          </p:cNvSpPr>
          <p:nvPr>
            <p:ph idx="1"/>
          </p:nvPr>
        </p:nvSpPr>
        <p:spPr/>
        <p:txBody>
          <a:bodyPr/>
          <a:lstStyle/>
          <a:p>
            <a:pPr algn="ctr">
              <a:buNone/>
            </a:pPr>
            <a:r>
              <a:rPr lang="en-US" sz="1600"/>
              <a:t>Cognitive benefits of </a:t>
            </a:r>
            <a:r>
              <a:rPr lang="en-US" sz="1600" err="1"/>
              <a:t>Biophilic</a:t>
            </a:r>
            <a:r>
              <a:rPr lang="en-US" sz="1600"/>
              <a:t> Design</a:t>
            </a:r>
          </a:p>
          <a:p>
            <a:pPr algn="ctr">
              <a:buNone/>
            </a:pPr>
            <a:r>
              <a:rPr lang="en-US" sz="1600"/>
              <a:t>		(--------------------------------------------------------------------------------------------------------------------------------------------------------------------------------------------------------------------------------------------------------------------------------------------------------------------------------------------------------------------------------------------------------------------------------------------------------------------------------------------------------------------------------------------------------------------------------------------------------------------------------------------------------------------------------------------------------------------------------------------------------------------------------------------------------------------------------------------------------------------------------------------------------------------------------------------------------------------------------------------------------------------------------------)</a:t>
            </a:r>
          </a:p>
          <a:p>
            <a:pPr algn="ctr">
              <a:buNone/>
            </a:pPr>
            <a:r>
              <a:rPr lang="en-US" sz="1600"/>
              <a:t>Nature related health improvements</a:t>
            </a:r>
          </a:p>
          <a:p>
            <a:pPr algn="ctr">
              <a:buNone/>
            </a:pPr>
            <a:r>
              <a:rPr lang="en-US" sz="1600"/>
              <a:t>		(-----------------------------------------------------------------------------------------------------------------------------------------------------------------------------------------------------------------------------------------------------------------------------------------------------------------------------------------------------------------------------------------------------------------------------------------------------------------------------------------------------------------------------------------------------------------------------------------------------------------------------------------------------------------------------------------------------------------------------------------------------------------------------------------------------------------------------------------------------------------------------------------------------------------------)</a:t>
            </a:r>
          </a:p>
          <a:p>
            <a:pPr algn="ctr">
              <a:buNone/>
            </a:pPr>
            <a:endParaRPr lang="en-US" sz="16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200400" cy="579438"/>
          </a:xfrm>
          <a:ln>
            <a:solidFill>
              <a:srgbClr val="FFC000"/>
            </a:solidFill>
          </a:ln>
        </p:spPr>
        <p:txBody>
          <a:bodyPr/>
          <a:lstStyle/>
          <a:p>
            <a:r>
              <a:rPr lang="en-US" sz="2000"/>
              <a:t>A proposed </a:t>
            </a:r>
            <a:r>
              <a:rPr lang="en-US" sz="2000" err="1"/>
              <a:t>biophilic</a:t>
            </a:r>
            <a:r>
              <a:rPr lang="en-US" sz="2000"/>
              <a:t> hospital in Naga city Cebu</a:t>
            </a:r>
          </a:p>
        </p:txBody>
      </p:sp>
      <p:sp>
        <p:nvSpPr>
          <p:cNvPr id="4" name="Title 1"/>
          <p:cNvSpPr txBox="1">
            <a:spLocks/>
          </p:cNvSpPr>
          <p:nvPr/>
        </p:nvSpPr>
        <p:spPr bwMode="auto">
          <a:xfrm>
            <a:off x="76200" y="1219200"/>
            <a:ext cx="1676400" cy="685800"/>
          </a:xfrm>
          <a:prstGeom prst="rect">
            <a:avLst/>
          </a:prstGeom>
          <a:noFill/>
          <a:ln>
            <a:solidFill>
              <a:srgbClr val="FFC00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j-lt"/>
                <a:ea typeface="+mj-ea"/>
                <a:cs typeface="+mj-cs"/>
              </a:rPr>
              <a:t>Hospital design</a:t>
            </a:r>
          </a:p>
        </p:txBody>
      </p:sp>
      <p:sp>
        <p:nvSpPr>
          <p:cNvPr id="5" name="Title 1"/>
          <p:cNvSpPr txBox="1">
            <a:spLocks/>
          </p:cNvSpPr>
          <p:nvPr/>
        </p:nvSpPr>
        <p:spPr bwMode="auto">
          <a:xfrm>
            <a:off x="1905000" y="1219200"/>
            <a:ext cx="1676400" cy="685800"/>
          </a:xfrm>
          <a:prstGeom prst="rect">
            <a:avLst/>
          </a:prstGeom>
          <a:noFill/>
          <a:ln>
            <a:solidFill>
              <a:srgbClr val="FFC00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err="1">
                <a:ln>
                  <a:noFill/>
                </a:ln>
                <a:solidFill>
                  <a:schemeClr val="tx1"/>
                </a:solidFill>
                <a:effectLst/>
                <a:uLnTx/>
                <a:uFillTx/>
                <a:latin typeface="+mj-lt"/>
                <a:ea typeface="+mj-ea"/>
                <a:cs typeface="+mj-cs"/>
              </a:rPr>
              <a:t>Biophilic</a:t>
            </a:r>
            <a:r>
              <a:rPr kumimoji="0" lang="en-US" sz="2000" b="0" i="0" u="none" strike="noStrike" kern="1200" cap="none" spc="0" normalizeH="0" baseline="0" noProof="0">
                <a:ln>
                  <a:noFill/>
                </a:ln>
                <a:solidFill>
                  <a:schemeClr val="tx1"/>
                </a:solidFill>
                <a:effectLst/>
                <a:uLnTx/>
                <a:uFillTx/>
                <a:latin typeface="+mj-lt"/>
                <a:ea typeface="+mj-ea"/>
                <a:cs typeface="+mj-cs"/>
              </a:rPr>
              <a:t> architecture</a:t>
            </a:r>
          </a:p>
        </p:txBody>
      </p:sp>
      <p:sp>
        <p:nvSpPr>
          <p:cNvPr id="6" name="Title 1"/>
          <p:cNvSpPr txBox="1">
            <a:spLocks/>
          </p:cNvSpPr>
          <p:nvPr/>
        </p:nvSpPr>
        <p:spPr bwMode="auto">
          <a:xfrm>
            <a:off x="3733800" y="1219200"/>
            <a:ext cx="1676400" cy="685800"/>
          </a:xfrm>
          <a:prstGeom prst="rect">
            <a:avLst/>
          </a:prstGeom>
          <a:noFill/>
          <a:ln>
            <a:solidFill>
              <a:srgbClr val="FFC00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j-lt"/>
                <a:ea typeface="+mj-ea"/>
                <a:cs typeface="+mj-cs"/>
              </a:rPr>
              <a:t>Healing architecture</a:t>
            </a:r>
          </a:p>
        </p:txBody>
      </p:sp>
      <p:sp>
        <p:nvSpPr>
          <p:cNvPr id="7" name="Title 1"/>
          <p:cNvSpPr txBox="1">
            <a:spLocks/>
          </p:cNvSpPr>
          <p:nvPr/>
        </p:nvSpPr>
        <p:spPr bwMode="auto">
          <a:xfrm>
            <a:off x="5486400" y="1219200"/>
            <a:ext cx="1676400" cy="685800"/>
          </a:xfrm>
          <a:prstGeom prst="rect">
            <a:avLst/>
          </a:prstGeom>
          <a:noFill/>
          <a:ln>
            <a:solidFill>
              <a:srgbClr val="FFC00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j-lt"/>
                <a:ea typeface="+mj-ea"/>
                <a:cs typeface="+mj-cs"/>
              </a:rPr>
              <a:t>healthy architecture</a:t>
            </a:r>
          </a:p>
        </p:txBody>
      </p:sp>
      <p:sp>
        <p:nvSpPr>
          <p:cNvPr id="8" name="Title 1"/>
          <p:cNvSpPr txBox="1">
            <a:spLocks/>
          </p:cNvSpPr>
          <p:nvPr/>
        </p:nvSpPr>
        <p:spPr bwMode="auto">
          <a:xfrm>
            <a:off x="7239000" y="1219200"/>
            <a:ext cx="1676400" cy="685800"/>
          </a:xfrm>
          <a:prstGeom prst="rect">
            <a:avLst/>
          </a:prstGeom>
          <a:noFill/>
          <a:ln>
            <a:solidFill>
              <a:srgbClr val="FFC00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j-lt"/>
                <a:ea typeface="+mj-ea"/>
                <a:cs typeface="+mj-cs"/>
              </a:rPr>
              <a:t>Modern hospital</a:t>
            </a:r>
          </a:p>
        </p:txBody>
      </p:sp>
      <p:cxnSp>
        <p:nvCxnSpPr>
          <p:cNvPr id="10" name="Straight Connector 9"/>
          <p:cNvCxnSpPr>
            <a:stCxn id="2" idx="2"/>
            <a:endCxn id="6" idx="0"/>
          </p:cNvCxnSpPr>
          <p:nvPr/>
        </p:nvCxnSpPr>
        <p:spPr>
          <a:xfrm rot="5400000">
            <a:off x="4366419" y="1013619"/>
            <a:ext cx="411162"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14400" y="914400"/>
            <a:ext cx="72390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4" idx="0"/>
          </p:cNvCxnSpPr>
          <p:nvPr/>
        </p:nvCxnSpPr>
        <p:spPr>
          <a:xfrm rot="5400000">
            <a:off x="762000" y="1066800"/>
            <a:ext cx="3048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667794" y="1066006"/>
            <a:ext cx="3048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172994" y="1066006"/>
            <a:ext cx="3048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8001794" y="1066006"/>
            <a:ext cx="3048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p:nvSpPr>
        <p:spPr bwMode="auto">
          <a:xfrm>
            <a:off x="2209800" y="2209800"/>
            <a:ext cx="1447800" cy="762000"/>
          </a:xfrm>
          <a:prstGeom prst="rect">
            <a:avLst/>
          </a:prstGeom>
          <a:noFill/>
          <a:ln>
            <a:solidFill>
              <a:srgbClr val="FFC00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tx1"/>
                </a:solidFill>
                <a:effectLst/>
                <a:uLnTx/>
                <a:uFillTx/>
                <a:latin typeface="+mj-lt"/>
                <a:ea typeface="+mj-ea"/>
                <a:cs typeface="+mj-cs"/>
              </a:rPr>
              <a:t>Cognitive benefits of </a:t>
            </a:r>
            <a:r>
              <a:rPr kumimoji="0" lang="en-US" sz="1200" b="0" i="0" u="none" strike="noStrike" kern="1200" cap="none" spc="0" normalizeH="0" baseline="0" noProof="0" err="1">
                <a:ln>
                  <a:noFill/>
                </a:ln>
                <a:solidFill>
                  <a:schemeClr val="tx1"/>
                </a:solidFill>
                <a:effectLst/>
                <a:uLnTx/>
                <a:uFillTx/>
                <a:latin typeface="+mj-lt"/>
                <a:ea typeface="+mj-ea"/>
                <a:cs typeface="+mj-cs"/>
              </a:rPr>
              <a:t>biophilic</a:t>
            </a:r>
            <a:r>
              <a:rPr kumimoji="0" lang="en-US" sz="1200" b="0" i="0" u="none" strike="noStrike" kern="1200" cap="none" spc="0" normalizeH="0" noProof="0">
                <a:ln>
                  <a:noFill/>
                </a:ln>
                <a:solidFill>
                  <a:schemeClr val="tx1"/>
                </a:solidFill>
                <a:effectLst/>
                <a:uLnTx/>
                <a:uFillTx/>
                <a:latin typeface="+mj-lt"/>
                <a:ea typeface="+mj-ea"/>
                <a:cs typeface="+mj-cs"/>
              </a:rPr>
              <a:t> design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aseline="0">
                <a:solidFill>
                  <a:schemeClr val="tx1"/>
                </a:solidFill>
                <a:latin typeface="+mj-lt"/>
                <a:ea typeface="+mj-ea"/>
                <a:cs typeface="+mj-cs"/>
              </a:rPr>
              <a:t>-(AUTHOR, YEAR)</a:t>
            </a:r>
            <a:endParaRPr kumimoji="0" lang="en-US" sz="1200" b="0" i="0" u="none" strike="noStrike" kern="1200" cap="none" spc="0" normalizeH="0" baseline="0" noProof="0">
              <a:ln>
                <a:noFill/>
              </a:ln>
              <a:solidFill>
                <a:schemeClr val="tx1"/>
              </a:solidFill>
              <a:effectLst/>
              <a:uLnTx/>
              <a:uFillTx/>
              <a:latin typeface="+mj-lt"/>
              <a:ea typeface="+mj-ea"/>
              <a:cs typeface="+mj-cs"/>
            </a:endParaRPr>
          </a:p>
        </p:txBody>
      </p:sp>
      <p:sp>
        <p:nvSpPr>
          <p:cNvPr id="21" name="Title 1"/>
          <p:cNvSpPr txBox="1">
            <a:spLocks/>
          </p:cNvSpPr>
          <p:nvPr/>
        </p:nvSpPr>
        <p:spPr bwMode="auto">
          <a:xfrm>
            <a:off x="2209800" y="3124200"/>
            <a:ext cx="1447800" cy="762000"/>
          </a:xfrm>
          <a:prstGeom prst="rect">
            <a:avLst/>
          </a:prstGeom>
          <a:noFill/>
          <a:ln>
            <a:solidFill>
              <a:srgbClr val="FFC00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tx1"/>
                </a:solidFill>
                <a:effectLst/>
                <a:uLnTx/>
                <a:uFillTx/>
                <a:latin typeface="+mj-lt"/>
                <a:ea typeface="+mj-ea"/>
                <a:cs typeface="+mj-cs"/>
              </a:rPr>
              <a:t>Nature</a:t>
            </a:r>
            <a:r>
              <a:rPr kumimoji="0" lang="en-US" sz="1200" b="0" i="0" u="none" strike="noStrike" kern="1200" cap="none" spc="0" normalizeH="0" noProof="0">
                <a:ln>
                  <a:noFill/>
                </a:ln>
                <a:solidFill>
                  <a:schemeClr val="tx1"/>
                </a:solidFill>
                <a:effectLst/>
                <a:uLnTx/>
                <a:uFillTx/>
                <a:latin typeface="+mj-lt"/>
                <a:ea typeface="+mj-ea"/>
                <a:cs typeface="+mj-cs"/>
              </a:rPr>
              <a:t> related health improvement</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aseline="0">
                <a:solidFill>
                  <a:schemeClr val="tx1"/>
                </a:solidFill>
                <a:latin typeface="+mj-lt"/>
                <a:ea typeface="+mj-ea"/>
                <a:cs typeface="+mj-cs"/>
              </a:rPr>
              <a:t>-(AUTHOR, YEAR)</a:t>
            </a:r>
            <a:endParaRPr kumimoji="0" lang="en-US" sz="1200" b="0" i="0" u="none" strike="noStrike" kern="1200" cap="none" spc="0" normalizeH="0" baseline="0" noProof="0">
              <a:ln>
                <a:noFill/>
              </a:ln>
              <a:solidFill>
                <a:schemeClr val="tx1"/>
              </a:solidFill>
              <a:effectLst/>
              <a:uLnTx/>
              <a:uFillTx/>
              <a:latin typeface="+mj-lt"/>
              <a:ea typeface="+mj-ea"/>
              <a:cs typeface="+mj-cs"/>
            </a:endParaRPr>
          </a:p>
        </p:txBody>
      </p:sp>
      <p:cxnSp>
        <p:nvCxnSpPr>
          <p:cNvPr id="23" name="Straight Connector 22"/>
          <p:cNvCxnSpPr/>
          <p:nvPr/>
        </p:nvCxnSpPr>
        <p:spPr>
          <a:xfrm rot="5400000">
            <a:off x="1257300" y="2705100"/>
            <a:ext cx="16002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1"/>
          </p:cNvCxnSpPr>
          <p:nvPr/>
        </p:nvCxnSpPr>
        <p:spPr>
          <a:xfrm rot="10800000">
            <a:off x="2057400" y="2590800"/>
            <a:ext cx="1524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a:off x="2057400" y="3505200"/>
            <a:ext cx="1524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t>
            </a:r>
            <a:r>
              <a:rPr lang="en-US">
                <a:solidFill>
                  <a:srgbClr val="FFC000"/>
                </a:solidFill>
              </a:rPr>
              <a:t>Conceptual framework</a:t>
            </a:r>
            <a:r>
              <a:rPr lang="en-US"/>
              <a:t>?</a:t>
            </a:r>
          </a:p>
        </p:txBody>
      </p:sp>
      <p:sp>
        <p:nvSpPr>
          <p:cNvPr id="3" name="Content Placeholder 2"/>
          <p:cNvSpPr>
            <a:spLocks noGrp="1"/>
          </p:cNvSpPr>
          <p:nvPr>
            <p:ph idx="1"/>
          </p:nvPr>
        </p:nvSpPr>
        <p:spPr/>
        <p:txBody>
          <a:bodyPr/>
          <a:lstStyle/>
          <a:p>
            <a:r>
              <a:rPr lang="en-US"/>
              <a:t>This is very similar to theoretical framework however, unlike theoretical framework where the ideas are from different authors </a:t>
            </a:r>
          </a:p>
          <a:p>
            <a:r>
              <a:rPr lang="en-US"/>
              <a:t>Now you will be MAKING your OWN IDEAS (concept) based on the theories chosen earlier</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200400" cy="579438"/>
          </a:xfrm>
          <a:ln>
            <a:solidFill>
              <a:srgbClr val="92D050"/>
            </a:solidFill>
          </a:ln>
        </p:spPr>
        <p:txBody>
          <a:bodyPr/>
          <a:lstStyle/>
          <a:p>
            <a:r>
              <a:rPr lang="en-US" sz="2000"/>
              <a:t>A proposed </a:t>
            </a:r>
            <a:r>
              <a:rPr lang="en-US" sz="2000" err="1"/>
              <a:t>biophilic</a:t>
            </a:r>
            <a:r>
              <a:rPr lang="en-US" sz="2000"/>
              <a:t> hospital in Naga city Cebu</a:t>
            </a:r>
          </a:p>
        </p:txBody>
      </p:sp>
      <p:sp>
        <p:nvSpPr>
          <p:cNvPr id="4" name="Title 1"/>
          <p:cNvSpPr txBox="1">
            <a:spLocks/>
          </p:cNvSpPr>
          <p:nvPr/>
        </p:nvSpPr>
        <p:spPr bwMode="auto">
          <a:xfrm>
            <a:off x="76200" y="1219200"/>
            <a:ext cx="1676400" cy="685800"/>
          </a:xfrm>
          <a:prstGeom prst="rect">
            <a:avLst/>
          </a:prstGeom>
          <a:noFill/>
          <a:ln>
            <a:solidFill>
              <a:srgbClr val="92D05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j-lt"/>
                <a:ea typeface="+mj-ea"/>
                <a:cs typeface="+mj-cs"/>
              </a:rPr>
              <a:t>Hospital design</a:t>
            </a:r>
          </a:p>
        </p:txBody>
      </p:sp>
      <p:sp>
        <p:nvSpPr>
          <p:cNvPr id="5" name="Title 1"/>
          <p:cNvSpPr txBox="1">
            <a:spLocks/>
          </p:cNvSpPr>
          <p:nvPr/>
        </p:nvSpPr>
        <p:spPr bwMode="auto">
          <a:xfrm>
            <a:off x="1905000" y="1219200"/>
            <a:ext cx="1676400" cy="685800"/>
          </a:xfrm>
          <a:prstGeom prst="rect">
            <a:avLst/>
          </a:prstGeom>
          <a:noFill/>
          <a:ln>
            <a:solidFill>
              <a:srgbClr val="92D05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err="1">
                <a:ln>
                  <a:noFill/>
                </a:ln>
                <a:solidFill>
                  <a:schemeClr val="tx1"/>
                </a:solidFill>
                <a:effectLst/>
                <a:uLnTx/>
                <a:uFillTx/>
                <a:latin typeface="+mj-lt"/>
                <a:ea typeface="+mj-ea"/>
                <a:cs typeface="+mj-cs"/>
              </a:rPr>
              <a:t>Biophilic</a:t>
            </a:r>
            <a:r>
              <a:rPr kumimoji="0" lang="en-US" sz="2000" b="0" i="0" u="none" strike="noStrike" kern="1200" cap="none" spc="0" normalizeH="0" baseline="0" noProof="0">
                <a:ln>
                  <a:noFill/>
                </a:ln>
                <a:solidFill>
                  <a:schemeClr val="tx1"/>
                </a:solidFill>
                <a:effectLst/>
                <a:uLnTx/>
                <a:uFillTx/>
                <a:latin typeface="+mj-lt"/>
                <a:ea typeface="+mj-ea"/>
                <a:cs typeface="+mj-cs"/>
              </a:rPr>
              <a:t> architecture</a:t>
            </a:r>
          </a:p>
        </p:txBody>
      </p:sp>
      <p:sp>
        <p:nvSpPr>
          <p:cNvPr id="6" name="Title 1"/>
          <p:cNvSpPr txBox="1">
            <a:spLocks/>
          </p:cNvSpPr>
          <p:nvPr/>
        </p:nvSpPr>
        <p:spPr bwMode="auto">
          <a:xfrm>
            <a:off x="3733800" y="1219200"/>
            <a:ext cx="1676400" cy="685800"/>
          </a:xfrm>
          <a:prstGeom prst="rect">
            <a:avLst/>
          </a:prstGeom>
          <a:noFill/>
          <a:ln>
            <a:solidFill>
              <a:srgbClr val="92D05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j-lt"/>
                <a:ea typeface="+mj-ea"/>
                <a:cs typeface="+mj-cs"/>
              </a:rPr>
              <a:t>Healing architecture</a:t>
            </a:r>
          </a:p>
        </p:txBody>
      </p:sp>
      <p:sp>
        <p:nvSpPr>
          <p:cNvPr id="7" name="Title 1"/>
          <p:cNvSpPr txBox="1">
            <a:spLocks/>
          </p:cNvSpPr>
          <p:nvPr/>
        </p:nvSpPr>
        <p:spPr bwMode="auto">
          <a:xfrm>
            <a:off x="5486400" y="1219200"/>
            <a:ext cx="1676400" cy="685800"/>
          </a:xfrm>
          <a:prstGeom prst="rect">
            <a:avLst/>
          </a:prstGeom>
          <a:noFill/>
          <a:ln>
            <a:solidFill>
              <a:srgbClr val="92D05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j-lt"/>
                <a:ea typeface="+mj-ea"/>
                <a:cs typeface="+mj-cs"/>
              </a:rPr>
              <a:t>healthy architecture</a:t>
            </a:r>
          </a:p>
        </p:txBody>
      </p:sp>
      <p:sp>
        <p:nvSpPr>
          <p:cNvPr id="8" name="Title 1"/>
          <p:cNvSpPr txBox="1">
            <a:spLocks/>
          </p:cNvSpPr>
          <p:nvPr/>
        </p:nvSpPr>
        <p:spPr bwMode="auto">
          <a:xfrm>
            <a:off x="7239000" y="1219200"/>
            <a:ext cx="1676400" cy="685800"/>
          </a:xfrm>
          <a:prstGeom prst="rect">
            <a:avLst/>
          </a:prstGeom>
          <a:noFill/>
          <a:ln>
            <a:solidFill>
              <a:srgbClr val="92D05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j-lt"/>
                <a:ea typeface="+mj-ea"/>
                <a:cs typeface="+mj-cs"/>
              </a:rPr>
              <a:t>Modern hospital</a:t>
            </a:r>
          </a:p>
        </p:txBody>
      </p:sp>
      <p:cxnSp>
        <p:nvCxnSpPr>
          <p:cNvPr id="10" name="Straight Connector 9"/>
          <p:cNvCxnSpPr>
            <a:stCxn id="2" idx="2"/>
            <a:endCxn id="6" idx="0"/>
          </p:cNvCxnSpPr>
          <p:nvPr/>
        </p:nvCxnSpPr>
        <p:spPr>
          <a:xfrm rot="5400000">
            <a:off x="4366419" y="1013619"/>
            <a:ext cx="411162" cy="158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14400" y="914400"/>
            <a:ext cx="7239000" cy="158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4" idx="0"/>
          </p:cNvCxnSpPr>
          <p:nvPr/>
        </p:nvCxnSpPr>
        <p:spPr>
          <a:xfrm rot="5400000">
            <a:off x="762000" y="1066800"/>
            <a:ext cx="304800" cy="158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667794" y="1066006"/>
            <a:ext cx="304800" cy="158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172994" y="1066006"/>
            <a:ext cx="304800" cy="158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8001794" y="1066006"/>
            <a:ext cx="304800" cy="158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p:nvSpPr>
        <p:spPr bwMode="auto">
          <a:xfrm>
            <a:off x="2209800" y="2209800"/>
            <a:ext cx="1447800" cy="762000"/>
          </a:xfrm>
          <a:prstGeom prst="rect">
            <a:avLst/>
          </a:prstGeom>
          <a:noFill/>
          <a:ln>
            <a:solidFill>
              <a:srgbClr val="92D05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a:solidFill>
                  <a:schemeClr val="tx1"/>
                </a:solidFill>
                <a:latin typeface="+mj-lt"/>
                <a:ea typeface="+mj-ea"/>
                <a:cs typeface="+mj-cs"/>
              </a:rPr>
              <a:t>Applying </a:t>
            </a:r>
            <a:r>
              <a:rPr lang="en-US" sz="1200" err="1">
                <a:solidFill>
                  <a:schemeClr val="tx1"/>
                </a:solidFill>
                <a:latin typeface="+mj-lt"/>
                <a:ea typeface="+mj-ea"/>
                <a:cs typeface="+mj-cs"/>
              </a:rPr>
              <a:t>biphilic</a:t>
            </a:r>
            <a:r>
              <a:rPr lang="en-US" sz="1200">
                <a:solidFill>
                  <a:schemeClr val="tx1"/>
                </a:solidFill>
                <a:latin typeface="+mj-lt"/>
                <a:ea typeface="+mj-ea"/>
                <a:cs typeface="+mj-cs"/>
              </a:rPr>
              <a:t> arch improves brain function</a:t>
            </a:r>
            <a:endParaRPr kumimoji="0" lang="en-US" sz="1200" b="0" i="0" u="none" strike="noStrike" kern="1200" cap="none" spc="0" normalizeH="0" noProof="0">
              <a:ln>
                <a:noFill/>
              </a:ln>
              <a:solidFill>
                <a:schemeClr val="tx1"/>
              </a:solidFill>
              <a:effectLst/>
              <a:uLnTx/>
              <a:uFillTx/>
              <a:latin typeface="+mj-lt"/>
              <a:ea typeface="+mj-ea"/>
              <a:cs typeface="+mj-cs"/>
            </a:endParaRPr>
          </a:p>
        </p:txBody>
      </p:sp>
      <p:sp>
        <p:nvSpPr>
          <p:cNvPr id="21" name="Title 1"/>
          <p:cNvSpPr txBox="1">
            <a:spLocks/>
          </p:cNvSpPr>
          <p:nvPr/>
        </p:nvSpPr>
        <p:spPr bwMode="auto">
          <a:xfrm>
            <a:off x="2209800" y="3124200"/>
            <a:ext cx="1447800" cy="762000"/>
          </a:xfrm>
          <a:prstGeom prst="rect">
            <a:avLst/>
          </a:prstGeom>
          <a:noFill/>
          <a:ln>
            <a:solidFill>
              <a:srgbClr val="92D050"/>
            </a:solidFill>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tx1"/>
                </a:solidFill>
                <a:effectLst/>
                <a:uLnTx/>
                <a:uFillTx/>
                <a:latin typeface="+mj-lt"/>
                <a:ea typeface="+mj-ea"/>
                <a:cs typeface="+mj-cs"/>
              </a:rPr>
              <a:t>Organic design improves</a:t>
            </a:r>
            <a:r>
              <a:rPr kumimoji="0" lang="en-US" sz="1200" b="0" i="0" u="none" strike="noStrike" kern="1200" cap="none" spc="0" normalizeH="0" noProof="0">
                <a:ln>
                  <a:noFill/>
                </a:ln>
                <a:solidFill>
                  <a:schemeClr val="tx1"/>
                </a:solidFill>
                <a:effectLst/>
                <a:uLnTx/>
                <a:uFillTx/>
                <a:latin typeface="+mj-lt"/>
                <a:ea typeface="+mj-ea"/>
                <a:cs typeface="+mj-cs"/>
              </a:rPr>
              <a:t> wellbeing</a:t>
            </a:r>
          </a:p>
        </p:txBody>
      </p:sp>
      <p:cxnSp>
        <p:nvCxnSpPr>
          <p:cNvPr id="23" name="Straight Connector 22"/>
          <p:cNvCxnSpPr/>
          <p:nvPr/>
        </p:nvCxnSpPr>
        <p:spPr>
          <a:xfrm rot="5400000">
            <a:off x="1257300" y="2705100"/>
            <a:ext cx="1600200" cy="158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1"/>
          </p:cNvCxnSpPr>
          <p:nvPr/>
        </p:nvCxnSpPr>
        <p:spPr>
          <a:xfrm rot="10800000">
            <a:off x="2057400" y="2590800"/>
            <a:ext cx="152400" cy="158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a:off x="2057400" y="3505200"/>
            <a:ext cx="152400" cy="158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C000"/>
                </a:solidFill>
              </a:rPr>
              <a:t>Theoretical framework </a:t>
            </a:r>
            <a:r>
              <a:rPr lang="en-US"/>
              <a:t>VS. </a:t>
            </a:r>
            <a:r>
              <a:rPr lang="en-US">
                <a:solidFill>
                  <a:srgbClr val="FFC000"/>
                </a:solidFill>
              </a:rPr>
              <a:t>RRL</a:t>
            </a:r>
            <a:br>
              <a:rPr lang="en-US">
                <a:solidFill>
                  <a:srgbClr val="FFC000"/>
                </a:solidFill>
              </a:rPr>
            </a:br>
            <a:endParaRPr lang="en-US">
              <a:solidFill>
                <a:srgbClr val="FFC000"/>
              </a:solidFill>
            </a:endParaRPr>
          </a:p>
        </p:txBody>
      </p:sp>
      <p:sp>
        <p:nvSpPr>
          <p:cNvPr id="3" name="Content Placeholder 2"/>
          <p:cNvSpPr>
            <a:spLocks noGrp="1"/>
          </p:cNvSpPr>
          <p:nvPr>
            <p:ph idx="1"/>
          </p:nvPr>
        </p:nvSpPr>
        <p:spPr/>
        <p:txBody>
          <a:bodyPr/>
          <a:lstStyle/>
          <a:p>
            <a:r>
              <a:rPr lang="en-US" sz="2400"/>
              <a:t>If theoretical framework are ideas from diff authors, is RRL the same?</a:t>
            </a:r>
          </a:p>
          <a:p>
            <a:r>
              <a:rPr lang="en-US" sz="2400"/>
              <a:t>They are the same that both of them are ideas from different authors however…</a:t>
            </a:r>
          </a:p>
          <a:p>
            <a:r>
              <a:rPr lang="en-US" sz="2400"/>
              <a:t>RRL is like </a:t>
            </a:r>
            <a:r>
              <a:rPr lang="en-US" sz="2400">
                <a:solidFill>
                  <a:srgbClr val="FFC000"/>
                </a:solidFill>
              </a:rPr>
              <a:t>hoarding ideas </a:t>
            </a:r>
            <a:r>
              <a:rPr lang="en-US" sz="2400"/>
              <a:t>from different authors to </a:t>
            </a:r>
            <a:r>
              <a:rPr lang="en-US" sz="2400">
                <a:solidFill>
                  <a:srgbClr val="FFC000"/>
                </a:solidFill>
              </a:rPr>
              <a:t>PROVE</a:t>
            </a:r>
            <a:r>
              <a:rPr lang="en-US" sz="2400"/>
              <a:t> that there were several peers who </a:t>
            </a:r>
            <a:r>
              <a:rPr lang="en-US" sz="2400">
                <a:solidFill>
                  <a:srgbClr val="FFC000"/>
                </a:solidFill>
              </a:rPr>
              <a:t>verified the idea/keyword</a:t>
            </a:r>
            <a:r>
              <a:rPr lang="en-US" sz="2400"/>
              <a:t>.</a:t>
            </a:r>
          </a:p>
          <a:p>
            <a:r>
              <a:rPr lang="en-US" sz="2400"/>
              <a:t>Theoretical framework is </a:t>
            </a:r>
            <a:r>
              <a:rPr lang="en-US" sz="2400">
                <a:solidFill>
                  <a:srgbClr val="FFC000"/>
                </a:solidFill>
              </a:rPr>
              <a:t>are filtered and nitpicked</a:t>
            </a:r>
            <a:r>
              <a:rPr lang="en-US" sz="2400"/>
              <a:t> literatures FROM your </a:t>
            </a:r>
            <a:r>
              <a:rPr lang="en-US" sz="2400">
                <a:solidFill>
                  <a:srgbClr val="FFC000"/>
                </a:solidFill>
              </a:rPr>
              <a:t>RRL</a:t>
            </a:r>
          </a:p>
          <a:p>
            <a:r>
              <a:rPr lang="en-US" sz="2400"/>
              <a:t>This is like shopping your groceries without a list, you grab everything that seems to interest you (RRL) but when you are in the counter you carefully choose which items will really be needed and leave other items behind (Theoretical framework) </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RRL </a:t>
            </a:r>
          </a:p>
        </p:txBody>
      </p:sp>
      <p:sp>
        <p:nvSpPr>
          <p:cNvPr id="3" name="Content Placeholder 2"/>
          <p:cNvSpPr>
            <a:spLocks noGrp="1"/>
          </p:cNvSpPr>
          <p:nvPr>
            <p:ph idx="1"/>
          </p:nvPr>
        </p:nvSpPr>
        <p:spPr/>
        <p:txBody>
          <a:bodyPr/>
          <a:lstStyle/>
          <a:p>
            <a:pPr algn="just">
              <a:buNone/>
            </a:pPr>
            <a:r>
              <a:rPr lang="en-US" sz="1800">
                <a:solidFill>
                  <a:srgbClr val="FFC000"/>
                </a:solidFill>
              </a:rPr>
              <a:t>		Biophilic design is a relatively new term but has already been practiced before during the roman times as written in the Ten books of architecture (1)</a:t>
            </a:r>
            <a:r>
              <a:rPr lang="en-US" sz="1800"/>
              <a:t>. </a:t>
            </a:r>
            <a:r>
              <a:rPr lang="en-US" sz="1800">
                <a:solidFill>
                  <a:srgbClr val="FFFF00"/>
                </a:solidFill>
              </a:rPr>
              <a:t>Due to its practicality and its ways on mitigating the impacts of the building to its environment, it has been widely recognized and continuously practiced in the 21</a:t>
            </a:r>
            <a:r>
              <a:rPr lang="en-US" sz="1800" baseline="30000">
                <a:solidFill>
                  <a:srgbClr val="FFFF00"/>
                </a:solidFill>
              </a:rPr>
              <a:t>st</a:t>
            </a:r>
            <a:r>
              <a:rPr lang="en-US" sz="1800">
                <a:solidFill>
                  <a:srgbClr val="FFFF00"/>
                </a:solidFill>
              </a:rPr>
              <a:t> century. (2)</a:t>
            </a:r>
          </a:p>
          <a:p>
            <a:pPr algn="just">
              <a:buNone/>
            </a:pPr>
            <a:r>
              <a:rPr lang="en-US" sz="1800">
                <a:solidFill>
                  <a:srgbClr val="FFC000"/>
                </a:solidFill>
              </a:rPr>
              <a:t>		Biophilic design is an approach in environmental preservation that uses nature to enhance the users’ experience. And according to Zhong et al., the Buildings impact is 40% of the overall environmental damage. Therefore mitigating environmental impacts by using biophilic design in architecture is a great contribution. (1)</a:t>
            </a:r>
          </a:p>
          <a:p>
            <a:pPr algn="just">
              <a:buNone/>
            </a:pPr>
            <a:r>
              <a:rPr lang="en-US" sz="1800">
                <a:solidFill>
                  <a:srgbClr val="FFC000"/>
                </a:solidFill>
              </a:rPr>
              <a:t>		</a:t>
            </a:r>
            <a:r>
              <a:rPr lang="en-US" sz="1800">
                <a:solidFill>
                  <a:srgbClr val="92D050"/>
                </a:solidFill>
              </a:rPr>
              <a:t>There are several benefits of using biophilic design in architecture, according to </a:t>
            </a:r>
            <a:r>
              <a:rPr lang="en-US" sz="1800" err="1">
                <a:solidFill>
                  <a:srgbClr val="92D050"/>
                </a:solidFill>
              </a:rPr>
              <a:t>Aristizzabal</a:t>
            </a:r>
            <a:r>
              <a:rPr lang="en-US" sz="1800">
                <a:solidFill>
                  <a:srgbClr val="92D050"/>
                </a:solidFill>
              </a:rPr>
              <a:t> et al., immersive application of biophilic design can improve cognitive performance, reduce stress and improve their productivity(3) . </a:t>
            </a:r>
            <a:r>
              <a:rPr lang="en-US" sz="1800">
                <a:solidFill>
                  <a:srgbClr val="00B0F0"/>
                </a:solidFill>
              </a:rPr>
              <a:t>And according to Jamshidi et al. in a hospital, there are different states of a human being that is greatly affected by nature related environment namely physiological state, Pain, length of stay, sleep, stress, anxiety, fear, satisfaction. All of these states are recorded to have positive </a:t>
            </a:r>
            <a:r>
              <a:rPr lang="en-US" sz="1800" err="1">
                <a:solidFill>
                  <a:srgbClr val="00B0F0"/>
                </a:solidFill>
              </a:rPr>
              <a:t>reponse</a:t>
            </a:r>
            <a:r>
              <a:rPr lang="en-US" sz="1800">
                <a:solidFill>
                  <a:srgbClr val="00B0F0"/>
                </a:solidFill>
              </a:rPr>
              <a:t> when exposed to nature (4)</a:t>
            </a:r>
          </a:p>
          <a:p>
            <a:pPr>
              <a:buNone/>
            </a:pPr>
            <a:endParaRPr lang="en-US" sz="180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a:t>
            </a:r>
            <a:r>
              <a:rPr lang="en-US">
                <a:solidFill>
                  <a:srgbClr val="FFC000"/>
                </a:solidFill>
              </a:rPr>
              <a:t>contents</a:t>
            </a:r>
            <a:r>
              <a:rPr lang="en-US"/>
              <a:t> of a theoretical framework</a:t>
            </a:r>
          </a:p>
        </p:txBody>
      </p:sp>
      <p:sp>
        <p:nvSpPr>
          <p:cNvPr id="3" name="Content Placeholder 2"/>
          <p:cNvSpPr>
            <a:spLocks noGrp="1"/>
          </p:cNvSpPr>
          <p:nvPr>
            <p:ph idx="1"/>
          </p:nvPr>
        </p:nvSpPr>
        <p:spPr/>
        <p:txBody>
          <a:bodyPr/>
          <a:lstStyle/>
          <a:p>
            <a:r>
              <a:rPr lang="en-US"/>
              <a:t>Theoretical </a:t>
            </a:r>
            <a:r>
              <a:rPr lang="en-US">
                <a:solidFill>
                  <a:srgbClr val="FFC000"/>
                </a:solidFill>
              </a:rPr>
              <a:t>framework</a:t>
            </a:r>
          </a:p>
          <a:p>
            <a:r>
              <a:rPr lang="en-US"/>
              <a:t>Theoretical </a:t>
            </a:r>
            <a:r>
              <a:rPr lang="en-US">
                <a:solidFill>
                  <a:srgbClr val="FFC000"/>
                </a:solidFill>
              </a:rPr>
              <a:t>background</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t>
            </a:r>
            <a:r>
              <a:rPr lang="en-US">
                <a:solidFill>
                  <a:srgbClr val="FFC000"/>
                </a:solidFill>
              </a:rPr>
              <a:t>Theoretical framework</a:t>
            </a:r>
            <a:r>
              <a:rPr lang="en-US"/>
              <a:t>?</a:t>
            </a:r>
          </a:p>
        </p:txBody>
      </p:sp>
      <p:sp>
        <p:nvSpPr>
          <p:cNvPr id="3" name="Content Placeholder 2"/>
          <p:cNvSpPr>
            <a:spLocks noGrp="1"/>
          </p:cNvSpPr>
          <p:nvPr>
            <p:ph idx="1"/>
          </p:nvPr>
        </p:nvSpPr>
        <p:spPr/>
        <p:txBody>
          <a:bodyPr/>
          <a:lstStyle/>
          <a:p>
            <a:r>
              <a:rPr lang="en-US"/>
              <a:t>Theory is an </a:t>
            </a:r>
            <a:r>
              <a:rPr lang="en-US">
                <a:solidFill>
                  <a:srgbClr val="FFC000"/>
                </a:solidFill>
              </a:rPr>
              <a:t>idea or concept </a:t>
            </a:r>
            <a:r>
              <a:rPr lang="en-US"/>
              <a:t>by “</a:t>
            </a:r>
            <a:r>
              <a:rPr lang="en-US">
                <a:solidFill>
                  <a:srgbClr val="FFC000"/>
                </a:solidFill>
              </a:rPr>
              <a:t>ANOTHER AUTHOR / PERSON</a:t>
            </a:r>
            <a:r>
              <a:rPr lang="en-US"/>
              <a:t>” </a:t>
            </a:r>
          </a:p>
          <a:p>
            <a:r>
              <a:rPr lang="en-US"/>
              <a:t>Theoretical framework is creating a diagram showing the theories that could help your study</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So does it mean that some literature stated in the RRL will be used as theoretical framework?</a:t>
            </a:r>
          </a:p>
          <a:p>
            <a:r>
              <a:rPr lang="en-US">
                <a:solidFill>
                  <a:srgbClr val="FFC000"/>
                </a:solidFill>
              </a:rPr>
              <a:t>YES</a:t>
            </a:r>
          </a:p>
          <a:p>
            <a:r>
              <a:rPr lang="en-US"/>
              <a:t>Let us say out of the 15 literature/ideas (from your RRL) you will choose which among them which is relevant and usable in your study, and then after choosing you explain them thoroughly </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make a </a:t>
            </a:r>
            <a:r>
              <a:rPr lang="en-US">
                <a:solidFill>
                  <a:srgbClr val="FFC000"/>
                </a:solidFill>
              </a:rPr>
              <a:t>theoretical framework</a:t>
            </a:r>
          </a:p>
        </p:txBody>
      </p:sp>
      <p:sp>
        <p:nvSpPr>
          <p:cNvPr id="3" name="Content Placeholder 2"/>
          <p:cNvSpPr>
            <a:spLocks noGrp="1"/>
          </p:cNvSpPr>
          <p:nvPr>
            <p:ph idx="1"/>
          </p:nvPr>
        </p:nvSpPr>
        <p:spPr/>
        <p:txBody>
          <a:bodyPr/>
          <a:lstStyle/>
          <a:p>
            <a:r>
              <a:rPr lang="en-US"/>
              <a:t>Choose an IDEA in the RRL</a:t>
            </a:r>
          </a:p>
          <a:p>
            <a:r>
              <a:rPr lang="en-US"/>
              <a:t>Create a </a:t>
            </a:r>
            <a:r>
              <a:rPr lang="en-US">
                <a:solidFill>
                  <a:srgbClr val="FFC000"/>
                </a:solidFill>
              </a:rPr>
              <a:t>diagram</a:t>
            </a:r>
            <a:r>
              <a:rPr lang="en-US"/>
              <a:t> showing the </a:t>
            </a:r>
            <a:r>
              <a:rPr lang="en-US">
                <a:solidFill>
                  <a:srgbClr val="FFC000"/>
                </a:solidFill>
              </a:rPr>
              <a:t>title of the study and its keywords</a:t>
            </a:r>
          </a:p>
          <a:p>
            <a:r>
              <a:rPr lang="en-US">
                <a:solidFill>
                  <a:srgbClr val="FFC000"/>
                </a:solidFill>
              </a:rPr>
              <a:t>Under the keywords write the ideas </a:t>
            </a:r>
            <a:r>
              <a:rPr lang="en-US"/>
              <a:t>that is relevant among your RRL</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With the sample RRL not every idea there can be used in your study, therefore you choose which among them is relevant in your study a biophilic hospital.</a:t>
            </a:r>
          </a:p>
          <a:p>
            <a:r>
              <a:rPr lang="en-US"/>
              <a:t>Let us say that in the idea about biophilic architecture we will only be using 2 ideas specifically from author 3 and 4</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RRL </a:t>
            </a:r>
          </a:p>
        </p:txBody>
      </p:sp>
      <p:sp>
        <p:nvSpPr>
          <p:cNvPr id="3" name="Content Placeholder 2"/>
          <p:cNvSpPr>
            <a:spLocks noGrp="1"/>
          </p:cNvSpPr>
          <p:nvPr>
            <p:ph idx="1"/>
          </p:nvPr>
        </p:nvSpPr>
        <p:spPr/>
        <p:txBody>
          <a:bodyPr/>
          <a:lstStyle/>
          <a:p>
            <a:pPr algn="just">
              <a:buNone/>
            </a:pPr>
            <a:r>
              <a:rPr lang="en-US" sz="1800">
                <a:solidFill>
                  <a:srgbClr val="FFC000"/>
                </a:solidFill>
              </a:rPr>
              <a:t>	</a:t>
            </a:r>
            <a:r>
              <a:rPr lang="en-US" sz="1800">
                <a:solidFill>
                  <a:schemeClr val="bg1">
                    <a:lumMod val="90000"/>
                  </a:schemeClr>
                </a:solidFill>
              </a:rPr>
              <a:t>	</a:t>
            </a:r>
            <a:r>
              <a:rPr lang="en-US" sz="1800" err="1">
                <a:solidFill>
                  <a:schemeClr val="bg1">
                    <a:lumMod val="90000"/>
                  </a:schemeClr>
                </a:solidFill>
              </a:rPr>
              <a:t>Biophilic</a:t>
            </a:r>
            <a:r>
              <a:rPr lang="en-US" sz="1800">
                <a:solidFill>
                  <a:schemeClr val="bg1">
                    <a:lumMod val="90000"/>
                  </a:schemeClr>
                </a:solidFill>
              </a:rPr>
              <a:t> design is a relatively new term but has already been practiced before during the roman times as written in the Ten books of architecture (1). Due to its practicality and its ways on mitigating the impacts of the building to its environment, it has been widely recognized and continuously practiced in the 21</a:t>
            </a:r>
            <a:r>
              <a:rPr lang="en-US" sz="1800" baseline="30000">
                <a:solidFill>
                  <a:schemeClr val="bg1">
                    <a:lumMod val="90000"/>
                  </a:schemeClr>
                </a:solidFill>
              </a:rPr>
              <a:t>st</a:t>
            </a:r>
            <a:r>
              <a:rPr lang="en-US" sz="1800">
                <a:solidFill>
                  <a:schemeClr val="bg1">
                    <a:lumMod val="90000"/>
                  </a:schemeClr>
                </a:solidFill>
              </a:rPr>
              <a:t> century. (2)</a:t>
            </a:r>
          </a:p>
          <a:p>
            <a:pPr algn="just">
              <a:buNone/>
            </a:pPr>
            <a:r>
              <a:rPr lang="en-US" sz="1800">
                <a:solidFill>
                  <a:schemeClr val="bg1">
                    <a:lumMod val="90000"/>
                  </a:schemeClr>
                </a:solidFill>
              </a:rPr>
              <a:t>		</a:t>
            </a:r>
            <a:r>
              <a:rPr lang="en-US" sz="1800" err="1">
                <a:solidFill>
                  <a:schemeClr val="bg1">
                    <a:lumMod val="90000"/>
                  </a:schemeClr>
                </a:solidFill>
              </a:rPr>
              <a:t>Biophilic</a:t>
            </a:r>
            <a:r>
              <a:rPr lang="en-US" sz="1800">
                <a:solidFill>
                  <a:schemeClr val="bg1">
                    <a:lumMod val="90000"/>
                  </a:schemeClr>
                </a:solidFill>
              </a:rPr>
              <a:t> design is an approach in environmental preservation that uses nature to enhance the users’ experience. And according to </a:t>
            </a:r>
            <a:r>
              <a:rPr lang="en-US" sz="1800" err="1">
                <a:solidFill>
                  <a:schemeClr val="bg1">
                    <a:lumMod val="90000"/>
                  </a:schemeClr>
                </a:solidFill>
              </a:rPr>
              <a:t>Zhong</a:t>
            </a:r>
            <a:r>
              <a:rPr lang="en-US" sz="1800">
                <a:solidFill>
                  <a:schemeClr val="bg1">
                    <a:lumMod val="90000"/>
                  </a:schemeClr>
                </a:solidFill>
              </a:rPr>
              <a:t> et al., the Buildings impact is 40% of the overall environmental damage. Therefore mitigating environmental impacts by using </a:t>
            </a:r>
            <a:r>
              <a:rPr lang="en-US" sz="1800" err="1">
                <a:solidFill>
                  <a:schemeClr val="bg1">
                    <a:lumMod val="90000"/>
                  </a:schemeClr>
                </a:solidFill>
              </a:rPr>
              <a:t>biophilic</a:t>
            </a:r>
            <a:r>
              <a:rPr lang="en-US" sz="1800">
                <a:solidFill>
                  <a:schemeClr val="bg1">
                    <a:lumMod val="90000"/>
                  </a:schemeClr>
                </a:solidFill>
              </a:rPr>
              <a:t> design in architecture is a great contribution. (1)</a:t>
            </a:r>
          </a:p>
          <a:p>
            <a:pPr algn="just">
              <a:buNone/>
            </a:pPr>
            <a:r>
              <a:rPr lang="en-US" sz="1800">
                <a:solidFill>
                  <a:srgbClr val="FFC000"/>
                </a:solidFill>
              </a:rPr>
              <a:t>		</a:t>
            </a:r>
            <a:r>
              <a:rPr lang="en-US" sz="1800">
                <a:solidFill>
                  <a:srgbClr val="92D050"/>
                </a:solidFill>
              </a:rPr>
              <a:t>There are several benefits of using </a:t>
            </a:r>
            <a:r>
              <a:rPr lang="en-US" sz="1800" err="1">
                <a:solidFill>
                  <a:srgbClr val="92D050"/>
                </a:solidFill>
              </a:rPr>
              <a:t>biophilic</a:t>
            </a:r>
            <a:r>
              <a:rPr lang="en-US" sz="1800">
                <a:solidFill>
                  <a:srgbClr val="92D050"/>
                </a:solidFill>
              </a:rPr>
              <a:t> design in architecture, according to </a:t>
            </a:r>
            <a:r>
              <a:rPr lang="en-US" sz="1800" err="1">
                <a:solidFill>
                  <a:srgbClr val="92D050"/>
                </a:solidFill>
              </a:rPr>
              <a:t>Aristizzabal</a:t>
            </a:r>
            <a:r>
              <a:rPr lang="en-US" sz="1800">
                <a:solidFill>
                  <a:srgbClr val="92D050"/>
                </a:solidFill>
              </a:rPr>
              <a:t> et al., immersive application of </a:t>
            </a:r>
            <a:r>
              <a:rPr lang="en-US" sz="1800" err="1">
                <a:solidFill>
                  <a:srgbClr val="92D050"/>
                </a:solidFill>
              </a:rPr>
              <a:t>biophilic</a:t>
            </a:r>
            <a:r>
              <a:rPr lang="en-US" sz="1800">
                <a:solidFill>
                  <a:srgbClr val="92D050"/>
                </a:solidFill>
              </a:rPr>
              <a:t> design can improve cognitive performance, reduce stress and improve their productivity(3) . </a:t>
            </a:r>
            <a:r>
              <a:rPr lang="en-US" sz="1800">
                <a:solidFill>
                  <a:srgbClr val="00B0F0"/>
                </a:solidFill>
              </a:rPr>
              <a:t>And according to </a:t>
            </a:r>
            <a:r>
              <a:rPr lang="en-US" sz="1800" err="1">
                <a:solidFill>
                  <a:srgbClr val="00B0F0"/>
                </a:solidFill>
              </a:rPr>
              <a:t>Jamshidi</a:t>
            </a:r>
            <a:r>
              <a:rPr lang="en-US" sz="1800">
                <a:solidFill>
                  <a:srgbClr val="00B0F0"/>
                </a:solidFill>
              </a:rPr>
              <a:t> et al. in a hospital, there are different states of a human being that is greatly affected by nature related environment namely physiological state, Pain, length of stay, sleep, stress, anxiety, fear, satisfaction. Al l of these states are recorded to have positive </a:t>
            </a:r>
            <a:r>
              <a:rPr lang="en-US" sz="1800" err="1">
                <a:solidFill>
                  <a:srgbClr val="00B0F0"/>
                </a:solidFill>
              </a:rPr>
              <a:t>reponse</a:t>
            </a:r>
            <a:r>
              <a:rPr lang="en-US" sz="1800">
                <a:solidFill>
                  <a:srgbClr val="00B0F0"/>
                </a:solidFill>
              </a:rPr>
              <a:t> when exposed to nature (4)</a:t>
            </a:r>
          </a:p>
          <a:p>
            <a:pPr>
              <a:buNone/>
            </a:pPr>
            <a:endParaRPr lang="en-US" sz="1800"/>
          </a:p>
        </p:txBody>
      </p:sp>
    </p:spTree>
  </p:cSld>
  <p:clrMapOvr>
    <a:masterClrMapping/>
  </p:clrMapOvr>
  <p:transition>
    <p:fade/>
  </p:transition>
</p:sld>
</file>

<file path=ppt/theme/theme1.xml><?xml version="1.0" encoding="utf-8"?>
<a:theme xmlns:a="http://schemas.openxmlformats.org/drawingml/2006/main" name="ARCHITECTURE">
  <a:themeElements>
    <a:clrScheme name="Custom 3">
      <a:dk1>
        <a:srgbClr val="D8D8D8"/>
      </a:dk1>
      <a:lt1>
        <a:srgbClr val="D8D8D8"/>
      </a:lt1>
      <a:dk2>
        <a:srgbClr val="2F2F2F"/>
      </a:dk2>
      <a:lt2>
        <a:srgbClr val="3F3F3F"/>
      </a:lt2>
      <a:accent1>
        <a:srgbClr val="151515"/>
      </a:accent1>
      <a:accent2>
        <a:srgbClr val="7F7F7F"/>
      </a:accent2>
      <a:accent3>
        <a:srgbClr val="BFBFBF"/>
      </a:accent3>
      <a:accent4>
        <a:srgbClr val="A5A5A5"/>
      </a:accent4>
      <a:accent5>
        <a:srgbClr val="BFBFBF"/>
      </a:accent5>
      <a:accent6>
        <a:srgbClr val="BFBFBF"/>
      </a:accent6>
      <a:hlink>
        <a:srgbClr val="A5A5A5"/>
      </a:hlink>
      <a:folHlink>
        <a:srgbClr val="BFBFB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507FA5F293734D8B8C26D5BF07AB03" ma:contentTypeVersion="12" ma:contentTypeDescription="Create a new document." ma:contentTypeScope="" ma:versionID="8f42e33cc14bdfae091be8dc7ca8baf4">
  <xsd:schema xmlns:xsd="http://www.w3.org/2001/XMLSchema" xmlns:xs="http://www.w3.org/2001/XMLSchema" xmlns:p="http://schemas.microsoft.com/office/2006/metadata/properties" xmlns:ns2="fa29dd3f-3e25-4dbf-a918-b7eca1eb0610" xmlns:ns3="6647889b-085e-439d-82cc-343a2b3f657a" targetNamespace="http://schemas.microsoft.com/office/2006/metadata/properties" ma:root="true" ma:fieldsID="829a7feb49ad409c051b98189d4583fc" ns2:_="" ns3:_="">
    <xsd:import namespace="fa29dd3f-3e25-4dbf-a918-b7eca1eb0610"/>
    <xsd:import namespace="6647889b-085e-439d-82cc-343a2b3f657a"/>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29dd3f-3e25-4dbf-a918-b7eca1eb0610"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19d5761f-4309-40be-b527-3e2d09d60de9"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47889b-085e-439d-82cc-343a2b3f657a"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c73e859b-361e-4103-81a3-629468f7cfef}" ma:internalName="TaxCatchAll" ma:showField="CatchAllData" ma:web="6647889b-085e-439d-82cc-343a2b3f657a">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647889b-085e-439d-82cc-343a2b3f657a" xsi:nil="true"/>
    <lcf76f155ced4ddcb4097134ff3c332f xmlns="fa29dd3f-3e25-4dbf-a918-b7eca1eb0610">
      <Terms xmlns="http://schemas.microsoft.com/office/infopath/2007/PartnerControls"/>
    </lcf76f155ced4ddcb4097134ff3c332f>
    <SharedWithUsers xmlns="6647889b-085e-439d-82cc-343a2b3f657a">
      <UserInfo>
        <DisplayName>ARCH561 - DES 09 - R5 Members</DisplayName>
        <AccountId>7</AccountId>
        <AccountType/>
      </UserInfo>
    </SharedWithUsers>
  </documentManagement>
</p:properties>
</file>

<file path=customXml/itemProps1.xml><?xml version="1.0" encoding="utf-8"?>
<ds:datastoreItem xmlns:ds="http://schemas.openxmlformats.org/officeDocument/2006/customXml" ds:itemID="{4C136B87-EBFE-4066-BB79-7DC93927CFE3}">
  <ds:schemaRefs>
    <ds:schemaRef ds:uri="6647889b-085e-439d-82cc-343a2b3f657a"/>
    <ds:schemaRef ds:uri="fa29dd3f-3e25-4dbf-a918-b7eca1eb06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6CBD88E-4E21-4BF4-BAB9-C7BC1BB493B3}">
  <ds:schemaRefs>
    <ds:schemaRef ds:uri="http://schemas.microsoft.com/sharepoint/v3/contenttype/forms"/>
  </ds:schemaRefs>
</ds:datastoreItem>
</file>

<file path=customXml/itemProps3.xml><?xml version="1.0" encoding="utf-8"?>
<ds:datastoreItem xmlns:ds="http://schemas.openxmlformats.org/officeDocument/2006/customXml" ds:itemID="{A4214695-171B-42FA-AA24-07BF96C0B85C}">
  <ds:schemaRefs>
    <ds:schemaRef ds:uri="6647889b-085e-439d-82cc-343a2b3f657a"/>
    <ds:schemaRef ds:uri="fa29dd3f-3e25-4dbf-a918-b7eca1eb061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ARCHITECTURE</Template>
  <Application>Microsoft Office PowerPoint</Application>
  <PresentationFormat>On-screen Show (4:3)</PresentationFormat>
  <Slides>17</Slides>
  <Notes>3</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ARCHITECTURE</vt:lpstr>
      <vt:lpstr>Chapter 2</vt:lpstr>
      <vt:lpstr>Theoretical framework VS. RRL </vt:lpstr>
      <vt:lpstr>Sample RRL </vt:lpstr>
      <vt:lpstr>What are the contents of a theoretical framework</vt:lpstr>
      <vt:lpstr>What is Theoretical framework?</vt:lpstr>
      <vt:lpstr>PowerPoint Presentation</vt:lpstr>
      <vt:lpstr>How to make a theoretical framework</vt:lpstr>
      <vt:lpstr>PowerPoint Presentation</vt:lpstr>
      <vt:lpstr>Sample RRL </vt:lpstr>
      <vt:lpstr>A proposed biophilic hospital in Naga city Cebu</vt:lpstr>
      <vt:lpstr>PowerPoint Presentation</vt:lpstr>
      <vt:lpstr>How to make a theoretical background</vt:lpstr>
      <vt:lpstr>PowerPoint Presentation</vt:lpstr>
      <vt:lpstr>Theoretical background usually looks like this</vt:lpstr>
      <vt:lpstr>A proposed biophilic hospital in Naga city Cebu</vt:lpstr>
      <vt:lpstr>What is Conceptual framework?</vt:lpstr>
      <vt:lpstr>A proposed biophilic hospital in Naga city Cebu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dexter</dc:creator>
  <cp:revision>1</cp:revision>
  <dcterms:created xsi:type="dcterms:W3CDTF">2021-09-04T04:47:51Z</dcterms:created>
  <dcterms:modified xsi:type="dcterms:W3CDTF">2023-10-23T07:40:37Z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0x010100D3507FA5F293734D8B8C26D5BF07AB03</vt:lpwstr>
  </property>
  <property fmtid="{D5CDD505-2E9C-101B-9397-08002B2CF9AE}" pid="3" name="MediaServiceImageTags">
    <vt:lpwstr/>
  </property>
</Properties>
</file>