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EA31-A746-48FA-BA0C-85DE551CB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5D26A-1802-47C4-B604-F03BEBFF6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1FF9-C516-420B-AE16-3B564CC3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great, </a:t>
            </a:r>
            <a:r>
              <a:rPr lang="en-US" i="1" dirty="0"/>
              <a:t>IF we knew the function!!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9214A-3E8D-454B-9DE3-A3DD903BA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844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/>
                  <a:t>Good point! Practically speaking, you won’t ever </a:t>
                </a:r>
                <a:r>
                  <a:rPr lang="en-US" sz="1900" i="1" dirty="0"/>
                  <a:t>calculate</a:t>
                </a:r>
                <a:r>
                  <a:rPr lang="en-US" sz="1900" dirty="0"/>
                  <a:t> the derivative to estimate errors in integration. There is a much easy way:</a:t>
                </a:r>
              </a:p>
              <a:p>
                <a:pPr marL="0" indent="0">
                  <a:buNone/>
                </a:pPr>
                <a:r>
                  <a:rPr lang="en-US" sz="1900" dirty="0"/>
                  <a:t>1. Calculate the integral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 steps (in other words,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), meaning that the true value of the integral </a:t>
                </a:r>
                <a:r>
                  <a:rPr lang="en-US" sz="1900" i="1" dirty="0"/>
                  <a:t>I</a:t>
                </a:r>
                <a:r>
                  <a:rPr lang="en-US" sz="1900" dirty="0"/>
                  <a:t> is the summation of the approximation and error (using the </a:t>
                </a:r>
                <a:r>
                  <a:rPr lang="en-US" sz="1900" dirty="0">
                    <a:solidFill>
                      <a:schemeClr val="accent2"/>
                    </a:solidFill>
                  </a:rPr>
                  <a:t>trapezoid rule </a:t>
                </a:r>
                <a:r>
                  <a:rPr lang="en-US" sz="1900" dirty="0"/>
                  <a:t>for example)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2. Calculate the integral </a:t>
                </a:r>
                <a:r>
                  <a:rPr lang="en-US" sz="1900" b="1" dirty="0"/>
                  <a:t>using twice the number </a:t>
                </a:r>
                <a:r>
                  <a:rPr lang="en-US" sz="1900" dirty="0"/>
                  <a:t>of steps,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 steps (in other words, </a:t>
                </a:r>
                <a:r>
                  <a:rPr lang="en-US" sz="1900" b="1" dirty="0"/>
                  <a:t>half</a:t>
                </a:r>
                <a:r>
                  <a:rPr lang="en-US" sz="1900" dirty="0"/>
                  <a:t> the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3. Then the error on the second calculation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900" dirty="0"/>
                  <a:t>(Trapezoid Rule)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900" dirty="0"/>
                  <a:t>(Simpson’s Rule)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9214A-3E8D-454B-9DE3-A3DD903BA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84427"/>
              </a:xfrm>
              <a:blipFill>
                <a:blip r:embed="rId2"/>
                <a:stretch>
                  <a:fillRect l="-497" t="-834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6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194-A0EB-4A80-B055-1421006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D1BB-6076-4713-B7A2-B70A783A5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569541" cy="42075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Quadrature</a:t>
            </a:r>
            <a:r>
              <a:rPr lang="en-US" sz="2400" dirty="0"/>
              <a:t> –the process of finding a square equal in area to a given area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Many methods for finding these areas, we’ll concentrate on three:</a:t>
            </a:r>
          </a:p>
          <a:p>
            <a:r>
              <a:rPr lang="en-US" sz="2400" dirty="0"/>
              <a:t>Trapezoid Rule</a:t>
            </a:r>
          </a:p>
          <a:p>
            <a:r>
              <a:rPr lang="en-US" sz="2400" dirty="0"/>
              <a:t>Simpson Rule</a:t>
            </a:r>
          </a:p>
          <a:p>
            <a:r>
              <a:rPr lang="en-US" sz="2400" dirty="0"/>
              <a:t>Romberg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7AF065-E3F8-4207-A65C-3A2329B181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2228003"/>
                <a:ext cx="5514809" cy="43838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/>
                  <a:t>The basis of all </a:t>
                </a:r>
                <a:r>
                  <a:rPr lang="en-US" sz="1900" i="1" dirty="0"/>
                  <a:t>Quadrature methods</a:t>
                </a:r>
                <a:r>
                  <a:rPr lang="en-US" sz="1900" dirty="0"/>
                  <a:t>: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lang="en-US" sz="1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900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9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sz="1900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90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Where</a:t>
                </a:r>
              </a:p>
              <a:p>
                <a:r>
                  <a:rPr lang="en-US" sz="1900" dirty="0"/>
                  <a:t>The </a:t>
                </a:r>
                <a:r>
                  <a:rPr lang="en-US" sz="1900" dirty="0">
                    <a:solidFill>
                      <a:schemeClr val="accent2"/>
                    </a:solidFill>
                  </a:rPr>
                  <a:t>number of steps </a:t>
                </a:r>
                <a:r>
                  <a:rPr lang="en-US" sz="1900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The </a:t>
                </a:r>
                <a:r>
                  <a:rPr lang="en-US" sz="1900" dirty="0">
                    <a:solidFill>
                      <a:schemeClr val="accent2"/>
                    </a:solidFill>
                  </a:rPr>
                  <a:t>step size </a:t>
                </a:r>
                <a:r>
                  <a:rPr lang="en-US" sz="1900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7AF065-E3F8-4207-A65C-3A2329B18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2228003"/>
                <a:ext cx="5514809" cy="4383812"/>
              </a:xfrm>
              <a:blipFill>
                <a:blip r:embed="rId2"/>
                <a:stretch>
                  <a:fillRect l="-994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8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758B-E361-4084-8D9F-729FA6C4AD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19301BD-0881-424E-B10E-1E260B9DD1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5" y="2696908"/>
            <a:ext cx="4962525" cy="2977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1F16C-596D-42D4-AD21-9F676A92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Trapezoid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FB5C5DD-3E55-4F31-B0B4-A3847FF9F3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Let’s draw trapezoids under the curve to find the integral: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 area of a trapezoid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 area of the </a:t>
                </a:r>
                <a:r>
                  <a:rPr lang="en-US" i="1" dirty="0"/>
                  <a:t>kth </a:t>
                </a:r>
                <a:r>
                  <a:rPr lang="en-US" dirty="0"/>
                  <a:t>trapezoid is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This makes the integral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𝑘h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FB5C5DD-3E55-4F31-B0B4-A3847FF9F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693" t="-1056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758B-E361-4084-8D9F-729FA6C4AD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52E769EC-1841-4844-961E-891947D22D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225" y="2696908"/>
            <a:ext cx="4962525" cy="2977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AC0B9-A5AF-4F13-B3F5-3ACDC27C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Simpson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FC972B-CB42-4657-BAD1-48B593E0CD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fit the function with a quadratic interpolation!</a:t>
                </a:r>
              </a:p>
              <a:p>
                <a:r>
                  <a:rPr lang="en-US" dirty="0"/>
                  <a:t>Consider three points,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and fit a quadratic form using them,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coefficients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FC972B-CB42-4657-BAD1-48B593E0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462" t="-1508" b="-4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72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9F3C-4BE8-4BD3-B6B0-7387CF20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 Rule (In the Weeds)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D4ABC4-F5AA-4746-8355-A742DABA0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fontScale="92500"/>
              </a:bodyPr>
              <a:lstStyle/>
              <a:p>
                <a:r>
                  <a:rPr lang="en-US" dirty="0"/>
                  <a:t>Looking at an integral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Generalizing the result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D4ABC4-F5AA-4746-8355-A742DABA0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71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68BB-D9F3-4721-A660-DC6C2B7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 Rule (Last of the math)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410A8-82D7-4053-9153-4FE90F81D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As the smoke clears, you see that the </a:t>
                </a:r>
                <a:r>
                  <a:rPr lang="en-US" dirty="0">
                    <a:solidFill>
                      <a:schemeClr val="accent2"/>
                    </a:solidFill>
                  </a:rPr>
                  <a:t>Simpson rule </a:t>
                </a:r>
                <a:r>
                  <a:rPr lang="en-US" dirty="0"/>
                  <a:t>is just a weighted sum of the function at different points, (</a:t>
                </a:r>
                <a:r>
                  <a:rPr lang="en-US" dirty="0">
                    <a:solidFill>
                      <a:srgbClr val="C00000"/>
                    </a:solidFill>
                  </a:rPr>
                  <a:t>working only for even </a:t>
                </a:r>
                <a:r>
                  <a:rPr lang="en-US" i="1" dirty="0">
                    <a:solidFill>
                      <a:srgbClr val="C00000"/>
                    </a:solidFill>
                  </a:rPr>
                  <a:t>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𝑜𝑑𝑑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𝑒𝑣𝑒𝑛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𝑘h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410A8-82D7-4053-9153-4FE90F81D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81205-A030-4460-971B-DD801BA0A1A9}"/>
              </a:ext>
            </a:extLst>
          </p:cNvPr>
          <p:cNvCxnSpPr>
            <a:cxnSpLocks/>
          </p:cNvCxnSpPr>
          <p:nvPr/>
        </p:nvCxnSpPr>
        <p:spPr>
          <a:xfrm flipV="1">
            <a:off x="1787683" y="3483981"/>
            <a:ext cx="1071264" cy="72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31E23-7981-4723-A6C2-42B8BFE3DCBF}"/>
              </a:ext>
            </a:extLst>
          </p:cNvPr>
          <p:cNvCxnSpPr>
            <a:cxnSpLocks/>
          </p:cNvCxnSpPr>
          <p:nvPr/>
        </p:nvCxnSpPr>
        <p:spPr>
          <a:xfrm>
            <a:off x="1787683" y="4204313"/>
            <a:ext cx="781897" cy="77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503F7A-5815-45A9-9907-736634B56B14}"/>
              </a:ext>
            </a:extLst>
          </p:cNvPr>
          <p:cNvSpPr txBox="1"/>
          <p:nvPr/>
        </p:nvSpPr>
        <p:spPr>
          <a:xfrm>
            <a:off x="341453" y="4019647"/>
            <a:ext cx="1446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Simpson Rule</a:t>
            </a:r>
          </a:p>
        </p:txBody>
      </p:sp>
    </p:spTree>
    <p:extLst>
      <p:ext uri="{BB962C8B-B14F-4D97-AF65-F5344CB8AC3E}">
        <p14:creationId xmlns:p14="http://schemas.microsoft.com/office/powerpoint/2010/main" val="428886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7F0D-A3B7-4842-8C78-CE448410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are These Methods?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FCBCB2-54F3-44A6-B59A-A1E27C154C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5422390" cy="423141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two sources of errors when using these integration methods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Approximation Error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Error from the fact that these integration rules are only an approximation of the true integral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Rounding Error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Error from the precision of the computer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FCBCB2-54F3-44A6-B59A-A1E27C15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5422390" cy="4231412"/>
              </a:xfrm>
              <a:blipFill>
                <a:blip r:embed="rId2"/>
                <a:stretch>
                  <a:fillRect l="-1124" t="-719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722ACF63-B979-4217-8EFD-15E0896D6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9253" y="2227263"/>
            <a:ext cx="4360544" cy="36337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92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0599-AC37-41A9-96D7-BD4681D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Errors in the Trapezoid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041E4-5E5E-4F06-B37C-2003B81DA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460627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It can be shown (go read page 149-151 of </a:t>
                </a:r>
                <a:r>
                  <a:rPr lang="en-US" i="1" dirty="0"/>
                  <a:t>Computational Physics </a:t>
                </a:r>
                <a:r>
                  <a:rPr lang="en-US" dirty="0"/>
                  <a:t>for details) that the approximation error of the </a:t>
                </a:r>
                <a:r>
                  <a:rPr lang="en-US" dirty="0">
                    <a:solidFill>
                      <a:schemeClr val="accent2"/>
                    </a:solidFill>
                  </a:rPr>
                  <a:t>trapezoid method </a:t>
                </a:r>
                <a:r>
                  <a:rPr lang="en-US" dirty="0"/>
                  <a:t>is given by the </a:t>
                </a:r>
                <a:r>
                  <a:rPr lang="en-US" b="1" dirty="0"/>
                  <a:t>Euler-Maclaurin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fact that the trapezoid method is accurate to an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and has an error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means this method is a </a:t>
                </a:r>
                <a:r>
                  <a:rPr lang="en-US" b="0" i="1" dirty="0"/>
                  <a:t>first order method</a:t>
                </a:r>
              </a:p>
              <a:p>
                <a:r>
                  <a:rPr lang="en-US" b="0" dirty="0"/>
                  <a:t>The trapezoid rule will integrate </a:t>
                </a:r>
                <a:r>
                  <a:rPr lang="en-US" b="1" dirty="0">
                    <a:solidFill>
                      <a:schemeClr val="tx1"/>
                    </a:solidFill>
                  </a:rPr>
                  <a:t>exactly</a:t>
                </a:r>
                <a:r>
                  <a:rPr lang="en-US" b="0" dirty="0"/>
                  <a:t> any linear function</a:t>
                </a:r>
              </a:p>
              <a:p>
                <a:pPr marL="0" indent="0">
                  <a:buNone/>
                </a:pPr>
                <a:r>
                  <a:rPr lang="en-US" dirty="0"/>
                  <a:t>The trick is to choose a step size/number of steps that minimizes the combination of </a:t>
                </a:r>
                <a:r>
                  <a:rPr lang="en-US" dirty="0">
                    <a:solidFill>
                      <a:schemeClr val="accent2"/>
                    </a:solidFill>
                  </a:rPr>
                  <a:t>approximation error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2"/>
                    </a:solidFill>
                  </a:rPr>
                  <a:t>rounding error</a:t>
                </a:r>
                <a:r>
                  <a:rPr lang="en-US" b="0" dirty="0">
                    <a:solidFill>
                      <a:schemeClr val="accent2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b="0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041E4-5E5E-4F06-B37C-2003B81D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460627"/>
              </a:xfrm>
              <a:blipFill>
                <a:blip r:embed="rId2"/>
                <a:stretch>
                  <a:fillRect l="-442" t="-1368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16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5783-CB2C-4BF6-ABA4-7823C69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7EF73-2F05-4D04-96E8-4CF735DF8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47821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It can be shown (with a more tedious calculation than for the trapezoid rule) that the approximation error of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Simpson’s Rule </a:t>
                </a:r>
                <a:r>
                  <a:rPr lang="en-US" sz="2400" dirty="0"/>
                  <a:t>is given by </a:t>
                </a: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Thus, Simpson’s rule is a third-order integration method, accurate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sz="2400" dirty="0"/>
                  <a:t>The trick is to choose a step size/number of steps that minimizes the combination of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approximation error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rounding error 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ad>
                        <m:ra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7EF73-2F05-4D04-96E8-4CF735DF8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478212"/>
              </a:xfrm>
              <a:blipFill>
                <a:blip r:embed="rId2"/>
                <a:stretch>
                  <a:fillRect l="-829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55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269</TotalTime>
  <Words>742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Gill Sans MT</vt:lpstr>
      <vt:lpstr>Wingdings 2</vt:lpstr>
      <vt:lpstr>Dividend</vt:lpstr>
      <vt:lpstr>Numerical Integration</vt:lpstr>
      <vt:lpstr>Quadrature</vt:lpstr>
      <vt:lpstr>Trapezoid Rule</vt:lpstr>
      <vt:lpstr>Simpson Rule</vt:lpstr>
      <vt:lpstr>Simpson Rule (In the Weeds)</vt:lpstr>
      <vt:lpstr>Simpson Rule (Last of the math)</vt:lpstr>
      <vt:lpstr>How Accurate are These Methods?</vt:lpstr>
      <vt:lpstr> Errors in the Trapezoid Rule</vt:lpstr>
      <vt:lpstr>Errors in Simpson’s Rule</vt:lpstr>
      <vt:lpstr>That’s all great, IF we knew the function!!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Kelley, Thomas</dc:creator>
  <cp:lastModifiedBy>Tom K</cp:lastModifiedBy>
  <cp:revision>30</cp:revision>
  <dcterms:created xsi:type="dcterms:W3CDTF">2018-03-16T20:39:58Z</dcterms:created>
  <dcterms:modified xsi:type="dcterms:W3CDTF">2020-03-08T19:46:47Z</dcterms:modified>
</cp:coreProperties>
</file>