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90AC-7A37-4D73-A68E-3AF0A2E81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Romberg integration and the finer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1735F-6F1E-431F-8AF4-AB0C6EE08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AKA Holy Math, Batman!</a:t>
            </a:r>
          </a:p>
        </p:txBody>
      </p:sp>
    </p:spTree>
    <p:extLst>
      <p:ext uri="{BB962C8B-B14F-4D97-AF65-F5344CB8AC3E}">
        <p14:creationId xmlns:p14="http://schemas.microsoft.com/office/powerpoint/2010/main" val="10367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1FF9-C516-420B-AE16-3B564CC3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9214A-3E8D-454B-9DE3-A3DD903BA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dirty="0"/>
                  <a:t>Using the </a:t>
                </a:r>
                <a:r>
                  <a:rPr lang="en-US" dirty="0">
                    <a:solidFill>
                      <a:schemeClr val="accent2"/>
                    </a:solidFill>
                  </a:rPr>
                  <a:t>Trapezoid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2"/>
                    </a:solidFill>
                  </a:rPr>
                  <a:t>Simpson’s</a:t>
                </a:r>
                <a:r>
                  <a:rPr lang="en-US" dirty="0"/>
                  <a:t> method, we can calculate the error in the integral value by comparing the calculation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steps (step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and 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steps (step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the errors are 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(Trapezoid Rule) 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(Simpson’s Rule) </a:t>
                </a:r>
              </a:p>
              <a:p>
                <a:r>
                  <a:rPr lang="en-US" dirty="0"/>
                  <a:t>In general, you can iterate on this process until you calculate to a certain error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(for the trapezoid rule)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But keep in mind that half the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are already in the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9214A-3E8D-454B-9DE3-A3DD903BA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4146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CEE9-C230-4356-AD90-F59CDF78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Integration </a:t>
            </a:r>
            <a:r>
              <a:rPr lang="en-US" dirty="0" err="1"/>
              <a:t>Techiniques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F777E-C226-49B4-969F-9846D7F07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92500"/>
              </a:bodyPr>
              <a:lstStyle/>
              <a:p>
                <a:r>
                  <a:rPr lang="en-US"/>
                  <a:t>In Mathematical </a:t>
                </a:r>
                <a:r>
                  <a:rPr lang="en-US" dirty="0"/>
                  <a:t>terms, we can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save computation time, where from the trapezoid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F777E-C226-49B4-969F-9846D7F07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BCD2-8316-4143-9E63-BC1AA4BB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Integration </a:t>
            </a:r>
            <a:r>
              <a:rPr lang="en-US" dirty="0" err="1"/>
              <a:t>Techiniques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768C-C540-4FBE-87AA-6ED8B4C62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dirty="0"/>
                  <a:t>The integral is then simplified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Steps to Adaptive Integration: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Choose an initial number of steps and calculate the first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Double the number of steps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See if the error is within specified tolerance, otherwise repeat step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1768C-C540-4FBE-87AA-6ED8B4C62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1658" b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620C-7201-405A-8F71-4EDD145A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Integration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832F0E-EF8C-4567-B382-0CE628C54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Using </a:t>
                </a:r>
                <a:r>
                  <a:rPr lang="en-US" dirty="0">
                    <a:solidFill>
                      <a:schemeClr val="accent2"/>
                    </a:solidFill>
                  </a:rPr>
                  <a:t>Simpson’s Rule</a:t>
                </a:r>
                <a:r>
                  <a:rPr lang="en-US" dirty="0"/>
                  <a:t>, we can find something similar –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integral at iteration </a:t>
                </a:r>
                <a:r>
                  <a:rPr lang="en-US" i="1" dirty="0" err="1"/>
                  <a:t>i</a:t>
                </a:r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832F0E-EF8C-4567-B382-0CE628C54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73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6FED-5694-41A2-B6D0-6C7D47C5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 -</a:t>
            </a:r>
            <a:r>
              <a:rPr lang="en-US" dirty="0">
                <a:solidFill>
                  <a:srgbClr val="C00000"/>
                </a:solidFill>
              </a:rPr>
              <a:t>We can do even better!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E0A0-CD5B-4F6F-9D94-7547DFE63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From the trapezoid rule, the error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where the true value of the integral is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Now this expression is accurate to third order, with a fourth order error!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Let’s refine our notation for this process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E0A0-CD5B-4F6F-9D94-7547DFE63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 t="-1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0DC4FC-9A97-437D-B11F-F999F5B92ADF}"/>
              </a:ext>
            </a:extLst>
          </p:cNvPr>
          <p:cNvCxnSpPr>
            <a:cxnSpLocks/>
          </p:cNvCxnSpPr>
          <p:nvPr/>
        </p:nvCxnSpPr>
        <p:spPr>
          <a:xfrm flipH="1">
            <a:off x="7772400" y="4658810"/>
            <a:ext cx="1360025" cy="353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CB240D-9247-4EA8-A4EF-52B4E36F1410}"/>
              </a:ext>
            </a:extLst>
          </p:cNvPr>
          <p:cNvSpPr txBox="1"/>
          <p:nvPr/>
        </p:nvSpPr>
        <p:spPr>
          <a:xfrm rot="12078706" flipV="1">
            <a:off x="9250235" y="4202148"/>
            <a:ext cx="12875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Relates iterations </a:t>
            </a:r>
          </a:p>
        </p:txBody>
      </p:sp>
    </p:spTree>
    <p:extLst>
      <p:ext uri="{BB962C8B-B14F-4D97-AF65-F5344CB8AC3E}">
        <p14:creationId xmlns:p14="http://schemas.microsoft.com/office/powerpoint/2010/main" val="11918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7954-C257-4E4E-9852-8428A18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 –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6DF88-DD39-4521-A73D-2A15ECB1D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85000" lnSpcReduction="10000"/>
              </a:bodyPr>
              <a:lstStyle/>
              <a:p>
                <a:r>
                  <a:rPr lang="en-US" dirty="0"/>
                  <a:t>Using the fact that only even powers of the step size appear in the errors of the integrals –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Combining these two equations and solving for the error, we can see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You can continue this process of doubling the number of steps and find the integral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6DF88-DD39-4521-A73D-2A15ECB1D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405997-7B4F-4B80-AFF2-A46A3D6A8251}"/>
              </a:ext>
            </a:extLst>
          </p:cNvPr>
          <p:cNvCxnSpPr>
            <a:cxnSpLocks/>
          </p:cNvCxnSpPr>
          <p:nvPr/>
        </p:nvCxnSpPr>
        <p:spPr>
          <a:xfrm flipH="1">
            <a:off x="7737676" y="4415742"/>
            <a:ext cx="1360025" cy="353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4ACCDA-A5A0-4B09-86C6-ACE5B69DF659}"/>
              </a:ext>
            </a:extLst>
          </p:cNvPr>
          <p:cNvSpPr txBox="1"/>
          <p:nvPr/>
        </p:nvSpPr>
        <p:spPr>
          <a:xfrm rot="12078706" flipV="1">
            <a:off x="9215511" y="3959080"/>
            <a:ext cx="12875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Relates iterations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3414D6-CC23-4F94-96A8-7C74292129DB}"/>
              </a:ext>
            </a:extLst>
          </p:cNvPr>
          <p:cNvCxnSpPr>
            <a:cxnSpLocks/>
          </p:cNvCxnSpPr>
          <p:nvPr/>
        </p:nvCxnSpPr>
        <p:spPr>
          <a:xfrm>
            <a:off x="3559215" y="5220182"/>
            <a:ext cx="1238492" cy="20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99F12-975E-4F50-92E5-79CB2CC14964}"/>
              </a:ext>
            </a:extLst>
          </p:cNvPr>
          <p:cNvSpPr txBox="1"/>
          <p:nvPr/>
        </p:nvSpPr>
        <p:spPr>
          <a:xfrm rot="8988861" flipV="1">
            <a:off x="2295780" y="4771237"/>
            <a:ext cx="128755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Best error estimate</a:t>
            </a:r>
          </a:p>
        </p:txBody>
      </p:sp>
    </p:spTree>
    <p:extLst>
      <p:ext uri="{BB962C8B-B14F-4D97-AF65-F5344CB8AC3E}">
        <p14:creationId xmlns:p14="http://schemas.microsoft.com/office/powerpoint/2010/main" val="122868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F2751-8AC7-46A4-81CA-78A16531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4BEF-8636-4027-84A4-DF95EC7136F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When using the Romberg Integration Method”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first two estimates of the integral using the regular trapezoid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From these, calculate the more accurate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next trapezoidal rule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/>
                  <a:t>, and from 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Repeat step </a:t>
                </a:r>
                <a:r>
                  <a:rPr lang="en-US" dirty="0">
                    <a:solidFill>
                      <a:schemeClr val="accent2"/>
                    </a:solidFill>
                  </a:rPr>
                  <a:t>3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estimate </a:t>
                </a:r>
                <a:r>
                  <a:rPr lang="en-US" i="1" dirty="0" err="1"/>
                  <a:t>i</a:t>
                </a:r>
                <a:r>
                  <a:rPr lang="en-US" dirty="0"/>
                  <a:t> calculate the error, which allows us to stop the process when the error reaches some desired target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4BEF-8636-4027-84A4-DF95EC713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9" t="-1007" r="-2022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F6FC9F-B1AA-451C-B2AD-81B9A8261B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3756108"/>
              </a:xfrm>
              <a:ln>
                <a:solidFill>
                  <a:schemeClr val="tx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CF6FC9F-B1AA-451C-B2AD-81B9A8261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7" y="2228003"/>
                <a:ext cx="5422392" cy="3756108"/>
              </a:xfrm>
              <a:blipFill>
                <a:blip r:embed="rId3"/>
                <a:stretch>
                  <a:fillRect l="-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53787-2B71-4382-BEBC-48126F397FDE}"/>
              </a:ext>
            </a:extLst>
          </p:cNvPr>
          <p:cNvCxnSpPr/>
          <p:nvPr/>
        </p:nvCxnSpPr>
        <p:spPr>
          <a:xfrm>
            <a:off x="7558269" y="2922608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6F47B0-83D4-4C45-8121-B9C8613D78E7}"/>
              </a:ext>
            </a:extLst>
          </p:cNvPr>
          <p:cNvCxnSpPr/>
          <p:nvPr/>
        </p:nvCxnSpPr>
        <p:spPr>
          <a:xfrm>
            <a:off x="7558268" y="3870409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3FA49B-64FB-4666-A9BD-C368351AF912}"/>
              </a:ext>
            </a:extLst>
          </p:cNvPr>
          <p:cNvCxnSpPr/>
          <p:nvPr/>
        </p:nvCxnSpPr>
        <p:spPr>
          <a:xfrm>
            <a:off x="7558267" y="5660324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A91D2-4534-4254-9DB8-240916FF9478}"/>
              </a:ext>
            </a:extLst>
          </p:cNvPr>
          <p:cNvCxnSpPr/>
          <p:nvPr/>
        </p:nvCxnSpPr>
        <p:spPr>
          <a:xfrm>
            <a:off x="9128567" y="4631803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E9E920-4280-4594-8E90-ABC2DCEAB3BD}"/>
              </a:ext>
            </a:extLst>
          </p:cNvPr>
          <p:cNvCxnSpPr/>
          <p:nvPr/>
        </p:nvCxnSpPr>
        <p:spPr>
          <a:xfrm>
            <a:off x="8347276" y="4628909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993EC-9DD8-4968-A347-BE8E68ADE979}"/>
              </a:ext>
            </a:extLst>
          </p:cNvPr>
          <p:cNvCxnSpPr/>
          <p:nvPr/>
        </p:nvCxnSpPr>
        <p:spPr>
          <a:xfrm>
            <a:off x="7513900" y="4612533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9A1C83-96C6-4B03-9402-89178D158894}"/>
              </a:ext>
            </a:extLst>
          </p:cNvPr>
          <p:cNvCxnSpPr/>
          <p:nvPr/>
        </p:nvCxnSpPr>
        <p:spPr>
          <a:xfrm>
            <a:off x="9875133" y="5626210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DE02D-C553-4BE2-9ECD-C97385B7A75F}"/>
              </a:ext>
            </a:extLst>
          </p:cNvPr>
          <p:cNvCxnSpPr/>
          <p:nvPr/>
        </p:nvCxnSpPr>
        <p:spPr>
          <a:xfrm>
            <a:off x="9128566" y="5607854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F9E47C-1326-4E65-8EBD-66341C8337F0}"/>
              </a:ext>
            </a:extLst>
          </p:cNvPr>
          <p:cNvCxnSpPr/>
          <p:nvPr/>
        </p:nvCxnSpPr>
        <p:spPr>
          <a:xfrm>
            <a:off x="8266254" y="5604960"/>
            <a:ext cx="381965" cy="5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4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287B-38E7-490C-8DEC-8BD737CD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integration techniques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F92D8-05F9-4778-BC01-17FFA217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43" y="2758322"/>
            <a:ext cx="3673798" cy="1035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BC1BE-C8C9-4992-86DE-E1E13EDD16C9}"/>
              </a:ext>
            </a:extLst>
          </p:cNvPr>
          <p:cNvSpPr txBox="1"/>
          <p:nvPr/>
        </p:nvSpPr>
        <p:spPr>
          <a:xfrm>
            <a:off x="6706802" y="1997038"/>
            <a:ext cx="390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Lagrange Interpolating Polynomial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59EA32-0403-45D3-B0A3-E8424781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3298" y="4138603"/>
            <a:ext cx="5422390" cy="17066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3865C69-3891-4548-9080-3591DAF47835}"/>
              </a:ext>
            </a:extLst>
          </p:cNvPr>
          <p:cNvSpPr txBox="1">
            <a:spLocks/>
          </p:cNvSpPr>
          <p:nvPr/>
        </p:nvSpPr>
        <p:spPr>
          <a:xfrm>
            <a:off x="658357" y="2192437"/>
            <a:ext cx="5422390" cy="433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points we can fit a (</a:t>
            </a:r>
            <a:r>
              <a:rPr lang="en-US" i="1" dirty="0"/>
              <a:t>N-1)</a:t>
            </a:r>
            <a:r>
              <a:rPr lang="en-US" i="1" dirty="0" err="1"/>
              <a:t>th</a:t>
            </a:r>
            <a:r>
              <a:rPr lang="en-US" i="1" dirty="0"/>
              <a:t> </a:t>
            </a:r>
            <a:r>
              <a:rPr lang="en-US" dirty="0"/>
              <a:t>degree polynomial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C00000"/>
                </a:solidFill>
              </a:rPr>
              <a:t>Why don’t we just do that and then integrate that polynomial?</a:t>
            </a:r>
          </a:p>
          <a:p>
            <a:r>
              <a:rPr lang="en-US" dirty="0"/>
              <a:t>Good question! Such methods exist and are called </a:t>
            </a:r>
            <a:r>
              <a:rPr lang="en-US" i="1" dirty="0"/>
              <a:t>Newton-Cotes formulas </a:t>
            </a:r>
            <a:r>
              <a:rPr lang="en-US" dirty="0"/>
              <a:t>– the weightings for cubic and quartic curve fittings is on </a:t>
            </a:r>
            <a:r>
              <a:rPr lang="en-US" dirty="0" err="1"/>
              <a:t>pg</a:t>
            </a:r>
            <a:r>
              <a:rPr lang="en-US" dirty="0"/>
              <a:t> 164 of </a:t>
            </a:r>
            <a:r>
              <a:rPr lang="en-US" i="1" dirty="0"/>
              <a:t>Computational Physics</a:t>
            </a:r>
          </a:p>
          <a:p>
            <a:r>
              <a:rPr lang="en-US" dirty="0"/>
              <a:t>There is also a method that allows you to vary the weights and evaluation positions to integrate a (2N-1)</a:t>
            </a:r>
            <a:r>
              <a:rPr lang="en-US" dirty="0" err="1"/>
              <a:t>th</a:t>
            </a:r>
            <a:r>
              <a:rPr lang="en-US" dirty="0"/>
              <a:t>-degree polynomial with just N evaluations called </a:t>
            </a:r>
            <a:r>
              <a:rPr lang="en-US" b="1" dirty="0"/>
              <a:t>Gaussian Quadrature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1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1085</TotalTime>
  <Words>685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Gill Sans MT</vt:lpstr>
      <vt:lpstr>Wingdings 2</vt:lpstr>
      <vt:lpstr>Dividend</vt:lpstr>
      <vt:lpstr>Romberg integration and the finer points</vt:lpstr>
      <vt:lpstr>From last time</vt:lpstr>
      <vt:lpstr>Adaptive Integration Techiniques</vt:lpstr>
      <vt:lpstr>Adaptive Integration Techiniques</vt:lpstr>
      <vt:lpstr>Adaptive Integration methods</vt:lpstr>
      <vt:lpstr>Romberg Integration -We can do even better!</vt:lpstr>
      <vt:lpstr>Romberg Integration – The process</vt:lpstr>
      <vt:lpstr>Romberg Integration Algorithm</vt:lpstr>
      <vt:lpstr>Higher order integration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Romberg integration and the finer points</dc:title>
  <dc:creator>Kelley, Thomas</dc:creator>
  <cp:lastModifiedBy>Tom K</cp:lastModifiedBy>
  <cp:revision>34</cp:revision>
  <dcterms:created xsi:type="dcterms:W3CDTF">2018-03-18T18:39:15Z</dcterms:created>
  <dcterms:modified xsi:type="dcterms:W3CDTF">2020-03-12T00:44:32Z</dcterms:modified>
</cp:coreProperties>
</file>