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60" r:id="rId7"/>
    <p:sldId id="261" r:id="rId8"/>
    <p:sldId id="265" r:id="rId9"/>
    <p:sldId id="259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781-15C6-4276-880C-5F0E01431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Ordinary Differential Equations in MATLAB/Python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BCCA8-D015-4BF5-9BD2-9723176F7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E37D-A026-4BF2-825B-A4107988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E636-3CD5-4733-81BF-A0E110E14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673713" cy="43076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The function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ode45</a:t>
            </a:r>
            <a:r>
              <a:rPr lang="en-US" sz="2200" dirty="0">
                <a:cs typeface="Courier New" panose="02070309020205020404" pitchFamily="49" charset="0"/>
              </a:rPr>
              <a:t> takes a number of arguments and returns the solution to the differential equation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– is a function handle or an anonymous function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tspan</a:t>
            </a:r>
            <a:r>
              <a:rPr lang="en-US" sz="2200" dirty="0">
                <a:cs typeface="Courier New" panose="02070309020205020404" pitchFamily="49" charset="0"/>
              </a:rPr>
              <a:t> – specifies the range of the solution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y0 </a:t>
            </a:r>
            <a:r>
              <a:rPr lang="en-US" sz="2200" dirty="0">
                <a:cs typeface="Courier New" panose="02070309020205020404" pitchFamily="49" charset="0"/>
              </a:rPr>
              <a:t>– is the initial value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sz="2200" dirty="0">
                <a:cs typeface="Courier New" panose="02070309020205020404" pitchFamily="49" charset="0"/>
              </a:rPr>
              <a:t> – contains a number of optional arguments that can be useful (</a:t>
            </a:r>
            <a:r>
              <a:rPr lang="en-US" sz="2200" i="1" dirty="0">
                <a:solidFill>
                  <a:schemeClr val="accent2"/>
                </a:solidFill>
                <a:cs typeface="Courier New" panose="02070309020205020404" pitchFamily="49" charset="0"/>
              </a:rPr>
              <a:t>projectile motion</a:t>
            </a:r>
            <a:r>
              <a:rPr lang="en-US" sz="2200" dirty="0">
                <a:cs typeface="Courier New" panose="02070309020205020404" pitchFamily="49" charset="0"/>
              </a:rPr>
              <a:t>)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DF3BC-460D-461B-A47A-0023C43E5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5256" y="2228003"/>
            <a:ext cx="5875553" cy="2596043"/>
          </a:xfrm>
          <a:ln>
            <a:solidFill>
              <a:schemeClr val="tx1"/>
            </a:solidFill>
          </a:ln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t,y,tf,yf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ode45(@func,tspan,y0,opts);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definition&gt;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5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10092-A860-4EFB-963F-A14DA3648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2075D-9299-4657-87D7-B9987B7FD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CE43261B-0EAE-4922-B360-3879AF8E8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787" r="3" b="11149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9547B-82DE-47CE-A998-1BA1D01C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Newton’s Heating/Cooling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43537-6BAF-4A51-B6C4-02685A3293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335805" y="2180496"/>
                <a:ext cx="5275001" cy="404568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is an early model in thermodynamics that states the rate of cooling/heating of a body is proportional to the difference in temperatures of that body and its environment: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A</a:t>
                </a:r>
                <a:r>
                  <a:rPr lang="en-US" dirty="0"/>
                  <a:t> = the area of the body</a:t>
                </a:r>
              </a:p>
              <a:p>
                <a:r>
                  <a:rPr lang="en-US" i="1" dirty="0"/>
                  <a:t>C</a:t>
                </a:r>
                <a:r>
                  <a:rPr lang="en-US" dirty="0"/>
                  <a:t> = heat capacity</a:t>
                </a:r>
              </a:p>
              <a:p>
                <a:r>
                  <a:rPr lang="en-US" i="1" dirty="0"/>
                  <a:t>h</a:t>
                </a:r>
                <a:r>
                  <a:rPr lang="en-US" dirty="0"/>
                  <a:t> = heat transfer coefficient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43537-6BAF-4A51-B6C4-02685A329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35805" y="2180496"/>
                <a:ext cx="5275001" cy="4045683"/>
              </a:xfrm>
              <a:blipFill>
                <a:blip r:embed="rId3"/>
                <a:stretch>
                  <a:fillRect l="-924" r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1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530E-BE92-42A3-9866-068CCA2C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Events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FF90-2186-44B9-8852-0FFC55D21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‘events' </a:t>
            </a:r>
            <a:r>
              <a:rPr lang="en-US" dirty="0"/>
              <a:t>option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odeset</a:t>
            </a:r>
            <a:r>
              <a:rPr lang="en-US" dirty="0"/>
              <a:t> function to specify an event function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-  is a mathematical expression describing the event.  An event occurs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is equal to zero.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isterm</a:t>
            </a:r>
            <a:r>
              <a:rPr lang="en-US" dirty="0">
                <a:cs typeface="Courier New" panose="02070309020205020404" pitchFamily="49" charset="0"/>
              </a:rPr>
              <a:t> - 1 to terminate the integration when the event occurs. Otherwise, 0.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-  0 if all zeros are to be located (the default). +1 locates only zeros where the event function is increasing, and -1 locates only zeros where the event function is decreasing</a:t>
            </a:r>
          </a:p>
          <a:p>
            <a:r>
              <a:rPr lang="en-US" dirty="0">
                <a:solidFill>
                  <a:srgbClr val="C00000"/>
                </a:solidFill>
                <a:cs typeface="Courier New" panose="02070309020205020404" pitchFamily="49" charset="0"/>
              </a:rPr>
              <a:t>Must input the independent and dependent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06DD-9AAA-4245-8D39-C9EB398B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value,isterm,dir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EventsFcn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258119-335D-410A-807E-E0818E067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mathematical expression describing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i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 event. An event occurs when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value(i)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equal to zero.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9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0E41-A03A-4DA2-AB0A-3B713B2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</a:t>
            </a:r>
            <a:r>
              <a:rPr lang="en-US" i="1" dirty="0"/>
              <a:t>A</a:t>
            </a:r>
            <a:r>
              <a:rPr lang="en-US" dirty="0"/>
              <a:t> Python ODE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C01E-B0AE-49F6-BD9A-E6FBA8E830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33790"/>
                <a:ext cx="5422390" cy="363304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use the package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scipy</a:t>
                </a:r>
                <a:r>
                  <a:rPr lang="en-US" dirty="0"/>
                  <a:t> to obtain an </a:t>
                </a:r>
                <a:r>
                  <a:rPr lang="en-US" dirty="0">
                    <a:solidFill>
                      <a:schemeClr val="accent2"/>
                    </a:solidFill>
                  </a:rPr>
                  <a:t>ode solver </a:t>
                </a:r>
                <a:r>
                  <a:rPr lang="en-US" dirty="0"/>
                  <a:t>that operates much like the ode solvers in MATLAB</a:t>
                </a:r>
              </a:p>
              <a:p>
                <a:r>
                  <a:rPr lang="en-US" dirty="0"/>
                  <a:t>Consider a simple exponential decay differential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args</a:t>
                </a:r>
                <a:r>
                  <a:rPr lang="en-US" i="1" dirty="0"/>
                  <a:t> </a:t>
                </a:r>
                <a:r>
                  <a:rPr lang="en-US" dirty="0"/>
                  <a:t>are option arguments that can be passed to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</a:t>
                </a:r>
                <a:r>
                  <a:rPr lang="en-US" dirty="0"/>
                  <a:t> (like </a:t>
                </a:r>
                <a:r>
                  <a:rPr lang="en-US" i="1" dirty="0"/>
                  <a:t>k </a:t>
                </a:r>
                <a:r>
                  <a:rPr lang="en-US" dirty="0"/>
                  <a:t>is)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1C01E-B0AE-49F6-BD9A-E6FBA8E83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33790"/>
                <a:ext cx="5422390" cy="3633047"/>
              </a:xfrm>
              <a:blipFill>
                <a:blip r:embed="rId2"/>
                <a:stretch>
                  <a:fillRect l="-337" r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24C4-C432-437E-9322-EEF06CB3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import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that returns </a:t>
            </a:r>
            <a:r>
              <a:rPr lang="en-US" i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i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 model(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y,t,k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-k *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 return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dydt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condition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y0 = 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time points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(0,20)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(model, y0, t,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=(k,))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5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1CA47-437D-4858-8A41-48A900185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5547" y="2509759"/>
            <a:ext cx="2845090" cy="1900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05D36-A7E9-4CF3-A7FE-1D3C2063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Solving Simultaneous Differential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583D-2630-48F8-BBAE-F42B5830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1849" y="2180496"/>
            <a:ext cx="7208957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i="1" dirty="0"/>
              <a:t>Simultaneous differential equations </a:t>
            </a:r>
            <a:r>
              <a:rPr lang="en-US" sz="2400" dirty="0"/>
              <a:t>are those that contain more than one variable, </a:t>
            </a:r>
            <a:r>
              <a:rPr lang="en-US" sz="2400" dirty="0">
                <a:solidFill>
                  <a:schemeClr val="accent2"/>
                </a:solidFill>
              </a:rPr>
              <a:t>where the derivative of each variable can depend on any or all other variables, as well as </a:t>
            </a:r>
            <a:r>
              <a:rPr lang="en-US" sz="2400" i="1" dirty="0">
                <a:solidFill>
                  <a:schemeClr val="accent2"/>
                </a:solidFill>
              </a:rPr>
              <a:t>t</a:t>
            </a:r>
          </a:p>
          <a:p>
            <a:pPr lvl="1"/>
            <a:r>
              <a:rPr lang="en-US" sz="2000" i="1" dirty="0">
                <a:solidFill>
                  <a:srgbClr val="C00000"/>
                </a:solidFill>
              </a:rPr>
              <a:t>Example: Predator-prey model</a:t>
            </a:r>
          </a:p>
          <a:p>
            <a:r>
              <a:rPr lang="en-US" sz="2400" dirty="0"/>
              <a:t>Solving such equations requires no more than what we talked about – you just need to take advantage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 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Let’s Look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odesim.py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CC462-479E-4507-B402-43160054A740}"/>
              </a:ext>
            </a:extLst>
          </p:cNvPr>
          <p:cNvSpPr txBox="1"/>
          <p:nvPr/>
        </p:nvSpPr>
        <p:spPr>
          <a:xfrm>
            <a:off x="652615" y="1925899"/>
            <a:ext cx="329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Lotka</a:t>
            </a:r>
            <a:r>
              <a:rPr lang="en-US" sz="2400" dirty="0">
                <a:solidFill>
                  <a:srgbClr val="C00000"/>
                </a:solidFill>
              </a:rPr>
              <a:t>-Volterra Equations</a:t>
            </a:r>
          </a:p>
        </p:txBody>
      </p:sp>
    </p:spTree>
    <p:extLst>
      <p:ext uri="{BB962C8B-B14F-4D97-AF65-F5344CB8AC3E}">
        <p14:creationId xmlns:p14="http://schemas.microsoft.com/office/powerpoint/2010/main" val="25913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4FE7-E487-43C9-B84B-AE33C00A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Equations in Physics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FC917-3453-480F-A4AA-D0D7E17A7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108320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Exponential decay/growth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Simple Harmonic Motion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Damped, driven Harmonic Motion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Projectile motion with Air Resistance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76D0C1-F2CF-47BA-B9A3-591D18F6786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76D0C1-F2CF-47BA-B9A3-591D18F67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0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4D8623-3F90-42F4-840A-B380E15081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" y="2610891"/>
            <a:ext cx="4962525" cy="3149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690B-0AF3-491C-8742-7E30C934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Euler’s Method (1</a:t>
            </a:r>
            <a:r>
              <a:rPr lang="en-US" baseline="30000" dirty="0"/>
              <a:t>st</a:t>
            </a:r>
            <a:r>
              <a:rPr lang="en-US" dirty="0"/>
              <a:t> Order Runge-</a:t>
            </a:r>
            <a:r>
              <a:rPr lang="en-US"/>
              <a:t>Kutta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92E9-91AB-47E2-94ED-828B867BE63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335805" y="2180496"/>
                <a:ext cx="5275001" cy="404568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Basic Method for solving a differential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Given an initia</a:t>
                </a:r>
                <a:r>
                  <a:rPr lang="en-US" dirty="0"/>
                  <a:t>l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, we can find the next step in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But we ignored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terms in the expansion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92E9-91AB-47E2-94ED-828B867BE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35805" y="2180496"/>
                <a:ext cx="5275001" cy="4045683"/>
              </a:xfrm>
              <a:blipFill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43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6528284-D65A-4A76-9D9E-AFC306C48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" y="2674292"/>
            <a:ext cx="3305175" cy="3022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1411-A197-4B65-BBE2-61339722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Runge 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1FA45-5E51-4598-8A95-D69DB7E85B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second order </a:t>
                </a:r>
                <a:r>
                  <a:rPr lang="en-US" i="1" dirty="0"/>
                  <a:t>Runge-</a:t>
                </a:r>
                <a:r>
                  <a:rPr lang="en-US" i="1" dirty="0" err="1"/>
                  <a:t>Kutta</a:t>
                </a:r>
                <a:r>
                  <a:rPr lang="en-US" i="1" dirty="0"/>
                  <a:t> method </a:t>
                </a:r>
                <a:r>
                  <a:rPr lang="en-US" dirty="0"/>
                  <a:t>improves on the error of the first order by considering the slope at the midpoint of the step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Consider: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Taylor expand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we can derive a similar expression for </a:t>
                </a:r>
                <a:r>
                  <a:rPr lang="en-US" i="1" dirty="0"/>
                  <a:t>y(t),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Taking the difference of the two expression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1FA45-5E51-4598-8A95-D69DB7E85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  <a:blipFill>
                <a:blip r:embed="rId3"/>
                <a:stretch>
                  <a:fillRect l="-686"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5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6528284-D65A-4A76-9D9E-AFC306C48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" y="2674292"/>
            <a:ext cx="3305175" cy="3022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1411-A197-4B65-BBE2-61339722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Runge 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1FA45-5E51-4598-8A95-D69DB7E85B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The second order </a:t>
                </a:r>
                <a:r>
                  <a:rPr lang="en-US" i="1" dirty="0"/>
                  <a:t>Runge-</a:t>
                </a:r>
                <a:r>
                  <a:rPr lang="en-US" i="1" dirty="0" err="1"/>
                  <a:t>Kutta</a:t>
                </a:r>
                <a:r>
                  <a:rPr lang="en-US" i="1" dirty="0"/>
                  <a:t> method </a:t>
                </a:r>
                <a:r>
                  <a:rPr lang="en-US" dirty="0"/>
                  <a:t>has a problem: you need to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- </a:t>
                </a:r>
                <a:r>
                  <a:rPr lang="en-US" dirty="0">
                    <a:solidFill>
                      <a:srgbClr val="C00000"/>
                    </a:solidFill>
                  </a:rPr>
                  <a:t>Use Euler’s method to estimate it!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complete method then takes three steps to estimate the next step in the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1FA45-5E51-4598-8A95-D69DB7E85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  <a:blipFill>
                <a:blip r:embed="rId3"/>
                <a:stretch>
                  <a:fillRect l="-343" t="-905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74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D48F0E6-3871-4133-86E5-9F673B4318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" y="2946225"/>
            <a:ext cx="3305175" cy="2478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8847E-2601-424E-844B-085A636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 </a:t>
            </a:r>
            <a:r>
              <a:rPr lang="en-US" dirty="0" err="1"/>
              <a:t>Kutta</a:t>
            </a:r>
            <a:r>
              <a:rPr lang="en-US" dirty="0"/>
              <a:t> (the sweet Spot)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7885A-C1E4-4691-BABA-7A6215B6F2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Higher order Runge-</a:t>
                </a:r>
                <a:r>
                  <a:rPr lang="en-US" dirty="0" err="1"/>
                  <a:t>Kutta</a:t>
                </a:r>
                <a:r>
                  <a:rPr lang="en-US" dirty="0"/>
                  <a:t> Methods require more and more calculations</a:t>
                </a:r>
              </a:p>
              <a:p>
                <a:r>
                  <a:rPr lang="en-US" dirty="0"/>
                  <a:t>The Sweet spot of ODE solvers is considered the 4</a:t>
                </a:r>
                <a:r>
                  <a:rPr lang="en-US" baseline="30000" dirty="0"/>
                  <a:t>th </a:t>
                </a:r>
                <a:r>
                  <a:rPr lang="en-US" dirty="0"/>
                  <a:t>order Runge-</a:t>
                </a:r>
                <a:r>
                  <a:rPr lang="en-US" dirty="0" err="1"/>
                  <a:t>Kutta</a:t>
                </a:r>
                <a:r>
                  <a:rPr lang="en-US" dirty="0"/>
                  <a:t> method:</a:t>
                </a:r>
              </a:p>
              <a:p>
                <a:pPr lvl="1"/>
                <a:r>
                  <a:rPr lang="en-US" dirty="0"/>
                  <a:t>Finds the slope at 4 points and takes a weighted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Iterates through a number of steps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7885A-C1E4-4691-BABA-7A6215B6F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  <a:blipFill>
                <a:blip r:embed="rId3"/>
                <a:stretch>
                  <a:fillRect l="-343"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8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A705-EC70-4F3E-A9B3-2B1CFE4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are These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73E124A-4658-48B4-A031-A07385972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975348"/>
              </a:xfrm>
            </p:spPr>
            <p:txBody>
              <a:bodyPr/>
              <a:lstStyle/>
              <a:p>
                <a:r>
                  <a:rPr lang="en-US" sz="2400" dirty="0"/>
                  <a:t>Nth order Runge-</a:t>
                </a:r>
                <a:r>
                  <a:rPr lang="en-US" sz="2400" dirty="0" err="1"/>
                  <a:t>Kutta</a:t>
                </a:r>
                <a:r>
                  <a:rPr lang="en-US" sz="2400" dirty="0"/>
                  <a:t> method have an error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Therefore the ode45 has an error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“Then we want the smallest step possible, right?”</a:t>
                </a:r>
              </a:p>
              <a:p>
                <a:r>
                  <a:rPr lang="en-US" sz="2400" dirty="0"/>
                  <a:t>Yes, but there is a such thing as “too small” – See </a:t>
                </a:r>
                <a:r>
                  <a:rPr lang="en-US" sz="2400" i="1" u="sng" dirty="0"/>
                  <a:t>stiff differential equations </a:t>
                </a:r>
                <a:r>
                  <a:rPr lang="en-US" sz="2400" dirty="0"/>
                  <a:t>(you should definitely take a look at the </a:t>
                </a:r>
                <a:r>
                  <a:rPr lang="en-US" sz="2400" i="1" dirty="0"/>
                  <a:t>van der Pol </a:t>
                </a:r>
                <a:r>
                  <a:rPr lang="en-US" sz="2400" dirty="0"/>
                  <a:t>oscillator if you are interested)</a:t>
                </a:r>
                <a:endParaRPr lang="en-US" sz="2400" i="1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73E124A-4658-48B4-A031-A0738597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975348"/>
              </a:xfrm>
              <a:blipFill>
                <a:blip r:embed="rId2"/>
                <a:stretch>
                  <a:fillRect l="-829" r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20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8A61-8992-4C7F-BD5A-3D431B34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Stiff equations</a:t>
            </a:r>
          </a:p>
        </p:txBody>
      </p:sp>
      <p:pic>
        <p:nvPicPr>
          <p:cNvPr id="8" name="Content Placeholder 7" descr="A close up of a map&#10;&#10;Description generated with high confidence">
            <a:extLst>
              <a:ext uri="{FF2B5EF4-FFF2-40B4-BE49-F238E27FC236}">
                <a16:creationId xmlns:a16="http://schemas.microsoft.com/office/drawing/2014/main" id="{25FBCC1A-A551-4F97-BE64-AB1F3EDAA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B1DE5D-D463-4245-8CDA-A3D7CC7ABB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accent2"/>
                    </a:solidFill>
                  </a:rPr>
                  <a:t>Stiff equations </a:t>
                </a:r>
                <a:r>
                  <a:rPr lang="en-US" sz="2400" dirty="0"/>
                  <a:t>are differential equation for which certain numerical methods for solving the equation are numerically unstable, unless the step size is taken to be extremely small. </a:t>
                </a:r>
              </a:p>
              <a:p>
                <a:r>
                  <a:rPr lang="en-US" sz="2400" dirty="0"/>
                  <a:t>The equations include some terms that can lead to </a:t>
                </a:r>
                <a:r>
                  <a:rPr lang="en-US" sz="2400" b="1" dirty="0"/>
                  <a:t>rapid variation </a:t>
                </a:r>
                <a:r>
                  <a:rPr lang="en-US" sz="2400" dirty="0"/>
                  <a:t>in the solution.</a:t>
                </a:r>
              </a:p>
              <a:p>
                <a:r>
                  <a:rPr lang="en-US" sz="2400" dirty="0"/>
                  <a:t>Van der Pol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B1DE5D-D463-4245-8CDA-A3D7CC7AB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61" r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31B0A47-198F-4021-B7EC-C8D626682E7A}"/>
              </a:ext>
            </a:extLst>
          </p:cNvPr>
          <p:cNvSpPr txBox="1"/>
          <p:nvPr/>
        </p:nvSpPr>
        <p:spPr>
          <a:xfrm>
            <a:off x="1837480" y="5861050"/>
            <a:ext cx="387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van der Pol oscillator</a:t>
            </a:r>
          </a:p>
        </p:txBody>
      </p:sp>
    </p:spTree>
    <p:extLst>
      <p:ext uri="{BB962C8B-B14F-4D97-AF65-F5344CB8AC3E}">
        <p14:creationId xmlns:p14="http://schemas.microsoft.com/office/powerpoint/2010/main" val="30775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93C4-B6F5-4ADD-B242-98A8255C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ODE Solvers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F1C13D-6CFA-4F47-A3F5-5C527BE0B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549664"/>
              </p:ext>
            </p:extLst>
          </p:nvPr>
        </p:nvGraphicFramePr>
        <p:xfrm>
          <a:off x="581025" y="2181225"/>
          <a:ext cx="1102995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94">
                  <a:extLst>
                    <a:ext uri="{9D8B030D-6E8A-4147-A177-3AD203B41FA5}">
                      <a16:colId xmlns:a16="http://schemas.microsoft.com/office/drawing/2014/main" val="2649803014"/>
                    </a:ext>
                  </a:extLst>
                </a:gridCol>
                <a:gridCol w="3559215">
                  <a:extLst>
                    <a:ext uri="{9D8B030D-6E8A-4147-A177-3AD203B41FA5}">
                      <a16:colId xmlns:a16="http://schemas.microsoft.com/office/drawing/2014/main" val="2136372628"/>
                    </a:ext>
                  </a:extLst>
                </a:gridCol>
                <a:gridCol w="5545841">
                  <a:extLst>
                    <a:ext uri="{9D8B030D-6E8A-4147-A177-3AD203B41FA5}">
                      <a16:colId xmlns:a16="http://schemas.microsoft.com/office/drawing/2014/main" val="411483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6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ode45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standard first 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the Runge-</a:t>
                      </a:r>
                      <a:r>
                        <a:rPr lang="en-US" dirty="0" err="1"/>
                        <a:t>Kutta</a:t>
                      </a:r>
                      <a:r>
                        <a:rPr lang="en-US" dirty="0"/>
                        <a:t> (4,5) order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7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ode23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Faster, but more crude than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ode45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the Runge-</a:t>
                      </a:r>
                      <a:r>
                        <a:rPr lang="en-US" dirty="0" err="1"/>
                        <a:t>Kutta</a:t>
                      </a:r>
                      <a:r>
                        <a:rPr lang="en-US" dirty="0"/>
                        <a:t> (2,3)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0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ode113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when you have stringent tolerance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variable-step, variable-order (VSVO) Adams-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Bashforth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-Moulton PECE solver of orders 1 to 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ode15s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if ode45 fails, and you suspect a stiff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variable-step, variable-order (VSVO) solver based on the numerical differentiation formulas (NDFs) of orders 1 to 5.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6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ode23s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if ode15s fails and you can tolerate a cruder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based on a modified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Rosenbrock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formula of order 2 (part of the implicit Runge-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Kutta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family).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632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E9144-C10D-4754-8C21-E6B54ED0A8E0}"/>
              </a:ext>
            </a:extLst>
          </p:cNvPr>
          <p:cNvSpPr txBox="1"/>
          <p:nvPr/>
        </p:nvSpPr>
        <p:spPr>
          <a:xfrm>
            <a:off x="839165" y="5856790"/>
            <a:ext cx="100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Download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ode23tx</a:t>
            </a:r>
            <a:r>
              <a:rPr lang="en-US" dirty="0">
                <a:solidFill>
                  <a:srgbClr val="C00000"/>
                </a:solidFill>
              </a:rPr>
              <a:t> from </a:t>
            </a:r>
            <a:r>
              <a:rPr lang="en-US" i="1" dirty="0">
                <a:solidFill>
                  <a:srgbClr val="C00000"/>
                </a:solidFill>
              </a:rPr>
              <a:t>Numerical Computing with MATLAB </a:t>
            </a:r>
            <a:r>
              <a:rPr lang="en-US" dirty="0">
                <a:solidFill>
                  <a:srgbClr val="C00000"/>
                </a:solidFill>
              </a:rPr>
              <a:t>website for a closer look at the algorithm</a:t>
            </a:r>
          </a:p>
        </p:txBody>
      </p:sp>
    </p:spTree>
    <p:extLst>
      <p:ext uri="{BB962C8B-B14F-4D97-AF65-F5344CB8AC3E}">
        <p14:creationId xmlns:p14="http://schemas.microsoft.com/office/powerpoint/2010/main" val="465903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1019</TotalTime>
  <Words>1236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Courier New</vt:lpstr>
      <vt:lpstr>Gill Sans MT</vt:lpstr>
      <vt:lpstr>Menlo</vt:lpstr>
      <vt:lpstr>Wingdings 2</vt:lpstr>
      <vt:lpstr>Dividend</vt:lpstr>
      <vt:lpstr>Solving Ordinary Differential Equations in MATLAB/Python</vt:lpstr>
      <vt:lpstr>Differential Equations in Physics</vt:lpstr>
      <vt:lpstr>Euler’s Method (1st Order Runge-Kutta)</vt:lpstr>
      <vt:lpstr>2nd order Runge Kutta</vt:lpstr>
      <vt:lpstr>2nd order Runge Kutta</vt:lpstr>
      <vt:lpstr>4th order Runge Kutta (the sweet Spot)</vt:lpstr>
      <vt:lpstr>How accurate are These methods</vt:lpstr>
      <vt:lpstr>Side Note: Stiff equations</vt:lpstr>
      <vt:lpstr>MATLAB ODE Solvers</vt:lpstr>
      <vt:lpstr>MATlab Syntax</vt:lpstr>
      <vt:lpstr>Newton’s Heating/Cooling Law</vt:lpstr>
      <vt:lpstr>Events function</vt:lpstr>
      <vt:lpstr>A look at A Python ODE Solver</vt:lpstr>
      <vt:lpstr>Solving Simultaneous Differential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Ordinary Differential Equations in MATLAB</dc:title>
  <dc:creator>Kelley, Thomas</dc:creator>
  <cp:lastModifiedBy>Tom K</cp:lastModifiedBy>
  <cp:revision>34</cp:revision>
  <dcterms:created xsi:type="dcterms:W3CDTF">2018-02-11T19:20:59Z</dcterms:created>
  <dcterms:modified xsi:type="dcterms:W3CDTF">2020-03-18T18:28:04Z</dcterms:modified>
</cp:coreProperties>
</file>