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0"/>
  </p:notesMasterIdLst>
  <p:sldIdLst>
    <p:sldId id="256" r:id="rId5"/>
    <p:sldId id="257" r:id="rId6"/>
    <p:sldId id="259" r:id="rId7"/>
    <p:sldId id="264" r:id="rId8"/>
    <p:sldId id="268" r:id="rId9"/>
    <p:sldId id="258" r:id="rId10"/>
    <p:sldId id="265" r:id="rId11"/>
    <p:sldId id="266" r:id="rId12"/>
    <p:sldId id="261" r:id="rId13"/>
    <p:sldId id="262" r:id="rId14"/>
    <p:sldId id="269" r:id="rId15"/>
    <p:sldId id="270" r:id="rId16"/>
    <p:sldId id="271" r:id="rId17"/>
    <p:sldId id="263" r:id="rId18"/>
    <p:sldId id="267"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FF0D97"/>
    <a:srgbClr val="0000CC"/>
    <a:srgbClr val="9EFF29"/>
    <a:srgbClr val="C80064"/>
    <a:srgbClr val="C33A1F"/>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84" autoAdjust="0"/>
  </p:normalViewPr>
  <p:slideViewPr>
    <p:cSldViewPr snapToGrid="0">
      <p:cViewPr>
        <p:scale>
          <a:sx n="135" d="100"/>
          <a:sy n="135" d="100"/>
        </p:scale>
        <p:origin x="511" y="-463"/>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3140851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113442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1730716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2145987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215028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1055072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1653155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1700919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3175" y="1120876"/>
            <a:ext cx="8008376" cy="1710814"/>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78426" y="3709218"/>
            <a:ext cx="80010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4" y="224337"/>
            <a:ext cx="8259098" cy="763526"/>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415845"/>
            <a:ext cx="8246070" cy="336263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16872" y="406537"/>
            <a:ext cx="6937885"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18186" y="1143000"/>
            <a:ext cx="6961240" cy="3545497"/>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212651"/>
            <a:ext cx="8093365" cy="763525"/>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530153"/>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02550"/>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530153"/>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02550"/>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11/18/2023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bluexp.netapp.com/blog/cloud-migration-strategy-challenges-and-steps#:~:text=There%20are%20seven%20cloud%20migration,repurchasing%2C%20retiring%2C%20and%20retaining" TargetMode="External"/><Relationship Id="rId2" Type="http://schemas.openxmlformats.org/officeDocument/2006/relationships/hyperlink" Target="https://docs.docker.com/get-started/08_using_compose/#:~:text=Docker%20Compose%20is%20a%20tool,or%20tear%20it%20all%20down" TargetMode="External"/><Relationship Id="rId1" Type="http://schemas.openxmlformats.org/officeDocument/2006/relationships/slideLayout" Target="../slideLayouts/slideLayout4.xml"/><Relationship Id="rId5" Type="http://schemas.openxmlformats.org/officeDocument/2006/relationships/hyperlink" Target="https://www.justaftermidnight247.com/insights/what-is-serverless/" TargetMode="External"/><Relationship Id="rId4" Type="http://schemas.openxmlformats.org/officeDocument/2006/relationships/hyperlink" Target="https://www.redhat.com/en/topics/cloud-native-apps/what-is-serverless#:~:text=Evolution%20of%20serverless-,Overview,abstracted%20away%20from%20app%20develop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5127" y="324020"/>
            <a:ext cx="8067368" cy="1755053"/>
          </a:xfrm>
          <a:solidFill>
            <a:schemeClr val="accent1">
              <a:alpha val="40000"/>
            </a:schemeClr>
          </a:solidFill>
        </p:spPr>
        <p:txBody>
          <a:bodyPr>
            <a:normAutofit/>
          </a:bodyPr>
          <a:lstStyle/>
          <a:p>
            <a:r>
              <a:rPr lang="en-US" dirty="0"/>
              <a:t> CS 470 Project Two</a:t>
            </a:r>
            <a:br>
              <a:rPr lang="en-US" dirty="0"/>
            </a:br>
            <a:r>
              <a:rPr lang="en-US" dirty="0"/>
              <a:t>Conference Presentation:</a:t>
            </a:r>
            <a:br>
              <a:rPr lang="en-US" dirty="0"/>
            </a:br>
            <a:r>
              <a:rPr lang="en-US" dirty="0"/>
              <a:t>Cloud Development</a:t>
            </a:r>
          </a:p>
        </p:txBody>
      </p:sp>
      <p:sp>
        <p:nvSpPr>
          <p:cNvPr id="3" name="Subtitle 2"/>
          <p:cNvSpPr>
            <a:spLocks noGrp="1"/>
          </p:cNvSpPr>
          <p:nvPr>
            <p:ph type="subTitle" idx="1"/>
          </p:nvPr>
        </p:nvSpPr>
        <p:spPr>
          <a:xfrm>
            <a:off x="516194" y="3447321"/>
            <a:ext cx="8096864" cy="730043"/>
          </a:xfrm>
        </p:spPr>
        <p:txBody>
          <a:bodyPr/>
          <a:lstStyle/>
          <a:p>
            <a:r>
              <a:rPr lang="en-US" dirty="0"/>
              <a:t>John Brungard</a:t>
            </a:r>
          </a:p>
        </p:txBody>
      </p:sp>
      <p:sp>
        <p:nvSpPr>
          <p:cNvPr id="4" name="Subtitle 2">
            <a:extLst>
              <a:ext uri="{FF2B5EF4-FFF2-40B4-BE49-F238E27FC236}">
                <a16:creationId xmlns:a16="http://schemas.microsoft.com/office/drawing/2014/main" id="{D90D4CAB-B834-F74A-8181-DAC33FAEF649}"/>
              </a:ext>
            </a:extLst>
          </p:cNvPr>
          <p:cNvSpPr txBox="1">
            <a:spLocks/>
          </p:cNvSpPr>
          <p:nvPr/>
        </p:nvSpPr>
        <p:spPr>
          <a:xfrm>
            <a:off x="516193" y="3956035"/>
            <a:ext cx="8096864" cy="730043"/>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12/2023</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Securing Your Cloud App</a:t>
            </a:r>
          </a:p>
        </p:txBody>
      </p:sp>
      <p:sp>
        <p:nvSpPr>
          <p:cNvPr id="5" name="Text Placeholder 4"/>
          <p:cNvSpPr>
            <a:spLocks noGrp="1"/>
          </p:cNvSpPr>
          <p:nvPr>
            <p:ph type="body" idx="1"/>
          </p:nvPr>
        </p:nvSpPr>
        <p:spPr>
          <a:xfrm>
            <a:off x="3396150" y="1249452"/>
            <a:ext cx="2351700" cy="479822"/>
          </a:xfrm>
        </p:spPr>
        <p:txBody>
          <a:bodyPr>
            <a:normAutofit/>
          </a:bodyPr>
          <a:lstStyle/>
          <a:p>
            <a:r>
              <a:rPr lang="en-US" dirty="0"/>
              <a:t>Access</a:t>
            </a:r>
          </a:p>
        </p:txBody>
      </p:sp>
      <p:sp>
        <p:nvSpPr>
          <p:cNvPr id="6" name="Content Placeholder 5"/>
          <p:cNvSpPr>
            <a:spLocks noGrp="1"/>
          </p:cNvSpPr>
          <p:nvPr>
            <p:ph sz="half" idx="2"/>
          </p:nvPr>
        </p:nvSpPr>
        <p:spPr>
          <a:xfrm>
            <a:off x="0" y="1995236"/>
            <a:ext cx="9144000" cy="3148264"/>
          </a:xfrm>
        </p:spPr>
        <p:txBody>
          <a:bodyPr>
            <a:normAutofit fontScale="92500" lnSpcReduction="10000"/>
          </a:bodyPr>
          <a:lstStyle/>
          <a:p>
            <a:pPr algn="l"/>
            <a:r>
              <a:rPr lang="en-US" sz="1800" dirty="0"/>
              <a:t>How can you prevent unauthorized access?</a:t>
            </a:r>
          </a:p>
          <a:p>
            <a:pPr lvl="1" algn="l"/>
            <a:r>
              <a:rPr lang="en-US" sz="1400" dirty="0"/>
              <a:t>Encryption: Make data unreadable by unauthorized users by appropriately encrypting it. Encryption keys for data encrypted in the cloud should be managed carefully. AWS provides encryption methods with AWS </a:t>
            </a:r>
            <a:r>
              <a:rPr lang="en-US" sz="1400" dirty="0" err="1"/>
              <a:t>CloudHSM</a:t>
            </a:r>
            <a:r>
              <a:rPr lang="en-US" sz="1400" dirty="0"/>
              <a:t> and AWS KMS.</a:t>
            </a:r>
          </a:p>
          <a:p>
            <a:pPr lvl="1" algn="l"/>
            <a:r>
              <a:rPr lang="en-US" sz="1400" dirty="0"/>
              <a:t>Tokenization: “Tokenization is a process that allows you to define a sequence of data to represent an otherwise sensitive piece of information (e.g., a token to represent a customer’s credit card number). A token is meaningless on its own and cannot be mapped back to the data it represents without use of the tokenization system. “ (</a:t>
            </a:r>
            <a:r>
              <a:rPr lang="en-US" sz="1400" i="1" dirty="0"/>
              <a:t>Mitigating Unauthorized Access to Data</a:t>
            </a:r>
            <a:r>
              <a:rPr lang="en-US" sz="1400" dirty="0"/>
              <a:t>, n.d.).</a:t>
            </a:r>
          </a:p>
          <a:p>
            <a:pPr lvl="1" algn="l"/>
            <a:r>
              <a:rPr lang="en-US" sz="1400" dirty="0"/>
              <a:t>Data Decomposition: A process in which data sets are turned into unrecognized elements that have no resemblance to the original data. This makes it so if an unauthorized user accesses a node that it would yield no significance. For an unauthorized user to recover the original data set, one would have to collect all nodes, fragments and know the algorithm to piece the data back to its original form.</a:t>
            </a:r>
          </a:p>
          <a:p>
            <a:pPr lvl="1" algn="l"/>
            <a:r>
              <a:rPr lang="en-US" sz="1400" dirty="0"/>
              <a:t>Cyber Deception Defense: Cyber Deception is using sophisticated traps and decoys to trick unauthorized users in thinking they have infiltrated the system when they are being monitored and studied to prevent future attempts and to stop the current attempt.</a:t>
            </a:r>
          </a:p>
          <a:p>
            <a:pPr algn="l"/>
            <a:endParaRPr lang="en-US" sz="1800" dirty="0"/>
          </a:p>
        </p:txBody>
      </p:sp>
      <p:sp>
        <p:nvSpPr>
          <p:cNvPr id="10" name="Content Placeholder 5">
            <a:extLst>
              <a:ext uri="{FF2B5EF4-FFF2-40B4-BE49-F238E27FC236}">
                <a16:creationId xmlns:a16="http://schemas.microsoft.com/office/drawing/2014/main" id="{44874B83-EADC-3044-85A5-11893100D0C6}"/>
              </a:ext>
            </a:extLst>
          </p:cNvPr>
          <p:cNvSpPr txBox="1">
            <a:spLocks/>
          </p:cNvSpPr>
          <p:nvPr/>
        </p:nvSpPr>
        <p:spPr>
          <a:xfrm>
            <a:off x="6117771" y="2002550"/>
            <a:ext cx="2500912" cy="2062555"/>
          </a:xfrm>
          <a:prstGeom prst="rect">
            <a:avLst/>
          </a:prstGeom>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Char char="•"/>
              <a:defRPr sz="2400" kern="1200">
                <a:solidFill>
                  <a:srgbClr val="002060"/>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rgbClr val="002060"/>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rgbClr val="002060"/>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endParaRPr lang="en-US" sz="1800" dirty="0"/>
          </a:p>
        </p:txBody>
      </p:sp>
    </p:spTree>
    <p:extLst>
      <p:ext uri="{BB962C8B-B14F-4D97-AF65-F5344CB8AC3E}">
        <p14:creationId xmlns:p14="http://schemas.microsoft.com/office/powerpoint/2010/main" val="109689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82AB-C6B5-4193-9974-502FDB5F6CA6}"/>
              </a:ext>
            </a:extLst>
          </p:cNvPr>
          <p:cNvSpPr>
            <a:spLocks noGrp="1"/>
          </p:cNvSpPr>
          <p:nvPr>
            <p:ph type="title"/>
          </p:nvPr>
        </p:nvSpPr>
        <p:spPr/>
        <p:txBody>
          <a:bodyPr/>
          <a:lstStyle/>
          <a:p>
            <a:r>
              <a:rPr lang="en-US" dirty="0"/>
              <a:t>Securing Your Cloud App</a:t>
            </a:r>
          </a:p>
        </p:txBody>
      </p:sp>
      <p:sp>
        <p:nvSpPr>
          <p:cNvPr id="4" name="Content Placeholder 3">
            <a:extLst>
              <a:ext uri="{FF2B5EF4-FFF2-40B4-BE49-F238E27FC236}">
                <a16:creationId xmlns:a16="http://schemas.microsoft.com/office/drawing/2014/main" id="{009FF52F-6E35-774A-444C-77E35B03911C}"/>
              </a:ext>
            </a:extLst>
          </p:cNvPr>
          <p:cNvSpPr>
            <a:spLocks noGrp="1"/>
          </p:cNvSpPr>
          <p:nvPr>
            <p:ph sz="half" idx="2"/>
          </p:nvPr>
        </p:nvSpPr>
        <p:spPr>
          <a:xfrm>
            <a:off x="1" y="1775972"/>
            <a:ext cx="9143999" cy="3334147"/>
          </a:xfrm>
        </p:spPr>
        <p:txBody>
          <a:bodyPr>
            <a:normAutofit fontScale="92500"/>
          </a:bodyPr>
          <a:lstStyle/>
          <a:p>
            <a:pPr algn="l"/>
            <a:r>
              <a:rPr lang="en-US" sz="2400" dirty="0"/>
              <a:t>Difference between roles and policies.</a:t>
            </a:r>
          </a:p>
          <a:p>
            <a:pPr lvl="1" algn="l"/>
            <a:r>
              <a:rPr lang="en-US" dirty="0"/>
              <a:t>“The difference between IAM roles and policies in AWS is that a role is a type of IAM identity that can be authenticated and authorized to utilize an AWS resource, whereas a policy defines the permissions of the IAM identity.” (Magnusson, 2023) </a:t>
            </a:r>
          </a:p>
          <a:p>
            <a:pPr algn="l"/>
            <a:r>
              <a:rPr lang="en-US" sz="2400" dirty="0"/>
              <a:t>Custom Policies?</a:t>
            </a:r>
          </a:p>
          <a:p>
            <a:pPr lvl="1" algn="l"/>
            <a:r>
              <a:rPr lang="en-US" dirty="0"/>
              <a:t>No custom policies were implemented due to the use of Lab Role and its permissions.</a:t>
            </a:r>
          </a:p>
          <a:p>
            <a:pPr lvl="1" algn="l"/>
            <a:r>
              <a:rPr lang="en-US" dirty="0"/>
              <a:t>If lab role was not selected, the custom policy would have used the DynamoDB service and would have selected 6 actions for reading/writing: </a:t>
            </a:r>
            <a:r>
              <a:rPr lang="en-US" dirty="0" err="1"/>
              <a:t>GetItem</a:t>
            </a:r>
            <a:r>
              <a:rPr lang="en-US" dirty="0"/>
              <a:t>, Query, Scan, </a:t>
            </a:r>
            <a:r>
              <a:rPr lang="en-US" dirty="0" err="1"/>
              <a:t>DeleteItem</a:t>
            </a:r>
            <a:r>
              <a:rPr lang="en-US" dirty="0"/>
              <a:t>, </a:t>
            </a:r>
            <a:r>
              <a:rPr lang="en-US" dirty="0" err="1"/>
              <a:t>UpdateItem</a:t>
            </a:r>
            <a:r>
              <a:rPr lang="en-US" dirty="0"/>
              <a:t>, and </a:t>
            </a:r>
            <a:r>
              <a:rPr lang="en-US" dirty="0" err="1"/>
              <a:t>PutItem</a:t>
            </a:r>
            <a:r>
              <a:rPr lang="en-US" dirty="0"/>
              <a:t>.</a:t>
            </a:r>
          </a:p>
          <a:p>
            <a:pPr marL="0" indent="0">
              <a:buNone/>
            </a:pPr>
            <a:endParaRPr lang="en-US" dirty="0"/>
          </a:p>
        </p:txBody>
      </p:sp>
      <p:sp>
        <p:nvSpPr>
          <p:cNvPr id="7" name="Text Placeholder 6">
            <a:extLst>
              <a:ext uri="{FF2B5EF4-FFF2-40B4-BE49-F238E27FC236}">
                <a16:creationId xmlns:a16="http://schemas.microsoft.com/office/drawing/2014/main" id="{4921B06E-507A-C206-8A56-F4D1394611B3}"/>
              </a:ext>
            </a:extLst>
          </p:cNvPr>
          <p:cNvSpPr>
            <a:spLocks noGrp="1"/>
          </p:cNvSpPr>
          <p:nvPr>
            <p:ph type="body" idx="1"/>
          </p:nvPr>
        </p:nvSpPr>
        <p:spPr>
          <a:xfrm>
            <a:off x="2551906" y="1158116"/>
            <a:ext cx="4040187" cy="479425"/>
          </a:xfrm>
        </p:spPr>
        <p:txBody>
          <a:bodyPr>
            <a:normAutofit/>
          </a:bodyPr>
          <a:lstStyle/>
          <a:p>
            <a:r>
              <a:rPr lang="en-US" dirty="0"/>
              <a:t>Policies</a:t>
            </a:r>
          </a:p>
        </p:txBody>
      </p:sp>
    </p:spTree>
    <p:extLst>
      <p:ext uri="{BB962C8B-B14F-4D97-AF65-F5344CB8AC3E}">
        <p14:creationId xmlns:p14="http://schemas.microsoft.com/office/powerpoint/2010/main" val="1827154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B4D2-2B44-3502-7F78-EC211E2AB54C}"/>
              </a:ext>
            </a:extLst>
          </p:cNvPr>
          <p:cNvSpPr>
            <a:spLocks noGrp="1"/>
          </p:cNvSpPr>
          <p:nvPr>
            <p:ph type="title"/>
          </p:nvPr>
        </p:nvSpPr>
        <p:spPr/>
        <p:txBody>
          <a:bodyPr/>
          <a:lstStyle/>
          <a:p>
            <a:r>
              <a:rPr lang="en-US" dirty="0"/>
              <a:t>Securing Your Cloud App</a:t>
            </a:r>
          </a:p>
        </p:txBody>
      </p:sp>
      <p:sp>
        <p:nvSpPr>
          <p:cNvPr id="4" name="Content Placeholder 3">
            <a:extLst>
              <a:ext uri="{FF2B5EF4-FFF2-40B4-BE49-F238E27FC236}">
                <a16:creationId xmlns:a16="http://schemas.microsoft.com/office/drawing/2014/main" id="{4B9506A4-74E1-3682-E152-0192C4ED4891}"/>
              </a:ext>
            </a:extLst>
          </p:cNvPr>
          <p:cNvSpPr>
            <a:spLocks noGrp="1"/>
          </p:cNvSpPr>
          <p:nvPr>
            <p:ph sz="half" idx="2"/>
          </p:nvPr>
        </p:nvSpPr>
        <p:spPr>
          <a:xfrm>
            <a:off x="0" y="1747880"/>
            <a:ext cx="9144000" cy="3366286"/>
          </a:xfrm>
        </p:spPr>
        <p:txBody>
          <a:bodyPr>
            <a:normAutofit fontScale="77500" lnSpcReduction="20000"/>
          </a:bodyPr>
          <a:lstStyle/>
          <a:p>
            <a:pPr algn="l"/>
            <a:r>
              <a:rPr lang="en-US" dirty="0"/>
              <a:t>S</a:t>
            </a:r>
            <a:r>
              <a:rPr lang="en-US" sz="2400" dirty="0"/>
              <a:t>ecure the connection between Lambda and Gateway:</a:t>
            </a:r>
          </a:p>
          <a:p>
            <a:pPr lvl="1" algn="l"/>
            <a:r>
              <a:rPr lang="en-US" dirty="0"/>
              <a:t>You can use an HTTP(S) endpoint that your Lambda function can connect to. This allows the API Gateway to forward requests to the corresponding database and work in correlation with Lambda function(s).</a:t>
            </a:r>
          </a:p>
          <a:p>
            <a:pPr lvl="1" algn="l"/>
            <a:r>
              <a:rPr lang="en-US" dirty="0"/>
              <a:t>You can also use IAM permissions to control access for invoking an API.   </a:t>
            </a:r>
          </a:p>
          <a:p>
            <a:pPr algn="l"/>
            <a:r>
              <a:rPr lang="en-US" sz="2400" dirty="0"/>
              <a:t>Secure the connection between Lambda and the database:</a:t>
            </a:r>
          </a:p>
          <a:p>
            <a:pPr lvl="1" algn="l"/>
            <a:r>
              <a:rPr lang="en-US" dirty="0"/>
              <a:t>You can use a Virtual Private Cloud (VPC) endpoint if the database is hosted in the same VPC as your Lambda function(s). This can improve security and help with connection interruptions. </a:t>
            </a:r>
          </a:p>
          <a:p>
            <a:pPr lvl="1" algn="l"/>
            <a:r>
              <a:rPr lang="en-US" dirty="0"/>
              <a:t>You can also use a connection pooling library to manage database connections.</a:t>
            </a:r>
          </a:p>
          <a:p>
            <a:pPr algn="l"/>
            <a:r>
              <a:rPr lang="en-US" sz="2400" dirty="0"/>
              <a:t>Secure the S3 Bucket</a:t>
            </a:r>
          </a:p>
          <a:p>
            <a:pPr lvl="1" algn="l"/>
            <a:r>
              <a:rPr lang="en-US" dirty="0"/>
              <a:t>Use S3 Block Public Access.</a:t>
            </a:r>
          </a:p>
          <a:p>
            <a:pPr lvl="1" algn="l"/>
            <a:r>
              <a:rPr lang="en-US" dirty="0"/>
              <a:t>Disable access control lists (ACLs)</a:t>
            </a:r>
          </a:p>
          <a:p>
            <a:pPr lvl="1" algn="l"/>
            <a:r>
              <a:rPr lang="en-US" dirty="0"/>
              <a:t>Implement least privilege access</a:t>
            </a:r>
          </a:p>
          <a:p>
            <a:pPr lvl="1" algn="l"/>
            <a:endParaRPr lang="en-US" dirty="0"/>
          </a:p>
          <a:p>
            <a:pPr marL="0" indent="0">
              <a:buNone/>
            </a:pPr>
            <a:endParaRPr lang="en-US" dirty="0"/>
          </a:p>
        </p:txBody>
      </p:sp>
      <p:sp>
        <p:nvSpPr>
          <p:cNvPr id="7" name="Text Placeholder 4">
            <a:extLst>
              <a:ext uri="{FF2B5EF4-FFF2-40B4-BE49-F238E27FC236}">
                <a16:creationId xmlns:a16="http://schemas.microsoft.com/office/drawing/2014/main" id="{F741E62E-C09B-C416-6812-16D086177D93}"/>
              </a:ext>
            </a:extLst>
          </p:cNvPr>
          <p:cNvSpPr txBox="1">
            <a:spLocks noGrp="1"/>
          </p:cNvSpPr>
          <p:nvPr>
            <p:ph type="body" idx="1"/>
          </p:nvPr>
        </p:nvSpPr>
        <p:spPr>
          <a:xfrm>
            <a:off x="2551906" y="1069104"/>
            <a:ext cx="4040187" cy="479425"/>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rgbClr val="002060"/>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API Security</a:t>
            </a:r>
          </a:p>
        </p:txBody>
      </p:sp>
    </p:spTree>
    <p:extLst>
      <p:ext uri="{BB962C8B-B14F-4D97-AF65-F5344CB8AC3E}">
        <p14:creationId xmlns:p14="http://schemas.microsoft.com/office/powerpoint/2010/main" val="341413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A1CA-3A48-3F1F-A254-C2F7762C760C}"/>
              </a:ext>
            </a:extLst>
          </p:cNvPr>
          <p:cNvSpPr>
            <a:spLocks noGrp="1"/>
          </p:cNvSpPr>
          <p:nvPr>
            <p:ph type="title"/>
          </p:nvPr>
        </p:nvSpPr>
        <p:spPr/>
        <p:txBody>
          <a:bodyPr/>
          <a:lstStyle/>
          <a:p>
            <a:r>
              <a:rPr lang="en-US" dirty="0"/>
              <a:t>Securing Your Cloud App</a:t>
            </a:r>
          </a:p>
        </p:txBody>
      </p:sp>
      <p:pic>
        <p:nvPicPr>
          <p:cNvPr id="2050" name="Picture 2" descr="Getting Started with AWS Identity and Access Management (IAM)">
            <a:extLst>
              <a:ext uri="{FF2B5EF4-FFF2-40B4-BE49-F238E27FC236}">
                <a16:creationId xmlns:a16="http://schemas.microsoft.com/office/drawing/2014/main" id="{FF1B7994-C32B-2FCF-AE13-8E0F9F888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8391"/>
            <a:ext cx="9144000" cy="36447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AC03E3E-D547-89AD-5B05-B4EF34B2CCA5}"/>
              </a:ext>
            </a:extLst>
          </p:cNvPr>
          <p:cNvSpPr txBox="1"/>
          <p:nvPr/>
        </p:nvSpPr>
        <p:spPr>
          <a:xfrm>
            <a:off x="3224677" y="4673150"/>
            <a:ext cx="2370966" cy="369332"/>
          </a:xfrm>
          <a:prstGeom prst="rect">
            <a:avLst/>
          </a:prstGeom>
          <a:noFill/>
        </p:spPr>
        <p:txBody>
          <a:bodyPr wrap="square" rtlCol="0">
            <a:spAutoFit/>
          </a:bodyPr>
          <a:lstStyle/>
          <a:p>
            <a:r>
              <a:rPr lang="en-US" dirty="0"/>
              <a:t>(</a:t>
            </a:r>
            <a:r>
              <a:rPr lang="en-US" i="1" dirty="0"/>
              <a:t>Why Use IAM?</a:t>
            </a:r>
            <a:r>
              <a:rPr lang="en-US" dirty="0"/>
              <a:t>, n.d.)</a:t>
            </a:r>
          </a:p>
        </p:txBody>
      </p:sp>
    </p:spTree>
    <p:extLst>
      <p:ext uri="{BB962C8B-B14F-4D97-AF65-F5344CB8AC3E}">
        <p14:creationId xmlns:p14="http://schemas.microsoft.com/office/powerpoint/2010/main" val="50666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E0C3-B7BB-8D4C-AF0F-9CC7682D8A51}"/>
              </a:ext>
            </a:extLst>
          </p:cNvPr>
          <p:cNvSpPr>
            <a:spLocks noGrp="1"/>
          </p:cNvSpPr>
          <p:nvPr>
            <p:ph type="title"/>
          </p:nvPr>
        </p:nvSpPr>
        <p:spPr>
          <a:xfrm>
            <a:off x="1234377" y="86488"/>
            <a:ext cx="7772400" cy="1021556"/>
          </a:xfrm>
        </p:spPr>
        <p:txBody>
          <a:bodyPr>
            <a:normAutofit/>
          </a:bodyPr>
          <a:lstStyle/>
          <a:p>
            <a:pPr algn="r"/>
            <a:r>
              <a:rPr lang="en-US" sz="3200" dirty="0">
                <a:effectLst>
                  <a:outerShdw blurRad="50800" dist="38100" dir="2700000" algn="tl" rotWithShape="0">
                    <a:prstClr val="black">
                      <a:alpha val="40000"/>
                    </a:prstClr>
                  </a:outerShdw>
                </a:effectLst>
              </a:rPr>
              <a:t>Conclusion</a:t>
            </a:r>
          </a:p>
        </p:txBody>
      </p:sp>
      <p:sp>
        <p:nvSpPr>
          <p:cNvPr id="3" name="Text Placeholder 2">
            <a:extLst>
              <a:ext uri="{FF2B5EF4-FFF2-40B4-BE49-F238E27FC236}">
                <a16:creationId xmlns:a16="http://schemas.microsoft.com/office/drawing/2014/main" id="{7C4EABF8-3AD7-2741-95B7-967F9D77161C}"/>
              </a:ext>
            </a:extLst>
          </p:cNvPr>
          <p:cNvSpPr>
            <a:spLocks noGrp="1"/>
          </p:cNvSpPr>
          <p:nvPr>
            <p:ph type="body" idx="1"/>
          </p:nvPr>
        </p:nvSpPr>
        <p:spPr>
          <a:xfrm>
            <a:off x="265113" y="3842580"/>
            <a:ext cx="7772400" cy="1125140"/>
          </a:xfrm>
        </p:spPr>
        <p:txBody>
          <a:bodyPr/>
          <a:lstStyle/>
          <a:p>
            <a:r>
              <a:rPr lang="en-US" dirty="0"/>
              <a:t>Thank you for your time. </a:t>
            </a:r>
          </a:p>
        </p:txBody>
      </p:sp>
      <p:sp>
        <p:nvSpPr>
          <p:cNvPr id="4" name="Content Placeholder 2">
            <a:extLst>
              <a:ext uri="{FF2B5EF4-FFF2-40B4-BE49-F238E27FC236}">
                <a16:creationId xmlns:a16="http://schemas.microsoft.com/office/drawing/2014/main" id="{BC84F4AD-0F18-4FAD-A3BB-59FA5D7E81A6}"/>
              </a:ext>
            </a:extLst>
          </p:cNvPr>
          <p:cNvSpPr txBox="1">
            <a:spLocks/>
          </p:cNvSpPr>
          <p:nvPr/>
        </p:nvSpPr>
        <p:spPr>
          <a:xfrm>
            <a:off x="448965" y="1411799"/>
            <a:ext cx="8246070" cy="3362630"/>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endParaRPr lang="en-US" dirty="0"/>
          </a:p>
        </p:txBody>
      </p:sp>
      <p:sp>
        <p:nvSpPr>
          <p:cNvPr id="5" name="Rectangle 4">
            <a:extLst>
              <a:ext uri="{FF2B5EF4-FFF2-40B4-BE49-F238E27FC236}">
                <a16:creationId xmlns:a16="http://schemas.microsoft.com/office/drawing/2014/main" id="{8A135D3D-FA03-4786-B974-2F39D5B2AA89}"/>
              </a:ext>
            </a:extLst>
          </p:cNvPr>
          <p:cNvSpPr/>
          <p:nvPr/>
        </p:nvSpPr>
        <p:spPr>
          <a:xfrm>
            <a:off x="353002" y="1108044"/>
            <a:ext cx="7952797" cy="461665"/>
          </a:xfrm>
          <a:prstGeom prst="rect">
            <a:avLst/>
          </a:prstGeom>
        </p:spPr>
        <p:txBody>
          <a:bodyPr wrap="square">
            <a:spAutoFit/>
          </a:bodyPr>
          <a:lstStyle/>
          <a:p>
            <a:pPr algn="ctr"/>
            <a:r>
              <a:rPr lang="en-US" sz="2400" u="sng" dirty="0"/>
              <a:t>Three Main Points</a:t>
            </a:r>
          </a:p>
        </p:txBody>
      </p:sp>
      <p:sp>
        <p:nvSpPr>
          <p:cNvPr id="6" name="TextBox 5">
            <a:extLst>
              <a:ext uri="{FF2B5EF4-FFF2-40B4-BE49-F238E27FC236}">
                <a16:creationId xmlns:a16="http://schemas.microsoft.com/office/drawing/2014/main" id="{0DDB4E47-FEDB-9B83-A637-8AFA63A954A5}"/>
              </a:ext>
            </a:extLst>
          </p:cNvPr>
          <p:cNvSpPr txBox="1"/>
          <p:nvPr/>
        </p:nvSpPr>
        <p:spPr>
          <a:xfrm>
            <a:off x="494881" y="1569709"/>
            <a:ext cx="8003023" cy="3754874"/>
          </a:xfrm>
          <a:prstGeom prst="rect">
            <a:avLst/>
          </a:prstGeom>
          <a:noFill/>
        </p:spPr>
        <p:txBody>
          <a:bodyPr wrap="square" rtlCol="0">
            <a:spAutoFit/>
          </a:bodyPr>
          <a:lstStyle/>
          <a:p>
            <a:pPr marL="342900" indent="-342900">
              <a:buFont typeface="+mj-lt"/>
              <a:buAutoNum type="arabicPeriod"/>
            </a:pPr>
            <a:r>
              <a:rPr lang="en-US" sz="1700" dirty="0"/>
              <a:t>Use one or more of the following techniques to prevent unauthorized access: encryption, tokenization, data decomposition, and cyber deception.</a:t>
            </a:r>
          </a:p>
          <a:p>
            <a:pPr marL="342900" indent="-342900">
              <a:buFont typeface="+mj-lt"/>
              <a:buAutoNum type="arabicPeriod"/>
            </a:pPr>
            <a:endParaRPr lang="en-US" sz="1700" dirty="0"/>
          </a:p>
          <a:p>
            <a:pPr marL="342900" indent="-342900">
              <a:buFont typeface="+mj-lt"/>
              <a:buAutoNum type="arabicPeriod"/>
            </a:pPr>
            <a:r>
              <a:rPr lang="en-US" sz="1700" dirty="0"/>
              <a:t>A serverless API doesn’t mean the application doesn’t have servers. Rather, it means the provisioning is done by the provider instead of the user. This comes with added benefits of scalability, cost (pay-for-use) and the potential for an improved geolocation.</a:t>
            </a:r>
          </a:p>
          <a:p>
            <a:pPr marL="342900" indent="-342900">
              <a:buFont typeface="+mj-lt"/>
              <a:buAutoNum type="arabicPeriod"/>
            </a:pPr>
            <a:endParaRPr lang="en-US" sz="1700" dirty="0"/>
          </a:p>
          <a:p>
            <a:pPr marL="342900" indent="-342900">
              <a:buFont typeface="+mj-lt"/>
              <a:buAutoNum type="arabicPeriod"/>
            </a:pPr>
            <a:r>
              <a:rPr lang="en-US" sz="1700" dirty="0"/>
              <a:t>S3 is a storage that provides object storage through web service interface. While it may encounter more latency, users can still retrieve their data when a server crashes unlike local storage.</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endParaRPr lang="en-US" sz="1700" dirty="0"/>
          </a:p>
        </p:txBody>
      </p:sp>
    </p:spTree>
    <p:extLst>
      <p:ext uri="{BB962C8B-B14F-4D97-AF65-F5344CB8AC3E}">
        <p14:creationId xmlns:p14="http://schemas.microsoft.com/office/powerpoint/2010/main" val="1073989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4C18-A6B1-949F-E658-59EB092CDD87}"/>
              </a:ext>
            </a:extLst>
          </p:cNvPr>
          <p:cNvSpPr>
            <a:spLocks noGrp="1"/>
          </p:cNvSpPr>
          <p:nvPr>
            <p:ph type="title"/>
          </p:nvPr>
        </p:nvSpPr>
        <p:spPr>
          <a:xfrm>
            <a:off x="807280" y="1071775"/>
            <a:ext cx="7772400" cy="1021556"/>
          </a:xfrm>
        </p:spPr>
        <p:txBody>
          <a:bodyPr/>
          <a:lstStyle/>
          <a:p>
            <a:r>
              <a:rPr lang="en-US" dirty="0"/>
              <a:t>References</a:t>
            </a:r>
          </a:p>
        </p:txBody>
      </p:sp>
      <p:sp>
        <p:nvSpPr>
          <p:cNvPr id="3" name="Text Placeholder 2">
            <a:extLst>
              <a:ext uri="{FF2B5EF4-FFF2-40B4-BE49-F238E27FC236}">
                <a16:creationId xmlns:a16="http://schemas.microsoft.com/office/drawing/2014/main" id="{A367FEBC-5449-3AA8-E19B-386F8FD4D264}"/>
              </a:ext>
            </a:extLst>
          </p:cNvPr>
          <p:cNvSpPr>
            <a:spLocks noGrp="1"/>
          </p:cNvSpPr>
          <p:nvPr>
            <p:ph type="body" idx="1"/>
          </p:nvPr>
        </p:nvSpPr>
        <p:spPr>
          <a:xfrm>
            <a:off x="0" y="1808570"/>
            <a:ext cx="9143999" cy="3334930"/>
          </a:xfrm>
        </p:spPr>
        <p:txBody>
          <a:bodyPr>
            <a:normAutofit fontScale="92500"/>
          </a:bodyPr>
          <a:lstStyle/>
          <a:p>
            <a:pPr marL="228600" indent="-228600">
              <a:buFont typeface="+mj-lt"/>
              <a:buAutoNum type="arabicPeriod"/>
            </a:pPr>
            <a:r>
              <a:rPr lang="en-US" sz="900" i="1" dirty="0">
                <a:solidFill>
                  <a:schemeClr val="tx1"/>
                </a:solidFill>
                <a:effectLst/>
                <a:latin typeface="Times New Roman" panose="02020603050405020304" pitchFamily="18" charset="0"/>
                <a:cs typeface="Times New Roman" panose="02020603050405020304" pitchFamily="18" charset="0"/>
              </a:rPr>
              <a:t>Use docker compose</a:t>
            </a:r>
            <a:r>
              <a:rPr lang="en-US" sz="900" dirty="0">
                <a:solidFill>
                  <a:schemeClr val="tx1"/>
                </a:solidFill>
                <a:effectLst/>
                <a:latin typeface="Times New Roman" panose="02020603050405020304" pitchFamily="18" charset="0"/>
                <a:cs typeface="Times New Roman" panose="02020603050405020304" pitchFamily="18" charset="0"/>
              </a:rPr>
              <a:t>. (2023, November 1). Docker Documentation. </a:t>
            </a:r>
            <a:r>
              <a:rPr lang="en-US" sz="900"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https://docs.docker.com/get-started/08_using_compose/#:~:text=Docker%20Compose%20is%20a%20tool,or%20tear%20it%20all%20down</a:t>
            </a:r>
            <a:r>
              <a:rPr lang="en-US" sz="900" dirty="0">
                <a:solidFill>
                  <a:schemeClr val="tx1"/>
                </a:solidFill>
                <a:effectLst/>
                <a:latin typeface="Times New Roman" panose="02020603050405020304" pitchFamily="18" charset="0"/>
                <a:cs typeface="Times New Roman" panose="02020603050405020304" pitchFamily="18" charset="0"/>
              </a:rPr>
              <a:t>.</a:t>
            </a:r>
          </a:p>
          <a:p>
            <a:pPr marL="228600" indent="-228600">
              <a:buFont typeface="+mj-lt"/>
              <a:buAutoNum type="arabicPeriod"/>
            </a:pPr>
            <a:endParaRPr lang="en-US" sz="900" dirty="0">
              <a:solidFill>
                <a:schemeClr val="tx1"/>
              </a:solidFill>
              <a:latin typeface="Times New Roman" panose="02020603050405020304" pitchFamily="18" charset="0"/>
              <a:cs typeface="Times New Roman" panose="02020603050405020304" pitchFamily="18" charset="0"/>
            </a:endParaRPr>
          </a:p>
          <a:p>
            <a:pPr marL="228600" indent="-228600">
              <a:buFont typeface="+mj-lt"/>
              <a:buAutoNum type="arabicPeriod"/>
            </a:pPr>
            <a:r>
              <a:rPr lang="en-US" sz="900" dirty="0">
                <a:solidFill>
                  <a:schemeClr val="tx1"/>
                </a:solidFill>
                <a:effectLst/>
                <a:latin typeface="Times New Roman" panose="02020603050405020304" pitchFamily="18" charset="0"/>
                <a:cs typeface="Times New Roman" panose="02020603050405020304" pitchFamily="18" charset="0"/>
              </a:rPr>
              <a:t>Evangelist, Y. P. P. (2023, June 1). </a:t>
            </a:r>
            <a:r>
              <a:rPr lang="en-US" sz="900" i="1" dirty="0">
                <a:solidFill>
                  <a:schemeClr val="tx1"/>
                </a:solidFill>
                <a:effectLst/>
                <a:latin typeface="Times New Roman" panose="02020603050405020304" pitchFamily="18" charset="0"/>
                <a:cs typeface="Times New Roman" panose="02020603050405020304" pitchFamily="18" charset="0"/>
              </a:rPr>
              <a:t>What is Cloud Migration? Strategy, Process and Tools</a:t>
            </a:r>
            <a:r>
              <a:rPr lang="en-US" sz="900" dirty="0">
                <a:solidFill>
                  <a:schemeClr val="tx1"/>
                </a:solidFill>
                <a:effectLst/>
                <a:latin typeface="Times New Roman" panose="02020603050405020304" pitchFamily="18" charset="0"/>
                <a:cs typeface="Times New Roman" panose="02020603050405020304" pitchFamily="18" charset="0"/>
              </a:rPr>
              <a:t>. </a:t>
            </a:r>
            <a:r>
              <a:rPr lang="en-US" sz="900"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https://bluexp.netapp.com/blog/cloud-migration-strategy-challenges-and-steps#:~:text=There%20are%20seven%20cloud%20migration,repurchasing%2C%20retiring%2C%20and%20retaining</a:t>
            </a:r>
            <a:r>
              <a:rPr lang="en-US" sz="900" dirty="0">
                <a:solidFill>
                  <a:schemeClr val="tx1"/>
                </a:solidFill>
                <a:effectLst/>
                <a:latin typeface="Times New Roman" panose="02020603050405020304" pitchFamily="18" charset="0"/>
                <a:cs typeface="Times New Roman" panose="02020603050405020304" pitchFamily="18" charset="0"/>
              </a:rPr>
              <a:t>.</a:t>
            </a:r>
          </a:p>
          <a:p>
            <a:pPr marL="228600" indent="-228600">
              <a:buFont typeface="+mj-lt"/>
              <a:buAutoNum type="arabicPeriod"/>
            </a:pPr>
            <a:endParaRPr lang="en-US" sz="900" dirty="0">
              <a:solidFill>
                <a:schemeClr val="tx1"/>
              </a:solidFill>
              <a:latin typeface="Times New Roman" panose="02020603050405020304" pitchFamily="18" charset="0"/>
              <a:cs typeface="Times New Roman" panose="02020603050405020304" pitchFamily="18" charset="0"/>
            </a:endParaRPr>
          </a:p>
          <a:p>
            <a:pPr marL="228600" indent="-228600">
              <a:buFont typeface="+mj-lt"/>
              <a:buAutoNum type="arabicPeriod"/>
            </a:pPr>
            <a:r>
              <a:rPr lang="en-US" sz="900" i="1" dirty="0">
                <a:solidFill>
                  <a:schemeClr val="tx1"/>
                </a:solidFill>
                <a:effectLst/>
                <a:latin typeface="Times New Roman" panose="02020603050405020304" pitchFamily="18" charset="0"/>
                <a:cs typeface="Times New Roman" panose="02020603050405020304" pitchFamily="18" charset="0"/>
              </a:rPr>
              <a:t>What is serverless?</a:t>
            </a:r>
            <a:r>
              <a:rPr lang="en-US" sz="900" dirty="0">
                <a:solidFill>
                  <a:schemeClr val="tx1"/>
                </a:solidFill>
                <a:effectLst/>
                <a:latin typeface="Times New Roman" panose="02020603050405020304" pitchFamily="18" charset="0"/>
                <a:cs typeface="Times New Roman" panose="02020603050405020304" pitchFamily="18" charset="0"/>
              </a:rPr>
              <a:t> (n.d.). </a:t>
            </a:r>
            <a:r>
              <a:rPr lang="en-US" sz="900"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https://www.redhat.com/en/topics/cloud-native-apps/what-is-serverless#:~:text=Evolution%20of%20serverless-,Overview,abstracted%20away%20from%20app%20development</a:t>
            </a:r>
            <a:r>
              <a:rPr lang="en-US" sz="900" dirty="0">
                <a:solidFill>
                  <a:schemeClr val="tx1"/>
                </a:solidFill>
                <a:effectLst/>
                <a:latin typeface="Times New Roman" panose="02020603050405020304" pitchFamily="18" charset="0"/>
                <a:cs typeface="Times New Roman" panose="02020603050405020304" pitchFamily="18" charset="0"/>
              </a:rPr>
              <a:t>.</a:t>
            </a:r>
          </a:p>
          <a:p>
            <a:pPr marL="228600" indent="-228600">
              <a:buFont typeface="+mj-lt"/>
              <a:buAutoNum type="arabicPeriod"/>
            </a:pPr>
            <a:endParaRPr lang="en-US" sz="900" dirty="0">
              <a:solidFill>
                <a:schemeClr val="tx1"/>
              </a:solidFill>
              <a:latin typeface="Times New Roman" panose="02020603050405020304" pitchFamily="18" charset="0"/>
              <a:cs typeface="Times New Roman" panose="02020603050405020304" pitchFamily="18" charset="0"/>
            </a:endParaRPr>
          </a:p>
          <a:p>
            <a:pPr marL="457200" indent="-457200">
              <a:lnSpc>
                <a:spcPct val="200000"/>
              </a:lnSpc>
              <a:buFont typeface="+mj-lt"/>
              <a:buAutoNum type="arabicPeriod"/>
            </a:pPr>
            <a:r>
              <a:rPr lang="en-US" sz="900" dirty="0" err="1">
                <a:solidFill>
                  <a:schemeClr val="tx1"/>
                </a:solidFill>
                <a:effectLst/>
                <a:latin typeface="Times New Roman" panose="02020603050405020304" pitchFamily="18" charset="0"/>
                <a:cs typeface="Times New Roman" panose="02020603050405020304" pitchFamily="18" charset="0"/>
              </a:rPr>
              <a:t>Chak</a:t>
            </a:r>
            <a:r>
              <a:rPr lang="en-US" sz="900" dirty="0">
                <a:solidFill>
                  <a:schemeClr val="tx1"/>
                </a:solidFill>
                <a:effectLst/>
                <a:latin typeface="Times New Roman" panose="02020603050405020304" pitchFamily="18" charset="0"/>
                <a:cs typeface="Times New Roman" panose="02020603050405020304" pitchFamily="18" charset="0"/>
              </a:rPr>
              <a:t>, Z. (2023, September 6). </a:t>
            </a:r>
            <a:r>
              <a:rPr lang="en-US" sz="900" i="1" dirty="0">
                <a:solidFill>
                  <a:schemeClr val="tx1"/>
                </a:solidFill>
                <a:effectLst/>
                <a:latin typeface="Times New Roman" panose="02020603050405020304" pitchFamily="18" charset="0"/>
                <a:cs typeface="Times New Roman" panose="02020603050405020304" pitchFamily="18" charset="0"/>
              </a:rPr>
              <a:t>What is Serverless? | Just After Midnight</a:t>
            </a:r>
            <a:r>
              <a:rPr lang="en-US" sz="900" dirty="0">
                <a:solidFill>
                  <a:schemeClr val="tx1"/>
                </a:solidFill>
                <a:effectLst/>
                <a:latin typeface="Times New Roman" panose="02020603050405020304" pitchFamily="18" charset="0"/>
                <a:cs typeface="Times New Roman" panose="02020603050405020304" pitchFamily="18" charset="0"/>
              </a:rPr>
              <a:t>. Just After Midnight. </a:t>
            </a:r>
            <a:r>
              <a:rPr lang="en-US" sz="900" dirty="0">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https://www.justaftermidnight247.com/insights/what-is-serverless/</a:t>
            </a:r>
            <a:endParaRPr lang="en-US" sz="900" dirty="0">
              <a:solidFill>
                <a:schemeClr val="tx1"/>
              </a:solidFill>
              <a:latin typeface="Times New Roman" panose="02020603050405020304" pitchFamily="18" charset="0"/>
              <a:cs typeface="Times New Roman" panose="02020603050405020304" pitchFamily="18" charset="0"/>
            </a:endParaRPr>
          </a:p>
          <a:p>
            <a:pPr marL="457200" indent="-457200">
              <a:lnSpc>
                <a:spcPct val="200000"/>
              </a:lnSpc>
              <a:buFont typeface="+mj-lt"/>
              <a:buAutoNum type="arabicPeriod"/>
            </a:pPr>
            <a:r>
              <a:rPr lang="en-US" sz="900" dirty="0">
                <a:solidFill>
                  <a:schemeClr val="tx1"/>
                </a:solidFill>
                <a:effectLst/>
                <a:latin typeface="Times New Roman" panose="02020603050405020304" pitchFamily="18" charset="0"/>
                <a:cs typeface="Times New Roman" panose="02020603050405020304" pitchFamily="18" charset="0"/>
              </a:rPr>
              <a:t>Jena, M. (2022, December 29). </a:t>
            </a:r>
            <a:r>
              <a:rPr lang="en-US" sz="900" i="1" dirty="0">
                <a:solidFill>
                  <a:schemeClr val="tx1"/>
                </a:solidFill>
                <a:effectLst/>
                <a:latin typeface="Times New Roman" panose="02020603050405020304" pitchFamily="18" charset="0"/>
                <a:cs typeface="Times New Roman" panose="02020603050405020304" pitchFamily="18" charset="0"/>
              </a:rPr>
              <a:t>Understanding AWS Lambda: The Definitive Guide Simplified 101</a:t>
            </a:r>
            <a:r>
              <a:rPr lang="en-US" sz="900" dirty="0">
                <a:solidFill>
                  <a:schemeClr val="tx1"/>
                </a:solidFill>
                <a:effectLst/>
                <a:latin typeface="Times New Roman" panose="02020603050405020304" pitchFamily="18" charset="0"/>
                <a:cs typeface="Times New Roman" panose="02020603050405020304" pitchFamily="18" charset="0"/>
              </a:rPr>
              <a:t>. Learn | </a:t>
            </a:r>
            <a:r>
              <a:rPr lang="en-US" sz="900" dirty="0" err="1">
                <a:solidFill>
                  <a:schemeClr val="tx1"/>
                </a:solidFill>
                <a:effectLst/>
                <a:latin typeface="Times New Roman" panose="02020603050405020304" pitchFamily="18" charset="0"/>
                <a:cs typeface="Times New Roman" panose="02020603050405020304" pitchFamily="18" charset="0"/>
              </a:rPr>
              <a:t>Hevo</a:t>
            </a:r>
            <a:r>
              <a:rPr lang="en-US" sz="900" dirty="0">
                <a:solidFill>
                  <a:schemeClr val="tx1"/>
                </a:solidFill>
                <a:effectLst/>
                <a:latin typeface="Times New Roman" panose="02020603050405020304" pitchFamily="18" charset="0"/>
                <a:cs typeface="Times New Roman" panose="02020603050405020304" pitchFamily="18" charset="0"/>
              </a:rPr>
              <a:t>. https://hevodata.com/learn/understanding-aws-lambda/#working</a:t>
            </a:r>
          </a:p>
          <a:p>
            <a:pPr marL="457200" indent="-457200">
              <a:lnSpc>
                <a:spcPct val="200000"/>
              </a:lnSpc>
              <a:buFont typeface="+mj-lt"/>
              <a:buAutoNum type="arabicPeriod"/>
            </a:pPr>
            <a:r>
              <a:rPr lang="en-US" sz="900" i="1" dirty="0">
                <a:solidFill>
                  <a:schemeClr val="tx1"/>
                </a:solidFill>
                <a:effectLst/>
                <a:latin typeface="Times New Roman" panose="02020603050405020304" pitchFamily="18" charset="0"/>
                <a:cs typeface="Times New Roman" panose="02020603050405020304" pitchFamily="18" charset="0"/>
              </a:rPr>
              <a:t>Mitigating unauthorized access to data</a:t>
            </a:r>
            <a:r>
              <a:rPr lang="en-US" sz="900" dirty="0">
                <a:solidFill>
                  <a:schemeClr val="tx1"/>
                </a:solidFill>
                <a:effectLst/>
                <a:latin typeface="Times New Roman" panose="02020603050405020304" pitchFamily="18" charset="0"/>
                <a:cs typeface="Times New Roman" panose="02020603050405020304" pitchFamily="18" charset="0"/>
              </a:rPr>
              <a:t>. (n.d.). https://docs.aws.amazon.com/whitepapers/latest/logical-separation/mitigating-unauthorized-access-to-data.html</a:t>
            </a:r>
          </a:p>
          <a:p>
            <a:pPr marL="457200" indent="-457200">
              <a:lnSpc>
                <a:spcPct val="200000"/>
              </a:lnSpc>
              <a:buFont typeface="+mj-lt"/>
              <a:buAutoNum type="arabicPeriod"/>
            </a:pPr>
            <a:r>
              <a:rPr lang="en-US" sz="900" dirty="0">
                <a:solidFill>
                  <a:schemeClr val="tx1"/>
                </a:solidFill>
                <a:effectLst/>
                <a:latin typeface="Times New Roman" panose="02020603050405020304" pitchFamily="18" charset="0"/>
                <a:cs typeface="Times New Roman" panose="02020603050405020304" pitchFamily="18" charset="0"/>
              </a:rPr>
              <a:t>Magnusson, A. (2023, November 6). Understanding the Difference Between IAM Roles and Policies in AWS. </a:t>
            </a:r>
            <a:r>
              <a:rPr lang="en-US" sz="900" i="1" dirty="0" err="1">
                <a:solidFill>
                  <a:schemeClr val="tx1"/>
                </a:solidFill>
                <a:effectLst/>
                <a:latin typeface="Times New Roman" panose="02020603050405020304" pitchFamily="18" charset="0"/>
                <a:cs typeface="Times New Roman" panose="02020603050405020304" pitchFamily="18" charset="0"/>
              </a:rPr>
              <a:t>strongdm</a:t>
            </a:r>
            <a:r>
              <a:rPr lang="en-US" sz="900" dirty="0">
                <a:solidFill>
                  <a:schemeClr val="tx1"/>
                </a:solidFill>
                <a:effectLst/>
                <a:latin typeface="Times New Roman" panose="02020603050405020304" pitchFamily="18" charset="0"/>
                <a:cs typeface="Times New Roman" panose="02020603050405020304" pitchFamily="18" charset="0"/>
              </a:rPr>
              <a:t>. https://www.strongdm.com/blog/aws-iam-roles-vs-policies#:~:text=The%20difference%20between%20IAM%20roles%20and%20policies%20in%20AWS%20is,permissions%20of%20the%20IAM%20identity.</a:t>
            </a:r>
          </a:p>
          <a:p>
            <a:pPr marL="228600" indent="-228600">
              <a:buFont typeface="+mj-lt"/>
              <a:buAutoNum type="arabicPeriod"/>
            </a:pPr>
            <a:endParaRPr lang="en-US" sz="900" dirty="0">
              <a:solidFill>
                <a:schemeClr val="tx1"/>
              </a:solidFill>
              <a:effectLst/>
              <a:latin typeface="Times New Roman" panose="02020603050405020304" pitchFamily="18" charset="0"/>
              <a:cs typeface="Times New Roman" panose="02020603050405020304" pitchFamily="18" charset="0"/>
            </a:endParaRPr>
          </a:p>
          <a:p>
            <a:pPr marL="228600" indent="-228600">
              <a:buFont typeface="+mj-lt"/>
              <a:buAutoNum type="arabicPeriod"/>
            </a:pPr>
            <a:r>
              <a:rPr lang="en-US" sz="900" b="0" i="0" u="none" strike="noStrike" dirty="0">
                <a:solidFill>
                  <a:schemeClr val="tx1"/>
                </a:solidFill>
                <a:effectLst/>
                <a:latin typeface="Times New Roman" panose="02020603050405020304" pitchFamily="18" charset="0"/>
                <a:cs typeface="Times New Roman" panose="02020603050405020304" pitchFamily="18" charset="0"/>
              </a:rPr>
              <a:t>MongoDB. (n.d.). </a:t>
            </a:r>
            <a:r>
              <a:rPr lang="en-US" sz="900" b="0" i="1" u="none" strike="noStrike" dirty="0">
                <a:solidFill>
                  <a:schemeClr val="tx1"/>
                </a:solidFill>
                <a:effectLst/>
                <a:latin typeface="Times New Roman" panose="02020603050405020304" pitchFamily="18" charset="0"/>
                <a:cs typeface="Times New Roman" panose="02020603050405020304" pitchFamily="18" charset="0"/>
              </a:rPr>
              <a:t>Comparing DynamoDB And MongoDB</a:t>
            </a:r>
            <a:r>
              <a:rPr lang="en-US" sz="900" b="0" i="0" u="none" strike="noStrike" dirty="0">
                <a:solidFill>
                  <a:schemeClr val="tx1"/>
                </a:solidFill>
                <a:effectLst/>
                <a:latin typeface="Times New Roman" panose="02020603050405020304" pitchFamily="18" charset="0"/>
                <a:cs typeface="Times New Roman" panose="02020603050405020304" pitchFamily="18" charset="0"/>
              </a:rPr>
              <a:t>. https://www.mongodb.com/compare/mongodb-dynamodb</a:t>
            </a:r>
            <a:endParaRPr lang="en-US" sz="900" dirty="0">
              <a:solidFill>
                <a:schemeClr val="tx1"/>
              </a:solidFill>
              <a:effectLst/>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900" dirty="0">
              <a:solidFill>
                <a:schemeClr val="tx1"/>
              </a:solidFill>
              <a:effectLst/>
              <a:latin typeface="Times New Roman" panose="02020603050405020304" pitchFamily="18" charset="0"/>
              <a:cs typeface="Times New Roman" panose="02020603050405020304" pitchFamily="18" charset="0"/>
            </a:endParaRPr>
          </a:p>
          <a:p>
            <a:pPr marL="228600" indent="-228600">
              <a:buFont typeface="+mj-lt"/>
              <a:buAutoNum type="arabicPeriod"/>
            </a:pPr>
            <a:r>
              <a:rPr lang="en-US" sz="1000" i="1" dirty="0">
                <a:solidFill>
                  <a:schemeClr val="tx1"/>
                </a:solidFill>
                <a:latin typeface="Times New Roman" panose="02020603050405020304" pitchFamily="18" charset="0"/>
                <a:cs typeface="Times New Roman" panose="02020603050405020304" pitchFamily="18" charset="0"/>
              </a:rPr>
              <a:t>Why use IAM? </a:t>
            </a:r>
            <a:r>
              <a:rPr lang="en-US" sz="1000" dirty="0">
                <a:solidFill>
                  <a:schemeClr val="tx1"/>
                </a:solidFill>
                <a:latin typeface="Times New Roman" panose="02020603050405020304" pitchFamily="18" charset="0"/>
                <a:cs typeface="Times New Roman" panose="02020603050405020304" pitchFamily="18" charset="0"/>
              </a:rPr>
              <a:t>(n.d.). [Video]. Amazon Web Services, Inc. https://aws.amazon.com/iam/</a:t>
            </a:r>
          </a:p>
        </p:txBody>
      </p:sp>
    </p:spTree>
    <p:extLst>
      <p:ext uri="{BB962C8B-B14F-4D97-AF65-F5344CB8AC3E}">
        <p14:creationId xmlns:p14="http://schemas.microsoft.com/office/powerpoint/2010/main" val="323533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a:t>
            </a:r>
          </a:p>
        </p:txBody>
      </p:sp>
      <p:sp>
        <p:nvSpPr>
          <p:cNvPr id="3" name="Content Placeholder 2"/>
          <p:cNvSpPr>
            <a:spLocks noGrp="1"/>
          </p:cNvSpPr>
          <p:nvPr>
            <p:ph idx="1"/>
          </p:nvPr>
        </p:nvSpPr>
        <p:spPr/>
        <p:txBody>
          <a:bodyPr/>
          <a:lstStyle/>
          <a:p>
            <a:r>
              <a:rPr lang="en-US" dirty="0"/>
              <a:t>Introduction:</a:t>
            </a:r>
          </a:p>
          <a:p>
            <a:pPr lvl="1"/>
            <a:r>
              <a:rPr lang="en-US" dirty="0"/>
              <a:t>Name: John Brungard</a:t>
            </a:r>
          </a:p>
          <a:p>
            <a:pPr lvl="1"/>
            <a:r>
              <a:rPr lang="en-US" dirty="0"/>
              <a:t>Role: Software Developer</a:t>
            </a:r>
          </a:p>
          <a:p>
            <a:r>
              <a:rPr lang="en-US" dirty="0"/>
              <a:t>Purpose of presentation: </a:t>
            </a:r>
          </a:p>
          <a:p>
            <a:pPr lvl="1"/>
            <a:r>
              <a:rPr lang="en-US" dirty="0"/>
              <a:t>Articulate the intricacies of cloud development to both technical and nontechnical audiences.</a:t>
            </a:r>
            <a:endParaRPr lang="en-US" b="1"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a:r>
              <a:rPr lang="en-US" dirty="0"/>
              <a:t>Containerization</a:t>
            </a:r>
          </a:p>
        </p:txBody>
      </p:sp>
      <p:sp>
        <p:nvSpPr>
          <p:cNvPr id="5" name="Content Placeholder 4"/>
          <p:cNvSpPr>
            <a:spLocks noGrp="1"/>
          </p:cNvSpPr>
          <p:nvPr>
            <p:ph idx="1"/>
          </p:nvPr>
        </p:nvSpPr>
        <p:spPr>
          <a:xfrm>
            <a:off x="1998602" y="1131886"/>
            <a:ext cx="6961240" cy="3545497"/>
          </a:xfrm>
        </p:spPr>
        <p:txBody>
          <a:bodyPr>
            <a:normAutofit/>
          </a:bodyPr>
          <a:lstStyle/>
          <a:p>
            <a:r>
              <a:rPr lang="en-US" dirty="0"/>
              <a:t>Models used to migrate a full stack application to the cloud:</a:t>
            </a:r>
          </a:p>
          <a:p>
            <a:pPr lvl="1"/>
            <a:r>
              <a:rPr lang="en-US" dirty="0"/>
              <a:t>(5 R’s):Refactor, </a:t>
            </a:r>
            <a:r>
              <a:rPr lang="en-US" dirty="0" err="1"/>
              <a:t>Replatform</a:t>
            </a:r>
            <a:r>
              <a:rPr lang="en-US" dirty="0"/>
              <a:t>, Repurchase, Rehost, and Relocate. (Evangelist, 2023)</a:t>
            </a:r>
          </a:p>
          <a:p>
            <a:r>
              <a:rPr lang="en-US" dirty="0"/>
              <a:t>Tools necessary for containerization:</a:t>
            </a:r>
          </a:p>
          <a:p>
            <a:pPr lvl="1"/>
            <a:r>
              <a:rPr lang="en-US" dirty="0"/>
              <a:t>Docker</a:t>
            </a:r>
          </a:p>
          <a:p>
            <a:pPr lvl="1"/>
            <a:r>
              <a:rPr lang="en-US" dirty="0"/>
              <a:t>MongoDB</a:t>
            </a:r>
          </a:p>
          <a:p>
            <a:pPr lvl="1"/>
            <a:endParaRPr lang="en-US" dirty="0"/>
          </a:p>
          <a:p>
            <a:pPr lvl="1"/>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a:r>
              <a:rPr lang="en-US" dirty="0"/>
              <a:t>Orchestration</a:t>
            </a:r>
          </a:p>
        </p:txBody>
      </p:sp>
      <p:sp>
        <p:nvSpPr>
          <p:cNvPr id="5" name="Content Placeholder 4"/>
          <p:cNvSpPr>
            <a:spLocks noGrp="1"/>
          </p:cNvSpPr>
          <p:nvPr>
            <p:ph idx="1"/>
          </p:nvPr>
        </p:nvSpPr>
        <p:spPr>
          <a:xfrm>
            <a:off x="1832846" y="1131886"/>
            <a:ext cx="7255227" cy="3545497"/>
          </a:xfrm>
        </p:spPr>
        <p:txBody>
          <a:bodyPr>
            <a:normAutofit fontScale="92500" lnSpcReduction="10000"/>
          </a:bodyPr>
          <a:lstStyle/>
          <a:p>
            <a:r>
              <a:rPr lang="en-US" dirty="0"/>
              <a:t>Value of using Docker Compose:</a:t>
            </a:r>
          </a:p>
          <a:p>
            <a:pPr lvl="1"/>
            <a:r>
              <a:rPr lang="en-US" dirty="0"/>
              <a:t>“The big advantage of using Compose is you can define your application stack in a file, keep it at the root of your project repository (it's now version controlled), and easily enable someone else to contribute to your project. Someone would only need to clone your repository and start the app using Compose.” (</a:t>
            </a:r>
            <a:r>
              <a:rPr lang="en-US" i="1" dirty="0"/>
              <a:t>Use Docker Compose</a:t>
            </a:r>
            <a:r>
              <a:rPr lang="en-US" dirty="0"/>
              <a:t>, 2023)  </a:t>
            </a:r>
          </a:p>
        </p:txBody>
      </p:sp>
    </p:spTree>
    <p:extLst>
      <p:ext uri="{BB962C8B-B14F-4D97-AF65-F5344CB8AC3E}">
        <p14:creationId xmlns:p14="http://schemas.microsoft.com/office/powerpoint/2010/main" val="537783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ADEC-AA75-CA60-80A8-2286B4D774C1}"/>
              </a:ext>
            </a:extLst>
          </p:cNvPr>
          <p:cNvSpPr>
            <a:spLocks noGrp="1"/>
          </p:cNvSpPr>
          <p:nvPr>
            <p:ph type="title"/>
          </p:nvPr>
        </p:nvSpPr>
        <p:spPr/>
        <p:txBody>
          <a:bodyPr/>
          <a:lstStyle/>
          <a:p>
            <a:r>
              <a:rPr lang="en-US" dirty="0"/>
              <a:t>Docker Compose YAML Example</a:t>
            </a:r>
          </a:p>
        </p:txBody>
      </p:sp>
      <p:pic>
        <p:nvPicPr>
          <p:cNvPr id="4" name="Picture 3">
            <a:extLst>
              <a:ext uri="{FF2B5EF4-FFF2-40B4-BE49-F238E27FC236}">
                <a16:creationId xmlns:a16="http://schemas.microsoft.com/office/drawing/2014/main" id="{0F11B784-98E1-6112-A94D-FC088915DEBA}"/>
              </a:ext>
            </a:extLst>
          </p:cNvPr>
          <p:cNvPicPr>
            <a:picLocks noChangeAspect="1"/>
          </p:cNvPicPr>
          <p:nvPr/>
        </p:nvPicPr>
        <p:blipFill>
          <a:blip r:embed="rId3"/>
          <a:stretch>
            <a:fillRect/>
          </a:stretch>
        </p:blipFill>
        <p:spPr>
          <a:xfrm>
            <a:off x="2433709" y="1586039"/>
            <a:ext cx="6266574" cy="2315334"/>
          </a:xfrm>
          <a:prstGeom prst="rect">
            <a:avLst/>
          </a:prstGeom>
        </p:spPr>
      </p:pic>
    </p:spTree>
    <p:extLst>
      <p:ext uri="{BB962C8B-B14F-4D97-AF65-F5344CB8AC3E}">
        <p14:creationId xmlns:p14="http://schemas.microsoft.com/office/powerpoint/2010/main" val="161450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hat is Serverless? | Just After Midnight">
            <a:extLst>
              <a:ext uri="{FF2B5EF4-FFF2-40B4-BE49-F238E27FC236}">
                <a16:creationId xmlns:a16="http://schemas.microsoft.com/office/drawing/2014/main" id="{5F447349-82F7-23AF-8C11-F9E292AE4EA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0014" y="1496602"/>
            <a:ext cx="3163986" cy="263438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rmAutofit/>
          </a:bodyPr>
          <a:lstStyle/>
          <a:p>
            <a:r>
              <a:rPr lang="en-US" dirty="0"/>
              <a:t>The Serverless Cloud</a:t>
            </a:r>
          </a:p>
        </p:txBody>
      </p:sp>
      <p:sp>
        <p:nvSpPr>
          <p:cNvPr id="6" name="Content Placeholder 5"/>
          <p:cNvSpPr>
            <a:spLocks noGrp="1"/>
          </p:cNvSpPr>
          <p:nvPr>
            <p:ph sz="half" idx="2"/>
          </p:nvPr>
        </p:nvSpPr>
        <p:spPr>
          <a:xfrm>
            <a:off x="0" y="1976424"/>
            <a:ext cx="5980014" cy="3133696"/>
          </a:xfrm>
        </p:spPr>
        <p:txBody>
          <a:bodyPr>
            <a:normAutofit fontScale="92500" lnSpcReduction="10000"/>
          </a:bodyPr>
          <a:lstStyle/>
          <a:p>
            <a:pPr algn="l"/>
            <a:r>
              <a:rPr lang="en-US" sz="1800" dirty="0"/>
              <a:t>Definition of “serverless” and its advantages:</a:t>
            </a:r>
          </a:p>
          <a:p>
            <a:pPr lvl="1" algn="l"/>
            <a:r>
              <a:rPr lang="en-US" sz="1400" dirty="0"/>
              <a:t>“Serverless is a cloud-native development model that allows developers to build and run applications without having to manage servers.” (</a:t>
            </a:r>
            <a:r>
              <a:rPr lang="en-US" sz="1400" i="1" dirty="0"/>
              <a:t>What is serverless, </a:t>
            </a:r>
            <a:r>
              <a:rPr lang="en-US" sz="1400" dirty="0"/>
              <a:t>n.d.)</a:t>
            </a:r>
          </a:p>
          <a:p>
            <a:pPr lvl="1" algn="l"/>
            <a:r>
              <a:rPr lang="en-US" sz="1400" dirty="0"/>
              <a:t>Serverless computing is scalable, can decrease latency, and allows for quick deployments.</a:t>
            </a:r>
          </a:p>
          <a:p>
            <a:pPr algn="l"/>
            <a:r>
              <a:rPr lang="en-US" sz="1800" dirty="0"/>
              <a:t>What is S3 storage and how does it compare to local storage?</a:t>
            </a:r>
          </a:p>
          <a:p>
            <a:pPr lvl="1" algn="l"/>
            <a:r>
              <a:rPr lang="en-US" sz="1400" dirty="0"/>
              <a:t>S3 is a storage that provides object storage through web service interface.</a:t>
            </a:r>
          </a:p>
          <a:p>
            <a:pPr lvl="1" algn="l"/>
            <a:r>
              <a:rPr lang="en-US" sz="1400" dirty="0"/>
              <a:t>When local disc storage crashes or the server associated with it crashes, users do not have access to their files. If a server crashes with AWS S3, you can access your files by running on a backup server and connect to the bucket using your S3 login credentials.</a:t>
            </a:r>
          </a:p>
          <a:p>
            <a:pPr lvl="1" algn="l"/>
            <a:r>
              <a:rPr lang="en-US" sz="1400" dirty="0"/>
              <a:t>The AWS S3 will likely encounter more latency during file transfers than local storage. This is because after files are uploaded to the server, they still must be forwarded to S3 infrastructure, making a longer path.</a:t>
            </a:r>
          </a:p>
        </p:txBody>
      </p:sp>
      <p:sp>
        <p:nvSpPr>
          <p:cNvPr id="7" name="Text Placeholder 6">
            <a:extLst>
              <a:ext uri="{FF2B5EF4-FFF2-40B4-BE49-F238E27FC236}">
                <a16:creationId xmlns:a16="http://schemas.microsoft.com/office/drawing/2014/main" id="{75C5E173-249F-416B-B3E9-1559BEC384DE}"/>
              </a:ext>
            </a:extLst>
          </p:cNvPr>
          <p:cNvSpPr>
            <a:spLocks noGrp="1"/>
          </p:cNvSpPr>
          <p:nvPr>
            <p:ph type="body" idx="1"/>
          </p:nvPr>
        </p:nvSpPr>
        <p:spPr>
          <a:xfrm>
            <a:off x="875422" y="1496603"/>
            <a:ext cx="4040188" cy="479822"/>
          </a:xfrm>
        </p:spPr>
        <p:txBody>
          <a:bodyPr/>
          <a:lstStyle/>
          <a:p>
            <a:pPr algn="l"/>
            <a:r>
              <a:rPr lang="en-US" dirty="0"/>
              <a:t>Serverless</a:t>
            </a:r>
          </a:p>
        </p:txBody>
      </p:sp>
      <p:sp>
        <p:nvSpPr>
          <p:cNvPr id="2" name="TextBox 1">
            <a:extLst>
              <a:ext uri="{FF2B5EF4-FFF2-40B4-BE49-F238E27FC236}">
                <a16:creationId xmlns:a16="http://schemas.microsoft.com/office/drawing/2014/main" id="{F6C706A0-A250-10B7-F709-BAB9E56F8CC8}"/>
              </a:ext>
            </a:extLst>
          </p:cNvPr>
          <p:cNvSpPr txBox="1"/>
          <p:nvPr/>
        </p:nvSpPr>
        <p:spPr>
          <a:xfrm>
            <a:off x="6684323" y="3946317"/>
            <a:ext cx="2160573" cy="369332"/>
          </a:xfrm>
          <a:prstGeom prst="rect">
            <a:avLst/>
          </a:prstGeom>
          <a:noFill/>
        </p:spPr>
        <p:txBody>
          <a:bodyPr wrap="square" rtlCol="0">
            <a:spAutoFit/>
          </a:bodyPr>
          <a:lstStyle/>
          <a:p>
            <a:pPr algn="ctr"/>
            <a:r>
              <a:rPr lang="en-US" dirty="0"/>
              <a:t>(</a:t>
            </a:r>
            <a:r>
              <a:rPr lang="en-US" dirty="0" err="1"/>
              <a:t>Chak</a:t>
            </a:r>
            <a:r>
              <a:rPr lang="en-US" dirty="0"/>
              <a:t>, 2023)</a:t>
            </a:r>
          </a:p>
        </p:txBody>
      </p:sp>
    </p:spTree>
    <p:extLst>
      <p:ext uri="{BB962C8B-B14F-4D97-AF65-F5344CB8AC3E}">
        <p14:creationId xmlns:p14="http://schemas.microsoft.com/office/powerpoint/2010/main" val="41707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E87432-A53F-C571-743B-05D13BD5F192}"/>
              </a:ext>
            </a:extLst>
          </p:cNvPr>
          <p:cNvPicPr>
            <a:picLocks noChangeAspect="1"/>
          </p:cNvPicPr>
          <p:nvPr/>
        </p:nvPicPr>
        <p:blipFill>
          <a:blip r:embed="rId3"/>
          <a:stretch>
            <a:fillRect/>
          </a:stretch>
        </p:blipFill>
        <p:spPr>
          <a:xfrm>
            <a:off x="4788053" y="1752768"/>
            <a:ext cx="4323579" cy="1787497"/>
          </a:xfrm>
          <a:prstGeom prst="rect">
            <a:avLst/>
          </a:prstGeom>
        </p:spPr>
      </p:pic>
      <p:sp>
        <p:nvSpPr>
          <p:cNvPr id="4" name="Title 3"/>
          <p:cNvSpPr>
            <a:spLocks noGrp="1"/>
          </p:cNvSpPr>
          <p:nvPr>
            <p:ph type="title"/>
          </p:nvPr>
        </p:nvSpPr>
        <p:spPr/>
        <p:txBody>
          <a:bodyPr>
            <a:normAutofit/>
          </a:bodyPr>
          <a:lstStyle/>
          <a:p>
            <a:r>
              <a:rPr lang="en-US" dirty="0"/>
              <a:t>The Serverless Cloud</a:t>
            </a:r>
          </a:p>
        </p:txBody>
      </p:sp>
      <p:sp>
        <p:nvSpPr>
          <p:cNvPr id="7" name="Text Placeholder 6"/>
          <p:cNvSpPr>
            <a:spLocks noGrp="1"/>
          </p:cNvSpPr>
          <p:nvPr>
            <p:ph type="body" sz="quarter" idx="3"/>
          </p:nvPr>
        </p:nvSpPr>
        <p:spPr>
          <a:xfrm>
            <a:off x="1026146" y="1069175"/>
            <a:ext cx="2786743" cy="479822"/>
          </a:xfrm>
        </p:spPr>
        <p:txBody>
          <a:bodyPr>
            <a:normAutofit/>
          </a:bodyPr>
          <a:lstStyle/>
          <a:p>
            <a:r>
              <a:rPr lang="en-US" dirty="0"/>
              <a:t>API &amp; Lambda</a:t>
            </a:r>
          </a:p>
        </p:txBody>
      </p:sp>
      <p:sp>
        <p:nvSpPr>
          <p:cNvPr id="8" name="Content Placeholder 7"/>
          <p:cNvSpPr>
            <a:spLocks noGrp="1"/>
          </p:cNvSpPr>
          <p:nvPr>
            <p:ph sz="quarter" idx="4"/>
          </p:nvPr>
        </p:nvSpPr>
        <p:spPr>
          <a:xfrm>
            <a:off x="0" y="1593902"/>
            <a:ext cx="4839037" cy="3516218"/>
          </a:xfrm>
        </p:spPr>
        <p:txBody>
          <a:bodyPr>
            <a:normAutofit fontScale="70000" lnSpcReduction="20000"/>
          </a:bodyPr>
          <a:lstStyle/>
          <a:p>
            <a:pPr algn="l"/>
            <a:r>
              <a:rPr lang="en-US" sz="1800" dirty="0"/>
              <a:t>Advantages of using a serverless API:</a:t>
            </a:r>
          </a:p>
          <a:p>
            <a:pPr lvl="1" algn="l"/>
            <a:r>
              <a:rPr lang="en-US" sz="1500" dirty="0"/>
              <a:t>Scalability</a:t>
            </a:r>
          </a:p>
          <a:p>
            <a:pPr lvl="1" algn="l"/>
            <a:r>
              <a:rPr lang="en-US" sz="1500" dirty="0"/>
              <a:t>Cost</a:t>
            </a:r>
          </a:p>
          <a:p>
            <a:pPr lvl="1" algn="l"/>
            <a:r>
              <a:rPr lang="en-US" sz="1500" dirty="0"/>
              <a:t>Improved geolocation</a:t>
            </a:r>
          </a:p>
          <a:p>
            <a:pPr algn="l"/>
            <a:r>
              <a:rPr lang="en-US" sz="1800" dirty="0"/>
              <a:t>Lambda API Logic:</a:t>
            </a:r>
          </a:p>
          <a:p>
            <a:pPr lvl="1" algn="l"/>
            <a:r>
              <a:rPr lang="en-US" sz="1400" dirty="0"/>
              <a:t>“AWS Lambda executes code in response to AWS service events such as adding/deleting files in an S3 bucket, making an HTTP request to the Amazon API gateway, and so on.”(Jena, 2022)</a:t>
            </a:r>
          </a:p>
          <a:p>
            <a:pPr algn="l"/>
            <a:r>
              <a:rPr lang="en-US" sz="1800" dirty="0"/>
              <a:t>Script:</a:t>
            </a:r>
          </a:p>
          <a:p>
            <a:pPr lvl="1" algn="l"/>
            <a:r>
              <a:rPr lang="en-US" sz="1400" dirty="0"/>
              <a:t>Client-&gt;Method Request-&gt;Integration Request-&gt;Lambda Integration -&gt;Proxy Integration-&gt;Method Response-&gt;Client</a:t>
            </a:r>
          </a:p>
          <a:p>
            <a:pPr algn="l"/>
            <a:r>
              <a:rPr lang="en-US" sz="1800" dirty="0"/>
              <a:t>Summarize the steps needed to integrate the frontend with the backend.</a:t>
            </a:r>
          </a:p>
          <a:p>
            <a:pPr marL="800100" lvl="1" indent="-342900" algn="l">
              <a:buFont typeface="+mj-lt"/>
              <a:buAutoNum type="arabicPeriod"/>
            </a:pPr>
            <a:r>
              <a:rPr lang="en-US" sz="1400" dirty="0"/>
              <a:t>Create a backend (</a:t>
            </a:r>
            <a:r>
              <a:rPr lang="en-US" sz="1400" dirty="0" err="1"/>
              <a:t>lafs</a:t>
            </a:r>
            <a:r>
              <a:rPr lang="en-US" sz="1400" dirty="0"/>
              <a:t>-web)</a:t>
            </a:r>
          </a:p>
          <a:p>
            <a:pPr marL="800100" lvl="1" indent="-342900" algn="l">
              <a:buFont typeface="+mj-lt"/>
              <a:buAutoNum type="arabicPeriod"/>
            </a:pPr>
            <a:r>
              <a:rPr lang="en-US" sz="1400" dirty="0"/>
              <a:t>Create a frontend (</a:t>
            </a:r>
            <a:r>
              <a:rPr lang="en-US" sz="1400" dirty="0" err="1"/>
              <a:t>lafs-api</a:t>
            </a:r>
            <a:r>
              <a:rPr lang="en-US" sz="1400" dirty="0"/>
              <a:t>)</a:t>
            </a:r>
          </a:p>
          <a:p>
            <a:pPr marL="800100" lvl="1" indent="-342900" algn="l">
              <a:buFont typeface="+mj-lt"/>
              <a:buAutoNum type="arabicPeriod"/>
            </a:pPr>
            <a:r>
              <a:rPr lang="en-US" sz="1400" dirty="0"/>
              <a:t>Make Lambda Functions</a:t>
            </a:r>
          </a:p>
          <a:p>
            <a:pPr marL="800100" lvl="1" indent="-342900" algn="l">
              <a:buFont typeface="+mj-lt"/>
              <a:buAutoNum type="arabicPeriod"/>
            </a:pPr>
            <a:r>
              <a:rPr lang="en-US" sz="1400" dirty="0"/>
              <a:t>Populate and link DynamoDB database</a:t>
            </a:r>
          </a:p>
          <a:p>
            <a:pPr marL="800100" lvl="1" indent="-342900" algn="l">
              <a:buFont typeface="+mj-lt"/>
              <a:buAutoNum type="arabicPeriod"/>
            </a:pPr>
            <a:r>
              <a:rPr lang="en-US" sz="1400" dirty="0"/>
              <a:t>Configure an API using Gateway</a:t>
            </a:r>
          </a:p>
          <a:p>
            <a:pPr marL="800100" lvl="1" indent="-342900" algn="l">
              <a:buFont typeface="+mj-lt"/>
              <a:buAutoNum type="arabicPeriod"/>
            </a:pPr>
            <a:r>
              <a:rPr lang="en-US" sz="1400" dirty="0"/>
              <a:t>Implement Cross Origin Resource Sharing (CORS)</a:t>
            </a:r>
          </a:p>
          <a:p>
            <a:pPr marL="800100" lvl="1" indent="-342900" algn="l">
              <a:buFont typeface="+mj-lt"/>
              <a:buAutoNum type="arabicPeriod"/>
            </a:pPr>
            <a:r>
              <a:rPr lang="en-US" sz="1400" dirty="0"/>
              <a:t>Deploy API.</a:t>
            </a:r>
          </a:p>
          <a:p>
            <a:pPr lvl="1" algn="l"/>
            <a:endParaRPr lang="en-US" sz="1400" dirty="0"/>
          </a:p>
          <a:p>
            <a:pPr lvl="1" algn="l"/>
            <a:endParaRPr lang="en-US" sz="1400" dirty="0"/>
          </a:p>
        </p:txBody>
      </p:sp>
      <p:sp>
        <p:nvSpPr>
          <p:cNvPr id="3" name="TextBox 2">
            <a:extLst>
              <a:ext uri="{FF2B5EF4-FFF2-40B4-BE49-F238E27FC236}">
                <a16:creationId xmlns:a16="http://schemas.microsoft.com/office/drawing/2014/main" id="{A0D02B1D-10D0-08CC-2505-5B15DF43F9FC}"/>
              </a:ext>
            </a:extLst>
          </p:cNvPr>
          <p:cNvSpPr txBox="1"/>
          <p:nvPr/>
        </p:nvSpPr>
        <p:spPr>
          <a:xfrm>
            <a:off x="5599689" y="3605002"/>
            <a:ext cx="3511944" cy="646331"/>
          </a:xfrm>
          <a:prstGeom prst="rect">
            <a:avLst/>
          </a:prstGeom>
          <a:noFill/>
        </p:spPr>
        <p:txBody>
          <a:bodyPr wrap="square" rtlCol="0">
            <a:spAutoFit/>
          </a:bodyPr>
          <a:lstStyle/>
          <a:p>
            <a:pPr algn="ctr"/>
            <a:r>
              <a:rPr lang="en-US" dirty="0"/>
              <a:t>(</a:t>
            </a:r>
            <a:r>
              <a:rPr lang="en-US" i="1" dirty="0"/>
              <a:t>Modeling Business Logic Flows in Serverless Applications</a:t>
            </a:r>
            <a:r>
              <a:rPr lang="en-US" dirty="0"/>
              <a:t>, 2020)</a:t>
            </a:r>
          </a:p>
        </p:txBody>
      </p:sp>
    </p:spTree>
    <p:extLst>
      <p:ext uri="{BB962C8B-B14F-4D97-AF65-F5344CB8AC3E}">
        <p14:creationId xmlns:p14="http://schemas.microsoft.com/office/powerpoint/2010/main" val="115356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Serverless Cloud</a:t>
            </a:r>
          </a:p>
        </p:txBody>
      </p:sp>
      <p:sp>
        <p:nvSpPr>
          <p:cNvPr id="9" name="Text Placeholder 4">
            <a:extLst>
              <a:ext uri="{FF2B5EF4-FFF2-40B4-BE49-F238E27FC236}">
                <a16:creationId xmlns:a16="http://schemas.microsoft.com/office/drawing/2014/main" id="{36210530-5CE0-F74C-A0F3-72C9EFE756BD}"/>
              </a:ext>
            </a:extLst>
          </p:cNvPr>
          <p:cNvSpPr txBox="1">
            <a:spLocks/>
          </p:cNvSpPr>
          <p:nvPr/>
        </p:nvSpPr>
        <p:spPr>
          <a:xfrm>
            <a:off x="60738" y="1073222"/>
            <a:ext cx="2351699"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rgbClr val="002060"/>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Database</a:t>
            </a:r>
          </a:p>
        </p:txBody>
      </p:sp>
      <p:sp>
        <p:nvSpPr>
          <p:cNvPr id="10" name="Content Placeholder 5">
            <a:extLst>
              <a:ext uri="{FF2B5EF4-FFF2-40B4-BE49-F238E27FC236}">
                <a16:creationId xmlns:a16="http://schemas.microsoft.com/office/drawing/2014/main" id="{44874B83-EADC-3044-85A5-11893100D0C6}"/>
              </a:ext>
            </a:extLst>
          </p:cNvPr>
          <p:cNvSpPr txBox="1">
            <a:spLocks/>
          </p:cNvSpPr>
          <p:nvPr/>
        </p:nvSpPr>
        <p:spPr>
          <a:xfrm>
            <a:off x="60738" y="1553044"/>
            <a:ext cx="4041923" cy="3590456"/>
          </a:xfrm>
          <a:prstGeom prst="rect">
            <a:avLst/>
          </a:prstGeom>
        </p:spPr>
        <p:txBody>
          <a:bodyPr vert="horz" lIns="91440" tIns="45720" rIns="91440" bIns="45720" rtlCol="0">
            <a:normAutofit fontScale="25000" lnSpcReduction="20000"/>
          </a:bodyPr>
          <a:lstStyle>
            <a:lvl1pPr marL="342900" indent="-342900" algn="ctr" defTabSz="914400" rtl="0" eaLnBrk="1" latinLnBrk="0" hangingPunct="1">
              <a:spcBef>
                <a:spcPct val="20000"/>
              </a:spcBef>
              <a:buFont typeface="Arial" pitchFamily="34" charset="0"/>
              <a:buChar char="•"/>
              <a:defRPr sz="2400" kern="1200">
                <a:solidFill>
                  <a:srgbClr val="002060"/>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rgbClr val="002060"/>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rgbClr val="002060"/>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r>
              <a:rPr lang="en-US" sz="6800" dirty="0"/>
              <a:t>Data-model differences between MongoDB and DynamoDB:</a:t>
            </a:r>
          </a:p>
          <a:p>
            <a:pPr lvl="1" algn="l"/>
            <a:r>
              <a:rPr lang="en-US" sz="6800" dirty="0"/>
              <a:t>MongoDB can query using single keys, ranges, faceted search, JOINs, graph traversals, and geospatial queries. DynamoDB uses key-value queries only and can have at most 2 attributes. (MongoDB, n.d.)</a:t>
            </a:r>
          </a:p>
          <a:p>
            <a:pPr algn="l"/>
            <a:r>
              <a:rPr lang="en-US" sz="6800" dirty="0"/>
              <a:t>Queries Performed:</a:t>
            </a:r>
          </a:p>
          <a:p>
            <a:pPr lvl="1" algn="l"/>
            <a:r>
              <a:rPr lang="en-US" sz="6800" dirty="0"/>
              <a:t>Questions and Answers</a:t>
            </a:r>
          </a:p>
          <a:p>
            <a:pPr lvl="1" algn="l"/>
            <a:r>
              <a:rPr lang="en-US" sz="6800" dirty="0"/>
              <a:t>Question Example: What is angular?</a:t>
            </a:r>
          </a:p>
          <a:p>
            <a:pPr lvl="1" algn="l"/>
            <a:r>
              <a:rPr lang="en-US" sz="6800" dirty="0"/>
              <a:t>Answer Example: Because it is the backbone of angular.</a:t>
            </a:r>
          </a:p>
          <a:p>
            <a:pPr marL="571500" marR="0" indent="0" algn="l">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buNone/>
            </a:pPr>
            <a:endParaRPr lang="en-US" sz="1800" dirty="0"/>
          </a:p>
          <a:p>
            <a:pPr lvl="1" algn="l"/>
            <a:endParaRPr lang="en-US" sz="1400" dirty="0"/>
          </a:p>
        </p:txBody>
      </p:sp>
      <p:sp>
        <p:nvSpPr>
          <p:cNvPr id="2" name="TextBox 1">
            <a:extLst>
              <a:ext uri="{FF2B5EF4-FFF2-40B4-BE49-F238E27FC236}">
                <a16:creationId xmlns:a16="http://schemas.microsoft.com/office/drawing/2014/main" id="{AE8DEC2D-CC16-D4EF-20DB-6F9FE1329D9D}"/>
              </a:ext>
            </a:extLst>
          </p:cNvPr>
          <p:cNvSpPr txBox="1"/>
          <p:nvPr/>
        </p:nvSpPr>
        <p:spPr>
          <a:xfrm>
            <a:off x="4446572" y="1305041"/>
            <a:ext cx="4636689" cy="3972370"/>
          </a:xfrm>
          <a:prstGeom prst="rect">
            <a:avLst/>
          </a:prstGeom>
          <a:noFill/>
        </p:spPr>
        <p:txBody>
          <a:bodyPr wrap="square" rtlCol="0">
            <a:spAutoFit/>
          </a:bodyPr>
          <a:lstStyle/>
          <a:p>
            <a:pPr algn="ctr"/>
            <a:r>
              <a:rPr lang="en-US" sz="2000" dirty="0"/>
              <a:t>Script Snippets</a:t>
            </a:r>
          </a:p>
          <a:p>
            <a:pPr marL="571500" marR="0" indent="0" algn="l">
              <a:lnSpc>
                <a:spcPct val="107000"/>
              </a:lnSpc>
              <a:spcBef>
                <a:spcPts val="0"/>
              </a:spcBef>
              <a:spcAft>
                <a:spcPts val="0"/>
              </a:spcAft>
              <a:buNone/>
            </a:pPr>
            <a:r>
              <a:rPr lang="en-US" sz="1050" dirty="0">
                <a:effectLst/>
                <a:latin typeface="Consolas" panose="020B0609020204030204" pitchFamily="49" charset="0"/>
                <a:ea typeface="Calibri" panose="020F0502020204030204" pitchFamily="34" charset="0"/>
                <a:cs typeface="Calibri" panose="020F0502020204030204" pitchFamily="34" charset="0"/>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indent="0" algn="l">
              <a:lnSpc>
                <a:spcPct val="107000"/>
              </a:lnSpc>
              <a:spcBef>
                <a:spcPts val="0"/>
              </a:spcBef>
              <a:spcAft>
                <a:spcPts val="0"/>
              </a:spcAft>
              <a:buNone/>
            </a:pPr>
            <a:r>
              <a:rPr lang="en-US" sz="1050" dirty="0">
                <a:effectLst/>
                <a:latin typeface="Consolas" panose="020B0609020204030204" pitchFamily="49" charset="0"/>
                <a:ea typeface="Calibri" panose="020F0502020204030204" pitchFamily="34" charset="0"/>
                <a:cs typeface="Calibri" panose="020F0502020204030204" pitchFamily="34" charset="0"/>
              </a:rPr>
              <a:t>  "id": "5eb59b7f80433e00045a7dfb",</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indent="0" algn="l">
              <a:lnSpc>
                <a:spcPct val="107000"/>
              </a:lnSpc>
              <a:spcBef>
                <a:spcPts val="0"/>
              </a:spcBef>
              <a:spcAft>
                <a:spcPts val="0"/>
              </a:spcAft>
              <a:buNone/>
            </a:pPr>
            <a:r>
              <a:rPr lang="en-US" sz="1050" dirty="0">
                <a:effectLst/>
                <a:latin typeface="Consolas" panose="020B0609020204030204" pitchFamily="49" charset="0"/>
                <a:ea typeface="Calibri" panose="020F0502020204030204" pitchFamily="34" charset="0"/>
                <a:cs typeface="Calibri" panose="020F0502020204030204" pitchFamily="34" charset="0"/>
              </a:rPr>
              <a:t>  "</a:t>
            </a:r>
            <a:r>
              <a:rPr lang="en-US" sz="1050" dirty="0" err="1">
                <a:effectLst/>
                <a:latin typeface="Consolas" panose="020B0609020204030204" pitchFamily="49" charset="0"/>
                <a:ea typeface="Calibri" panose="020F0502020204030204" pitchFamily="34" charset="0"/>
                <a:cs typeface="Calibri" panose="020F0502020204030204" pitchFamily="34" charset="0"/>
              </a:rPr>
              <a:t>categorySlug</a:t>
            </a:r>
            <a:r>
              <a:rPr lang="en-US" sz="1050" dirty="0">
                <a:effectLst/>
                <a:latin typeface="Consolas" panose="020B0609020204030204" pitchFamily="49" charset="0"/>
                <a:ea typeface="Calibri" panose="020F0502020204030204" pitchFamily="34" charset="0"/>
                <a:cs typeface="Calibri" panose="020F0502020204030204" pitchFamily="34" charset="0"/>
              </a:rPr>
              <a:t>": "angular",</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indent="0" algn="l">
              <a:lnSpc>
                <a:spcPct val="107000"/>
              </a:lnSpc>
              <a:spcBef>
                <a:spcPts val="0"/>
              </a:spcBef>
              <a:spcAft>
                <a:spcPts val="0"/>
              </a:spcAft>
              <a:buNone/>
            </a:pPr>
            <a:r>
              <a:rPr lang="en-US" sz="1050" dirty="0">
                <a:effectLst/>
                <a:latin typeface="Consolas" panose="020B0609020204030204" pitchFamily="49" charset="0"/>
                <a:ea typeface="Calibri" panose="020F0502020204030204" pitchFamily="34" charset="0"/>
                <a:cs typeface="Calibri" panose="020F0502020204030204" pitchFamily="34" charset="0"/>
              </a:rPr>
              <a:t>  "</a:t>
            </a:r>
            <a:r>
              <a:rPr lang="en-US" sz="1050" dirty="0" err="1">
                <a:effectLst/>
                <a:latin typeface="Consolas" panose="020B0609020204030204" pitchFamily="49" charset="0"/>
                <a:ea typeface="Calibri" panose="020F0502020204030204" pitchFamily="34" charset="0"/>
                <a:cs typeface="Calibri" panose="020F0502020204030204" pitchFamily="34" charset="0"/>
              </a:rPr>
              <a:t>questionSlug</a:t>
            </a:r>
            <a:r>
              <a:rPr lang="en-US" sz="1050" dirty="0">
                <a:effectLst/>
                <a:latin typeface="Consolas" panose="020B0609020204030204" pitchFamily="49" charset="0"/>
                <a:ea typeface="Calibri" panose="020F0502020204030204" pitchFamily="34" charset="0"/>
                <a:cs typeface="Calibri" panose="020F0502020204030204" pitchFamily="34" charset="0"/>
              </a:rPr>
              <a:t>": "what-is-angular",</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indent="0" algn="l">
              <a:lnSpc>
                <a:spcPct val="107000"/>
              </a:lnSpc>
              <a:spcBef>
                <a:spcPts val="0"/>
              </a:spcBef>
              <a:spcAft>
                <a:spcPts val="0"/>
              </a:spcAft>
              <a:buNone/>
            </a:pPr>
            <a:r>
              <a:rPr lang="en-US" sz="1050" dirty="0">
                <a:effectLst/>
                <a:latin typeface="Consolas" panose="020B0609020204030204" pitchFamily="49" charset="0"/>
                <a:ea typeface="Calibri" panose="020F0502020204030204" pitchFamily="34" charset="0"/>
                <a:cs typeface="Calibri" panose="020F0502020204030204" pitchFamily="34" charset="0"/>
              </a:rPr>
              <a:t>  "question": "What is Angular",</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indent="0" algn="l">
              <a:lnSpc>
                <a:spcPct val="107000"/>
              </a:lnSpc>
              <a:spcBef>
                <a:spcPts val="0"/>
              </a:spcBef>
              <a:spcAft>
                <a:spcPts val="0"/>
              </a:spcAft>
              <a:buNone/>
            </a:pPr>
            <a:r>
              <a:rPr lang="en-US" sz="1050" dirty="0">
                <a:effectLst/>
                <a:latin typeface="Consolas" panose="020B0609020204030204" pitchFamily="49" charset="0"/>
                <a:ea typeface="Calibri" panose="020F0502020204030204" pitchFamily="34" charset="0"/>
                <a:cs typeface="Calibri" panose="020F0502020204030204" pitchFamily="34" charset="0"/>
              </a:rPr>
              <a:t>  "</a:t>
            </a:r>
            <a:r>
              <a:rPr lang="en-US" sz="1050" dirty="0" err="1">
                <a:effectLst/>
                <a:latin typeface="Consolas" panose="020B0609020204030204" pitchFamily="49" charset="0"/>
                <a:ea typeface="Calibri" panose="020F0502020204030204" pitchFamily="34" charset="0"/>
                <a:cs typeface="Calibri" panose="020F0502020204030204" pitchFamily="34" charset="0"/>
              </a:rPr>
              <a:t>negativeVotes</a:t>
            </a:r>
            <a:r>
              <a:rPr lang="en-US" sz="1050" dirty="0">
                <a:effectLst/>
                <a:latin typeface="Consolas" panose="020B0609020204030204" pitchFamily="49" charset="0"/>
                <a:ea typeface="Calibri" panose="020F0502020204030204" pitchFamily="34" charset="0"/>
                <a:cs typeface="Calibri" panose="020F0502020204030204" pitchFamily="34" charset="0"/>
              </a:rPr>
              <a:t>": 0,</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indent="0" algn="l">
              <a:lnSpc>
                <a:spcPct val="107000"/>
              </a:lnSpc>
              <a:spcBef>
                <a:spcPts val="0"/>
              </a:spcBef>
              <a:spcAft>
                <a:spcPts val="0"/>
              </a:spcAft>
              <a:buNone/>
            </a:pPr>
            <a:r>
              <a:rPr lang="en-US" sz="1050" dirty="0">
                <a:effectLst/>
                <a:latin typeface="Consolas" panose="020B0609020204030204" pitchFamily="49" charset="0"/>
                <a:ea typeface="Calibri" panose="020F0502020204030204" pitchFamily="34" charset="0"/>
                <a:cs typeface="Calibri" panose="020F0502020204030204" pitchFamily="34" charset="0"/>
              </a:rPr>
              <a:t>  "</a:t>
            </a:r>
            <a:r>
              <a:rPr lang="en-US" sz="1050" dirty="0" err="1">
                <a:effectLst/>
                <a:latin typeface="Consolas" panose="020B0609020204030204" pitchFamily="49" charset="0"/>
                <a:ea typeface="Calibri" panose="020F0502020204030204" pitchFamily="34" charset="0"/>
                <a:cs typeface="Calibri" panose="020F0502020204030204" pitchFamily="34" charset="0"/>
              </a:rPr>
              <a:t>positiveVotes</a:t>
            </a:r>
            <a:r>
              <a:rPr lang="en-US" sz="1050" dirty="0">
                <a:effectLst/>
                <a:latin typeface="Consolas" panose="020B0609020204030204" pitchFamily="49" charset="0"/>
                <a:ea typeface="Calibri" panose="020F0502020204030204" pitchFamily="34" charset="0"/>
                <a:cs typeface="Calibri" panose="020F0502020204030204" pitchFamily="34" charset="0"/>
              </a:rPr>
              <a:t>": 0,</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indent="0" algn="l">
              <a:lnSpc>
                <a:spcPct val="107000"/>
              </a:lnSpc>
              <a:spcBef>
                <a:spcPts val="0"/>
              </a:spcBef>
              <a:spcAft>
                <a:spcPts val="0"/>
              </a:spcAft>
              <a:buNone/>
            </a:pPr>
            <a:r>
              <a:rPr lang="en-US" sz="1050" dirty="0">
                <a:effectLst/>
                <a:latin typeface="Consolas" panose="020B0609020204030204" pitchFamily="49" charset="0"/>
                <a:ea typeface="Calibri" panose="020F0502020204030204" pitchFamily="34" charset="0"/>
                <a:cs typeface="Calibri" panose="020F0502020204030204" pitchFamily="34" charset="0"/>
              </a:rPr>
              <a:t>  "answers": []</a:t>
            </a:r>
          </a:p>
          <a:p>
            <a:pPr marL="571500" marR="0" indent="0" algn="l">
              <a:lnSpc>
                <a:spcPct val="107000"/>
              </a:lnSpc>
              <a:spcBef>
                <a:spcPts val="0"/>
              </a:spcBef>
              <a:spcAft>
                <a:spcPts val="0"/>
              </a:spcAft>
              <a:buNone/>
            </a:pPr>
            <a:r>
              <a:rPr lang="en-US" sz="1050" dirty="0">
                <a:latin typeface="Consolas" panose="020B0609020204030204" pitchFamily="49" charset="0"/>
                <a:ea typeface="Calibri" panose="020F0502020204030204" pitchFamily="34" charset="0"/>
                <a:cs typeface="Calibri" panose="020F0502020204030204" pitchFamily="34" charset="0"/>
              </a:rPr>
              <a:t>}</a:t>
            </a:r>
          </a:p>
          <a:p>
            <a:pPr marL="571500" marR="0" indent="0" algn="l">
              <a:lnSpc>
                <a:spcPct val="107000"/>
              </a:lnSpc>
              <a:spcBef>
                <a:spcPts val="0"/>
              </a:spcBef>
              <a:spcAft>
                <a:spcPts val="0"/>
              </a:spcAft>
              <a:buNone/>
            </a:pPr>
            <a:endParaRPr lang="en-US" sz="1050" dirty="0">
              <a:latin typeface="Consolas" panose="020B0609020204030204" pitchFamily="49" charset="0"/>
              <a:ea typeface="Calibri" panose="020F0502020204030204" pitchFamily="34" charset="0"/>
              <a:cs typeface="Calibri" panose="020F0502020204030204" pitchFamily="34" charset="0"/>
            </a:endParaRPr>
          </a:p>
          <a:p>
            <a:pPr marL="571500" marR="0" indent="0" algn="l">
              <a:lnSpc>
                <a:spcPct val="107000"/>
              </a:lnSpc>
              <a:spcBef>
                <a:spcPts val="0"/>
              </a:spcBef>
              <a:spcAft>
                <a:spcPts val="0"/>
              </a:spcAft>
              <a:buNone/>
            </a:pPr>
            <a:r>
              <a:rPr lang="en-US" sz="1050" dirty="0">
                <a:latin typeface="Consolas" panose="020B0609020204030204" pitchFamily="49" charset="0"/>
                <a:ea typeface="Calibri" panose="020F0502020204030204" pitchFamily="34" charset="0"/>
                <a:cs typeface="Calibri" panose="020F0502020204030204" pitchFamily="34" charset="0"/>
              </a:rPr>
              <a:t>&amp;</a:t>
            </a:r>
          </a:p>
          <a:p>
            <a:pPr marL="571500" marR="0" indent="0" algn="l">
              <a:lnSpc>
                <a:spcPct val="107000"/>
              </a:lnSpc>
              <a:spcBef>
                <a:spcPts val="0"/>
              </a:spcBef>
              <a:spcAft>
                <a:spcPts val="0"/>
              </a:spcAft>
              <a:buNone/>
            </a:pPr>
            <a:endParaRPr lang="en-US" sz="1050" dirty="0">
              <a:latin typeface="Consolas" panose="020B0609020204030204" pitchFamily="49" charset="0"/>
              <a:ea typeface="Calibri" panose="020F0502020204030204" pitchFamily="34" charset="0"/>
              <a:cs typeface="Calibri" panose="020F0502020204030204" pitchFamily="34" charset="0"/>
            </a:endParaRPr>
          </a:p>
          <a:p>
            <a:pPr marL="571500" marR="0" indent="0" algn="l">
              <a:lnSpc>
                <a:spcPct val="107000"/>
              </a:lnSpc>
              <a:spcBef>
                <a:spcPts val="0"/>
              </a:spcBef>
              <a:spcAft>
                <a:spcPts val="0"/>
              </a:spcAft>
              <a:buNone/>
            </a:pPr>
            <a:r>
              <a:rPr lang="en-US" sz="1050" dirty="0">
                <a:latin typeface="Consolas" panose="020B0609020204030204" pitchFamily="49" charset="0"/>
                <a:ea typeface="Calibri" panose="020F0502020204030204" pitchFamily="34" charset="0"/>
                <a:cs typeface="Calibri" panose="020F0502020204030204" pitchFamily="34" charset="0"/>
              </a:rPr>
              <a:t>{</a:t>
            </a:r>
          </a:p>
          <a:p>
            <a:pPr marL="571500" marR="0" indent="0" algn="l">
              <a:lnSpc>
                <a:spcPct val="107000"/>
              </a:lnSpc>
              <a:spcBef>
                <a:spcPts val="0"/>
              </a:spcBef>
              <a:spcAft>
                <a:spcPts val="0"/>
              </a:spcAft>
              <a:buNone/>
            </a:pPr>
            <a:r>
              <a:rPr lang="en-US" sz="1050" dirty="0">
                <a:latin typeface="Consolas" panose="020B0609020204030204" pitchFamily="49" charset="0"/>
                <a:ea typeface="Calibri" panose="020F0502020204030204" pitchFamily="34" charset="0"/>
                <a:cs typeface="Calibri" panose="020F0502020204030204" pitchFamily="34" charset="0"/>
              </a:rPr>
              <a:t>  </a:t>
            </a:r>
            <a:r>
              <a:rPr lang="en-US" sz="1050" dirty="0">
                <a:effectLst/>
                <a:latin typeface="Consolas" panose="020B0609020204030204" pitchFamily="49" charset="0"/>
                <a:ea typeface="Calibri" panose="020F0502020204030204" pitchFamily="34" charset="0"/>
                <a:cs typeface="Calibri" panose="020F0502020204030204" pitchFamily="34" charset="0"/>
              </a:rPr>
              <a:t>"answer": "Because it is the backbone of angular“</a:t>
            </a:r>
          </a:p>
          <a:p>
            <a:pPr marL="571500" marR="0" indent="0" algn="l">
              <a:lnSpc>
                <a:spcPct val="107000"/>
              </a:lnSpc>
              <a:spcBef>
                <a:spcPts val="0"/>
              </a:spcBef>
              <a:spcAft>
                <a:spcPts val="0"/>
              </a:spcAft>
              <a:buNone/>
            </a:pPr>
            <a:r>
              <a:rPr lang="en-US" sz="1050" dirty="0">
                <a:latin typeface="Consolas" panose="020B0609020204030204" pitchFamily="49" charset="0"/>
                <a:ea typeface="Calibri" panose="020F0502020204030204" pitchFamily="34" charset="0"/>
                <a:cs typeface="Calibri" panose="020F0502020204030204" pitchFamily="34" charset="0"/>
              </a:rPr>
              <a:t>  </a:t>
            </a:r>
            <a:r>
              <a:rPr lang="en-US" sz="1050" dirty="0">
                <a:effectLst/>
                <a:latin typeface="Consolas" panose="020B0609020204030204" pitchFamily="49" charset="0"/>
                <a:ea typeface="Calibri" panose="020F0502020204030204" pitchFamily="34" charset="0"/>
                <a:cs typeface="Calibri" panose="020F0502020204030204" pitchFamily="34" charset="0"/>
              </a:rPr>
              <a:t>"</a:t>
            </a:r>
            <a:r>
              <a:rPr lang="en-US" sz="1050" dirty="0" err="1">
                <a:effectLst/>
                <a:latin typeface="Consolas" panose="020B0609020204030204" pitchFamily="49" charset="0"/>
                <a:ea typeface="Calibri" panose="020F0502020204030204" pitchFamily="34" charset="0"/>
                <a:cs typeface="Calibri" panose="020F0502020204030204" pitchFamily="34" charset="0"/>
              </a:rPr>
              <a:t>negativeVotes</a:t>
            </a:r>
            <a:r>
              <a:rPr lang="en-US" sz="1050" dirty="0">
                <a:effectLst/>
                <a:latin typeface="Consolas" panose="020B0609020204030204" pitchFamily="49" charset="0"/>
                <a:ea typeface="Calibri" panose="020F0502020204030204" pitchFamily="34" charset="0"/>
                <a:cs typeface="Calibri" panose="020F0502020204030204" pitchFamily="34" charset="0"/>
              </a:rPr>
              <a:t>": 0,</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571500" marR="0" indent="0" algn="l">
              <a:lnSpc>
                <a:spcPct val="107000"/>
              </a:lnSpc>
              <a:spcBef>
                <a:spcPts val="0"/>
              </a:spcBef>
              <a:spcAft>
                <a:spcPts val="0"/>
              </a:spcAft>
              <a:buNone/>
            </a:pPr>
            <a:r>
              <a:rPr lang="en-US" sz="1050" dirty="0">
                <a:effectLst/>
                <a:latin typeface="Calibri" panose="020F0502020204030204" pitchFamily="34" charset="0"/>
                <a:ea typeface="Calibri" panose="020F0502020204030204" pitchFamily="34" charset="0"/>
                <a:cs typeface="Times New Roman" panose="02020603050405020304" pitchFamily="18" charset="0"/>
              </a:rPr>
              <a:t>     </a:t>
            </a:r>
            <a:r>
              <a:rPr lang="en-US" sz="1050" dirty="0">
                <a:effectLst/>
                <a:latin typeface="Consolas" panose="020B0609020204030204" pitchFamily="49" charset="0"/>
                <a:ea typeface="Calibri" panose="020F0502020204030204" pitchFamily="34" charset="0"/>
                <a:cs typeface="Calibri" panose="020F0502020204030204" pitchFamily="34" charset="0"/>
              </a:rPr>
              <a:t>"</a:t>
            </a:r>
            <a:r>
              <a:rPr lang="en-US" sz="1050" dirty="0" err="1">
                <a:effectLst/>
                <a:latin typeface="Consolas" panose="020B0609020204030204" pitchFamily="49" charset="0"/>
                <a:ea typeface="Calibri" panose="020F0502020204030204" pitchFamily="34" charset="0"/>
                <a:cs typeface="Calibri" panose="020F0502020204030204" pitchFamily="34" charset="0"/>
              </a:rPr>
              <a:t>positiveVotes</a:t>
            </a:r>
            <a:r>
              <a:rPr lang="en-US" sz="1050" dirty="0">
                <a:effectLst/>
                <a:latin typeface="Consolas" panose="020B0609020204030204" pitchFamily="49" charset="0"/>
                <a:ea typeface="Calibri" panose="020F0502020204030204" pitchFamily="34" charset="0"/>
                <a:cs typeface="Calibri" panose="020F0502020204030204" pitchFamily="34" charset="0"/>
              </a:rPr>
              <a:t>": 0,</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571500" marR="0" indent="0" algn="l">
              <a:lnSpc>
                <a:spcPct val="107000"/>
              </a:lnSpc>
              <a:spcBef>
                <a:spcPts val="0"/>
              </a:spcBef>
              <a:spcAft>
                <a:spcPts val="0"/>
              </a:spcAft>
              <a:buNone/>
            </a:pPr>
            <a:r>
              <a:rPr lang="en-US" sz="1050" dirty="0">
                <a:effectLst/>
                <a:latin typeface="Calibri" panose="020F0502020204030204" pitchFamily="34" charset="0"/>
                <a:ea typeface="Calibri" panose="020F0502020204030204" pitchFamily="34" charset="0"/>
                <a:cs typeface="Times New Roman" panose="02020603050405020304" pitchFamily="18" charset="0"/>
              </a:rPr>
              <a:t>     </a:t>
            </a:r>
            <a:r>
              <a:rPr lang="en-US" sz="1050" dirty="0">
                <a:effectLst/>
                <a:latin typeface="Consolas" panose="020B0609020204030204" pitchFamily="49" charset="0"/>
                <a:ea typeface="Calibri" panose="020F0502020204030204" pitchFamily="34" charset="0"/>
                <a:cs typeface="Calibri" panose="020F0502020204030204" pitchFamily="34" charset="0"/>
              </a:rPr>
              <a:t>"id": "5b8629d2af53c20004793ac0",</a:t>
            </a:r>
            <a:r>
              <a:rPr lang="en-US" sz="1050" dirty="0">
                <a:latin typeface="Calibri" panose="020F0502020204030204" pitchFamily="34" charset="0"/>
                <a:ea typeface="Calibri" panose="020F0502020204030204" pitchFamily="34" charset="0"/>
                <a:cs typeface="Times New Roman" panose="02020603050405020304" pitchFamily="18" charset="0"/>
              </a:rPr>
              <a:t> </a:t>
            </a:r>
          </a:p>
          <a:p>
            <a:pPr marL="571500" marR="0" indent="0" algn="l">
              <a:lnSpc>
                <a:spcPct val="107000"/>
              </a:lnSpc>
              <a:spcBef>
                <a:spcPts val="0"/>
              </a:spcBef>
              <a:spcAft>
                <a:spcPts val="0"/>
              </a:spcAft>
              <a:buNone/>
            </a:pPr>
            <a:r>
              <a:rPr lang="en-US" sz="1050" dirty="0">
                <a:effectLst/>
                <a:latin typeface="Calibri" panose="020F0502020204030204" pitchFamily="34" charset="0"/>
                <a:ea typeface="Calibri" panose="020F0502020204030204" pitchFamily="34" charset="0"/>
                <a:cs typeface="Times New Roman" panose="02020603050405020304" pitchFamily="18" charset="0"/>
              </a:rPr>
              <a:t>     </a:t>
            </a:r>
            <a:r>
              <a:rPr lang="en-US" sz="1050" dirty="0">
                <a:effectLst/>
                <a:latin typeface="Consolas" panose="020B0609020204030204" pitchFamily="49" charset="0"/>
                <a:ea typeface="Calibri" panose="020F0502020204030204" pitchFamily="34" charset="0"/>
                <a:cs typeface="Calibri" panose="020F0502020204030204" pitchFamily="34" charset="0"/>
              </a:rPr>
              <a:t>"</a:t>
            </a:r>
            <a:r>
              <a:rPr lang="en-US" sz="1050" dirty="0" err="1">
                <a:effectLst/>
                <a:latin typeface="Consolas" panose="020B0609020204030204" pitchFamily="49" charset="0"/>
                <a:ea typeface="Calibri" panose="020F0502020204030204" pitchFamily="34" charset="0"/>
                <a:cs typeface="Calibri" panose="020F0502020204030204" pitchFamily="34" charset="0"/>
              </a:rPr>
              <a:t>questionId</a:t>
            </a:r>
            <a:r>
              <a:rPr lang="en-US" sz="1050" dirty="0">
                <a:effectLst/>
                <a:latin typeface="Consolas" panose="020B0609020204030204" pitchFamily="49" charset="0"/>
                <a:ea typeface="Calibri" panose="020F0502020204030204" pitchFamily="34" charset="0"/>
                <a:cs typeface="Calibri" panose="020F0502020204030204" pitchFamily="34" charset="0"/>
              </a:rPr>
              <a:t>": "5eb59b7f80433e00045a7dfb</a:t>
            </a:r>
          </a:p>
          <a:p>
            <a:pPr marL="571500" marR="0" indent="0" algn="l">
              <a:lnSpc>
                <a:spcPct val="107000"/>
              </a:lnSpc>
              <a:spcBef>
                <a:spcPts val="0"/>
              </a:spcBef>
              <a:spcAft>
                <a:spcPts val="0"/>
              </a:spcAft>
              <a:buNone/>
            </a:pPr>
            <a:r>
              <a:rPr lang="en-US" sz="1050" dirty="0">
                <a:effectLst/>
                <a:latin typeface="Consolas" panose="020B0609020204030204" pitchFamily="49" charset="0"/>
                <a:ea typeface="Calibri" panose="020F0502020204030204" pitchFamily="34" charset="0"/>
                <a:cs typeface="Calibri" panose="020F0502020204030204" pitchFamily="34" charset="0"/>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indent="0" algn="l">
              <a:lnSpc>
                <a:spcPct val="107000"/>
              </a:lnSpc>
              <a:spcBef>
                <a:spcPts val="0"/>
              </a:spcBef>
              <a:spcAft>
                <a:spcPts val="0"/>
              </a:spcAft>
              <a:buNone/>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000" dirty="0"/>
          </a:p>
        </p:txBody>
      </p:sp>
    </p:spTree>
    <p:extLst>
      <p:ext uri="{BB962C8B-B14F-4D97-AF65-F5344CB8AC3E}">
        <p14:creationId xmlns:p14="http://schemas.microsoft.com/office/powerpoint/2010/main" val="235968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Cloud-Based </a:t>
            </a:r>
            <a:br>
              <a:rPr lang="en-US" dirty="0">
                <a:solidFill>
                  <a:schemeClr val="tx1"/>
                </a:solidFill>
              </a:rPr>
            </a:br>
            <a:r>
              <a:rPr lang="en-US" dirty="0"/>
              <a:t>Development Principles</a:t>
            </a:r>
          </a:p>
        </p:txBody>
      </p:sp>
      <p:sp>
        <p:nvSpPr>
          <p:cNvPr id="3" name="Content Placeholder 2"/>
          <p:cNvSpPr>
            <a:spLocks noGrp="1"/>
          </p:cNvSpPr>
          <p:nvPr>
            <p:ph idx="1"/>
          </p:nvPr>
        </p:nvSpPr>
        <p:spPr>
          <a:xfrm>
            <a:off x="0" y="1244708"/>
            <a:ext cx="3997234" cy="3898791"/>
          </a:xfrm>
        </p:spPr>
        <p:txBody>
          <a:bodyPr>
            <a:normAutofit fontScale="85000" lnSpcReduction="20000"/>
          </a:bodyPr>
          <a:lstStyle/>
          <a:p>
            <a:r>
              <a:rPr lang="en-US" dirty="0"/>
              <a:t>Elasticity</a:t>
            </a:r>
          </a:p>
          <a:p>
            <a:pPr lvl="1"/>
            <a:r>
              <a:rPr lang="en-US" dirty="0"/>
              <a:t>Elasticity is the ability to manipulate the resources a cloud-based application uses.</a:t>
            </a:r>
          </a:p>
          <a:p>
            <a:r>
              <a:rPr lang="en-US" dirty="0"/>
              <a:t>Pay-for-use model</a:t>
            </a:r>
          </a:p>
          <a:p>
            <a:pPr lvl="1"/>
            <a:r>
              <a:rPr lang="en-US" dirty="0"/>
              <a:t>The Pay-for-use model does not assign a fixed fee per a certain time iteration. You pay for what resources or compute power you use.</a:t>
            </a:r>
          </a:p>
          <a:p>
            <a:pPr marL="0" indent="0">
              <a:buNone/>
            </a:pPr>
            <a:endParaRPr lang="en-US" dirty="0"/>
          </a:p>
          <a:p>
            <a:endParaRPr lang="en-US" dirty="0"/>
          </a:p>
          <a:p>
            <a:endParaRPr lang="en-US" dirty="0"/>
          </a:p>
        </p:txBody>
      </p:sp>
      <p:pic>
        <p:nvPicPr>
          <p:cNvPr id="5" name="Picture 4" descr="Capacity vs Usage (Traditional Data Center) graph. The X axis is &quot;Time&quot; and the Y axis is &quot;Computer Power&quot;. A blue line representing &quot;Planned Capacity&quot; goes up at regular intervals. A red line representing &quot;Actual Usage&quot; is more smooth. A dip in Actual Usage is labeled &quot;waste&quot;. A plateau in &quot;Planned Capacity&quot; is labeled &quot;Customer dissatisfaction&quot;. ">
            <a:extLst>
              <a:ext uri="{FF2B5EF4-FFF2-40B4-BE49-F238E27FC236}">
                <a16:creationId xmlns:a16="http://schemas.microsoft.com/office/drawing/2014/main" id="{42F5C989-4359-F443-9F01-2743C3881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234" y="1244709"/>
            <a:ext cx="4711688" cy="3533766"/>
          </a:xfrm>
          <a:prstGeom prst="rect">
            <a:avLst/>
          </a:prstGeom>
        </p:spPr>
      </p:pic>
    </p:spTree>
    <p:extLst>
      <p:ext uri="{BB962C8B-B14F-4D97-AF65-F5344CB8AC3E}">
        <p14:creationId xmlns:p14="http://schemas.microsoft.com/office/powerpoint/2010/main" val="3626748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E524F5-8F9B-4E83-ABD8-EF3E90295E3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51428B3-1E7D-46FF-9992-03AB3B060A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B7C02EB-927C-42F0-8F53-9658800154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1712</Words>
  <Application>Microsoft Office PowerPoint</Application>
  <PresentationFormat>On-screen Show (16:9)</PresentationFormat>
  <Paragraphs>144</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Consolas</vt:lpstr>
      <vt:lpstr>Times New Roman</vt:lpstr>
      <vt:lpstr>Office Theme</vt:lpstr>
      <vt:lpstr> CS 470 Project Two Conference Presentation: Cloud Development</vt:lpstr>
      <vt:lpstr>Overview</vt:lpstr>
      <vt:lpstr>Containerization</vt:lpstr>
      <vt:lpstr>Orchestration</vt:lpstr>
      <vt:lpstr>Docker Compose YAML Example</vt:lpstr>
      <vt:lpstr>The Serverless Cloud</vt:lpstr>
      <vt:lpstr>The Serverless Cloud</vt:lpstr>
      <vt:lpstr>The Serverless Cloud</vt:lpstr>
      <vt:lpstr>Cloud-Based  Development Principles</vt:lpstr>
      <vt:lpstr>Securing Your Cloud App</vt:lpstr>
      <vt:lpstr>Securing Your Cloud App</vt:lpstr>
      <vt:lpstr>Securing Your Cloud App</vt:lpstr>
      <vt:lpstr>Securing Your Cloud App</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470 Project Two Presentation Template</dc:title>
  <dc:creator/>
  <cp:lastModifiedBy/>
  <cp:revision>1</cp:revision>
  <dcterms:created xsi:type="dcterms:W3CDTF">2017-08-01T15:40:51Z</dcterms:created>
  <dcterms:modified xsi:type="dcterms:W3CDTF">2023-11-22T16:44:08Z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0x01010019267F6D1A260A4394C18F5AF72445EA</vt:lpwstr>
  </property>
</Properties>
</file>