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89" r:id="rId2"/>
    <p:sldId id="279" r:id="rId3"/>
    <p:sldId id="284" r:id="rId4"/>
    <p:sldId id="286" r:id="rId5"/>
    <p:sldId id="290" r:id="rId6"/>
    <p:sldId id="291" r:id="rId7"/>
    <p:sldId id="298" r:id="rId8"/>
    <p:sldId id="296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92" r:id="rId18"/>
    <p:sldId id="317" r:id="rId19"/>
    <p:sldId id="308" r:id="rId20"/>
    <p:sldId id="309" r:id="rId21"/>
    <p:sldId id="310" r:id="rId22"/>
    <p:sldId id="311" r:id="rId23"/>
    <p:sldId id="312" r:id="rId24"/>
    <p:sldId id="313" r:id="rId25"/>
    <p:sldId id="315" r:id="rId26"/>
    <p:sldId id="295" r:id="rId27"/>
    <p:sldId id="318" r:id="rId28"/>
    <p:sldId id="288" r:id="rId29"/>
    <p:sldId id="31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CCCFF"/>
    <a:srgbClr val="4A77CA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FA6E6-7B00-183F-7FAD-6CF4A78BDCC0}" v="6" dt="2022-02-21T14:29:29.965"/>
    <p1510:client id="{CD4C64A6-2DCD-408F-AB49-9CF881D309FB}" v="76" dt="2022-02-15T10:32:25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87" autoAdjust="0"/>
  </p:normalViewPr>
  <p:slideViewPr>
    <p:cSldViewPr snapToGrid="0">
      <p:cViewPr varScale="1">
        <p:scale>
          <a:sx n="148" d="100"/>
          <a:sy n="148" d="100"/>
        </p:scale>
        <p:origin x="29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F7636-5FEB-457D-AB4D-44B73D53AA2B}" type="datetimeFigureOut">
              <a:rPr lang="en-IE" smtClean="0"/>
              <a:t>29/03/2022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90280-7DFF-48AE-87A7-A03D58AA1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717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90280-7DFF-48AE-87A7-A03D58AA16EA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7072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90280-7DFF-48AE-87A7-A03D58AA16EA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597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90280-7DFF-48AE-87A7-A03D58AA16EA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9258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90280-7DFF-48AE-87A7-A03D58AA16EA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828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90280-7DFF-48AE-87A7-A03D58AA16EA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3877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90280-7DFF-48AE-87A7-A03D58AA16EA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1097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90280-7DFF-48AE-87A7-A03D58AA16EA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8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90280-7DFF-48AE-87A7-A03D58AA16EA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653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90280-7DFF-48AE-87A7-A03D58AA16EA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9801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90280-7DFF-48AE-87A7-A03D58AA16EA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88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90280-7DFF-48AE-87A7-A03D58AA16EA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767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90280-7DFF-48AE-87A7-A03D58AA16EA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8285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90280-7DFF-48AE-87A7-A03D58AA16EA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7012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90280-7DFF-48AE-87A7-A03D58AA16EA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2326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90280-7DFF-48AE-87A7-A03D58AA16EA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92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4B7A30-7234-4492-9767-2637559991A2}"/>
              </a:ext>
            </a:extLst>
          </p:cNvPr>
          <p:cNvSpPr/>
          <p:nvPr userDrawn="1"/>
        </p:nvSpPr>
        <p:spPr>
          <a:xfrm>
            <a:off x="0" y="6356350"/>
            <a:ext cx="12192000" cy="5078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err="1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430" y="193096"/>
            <a:ext cx="7372739" cy="679904"/>
          </a:xfrm>
        </p:spPr>
        <p:txBody>
          <a:bodyPr>
            <a:normAutofit/>
          </a:bodyPr>
          <a:lstStyle>
            <a:lvl1pPr>
              <a:defRPr sz="2200"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7E2F1-2ABC-4988-935A-0649C892C1E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09430" y="1100752"/>
            <a:ext cx="914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1420" y="6509469"/>
            <a:ext cx="4199961" cy="170055"/>
          </a:xfrm>
        </p:spPr>
        <p:txBody>
          <a:bodyPr/>
          <a:lstStyle>
            <a:lvl1pPr>
              <a:defRPr sz="900" b="1"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Chapter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7916" y="6455998"/>
            <a:ext cx="598714" cy="308554"/>
          </a:xfrm>
        </p:spPr>
        <p:txBody>
          <a:bodyPr/>
          <a:lstStyle>
            <a:lvl1pPr>
              <a:defRPr sz="900" b="1"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#1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7876" y="6549519"/>
            <a:ext cx="5457629" cy="170055"/>
          </a:xfrm>
        </p:spPr>
        <p:txBody>
          <a:bodyPr/>
          <a:lstStyle>
            <a:lvl1pPr>
              <a:defRPr sz="900" b="1">
                <a:solidFill>
                  <a:srgbClr val="FF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5939F50-840E-4E93-A7C8-A773FE4C3219}"/>
              </a:ext>
            </a:extLst>
          </p:cNvPr>
          <p:cNvSpPr txBox="1">
            <a:spLocks/>
          </p:cNvSpPr>
          <p:nvPr userDrawn="1"/>
        </p:nvSpPr>
        <p:spPr>
          <a:xfrm>
            <a:off x="9878812" y="6489567"/>
            <a:ext cx="2208685" cy="241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John Burke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5A92E0-5997-43B3-AE18-8631E3D668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74" y="48062"/>
            <a:ext cx="3669323" cy="12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5618-0569-4840-A91A-16F7F09C5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Quantum DCT Generation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8F125-AA61-4AED-B976-F0498FCE1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Realizing a quantum algorithm to calculate DCT coefficients for signal and image processing.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8247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042D-7B2F-43DD-9285-65E620A8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Discrete Cosine Transform (1 D)</a:t>
            </a:r>
          </a:p>
        </p:txBody>
      </p:sp>
      <p:pic>
        <p:nvPicPr>
          <p:cNvPr id="4" name="Picture 3" descr="A cat looking at the camera&#10;&#10;Description automatically generated">
            <a:extLst>
              <a:ext uri="{FF2B5EF4-FFF2-40B4-BE49-F238E27FC236}">
                <a16:creationId xmlns:a16="http://schemas.microsoft.com/office/drawing/2014/main" id="{C17B9F21-9FE7-42C1-B6ED-6BE1B31B1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0" y="1363873"/>
            <a:ext cx="2496506" cy="16622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6A4155-AD65-42BC-945F-3B854F22EE15}"/>
              </a:ext>
            </a:extLst>
          </p:cNvPr>
          <p:cNvSpPr/>
          <p:nvPr/>
        </p:nvSpPr>
        <p:spPr>
          <a:xfrm>
            <a:off x="809430" y="1363873"/>
            <a:ext cx="175308" cy="1571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D7E89-EC81-41C2-86BD-770FE4E5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29" y="1363873"/>
            <a:ext cx="2682939" cy="1662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31F79-6AC6-4968-86C5-F3A1E179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169" y="1363871"/>
            <a:ext cx="2496505" cy="1662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D92B1-D8E3-46F3-9A01-F283A70DBFEC}"/>
              </a:ext>
            </a:extLst>
          </p:cNvPr>
          <p:cNvSpPr txBox="1"/>
          <p:nvPr/>
        </p:nvSpPr>
        <p:spPr>
          <a:xfrm>
            <a:off x="7042638" y="19431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- 128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F8AEDFE5-BBCF-43A1-899C-FC112B7E0FDC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384899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642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042D-7B2F-43DD-9285-65E620A8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Discrete Cosine Transform (1 D)</a:t>
            </a:r>
          </a:p>
        </p:txBody>
      </p:sp>
      <p:pic>
        <p:nvPicPr>
          <p:cNvPr id="4" name="Picture 3" descr="A cat looking at the camera&#10;&#10;Description automatically generated">
            <a:extLst>
              <a:ext uri="{FF2B5EF4-FFF2-40B4-BE49-F238E27FC236}">
                <a16:creationId xmlns:a16="http://schemas.microsoft.com/office/drawing/2014/main" id="{C17B9F21-9FE7-42C1-B6ED-6BE1B31B1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0" y="1363873"/>
            <a:ext cx="2496506" cy="16622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6A4155-AD65-42BC-945F-3B854F22EE15}"/>
              </a:ext>
            </a:extLst>
          </p:cNvPr>
          <p:cNvSpPr/>
          <p:nvPr/>
        </p:nvSpPr>
        <p:spPr>
          <a:xfrm>
            <a:off x="809430" y="1363873"/>
            <a:ext cx="175308" cy="1571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D7E89-EC81-41C2-86BD-770FE4E5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29" y="1363873"/>
            <a:ext cx="2682939" cy="1662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31F79-6AC6-4968-86C5-F3A1E179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169" y="1363871"/>
            <a:ext cx="2496505" cy="1662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D92B1-D8E3-46F3-9A01-F283A70DBFEC}"/>
              </a:ext>
            </a:extLst>
          </p:cNvPr>
          <p:cNvSpPr txBox="1"/>
          <p:nvPr/>
        </p:nvSpPr>
        <p:spPr>
          <a:xfrm>
            <a:off x="7042638" y="19431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- 128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4252FF-BE11-4F47-98A0-25CE01047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50" y="3761031"/>
            <a:ext cx="2950266" cy="323895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F6A034F-C112-4F69-ABCA-934D27E14B79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508315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2856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042D-7B2F-43DD-9285-65E620A8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Discrete Cosine Transform (1 D)</a:t>
            </a:r>
          </a:p>
        </p:txBody>
      </p:sp>
      <p:pic>
        <p:nvPicPr>
          <p:cNvPr id="4" name="Picture 3" descr="A cat looking at the camera&#10;&#10;Description automatically generated">
            <a:extLst>
              <a:ext uri="{FF2B5EF4-FFF2-40B4-BE49-F238E27FC236}">
                <a16:creationId xmlns:a16="http://schemas.microsoft.com/office/drawing/2014/main" id="{C17B9F21-9FE7-42C1-B6ED-6BE1B31B1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0" y="1363873"/>
            <a:ext cx="2496506" cy="16622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6A4155-AD65-42BC-945F-3B854F22EE15}"/>
              </a:ext>
            </a:extLst>
          </p:cNvPr>
          <p:cNvSpPr/>
          <p:nvPr/>
        </p:nvSpPr>
        <p:spPr>
          <a:xfrm>
            <a:off x="809430" y="1363873"/>
            <a:ext cx="175308" cy="1571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D7E89-EC81-41C2-86BD-770FE4E5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29" y="1363873"/>
            <a:ext cx="2682939" cy="1662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31F79-6AC6-4968-86C5-F3A1E179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169" y="1363871"/>
            <a:ext cx="2496505" cy="1662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D92B1-D8E3-46F3-9A01-F283A70DBFEC}"/>
              </a:ext>
            </a:extLst>
          </p:cNvPr>
          <p:cNvSpPr txBox="1"/>
          <p:nvPr/>
        </p:nvSpPr>
        <p:spPr>
          <a:xfrm>
            <a:off x="7042638" y="19431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- 128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3BF53-CC48-44B5-980C-579966EC2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85" y="3235648"/>
            <a:ext cx="3027853" cy="13218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298BA8-ED6E-4218-A47B-AA83BE997157}"/>
              </a:ext>
            </a:extLst>
          </p:cNvPr>
          <p:cNvSpPr txBox="1"/>
          <p:nvPr/>
        </p:nvSpPr>
        <p:spPr>
          <a:xfrm>
            <a:off x="3516848" y="37155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CE4FB6-A594-45FB-81CA-BCB9226BD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50" y="3761031"/>
            <a:ext cx="2950266" cy="323895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4A3A301-13C6-4963-B5E4-32091D32DC59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508315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9059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042D-7B2F-43DD-9285-65E620A8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Discrete Cosine Transform (1 D)</a:t>
            </a:r>
          </a:p>
        </p:txBody>
      </p:sp>
      <p:pic>
        <p:nvPicPr>
          <p:cNvPr id="4" name="Picture 3" descr="A cat looking at the camera&#10;&#10;Description automatically generated">
            <a:extLst>
              <a:ext uri="{FF2B5EF4-FFF2-40B4-BE49-F238E27FC236}">
                <a16:creationId xmlns:a16="http://schemas.microsoft.com/office/drawing/2014/main" id="{C17B9F21-9FE7-42C1-B6ED-6BE1B31B1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0" y="1363873"/>
            <a:ext cx="2496506" cy="16622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6A4155-AD65-42BC-945F-3B854F22EE15}"/>
              </a:ext>
            </a:extLst>
          </p:cNvPr>
          <p:cNvSpPr/>
          <p:nvPr/>
        </p:nvSpPr>
        <p:spPr>
          <a:xfrm>
            <a:off x="809430" y="1363873"/>
            <a:ext cx="175308" cy="1571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D7E89-EC81-41C2-86BD-770FE4E5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29" y="1363873"/>
            <a:ext cx="2682939" cy="1662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31F79-6AC6-4968-86C5-F3A1E179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169" y="1363871"/>
            <a:ext cx="2496505" cy="1662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D92B1-D8E3-46F3-9A01-F283A70DBFEC}"/>
              </a:ext>
            </a:extLst>
          </p:cNvPr>
          <p:cNvSpPr txBox="1"/>
          <p:nvPr/>
        </p:nvSpPr>
        <p:spPr>
          <a:xfrm>
            <a:off x="7042638" y="19431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- 128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3BF53-CC48-44B5-980C-579966EC2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85" y="3235648"/>
            <a:ext cx="3027853" cy="13218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298BA8-ED6E-4218-A47B-AA83BE997157}"/>
              </a:ext>
            </a:extLst>
          </p:cNvPr>
          <p:cNvSpPr txBox="1"/>
          <p:nvPr/>
        </p:nvSpPr>
        <p:spPr>
          <a:xfrm>
            <a:off x="3516848" y="37155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CE4FB6-A594-45FB-81CA-BCB9226BD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50" y="3761031"/>
            <a:ext cx="2950266" cy="323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6FE002-EB3D-44E6-BDED-3F2FE5429F6C}"/>
              </a:ext>
            </a:extLst>
          </p:cNvPr>
          <p:cNvSpPr txBox="1"/>
          <p:nvPr/>
        </p:nvSpPr>
        <p:spPr>
          <a:xfrm>
            <a:off x="7372215" y="37119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EF8E0-9CDE-4363-A3DD-117EE97624C8}"/>
              </a:ext>
            </a:extLst>
          </p:cNvPr>
          <p:cNvSpPr txBox="1"/>
          <p:nvPr/>
        </p:nvSpPr>
        <p:spPr>
          <a:xfrm>
            <a:off x="7701793" y="3713538"/>
            <a:ext cx="390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78.8  </a:t>
            </a:r>
            <a:r>
              <a:rPr lang="en-IE" sz="1600" dirty="0"/>
              <a:t>22.6</a:t>
            </a:r>
            <a:r>
              <a:rPr lang="en-IE" dirty="0"/>
              <a:t>  12.3  44.1  9.1  18.9  0.1  -4.7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57343015-B5CF-42D8-A759-8EE7483D3E47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508315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2049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042D-7B2F-43DD-9285-65E620A8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Discrete Cosine Transform (1 D)</a:t>
            </a:r>
          </a:p>
        </p:txBody>
      </p:sp>
      <p:pic>
        <p:nvPicPr>
          <p:cNvPr id="4" name="Picture 3" descr="A cat looking at the camera&#10;&#10;Description automatically generated">
            <a:extLst>
              <a:ext uri="{FF2B5EF4-FFF2-40B4-BE49-F238E27FC236}">
                <a16:creationId xmlns:a16="http://schemas.microsoft.com/office/drawing/2014/main" id="{C17B9F21-9FE7-42C1-B6ED-6BE1B31B1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0" y="1363873"/>
            <a:ext cx="2496506" cy="16622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6A4155-AD65-42BC-945F-3B854F22EE15}"/>
              </a:ext>
            </a:extLst>
          </p:cNvPr>
          <p:cNvSpPr/>
          <p:nvPr/>
        </p:nvSpPr>
        <p:spPr>
          <a:xfrm>
            <a:off x="809430" y="1363873"/>
            <a:ext cx="175308" cy="1571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D7E89-EC81-41C2-86BD-770FE4E5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29" y="1363873"/>
            <a:ext cx="2682939" cy="1662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31F79-6AC6-4968-86C5-F3A1E179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169" y="1363871"/>
            <a:ext cx="2496505" cy="1662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D92B1-D8E3-46F3-9A01-F283A70DBFEC}"/>
              </a:ext>
            </a:extLst>
          </p:cNvPr>
          <p:cNvSpPr txBox="1"/>
          <p:nvPr/>
        </p:nvSpPr>
        <p:spPr>
          <a:xfrm>
            <a:off x="7042638" y="19431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- 128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3BF53-CC48-44B5-980C-579966EC2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85" y="3235648"/>
            <a:ext cx="3027853" cy="13218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298BA8-ED6E-4218-A47B-AA83BE997157}"/>
              </a:ext>
            </a:extLst>
          </p:cNvPr>
          <p:cNvSpPr txBox="1"/>
          <p:nvPr/>
        </p:nvSpPr>
        <p:spPr>
          <a:xfrm>
            <a:off x="3516848" y="37155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CE4FB6-A594-45FB-81CA-BCB9226BD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50" y="3761031"/>
            <a:ext cx="2950266" cy="323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6FE002-EB3D-44E6-BDED-3F2FE5429F6C}"/>
              </a:ext>
            </a:extLst>
          </p:cNvPr>
          <p:cNvSpPr txBox="1"/>
          <p:nvPr/>
        </p:nvSpPr>
        <p:spPr>
          <a:xfrm>
            <a:off x="7372215" y="37119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EF8E0-9CDE-4363-A3DD-117EE97624C8}"/>
              </a:ext>
            </a:extLst>
          </p:cNvPr>
          <p:cNvSpPr txBox="1"/>
          <p:nvPr/>
        </p:nvSpPr>
        <p:spPr>
          <a:xfrm>
            <a:off x="7701793" y="3713538"/>
            <a:ext cx="390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78.8  </a:t>
            </a:r>
            <a:r>
              <a:rPr lang="en-IE" sz="1600" dirty="0"/>
              <a:t>22.6</a:t>
            </a:r>
            <a:r>
              <a:rPr lang="en-IE" dirty="0"/>
              <a:t>  12.3  44.1  9.1  18.9  0.1  -4.7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8FC5A6-587E-4DAB-AE95-8BB8F2A84C11}"/>
              </a:ext>
            </a:extLst>
          </p:cNvPr>
          <p:cNvSpPr txBox="1"/>
          <p:nvPr/>
        </p:nvSpPr>
        <p:spPr>
          <a:xfrm>
            <a:off x="398316" y="4863220"/>
            <a:ext cx="390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78.8  </a:t>
            </a:r>
            <a:r>
              <a:rPr lang="en-IE" sz="1600" dirty="0"/>
              <a:t>22.6</a:t>
            </a:r>
            <a:r>
              <a:rPr lang="en-IE" dirty="0"/>
              <a:t>  12.3  44.1  9.1  18.9  0.1  -4.7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EC4CEA-C73E-47B1-9B2B-DD16864C592F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3385038" y="5047886"/>
            <a:ext cx="92093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2D7105DD-000C-4ED0-974A-AF83095AFE41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508315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9856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042D-7B2F-43DD-9285-65E620A8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Discrete Cosine Transform (1 D)</a:t>
            </a:r>
          </a:p>
        </p:txBody>
      </p:sp>
      <p:pic>
        <p:nvPicPr>
          <p:cNvPr id="4" name="Picture 3" descr="A cat looking at the camera&#10;&#10;Description automatically generated">
            <a:extLst>
              <a:ext uri="{FF2B5EF4-FFF2-40B4-BE49-F238E27FC236}">
                <a16:creationId xmlns:a16="http://schemas.microsoft.com/office/drawing/2014/main" id="{C17B9F21-9FE7-42C1-B6ED-6BE1B31B1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0" y="1363873"/>
            <a:ext cx="2496506" cy="16622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6A4155-AD65-42BC-945F-3B854F22EE15}"/>
              </a:ext>
            </a:extLst>
          </p:cNvPr>
          <p:cNvSpPr/>
          <p:nvPr/>
        </p:nvSpPr>
        <p:spPr>
          <a:xfrm>
            <a:off x="809430" y="1363873"/>
            <a:ext cx="175308" cy="1571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D7E89-EC81-41C2-86BD-770FE4E5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29" y="1363873"/>
            <a:ext cx="2682939" cy="1662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31F79-6AC6-4968-86C5-F3A1E179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169" y="1363871"/>
            <a:ext cx="2496505" cy="1662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D92B1-D8E3-46F3-9A01-F283A70DBFEC}"/>
              </a:ext>
            </a:extLst>
          </p:cNvPr>
          <p:cNvSpPr txBox="1"/>
          <p:nvPr/>
        </p:nvSpPr>
        <p:spPr>
          <a:xfrm>
            <a:off x="7042638" y="19431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- 128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3BF53-CC48-44B5-980C-579966EC2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85" y="3235648"/>
            <a:ext cx="3027853" cy="13218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298BA8-ED6E-4218-A47B-AA83BE997157}"/>
              </a:ext>
            </a:extLst>
          </p:cNvPr>
          <p:cNvSpPr txBox="1"/>
          <p:nvPr/>
        </p:nvSpPr>
        <p:spPr>
          <a:xfrm>
            <a:off x="3516848" y="37155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CE4FB6-A594-45FB-81CA-BCB9226BD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50" y="3761031"/>
            <a:ext cx="2950266" cy="323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6FE002-EB3D-44E6-BDED-3F2FE5429F6C}"/>
              </a:ext>
            </a:extLst>
          </p:cNvPr>
          <p:cNvSpPr txBox="1"/>
          <p:nvPr/>
        </p:nvSpPr>
        <p:spPr>
          <a:xfrm>
            <a:off x="7372215" y="37119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EF8E0-9CDE-4363-A3DD-117EE97624C8}"/>
              </a:ext>
            </a:extLst>
          </p:cNvPr>
          <p:cNvSpPr txBox="1"/>
          <p:nvPr/>
        </p:nvSpPr>
        <p:spPr>
          <a:xfrm>
            <a:off x="7701793" y="3713538"/>
            <a:ext cx="390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78.8  </a:t>
            </a:r>
            <a:r>
              <a:rPr lang="en-IE" sz="1600" dirty="0"/>
              <a:t>22.6</a:t>
            </a:r>
            <a:r>
              <a:rPr lang="en-IE" dirty="0"/>
              <a:t>  12.3  44.1  9.1  18.9  0.1  -4.7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D8D70-1726-4427-8C33-F7DB24CFA91A}"/>
              </a:ext>
            </a:extLst>
          </p:cNvPr>
          <p:cNvSpPr txBox="1"/>
          <p:nvPr/>
        </p:nvSpPr>
        <p:spPr>
          <a:xfrm>
            <a:off x="398316" y="4863220"/>
            <a:ext cx="390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78.8  </a:t>
            </a:r>
            <a:r>
              <a:rPr lang="en-IE" sz="1600" dirty="0"/>
              <a:t>22.6</a:t>
            </a:r>
            <a:r>
              <a:rPr lang="en-IE" dirty="0"/>
              <a:t>  12.3  44.1  9.1  18.9  0.1  -4.7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E96372-49D0-460E-B53B-F6D6FCBF3B51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3385038" y="5047886"/>
            <a:ext cx="92093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304049-4649-4EEE-8D94-EBA6BC311414}"/>
              </a:ext>
            </a:extLst>
          </p:cNvPr>
          <p:cNvSpPr txBox="1"/>
          <p:nvPr/>
        </p:nvSpPr>
        <p:spPr>
          <a:xfrm>
            <a:off x="4495799" y="4863220"/>
            <a:ext cx="7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X IDCT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61C9BDF7-0DDB-4D96-8C90-C82D39E68199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508315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6755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042D-7B2F-43DD-9285-65E620A8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Discrete Cosine Transform (1 D)</a:t>
            </a:r>
          </a:p>
        </p:txBody>
      </p:sp>
      <p:pic>
        <p:nvPicPr>
          <p:cNvPr id="4" name="Picture 3" descr="A cat looking at the camera&#10;&#10;Description automatically generated">
            <a:extLst>
              <a:ext uri="{FF2B5EF4-FFF2-40B4-BE49-F238E27FC236}">
                <a16:creationId xmlns:a16="http://schemas.microsoft.com/office/drawing/2014/main" id="{C17B9F21-9FE7-42C1-B6ED-6BE1B31B1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0" y="1363873"/>
            <a:ext cx="2496506" cy="16622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6A4155-AD65-42BC-945F-3B854F22EE15}"/>
              </a:ext>
            </a:extLst>
          </p:cNvPr>
          <p:cNvSpPr/>
          <p:nvPr/>
        </p:nvSpPr>
        <p:spPr>
          <a:xfrm>
            <a:off x="809430" y="1363873"/>
            <a:ext cx="175308" cy="1571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D7E89-EC81-41C2-86BD-770FE4E5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29" y="1363873"/>
            <a:ext cx="2682939" cy="1662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31F79-6AC6-4968-86C5-F3A1E179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169" y="1363871"/>
            <a:ext cx="2496505" cy="1662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D92B1-D8E3-46F3-9A01-F283A70DBFEC}"/>
              </a:ext>
            </a:extLst>
          </p:cNvPr>
          <p:cNvSpPr txBox="1"/>
          <p:nvPr/>
        </p:nvSpPr>
        <p:spPr>
          <a:xfrm>
            <a:off x="7042638" y="19431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- 128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3BF53-CC48-44B5-980C-579966EC2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85" y="3235648"/>
            <a:ext cx="3027853" cy="13218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298BA8-ED6E-4218-A47B-AA83BE997157}"/>
              </a:ext>
            </a:extLst>
          </p:cNvPr>
          <p:cNvSpPr txBox="1"/>
          <p:nvPr/>
        </p:nvSpPr>
        <p:spPr>
          <a:xfrm>
            <a:off x="3516848" y="37155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CE4FB6-A594-45FB-81CA-BCB9226BD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50" y="3761031"/>
            <a:ext cx="2950266" cy="323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6FE002-EB3D-44E6-BDED-3F2FE5429F6C}"/>
              </a:ext>
            </a:extLst>
          </p:cNvPr>
          <p:cNvSpPr txBox="1"/>
          <p:nvPr/>
        </p:nvSpPr>
        <p:spPr>
          <a:xfrm>
            <a:off x="7372215" y="37119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EF8E0-9CDE-4363-A3DD-117EE97624C8}"/>
              </a:ext>
            </a:extLst>
          </p:cNvPr>
          <p:cNvSpPr txBox="1"/>
          <p:nvPr/>
        </p:nvSpPr>
        <p:spPr>
          <a:xfrm>
            <a:off x="7701793" y="3713538"/>
            <a:ext cx="390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78.8  </a:t>
            </a:r>
            <a:r>
              <a:rPr lang="en-IE" sz="1600" dirty="0"/>
              <a:t>22.6</a:t>
            </a:r>
            <a:r>
              <a:rPr lang="en-IE" dirty="0"/>
              <a:t>  12.3  44.1  9.1  18.9  0.1  -4.7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D8D70-1726-4427-8C33-F7DB24CFA91A}"/>
              </a:ext>
            </a:extLst>
          </p:cNvPr>
          <p:cNvSpPr txBox="1"/>
          <p:nvPr/>
        </p:nvSpPr>
        <p:spPr>
          <a:xfrm>
            <a:off x="398316" y="4863220"/>
            <a:ext cx="390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78.8  </a:t>
            </a:r>
            <a:r>
              <a:rPr lang="en-IE" sz="1600" dirty="0"/>
              <a:t>22.6</a:t>
            </a:r>
            <a:r>
              <a:rPr lang="en-IE" dirty="0"/>
              <a:t>  12.3  44.1  9.1  18.9  0.1  -4.7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E96372-49D0-460E-B53B-F6D6FCBF3B51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3385038" y="5047886"/>
            <a:ext cx="92093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304049-4649-4EEE-8D94-EBA6BC311414}"/>
              </a:ext>
            </a:extLst>
          </p:cNvPr>
          <p:cNvSpPr txBox="1"/>
          <p:nvPr/>
        </p:nvSpPr>
        <p:spPr>
          <a:xfrm>
            <a:off x="4495799" y="4863220"/>
            <a:ext cx="7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X IDCT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80A98-CDFE-4B7C-AD39-DBE8AC38F2AC}"/>
              </a:ext>
            </a:extLst>
          </p:cNvPr>
          <p:cNvSpPr txBox="1"/>
          <p:nvPr/>
        </p:nvSpPr>
        <p:spPr>
          <a:xfrm>
            <a:off x="5766422" y="48715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AFF31C-2E68-4129-AD5D-04748DEDA890}"/>
              </a:ext>
            </a:extLst>
          </p:cNvPr>
          <p:cNvSpPr txBox="1"/>
          <p:nvPr/>
        </p:nvSpPr>
        <p:spPr>
          <a:xfrm>
            <a:off x="6096000" y="4873114"/>
            <a:ext cx="390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66  50  10  24  28  25  9  -18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86943F04-0144-47CD-8375-8D9C3065FBD5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508315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0225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53-8572-43EF-844E-C2A4E85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543292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Quantum DCT Algorithm</a:t>
            </a:r>
            <a:br>
              <a:rPr lang="en-IE" sz="2400" b="1" dirty="0">
                <a:cs typeface="Calibri"/>
              </a:rPr>
            </a:b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8329F-8CDD-4A98-BAD1-627AD983CE30}"/>
              </a:ext>
            </a:extLst>
          </p:cNvPr>
          <p:cNvSpPr txBox="1"/>
          <p:nvPr/>
        </p:nvSpPr>
        <p:spPr>
          <a:xfrm>
            <a:off x="845218" y="1389941"/>
            <a:ext cx="71260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>
                <a:latin typeface="Century Gothic" panose="020B0502020202020204" pitchFamily="34" charset="0"/>
              </a:rPr>
              <a:t>We want to calculate these coefficients that satisfy a certain criteria.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24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>
                <a:latin typeface="Century Gothic" panose="020B0502020202020204" pitchFamily="34" charset="0"/>
              </a:rPr>
              <a:t>Can we do this without calculating them all?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24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400" dirty="0">
                <a:latin typeface="Century Gothic" panose="020B0502020202020204" pitchFamily="34" charset="0"/>
              </a:rPr>
              <a:t>Yes, using quantum superposition we can calculate all coefficients simultaneously and then increase the probability of measuring the ones we want. 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F88479C8-33B9-4205-9046-9A6BE81FBFE4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508315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77010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53-8572-43EF-844E-C2A4E85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543292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Quantum DCT Algorithm</a:t>
            </a:r>
            <a:br>
              <a:rPr lang="en-IE" sz="2400" b="1" dirty="0">
                <a:cs typeface="Calibri"/>
              </a:rPr>
            </a:br>
            <a:endParaRPr lang="en-IE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4DE1A73-C8EC-4EE6-9A0A-E52E5C007038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482850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B46CE5-6EC8-4657-90B5-DCD45BC5EA54}"/>
                  </a:ext>
                </a:extLst>
              </p:cNvPr>
              <p:cNvSpPr txBox="1"/>
              <p:nvPr/>
            </p:nvSpPr>
            <p:spPr>
              <a:xfrm>
                <a:off x="10547756" y="5628142"/>
                <a:ext cx="2069287" cy="517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IE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IE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B46CE5-6EC8-4657-90B5-DCD45BC5E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756" y="5628142"/>
                <a:ext cx="2069287" cy="517129"/>
              </a:xfrm>
              <a:prstGeom prst="rect">
                <a:avLst/>
              </a:prstGeom>
              <a:blipFill>
                <a:blip r:embed="rId3"/>
                <a:stretch>
                  <a:fillRect l="-4412" b="-2588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B9368C8-5D53-4554-853F-C7884CD65239}"/>
              </a:ext>
            </a:extLst>
          </p:cNvPr>
          <p:cNvSpPr txBox="1"/>
          <p:nvPr/>
        </p:nvSpPr>
        <p:spPr>
          <a:xfrm>
            <a:off x="4649129" y="1582614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b="1" dirty="0">
                <a:latin typeface="Century Gothic" panose="020B0502020202020204" pitchFamily="34" charset="0"/>
              </a:rPr>
              <a:t>Initialize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8329F-8CDD-4A98-BAD1-627AD983CE30}"/>
              </a:ext>
            </a:extLst>
          </p:cNvPr>
          <p:cNvSpPr txBox="1"/>
          <p:nvPr/>
        </p:nvSpPr>
        <p:spPr>
          <a:xfrm>
            <a:off x="3198334" y="2474055"/>
            <a:ext cx="712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>
                <a:latin typeface="Century Gothic" panose="020B0502020202020204" pitchFamily="34" charset="0"/>
              </a:rPr>
              <a:t>|</a:t>
            </a:r>
            <a:r>
              <a:rPr lang="en-IE" sz="3200" dirty="0" err="1">
                <a:latin typeface="Century Gothic" panose="020B0502020202020204" pitchFamily="34" charset="0"/>
              </a:rPr>
              <a:t>i</a:t>
            </a:r>
            <a:r>
              <a:rPr lang="en-IE" sz="3200" dirty="0">
                <a:latin typeface="Century Gothic" panose="020B0502020202020204" pitchFamily="34" charset="0"/>
              </a:rPr>
              <a:t>&gt; is in a superposition of all numbers between 0 and N-1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6FE4F1-ED7E-4D6A-A7B5-07F289A3CA18}"/>
                  </a:ext>
                </a:extLst>
              </p:cNvPr>
              <p:cNvSpPr txBox="1"/>
              <p:nvPr/>
            </p:nvSpPr>
            <p:spPr>
              <a:xfrm>
                <a:off x="5196254" y="3711123"/>
                <a:ext cx="1799492" cy="729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IE" sz="3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IE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6FE4F1-ED7E-4D6A-A7B5-07F289A3C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254" y="3711123"/>
                <a:ext cx="1799492" cy="729623"/>
              </a:xfrm>
              <a:prstGeom prst="rect">
                <a:avLst/>
              </a:prstGeom>
              <a:blipFill>
                <a:blip r:embed="rId4"/>
                <a:stretch>
                  <a:fillRect l="-10135" t="-1681" b="-319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00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53-8572-43EF-844E-C2A4E85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543292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Quantum DCT Algorithm</a:t>
            </a:r>
            <a:br>
              <a:rPr lang="en-IE" sz="2400" b="1" dirty="0">
                <a:cs typeface="Calibri"/>
              </a:rPr>
            </a:br>
            <a:endParaRPr lang="en-IE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4DE1A73-C8EC-4EE6-9A0A-E52E5C007038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482850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B46CE5-6EC8-4657-90B5-DCD45BC5EA54}"/>
                  </a:ext>
                </a:extLst>
              </p:cNvPr>
              <p:cNvSpPr txBox="1"/>
              <p:nvPr/>
            </p:nvSpPr>
            <p:spPr>
              <a:xfrm>
                <a:off x="3031881" y="3064188"/>
                <a:ext cx="6128237" cy="7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IE" sz="3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→</m:t>
                    </m:r>
                  </m:oMath>
                </a14:m>
                <a:r>
                  <a:rPr lang="en-IE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|</a:t>
                </a:r>
                <a:r>
                  <a:rPr lang="en-IE" sz="3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IE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IE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I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I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IE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B46CE5-6EC8-4657-90B5-DCD45BC5E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881" y="3064188"/>
                <a:ext cx="6128237" cy="742767"/>
              </a:xfrm>
              <a:prstGeom prst="rect">
                <a:avLst/>
              </a:prstGeom>
              <a:blipFill>
                <a:blip r:embed="rId3"/>
                <a:stretch>
                  <a:fillRect l="-2982" t="-1639" b="-2868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9FE428-8530-4CC8-B82C-CC5D92242210}"/>
                  </a:ext>
                </a:extLst>
              </p:cNvPr>
              <p:cNvSpPr txBox="1"/>
              <p:nvPr/>
            </p:nvSpPr>
            <p:spPr>
              <a:xfrm>
                <a:off x="4122127" y="1287400"/>
                <a:ext cx="394774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IE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𝐿𝑜𝑎𝑑</m:t>
                          </m:r>
                        </m:sub>
                      </m:sSub>
                    </m:oMath>
                  </m:oMathPara>
                </a14:m>
                <a:endParaRPr lang="en-IE" sz="8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9FE428-8530-4CC8-B82C-CC5D9224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127" y="1287400"/>
                <a:ext cx="3947746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E92372-9CAD-47A7-8683-DA3BE3D5A2D7}"/>
                  </a:ext>
                </a:extLst>
              </p:cNvPr>
              <p:cNvSpPr txBox="1"/>
              <p:nvPr/>
            </p:nvSpPr>
            <p:spPr>
              <a:xfrm>
                <a:off x="9731619" y="5671375"/>
                <a:ext cx="3683977" cy="517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𝐿𝑜𝑎𝑑</m:t>
                        </m:r>
                      </m:sub>
                    </m:sSub>
                    <m:r>
                      <a:rPr lang="en-I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IE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IE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E92372-9CAD-47A7-8683-DA3BE3D5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619" y="5671375"/>
                <a:ext cx="3683977" cy="517129"/>
              </a:xfrm>
              <a:prstGeom prst="rect">
                <a:avLst/>
              </a:prstGeom>
              <a:blipFill>
                <a:blip r:embed="rId5"/>
                <a:stretch>
                  <a:fillRect b="-2588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86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54D1-B2F2-4FCC-9E4E-0574FAE8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681037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Introduction</a:t>
            </a:r>
            <a:br>
              <a:rPr lang="en-IE" sz="2400" dirty="0">
                <a:latin typeface="Century Gothic"/>
                <a:cs typeface="Calibri"/>
              </a:rPr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B4CA-2E43-4992-81BA-0FB0DC84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73" y="1671568"/>
            <a:ext cx="9896550" cy="21794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IE" dirty="0"/>
              <a:t>Quantum computing is an emerging technology.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It’s application to digital signal and image processing may offer capabilities that surpass their traditional equivalents, in terms of security, storage and computing speed.</a:t>
            </a:r>
          </a:p>
          <a:p>
            <a:endParaRPr lang="en-IE" dirty="0"/>
          </a:p>
          <a:p>
            <a:pPr marL="0" indent="0">
              <a:buNone/>
            </a:pPr>
            <a:endParaRPr lang="en-IE" sz="2800" b="1" i="1" dirty="0">
              <a:effectLst/>
              <a:latin typeface="Calibri"/>
              <a:ea typeface="Times New Roman" panose="02020603050405020304" pitchFamily="18" charset="0"/>
              <a:cs typeface="Times New Roman"/>
            </a:endParaRPr>
          </a:p>
          <a:p>
            <a:endParaRPr lang="en-IE" i="1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1F719E2-CCB5-41AE-A91A-B046A032CB21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384899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4AF82E-CD37-4592-A7BB-2F6BAE29D8FD}"/>
              </a:ext>
            </a:extLst>
          </p:cNvPr>
          <p:cNvSpPr/>
          <p:nvPr/>
        </p:nvSpPr>
        <p:spPr>
          <a:xfrm>
            <a:off x="676939" y="1360941"/>
            <a:ext cx="10211162" cy="2885744"/>
          </a:xfrm>
          <a:prstGeom prst="roundRect">
            <a:avLst/>
          </a:prstGeom>
          <a:noFill/>
          <a:ln w="19050">
            <a:solidFill>
              <a:srgbClr val="4A7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4D82D-1EE0-41B1-8F26-B878F86244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26" y="4403813"/>
            <a:ext cx="2661388" cy="177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53-8572-43EF-844E-C2A4E85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543292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Quantum DCT Algorithm</a:t>
            </a:r>
            <a:br>
              <a:rPr lang="en-IE" sz="2400" b="1" dirty="0">
                <a:cs typeface="Calibri"/>
              </a:rPr>
            </a:br>
            <a:endParaRPr lang="en-IE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4DE1A73-C8EC-4EE6-9A0A-E52E5C007038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482850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B46CE5-6EC8-4657-90B5-DCD45BC5EA54}"/>
                  </a:ext>
                </a:extLst>
              </p:cNvPr>
              <p:cNvSpPr txBox="1"/>
              <p:nvPr/>
            </p:nvSpPr>
            <p:spPr>
              <a:xfrm>
                <a:off x="1390918" y="3226539"/>
                <a:ext cx="9543245" cy="7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IE" sz="3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Sup>
                      <m:sSubSupPr>
                        <m:ctrlP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I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I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|0&gt;→</m:t>
                    </m:r>
                  </m:oMath>
                </a14:m>
                <a:r>
                  <a:rPr lang="en-IE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|</a:t>
                </a:r>
                <a:r>
                  <a:rPr lang="en-IE" sz="3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IE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I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E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IE" sz="3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IE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IE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I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IE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IE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B46CE5-6EC8-4657-90B5-DCD45BC5E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18" y="3226539"/>
                <a:ext cx="9543245" cy="742767"/>
              </a:xfrm>
              <a:prstGeom prst="rect">
                <a:avLst/>
              </a:prstGeom>
              <a:blipFill>
                <a:blip r:embed="rId3"/>
                <a:stretch>
                  <a:fillRect l="-1916" t="-820" b="-2868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9FE428-8530-4CC8-B82C-CC5D92242210}"/>
                  </a:ext>
                </a:extLst>
              </p:cNvPr>
              <p:cNvSpPr txBox="1"/>
              <p:nvPr/>
            </p:nvSpPr>
            <p:spPr>
              <a:xfrm>
                <a:off x="4122127" y="1223196"/>
                <a:ext cx="394774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IE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𝐼𝑛𝑛𝑒𝑟</m:t>
                          </m:r>
                        </m:sub>
                      </m:sSub>
                    </m:oMath>
                  </m:oMathPara>
                </a14:m>
                <a:endParaRPr lang="en-IE" sz="8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9FE428-8530-4CC8-B82C-CC5D9224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127" y="1223196"/>
                <a:ext cx="3947746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E92372-9CAD-47A7-8683-DA3BE3D5A2D7}"/>
                  </a:ext>
                </a:extLst>
              </p:cNvPr>
              <p:cNvSpPr txBox="1"/>
              <p:nvPr/>
            </p:nvSpPr>
            <p:spPr>
              <a:xfrm>
                <a:off x="9111762" y="5634327"/>
                <a:ext cx="2872154" cy="517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𝐼𝑛𝑛𝑒𝑟</m:t>
                            </m:r>
                          </m:sub>
                        </m:sSub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𝐿𝑜𝑎𝑑</m:t>
                        </m:r>
                      </m:sub>
                    </m:sSub>
                    <m:r>
                      <a:rPr lang="en-I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IE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IE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E92372-9CAD-47A7-8683-DA3BE3D5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762" y="5634327"/>
                <a:ext cx="2872154" cy="517129"/>
              </a:xfrm>
              <a:prstGeom prst="rect">
                <a:avLst/>
              </a:prstGeom>
              <a:blipFill>
                <a:blip r:embed="rId5"/>
                <a:stretch>
                  <a:fillRect b="-2588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99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53-8572-43EF-844E-C2A4E85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543292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Quantum DCT Algorithm</a:t>
            </a:r>
            <a:br>
              <a:rPr lang="en-IE" sz="2400" b="1" dirty="0">
                <a:cs typeface="Calibri"/>
              </a:rPr>
            </a:br>
            <a:endParaRPr lang="en-IE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4DE1A73-C8EC-4EE6-9A0A-E52E5C007038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552277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20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B46CE5-6EC8-4657-90B5-DCD45BC5EA54}"/>
                  </a:ext>
                </a:extLst>
              </p:cNvPr>
              <p:cNvSpPr txBox="1"/>
              <p:nvPr/>
            </p:nvSpPr>
            <p:spPr>
              <a:xfrm>
                <a:off x="1255831" y="3223041"/>
                <a:ext cx="9935910" cy="59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IE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Sup>
                      <m:sSubSupPr>
                        <m:ctrlP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I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IE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IE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I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</m:t>
                    </m:r>
                    <m:r>
                      <a:rPr lang="en-I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E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IE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IE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E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E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E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E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I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I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IE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IE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I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I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I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IE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B46CE5-6EC8-4657-90B5-DCD45BC5E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31" y="3223041"/>
                <a:ext cx="9935910" cy="598177"/>
              </a:xfrm>
              <a:prstGeom prst="rect">
                <a:avLst/>
              </a:prstGeom>
              <a:blipFill>
                <a:blip r:embed="rId3"/>
                <a:stretch>
                  <a:fillRect l="-1227" b="-2653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9FE428-8530-4CC8-B82C-CC5D92242210}"/>
                  </a:ext>
                </a:extLst>
              </p:cNvPr>
              <p:cNvSpPr txBox="1"/>
              <p:nvPr/>
            </p:nvSpPr>
            <p:spPr>
              <a:xfrm>
                <a:off x="1704237" y="1440731"/>
                <a:ext cx="8783515" cy="1422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IE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IE" sz="8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9FE428-8530-4CC8-B82C-CC5D9224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237" y="1440731"/>
                <a:ext cx="8783515" cy="1422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E92372-9CAD-47A7-8683-DA3BE3D5A2D7}"/>
                  </a:ext>
                </a:extLst>
              </p:cNvPr>
              <p:cNvSpPr txBox="1"/>
              <p:nvPr/>
            </p:nvSpPr>
            <p:spPr>
              <a:xfrm>
                <a:off x="8817218" y="5668214"/>
                <a:ext cx="3149113" cy="517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E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IE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𝐼𝑛𝑛𝑒𝑟</m:t>
                            </m:r>
                          </m:sub>
                        </m:sSub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𝐿𝑜𝑎𝑑</m:t>
                        </m:r>
                      </m:sub>
                    </m:sSub>
                    <m:r>
                      <a:rPr lang="en-I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IE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IE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E92372-9CAD-47A7-8683-DA3BE3D5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218" y="5668214"/>
                <a:ext cx="3149113" cy="517129"/>
              </a:xfrm>
              <a:prstGeom prst="rect">
                <a:avLst/>
              </a:prstGeom>
              <a:blipFill>
                <a:blip r:embed="rId5"/>
                <a:stretch>
                  <a:fillRect t="-4706" b="-2000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528A2C-11B4-4013-8E9E-C6AF4BA31FCF}"/>
                  </a:ext>
                </a:extLst>
              </p:cNvPr>
              <p:cNvSpPr txBox="1"/>
              <p:nvPr/>
            </p:nvSpPr>
            <p:spPr>
              <a:xfrm>
                <a:off x="4408250" y="4230931"/>
                <a:ext cx="6115050" cy="411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</a:t>
                </a:r>
                <a:r>
                  <a:rPr lang="en-IE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IE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 if (</a:t>
                </a:r>
                <a14:m>
                  <m:oMath xmlns:m="http://schemas.openxmlformats.org/officeDocument/2006/math">
                    <m:r>
                      <a:rPr lang="en-IE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E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I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I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E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&lt;=</a:t>
                </a:r>
                <a14:m>
                  <m:oMath xmlns:m="http://schemas.openxmlformats.org/officeDocument/2006/math">
                    <m:r>
                      <a:rPr lang="en-IE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I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en-I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en-I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528A2C-11B4-4013-8E9E-C6AF4BA31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250" y="4230931"/>
                <a:ext cx="6115050" cy="411972"/>
              </a:xfrm>
              <a:prstGeom prst="rect">
                <a:avLst/>
              </a:prstGeom>
              <a:blipFill>
                <a:blip r:embed="rId6"/>
                <a:stretch>
                  <a:fillRect l="-798" t="-22059" b="-1911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856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53-8572-43EF-844E-C2A4E85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543292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Quantum DCT Algorithm</a:t>
            </a:r>
            <a:br>
              <a:rPr lang="en-IE" sz="2400" b="1" dirty="0">
                <a:cs typeface="Calibri"/>
              </a:rPr>
            </a:br>
            <a:endParaRPr lang="en-IE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4DE1A73-C8EC-4EE6-9A0A-E52E5C007038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754500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E92372-9CAD-47A7-8683-DA3BE3D5A2D7}"/>
                  </a:ext>
                </a:extLst>
              </p:cNvPr>
              <p:cNvSpPr txBox="1"/>
              <p:nvPr/>
            </p:nvSpPr>
            <p:spPr>
              <a:xfrm>
                <a:off x="1200149" y="2987500"/>
                <a:ext cx="9791701" cy="882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E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E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𝐿𝑜𝑎𝑑</m:t>
                            </m:r>
                          </m:sub>
                        </m:sSub>
                      </m:e>
                      <m:sup>
                        <m:r>
                          <a:rPr lang="en-I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E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E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E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I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𝑖𝑛𝑛𝑒𝑟</m:t>
                            </m:r>
                          </m:sub>
                        </m:sSub>
                      </m:e>
                      <m:sup>
                        <m:r>
                          <a:rPr lang="en-I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IE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E" sz="4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I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I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I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𝐼𝑛𝑛𝑒𝑟</m:t>
                            </m:r>
                          </m:sub>
                        </m:sSub>
                        <m:r>
                          <a:rPr lang="en-I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𝐿𝑜𝑎𝑑</m:t>
                        </m:r>
                      </m:sub>
                    </m:sSub>
                    <m:r>
                      <a:rPr lang="en-IE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IE" sz="4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IE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E92372-9CAD-47A7-8683-DA3BE3D5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49" y="2987500"/>
                <a:ext cx="9791701" cy="882999"/>
              </a:xfrm>
              <a:prstGeom prst="rect">
                <a:avLst/>
              </a:prstGeom>
              <a:blipFill>
                <a:blip r:embed="rId3"/>
                <a:stretch>
                  <a:fillRect t="-6897" b="-262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E3DAF8B-B875-4D6C-A6D2-636AE86EA811}"/>
              </a:ext>
            </a:extLst>
          </p:cNvPr>
          <p:cNvSpPr txBox="1"/>
          <p:nvPr/>
        </p:nvSpPr>
        <p:spPr>
          <a:xfrm>
            <a:off x="4064833" y="1688122"/>
            <a:ext cx="406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b="1" dirty="0">
                <a:latin typeface="Century Gothic" panose="020B0502020202020204" pitchFamily="34" charset="0"/>
              </a:rPr>
              <a:t>Reverse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80DFAE-2C7F-4C76-AC3D-19A856B928B4}"/>
                  </a:ext>
                </a:extLst>
              </p:cNvPr>
              <p:cNvSpPr txBox="1"/>
              <p:nvPr/>
            </p:nvSpPr>
            <p:spPr>
              <a:xfrm>
                <a:off x="6644785" y="5634803"/>
                <a:ext cx="6115050" cy="523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𝐿𝑜𝑎𝑑</m:t>
                            </m:r>
                          </m:sub>
                        </m:sSub>
                      </m:e>
                      <m:sup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E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𝑖𝑛𝑛𝑒𝑟</m:t>
                            </m:r>
                          </m:sub>
                        </m:sSub>
                      </m:e>
                      <m:sup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E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IE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𝐼𝑛𝑛𝑒𝑟</m:t>
                            </m:r>
                          </m:sub>
                        </m:sSub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𝐿𝑜𝑎𝑑</m:t>
                        </m:r>
                      </m:sub>
                    </m:sSub>
                    <m:r>
                      <a:rPr lang="en-I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IE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IE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80DFAE-2C7F-4C76-AC3D-19A856B92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785" y="5634803"/>
                <a:ext cx="6115050" cy="523670"/>
              </a:xfrm>
              <a:prstGeom prst="rect">
                <a:avLst/>
              </a:prstGeom>
              <a:blipFill>
                <a:blip r:embed="rId4"/>
                <a:stretch>
                  <a:fillRect t="-3488" b="-1976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71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53-8572-43EF-844E-C2A4E85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543292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Quantum DCT Algorithm</a:t>
            </a:r>
            <a:br>
              <a:rPr lang="en-IE" sz="2400" b="1" dirty="0">
                <a:cs typeface="Calibri"/>
              </a:rPr>
            </a:br>
            <a:endParaRPr lang="en-IE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4DE1A73-C8EC-4EE6-9A0A-E52E5C007038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482850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E92372-9CAD-47A7-8683-DA3BE3D5A2D7}"/>
                  </a:ext>
                </a:extLst>
              </p:cNvPr>
              <p:cNvSpPr txBox="1"/>
              <p:nvPr/>
            </p:nvSpPr>
            <p:spPr>
              <a:xfrm>
                <a:off x="975946" y="2987500"/>
                <a:ext cx="10780835" cy="1560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p>
                      <m:sSupPr>
                        <m:ctrlPr>
                          <a:rPr lang="en-IE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E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𝐿𝑜𝑎𝑑</m:t>
                            </m:r>
                          </m:sub>
                        </m:sSub>
                      </m:e>
                      <m:sup>
                        <m:r>
                          <a:rPr lang="en-I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E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E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E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I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𝑖𝑛𝑛𝑒𝑟</m:t>
                            </m:r>
                          </m:sub>
                        </m:sSub>
                      </m:e>
                      <m:sup>
                        <m:r>
                          <a:rPr lang="en-I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IE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E" sz="4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IE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I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IE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𝐼𝑛𝑛𝑒𝑟</m:t>
                            </m:r>
                          </m:sub>
                        </m:sSub>
                        <m:r>
                          <a:rPr lang="en-I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E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𝐿𝑜𝑎𝑑</m:t>
                        </m:r>
                      </m:sub>
                    </m:sSub>
                    <m:r>
                      <a:rPr lang="en-IE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IE" sz="4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IE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G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E92372-9CAD-47A7-8683-DA3BE3D5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46" y="2987500"/>
                <a:ext cx="10780835" cy="1560107"/>
              </a:xfrm>
              <a:prstGeom prst="rect">
                <a:avLst/>
              </a:prstGeom>
              <a:blipFill>
                <a:blip r:embed="rId3"/>
                <a:stretch>
                  <a:fillRect l="-2261" t="-3906" b="-1796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D09CC89-8072-48BF-BCF6-0E7B30A25974}"/>
              </a:ext>
            </a:extLst>
          </p:cNvPr>
          <p:cNvSpPr txBox="1"/>
          <p:nvPr/>
        </p:nvSpPr>
        <p:spPr>
          <a:xfrm>
            <a:off x="3750646" y="1644161"/>
            <a:ext cx="4690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b="1" dirty="0">
                <a:latin typeface="Century Gothic" panose="020B0502020202020204" pitchFamily="34" charset="0"/>
              </a:rPr>
              <a:t>Apply Grover’s Diffuser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61EAA8-1E33-4F5D-9040-1235CB674D4E}"/>
                  </a:ext>
                </a:extLst>
              </p:cNvPr>
              <p:cNvSpPr txBox="1"/>
              <p:nvPr/>
            </p:nvSpPr>
            <p:spPr>
              <a:xfrm>
                <a:off x="6366363" y="5660956"/>
                <a:ext cx="6115050" cy="523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p>
                      <m:sSupPr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𝐿𝑜𝑎𝑑</m:t>
                            </m:r>
                          </m:sub>
                        </m:sSub>
                      </m:e>
                      <m:sup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E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𝑖𝑛𝑛𝑒𝑟</m:t>
                            </m:r>
                          </m:sub>
                        </m:sSub>
                      </m:e>
                      <m:sup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E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IE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𝐼𝑛𝑛𝑒𝑟</m:t>
                            </m:r>
                          </m:sub>
                        </m:sSub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𝐿𝑜𝑎𝑑</m:t>
                        </m:r>
                      </m:sub>
                    </m:sSub>
                    <m:r>
                      <a:rPr lang="en-I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IE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I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IE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61EAA8-1E33-4F5D-9040-1235CB67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363" y="5660956"/>
                <a:ext cx="6115050" cy="523670"/>
              </a:xfrm>
              <a:prstGeom prst="rect">
                <a:avLst/>
              </a:prstGeom>
              <a:blipFill>
                <a:blip r:embed="rId4"/>
                <a:stretch>
                  <a:fillRect t="-3488" b="-1976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125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53-8572-43EF-844E-C2A4E85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543292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Quantum DCT Algorithm</a:t>
            </a:r>
            <a:br>
              <a:rPr lang="en-IE" sz="2400" b="1" dirty="0">
                <a:cs typeface="Calibri"/>
              </a:rPr>
            </a:br>
            <a:endParaRPr lang="en-IE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4DE1A73-C8EC-4EE6-9A0A-E52E5C007038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482850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B6EA06-722E-4941-A996-D2CA2D0767C9}"/>
                  </a:ext>
                </a:extLst>
              </p:cNvPr>
              <p:cNvSpPr txBox="1"/>
              <p:nvPr/>
            </p:nvSpPr>
            <p:spPr>
              <a:xfrm>
                <a:off x="4122127" y="1223196"/>
                <a:ext cx="394774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8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IE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IE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𝐼𝑛𝑛𝑒𝑟</m:t>
                          </m:r>
                        </m:sub>
                      </m:sSub>
                    </m:oMath>
                  </m:oMathPara>
                </a14:m>
                <a:endParaRPr lang="en-IE" sz="8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B6EA06-722E-4941-A996-D2CA2D07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127" y="1223196"/>
                <a:ext cx="3947746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2B29DA-4748-481E-97B5-6E8A823CDB8C}"/>
                  </a:ext>
                </a:extLst>
              </p:cNvPr>
              <p:cNvSpPr txBox="1"/>
              <p:nvPr/>
            </p:nvSpPr>
            <p:spPr>
              <a:xfrm>
                <a:off x="1428750" y="3226539"/>
                <a:ext cx="9334499" cy="7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IE" sz="3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Sup>
                      <m:sSubSupPr>
                        <m:ctrlP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I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I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|0&gt;→</m:t>
                    </m:r>
                  </m:oMath>
                </a14:m>
                <a:r>
                  <a:rPr lang="en-IE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|</a:t>
                </a:r>
                <a:r>
                  <a:rPr lang="en-IE" sz="3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IE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IE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I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E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IE" sz="3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IE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I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E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IE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2B29DA-4748-481E-97B5-6E8A823CD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0" y="3226539"/>
                <a:ext cx="9334499" cy="742767"/>
              </a:xfrm>
              <a:prstGeom prst="rect">
                <a:avLst/>
              </a:prstGeom>
              <a:blipFill>
                <a:blip r:embed="rId4"/>
                <a:stretch>
                  <a:fillRect l="-1958" t="-820" b="-2868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D4969E-9DED-4AF4-91DD-0D70F0482E88}"/>
                  </a:ext>
                </a:extLst>
              </p:cNvPr>
              <p:cNvSpPr txBox="1"/>
              <p:nvPr/>
            </p:nvSpPr>
            <p:spPr>
              <a:xfrm>
                <a:off x="8694125" y="5559258"/>
                <a:ext cx="3307375" cy="517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E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I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𝐼𝑛𝑛𝑒𝑟</m:t>
                            </m:r>
                          </m:sub>
                        </m:sSub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𝐿𝑜𝑎𝑑</m:t>
                        </m:r>
                      </m:sub>
                    </m:sSub>
                    <m:r>
                      <a:rPr lang="en-I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E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|i</a:t>
                </a:r>
                <a:r>
                  <a:rPr lang="en-IE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IE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D4969E-9DED-4AF4-91DD-0D70F048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125" y="5559258"/>
                <a:ext cx="3307375" cy="517129"/>
              </a:xfrm>
              <a:prstGeom prst="rect">
                <a:avLst/>
              </a:prstGeom>
              <a:blipFill>
                <a:blip r:embed="rId5"/>
                <a:stretch>
                  <a:fillRect b="-2588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80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53-8572-43EF-844E-C2A4E85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543292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Quantum DCT Algorithm</a:t>
            </a:r>
            <a:br>
              <a:rPr lang="en-IE" sz="2400" b="1" dirty="0">
                <a:cs typeface="Calibri"/>
              </a:rPr>
            </a:br>
            <a:endParaRPr lang="en-IE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4DE1A73-C8EC-4EE6-9A0A-E52E5C007038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587446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368C8-5D53-4554-853F-C7884CD65239}"/>
              </a:ext>
            </a:extLst>
          </p:cNvPr>
          <p:cNvSpPr txBox="1"/>
          <p:nvPr/>
        </p:nvSpPr>
        <p:spPr>
          <a:xfrm>
            <a:off x="5141251" y="1556238"/>
            <a:ext cx="1909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b="1" dirty="0">
                <a:latin typeface="Century Gothic" panose="020B0502020202020204" pitchFamily="34" charset="0"/>
              </a:rPr>
              <a:t>Measure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9F9B54-77CD-4550-846C-3D4793409F6B}"/>
                  </a:ext>
                </a:extLst>
              </p:cNvPr>
              <p:cNvSpPr txBox="1"/>
              <p:nvPr/>
            </p:nvSpPr>
            <p:spPr>
              <a:xfrm>
                <a:off x="1043013" y="2708030"/>
                <a:ext cx="10343216" cy="965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E" dirty="0">
                    <a:latin typeface="Century Gothic" panose="020B0502020202020204" pitchFamily="34" charset="0"/>
                  </a:rPr>
                  <a:t>Measure register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E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I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I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I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IE" dirty="0">
                    <a:latin typeface="Century Gothic" panose="020B0502020202020204" pitchFamily="34" charset="0"/>
                  </a:rPr>
                  <a:t>, check to see if </a:t>
                </a:r>
                <a:r>
                  <a:rPr lang="en-I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E" dirty="0">
                    <a:latin typeface="Century Gothic" panose="020B0502020202020204" pitchFamily="34" charset="0"/>
                  </a:rPr>
                  <a:t>. If so you have your coefficient.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E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E" dirty="0">
                    <a:latin typeface="Century Gothic" panose="020B0502020202020204" pitchFamily="34" charset="0"/>
                  </a:rPr>
                  <a:t>Can measure |</a:t>
                </a:r>
                <a:r>
                  <a:rPr lang="en-IE" dirty="0" err="1">
                    <a:latin typeface="Century Gothic" panose="020B0502020202020204" pitchFamily="34" charset="0"/>
                  </a:rPr>
                  <a:t>i</a:t>
                </a:r>
                <a:r>
                  <a:rPr lang="en-IE" dirty="0">
                    <a:latin typeface="Century Gothic" panose="020B0502020202020204" pitchFamily="34" charset="0"/>
                  </a:rPr>
                  <a:t>&gt; to get the corresponding index.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9F9B54-77CD-4550-846C-3D4793409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13" y="2708030"/>
                <a:ext cx="10343216" cy="965970"/>
              </a:xfrm>
              <a:prstGeom prst="rect">
                <a:avLst/>
              </a:prstGeom>
              <a:blipFill>
                <a:blip r:embed="rId3"/>
                <a:stretch>
                  <a:fillRect l="-354" t="-8805" b="-880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137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53-8572-43EF-844E-C2A4E85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543292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Quantum DCT Algorithm</a:t>
            </a:r>
            <a:br>
              <a:rPr lang="en-IE" sz="2400" b="1" dirty="0">
                <a:cs typeface="Calibri"/>
              </a:rPr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DE02-EA87-460A-8CFA-FCECD509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21" y="1402039"/>
            <a:ext cx="5280640" cy="7546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Changes to Original Algorithm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4DE1A73-C8EC-4EE6-9A0A-E52E5C007038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613823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E554B-65EC-4DA8-9CB7-5B1B471224CA}"/>
              </a:ext>
            </a:extLst>
          </p:cNvPr>
          <p:cNvSpPr/>
          <p:nvPr/>
        </p:nvSpPr>
        <p:spPr>
          <a:xfrm>
            <a:off x="347870" y="2544417"/>
            <a:ext cx="5504288" cy="3770291"/>
          </a:xfrm>
          <a:prstGeom prst="roundRect">
            <a:avLst/>
          </a:prstGeom>
          <a:noFill/>
          <a:ln w="19050">
            <a:solidFill>
              <a:srgbClr val="4A7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01A59C-B187-4C74-922C-2713E49500FC}"/>
              </a:ext>
            </a:extLst>
          </p:cNvPr>
          <p:cNvSpPr/>
          <p:nvPr/>
        </p:nvSpPr>
        <p:spPr>
          <a:xfrm>
            <a:off x="571518" y="1352807"/>
            <a:ext cx="5280640" cy="741936"/>
          </a:xfrm>
          <a:prstGeom prst="roundRect">
            <a:avLst/>
          </a:prstGeom>
          <a:noFill/>
          <a:ln w="19050">
            <a:solidFill>
              <a:srgbClr val="4A7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D968-F740-4952-A2BA-A26E50C05A27}"/>
              </a:ext>
            </a:extLst>
          </p:cNvPr>
          <p:cNvSpPr txBox="1"/>
          <p:nvPr/>
        </p:nvSpPr>
        <p:spPr>
          <a:xfrm>
            <a:off x="721881" y="2659847"/>
            <a:ext cx="4562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DCT matrix contains floats, which are not currently supported by quantum computers.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Can be mitigated by multiplying each element by a constant to fit as an n bit integer.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This is a lossy step, but by increasing the size of n, we can reduce the energy lost.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n = 8 has a good trade off between size and information lost.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Century Gothic" panose="020B0502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40E694-5906-4CD9-BEB6-EF0201B42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819" y="1215346"/>
            <a:ext cx="3330043" cy="26581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8B217B-9ED7-4B6C-BC69-851337ECB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270" y="3829653"/>
            <a:ext cx="3209139" cy="24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54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53-8572-43EF-844E-C2A4E85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543292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Other Applications</a:t>
            </a:r>
            <a:br>
              <a:rPr lang="en-IE" sz="2400" b="1" dirty="0">
                <a:cs typeface="Calibri"/>
              </a:rPr>
            </a:br>
            <a:endParaRPr lang="en-IE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4DE1A73-C8EC-4EE6-9A0A-E52E5C007038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851215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26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E8329F-8CDD-4A98-BAD1-627AD983CE30}"/>
                  </a:ext>
                </a:extLst>
              </p:cNvPr>
              <p:cNvSpPr txBox="1"/>
              <p:nvPr/>
            </p:nvSpPr>
            <p:spPr>
              <a:xfrm>
                <a:off x="845218" y="1389941"/>
                <a:ext cx="7126064" cy="3909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E" sz="2400" dirty="0">
                    <a:latin typeface="Century Gothic" panose="020B0502020202020204" pitchFamily="34" charset="0"/>
                  </a:rPr>
                  <a:t>Can calculate every value of the matrix multiplication by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𝐿𝑜𝑎𝑑</m:t>
                        </m:r>
                      </m:sub>
                    </m:sSub>
                  </m:oMath>
                </a14:m>
                <a:r>
                  <a:rPr lang="en-IE" sz="2400" dirty="0">
                    <a:latin typeface="Century Gothic" panose="020B0502020202020204" pitchFamily="34" charset="0"/>
                  </a:rPr>
                  <a:t> to the image matrix F, putting a register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IE" sz="2400" dirty="0">
                    <a:latin typeface="Century Gothic" panose="020B0502020202020204" pitchFamily="34" charset="0"/>
                  </a:rPr>
                  <a:t> into a superposition of all of F’s rows.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IE" sz="2400" dirty="0">
                  <a:latin typeface="Century Gothic" panose="020B0502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E" sz="2400" dirty="0">
                    <a:latin typeface="Century Gothic" panose="020B0502020202020204" pitchFamily="34" charset="0"/>
                  </a:rPr>
                  <a:t>Can swap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E" sz="2400" dirty="0">
                    <a:latin typeface="Century Gothic" panose="020B0502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𝑖𝑛𝑛𝑒𝑟</m:t>
                        </m:r>
                      </m:sub>
                    </m:sSub>
                  </m:oMath>
                </a14:m>
                <a:r>
                  <a:rPr lang="en-IE" sz="2400" dirty="0">
                    <a:latin typeface="Century Gothic" panose="020B0502020202020204" pitchFamily="34" charset="0"/>
                  </a:rPr>
                  <a:t> depending on how we want to process the result.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IE" sz="2400" dirty="0">
                  <a:latin typeface="Century Gothic" panose="020B0502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E" sz="2400" dirty="0">
                    <a:latin typeface="Century Gothic" panose="020B0502020202020204" pitchFamily="34" charset="0"/>
                  </a:rPr>
                  <a:t>This can be used to find non zero values of matrix multiplication very efficiently.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E8329F-8CDD-4A98-BAD1-627AD983C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18" y="1389941"/>
                <a:ext cx="7126064" cy="3909019"/>
              </a:xfrm>
              <a:prstGeom prst="rect">
                <a:avLst/>
              </a:prstGeom>
              <a:blipFill>
                <a:blip r:embed="rId3"/>
                <a:stretch>
                  <a:fillRect l="-1198" t="-1248" b="-171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270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0777-C873-4A06-8DFB-112FEA55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56" y="501209"/>
            <a:ext cx="7372739" cy="679904"/>
          </a:xfrm>
        </p:spPr>
        <p:txBody>
          <a:bodyPr/>
          <a:lstStyle/>
          <a:p>
            <a:r>
              <a:rPr lang="en-IE" dirty="0"/>
              <a:t>Quantum DCT Algorithm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30D18B-E3ED-4A9B-888C-EC45086D4214}"/>
              </a:ext>
            </a:extLst>
          </p:cNvPr>
          <p:cNvSpPr/>
          <p:nvPr/>
        </p:nvSpPr>
        <p:spPr>
          <a:xfrm>
            <a:off x="79513" y="1416641"/>
            <a:ext cx="6016487" cy="3558970"/>
          </a:xfrm>
          <a:prstGeom prst="roundRect">
            <a:avLst/>
          </a:prstGeom>
          <a:noFill/>
          <a:ln w="19050">
            <a:solidFill>
              <a:srgbClr val="4A7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E2908-6AA9-4C22-A0F7-203A515A2451}"/>
              </a:ext>
            </a:extLst>
          </p:cNvPr>
          <p:cNvSpPr txBox="1"/>
          <p:nvPr/>
        </p:nvSpPr>
        <p:spPr>
          <a:xfrm>
            <a:off x="2666732" y="1517418"/>
            <a:ext cx="4612116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IE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19280-ADCB-4AD9-BEAA-7C533E8A798E}"/>
              </a:ext>
            </a:extLst>
          </p:cNvPr>
          <p:cNvSpPr txBox="1"/>
          <p:nvPr/>
        </p:nvSpPr>
        <p:spPr>
          <a:xfrm>
            <a:off x="238540" y="1882390"/>
            <a:ext cx="56732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>
                <a:latin typeface="Century Gothic" panose="020B0502020202020204" pitchFamily="34" charset="0"/>
              </a:rPr>
              <a:t>Can calculate DCT coefficients quite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>
                <a:latin typeface="Century Gothic" panose="020B0502020202020204" pitchFamily="34" charset="0"/>
              </a:rPr>
              <a:t>Converting the DCT matrix elements to integers does not lose too much information.</a:t>
            </a:r>
          </a:p>
          <a:p>
            <a:endParaRPr lang="en-IE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>
                <a:latin typeface="Century Gothic" panose="020B0502020202020204" pitchFamily="34" charset="0"/>
              </a:rPr>
              <a:t>Subroutine can also be used for any problems requiring the evaluation of matrix multiplication.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E2A76548-B277-4F9F-810D-F9542D184A66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500825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257368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0777-C873-4A06-8DFB-112FEA55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56" y="501209"/>
            <a:ext cx="7372739" cy="679904"/>
          </a:xfrm>
        </p:spPr>
        <p:txBody>
          <a:bodyPr/>
          <a:lstStyle/>
          <a:p>
            <a:r>
              <a:rPr lang="en-IE" dirty="0"/>
              <a:t>Quantum DCT Algorithm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30D18B-E3ED-4A9B-888C-EC45086D4214}"/>
              </a:ext>
            </a:extLst>
          </p:cNvPr>
          <p:cNvSpPr/>
          <p:nvPr/>
        </p:nvSpPr>
        <p:spPr>
          <a:xfrm>
            <a:off x="79513" y="1416641"/>
            <a:ext cx="6016487" cy="3558970"/>
          </a:xfrm>
          <a:prstGeom prst="roundRect">
            <a:avLst/>
          </a:prstGeom>
          <a:noFill/>
          <a:ln w="19050">
            <a:solidFill>
              <a:srgbClr val="4A7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E2908-6AA9-4C22-A0F7-203A515A2451}"/>
              </a:ext>
            </a:extLst>
          </p:cNvPr>
          <p:cNvSpPr txBox="1"/>
          <p:nvPr/>
        </p:nvSpPr>
        <p:spPr>
          <a:xfrm>
            <a:off x="2666732" y="1517418"/>
            <a:ext cx="4612116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IE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19280-ADCB-4AD9-BEAA-7C533E8A798E}"/>
              </a:ext>
            </a:extLst>
          </p:cNvPr>
          <p:cNvSpPr txBox="1"/>
          <p:nvPr/>
        </p:nvSpPr>
        <p:spPr>
          <a:xfrm>
            <a:off x="238540" y="1882390"/>
            <a:ext cx="56732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>
                <a:latin typeface="Century Gothic" panose="020B0502020202020204" pitchFamily="34" charset="0"/>
              </a:rPr>
              <a:t>Can calculate DCT coefficients quite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>
                <a:latin typeface="Century Gothic" panose="020B0502020202020204" pitchFamily="34" charset="0"/>
              </a:rPr>
              <a:t>Converting the DCT matrix elements to integers does not lose too much information.</a:t>
            </a:r>
          </a:p>
          <a:p>
            <a:endParaRPr lang="en-IE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>
                <a:latin typeface="Century Gothic" panose="020B0502020202020204" pitchFamily="34" charset="0"/>
              </a:rPr>
              <a:t>Subroutine can also be used for any problems requiring the evaluation of matrix multiplication.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E2A76548-B277-4F9F-810D-F9542D184A66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569861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29980-A85B-482A-BAF1-9873C3C9C1E7}"/>
              </a:ext>
            </a:extLst>
          </p:cNvPr>
          <p:cNvSpPr txBox="1"/>
          <p:nvPr/>
        </p:nvSpPr>
        <p:spPr>
          <a:xfrm>
            <a:off x="7928463" y="2937631"/>
            <a:ext cx="2798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2350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E4F4-00CB-4E53-AE3A-AAAC926D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09" y="475198"/>
            <a:ext cx="7372739" cy="679904"/>
          </a:xfrm>
        </p:spPr>
        <p:txBody>
          <a:bodyPr/>
          <a:lstStyle/>
          <a:p>
            <a:r>
              <a:rPr lang="en-IE" dirty="0"/>
              <a:t>Aims and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710AE-F23E-4C35-9F64-F2B6B8AC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22" y="1571249"/>
            <a:ext cx="3686369" cy="3100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E" sz="1800" b="1" dirty="0"/>
              <a:t>Develop an elementary understanding of quantum information theory.</a:t>
            </a:r>
          </a:p>
          <a:p>
            <a:endParaRPr lang="en-IE" sz="1800" b="1" dirty="0"/>
          </a:p>
          <a:p>
            <a:r>
              <a:rPr lang="en-IE" sz="1800" b="1" dirty="0"/>
              <a:t>Explore the applications of quantum algorithms.</a:t>
            </a:r>
          </a:p>
          <a:p>
            <a:endParaRPr lang="en-IE" sz="1800" b="1" dirty="0"/>
          </a:p>
          <a:p>
            <a:r>
              <a:rPr lang="en-IE" sz="1800" b="1" dirty="0">
                <a:latin typeface="Century Gothic"/>
              </a:rPr>
              <a:t>Take an algorithm, evaluate it’s feasibility and build a quantum circuit to test it.</a:t>
            </a:r>
            <a:endParaRPr lang="en-I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66EDDF-AA80-4334-9B95-21AA98EE5438}"/>
              </a:ext>
            </a:extLst>
          </p:cNvPr>
          <p:cNvSpPr/>
          <p:nvPr/>
        </p:nvSpPr>
        <p:spPr>
          <a:xfrm>
            <a:off x="173785" y="1471851"/>
            <a:ext cx="3822634" cy="3199848"/>
          </a:xfrm>
          <a:prstGeom prst="roundRect">
            <a:avLst/>
          </a:prstGeom>
          <a:noFill/>
          <a:ln w="19050">
            <a:solidFill>
              <a:srgbClr val="4A7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1AA66C4-F35F-4367-A77B-21660BB9C140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384899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08C6397E-9881-4F04-ABA9-8EC9C0354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688" y="1647422"/>
            <a:ext cx="2555006" cy="2716823"/>
          </a:xfrm>
          <a:prstGeom prst="rect">
            <a:avLst/>
          </a:prstGeom>
        </p:spPr>
      </p:pic>
      <p:pic>
        <p:nvPicPr>
          <p:cNvPr id="14" name="Picture 13" descr="Chart, diagram&#10;&#10;Description automatically generated">
            <a:extLst>
              <a:ext uri="{FF2B5EF4-FFF2-40B4-BE49-F238E27FC236}">
                <a16:creationId xmlns:a16="http://schemas.microsoft.com/office/drawing/2014/main" id="{A693E859-6D37-4F1E-9FA5-8EA7B849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916" y="2276731"/>
            <a:ext cx="3194778" cy="16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6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53-8572-43EF-844E-C2A4E85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543292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Background</a:t>
            </a:r>
            <a:br>
              <a:rPr lang="en-IE" sz="2400" b="1" dirty="0">
                <a:cs typeface="Calibri"/>
              </a:rPr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DE02-EA87-460A-8CFA-FCECD509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21" y="1402039"/>
            <a:ext cx="5280640" cy="7546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Quantum Information Science</a:t>
            </a:r>
          </a:p>
          <a:p>
            <a:pPr marL="0" indent="0" algn="ctr">
              <a:buNone/>
            </a:pPr>
            <a:r>
              <a:rPr lang="en-GB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A brief introduction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4DE1A73-C8EC-4EE6-9A0A-E52E5C007038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384899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E554B-65EC-4DA8-9CB7-5B1B471224CA}"/>
              </a:ext>
            </a:extLst>
          </p:cNvPr>
          <p:cNvSpPr/>
          <p:nvPr/>
        </p:nvSpPr>
        <p:spPr>
          <a:xfrm>
            <a:off x="571518" y="2407892"/>
            <a:ext cx="5504288" cy="3770291"/>
          </a:xfrm>
          <a:prstGeom prst="roundRect">
            <a:avLst/>
          </a:prstGeom>
          <a:noFill/>
          <a:ln w="19050">
            <a:solidFill>
              <a:srgbClr val="4A7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01A59C-B187-4C74-922C-2713E49500FC}"/>
              </a:ext>
            </a:extLst>
          </p:cNvPr>
          <p:cNvSpPr/>
          <p:nvPr/>
        </p:nvSpPr>
        <p:spPr>
          <a:xfrm>
            <a:off x="571518" y="1352807"/>
            <a:ext cx="5280640" cy="741936"/>
          </a:xfrm>
          <a:prstGeom prst="roundRect">
            <a:avLst/>
          </a:prstGeom>
          <a:noFill/>
          <a:ln w="19050">
            <a:solidFill>
              <a:srgbClr val="4A7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D968-F740-4952-A2BA-A26E50C05A27}"/>
              </a:ext>
            </a:extLst>
          </p:cNvPr>
          <p:cNvSpPr txBox="1"/>
          <p:nvPr/>
        </p:nvSpPr>
        <p:spPr>
          <a:xfrm>
            <a:off x="945529" y="2523322"/>
            <a:ext cx="4562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Qubits can exist in a superposition of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When observed, the superposition will collapse into one state depending on the probability amplitude of each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Can manipulate this probability amplitude to have a higher chance of measuring states we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Any operation on a qubit must be unitary and hence reversible, therefore traditional gates will not work.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BE9809-2477-4049-A301-C12A910C34B2}"/>
                  </a:ext>
                </a:extLst>
              </p:cNvPr>
              <p:cNvSpPr txBox="1"/>
              <p:nvPr/>
            </p:nvSpPr>
            <p:spPr>
              <a:xfrm>
                <a:off x="7156940" y="1122071"/>
                <a:ext cx="3979072" cy="5089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200" b="0" i="1" smtClean="0">
                          <a:latin typeface="Cambria Math" panose="02040503050406030204" pitchFamily="18" charset="0"/>
                        </a:rPr>
                        <m:t>|0&gt; =[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E" sz="32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IE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r>
                        <a:rPr lang="en-IE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E" sz="3200" b="0" dirty="0"/>
              </a:p>
              <a:p>
                <a:endParaRPr lang="en-IE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200" b="0" i="1" smtClean="0">
                          <a:latin typeface="Cambria Math" panose="02040503050406030204" pitchFamily="18" charset="0"/>
                        </a:rPr>
                        <m:t>|1&gt; =[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E" sz="32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I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  <m:r>
                        <a:rPr lang="en-IE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E" sz="3200" b="0" dirty="0"/>
              </a:p>
              <a:p>
                <a:endParaRPr lang="en-IE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200" b="0" i="1" smtClean="0">
                          <a:latin typeface="Cambria Math" panose="02040503050406030204" pitchFamily="18" charset="0"/>
                        </a:rPr>
                        <m:t>|+&gt; =</m:t>
                      </m:r>
                      <m:f>
                        <m:fPr>
                          <m:ctrlPr>
                            <a:rPr lang="en-IE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E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E" sz="3200" b="0" i="1" smtClean="0">
                          <a:latin typeface="Cambria Math" panose="02040503050406030204" pitchFamily="18" charset="0"/>
                        </a:rPr>
                        <m:t>∗[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E" sz="32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I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  <m:r>
                        <a:rPr lang="en-IE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E" sz="3200" b="0" dirty="0"/>
              </a:p>
              <a:p>
                <a:endParaRPr lang="en-IE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200" b="0" i="1" smtClean="0">
                          <a:latin typeface="Cambria Math" panose="02040503050406030204" pitchFamily="18" charset="0"/>
                        </a:rPr>
                        <m:t>|−&gt; =</m:t>
                      </m:r>
                      <m:f>
                        <m:fPr>
                          <m:ctrlPr>
                            <a:rPr lang="en-IE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E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E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E" sz="3200" b="0" i="1" smtClean="0">
                          <a:latin typeface="Cambria Math" panose="02040503050406030204" pitchFamily="18" charset="0"/>
                        </a:rPr>
                        <m:t>∗[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E" sz="32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IE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  <m:r>
                        <a:rPr lang="en-IE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E" sz="3200" b="0" dirty="0"/>
              </a:p>
              <a:p>
                <a:endParaRPr lang="en-IE" sz="32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BE9809-2477-4049-A301-C12A910C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940" y="1122071"/>
                <a:ext cx="3979072" cy="5089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98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53-8572-43EF-844E-C2A4E85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543292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Background</a:t>
            </a:r>
            <a:br>
              <a:rPr lang="en-IE" sz="2400" b="1" dirty="0">
                <a:cs typeface="Calibri"/>
              </a:rPr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DE02-EA87-460A-8CFA-FCECD509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21" y="1402039"/>
            <a:ext cx="5280640" cy="7546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Quantum Information Science</a:t>
            </a:r>
          </a:p>
          <a:p>
            <a:pPr marL="0" indent="0" algn="ctr">
              <a:buNone/>
            </a:pPr>
            <a:r>
              <a:rPr lang="en-GB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Grover’s Algorithm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4DE1A73-C8EC-4EE6-9A0A-E52E5C007038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384899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E554B-65EC-4DA8-9CB7-5B1B471224CA}"/>
              </a:ext>
            </a:extLst>
          </p:cNvPr>
          <p:cNvSpPr/>
          <p:nvPr/>
        </p:nvSpPr>
        <p:spPr>
          <a:xfrm>
            <a:off x="6458524" y="1402039"/>
            <a:ext cx="5504288" cy="3770291"/>
          </a:xfrm>
          <a:prstGeom prst="roundRect">
            <a:avLst/>
          </a:prstGeom>
          <a:noFill/>
          <a:ln w="19050">
            <a:solidFill>
              <a:srgbClr val="4A7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01A59C-B187-4C74-922C-2713E49500FC}"/>
              </a:ext>
            </a:extLst>
          </p:cNvPr>
          <p:cNvSpPr/>
          <p:nvPr/>
        </p:nvSpPr>
        <p:spPr>
          <a:xfrm>
            <a:off x="571518" y="1352807"/>
            <a:ext cx="5280640" cy="741936"/>
          </a:xfrm>
          <a:prstGeom prst="roundRect">
            <a:avLst/>
          </a:prstGeom>
          <a:noFill/>
          <a:ln w="19050">
            <a:solidFill>
              <a:srgbClr val="4A7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7AD968-F740-4952-A2BA-A26E50C05A27}"/>
                  </a:ext>
                </a:extLst>
              </p:cNvPr>
              <p:cNvSpPr txBox="1"/>
              <p:nvPr/>
            </p:nvSpPr>
            <p:spPr>
              <a:xfrm>
                <a:off x="6832535" y="1600822"/>
                <a:ext cx="4562296" cy="3474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E" dirty="0">
                    <a:latin typeface="Century Gothic" panose="020B0502020202020204" pitchFamily="34" charset="0"/>
                  </a:rPr>
                  <a:t>Handy way of running an unstructured database search.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E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E" dirty="0">
                    <a:latin typeface="Century Gothic" panose="020B0502020202020204" pitchFamily="34" charset="0"/>
                  </a:rPr>
                  <a:t>Has a runtime of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I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I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IE" dirty="0">
                    <a:latin typeface="Century Gothic" panose="020B0502020202020204" pitchFamily="34" charset="0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E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E" dirty="0">
                    <a:latin typeface="Century Gothic" panose="020B0502020202020204" pitchFamily="34" charset="0"/>
                  </a:rPr>
                  <a:t>Works by ‘marking’ the values you want. This is done by inverting the phase.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E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E" dirty="0">
                    <a:latin typeface="Century Gothic" panose="020B0502020202020204" pitchFamily="34" charset="0"/>
                  </a:rPr>
                  <a:t>We then amplify the amplitude of the marked value and reduce the amplitude of everything else.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7AD968-F740-4952-A2BA-A26E50C0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35" y="1600822"/>
                <a:ext cx="4562296" cy="3474734"/>
              </a:xfrm>
              <a:prstGeom prst="rect">
                <a:avLst/>
              </a:prstGeom>
              <a:blipFill>
                <a:blip r:embed="rId3"/>
                <a:stretch>
                  <a:fillRect l="-936" t="-1053" b="-175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1BE7710-0726-47B8-8A32-59708E86A1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06" y="3991708"/>
            <a:ext cx="4391903" cy="2142392"/>
          </a:xfrm>
          <a:prstGeom prst="rect">
            <a:avLst/>
          </a:prstGeom>
        </p:spPr>
      </p:pic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30EB14F0-F4BD-4E35-B0A2-440644CE65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06" y="2119772"/>
            <a:ext cx="4277864" cy="20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4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53-8572-43EF-844E-C2A4E85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543292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Background</a:t>
            </a:r>
            <a:br>
              <a:rPr lang="en-IE" sz="2400" b="1" dirty="0">
                <a:cs typeface="Calibri"/>
              </a:rPr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DE02-EA87-460A-8CFA-FCECD509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21" y="1402039"/>
            <a:ext cx="5280640" cy="7546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Discrete Cosine Transform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4DE1A73-C8EC-4EE6-9A0A-E52E5C007038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384899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E554B-65EC-4DA8-9CB7-5B1B471224CA}"/>
              </a:ext>
            </a:extLst>
          </p:cNvPr>
          <p:cNvSpPr/>
          <p:nvPr/>
        </p:nvSpPr>
        <p:spPr>
          <a:xfrm>
            <a:off x="347870" y="2544417"/>
            <a:ext cx="5504288" cy="3770291"/>
          </a:xfrm>
          <a:prstGeom prst="roundRect">
            <a:avLst/>
          </a:prstGeom>
          <a:noFill/>
          <a:ln w="19050">
            <a:solidFill>
              <a:srgbClr val="4A7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01A59C-B187-4C74-922C-2713E49500FC}"/>
              </a:ext>
            </a:extLst>
          </p:cNvPr>
          <p:cNvSpPr/>
          <p:nvPr/>
        </p:nvSpPr>
        <p:spPr>
          <a:xfrm>
            <a:off x="571518" y="1352807"/>
            <a:ext cx="5280640" cy="741936"/>
          </a:xfrm>
          <a:prstGeom prst="roundRect">
            <a:avLst/>
          </a:prstGeom>
          <a:noFill/>
          <a:ln w="19050">
            <a:solidFill>
              <a:srgbClr val="4A7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AD968-F740-4952-A2BA-A26E50C05A27}"/>
              </a:ext>
            </a:extLst>
          </p:cNvPr>
          <p:cNvSpPr txBox="1"/>
          <p:nvPr/>
        </p:nvSpPr>
        <p:spPr>
          <a:xfrm>
            <a:off x="721881" y="2659847"/>
            <a:ext cx="45622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Can transform a signal into a sum of cosine waves of different frequencies.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Has the property that much of the energy is represented by lower frequency waves.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Can remove the higher frequency waves by setting them to zero, reducing the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We then apply the inverse DCT to get back the original signal without much change.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9BF031-3F11-463B-B2DB-F269497E7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1" y="1223196"/>
            <a:ext cx="5439793" cy="18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E53-8572-43EF-844E-C2A4E85F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81" y="543292"/>
            <a:ext cx="7372739" cy="679904"/>
          </a:xfrm>
        </p:spPr>
        <p:txBody>
          <a:bodyPr>
            <a:normAutofit fontScale="90000"/>
          </a:bodyPr>
          <a:lstStyle/>
          <a:p>
            <a:r>
              <a:rPr lang="en-IE" sz="2400" dirty="0">
                <a:latin typeface="Century Gothic"/>
                <a:cs typeface="Calibri"/>
              </a:rPr>
              <a:t>Background</a:t>
            </a:r>
            <a:br>
              <a:rPr lang="en-IE" sz="2400" b="1" dirty="0">
                <a:cs typeface="Calibri"/>
              </a:rPr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DE02-EA87-460A-8CFA-FCECD509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21" y="1402039"/>
            <a:ext cx="5280640" cy="7546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Discrete Cosine Transform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4DE1A73-C8EC-4EE6-9A0A-E52E5C007038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384899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E554B-65EC-4DA8-9CB7-5B1B471224CA}"/>
              </a:ext>
            </a:extLst>
          </p:cNvPr>
          <p:cNvSpPr/>
          <p:nvPr/>
        </p:nvSpPr>
        <p:spPr>
          <a:xfrm>
            <a:off x="347870" y="2544417"/>
            <a:ext cx="5504288" cy="3770291"/>
          </a:xfrm>
          <a:prstGeom prst="roundRect">
            <a:avLst/>
          </a:prstGeom>
          <a:noFill/>
          <a:ln w="19050">
            <a:solidFill>
              <a:srgbClr val="4A7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01A59C-B187-4C74-922C-2713E49500FC}"/>
              </a:ext>
            </a:extLst>
          </p:cNvPr>
          <p:cNvSpPr/>
          <p:nvPr/>
        </p:nvSpPr>
        <p:spPr>
          <a:xfrm>
            <a:off x="571518" y="1352807"/>
            <a:ext cx="5280640" cy="741936"/>
          </a:xfrm>
          <a:prstGeom prst="roundRect">
            <a:avLst/>
          </a:prstGeom>
          <a:noFill/>
          <a:ln w="19050">
            <a:solidFill>
              <a:srgbClr val="4A7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9BF031-3F11-463B-B2DB-F269497E7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1" y="1223196"/>
            <a:ext cx="5439793" cy="1890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37031B-EE93-4709-8981-F6E11E875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402" y="3300472"/>
            <a:ext cx="5258669" cy="2258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36B95F-ABD9-4C0D-B7FB-2D44161AF85E}"/>
              </a:ext>
            </a:extLst>
          </p:cNvPr>
          <p:cNvSpPr txBox="1"/>
          <p:nvPr/>
        </p:nvSpPr>
        <p:spPr>
          <a:xfrm>
            <a:off x="721881" y="2659847"/>
            <a:ext cx="45622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Can transform a signal into a sum of cosine waves of different frequencies.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Has the property that much of the energy is represented by lower frequency waves.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Can remove the higher frequency waves by setting them to zero, reducing the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600" dirty="0">
                <a:latin typeface="Century Gothic" panose="020B0502020202020204" pitchFamily="34" charset="0"/>
              </a:rPr>
              <a:t>We then apply the inverse DCT to get back the original signal without much change.</a:t>
            </a:r>
          </a:p>
        </p:txBody>
      </p:sp>
    </p:spTree>
    <p:extLst>
      <p:ext uri="{BB962C8B-B14F-4D97-AF65-F5344CB8AC3E}">
        <p14:creationId xmlns:p14="http://schemas.microsoft.com/office/powerpoint/2010/main" val="346361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042D-7B2F-43DD-9285-65E620A8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Discrete Cosine Transform (1 D)</a:t>
            </a:r>
          </a:p>
        </p:txBody>
      </p:sp>
      <p:pic>
        <p:nvPicPr>
          <p:cNvPr id="4" name="Picture 3" descr="A cat looking at the camera&#10;&#10;Description automatically generated">
            <a:extLst>
              <a:ext uri="{FF2B5EF4-FFF2-40B4-BE49-F238E27FC236}">
                <a16:creationId xmlns:a16="http://schemas.microsoft.com/office/drawing/2014/main" id="{C17B9F21-9FE7-42C1-B6ED-6BE1B31B1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0" y="1363873"/>
            <a:ext cx="2496506" cy="1662257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B0CC3E1-44E7-4DDC-89C6-F4D4F1255860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384899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4161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042D-7B2F-43DD-9285-65E620A8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Discrete Cosine Transform (1 D)</a:t>
            </a:r>
          </a:p>
        </p:txBody>
      </p:sp>
      <p:pic>
        <p:nvPicPr>
          <p:cNvPr id="4" name="Picture 3" descr="A cat looking at the camera&#10;&#10;Description automatically generated">
            <a:extLst>
              <a:ext uri="{FF2B5EF4-FFF2-40B4-BE49-F238E27FC236}">
                <a16:creationId xmlns:a16="http://schemas.microsoft.com/office/drawing/2014/main" id="{C17B9F21-9FE7-42C1-B6ED-6BE1B31B1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30" y="1363873"/>
            <a:ext cx="2496506" cy="16622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6A4155-AD65-42BC-945F-3B854F22EE15}"/>
              </a:ext>
            </a:extLst>
          </p:cNvPr>
          <p:cNvSpPr/>
          <p:nvPr/>
        </p:nvSpPr>
        <p:spPr>
          <a:xfrm>
            <a:off x="809430" y="1363873"/>
            <a:ext cx="175308" cy="1571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D7E89-EC81-41C2-86BD-770FE4E5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29" y="1363873"/>
            <a:ext cx="2682939" cy="1662256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A75FA7E-A446-4D11-8425-498492064A19}"/>
              </a:ext>
            </a:extLst>
          </p:cNvPr>
          <p:cNvSpPr txBox="1">
            <a:spLocks/>
          </p:cNvSpPr>
          <p:nvPr/>
        </p:nvSpPr>
        <p:spPr>
          <a:xfrm>
            <a:off x="239031" y="6474536"/>
            <a:ext cx="384899" cy="26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FF000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06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3335</TotalTime>
  <Words>1127</Words>
  <Application>Microsoft Office PowerPoint</Application>
  <PresentationFormat>Widescreen</PresentationFormat>
  <Paragraphs>209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Century Gothic</vt:lpstr>
      <vt:lpstr>office theme</vt:lpstr>
      <vt:lpstr>Quantum DCT Generation</vt:lpstr>
      <vt:lpstr>Introduction </vt:lpstr>
      <vt:lpstr>Aims and Objectives</vt:lpstr>
      <vt:lpstr>Background </vt:lpstr>
      <vt:lpstr>Background </vt:lpstr>
      <vt:lpstr>Background </vt:lpstr>
      <vt:lpstr>Background </vt:lpstr>
      <vt:lpstr>Discrete Cosine Transform (1 D)</vt:lpstr>
      <vt:lpstr>Discrete Cosine Transform (1 D)</vt:lpstr>
      <vt:lpstr>Discrete Cosine Transform (1 D)</vt:lpstr>
      <vt:lpstr>Discrete Cosine Transform (1 D)</vt:lpstr>
      <vt:lpstr>Discrete Cosine Transform (1 D)</vt:lpstr>
      <vt:lpstr>Discrete Cosine Transform (1 D)</vt:lpstr>
      <vt:lpstr>Discrete Cosine Transform (1 D)</vt:lpstr>
      <vt:lpstr>Discrete Cosine Transform (1 D)</vt:lpstr>
      <vt:lpstr>Discrete Cosine Transform (1 D)</vt:lpstr>
      <vt:lpstr>Quantum DCT Algorithm </vt:lpstr>
      <vt:lpstr>Quantum DCT Algorithm </vt:lpstr>
      <vt:lpstr>Quantum DCT Algorithm </vt:lpstr>
      <vt:lpstr>Quantum DCT Algorithm </vt:lpstr>
      <vt:lpstr>Quantum DCT Algorithm </vt:lpstr>
      <vt:lpstr>Quantum DCT Algorithm </vt:lpstr>
      <vt:lpstr>Quantum DCT Algorithm </vt:lpstr>
      <vt:lpstr>Quantum DCT Algorithm </vt:lpstr>
      <vt:lpstr>Quantum DCT Algorithm </vt:lpstr>
      <vt:lpstr>Quantum DCT Algorithm </vt:lpstr>
      <vt:lpstr>Other Applications </vt:lpstr>
      <vt:lpstr>Quantum DCT Algorithm</vt:lpstr>
      <vt:lpstr>Quantum DCT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C18713615 Ryan Court</dc:creator>
  <cp:lastModifiedBy>John Burke</cp:lastModifiedBy>
  <cp:revision>151</cp:revision>
  <dcterms:created xsi:type="dcterms:W3CDTF">2021-10-03T13:31:27Z</dcterms:created>
  <dcterms:modified xsi:type="dcterms:W3CDTF">2022-03-29T16:03:33Z</dcterms:modified>
</cp:coreProperties>
</file>