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15"/>
  </p:notesMasterIdLst>
  <p:sldIdLst>
    <p:sldId id="256" r:id="rId2"/>
    <p:sldId id="260" r:id="rId3"/>
    <p:sldId id="257" r:id="rId4"/>
    <p:sldId id="267" r:id="rId5"/>
    <p:sldId id="258" r:id="rId6"/>
    <p:sldId id="259" r:id="rId7"/>
    <p:sldId id="261" r:id="rId8"/>
    <p:sldId id="262" r:id="rId9"/>
    <p:sldId id="263" r:id="rId10"/>
    <p:sldId id="264" r:id="rId11"/>
    <p:sldId id="265" r:id="rId12"/>
    <p:sldId id="268"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9569D1-8954-40CB-99FB-0E3414305704}" v="2234" dt="2020-08-24T10:50:31.871"/>
    <p1510:client id="{8058FD13-0833-4430-9476-71A938179972}" v="382" dt="2020-08-24T10:32:18.753"/>
    <p1510:client id="{862004E6-4069-4B36-AC60-788E76D1784C}" v="1746" dt="2020-08-24T10:41:04.162"/>
    <p1510:client id="{B773D1B8-CA5A-4118-822A-AE6A06E16C0E}" v="3876" dt="2020-08-24T11:10:20.254"/>
    <p1510:client id="{E55810BD-75D4-4FE2-BD49-9B3F85CC5C7B}" v="175" dt="2020-08-24T09:54:59.8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63251" autoAdjust="0"/>
  </p:normalViewPr>
  <p:slideViewPr>
    <p:cSldViewPr snapToGrid="0">
      <p:cViewPr varScale="1">
        <p:scale>
          <a:sx n="59" d="100"/>
          <a:sy n="59" d="100"/>
        </p:scale>
        <p:origin x="102"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8449C1-4E7D-4E3A-856E-F7428A84227A}" type="doc">
      <dgm:prSet loTypeId="urn:microsoft.com/office/officeart/2005/8/layout/default" loCatId="list" qsTypeId="urn:microsoft.com/office/officeart/2005/8/quickstyle/simple4" qsCatId="simple" csTypeId="urn:microsoft.com/office/officeart/2005/8/colors/accent0_3" csCatId="mainScheme"/>
      <dgm:spPr/>
      <dgm:t>
        <a:bodyPr/>
        <a:lstStyle/>
        <a:p>
          <a:endParaRPr lang="en-US"/>
        </a:p>
      </dgm:t>
    </dgm:pt>
    <dgm:pt modelId="{DFC5EDAF-EAA5-4C6A-B2C6-0B21E3521F32}">
      <dgm:prSet/>
      <dgm:spPr/>
      <dgm:t>
        <a:bodyPr/>
        <a:lstStyle/>
        <a:p>
          <a:r>
            <a:rPr lang="en-GB" dirty="0"/>
            <a:t>DNS</a:t>
          </a:r>
          <a:endParaRPr lang="en-US" dirty="0"/>
        </a:p>
      </dgm:t>
    </dgm:pt>
    <dgm:pt modelId="{1F55751F-0800-46B9-8DC4-1519FEDBC994}" type="parTrans" cxnId="{33DC02D6-8C78-40AD-947C-11A7E5E2C41B}">
      <dgm:prSet/>
      <dgm:spPr/>
      <dgm:t>
        <a:bodyPr/>
        <a:lstStyle/>
        <a:p>
          <a:endParaRPr lang="en-US"/>
        </a:p>
      </dgm:t>
    </dgm:pt>
    <dgm:pt modelId="{2218A55E-1C86-4089-AFF2-8ABBE9896CB0}" type="sibTrans" cxnId="{33DC02D6-8C78-40AD-947C-11A7E5E2C41B}">
      <dgm:prSet/>
      <dgm:spPr/>
      <dgm:t>
        <a:bodyPr/>
        <a:lstStyle/>
        <a:p>
          <a:endParaRPr lang="en-US"/>
        </a:p>
      </dgm:t>
    </dgm:pt>
    <dgm:pt modelId="{8DF79E30-30FE-4650-B63B-708859650834}">
      <dgm:prSet/>
      <dgm:spPr/>
      <dgm:t>
        <a:bodyPr/>
        <a:lstStyle/>
        <a:p>
          <a:r>
            <a:rPr lang="en-GB" dirty="0"/>
            <a:t>Types of record</a:t>
          </a:r>
          <a:endParaRPr lang="en-US" dirty="0"/>
        </a:p>
      </dgm:t>
    </dgm:pt>
    <dgm:pt modelId="{3D63C9BC-6F09-4D85-9000-F6EA04137525}" type="parTrans" cxnId="{2A0A6561-6F25-4E0B-BE64-A9115166868D}">
      <dgm:prSet/>
      <dgm:spPr/>
      <dgm:t>
        <a:bodyPr/>
        <a:lstStyle/>
        <a:p>
          <a:endParaRPr lang="en-US"/>
        </a:p>
      </dgm:t>
    </dgm:pt>
    <dgm:pt modelId="{6422E5C9-E274-4F4C-BAED-B85397E95E9C}" type="sibTrans" cxnId="{2A0A6561-6F25-4E0B-BE64-A9115166868D}">
      <dgm:prSet/>
      <dgm:spPr/>
      <dgm:t>
        <a:bodyPr/>
        <a:lstStyle/>
        <a:p>
          <a:endParaRPr lang="en-US"/>
        </a:p>
      </dgm:t>
    </dgm:pt>
    <dgm:pt modelId="{92D0587B-62C7-4D22-B0F4-A1362D8CA211}">
      <dgm:prSet/>
      <dgm:spPr/>
      <dgm:t>
        <a:bodyPr/>
        <a:lstStyle/>
        <a:p>
          <a:r>
            <a:rPr lang="en-GB"/>
            <a:t>A Records</a:t>
          </a:r>
          <a:endParaRPr lang="en-US"/>
        </a:p>
      </dgm:t>
    </dgm:pt>
    <dgm:pt modelId="{1A0CB88E-AFEE-4891-BD76-A2E26FCE05CF}" type="parTrans" cxnId="{54B87E33-0B78-4F9B-A824-86DB971A177C}">
      <dgm:prSet/>
      <dgm:spPr/>
      <dgm:t>
        <a:bodyPr/>
        <a:lstStyle/>
        <a:p>
          <a:endParaRPr lang="en-US"/>
        </a:p>
      </dgm:t>
    </dgm:pt>
    <dgm:pt modelId="{66B3D012-06A8-4AB5-B07F-E4A18E8C8EDF}" type="sibTrans" cxnId="{54B87E33-0B78-4F9B-A824-86DB971A177C}">
      <dgm:prSet/>
      <dgm:spPr/>
      <dgm:t>
        <a:bodyPr/>
        <a:lstStyle/>
        <a:p>
          <a:endParaRPr lang="en-US"/>
        </a:p>
      </dgm:t>
    </dgm:pt>
    <dgm:pt modelId="{C365D66E-B8A8-4353-A216-91CEC74A1DBC}">
      <dgm:prSet/>
      <dgm:spPr/>
      <dgm:t>
        <a:bodyPr/>
        <a:lstStyle/>
        <a:p>
          <a:r>
            <a:rPr lang="en-GB"/>
            <a:t>CNAMEs</a:t>
          </a:r>
          <a:endParaRPr lang="en-US"/>
        </a:p>
      </dgm:t>
    </dgm:pt>
    <dgm:pt modelId="{4FDB7CFF-2AAE-41CC-BBCD-C153621A0A40}" type="parTrans" cxnId="{75DE34E4-237F-418C-85D8-7350EECF0369}">
      <dgm:prSet/>
      <dgm:spPr/>
      <dgm:t>
        <a:bodyPr/>
        <a:lstStyle/>
        <a:p>
          <a:endParaRPr lang="en-US"/>
        </a:p>
      </dgm:t>
    </dgm:pt>
    <dgm:pt modelId="{1A9BE242-1A7E-4A3D-BDC0-B73042BA2488}" type="sibTrans" cxnId="{75DE34E4-237F-418C-85D8-7350EECF0369}">
      <dgm:prSet/>
      <dgm:spPr/>
      <dgm:t>
        <a:bodyPr/>
        <a:lstStyle/>
        <a:p>
          <a:endParaRPr lang="en-US"/>
        </a:p>
      </dgm:t>
    </dgm:pt>
    <dgm:pt modelId="{BF4D89BF-7A2E-4CD1-A622-FDF0B3A5E6F7}">
      <dgm:prSet/>
      <dgm:spPr/>
      <dgm:t>
        <a:bodyPr/>
        <a:lstStyle/>
        <a:p>
          <a:r>
            <a:rPr lang="en-GB"/>
            <a:t>Alias's</a:t>
          </a:r>
          <a:endParaRPr lang="en-US"/>
        </a:p>
      </dgm:t>
    </dgm:pt>
    <dgm:pt modelId="{4F37DBF6-D394-41FA-8727-AFF598311A23}" type="parTrans" cxnId="{2D93B0FF-6461-4FF0-A1DC-1BF9A04BFA2B}">
      <dgm:prSet/>
      <dgm:spPr/>
      <dgm:t>
        <a:bodyPr/>
        <a:lstStyle/>
        <a:p>
          <a:endParaRPr lang="en-US"/>
        </a:p>
      </dgm:t>
    </dgm:pt>
    <dgm:pt modelId="{5D126F7D-964C-41E8-AEBB-B0094D5EE65B}" type="sibTrans" cxnId="{2D93B0FF-6461-4FF0-A1DC-1BF9A04BFA2B}">
      <dgm:prSet/>
      <dgm:spPr/>
      <dgm:t>
        <a:bodyPr/>
        <a:lstStyle/>
        <a:p>
          <a:endParaRPr lang="en-US"/>
        </a:p>
      </dgm:t>
    </dgm:pt>
    <dgm:pt modelId="{5948EDE6-0200-49F0-AFB2-557DCE371B28}">
      <dgm:prSet/>
      <dgm:spPr/>
      <dgm:t>
        <a:bodyPr/>
        <a:lstStyle/>
        <a:p>
          <a:r>
            <a:rPr lang="en-GB"/>
            <a:t>MX records</a:t>
          </a:r>
          <a:endParaRPr lang="en-US"/>
        </a:p>
      </dgm:t>
    </dgm:pt>
    <dgm:pt modelId="{82CE44AA-CE9E-45F6-9F9A-8620DC0B3776}" type="parTrans" cxnId="{E6F25AD1-2DBA-4CFE-B2E9-183FB3D9345C}">
      <dgm:prSet/>
      <dgm:spPr/>
      <dgm:t>
        <a:bodyPr/>
        <a:lstStyle/>
        <a:p>
          <a:endParaRPr lang="en-US"/>
        </a:p>
      </dgm:t>
    </dgm:pt>
    <dgm:pt modelId="{6956B3CF-EEE1-4B90-89A5-61DF643409CD}" type="sibTrans" cxnId="{E6F25AD1-2DBA-4CFE-B2E9-183FB3D9345C}">
      <dgm:prSet/>
      <dgm:spPr/>
      <dgm:t>
        <a:bodyPr/>
        <a:lstStyle/>
        <a:p>
          <a:endParaRPr lang="en-US"/>
        </a:p>
      </dgm:t>
    </dgm:pt>
    <dgm:pt modelId="{28F2B925-A9E8-4328-BB22-B5FE171F61EB}">
      <dgm:prSet/>
      <dgm:spPr/>
      <dgm:t>
        <a:bodyPr/>
        <a:lstStyle/>
        <a:p>
          <a:r>
            <a:rPr lang="en-GB" dirty="0"/>
            <a:t>TTLs</a:t>
          </a:r>
          <a:endParaRPr lang="en-US" dirty="0"/>
        </a:p>
      </dgm:t>
    </dgm:pt>
    <dgm:pt modelId="{214EA2EE-9AD5-47DA-9D39-247C301B0137}" type="parTrans" cxnId="{8C319C06-EADB-43E7-A21F-79156A54A80F}">
      <dgm:prSet/>
      <dgm:spPr/>
      <dgm:t>
        <a:bodyPr/>
        <a:lstStyle/>
        <a:p>
          <a:endParaRPr lang="en-US"/>
        </a:p>
      </dgm:t>
    </dgm:pt>
    <dgm:pt modelId="{70738300-39A5-4152-9EE7-83C25C9F22B5}" type="sibTrans" cxnId="{8C319C06-EADB-43E7-A21F-79156A54A80F}">
      <dgm:prSet/>
      <dgm:spPr/>
      <dgm:t>
        <a:bodyPr/>
        <a:lstStyle/>
        <a:p>
          <a:endParaRPr lang="en-US"/>
        </a:p>
      </dgm:t>
    </dgm:pt>
    <dgm:pt modelId="{5D60C530-CE4B-4752-A96C-1C0C5EA3F58E}">
      <dgm:prSet/>
      <dgm:spPr/>
      <dgm:t>
        <a:bodyPr/>
        <a:lstStyle/>
        <a:p>
          <a:r>
            <a:rPr lang="en-GB"/>
            <a:t>Propogation</a:t>
          </a:r>
          <a:endParaRPr lang="en-US"/>
        </a:p>
      </dgm:t>
    </dgm:pt>
    <dgm:pt modelId="{AA093E2E-EAC6-4C0F-B92A-EC2461247E78}" type="parTrans" cxnId="{E211F8C2-071C-439B-91F7-8F1D3E57AC24}">
      <dgm:prSet/>
      <dgm:spPr/>
      <dgm:t>
        <a:bodyPr/>
        <a:lstStyle/>
        <a:p>
          <a:endParaRPr lang="en-US"/>
        </a:p>
      </dgm:t>
    </dgm:pt>
    <dgm:pt modelId="{A3732484-E1FA-4BE0-9178-DD7416AD4D97}" type="sibTrans" cxnId="{E211F8C2-071C-439B-91F7-8F1D3E57AC24}">
      <dgm:prSet/>
      <dgm:spPr/>
      <dgm:t>
        <a:bodyPr/>
        <a:lstStyle/>
        <a:p>
          <a:endParaRPr lang="en-US"/>
        </a:p>
      </dgm:t>
    </dgm:pt>
    <dgm:pt modelId="{E547DDDB-A292-48A5-AFDE-A6BC6AC7C4FA}" type="pres">
      <dgm:prSet presAssocID="{AE8449C1-4E7D-4E3A-856E-F7428A84227A}" presName="diagram" presStyleCnt="0">
        <dgm:presLayoutVars>
          <dgm:dir/>
          <dgm:resizeHandles val="exact"/>
        </dgm:presLayoutVars>
      </dgm:prSet>
      <dgm:spPr/>
    </dgm:pt>
    <dgm:pt modelId="{E084A5FD-59E8-4B13-98B4-9F6AB978B26C}" type="pres">
      <dgm:prSet presAssocID="{DFC5EDAF-EAA5-4C6A-B2C6-0B21E3521F32}" presName="node" presStyleLbl="node1" presStyleIdx="0" presStyleCnt="8">
        <dgm:presLayoutVars>
          <dgm:bulletEnabled val="1"/>
        </dgm:presLayoutVars>
      </dgm:prSet>
      <dgm:spPr/>
    </dgm:pt>
    <dgm:pt modelId="{13A28C3D-0034-4D3F-A3C5-BA437DB63DD2}" type="pres">
      <dgm:prSet presAssocID="{2218A55E-1C86-4089-AFF2-8ABBE9896CB0}" presName="sibTrans" presStyleCnt="0"/>
      <dgm:spPr/>
    </dgm:pt>
    <dgm:pt modelId="{38594E97-8ACD-4B8F-85A1-2DF78AA63598}" type="pres">
      <dgm:prSet presAssocID="{8DF79E30-30FE-4650-B63B-708859650834}" presName="node" presStyleLbl="node1" presStyleIdx="1" presStyleCnt="8">
        <dgm:presLayoutVars>
          <dgm:bulletEnabled val="1"/>
        </dgm:presLayoutVars>
      </dgm:prSet>
      <dgm:spPr/>
    </dgm:pt>
    <dgm:pt modelId="{7C845F0E-1180-4148-B4A0-9C8946EB26B3}" type="pres">
      <dgm:prSet presAssocID="{6422E5C9-E274-4F4C-BAED-B85397E95E9C}" presName="sibTrans" presStyleCnt="0"/>
      <dgm:spPr/>
    </dgm:pt>
    <dgm:pt modelId="{DADA96B4-A18D-47F1-B24F-807F1F10092E}" type="pres">
      <dgm:prSet presAssocID="{92D0587B-62C7-4D22-B0F4-A1362D8CA211}" presName="node" presStyleLbl="node1" presStyleIdx="2" presStyleCnt="8">
        <dgm:presLayoutVars>
          <dgm:bulletEnabled val="1"/>
        </dgm:presLayoutVars>
      </dgm:prSet>
      <dgm:spPr/>
    </dgm:pt>
    <dgm:pt modelId="{819FED92-3F6F-43C2-B4D8-DB1AB05EBE0C}" type="pres">
      <dgm:prSet presAssocID="{66B3D012-06A8-4AB5-B07F-E4A18E8C8EDF}" presName="sibTrans" presStyleCnt="0"/>
      <dgm:spPr/>
    </dgm:pt>
    <dgm:pt modelId="{72FCE998-0C54-49C9-BC72-BEB2A51791BE}" type="pres">
      <dgm:prSet presAssocID="{C365D66E-B8A8-4353-A216-91CEC74A1DBC}" presName="node" presStyleLbl="node1" presStyleIdx="3" presStyleCnt="8">
        <dgm:presLayoutVars>
          <dgm:bulletEnabled val="1"/>
        </dgm:presLayoutVars>
      </dgm:prSet>
      <dgm:spPr/>
    </dgm:pt>
    <dgm:pt modelId="{91D18251-2B4B-4C27-A533-68E145ED4B27}" type="pres">
      <dgm:prSet presAssocID="{1A9BE242-1A7E-4A3D-BDC0-B73042BA2488}" presName="sibTrans" presStyleCnt="0"/>
      <dgm:spPr/>
    </dgm:pt>
    <dgm:pt modelId="{BD8B8DC6-55B0-4F69-B850-C570F0847488}" type="pres">
      <dgm:prSet presAssocID="{BF4D89BF-7A2E-4CD1-A622-FDF0B3A5E6F7}" presName="node" presStyleLbl="node1" presStyleIdx="4" presStyleCnt="8">
        <dgm:presLayoutVars>
          <dgm:bulletEnabled val="1"/>
        </dgm:presLayoutVars>
      </dgm:prSet>
      <dgm:spPr/>
    </dgm:pt>
    <dgm:pt modelId="{861BB111-4C2A-4C54-A470-44EE5A91CB38}" type="pres">
      <dgm:prSet presAssocID="{5D126F7D-964C-41E8-AEBB-B0094D5EE65B}" presName="sibTrans" presStyleCnt="0"/>
      <dgm:spPr/>
    </dgm:pt>
    <dgm:pt modelId="{B45C0D7A-3854-4C93-AE1E-F498CD5CF767}" type="pres">
      <dgm:prSet presAssocID="{5948EDE6-0200-49F0-AFB2-557DCE371B28}" presName="node" presStyleLbl="node1" presStyleIdx="5" presStyleCnt="8">
        <dgm:presLayoutVars>
          <dgm:bulletEnabled val="1"/>
        </dgm:presLayoutVars>
      </dgm:prSet>
      <dgm:spPr/>
    </dgm:pt>
    <dgm:pt modelId="{C8AD5EF7-91CC-49DE-8902-614C57866003}" type="pres">
      <dgm:prSet presAssocID="{6956B3CF-EEE1-4B90-89A5-61DF643409CD}" presName="sibTrans" presStyleCnt="0"/>
      <dgm:spPr/>
    </dgm:pt>
    <dgm:pt modelId="{E37EA03D-8AD6-4B45-B93C-4CA678DA59C1}" type="pres">
      <dgm:prSet presAssocID="{28F2B925-A9E8-4328-BB22-B5FE171F61EB}" presName="node" presStyleLbl="node1" presStyleIdx="6" presStyleCnt="8">
        <dgm:presLayoutVars>
          <dgm:bulletEnabled val="1"/>
        </dgm:presLayoutVars>
      </dgm:prSet>
      <dgm:spPr/>
    </dgm:pt>
    <dgm:pt modelId="{F2FB623A-AA6D-47D2-A890-E4BC8FC2B624}" type="pres">
      <dgm:prSet presAssocID="{70738300-39A5-4152-9EE7-83C25C9F22B5}" presName="sibTrans" presStyleCnt="0"/>
      <dgm:spPr/>
    </dgm:pt>
    <dgm:pt modelId="{40EDE5A6-EF7B-448F-984C-3DEFCD6E16F3}" type="pres">
      <dgm:prSet presAssocID="{5D60C530-CE4B-4752-A96C-1C0C5EA3F58E}" presName="node" presStyleLbl="node1" presStyleIdx="7" presStyleCnt="8">
        <dgm:presLayoutVars>
          <dgm:bulletEnabled val="1"/>
        </dgm:presLayoutVars>
      </dgm:prSet>
      <dgm:spPr/>
    </dgm:pt>
  </dgm:ptLst>
  <dgm:cxnLst>
    <dgm:cxn modelId="{213A3701-CA11-467D-AA7B-BFE30883A8DE}" type="presOf" srcId="{92D0587B-62C7-4D22-B0F4-A1362D8CA211}" destId="{DADA96B4-A18D-47F1-B24F-807F1F10092E}" srcOrd="0" destOrd="0" presId="urn:microsoft.com/office/officeart/2005/8/layout/default"/>
    <dgm:cxn modelId="{8C319C06-EADB-43E7-A21F-79156A54A80F}" srcId="{AE8449C1-4E7D-4E3A-856E-F7428A84227A}" destId="{28F2B925-A9E8-4328-BB22-B5FE171F61EB}" srcOrd="6" destOrd="0" parTransId="{214EA2EE-9AD5-47DA-9D39-247C301B0137}" sibTransId="{70738300-39A5-4152-9EE7-83C25C9F22B5}"/>
    <dgm:cxn modelId="{D693B712-FA6A-435E-A550-34E0B3D38B05}" type="presOf" srcId="{DFC5EDAF-EAA5-4C6A-B2C6-0B21E3521F32}" destId="{E084A5FD-59E8-4B13-98B4-9F6AB978B26C}" srcOrd="0" destOrd="0" presId="urn:microsoft.com/office/officeart/2005/8/layout/default"/>
    <dgm:cxn modelId="{54B87E33-0B78-4F9B-A824-86DB971A177C}" srcId="{AE8449C1-4E7D-4E3A-856E-F7428A84227A}" destId="{92D0587B-62C7-4D22-B0F4-A1362D8CA211}" srcOrd="2" destOrd="0" parTransId="{1A0CB88E-AFEE-4891-BD76-A2E26FCE05CF}" sibTransId="{66B3D012-06A8-4AB5-B07F-E4A18E8C8EDF}"/>
    <dgm:cxn modelId="{8A4B2640-58D7-45E3-A68F-074A9C0C5536}" type="presOf" srcId="{28F2B925-A9E8-4328-BB22-B5FE171F61EB}" destId="{E37EA03D-8AD6-4B45-B93C-4CA678DA59C1}" srcOrd="0" destOrd="0" presId="urn:microsoft.com/office/officeart/2005/8/layout/default"/>
    <dgm:cxn modelId="{2A0A6561-6F25-4E0B-BE64-A9115166868D}" srcId="{AE8449C1-4E7D-4E3A-856E-F7428A84227A}" destId="{8DF79E30-30FE-4650-B63B-708859650834}" srcOrd="1" destOrd="0" parTransId="{3D63C9BC-6F09-4D85-9000-F6EA04137525}" sibTransId="{6422E5C9-E274-4F4C-BAED-B85397E95E9C}"/>
    <dgm:cxn modelId="{A10C4364-D36E-468F-8E60-8694F2C8369F}" type="presOf" srcId="{AE8449C1-4E7D-4E3A-856E-F7428A84227A}" destId="{E547DDDB-A292-48A5-AFDE-A6BC6AC7C4FA}" srcOrd="0" destOrd="0" presId="urn:microsoft.com/office/officeart/2005/8/layout/default"/>
    <dgm:cxn modelId="{2535D76C-0CC5-4C75-A303-DC2AA94CFECD}" type="presOf" srcId="{C365D66E-B8A8-4353-A216-91CEC74A1DBC}" destId="{72FCE998-0C54-49C9-BC72-BEB2A51791BE}" srcOrd="0" destOrd="0" presId="urn:microsoft.com/office/officeart/2005/8/layout/default"/>
    <dgm:cxn modelId="{AD4B9A8C-528D-45A0-8468-460513882254}" type="presOf" srcId="{5948EDE6-0200-49F0-AFB2-557DCE371B28}" destId="{B45C0D7A-3854-4C93-AE1E-F498CD5CF767}" srcOrd="0" destOrd="0" presId="urn:microsoft.com/office/officeart/2005/8/layout/default"/>
    <dgm:cxn modelId="{D3DE148E-207F-490B-BD69-52A863A2CB78}" type="presOf" srcId="{5D60C530-CE4B-4752-A96C-1C0C5EA3F58E}" destId="{40EDE5A6-EF7B-448F-984C-3DEFCD6E16F3}" srcOrd="0" destOrd="0" presId="urn:microsoft.com/office/officeart/2005/8/layout/default"/>
    <dgm:cxn modelId="{B25003A2-865C-4658-8B86-3BCD66367E23}" type="presOf" srcId="{BF4D89BF-7A2E-4CD1-A622-FDF0B3A5E6F7}" destId="{BD8B8DC6-55B0-4F69-B850-C570F0847488}" srcOrd="0" destOrd="0" presId="urn:microsoft.com/office/officeart/2005/8/layout/default"/>
    <dgm:cxn modelId="{7BBF75AD-3961-4D78-9906-4DC32BFFD919}" type="presOf" srcId="{8DF79E30-30FE-4650-B63B-708859650834}" destId="{38594E97-8ACD-4B8F-85A1-2DF78AA63598}" srcOrd="0" destOrd="0" presId="urn:microsoft.com/office/officeart/2005/8/layout/default"/>
    <dgm:cxn modelId="{E211F8C2-071C-439B-91F7-8F1D3E57AC24}" srcId="{AE8449C1-4E7D-4E3A-856E-F7428A84227A}" destId="{5D60C530-CE4B-4752-A96C-1C0C5EA3F58E}" srcOrd="7" destOrd="0" parTransId="{AA093E2E-EAC6-4C0F-B92A-EC2461247E78}" sibTransId="{A3732484-E1FA-4BE0-9178-DD7416AD4D97}"/>
    <dgm:cxn modelId="{E6F25AD1-2DBA-4CFE-B2E9-183FB3D9345C}" srcId="{AE8449C1-4E7D-4E3A-856E-F7428A84227A}" destId="{5948EDE6-0200-49F0-AFB2-557DCE371B28}" srcOrd="5" destOrd="0" parTransId="{82CE44AA-CE9E-45F6-9F9A-8620DC0B3776}" sibTransId="{6956B3CF-EEE1-4B90-89A5-61DF643409CD}"/>
    <dgm:cxn modelId="{33DC02D6-8C78-40AD-947C-11A7E5E2C41B}" srcId="{AE8449C1-4E7D-4E3A-856E-F7428A84227A}" destId="{DFC5EDAF-EAA5-4C6A-B2C6-0B21E3521F32}" srcOrd="0" destOrd="0" parTransId="{1F55751F-0800-46B9-8DC4-1519FEDBC994}" sibTransId="{2218A55E-1C86-4089-AFF2-8ABBE9896CB0}"/>
    <dgm:cxn modelId="{75DE34E4-237F-418C-85D8-7350EECF0369}" srcId="{AE8449C1-4E7D-4E3A-856E-F7428A84227A}" destId="{C365D66E-B8A8-4353-A216-91CEC74A1DBC}" srcOrd="3" destOrd="0" parTransId="{4FDB7CFF-2AAE-41CC-BBCD-C153621A0A40}" sibTransId="{1A9BE242-1A7E-4A3D-BDC0-B73042BA2488}"/>
    <dgm:cxn modelId="{2D93B0FF-6461-4FF0-A1DC-1BF9A04BFA2B}" srcId="{AE8449C1-4E7D-4E3A-856E-F7428A84227A}" destId="{BF4D89BF-7A2E-4CD1-A622-FDF0B3A5E6F7}" srcOrd="4" destOrd="0" parTransId="{4F37DBF6-D394-41FA-8727-AFF598311A23}" sibTransId="{5D126F7D-964C-41E8-AEBB-B0094D5EE65B}"/>
    <dgm:cxn modelId="{8F1DF46E-1031-4285-B6F2-849E04114510}" type="presParOf" srcId="{E547DDDB-A292-48A5-AFDE-A6BC6AC7C4FA}" destId="{E084A5FD-59E8-4B13-98B4-9F6AB978B26C}" srcOrd="0" destOrd="0" presId="urn:microsoft.com/office/officeart/2005/8/layout/default"/>
    <dgm:cxn modelId="{120BD346-4216-4192-BA2C-133BD00D1AFF}" type="presParOf" srcId="{E547DDDB-A292-48A5-AFDE-A6BC6AC7C4FA}" destId="{13A28C3D-0034-4D3F-A3C5-BA437DB63DD2}" srcOrd="1" destOrd="0" presId="urn:microsoft.com/office/officeart/2005/8/layout/default"/>
    <dgm:cxn modelId="{95986078-D57F-412C-87B2-22DF69ED5D21}" type="presParOf" srcId="{E547DDDB-A292-48A5-AFDE-A6BC6AC7C4FA}" destId="{38594E97-8ACD-4B8F-85A1-2DF78AA63598}" srcOrd="2" destOrd="0" presId="urn:microsoft.com/office/officeart/2005/8/layout/default"/>
    <dgm:cxn modelId="{2C3A6A51-17FC-4F7C-9DC5-22D9C41B4116}" type="presParOf" srcId="{E547DDDB-A292-48A5-AFDE-A6BC6AC7C4FA}" destId="{7C845F0E-1180-4148-B4A0-9C8946EB26B3}" srcOrd="3" destOrd="0" presId="urn:microsoft.com/office/officeart/2005/8/layout/default"/>
    <dgm:cxn modelId="{3F0A0F5F-4B16-4386-B368-B0F1460B370D}" type="presParOf" srcId="{E547DDDB-A292-48A5-AFDE-A6BC6AC7C4FA}" destId="{DADA96B4-A18D-47F1-B24F-807F1F10092E}" srcOrd="4" destOrd="0" presId="urn:microsoft.com/office/officeart/2005/8/layout/default"/>
    <dgm:cxn modelId="{46786E11-E0BC-429D-B9B8-E6268F3B76DA}" type="presParOf" srcId="{E547DDDB-A292-48A5-AFDE-A6BC6AC7C4FA}" destId="{819FED92-3F6F-43C2-B4D8-DB1AB05EBE0C}" srcOrd="5" destOrd="0" presId="urn:microsoft.com/office/officeart/2005/8/layout/default"/>
    <dgm:cxn modelId="{07D721D3-3136-4452-B804-14F6B4AEE0CB}" type="presParOf" srcId="{E547DDDB-A292-48A5-AFDE-A6BC6AC7C4FA}" destId="{72FCE998-0C54-49C9-BC72-BEB2A51791BE}" srcOrd="6" destOrd="0" presId="urn:microsoft.com/office/officeart/2005/8/layout/default"/>
    <dgm:cxn modelId="{A3B5DB6E-E78C-4823-B28B-B393D25D1839}" type="presParOf" srcId="{E547DDDB-A292-48A5-AFDE-A6BC6AC7C4FA}" destId="{91D18251-2B4B-4C27-A533-68E145ED4B27}" srcOrd="7" destOrd="0" presId="urn:microsoft.com/office/officeart/2005/8/layout/default"/>
    <dgm:cxn modelId="{3AADEE83-6F7C-4AF8-BCDF-111C2358F0C7}" type="presParOf" srcId="{E547DDDB-A292-48A5-AFDE-A6BC6AC7C4FA}" destId="{BD8B8DC6-55B0-4F69-B850-C570F0847488}" srcOrd="8" destOrd="0" presId="urn:microsoft.com/office/officeart/2005/8/layout/default"/>
    <dgm:cxn modelId="{9248F668-E8B6-4B6C-B3C7-7F4A992F4E4B}" type="presParOf" srcId="{E547DDDB-A292-48A5-AFDE-A6BC6AC7C4FA}" destId="{861BB111-4C2A-4C54-A470-44EE5A91CB38}" srcOrd="9" destOrd="0" presId="urn:microsoft.com/office/officeart/2005/8/layout/default"/>
    <dgm:cxn modelId="{6AB54DEC-1079-4C45-A2A3-D294C0BEA823}" type="presParOf" srcId="{E547DDDB-A292-48A5-AFDE-A6BC6AC7C4FA}" destId="{B45C0D7A-3854-4C93-AE1E-F498CD5CF767}" srcOrd="10" destOrd="0" presId="urn:microsoft.com/office/officeart/2005/8/layout/default"/>
    <dgm:cxn modelId="{9C3BE1F5-A8C4-4911-8017-222D1D777057}" type="presParOf" srcId="{E547DDDB-A292-48A5-AFDE-A6BC6AC7C4FA}" destId="{C8AD5EF7-91CC-49DE-8902-614C57866003}" srcOrd="11" destOrd="0" presId="urn:microsoft.com/office/officeart/2005/8/layout/default"/>
    <dgm:cxn modelId="{6429CB86-E60E-42B6-B140-186E4BFC6D27}" type="presParOf" srcId="{E547DDDB-A292-48A5-AFDE-A6BC6AC7C4FA}" destId="{E37EA03D-8AD6-4B45-B93C-4CA678DA59C1}" srcOrd="12" destOrd="0" presId="urn:microsoft.com/office/officeart/2005/8/layout/default"/>
    <dgm:cxn modelId="{B512E009-491F-43C7-A09B-7C8FDEEDB89A}" type="presParOf" srcId="{E547DDDB-A292-48A5-AFDE-A6BC6AC7C4FA}" destId="{F2FB623A-AA6D-47D2-A890-E4BC8FC2B624}" srcOrd="13" destOrd="0" presId="urn:microsoft.com/office/officeart/2005/8/layout/default"/>
    <dgm:cxn modelId="{431CDA3A-CF8F-442D-A952-9B49121130D4}" type="presParOf" srcId="{E547DDDB-A292-48A5-AFDE-A6BC6AC7C4FA}" destId="{40EDE5A6-EF7B-448F-984C-3DEFCD6E16F3}"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4A5FD-59E8-4B13-98B4-9F6AB978B26C}">
      <dsp:nvSpPr>
        <dsp:cNvPr id="0" name=""/>
        <dsp:cNvSpPr/>
      </dsp:nvSpPr>
      <dsp:spPr>
        <a:xfrm>
          <a:off x="3170" y="130347"/>
          <a:ext cx="2514897" cy="1508938"/>
        </a:xfrm>
        <a:prstGeom prst="rect">
          <a:avLst/>
        </a:prstGeom>
        <a:gradFill rotWithShape="0">
          <a:gsLst>
            <a:gs pos="0">
              <a:schemeClr val="dk2">
                <a:hueOff val="0"/>
                <a:satOff val="0"/>
                <a:lumOff val="0"/>
                <a:alphaOff val="0"/>
                <a:tint val="96000"/>
                <a:satMod val="100000"/>
                <a:lumMod val="104000"/>
              </a:schemeClr>
            </a:gs>
            <a:gs pos="78000">
              <a:schemeClr val="dk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dirty="0"/>
            <a:t>DNS</a:t>
          </a:r>
          <a:endParaRPr lang="en-US" sz="2900" kern="1200" dirty="0"/>
        </a:p>
      </dsp:txBody>
      <dsp:txXfrm>
        <a:off x="3170" y="130347"/>
        <a:ext cx="2514897" cy="1508938"/>
      </dsp:txXfrm>
    </dsp:sp>
    <dsp:sp modelId="{38594E97-8ACD-4B8F-85A1-2DF78AA63598}">
      <dsp:nvSpPr>
        <dsp:cNvPr id="0" name=""/>
        <dsp:cNvSpPr/>
      </dsp:nvSpPr>
      <dsp:spPr>
        <a:xfrm>
          <a:off x="2769557" y="130347"/>
          <a:ext cx="2514897" cy="1508938"/>
        </a:xfrm>
        <a:prstGeom prst="rect">
          <a:avLst/>
        </a:prstGeom>
        <a:gradFill rotWithShape="0">
          <a:gsLst>
            <a:gs pos="0">
              <a:schemeClr val="dk2">
                <a:hueOff val="0"/>
                <a:satOff val="0"/>
                <a:lumOff val="0"/>
                <a:alphaOff val="0"/>
                <a:tint val="96000"/>
                <a:satMod val="100000"/>
                <a:lumMod val="104000"/>
              </a:schemeClr>
            </a:gs>
            <a:gs pos="78000">
              <a:schemeClr val="dk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dirty="0"/>
            <a:t>Types of record</a:t>
          </a:r>
          <a:endParaRPr lang="en-US" sz="2900" kern="1200" dirty="0"/>
        </a:p>
      </dsp:txBody>
      <dsp:txXfrm>
        <a:off x="2769557" y="130347"/>
        <a:ext cx="2514897" cy="1508938"/>
      </dsp:txXfrm>
    </dsp:sp>
    <dsp:sp modelId="{DADA96B4-A18D-47F1-B24F-807F1F10092E}">
      <dsp:nvSpPr>
        <dsp:cNvPr id="0" name=""/>
        <dsp:cNvSpPr/>
      </dsp:nvSpPr>
      <dsp:spPr>
        <a:xfrm>
          <a:off x="5535944" y="130347"/>
          <a:ext cx="2514897" cy="1508938"/>
        </a:xfrm>
        <a:prstGeom prst="rect">
          <a:avLst/>
        </a:prstGeom>
        <a:gradFill rotWithShape="0">
          <a:gsLst>
            <a:gs pos="0">
              <a:schemeClr val="dk2">
                <a:hueOff val="0"/>
                <a:satOff val="0"/>
                <a:lumOff val="0"/>
                <a:alphaOff val="0"/>
                <a:tint val="96000"/>
                <a:satMod val="100000"/>
                <a:lumMod val="104000"/>
              </a:schemeClr>
            </a:gs>
            <a:gs pos="78000">
              <a:schemeClr val="dk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t>A Records</a:t>
          </a:r>
          <a:endParaRPr lang="en-US" sz="2900" kern="1200"/>
        </a:p>
      </dsp:txBody>
      <dsp:txXfrm>
        <a:off x="5535944" y="130347"/>
        <a:ext cx="2514897" cy="1508938"/>
      </dsp:txXfrm>
    </dsp:sp>
    <dsp:sp modelId="{72FCE998-0C54-49C9-BC72-BEB2A51791BE}">
      <dsp:nvSpPr>
        <dsp:cNvPr id="0" name=""/>
        <dsp:cNvSpPr/>
      </dsp:nvSpPr>
      <dsp:spPr>
        <a:xfrm>
          <a:off x="8302332" y="130347"/>
          <a:ext cx="2514897" cy="1508938"/>
        </a:xfrm>
        <a:prstGeom prst="rect">
          <a:avLst/>
        </a:prstGeom>
        <a:gradFill rotWithShape="0">
          <a:gsLst>
            <a:gs pos="0">
              <a:schemeClr val="dk2">
                <a:hueOff val="0"/>
                <a:satOff val="0"/>
                <a:lumOff val="0"/>
                <a:alphaOff val="0"/>
                <a:tint val="96000"/>
                <a:satMod val="100000"/>
                <a:lumMod val="104000"/>
              </a:schemeClr>
            </a:gs>
            <a:gs pos="78000">
              <a:schemeClr val="dk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t>CNAMEs</a:t>
          </a:r>
          <a:endParaRPr lang="en-US" sz="2900" kern="1200"/>
        </a:p>
      </dsp:txBody>
      <dsp:txXfrm>
        <a:off x="8302332" y="130347"/>
        <a:ext cx="2514897" cy="1508938"/>
      </dsp:txXfrm>
    </dsp:sp>
    <dsp:sp modelId="{BD8B8DC6-55B0-4F69-B850-C570F0847488}">
      <dsp:nvSpPr>
        <dsp:cNvPr id="0" name=""/>
        <dsp:cNvSpPr/>
      </dsp:nvSpPr>
      <dsp:spPr>
        <a:xfrm>
          <a:off x="3170" y="1890775"/>
          <a:ext cx="2514897" cy="1508938"/>
        </a:xfrm>
        <a:prstGeom prst="rect">
          <a:avLst/>
        </a:prstGeom>
        <a:gradFill rotWithShape="0">
          <a:gsLst>
            <a:gs pos="0">
              <a:schemeClr val="dk2">
                <a:hueOff val="0"/>
                <a:satOff val="0"/>
                <a:lumOff val="0"/>
                <a:alphaOff val="0"/>
                <a:tint val="96000"/>
                <a:satMod val="100000"/>
                <a:lumMod val="104000"/>
              </a:schemeClr>
            </a:gs>
            <a:gs pos="78000">
              <a:schemeClr val="dk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t>Alias's</a:t>
          </a:r>
          <a:endParaRPr lang="en-US" sz="2900" kern="1200"/>
        </a:p>
      </dsp:txBody>
      <dsp:txXfrm>
        <a:off x="3170" y="1890775"/>
        <a:ext cx="2514897" cy="1508938"/>
      </dsp:txXfrm>
    </dsp:sp>
    <dsp:sp modelId="{B45C0D7A-3854-4C93-AE1E-F498CD5CF767}">
      <dsp:nvSpPr>
        <dsp:cNvPr id="0" name=""/>
        <dsp:cNvSpPr/>
      </dsp:nvSpPr>
      <dsp:spPr>
        <a:xfrm>
          <a:off x="2769557" y="1890775"/>
          <a:ext cx="2514897" cy="1508938"/>
        </a:xfrm>
        <a:prstGeom prst="rect">
          <a:avLst/>
        </a:prstGeom>
        <a:gradFill rotWithShape="0">
          <a:gsLst>
            <a:gs pos="0">
              <a:schemeClr val="dk2">
                <a:hueOff val="0"/>
                <a:satOff val="0"/>
                <a:lumOff val="0"/>
                <a:alphaOff val="0"/>
                <a:tint val="96000"/>
                <a:satMod val="100000"/>
                <a:lumMod val="104000"/>
              </a:schemeClr>
            </a:gs>
            <a:gs pos="78000">
              <a:schemeClr val="dk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t>MX records</a:t>
          </a:r>
          <a:endParaRPr lang="en-US" sz="2900" kern="1200"/>
        </a:p>
      </dsp:txBody>
      <dsp:txXfrm>
        <a:off x="2769557" y="1890775"/>
        <a:ext cx="2514897" cy="1508938"/>
      </dsp:txXfrm>
    </dsp:sp>
    <dsp:sp modelId="{E37EA03D-8AD6-4B45-B93C-4CA678DA59C1}">
      <dsp:nvSpPr>
        <dsp:cNvPr id="0" name=""/>
        <dsp:cNvSpPr/>
      </dsp:nvSpPr>
      <dsp:spPr>
        <a:xfrm>
          <a:off x="5535944" y="1890775"/>
          <a:ext cx="2514897" cy="1508938"/>
        </a:xfrm>
        <a:prstGeom prst="rect">
          <a:avLst/>
        </a:prstGeom>
        <a:gradFill rotWithShape="0">
          <a:gsLst>
            <a:gs pos="0">
              <a:schemeClr val="dk2">
                <a:hueOff val="0"/>
                <a:satOff val="0"/>
                <a:lumOff val="0"/>
                <a:alphaOff val="0"/>
                <a:tint val="96000"/>
                <a:satMod val="100000"/>
                <a:lumMod val="104000"/>
              </a:schemeClr>
            </a:gs>
            <a:gs pos="78000">
              <a:schemeClr val="dk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dirty="0"/>
            <a:t>TTLs</a:t>
          </a:r>
          <a:endParaRPr lang="en-US" sz="2900" kern="1200" dirty="0"/>
        </a:p>
      </dsp:txBody>
      <dsp:txXfrm>
        <a:off x="5535944" y="1890775"/>
        <a:ext cx="2514897" cy="1508938"/>
      </dsp:txXfrm>
    </dsp:sp>
    <dsp:sp modelId="{40EDE5A6-EF7B-448F-984C-3DEFCD6E16F3}">
      <dsp:nvSpPr>
        <dsp:cNvPr id="0" name=""/>
        <dsp:cNvSpPr/>
      </dsp:nvSpPr>
      <dsp:spPr>
        <a:xfrm>
          <a:off x="8302332" y="1890775"/>
          <a:ext cx="2514897" cy="1508938"/>
        </a:xfrm>
        <a:prstGeom prst="rect">
          <a:avLst/>
        </a:prstGeom>
        <a:gradFill rotWithShape="0">
          <a:gsLst>
            <a:gs pos="0">
              <a:schemeClr val="dk2">
                <a:hueOff val="0"/>
                <a:satOff val="0"/>
                <a:lumOff val="0"/>
                <a:alphaOff val="0"/>
                <a:tint val="96000"/>
                <a:satMod val="100000"/>
                <a:lumMod val="104000"/>
              </a:schemeClr>
            </a:gs>
            <a:gs pos="78000">
              <a:schemeClr val="dk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t>Propogation</a:t>
          </a:r>
          <a:endParaRPr lang="en-US" sz="2900" kern="1200"/>
        </a:p>
      </dsp:txBody>
      <dsp:txXfrm>
        <a:off x="8302332" y="1890775"/>
        <a:ext cx="2514897" cy="150893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53253F-897B-48D6-B9B4-325C9370535E}" type="datetimeFigureOut">
              <a:rPr lang="en-GB" smtClean="0"/>
              <a:t>24/08/2020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E1CE2-521B-4E58-8916-847C1369B550}" type="slidenum">
              <a:rPr lang="en-GB" smtClean="0"/>
              <a:t>‹#›</a:t>
            </a:fld>
            <a:endParaRPr lang="en-GB"/>
          </a:p>
        </p:txBody>
      </p:sp>
    </p:spTree>
    <p:extLst>
      <p:ext uri="{BB962C8B-B14F-4D97-AF65-F5344CB8AC3E}">
        <p14:creationId xmlns:p14="http://schemas.microsoft.com/office/powerpoint/2010/main" val="3824297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cloudflare.com/learning/ddos/glossary/internet-control-message-protocol-icmp/"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Stands for Domain Name System</a:t>
            </a:r>
          </a:p>
          <a:p>
            <a:r>
              <a:rPr lang="en-GB"/>
              <a:t>Computers communicate with each other via IP Addresses which are long numerical patterns, not user friendly at all</a:t>
            </a:r>
          </a:p>
          <a:p>
            <a:r>
              <a:rPr lang="en-GB"/>
              <a:t> DNS is used to transfer an actual name such as example.com into those numerical patterns (192.23.34.1)</a:t>
            </a:r>
          </a:p>
          <a:p>
            <a:r>
              <a:rPr lang="en-GB"/>
              <a:t>URLS have a ‘.’ at the end which we do not see, this dot refers to the root of the internet’s name space</a:t>
            </a:r>
          </a:p>
          <a:p>
            <a:r>
              <a:rPr lang="en-GB"/>
              <a:t>First our OS checks if it has the route of this IP in it’s cache, if</a:t>
            </a:r>
          </a:p>
          <a:p>
            <a:r>
              <a:rPr lang="en-GB"/>
              <a:t> not the OS asks a RNS, if this doesn’t it will ask the TLD server </a:t>
            </a:r>
          </a:p>
          <a:p>
            <a:r>
              <a:rPr lang="en-GB"/>
              <a:t>which will tell us the IP associated with the DNS</a:t>
            </a:r>
          </a:p>
          <a:p>
            <a:endParaRPr lang="en-GB"/>
          </a:p>
          <a:p>
            <a:endParaRPr lang="en-GB"/>
          </a:p>
          <a:p>
            <a:r>
              <a:rPr lang="en-GB"/>
              <a:t>When a DNS is purchased , the domain registry updates the TLD name servers with how to find the root. Thus when we get to this name server it will tell our operating system to go to server IP ‘192.168.1.1’ to find that web page.</a:t>
            </a:r>
          </a:p>
          <a:p>
            <a:r>
              <a:rPr lang="en-GB"/>
              <a:t>The operating system can store this information in it’s cache, thus meaning if the user tries to access that webpage soon after there will be no need to query all of those servers for the root IP</a:t>
            </a:r>
          </a:p>
          <a:p>
            <a:r>
              <a:rPr lang="en-GB"/>
              <a:t>All of this happens in a matter of milliseconds</a:t>
            </a:r>
          </a:p>
        </p:txBody>
      </p:sp>
      <p:sp>
        <p:nvSpPr>
          <p:cNvPr id="4" name="Slide Number Placeholder 3"/>
          <p:cNvSpPr>
            <a:spLocks noGrp="1"/>
          </p:cNvSpPr>
          <p:nvPr>
            <p:ph type="sldNum" sz="quarter" idx="5"/>
          </p:nvPr>
        </p:nvSpPr>
        <p:spPr/>
        <p:txBody>
          <a:bodyPr/>
          <a:lstStyle/>
          <a:p>
            <a:fld id="{2BFE1CE2-521B-4E58-8916-847C1369B550}" type="slidenum">
              <a:rPr lang="en-GB" smtClean="0"/>
              <a:t>3</a:t>
            </a:fld>
            <a:endParaRPr lang="en-GB"/>
          </a:p>
        </p:txBody>
      </p:sp>
    </p:spTree>
    <p:extLst>
      <p:ext uri="{BB962C8B-B14F-4D97-AF65-F5344CB8AC3E}">
        <p14:creationId xmlns:p14="http://schemas.microsoft.com/office/powerpoint/2010/main" val="2655024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2BFE1CE2-521B-4E58-8916-847C1369B550}" type="slidenum">
              <a:rPr lang="en-GB" smtClean="0"/>
              <a:t>5</a:t>
            </a:fld>
            <a:endParaRPr lang="en-GB"/>
          </a:p>
        </p:txBody>
      </p:sp>
    </p:spTree>
    <p:extLst>
      <p:ext uri="{BB962C8B-B14F-4D97-AF65-F5344CB8AC3E}">
        <p14:creationId xmlns:p14="http://schemas.microsoft.com/office/powerpoint/2010/main" val="299427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2BFE1CE2-521B-4E58-8916-847C1369B550}" type="slidenum">
              <a:rPr lang="en-GB" smtClean="0"/>
              <a:t>6</a:t>
            </a:fld>
            <a:endParaRPr lang="en-GB"/>
          </a:p>
        </p:txBody>
      </p:sp>
    </p:spTree>
    <p:extLst>
      <p:ext uri="{BB962C8B-B14F-4D97-AF65-F5344CB8AC3E}">
        <p14:creationId xmlns:p14="http://schemas.microsoft.com/office/powerpoint/2010/main" val="3040109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a:t>Mimics CNAME records for apex domains</a:t>
            </a:r>
          </a:p>
          <a:p>
            <a:pPr marL="228600" indent="-228600">
              <a:buAutoNum type="arabicPeriod"/>
            </a:pPr>
            <a:r>
              <a:rPr lang="en-GB"/>
              <a:t>For example, if your domain is example.com, and you want it to point to a host name like myapp.herokuapp.com, you can’t use a CNAME record, but you can use an ALIAS record. The ALIAS record will automatically resolve your domain to one or more A records at resolution time, and resolvers see your domain as if it had A records.</a:t>
            </a:r>
          </a:p>
          <a:p>
            <a:pPr marL="228600" indent="-228600">
              <a:buAutoNum type="arabicPeriod"/>
            </a:pPr>
            <a:endParaRPr lang="en-GB"/>
          </a:p>
          <a:p>
            <a:pPr marL="0" indent="0">
              <a:buNone/>
            </a:pPr>
            <a:r>
              <a:rPr lang="en-GB"/>
              <a:t>4. This is quicker than C Name and can be used anywhere an A record can be used (</a:t>
            </a:r>
            <a:r>
              <a:rPr lang="en-GB" err="1"/>
              <a:t>inc</a:t>
            </a:r>
            <a:r>
              <a:rPr lang="en-GB"/>
              <a:t> zone apex). Therefore more flexible than CNAME (non usable in zone apex)</a:t>
            </a:r>
          </a:p>
          <a:p>
            <a:pPr marL="0" indent="0">
              <a:buNone/>
            </a:pPr>
            <a:r>
              <a:rPr lang="en-GB"/>
              <a:t>- Zone apex is top node of DNS namespace</a:t>
            </a:r>
          </a:p>
          <a:p>
            <a:pPr marL="171450" indent="-171450">
              <a:buFontTx/>
              <a:buChar char="-"/>
            </a:pPr>
            <a:r>
              <a:rPr lang="en-GB"/>
              <a:t>But is not geo targeted so will get server traffic from server maybe not close to you. E.g. </a:t>
            </a:r>
            <a:r>
              <a:rPr lang="en-GB" err="1"/>
              <a:t>Califronia</a:t>
            </a:r>
            <a:r>
              <a:rPr lang="en-GB"/>
              <a:t> not new York</a:t>
            </a:r>
          </a:p>
          <a:p>
            <a:pPr marL="171450" indent="-171450">
              <a:buFontTx/>
              <a:buChar char="-"/>
            </a:pPr>
            <a:endParaRPr lang="en-GB"/>
          </a:p>
          <a:p>
            <a:pPr marL="0" indent="0">
              <a:buFontTx/>
              <a:buNone/>
            </a:pPr>
            <a:r>
              <a:rPr lang="en-GB"/>
              <a:t>Within AWS can only redirect queries to selected </a:t>
            </a:r>
            <a:r>
              <a:rPr lang="en-GB" err="1"/>
              <a:t>aws</a:t>
            </a:r>
            <a:r>
              <a:rPr lang="en-GB"/>
              <a:t> resources. </a:t>
            </a:r>
            <a:r>
              <a:rPr lang="en-GB" err="1"/>
              <a:t>Cname</a:t>
            </a:r>
            <a:r>
              <a:rPr lang="en-GB"/>
              <a:t> can redirect NDS queries to any DNS record</a:t>
            </a:r>
          </a:p>
          <a:p>
            <a:pPr marL="0" indent="0">
              <a:buFontTx/>
              <a:buNone/>
            </a:pPr>
            <a:endParaRPr lang="en-GB"/>
          </a:p>
          <a:p>
            <a:pPr marL="0" indent="0">
              <a:buFontTx/>
              <a:buNone/>
            </a:pPr>
            <a:r>
              <a:rPr lang="en-GB"/>
              <a:t>https://help.ns1.com/hc/en-us/articles/360017511293-What-is-the-difference-between-CNAME-and-ALIAS-records-</a:t>
            </a:r>
          </a:p>
          <a:p>
            <a:pPr marL="0" indent="0">
              <a:buFontTx/>
              <a:buNone/>
            </a:pPr>
            <a:r>
              <a:rPr lang="en-GB"/>
              <a:t>https://support.dnsimple.com/articles/dnsimple-services/</a:t>
            </a:r>
          </a:p>
          <a:p>
            <a:pPr marL="0" indent="0">
              <a:buFontTx/>
              <a:buNone/>
            </a:pPr>
            <a:r>
              <a:rPr lang="en-GB"/>
              <a:t>https://docs.aws.amazon.com/Route53/latest/DeveloperGuide/resource-record-sets-choosing-alias-non-alias.html</a:t>
            </a:r>
          </a:p>
          <a:p>
            <a:pPr marL="228600" indent="-228600">
              <a:buAutoNum type="arabicPeriod"/>
            </a:pPr>
            <a:endParaRPr lang="en-GB"/>
          </a:p>
        </p:txBody>
      </p:sp>
      <p:sp>
        <p:nvSpPr>
          <p:cNvPr id="4" name="Slide Number Placeholder 3"/>
          <p:cNvSpPr>
            <a:spLocks noGrp="1"/>
          </p:cNvSpPr>
          <p:nvPr>
            <p:ph type="sldNum" sz="quarter" idx="5"/>
          </p:nvPr>
        </p:nvSpPr>
        <p:spPr/>
        <p:txBody>
          <a:bodyPr/>
          <a:lstStyle/>
          <a:p>
            <a:fld id="{2BFE1CE2-521B-4E58-8916-847C1369B550}" type="slidenum">
              <a:rPr lang="en-GB" smtClean="0"/>
              <a:t>8</a:t>
            </a:fld>
            <a:endParaRPr lang="en-GB"/>
          </a:p>
        </p:txBody>
      </p:sp>
    </p:spTree>
    <p:extLst>
      <p:ext uri="{BB962C8B-B14F-4D97-AF65-F5344CB8AC3E}">
        <p14:creationId xmlns:p14="http://schemas.microsoft.com/office/powerpoint/2010/main" val="2107120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Similar to CNAME – must point to another domain</a:t>
            </a:r>
          </a:p>
          <a:p>
            <a:endParaRPr lang="en-GB"/>
          </a:p>
          <a:p>
            <a:r>
              <a:rPr lang="en-GB"/>
              <a:t>In image number before value show preference. First MX record will be done before second as 10&lt;20</a:t>
            </a:r>
          </a:p>
        </p:txBody>
      </p:sp>
      <p:sp>
        <p:nvSpPr>
          <p:cNvPr id="4" name="Slide Number Placeholder 3"/>
          <p:cNvSpPr>
            <a:spLocks noGrp="1"/>
          </p:cNvSpPr>
          <p:nvPr>
            <p:ph type="sldNum" sz="quarter" idx="5"/>
          </p:nvPr>
        </p:nvSpPr>
        <p:spPr/>
        <p:txBody>
          <a:bodyPr/>
          <a:lstStyle/>
          <a:p>
            <a:fld id="{2BFE1CE2-521B-4E58-8916-847C1369B550}" type="slidenum">
              <a:rPr lang="en-GB" smtClean="0"/>
              <a:t>9</a:t>
            </a:fld>
            <a:endParaRPr lang="en-GB"/>
          </a:p>
        </p:txBody>
      </p:sp>
    </p:spTree>
    <p:extLst>
      <p:ext uri="{BB962C8B-B14F-4D97-AF65-F5344CB8AC3E}">
        <p14:creationId xmlns:p14="http://schemas.microsoft.com/office/powerpoint/2010/main" val="2815063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dirty="0">
                <a:solidFill>
                  <a:schemeClr val="bg1"/>
                </a:solidFill>
                <a:latin typeface="Abadi" panose="020B0604020104020204" pitchFamily="34" charset="0"/>
              </a:rPr>
              <a:t>LINE 1</a:t>
            </a:r>
          </a:p>
          <a:p>
            <a:endParaRPr lang="en-GB" sz="1200" dirty="0">
              <a:solidFill>
                <a:schemeClr val="bg1"/>
              </a:solidFill>
              <a:latin typeface="Abadi" panose="020B0604020104020204" pitchFamily="34" charset="0"/>
            </a:endParaRPr>
          </a:p>
          <a:p>
            <a:r>
              <a:rPr lang="en-GB" sz="1200" dirty="0">
                <a:solidFill>
                  <a:schemeClr val="bg1"/>
                </a:solidFill>
                <a:latin typeface="Abadi" panose="020B0604020104020204" pitchFamily="34" charset="0"/>
              </a:rPr>
              <a:t>Prevent a data packet from circulating indefinitely, this can help improve performance.</a:t>
            </a:r>
          </a:p>
          <a:p>
            <a:r>
              <a:rPr lang="en-GB" sz="1200" dirty="0">
                <a:solidFill>
                  <a:schemeClr val="bg1"/>
                </a:solidFill>
                <a:latin typeface="Abadi" panose="020B0604020104020204" pitchFamily="34" charset="0"/>
              </a:rPr>
              <a:t>Helps manage the caching of data. Stop hopping.</a:t>
            </a:r>
          </a:p>
          <a:p>
            <a:endParaRPr lang="en-GB" sz="1200" dirty="0">
              <a:solidFill>
                <a:schemeClr val="bg1"/>
              </a:solidFill>
              <a:latin typeface="Abadi" panose="020B0604020104020204" pitchFamily="34" charset="0"/>
            </a:endParaRPr>
          </a:p>
          <a:p>
            <a:r>
              <a:rPr lang="en-GB" sz="1200" dirty="0">
                <a:solidFill>
                  <a:schemeClr val="bg1"/>
                </a:solidFill>
                <a:latin typeface="Abadi" panose="020B0604020104020204" pitchFamily="34" charset="0"/>
              </a:rPr>
              <a:t>TTL can also help determine a packets path through the network.</a:t>
            </a:r>
          </a:p>
          <a:p>
            <a:endParaRPr lang="en-GB" sz="1200" dirty="0">
              <a:solidFill>
                <a:schemeClr val="bg1"/>
              </a:solidFill>
              <a:latin typeface="Abadi" panose="020B06040201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solidFill>
                  <a:schemeClr val="bg1"/>
                </a:solidFill>
                <a:latin typeface="Abadi" panose="020B0604020104020204" pitchFamily="34" charset="0"/>
              </a:rPr>
              <a:t>LINE 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1" dirty="0">
              <a:solidFill>
                <a:schemeClr val="bg1"/>
              </a:solidFill>
              <a:latin typeface="Abadi" panose="020B06040201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solidFill>
                  <a:schemeClr val="bg1"/>
                </a:solidFill>
                <a:latin typeface="Abadi" panose="020B0604020104020204" pitchFamily="34" charset="0"/>
              </a:rPr>
              <a:t>LINE 3</a:t>
            </a:r>
            <a:endParaRPr lang="en-GB" sz="1200" dirty="0">
              <a:solidFill>
                <a:schemeClr val="bg1"/>
              </a:solidFill>
              <a:latin typeface="Abadi" panose="020B0604020104020204" pitchFamily="34" charset="0"/>
            </a:endParaRPr>
          </a:p>
          <a:p>
            <a:endParaRPr lang="en-GB" sz="1200" dirty="0">
              <a:solidFill>
                <a:schemeClr val="bg1"/>
              </a:solidFill>
              <a:latin typeface="Abadi" panose="020B0604020104020204" pitchFamily="34" charset="0"/>
            </a:endParaRPr>
          </a:p>
          <a:p>
            <a:r>
              <a:rPr lang="en-GB" dirty="0"/>
              <a:t>Each packet has a place where it stores a numerical value determining how much longer it should continue to move through the network. </a:t>
            </a:r>
          </a:p>
          <a:p>
            <a:endParaRPr lang="en-GB" dirty="0"/>
          </a:p>
          <a:p>
            <a:r>
              <a:rPr lang="en-GB" dirty="0"/>
              <a:t>Every time a router receives a packet, it subtracts one from the TTL count and then passes it onto the next location in the network. If at any point the TTL count is equal to zero after the subtraction, the router will discard the packet and send an </a:t>
            </a:r>
            <a:r>
              <a:rPr lang="en-GB" dirty="0">
                <a:hlinkClick r:id="rId3"/>
              </a:rPr>
              <a:t>ICMP message</a:t>
            </a:r>
            <a:r>
              <a:rPr lang="en-GB" dirty="0"/>
              <a:t> back to the originating host.</a:t>
            </a:r>
            <a:endParaRPr lang="en-GB" sz="1200" dirty="0">
              <a:solidFill>
                <a:schemeClr val="bg1"/>
              </a:solidFill>
              <a:latin typeface="Abadi" panose="020B0604020104020204" pitchFamily="34" charset="0"/>
            </a:endParaRPr>
          </a:p>
          <a:p>
            <a:endParaRPr lang="en-GB" sz="1200" dirty="0">
              <a:solidFill>
                <a:schemeClr val="bg1"/>
              </a:solidFill>
              <a:latin typeface="Abadi" panose="020B0604020104020204" pitchFamily="34" charset="0"/>
            </a:endParaRPr>
          </a:p>
          <a:p>
            <a:r>
              <a:rPr lang="en-GB" dirty="0"/>
              <a:t>The commonly used network commands ping and traceroute both utilize TTL. </a:t>
            </a:r>
          </a:p>
          <a:p>
            <a:endParaRPr lang="en-GB" dirty="0"/>
          </a:p>
          <a:p>
            <a:r>
              <a:rPr lang="en-GB" dirty="0"/>
              <a:t>Because each step along the connection is the last stop for one of the packets, each location will return an ICMP message to the sender after discarding the packet. The time it takes for the ICMP message to return to the sender is then used to determine how long it takes to get to each successive hop along the network.</a:t>
            </a:r>
          </a:p>
          <a:p>
            <a:endParaRPr lang="en-GB" sz="1200" dirty="0">
              <a:solidFill>
                <a:schemeClr val="bg1"/>
              </a:solidFill>
              <a:latin typeface="Abadi" panose="020B0604020104020204" pitchFamily="34" charset="0"/>
            </a:endParaRPr>
          </a:p>
          <a:p>
            <a:r>
              <a:rPr lang="en-GB" sz="1200" dirty="0">
                <a:solidFill>
                  <a:schemeClr val="bg1"/>
                </a:solidFill>
                <a:latin typeface="Abadi" panose="020B0604020104020204" pitchFamily="34" charset="0"/>
              </a:rPr>
              <a:t>TTL is also used for the context of caching information for a set period of time, which leads me onto my next topic of prop.</a:t>
            </a:r>
          </a:p>
          <a:p>
            <a:endParaRPr lang="en-GB" sz="1200" dirty="0">
              <a:solidFill>
                <a:schemeClr val="bg1"/>
              </a:solidFill>
              <a:latin typeface="Abadi" panose="020B0604020104020204" pitchFamily="34" charset="0"/>
            </a:endParaRPr>
          </a:p>
          <a:p>
            <a:r>
              <a:rPr lang="en-GB" sz="1200" b="1" dirty="0">
                <a:solidFill>
                  <a:schemeClr val="bg1"/>
                </a:solidFill>
                <a:latin typeface="Abadi" panose="020B0604020104020204" pitchFamily="34" charset="0"/>
              </a:rPr>
              <a:t>Line 4</a:t>
            </a:r>
          </a:p>
          <a:p>
            <a:endParaRPr lang="en-GB" sz="1200" dirty="0">
              <a:solidFill>
                <a:schemeClr val="bg1"/>
              </a:solidFill>
              <a:latin typeface="Abadi" panose="020B0604020104020204" pitchFamily="34" charset="0"/>
            </a:endParaRPr>
          </a:p>
          <a:p>
            <a:endParaRPr lang="en-GB" dirty="0"/>
          </a:p>
        </p:txBody>
      </p:sp>
      <p:sp>
        <p:nvSpPr>
          <p:cNvPr id="4" name="Slide Number Placeholder 3"/>
          <p:cNvSpPr>
            <a:spLocks noGrp="1"/>
          </p:cNvSpPr>
          <p:nvPr>
            <p:ph type="sldNum" sz="quarter" idx="5"/>
          </p:nvPr>
        </p:nvSpPr>
        <p:spPr/>
        <p:txBody>
          <a:bodyPr/>
          <a:lstStyle/>
          <a:p>
            <a:fld id="{2BFE1CE2-521B-4E58-8916-847C1369B550}" type="slidenum">
              <a:rPr lang="en-GB" smtClean="0"/>
              <a:t>10</a:t>
            </a:fld>
            <a:endParaRPr lang="en-GB"/>
          </a:p>
        </p:txBody>
      </p:sp>
    </p:spTree>
    <p:extLst>
      <p:ext uri="{BB962C8B-B14F-4D97-AF65-F5344CB8AC3E}">
        <p14:creationId xmlns:p14="http://schemas.microsoft.com/office/powerpoint/2010/main" val="1969998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solidFill>
                  <a:schemeClr val="bg1"/>
                </a:solidFill>
              </a:rPr>
              <a:t>LINE 1 : </a:t>
            </a:r>
            <a:r>
              <a:rPr lang="en-GB" sz="1200" dirty="0">
                <a:solidFill>
                  <a:schemeClr val="bg1"/>
                </a:solidFill>
              </a:rPr>
              <a:t>If an IP address, or any other information about a hostname is changed or added in a DNS record, these changes need to be propagated to all systems around the world participating in the DNS process.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solidFill>
                  <a:schemeClr val="bg1"/>
                </a:solidFill>
              </a:rPr>
              <a:t>LINE 2 : </a:t>
            </a:r>
            <a:r>
              <a:rPr lang="en-GB" sz="1200" dirty="0">
                <a:solidFill>
                  <a:schemeClr val="bg1"/>
                </a:solidFill>
              </a:rPr>
              <a:t>Time frame for changes to update across the internet, this can take up to 72 hours.</a:t>
            </a:r>
            <a:endParaRPr lang="en-GB" dirty="0"/>
          </a:p>
          <a:p>
            <a:endParaRPr lang="en-GB" dirty="0"/>
          </a:p>
          <a:p>
            <a:r>
              <a:rPr lang="en-GB" b="1" dirty="0"/>
              <a:t>LINE 3 :</a:t>
            </a:r>
          </a:p>
          <a:p>
            <a:endParaRPr lang="en-GB" b="1" dirty="0"/>
          </a:p>
          <a:p>
            <a:r>
              <a:rPr lang="en-GB" dirty="0"/>
              <a:t>Issues: the problem with DNS propagation is that it is only as strong as its weakest link. (A DNS resolver refuses to take the change – FAIL)</a:t>
            </a:r>
          </a:p>
          <a:p>
            <a:endParaRPr lang="en-GB" dirty="0"/>
          </a:p>
          <a:p>
            <a:r>
              <a:rPr lang="en-GB" dirty="0"/>
              <a:t>3 factors – propagation time.:</a:t>
            </a:r>
          </a:p>
          <a:p>
            <a:endParaRPr lang="en-GB" dirty="0"/>
          </a:p>
          <a:p>
            <a:pPr marL="228600" indent="-228600">
              <a:buAutoNum type="arabicPeriod"/>
            </a:pPr>
            <a:r>
              <a:rPr lang="en-GB" dirty="0"/>
              <a:t>TTL – The DNS information is allowed live on a local machine or DNS server. When it expires the system purges the DNS information and reaches out to the global network for more. If the TTL is set to 60 minutes, the servers around the world will continue to use the old data for the next hour.</a:t>
            </a:r>
          </a:p>
          <a:p>
            <a:pPr marL="228600" indent="-228600">
              <a:buAutoNum type="arabicPeriod"/>
            </a:pPr>
            <a:r>
              <a:rPr lang="en-GB" dirty="0"/>
              <a:t>ISP – ISP cache DNS records to allow users to access websites faster, this is done by a single DNS lookup. Sometimes this can ignore the TTL even if its expired, causing propagation to these users even longer.</a:t>
            </a:r>
          </a:p>
          <a:p>
            <a:pPr marL="228600" indent="-228600">
              <a:buAutoNum type="arabicPeriod"/>
            </a:pPr>
            <a:r>
              <a:rPr lang="en-GB" dirty="0"/>
              <a:t>Domain name register – changing the authoritative name servers, E.G. .com will need to reflect in higher up in the DNS hierarchy in root servers which sometimes have a TTL of 48 hours to prevent overuse.</a:t>
            </a:r>
          </a:p>
          <a:p>
            <a:pPr marL="228600" indent="-228600">
              <a:buAutoNum type="arabicPeriod"/>
            </a:pPr>
            <a:endParaRPr lang="en-GB" dirty="0"/>
          </a:p>
          <a:p>
            <a:pPr marL="228600" indent="-228600">
              <a:buAutoNum type="arabicPeriod"/>
            </a:pPr>
            <a:endParaRPr lang="en-GB" dirty="0"/>
          </a:p>
          <a:p>
            <a:pPr marL="0" indent="0">
              <a:buNone/>
            </a:pPr>
            <a:r>
              <a:rPr lang="en-GB" dirty="0"/>
              <a:t>Reduce TTL, define an exact hostname instead of relying on the DNS to resolve it through propagation.</a:t>
            </a:r>
          </a:p>
          <a:p>
            <a:pPr marL="0" indent="0">
              <a:buNone/>
            </a:pPr>
            <a:endParaRPr lang="en-GB" dirty="0"/>
          </a:p>
          <a:p>
            <a:pPr marL="0" indent="0">
              <a:buNone/>
            </a:pPr>
            <a:r>
              <a:rPr lang="en-GB" dirty="0"/>
              <a:t>Simple but can increase propagation time.</a:t>
            </a:r>
          </a:p>
          <a:p>
            <a:pPr marL="228600" indent="-228600">
              <a:buAutoNum type="arabicPeriod"/>
            </a:pPr>
            <a:endParaRPr lang="en-GB" dirty="0"/>
          </a:p>
          <a:p>
            <a:pPr marL="0" indent="0">
              <a:buNone/>
            </a:pPr>
            <a:endParaRPr lang="en-GB" dirty="0"/>
          </a:p>
        </p:txBody>
      </p:sp>
      <p:sp>
        <p:nvSpPr>
          <p:cNvPr id="4" name="Slide Number Placeholder 3"/>
          <p:cNvSpPr>
            <a:spLocks noGrp="1"/>
          </p:cNvSpPr>
          <p:nvPr>
            <p:ph type="sldNum" sz="quarter" idx="5"/>
          </p:nvPr>
        </p:nvSpPr>
        <p:spPr/>
        <p:txBody>
          <a:bodyPr/>
          <a:lstStyle/>
          <a:p>
            <a:fld id="{2BFE1CE2-521B-4E58-8916-847C1369B550}" type="slidenum">
              <a:rPr lang="en-GB" smtClean="0"/>
              <a:t>11</a:t>
            </a:fld>
            <a:endParaRPr lang="en-GB"/>
          </a:p>
        </p:txBody>
      </p:sp>
    </p:spTree>
    <p:extLst>
      <p:ext uri="{BB962C8B-B14F-4D97-AF65-F5344CB8AC3E}">
        <p14:creationId xmlns:p14="http://schemas.microsoft.com/office/powerpoint/2010/main" val="2399553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BFE1CE2-521B-4E58-8916-847C1369B550}" type="slidenum">
              <a:rPr lang="en-GB" smtClean="0"/>
              <a:t>12</a:t>
            </a:fld>
            <a:endParaRPr lang="en-GB"/>
          </a:p>
        </p:txBody>
      </p:sp>
    </p:spTree>
    <p:extLst>
      <p:ext uri="{BB962C8B-B14F-4D97-AF65-F5344CB8AC3E}">
        <p14:creationId xmlns:p14="http://schemas.microsoft.com/office/powerpoint/2010/main" val="3672744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2BFE1CE2-521B-4E58-8916-847C1369B550}" type="slidenum">
              <a:rPr lang="en-GB" smtClean="0"/>
              <a:t>13</a:t>
            </a:fld>
            <a:endParaRPr lang="en-GB"/>
          </a:p>
        </p:txBody>
      </p:sp>
    </p:spTree>
    <p:extLst>
      <p:ext uri="{BB962C8B-B14F-4D97-AF65-F5344CB8AC3E}">
        <p14:creationId xmlns:p14="http://schemas.microsoft.com/office/powerpoint/2010/main" val="15388498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C520AEE-354A-4F2B-8595-A634548E2424}" type="datetimeFigureOut">
              <a:rPr lang="en-GB" smtClean="0"/>
              <a:t>24/08/2020</a:t>
            </a:fld>
            <a:endParaRPr lang="en-GB"/>
          </a:p>
        </p:txBody>
      </p:sp>
      <p:sp>
        <p:nvSpPr>
          <p:cNvPr id="5" name="Footer Placeholder 4"/>
          <p:cNvSpPr>
            <a:spLocks noGrp="1"/>
          </p:cNvSpPr>
          <p:nvPr>
            <p:ph type="ftr" sz="quarter" idx="11"/>
          </p:nvPr>
        </p:nvSpPr>
        <p:spPr>
          <a:xfrm>
            <a:off x="1371600" y="4323845"/>
            <a:ext cx="6400800" cy="365125"/>
          </a:xfrm>
        </p:spPr>
        <p:txBody>
          <a:bodyPr/>
          <a:lstStyle/>
          <a:p>
            <a:endParaRPr lang="en-GB"/>
          </a:p>
        </p:txBody>
      </p:sp>
      <p:sp>
        <p:nvSpPr>
          <p:cNvPr id="6" name="Slide Number Placeholder 5"/>
          <p:cNvSpPr>
            <a:spLocks noGrp="1"/>
          </p:cNvSpPr>
          <p:nvPr>
            <p:ph type="sldNum" sz="quarter" idx="12"/>
          </p:nvPr>
        </p:nvSpPr>
        <p:spPr>
          <a:xfrm>
            <a:off x="8077200" y="1430866"/>
            <a:ext cx="2743200" cy="365125"/>
          </a:xfrm>
        </p:spPr>
        <p:txBody>
          <a:bodyPr/>
          <a:lstStyle/>
          <a:p>
            <a:fld id="{399E4293-47F0-40AE-8A4D-98B1A7AD5F2D}" type="slidenum">
              <a:rPr lang="en-GB" smtClean="0"/>
              <a:t>‹#›</a:t>
            </a:fld>
            <a:endParaRPr lang="en-GB"/>
          </a:p>
        </p:txBody>
      </p:sp>
    </p:spTree>
    <p:extLst>
      <p:ext uri="{BB962C8B-B14F-4D97-AF65-F5344CB8AC3E}">
        <p14:creationId xmlns:p14="http://schemas.microsoft.com/office/powerpoint/2010/main" val="3978500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520AEE-354A-4F2B-8595-A634548E2424}" type="datetimeFigureOut">
              <a:rPr lang="en-GB" smtClean="0"/>
              <a:t>24/08/2020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99E4293-47F0-40AE-8A4D-98B1A7AD5F2D}" type="slidenum">
              <a:rPr lang="en-GB" smtClean="0"/>
              <a:t>‹#›</a:t>
            </a:fld>
            <a:endParaRPr lang="en-GB"/>
          </a:p>
        </p:txBody>
      </p:sp>
    </p:spTree>
    <p:extLst>
      <p:ext uri="{BB962C8B-B14F-4D97-AF65-F5344CB8AC3E}">
        <p14:creationId xmlns:p14="http://schemas.microsoft.com/office/powerpoint/2010/main" val="262062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C520AEE-354A-4F2B-8595-A634548E2424}" type="datetimeFigureOut">
              <a:rPr lang="en-GB" smtClean="0"/>
              <a:t>24/08/2020</a:t>
            </a:fld>
            <a:endParaRPr lang="en-GB"/>
          </a:p>
        </p:txBody>
      </p:sp>
      <p:sp>
        <p:nvSpPr>
          <p:cNvPr id="6" name="Footer Placeholder 5"/>
          <p:cNvSpPr>
            <a:spLocks noGrp="1"/>
          </p:cNvSpPr>
          <p:nvPr>
            <p:ph type="ftr" sz="quarter" idx="11"/>
          </p:nvPr>
        </p:nvSpPr>
        <p:spPr>
          <a:xfrm>
            <a:off x="685800" y="379941"/>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399E4293-47F0-40AE-8A4D-98B1A7AD5F2D}" type="slidenum">
              <a:rPr lang="en-GB" smtClean="0"/>
              <a:t>‹#›</a:t>
            </a:fld>
            <a:endParaRPr lang="en-GB"/>
          </a:p>
        </p:txBody>
      </p:sp>
    </p:spTree>
    <p:extLst>
      <p:ext uri="{BB962C8B-B14F-4D97-AF65-F5344CB8AC3E}">
        <p14:creationId xmlns:p14="http://schemas.microsoft.com/office/powerpoint/2010/main" val="2410332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C520AEE-354A-4F2B-8595-A634548E2424}" type="datetimeFigureOut">
              <a:rPr lang="en-GB" smtClean="0"/>
              <a:t>24/08/2020</a:t>
            </a:fld>
            <a:endParaRPr lang="en-GB"/>
          </a:p>
        </p:txBody>
      </p:sp>
      <p:sp>
        <p:nvSpPr>
          <p:cNvPr id="6" name="Footer Placeholder 5"/>
          <p:cNvSpPr>
            <a:spLocks noGrp="1"/>
          </p:cNvSpPr>
          <p:nvPr>
            <p:ph type="ftr" sz="quarter" idx="11"/>
          </p:nvPr>
        </p:nvSpPr>
        <p:spPr>
          <a:xfrm>
            <a:off x="685800" y="379941"/>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399E4293-47F0-40AE-8A4D-98B1A7AD5F2D}" type="slidenum">
              <a:rPr lang="en-GB" smtClean="0"/>
              <a:t>‹#›</a:t>
            </a:fld>
            <a:endParaRPr lang="en-GB"/>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15762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C520AEE-354A-4F2B-8595-A634548E2424}" type="datetimeFigureOut">
              <a:rPr lang="en-GB" smtClean="0"/>
              <a:t>24/08/2020</a:t>
            </a:fld>
            <a:endParaRPr lang="en-GB"/>
          </a:p>
        </p:txBody>
      </p:sp>
      <p:sp>
        <p:nvSpPr>
          <p:cNvPr id="6" name="Footer Placeholder 5"/>
          <p:cNvSpPr>
            <a:spLocks noGrp="1"/>
          </p:cNvSpPr>
          <p:nvPr>
            <p:ph type="ftr" sz="quarter" idx="11"/>
          </p:nvPr>
        </p:nvSpPr>
        <p:spPr>
          <a:xfrm>
            <a:off x="685800" y="378883"/>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399E4293-47F0-40AE-8A4D-98B1A7AD5F2D}" type="slidenum">
              <a:rPr lang="en-GB" smtClean="0"/>
              <a:t>‹#›</a:t>
            </a:fld>
            <a:endParaRPr lang="en-GB"/>
          </a:p>
        </p:txBody>
      </p:sp>
    </p:spTree>
    <p:extLst>
      <p:ext uri="{BB962C8B-B14F-4D97-AF65-F5344CB8AC3E}">
        <p14:creationId xmlns:p14="http://schemas.microsoft.com/office/powerpoint/2010/main" val="3604487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C520AEE-354A-4F2B-8595-A634548E2424}" type="datetimeFigureOut">
              <a:rPr lang="en-GB" smtClean="0"/>
              <a:t>24/08/2020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99E4293-47F0-40AE-8A4D-98B1A7AD5F2D}" type="slidenum">
              <a:rPr lang="en-GB" smtClean="0"/>
              <a:t>‹#›</a:t>
            </a:fld>
            <a:endParaRPr lang="en-GB"/>
          </a:p>
        </p:txBody>
      </p:sp>
    </p:spTree>
    <p:extLst>
      <p:ext uri="{BB962C8B-B14F-4D97-AF65-F5344CB8AC3E}">
        <p14:creationId xmlns:p14="http://schemas.microsoft.com/office/powerpoint/2010/main" val="2263890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C520AEE-354A-4F2B-8595-A634548E2424}" type="datetimeFigureOut">
              <a:rPr lang="en-GB" smtClean="0"/>
              <a:t>24/08/2020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99E4293-47F0-40AE-8A4D-98B1A7AD5F2D}" type="slidenum">
              <a:rPr lang="en-GB" smtClean="0"/>
              <a:t>‹#›</a:t>
            </a:fld>
            <a:endParaRPr lang="en-GB"/>
          </a:p>
        </p:txBody>
      </p:sp>
    </p:spTree>
    <p:extLst>
      <p:ext uri="{BB962C8B-B14F-4D97-AF65-F5344CB8AC3E}">
        <p14:creationId xmlns:p14="http://schemas.microsoft.com/office/powerpoint/2010/main" val="1994668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520AEE-354A-4F2B-8595-A634548E2424}" type="datetimeFigureOut">
              <a:rPr lang="en-GB" smtClean="0"/>
              <a:t>24/08/2020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9E4293-47F0-40AE-8A4D-98B1A7AD5F2D}" type="slidenum">
              <a:rPr lang="en-GB" smtClean="0"/>
              <a:t>‹#›</a:t>
            </a:fld>
            <a:endParaRPr lang="en-GB"/>
          </a:p>
        </p:txBody>
      </p:sp>
    </p:spTree>
    <p:extLst>
      <p:ext uri="{BB962C8B-B14F-4D97-AF65-F5344CB8AC3E}">
        <p14:creationId xmlns:p14="http://schemas.microsoft.com/office/powerpoint/2010/main" val="26371202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C520AEE-354A-4F2B-8595-A634548E2424}" type="datetimeFigureOut">
              <a:rPr lang="en-GB" smtClean="0"/>
              <a:t>24/08/2020</a:t>
            </a:fld>
            <a:endParaRPr lang="en-GB"/>
          </a:p>
        </p:txBody>
      </p:sp>
      <p:sp>
        <p:nvSpPr>
          <p:cNvPr id="5" name="Footer Placeholder 4"/>
          <p:cNvSpPr>
            <a:spLocks noGrp="1"/>
          </p:cNvSpPr>
          <p:nvPr>
            <p:ph type="ftr" sz="quarter" idx="11"/>
          </p:nvPr>
        </p:nvSpPr>
        <p:spPr>
          <a:xfrm>
            <a:off x="685800" y="381000"/>
            <a:ext cx="6991492" cy="365125"/>
          </a:xfrm>
        </p:spPr>
        <p:txBody>
          <a:bodyPr/>
          <a:lstStyle/>
          <a:p>
            <a:endParaRPr lang="en-GB"/>
          </a:p>
        </p:txBody>
      </p:sp>
      <p:sp>
        <p:nvSpPr>
          <p:cNvPr id="6" name="Slide Number Placeholder 5"/>
          <p:cNvSpPr>
            <a:spLocks noGrp="1"/>
          </p:cNvSpPr>
          <p:nvPr>
            <p:ph type="sldNum" sz="quarter" idx="12"/>
          </p:nvPr>
        </p:nvSpPr>
        <p:spPr>
          <a:xfrm>
            <a:off x="10862452" y="381000"/>
            <a:ext cx="643748" cy="365125"/>
          </a:xfrm>
        </p:spPr>
        <p:txBody>
          <a:bodyPr/>
          <a:lstStyle/>
          <a:p>
            <a:fld id="{399E4293-47F0-40AE-8A4D-98B1A7AD5F2D}" type="slidenum">
              <a:rPr lang="en-GB" smtClean="0"/>
              <a:t>‹#›</a:t>
            </a:fld>
            <a:endParaRPr lang="en-GB"/>
          </a:p>
        </p:txBody>
      </p:sp>
    </p:spTree>
    <p:extLst>
      <p:ext uri="{BB962C8B-B14F-4D97-AF65-F5344CB8AC3E}">
        <p14:creationId xmlns:p14="http://schemas.microsoft.com/office/powerpoint/2010/main" val="2805361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520AEE-354A-4F2B-8595-A634548E2424}" type="datetimeFigureOut">
              <a:rPr lang="en-GB" smtClean="0"/>
              <a:t>24/08/2020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9E4293-47F0-40AE-8A4D-98B1A7AD5F2D}" type="slidenum">
              <a:rPr lang="en-GB" smtClean="0"/>
              <a:t>‹#›</a:t>
            </a:fld>
            <a:endParaRPr lang="en-GB"/>
          </a:p>
        </p:txBody>
      </p:sp>
    </p:spTree>
    <p:extLst>
      <p:ext uri="{BB962C8B-B14F-4D97-AF65-F5344CB8AC3E}">
        <p14:creationId xmlns:p14="http://schemas.microsoft.com/office/powerpoint/2010/main" val="596077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C520AEE-354A-4F2B-8595-A634548E2424}" type="datetimeFigureOut">
              <a:rPr lang="en-GB" smtClean="0"/>
              <a:t>24/08/2020</a:t>
            </a:fld>
            <a:endParaRPr lang="en-GB"/>
          </a:p>
        </p:txBody>
      </p:sp>
      <p:sp>
        <p:nvSpPr>
          <p:cNvPr id="5" name="Footer Placeholder 4"/>
          <p:cNvSpPr>
            <a:spLocks noGrp="1"/>
          </p:cNvSpPr>
          <p:nvPr>
            <p:ph type="ftr" sz="quarter" idx="11"/>
          </p:nvPr>
        </p:nvSpPr>
        <p:spPr>
          <a:xfrm>
            <a:off x="685800" y="381001"/>
            <a:ext cx="6991492" cy="364065"/>
          </a:xfrm>
        </p:spPr>
        <p:txBody>
          <a:bodyPr/>
          <a:lstStyle/>
          <a:p>
            <a:endParaRPr lang="en-GB"/>
          </a:p>
        </p:txBody>
      </p:sp>
      <p:sp>
        <p:nvSpPr>
          <p:cNvPr id="6" name="Slide Number Placeholder 5"/>
          <p:cNvSpPr>
            <a:spLocks noGrp="1"/>
          </p:cNvSpPr>
          <p:nvPr>
            <p:ph type="sldNum" sz="quarter" idx="12"/>
          </p:nvPr>
        </p:nvSpPr>
        <p:spPr>
          <a:xfrm>
            <a:off x="10862452" y="381000"/>
            <a:ext cx="643748" cy="365125"/>
          </a:xfrm>
        </p:spPr>
        <p:txBody>
          <a:bodyPr/>
          <a:lstStyle/>
          <a:p>
            <a:fld id="{399E4293-47F0-40AE-8A4D-98B1A7AD5F2D}" type="slidenum">
              <a:rPr lang="en-GB" smtClean="0"/>
              <a:t>‹#›</a:t>
            </a:fld>
            <a:endParaRPr lang="en-GB"/>
          </a:p>
        </p:txBody>
      </p:sp>
    </p:spTree>
    <p:extLst>
      <p:ext uri="{BB962C8B-B14F-4D97-AF65-F5344CB8AC3E}">
        <p14:creationId xmlns:p14="http://schemas.microsoft.com/office/powerpoint/2010/main" val="1541558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520AEE-354A-4F2B-8595-A634548E2424}" type="datetimeFigureOut">
              <a:rPr lang="en-GB" smtClean="0"/>
              <a:t>24/08/2020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99E4293-47F0-40AE-8A4D-98B1A7AD5F2D}" type="slidenum">
              <a:rPr lang="en-GB" smtClean="0"/>
              <a:t>‹#›</a:t>
            </a:fld>
            <a:endParaRPr lang="en-GB"/>
          </a:p>
        </p:txBody>
      </p:sp>
    </p:spTree>
    <p:extLst>
      <p:ext uri="{BB962C8B-B14F-4D97-AF65-F5344CB8AC3E}">
        <p14:creationId xmlns:p14="http://schemas.microsoft.com/office/powerpoint/2010/main" val="924497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520AEE-354A-4F2B-8595-A634548E2424}" type="datetimeFigureOut">
              <a:rPr lang="en-GB" smtClean="0"/>
              <a:t>24/08/2020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99E4293-47F0-40AE-8A4D-98B1A7AD5F2D}" type="slidenum">
              <a:rPr lang="en-GB" smtClean="0"/>
              <a:t>‹#›</a:t>
            </a:fld>
            <a:endParaRPr lang="en-GB"/>
          </a:p>
        </p:txBody>
      </p:sp>
    </p:spTree>
    <p:extLst>
      <p:ext uri="{BB962C8B-B14F-4D97-AF65-F5344CB8AC3E}">
        <p14:creationId xmlns:p14="http://schemas.microsoft.com/office/powerpoint/2010/main" val="2892525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520AEE-354A-4F2B-8595-A634548E2424}" type="datetimeFigureOut">
              <a:rPr lang="en-GB" smtClean="0"/>
              <a:t>24/08/2020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99E4293-47F0-40AE-8A4D-98B1A7AD5F2D}" type="slidenum">
              <a:rPr lang="en-GB" smtClean="0"/>
              <a:t>‹#›</a:t>
            </a:fld>
            <a:endParaRPr lang="en-GB"/>
          </a:p>
        </p:txBody>
      </p:sp>
    </p:spTree>
    <p:extLst>
      <p:ext uri="{BB962C8B-B14F-4D97-AF65-F5344CB8AC3E}">
        <p14:creationId xmlns:p14="http://schemas.microsoft.com/office/powerpoint/2010/main" val="3051039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520AEE-354A-4F2B-8595-A634548E2424}" type="datetimeFigureOut">
              <a:rPr lang="en-GB" smtClean="0"/>
              <a:t>24/08/2020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99E4293-47F0-40AE-8A4D-98B1A7AD5F2D}" type="slidenum">
              <a:rPr lang="en-GB" smtClean="0"/>
              <a:t>‹#›</a:t>
            </a:fld>
            <a:endParaRPr lang="en-GB"/>
          </a:p>
        </p:txBody>
      </p:sp>
    </p:spTree>
    <p:extLst>
      <p:ext uri="{BB962C8B-B14F-4D97-AF65-F5344CB8AC3E}">
        <p14:creationId xmlns:p14="http://schemas.microsoft.com/office/powerpoint/2010/main" val="2853867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520AEE-354A-4F2B-8595-A634548E2424}" type="datetimeFigureOut">
              <a:rPr lang="en-GB" smtClean="0"/>
              <a:t>24/08/2020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99E4293-47F0-40AE-8A4D-98B1A7AD5F2D}" type="slidenum">
              <a:rPr lang="en-GB" smtClean="0"/>
              <a:t>‹#›</a:t>
            </a:fld>
            <a:endParaRPr lang="en-GB"/>
          </a:p>
        </p:txBody>
      </p:sp>
    </p:spTree>
    <p:extLst>
      <p:ext uri="{BB962C8B-B14F-4D97-AF65-F5344CB8AC3E}">
        <p14:creationId xmlns:p14="http://schemas.microsoft.com/office/powerpoint/2010/main" val="2211326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520AEE-354A-4F2B-8595-A634548E2424}" type="datetimeFigureOut">
              <a:rPr lang="en-GB" smtClean="0"/>
              <a:t>24/08/2020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99E4293-47F0-40AE-8A4D-98B1A7AD5F2D}" type="slidenum">
              <a:rPr lang="en-GB" smtClean="0"/>
              <a:t>‹#›</a:t>
            </a:fld>
            <a:endParaRPr lang="en-GB"/>
          </a:p>
        </p:txBody>
      </p:sp>
    </p:spTree>
    <p:extLst>
      <p:ext uri="{BB962C8B-B14F-4D97-AF65-F5344CB8AC3E}">
        <p14:creationId xmlns:p14="http://schemas.microsoft.com/office/powerpoint/2010/main" val="3222250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C520AEE-354A-4F2B-8595-A634548E2424}" type="datetimeFigureOut">
              <a:rPr lang="en-GB" smtClean="0"/>
              <a:t>24/08/2020</a:t>
            </a:fld>
            <a:endParaRPr lang="en-GB"/>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99E4293-47F0-40AE-8A4D-98B1A7AD5F2D}" type="slidenum">
              <a:rPr lang="en-GB" smtClean="0"/>
              <a:t>‹#›</a:t>
            </a:fld>
            <a:endParaRPr lang="en-GB"/>
          </a:p>
        </p:txBody>
      </p:sp>
    </p:spTree>
    <p:extLst>
      <p:ext uri="{BB962C8B-B14F-4D97-AF65-F5344CB8AC3E}">
        <p14:creationId xmlns:p14="http://schemas.microsoft.com/office/powerpoint/2010/main" val="4096910636"/>
      </p:ext>
    </p:extLst>
  </p:cSld>
  <p:clrMap bg1="dk1" tx1="lt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15">
            <a:extLst>
              <a:ext uri="{FF2B5EF4-FFF2-40B4-BE49-F238E27FC236}">
                <a16:creationId xmlns:a16="http://schemas.microsoft.com/office/drawing/2014/main" id="{0166FA06-1998-4375-BBC8-9E3DF1E9D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17">
            <a:extLst>
              <a:ext uri="{FF2B5EF4-FFF2-40B4-BE49-F238E27FC236}">
                <a16:creationId xmlns:a16="http://schemas.microsoft.com/office/drawing/2014/main" id="{7B4AB7EB-854A-4456-8CD1-D19F0236E05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F57BDEB6-89DD-4157-BDA4-9AA481A839FD}"/>
              </a:ext>
            </a:extLst>
          </p:cNvPr>
          <p:cNvSpPr>
            <a:spLocks noGrp="1"/>
          </p:cNvSpPr>
          <p:nvPr>
            <p:ph type="ctrTitle"/>
          </p:nvPr>
        </p:nvSpPr>
        <p:spPr>
          <a:xfrm>
            <a:off x="1371600" y="3723837"/>
            <a:ext cx="9448800" cy="1416100"/>
          </a:xfrm>
        </p:spPr>
        <p:txBody>
          <a:bodyPr>
            <a:normAutofit/>
          </a:bodyPr>
          <a:lstStyle/>
          <a:p>
            <a:r>
              <a:rPr lang="en-GB" sz="5100">
                <a:latin typeface="Algerian" panose="04020705040A02060702" pitchFamily="82" charset="0"/>
                <a:cs typeface="Angsana New" panose="020B0502040204020203" pitchFamily="18" charset="-34"/>
              </a:rPr>
              <a:t>Route 53 and DNS Reverse</a:t>
            </a:r>
          </a:p>
        </p:txBody>
      </p:sp>
      <p:sp>
        <p:nvSpPr>
          <p:cNvPr id="3" name="Subtitle 2">
            <a:extLst>
              <a:ext uri="{FF2B5EF4-FFF2-40B4-BE49-F238E27FC236}">
                <a16:creationId xmlns:a16="http://schemas.microsoft.com/office/drawing/2014/main" id="{948D39D0-8483-4AE9-9976-4E5F6123D626}"/>
              </a:ext>
            </a:extLst>
          </p:cNvPr>
          <p:cNvSpPr>
            <a:spLocks noGrp="1"/>
          </p:cNvSpPr>
          <p:nvPr>
            <p:ph type="subTitle" idx="1"/>
          </p:nvPr>
        </p:nvSpPr>
        <p:spPr>
          <a:xfrm>
            <a:off x="1371600" y="5143638"/>
            <a:ext cx="9448800" cy="685800"/>
          </a:xfrm>
        </p:spPr>
        <p:txBody>
          <a:bodyPr>
            <a:normAutofit/>
          </a:bodyPr>
          <a:lstStyle/>
          <a:p>
            <a:r>
              <a:rPr lang="en-GB">
                <a:latin typeface="Algerian" panose="04020705040A02060702" pitchFamily="82" charset="0"/>
              </a:rPr>
              <a:t>Mehdi, Max, Andrew, John </a:t>
            </a:r>
          </a:p>
        </p:txBody>
      </p:sp>
      <p:sp>
        <p:nvSpPr>
          <p:cNvPr id="42" name="Rounded Rectangle 8">
            <a:extLst>
              <a:ext uri="{FF2B5EF4-FFF2-40B4-BE49-F238E27FC236}">
                <a16:creationId xmlns:a16="http://schemas.microsoft.com/office/drawing/2014/main" id="{614ED61E-EA55-41C0-8B7B-D6D33927D2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600" y="942975"/>
            <a:ext cx="2935111" cy="2468880"/>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plate, drawing&#10;&#10;Description automatically generated">
            <a:extLst>
              <a:ext uri="{FF2B5EF4-FFF2-40B4-BE49-F238E27FC236}">
                <a16:creationId xmlns:a16="http://schemas.microsoft.com/office/drawing/2014/main" id="{A14C83D5-648D-49B2-B066-CDFE082A02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583" y="1491741"/>
            <a:ext cx="2295144" cy="1371348"/>
          </a:xfrm>
          <a:prstGeom prst="rect">
            <a:avLst/>
          </a:prstGeom>
        </p:spPr>
      </p:pic>
      <p:sp>
        <p:nvSpPr>
          <p:cNvPr id="43" name="Rounded Rectangle 17">
            <a:extLst>
              <a:ext uri="{FF2B5EF4-FFF2-40B4-BE49-F238E27FC236}">
                <a16:creationId xmlns:a16="http://schemas.microsoft.com/office/drawing/2014/main" id="{5814B259-8723-491D-9EF7-3BDC7C782C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6694" y="942975"/>
            <a:ext cx="2935111" cy="2468880"/>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C591B6E-E230-4CF7-9667-ADC63CF6F7C8}"/>
              </a:ext>
            </a:extLst>
          </p:cNvPr>
          <p:cNvPicPr>
            <a:picLocks noChangeAspect="1"/>
          </p:cNvPicPr>
          <p:nvPr/>
        </p:nvPicPr>
        <p:blipFill>
          <a:blip r:embed="rId4"/>
          <a:stretch>
            <a:fillRect/>
          </a:stretch>
        </p:blipFill>
        <p:spPr>
          <a:xfrm>
            <a:off x="4946677" y="1540513"/>
            <a:ext cx="2295144" cy="1273804"/>
          </a:xfrm>
          <a:prstGeom prst="rect">
            <a:avLst/>
          </a:prstGeom>
        </p:spPr>
      </p:pic>
      <p:sp>
        <p:nvSpPr>
          <p:cNvPr id="44" name="Rounded Rectangle 19">
            <a:extLst>
              <a:ext uri="{FF2B5EF4-FFF2-40B4-BE49-F238E27FC236}">
                <a16:creationId xmlns:a16="http://schemas.microsoft.com/office/drawing/2014/main" id="{00E4DDEE-0AEC-4C80-AD22-FDB5F5605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289" y="942975"/>
            <a:ext cx="2935111" cy="2468880"/>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19979AD-407B-44F5-A2AD-9FF09BECB1B3}"/>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foregroundMark x1="34896" y1="35651" x2="55652" y2="34969"/>
                        <a14:foregroundMark x1="12476" y1="27948" x2="23251" y2="27267"/>
                        <a14:foregroundMark x1="23251" y1="27267" x2="33989" y2="27267"/>
                        <a14:foregroundMark x1="33989" y1="27267" x2="46957" y2="26653"/>
                        <a14:foregroundMark x1="46957" y1="26653" x2="82987" y2="29857"/>
                        <a14:foregroundMark x1="82987" y1="29857" x2="87335" y2="28971"/>
                        <a14:foregroundMark x1="25066" y1="31288" x2="62306" y2="33265"/>
                        <a14:foregroundMark x1="19319" y1="62986" x2="34026" y2="61213"/>
                        <a14:foregroundMark x1="34026" y1="61213" x2="81777" y2="63327"/>
                        <a14:foregroundMark x1="36181" y1="79073" x2="58866" y2="79346"/>
                        <a14:foregroundMark x1="58866" y1="79346" x2="65482" y2="78732"/>
                        <a14:foregroundMark x1="42495" y1="46012" x2="53535" y2="47307"/>
                        <a14:foregroundMark x1="53535" y1="47307" x2="63062" y2="46967"/>
                        <a14:foregroundMark x1="32136" y1="45331" x2="54594" y2="45331"/>
                        <a14:foregroundMark x1="54594" y1="45331" x2="66616" y2="44990"/>
                        <a14:foregroundMark x1="66616" y1="44990" x2="70851" y2="44990"/>
                        <a14:foregroundMark x1="31380" y1="43286" x2="54026" y2="42331"/>
                        <a14:foregroundMark x1="54026" y1="42331" x2="56408" y2="42331"/>
                        <a14:foregroundMark x1="45822" y1="44308" x2="56673" y2="43967"/>
                        <a14:foregroundMark x1="56673" y1="43967" x2="57127" y2="43967"/>
                        <a14:foregroundMark x1="62684" y1="75392" x2="64726" y2="78050"/>
                      </a14:backgroundRemoval>
                    </a14:imgEffect>
                  </a14:imgLayer>
                </a14:imgProps>
              </a:ext>
            </a:extLst>
          </a:blip>
          <a:stretch>
            <a:fillRect/>
          </a:stretch>
        </p:blipFill>
        <p:spPr>
          <a:xfrm>
            <a:off x="8205272" y="1540513"/>
            <a:ext cx="2295144" cy="1273804"/>
          </a:xfrm>
          <a:prstGeom prst="rect">
            <a:avLst/>
          </a:prstGeom>
        </p:spPr>
      </p:pic>
    </p:spTree>
    <p:extLst>
      <p:ext uri="{BB962C8B-B14F-4D97-AF65-F5344CB8AC3E}">
        <p14:creationId xmlns:p14="http://schemas.microsoft.com/office/powerpoint/2010/main" val="1452675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E2533-EF83-4838-B711-AFACE36DDB56}"/>
              </a:ext>
            </a:extLst>
          </p:cNvPr>
          <p:cNvSpPr>
            <a:spLocks noGrp="1"/>
          </p:cNvSpPr>
          <p:nvPr>
            <p:ph type="title"/>
          </p:nvPr>
        </p:nvSpPr>
        <p:spPr>
          <a:xfrm>
            <a:off x="677333" y="764373"/>
            <a:ext cx="10828867" cy="1293028"/>
          </a:xfrm>
        </p:spPr>
        <p:txBody>
          <a:bodyPr>
            <a:normAutofit/>
          </a:bodyPr>
          <a:lstStyle/>
          <a:p>
            <a:pPr algn="l"/>
            <a:r>
              <a:rPr lang="en-GB"/>
              <a:t>Time to live(TTL)</a:t>
            </a:r>
            <a:endParaRPr lang="en-GB" dirty="0"/>
          </a:p>
        </p:txBody>
      </p:sp>
      <p:sp>
        <p:nvSpPr>
          <p:cNvPr id="3" name="Content Placeholder 2">
            <a:extLst>
              <a:ext uri="{FF2B5EF4-FFF2-40B4-BE49-F238E27FC236}">
                <a16:creationId xmlns:a16="http://schemas.microsoft.com/office/drawing/2014/main" id="{B1E3612E-680E-4D44-92F4-3189F30A1AE0}"/>
              </a:ext>
            </a:extLst>
          </p:cNvPr>
          <p:cNvSpPr>
            <a:spLocks noGrp="1"/>
          </p:cNvSpPr>
          <p:nvPr>
            <p:ph idx="1"/>
          </p:nvPr>
        </p:nvSpPr>
        <p:spPr>
          <a:xfrm>
            <a:off x="677333" y="2194560"/>
            <a:ext cx="5816600" cy="4024125"/>
          </a:xfrm>
        </p:spPr>
        <p:txBody>
          <a:bodyPr>
            <a:normAutofit lnSpcReduction="10000"/>
          </a:bodyPr>
          <a:lstStyle/>
          <a:p>
            <a:r>
              <a:rPr lang="en-GB" sz="1800" dirty="0">
                <a:latin typeface="Abadi" panose="020B0604020202020204" pitchFamily="34" charset="0"/>
              </a:rPr>
              <a:t>Time to Live limits the lifespan or lifetime of data in a computer or network. </a:t>
            </a:r>
          </a:p>
          <a:p>
            <a:endParaRPr lang="en-GB" sz="1800" dirty="0">
              <a:latin typeface="Abadi" panose="020B0604020202020204" pitchFamily="34" charset="0"/>
            </a:endParaRPr>
          </a:p>
          <a:p>
            <a:r>
              <a:rPr lang="en-GB" sz="1800" dirty="0">
                <a:latin typeface="Abadi" panose="020B0604020202020204" pitchFamily="34" charset="0"/>
              </a:rPr>
              <a:t>It is the time for which a DNS resolver caches a response that is associated with every record.</a:t>
            </a:r>
          </a:p>
          <a:p>
            <a:endParaRPr lang="en-GB" sz="1800" dirty="0">
              <a:latin typeface="Abadi" panose="020B0604020202020204" pitchFamily="34" charset="0"/>
            </a:endParaRPr>
          </a:p>
          <a:p>
            <a:r>
              <a:rPr lang="en-GB" sz="1800" dirty="0">
                <a:latin typeface="Abadi" panose="020B0604020202020204" pitchFamily="34" charset="0"/>
              </a:rPr>
              <a:t>When the time expires the caching server will reach out and receive the current (possibly changed) value for the record.</a:t>
            </a:r>
          </a:p>
          <a:p>
            <a:endParaRPr lang="en-GB" sz="1800" dirty="0">
              <a:latin typeface="Abadi" panose="020B0604020202020204" pitchFamily="34" charset="0"/>
            </a:endParaRPr>
          </a:p>
          <a:p>
            <a:r>
              <a:rPr lang="en-GB" sz="1800" dirty="0">
                <a:latin typeface="Abadi" panose="020B0604020202020204" pitchFamily="34" charset="0"/>
              </a:rPr>
              <a:t>A TTL of 60 is recommended by AWS when using DNS failover as; this minimizes the time it takes for traffic to stop being directed to a failed endpoint.</a:t>
            </a:r>
          </a:p>
        </p:txBody>
      </p:sp>
      <p:pic>
        <p:nvPicPr>
          <p:cNvPr id="6" name="Picture 5" descr="A screenshot of a cell phone&#10;&#10;Description automatically generated">
            <a:extLst>
              <a:ext uri="{FF2B5EF4-FFF2-40B4-BE49-F238E27FC236}">
                <a16:creationId xmlns:a16="http://schemas.microsoft.com/office/drawing/2014/main" id="{1EA603C9-41FF-491F-9E90-5C442C2F0789}"/>
              </a:ext>
            </a:extLst>
          </p:cNvPr>
          <p:cNvPicPr>
            <a:picLocks noChangeAspect="1"/>
          </p:cNvPicPr>
          <p:nvPr/>
        </p:nvPicPr>
        <p:blipFill>
          <a:blip r:embed="rId3"/>
          <a:stretch>
            <a:fillRect/>
          </a:stretch>
        </p:blipFill>
        <p:spPr>
          <a:xfrm>
            <a:off x="6985000" y="2498694"/>
            <a:ext cx="4521200" cy="3187445"/>
          </a:xfrm>
          <a:prstGeom prst="rect">
            <a:avLst/>
          </a:prstGeom>
        </p:spPr>
      </p:pic>
    </p:spTree>
    <p:extLst>
      <p:ext uri="{BB962C8B-B14F-4D97-AF65-F5344CB8AC3E}">
        <p14:creationId xmlns:p14="http://schemas.microsoft.com/office/powerpoint/2010/main" val="2426269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9">
            <a:extLst>
              <a:ext uri="{FF2B5EF4-FFF2-40B4-BE49-F238E27FC236}">
                <a16:creationId xmlns:a16="http://schemas.microsoft.com/office/drawing/2014/main" id="{AC6EBE12-9B3E-43CB-B552-2C7A138537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1" name="Picture 11">
            <a:extLst>
              <a:ext uri="{FF2B5EF4-FFF2-40B4-BE49-F238E27FC236}">
                <a16:creationId xmlns:a16="http://schemas.microsoft.com/office/drawing/2014/main" id="{137465C4-4FD6-41C0-9B8F-23FDEF4244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3750CEE3-88B9-41A0-8B0E-3B9DD8A3E342}"/>
              </a:ext>
            </a:extLst>
          </p:cNvPr>
          <p:cNvSpPr>
            <a:spLocks noGrp="1"/>
          </p:cNvSpPr>
          <p:nvPr>
            <p:ph type="title"/>
          </p:nvPr>
        </p:nvSpPr>
        <p:spPr>
          <a:xfrm>
            <a:off x="671267" y="639314"/>
            <a:ext cx="4753466" cy="1293028"/>
          </a:xfrm>
        </p:spPr>
        <p:txBody>
          <a:bodyPr>
            <a:normAutofit/>
          </a:bodyPr>
          <a:lstStyle/>
          <a:p>
            <a:pPr algn="ctr"/>
            <a:r>
              <a:rPr lang="en-GB" dirty="0">
                <a:solidFill>
                  <a:schemeClr val="bg1"/>
                </a:solidFill>
              </a:rPr>
              <a:t>Propagation</a:t>
            </a:r>
          </a:p>
        </p:txBody>
      </p:sp>
      <p:sp>
        <p:nvSpPr>
          <p:cNvPr id="3" name="Content Placeholder 2">
            <a:extLst>
              <a:ext uri="{FF2B5EF4-FFF2-40B4-BE49-F238E27FC236}">
                <a16:creationId xmlns:a16="http://schemas.microsoft.com/office/drawing/2014/main" id="{A9E8474A-789F-43D9-8E6A-2D402629D6A7}"/>
              </a:ext>
            </a:extLst>
          </p:cNvPr>
          <p:cNvSpPr>
            <a:spLocks noGrp="1"/>
          </p:cNvSpPr>
          <p:nvPr>
            <p:ph idx="1"/>
          </p:nvPr>
        </p:nvSpPr>
        <p:spPr>
          <a:xfrm>
            <a:off x="685801" y="1911928"/>
            <a:ext cx="4753466" cy="4306758"/>
          </a:xfrm>
        </p:spPr>
        <p:txBody>
          <a:bodyPr>
            <a:normAutofit/>
          </a:bodyPr>
          <a:lstStyle/>
          <a:p>
            <a:r>
              <a:rPr lang="en-GB" sz="1800" dirty="0">
                <a:solidFill>
                  <a:schemeClr val="bg1"/>
                </a:solidFill>
              </a:rPr>
              <a:t>If an IP address, or any other information about a hostname is changed or added in a DNS record, these changes need to be propagated to all DNS servers.</a:t>
            </a:r>
          </a:p>
          <a:p>
            <a:endParaRPr lang="en-GB" sz="1800" dirty="0">
              <a:solidFill>
                <a:schemeClr val="bg1"/>
              </a:solidFill>
            </a:endParaRPr>
          </a:p>
          <a:p>
            <a:r>
              <a:rPr lang="en-GB" sz="1800" dirty="0">
                <a:solidFill>
                  <a:schemeClr val="bg1"/>
                </a:solidFill>
              </a:rPr>
              <a:t>Time frame for changes to update across the internet, this can take up to 72 hours.</a:t>
            </a:r>
          </a:p>
          <a:p>
            <a:endParaRPr lang="en-GB" sz="1800" dirty="0">
              <a:solidFill>
                <a:schemeClr val="bg1"/>
              </a:solidFill>
            </a:endParaRPr>
          </a:p>
          <a:p>
            <a:r>
              <a:rPr lang="en-GB" sz="1800" dirty="0">
                <a:solidFill>
                  <a:schemeClr val="bg1"/>
                </a:solidFill>
              </a:rPr>
              <a:t>DNS information lives on local machine. New data won’t take effect on other DNS servers until the TTL expires.</a:t>
            </a:r>
          </a:p>
        </p:txBody>
      </p:sp>
      <p:sp useBgFill="1">
        <p:nvSpPr>
          <p:cNvPr id="13" name="Rounded Rectangle 14">
            <a:extLst>
              <a:ext uri="{FF2B5EF4-FFF2-40B4-BE49-F238E27FC236}">
                <a16:creationId xmlns:a16="http://schemas.microsoft.com/office/drawing/2014/main" id="{AF2529C0-FA6B-474D-B1E5-73BA7011F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1066164"/>
            <a:ext cx="5305958" cy="5148371"/>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map&#10;&#10;Description automatically generated">
            <a:extLst>
              <a:ext uri="{FF2B5EF4-FFF2-40B4-BE49-F238E27FC236}">
                <a16:creationId xmlns:a16="http://schemas.microsoft.com/office/drawing/2014/main" id="{4E024FCE-5A80-4771-BED9-1A609CFB46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7004" y="2475217"/>
            <a:ext cx="4683948" cy="2330264"/>
          </a:xfrm>
          <a:prstGeom prst="rect">
            <a:avLst/>
          </a:prstGeom>
        </p:spPr>
      </p:pic>
    </p:spTree>
    <p:extLst>
      <p:ext uri="{BB962C8B-B14F-4D97-AF65-F5344CB8AC3E}">
        <p14:creationId xmlns:p14="http://schemas.microsoft.com/office/powerpoint/2010/main" val="287355874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DA15B1D-0133-4CB3-B7CC-61FA72874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EF2F61C-287D-47BC-878F-C876F74FFD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F9569648-78A5-436B-8005-F303A442161A}"/>
              </a:ext>
            </a:extLst>
          </p:cNvPr>
          <p:cNvSpPr>
            <a:spLocks noGrp="1"/>
          </p:cNvSpPr>
          <p:nvPr>
            <p:ph type="title"/>
          </p:nvPr>
        </p:nvSpPr>
        <p:spPr>
          <a:xfrm>
            <a:off x="685800" y="764373"/>
            <a:ext cx="4753466" cy="1293028"/>
          </a:xfrm>
        </p:spPr>
        <p:txBody>
          <a:bodyPr>
            <a:normAutofit/>
          </a:bodyPr>
          <a:lstStyle/>
          <a:p>
            <a:r>
              <a:rPr lang="en-GB"/>
              <a:t>Summary</a:t>
            </a:r>
          </a:p>
        </p:txBody>
      </p:sp>
      <p:sp>
        <p:nvSpPr>
          <p:cNvPr id="3" name="Content Placeholder 2">
            <a:extLst>
              <a:ext uri="{FF2B5EF4-FFF2-40B4-BE49-F238E27FC236}">
                <a16:creationId xmlns:a16="http://schemas.microsoft.com/office/drawing/2014/main" id="{1AA95058-3FEC-4B5B-88CE-B07B02099D2B}"/>
              </a:ext>
            </a:extLst>
          </p:cNvPr>
          <p:cNvSpPr>
            <a:spLocks noGrp="1"/>
          </p:cNvSpPr>
          <p:nvPr>
            <p:ph idx="1"/>
          </p:nvPr>
        </p:nvSpPr>
        <p:spPr>
          <a:xfrm>
            <a:off x="685801" y="2194560"/>
            <a:ext cx="4753466" cy="4024125"/>
          </a:xfrm>
        </p:spPr>
        <p:txBody>
          <a:bodyPr>
            <a:normAutofit/>
          </a:bodyPr>
          <a:lstStyle/>
          <a:p>
            <a:r>
              <a:rPr lang="en-GB"/>
              <a:t>DNS</a:t>
            </a:r>
          </a:p>
          <a:p>
            <a:endParaRPr lang="en-GB"/>
          </a:p>
          <a:p>
            <a:r>
              <a:rPr lang="en-GB"/>
              <a:t>Record types – A, CNAME, Alias, MX</a:t>
            </a:r>
          </a:p>
          <a:p>
            <a:endParaRPr lang="en-GB"/>
          </a:p>
          <a:p>
            <a:r>
              <a:rPr lang="en-GB"/>
              <a:t>Time to live</a:t>
            </a:r>
          </a:p>
          <a:p>
            <a:endParaRPr lang="en-GB"/>
          </a:p>
          <a:p>
            <a:r>
              <a:rPr lang="en-GB"/>
              <a:t>Propogation </a:t>
            </a:r>
          </a:p>
        </p:txBody>
      </p:sp>
      <p:sp>
        <p:nvSpPr>
          <p:cNvPr id="13" name="Rounded Rectangle 14">
            <a:extLst>
              <a:ext uri="{FF2B5EF4-FFF2-40B4-BE49-F238E27FC236}">
                <a16:creationId xmlns:a16="http://schemas.microsoft.com/office/drawing/2014/main" id="{B5BA9375-863F-4B24-9083-14FE819F8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1066164"/>
            <a:ext cx="5305958" cy="5148371"/>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clock&#10;&#10;Description automatically generated">
            <a:extLst>
              <a:ext uri="{FF2B5EF4-FFF2-40B4-BE49-F238E27FC236}">
                <a16:creationId xmlns:a16="http://schemas.microsoft.com/office/drawing/2014/main" id="{789C20C5-0CA9-4C5F-B89C-5CBC288F09BE}"/>
              </a:ext>
            </a:extLst>
          </p:cNvPr>
          <p:cNvPicPr>
            <a:picLocks noChangeAspect="1"/>
          </p:cNvPicPr>
          <p:nvPr/>
        </p:nvPicPr>
        <p:blipFill rotWithShape="1">
          <a:blip r:embed="rId4"/>
          <a:srcRect l="9976" r="19627" b="1"/>
          <a:stretch/>
        </p:blipFill>
        <p:spPr>
          <a:xfrm>
            <a:off x="6407004" y="1336566"/>
            <a:ext cx="4683948" cy="4607567"/>
          </a:xfrm>
          <a:prstGeom prst="rect">
            <a:avLst/>
          </a:prstGeom>
        </p:spPr>
      </p:pic>
    </p:spTree>
    <p:extLst>
      <p:ext uri="{BB962C8B-B14F-4D97-AF65-F5344CB8AC3E}">
        <p14:creationId xmlns:p14="http://schemas.microsoft.com/office/powerpoint/2010/main" val="258913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9" name="Picture 28">
            <a:extLst>
              <a:ext uri="{FF2B5EF4-FFF2-40B4-BE49-F238E27FC236}">
                <a16:creationId xmlns:a16="http://schemas.microsoft.com/office/drawing/2014/main" id="{F0F06750-78FE-4472-8DA5-14CF3336F8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pic>
        <p:nvPicPr>
          <p:cNvPr id="5" name="Picture 4">
            <a:extLst>
              <a:ext uri="{FF2B5EF4-FFF2-40B4-BE49-F238E27FC236}">
                <a16:creationId xmlns:a16="http://schemas.microsoft.com/office/drawing/2014/main" id="{C62B6B80-E054-43F2-A630-633FCE1C53A9}"/>
              </a:ext>
            </a:extLst>
          </p:cNvPr>
          <p:cNvPicPr>
            <a:picLocks noChangeAspect="1"/>
          </p:cNvPicPr>
          <p:nvPr/>
        </p:nvPicPr>
        <p:blipFill rotWithShape="1">
          <a:blip r:embed="rId5">
            <a:alphaModFix amt="40000"/>
          </a:blip>
          <a:srcRect t="4641" r="1" b="25464"/>
          <a:stretch/>
        </p:blipFill>
        <p:spPr>
          <a:xfrm>
            <a:off x="20" y="10"/>
            <a:ext cx="12191980" cy="6857990"/>
          </a:xfrm>
          <a:prstGeom prst="rect">
            <a:avLst/>
          </a:prstGeom>
        </p:spPr>
      </p:pic>
      <p:sp>
        <p:nvSpPr>
          <p:cNvPr id="2" name="Title 1">
            <a:extLst>
              <a:ext uri="{FF2B5EF4-FFF2-40B4-BE49-F238E27FC236}">
                <a16:creationId xmlns:a16="http://schemas.microsoft.com/office/drawing/2014/main" id="{84E479AA-98A7-46E8-BB06-8FF7B3D9BF12}"/>
              </a:ext>
            </a:extLst>
          </p:cNvPr>
          <p:cNvSpPr>
            <a:spLocks noGrp="1"/>
          </p:cNvSpPr>
          <p:nvPr>
            <p:ph type="title"/>
          </p:nvPr>
        </p:nvSpPr>
        <p:spPr>
          <a:xfrm>
            <a:off x="1371600" y="2237173"/>
            <a:ext cx="9448800" cy="2602062"/>
          </a:xfrm>
        </p:spPr>
        <p:txBody>
          <a:bodyPr vert="horz" lIns="91440" tIns="45720" rIns="91440" bIns="45720" rtlCol="0" anchor="b">
            <a:normAutofit/>
          </a:bodyPr>
          <a:lstStyle/>
          <a:p>
            <a:pPr algn="l"/>
            <a:r>
              <a:rPr lang="en-US" sz="6000"/>
              <a:t>Any questions?</a:t>
            </a:r>
          </a:p>
        </p:txBody>
      </p:sp>
    </p:spTree>
    <p:extLst>
      <p:ext uri="{BB962C8B-B14F-4D97-AF65-F5344CB8AC3E}">
        <p14:creationId xmlns:p14="http://schemas.microsoft.com/office/powerpoint/2010/main" val="2304977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EE8FF-910E-4143-88F8-BD0FC53CE6D0}"/>
              </a:ext>
            </a:extLst>
          </p:cNvPr>
          <p:cNvSpPr>
            <a:spLocks noGrp="1"/>
          </p:cNvSpPr>
          <p:nvPr>
            <p:ph type="title"/>
          </p:nvPr>
        </p:nvSpPr>
        <p:spPr>
          <a:xfrm>
            <a:off x="2895600" y="764373"/>
            <a:ext cx="8610600" cy="1293028"/>
          </a:xfrm>
        </p:spPr>
        <p:txBody>
          <a:bodyPr>
            <a:normAutofit/>
          </a:bodyPr>
          <a:lstStyle/>
          <a:p>
            <a:r>
              <a:rPr lang="en-GB">
                <a:latin typeface="Algerian" panose="04020705040A02060702" pitchFamily="82" charset="0"/>
              </a:rPr>
              <a:t>Layout</a:t>
            </a:r>
          </a:p>
        </p:txBody>
      </p:sp>
      <p:graphicFrame>
        <p:nvGraphicFramePr>
          <p:cNvPr id="14" name="Content Placeholder 2">
            <a:extLst>
              <a:ext uri="{FF2B5EF4-FFF2-40B4-BE49-F238E27FC236}">
                <a16:creationId xmlns:a16="http://schemas.microsoft.com/office/drawing/2014/main" id="{7BC97FED-F788-4DF6-803A-59E8B710F823}"/>
              </a:ext>
            </a:extLst>
          </p:cNvPr>
          <p:cNvGraphicFramePr>
            <a:graphicFrameLocks noGrp="1"/>
          </p:cNvGraphicFramePr>
          <p:nvPr>
            <p:ph idx="1"/>
            <p:extLst>
              <p:ext uri="{D42A27DB-BD31-4B8C-83A1-F6EECF244321}">
                <p14:modId xmlns:p14="http://schemas.microsoft.com/office/powerpoint/2010/main" val="601762462"/>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6237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BA170-1714-415B-8890-2ACA507943C2}"/>
              </a:ext>
            </a:extLst>
          </p:cNvPr>
          <p:cNvSpPr>
            <a:spLocks noGrp="1"/>
          </p:cNvSpPr>
          <p:nvPr>
            <p:ph type="title"/>
          </p:nvPr>
        </p:nvSpPr>
        <p:spPr>
          <a:xfrm>
            <a:off x="2895600" y="764373"/>
            <a:ext cx="8610600" cy="1293028"/>
          </a:xfrm>
        </p:spPr>
        <p:txBody>
          <a:bodyPr>
            <a:normAutofit/>
          </a:bodyPr>
          <a:lstStyle/>
          <a:p>
            <a:pPr algn="ctr"/>
            <a:r>
              <a:rPr lang="en-GB" dirty="0"/>
              <a:t>DNS</a:t>
            </a:r>
            <a:endParaRPr lang="en-GB"/>
          </a:p>
        </p:txBody>
      </p:sp>
      <p:pic>
        <p:nvPicPr>
          <p:cNvPr id="4" name="Picture 3">
            <a:extLst>
              <a:ext uri="{FF2B5EF4-FFF2-40B4-BE49-F238E27FC236}">
                <a16:creationId xmlns:a16="http://schemas.microsoft.com/office/drawing/2014/main" id="{28AC7984-D625-49A7-8A40-0413358F4275}"/>
              </a:ext>
            </a:extLst>
          </p:cNvPr>
          <p:cNvPicPr>
            <a:picLocks noChangeAspect="1"/>
          </p:cNvPicPr>
          <p:nvPr/>
        </p:nvPicPr>
        <p:blipFill>
          <a:blip r:embed="rId3"/>
          <a:stretch>
            <a:fillRect/>
          </a:stretch>
        </p:blipFill>
        <p:spPr>
          <a:xfrm>
            <a:off x="15456" y="2641600"/>
            <a:ext cx="5593134" cy="2768600"/>
          </a:xfrm>
          <a:prstGeom prst="rect">
            <a:avLst/>
          </a:prstGeom>
        </p:spPr>
      </p:pic>
      <p:sp>
        <p:nvSpPr>
          <p:cNvPr id="3" name="Content Placeholder 2">
            <a:extLst>
              <a:ext uri="{FF2B5EF4-FFF2-40B4-BE49-F238E27FC236}">
                <a16:creationId xmlns:a16="http://schemas.microsoft.com/office/drawing/2014/main" id="{AA80C20F-4E05-423A-9B62-3A13B1794057}"/>
              </a:ext>
            </a:extLst>
          </p:cNvPr>
          <p:cNvSpPr>
            <a:spLocks noGrp="1"/>
          </p:cNvSpPr>
          <p:nvPr>
            <p:ph idx="1"/>
          </p:nvPr>
        </p:nvSpPr>
        <p:spPr>
          <a:xfrm>
            <a:off x="5689600" y="2194560"/>
            <a:ext cx="5816600" cy="4024125"/>
          </a:xfrm>
        </p:spPr>
        <p:txBody>
          <a:bodyPr>
            <a:normAutofit/>
          </a:bodyPr>
          <a:lstStyle/>
          <a:p>
            <a:r>
              <a:rPr lang="en-GB" sz="1800"/>
              <a:t>Stands for Domain Name System</a:t>
            </a:r>
          </a:p>
          <a:p>
            <a:r>
              <a:rPr lang="en-GB" sz="1800"/>
              <a:t>Computers communicate with each other via IP Addresses which are long numerical patterns, which are not user friendly</a:t>
            </a:r>
          </a:p>
          <a:p>
            <a:r>
              <a:rPr lang="en-GB" sz="1800"/>
              <a:t>DNS is used to transfer an actual name such as example.com into those numerical patterns (192.233.4.1)</a:t>
            </a:r>
          </a:p>
          <a:p>
            <a:r>
              <a:rPr lang="en-GB" sz="1800"/>
              <a:t>URLS have a ‘.’ at the end which we do not see, this dot refers to the root of the internet’s name space</a:t>
            </a:r>
          </a:p>
        </p:txBody>
      </p:sp>
      <p:pic>
        <p:nvPicPr>
          <p:cNvPr id="5" name="Picture 4">
            <a:extLst>
              <a:ext uri="{FF2B5EF4-FFF2-40B4-BE49-F238E27FC236}">
                <a16:creationId xmlns:a16="http://schemas.microsoft.com/office/drawing/2014/main" id="{9DE71FE5-D88D-4D3E-BFD0-F1CC3011E831}"/>
              </a:ext>
            </a:extLst>
          </p:cNvPr>
          <p:cNvPicPr>
            <a:picLocks noChangeAspect="1"/>
          </p:cNvPicPr>
          <p:nvPr/>
        </p:nvPicPr>
        <p:blipFill>
          <a:blip r:embed="rId4"/>
          <a:stretch>
            <a:fillRect/>
          </a:stretch>
        </p:blipFill>
        <p:spPr>
          <a:xfrm>
            <a:off x="5927251" y="5349939"/>
            <a:ext cx="5884838" cy="743688"/>
          </a:xfrm>
          <a:prstGeom prst="rect">
            <a:avLst/>
          </a:prstGeom>
        </p:spPr>
      </p:pic>
    </p:spTree>
    <p:extLst>
      <p:ext uri="{BB962C8B-B14F-4D97-AF65-F5344CB8AC3E}">
        <p14:creationId xmlns:p14="http://schemas.microsoft.com/office/powerpoint/2010/main" val="2222643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5F174-0785-46A6-A898-F129E77AF77D}"/>
              </a:ext>
            </a:extLst>
          </p:cNvPr>
          <p:cNvSpPr>
            <a:spLocks noGrp="1"/>
          </p:cNvSpPr>
          <p:nvPr>
            <p:ph type="title"/>
          </p:nvPr>
        </p:nvSpPr>
        <p:spPr>
          <a:xfrm>
            <a:off x="6095998" y="764373"/>
            <a:ext cx="5410202" cy="1293028"/>
          </a:xfrm>
        </p:spPr>
        <p:txBody>
          <a:bodyPr>
            <a:normAutofit/>
          </a:bodyPr>
          <a:lstStyle/>
          <a:p>
            <a:r>
              <a:rPr lang="en-GB" sz="3100"/>
              <a:t>What Amazon Route 53 brings to the DNS tablE</a:t>
            </a:r>
          </a:p>
        </p:txBody>
      </p:sp>
      <p:sp>
        <p:nvSpPr>
          <p:cNvPr id="19" name="Rounded Rectangle 12">
            <a:extLst>
              <a:ext uri="{FF2B5EF4-FFF2-40B4-BE49-F238E27FC236}">
                <a16:creationId xmlns:a16="http://schemas.microsoft.com/office/drawing/2014/main" id="{54C8C95B-99E6-4867-8130-CBEAA0F4A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832474"/>
            <a:ext cx="2306523" cy="2202533"/>
          </a:xfrm>
          <a:prstGeom prst="roundRect">
            <a:avLst>
              <a:gd name="adj" fmla="val 3468"/>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sign&#10;&#10;Description automatically generated">
            <a:extLst>
              <a:ext uri="{FF2B5EF4-FFF2-40B4-BE49-F238E27FC236}">
                <a16:creationId xmlns:a16="http://schemas.microsoft.com/office/drawing/2014/main" id="{1F34F406-6BB8-41C9-8EC7-7C36D7249812}"/>
              </a:ext>
            </a:extLst>
          </p:cNvPr>
          <p:cNvPicPr>
            <a:picLocks noChangeAspect="1"/>
          </p:cNvPicPr>
          <p:nvPr/>
        </p:nvPicPr>
        <p:blipFill>
          <a:blip r:embed="rId2"/>
          <a:stretch>
            <a:fillRect/>
          </a:stretch>
        </p:blipFill>
        <p:spPr>
          <a:xfrm>
            <a:off x="805004" y="1074021"/>
            <a:ext cx="2135927" cy="1785068"/>
          </a:xfrm>
          <a:prstGeom prst="rect">
            <a:avLst/>
          </a:prstGeom>
        </p:spPr>
      </p:pic>
      <p:sp>
        <p:nvSpPr>
          <p:cNvPr id="20" name="Rounded Rectangle 17">
            <a:extLst>
              <a:ext uri="{FF2B5EF4-FFF2-40B4-BE49-F238E27FC236}">
                <a16:creationId xmlns:a16="http://schemas.microsoft.com/office/drawing/2014/main" id="{74A9FF2A-2CA7-49FB-9D56-0960B2EA3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3637" y="832474"/>
            <a:ext cx="2306523" cy="2202533"/>
          </a:xfrm>
          <a:prstGeom prst="roundRect">
            <a:avLst>
              <a:gd name="adj" fmla="val 3468"/>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ell phone screen with text&#10;&#10;Description automatically generated">
            <a:extLst>
              <a:ext uri="{FF2B5EF4-FFF2-40B4-BE49-F238E27FC236}">
                <a16:creationId xmlns:a16="http://schemas.microsoft.com/office/drawing/2014/main" id="{BFDF4685-41D0-4B4D-84CB-8AB12EBFCD5A}"/>
              </a:ext>
            </a:extLst>
          </p:cNvPr>
          <p:cNvPicPr>
            <a:picLocks noChangeAspect="1"/>
          </p:cNvPicPr>
          <p:nvPr/>
        </p:nvPicPr>
        <p:blipFill>
          <a:blip r:embed="rId3"/>
          <a:stretch>
            <a:fillRect/>
          </a:stretch>
        </p:blipFill>
        <p:spPr>
          <a:xfrm>
            <a:off x="3163445" y="1207157"/>
            <a:ext cx="2232958" cy="1651932"/>
          </a:xfrm>
          <a:prstGeom prst="rect">
            <a:avLst/>
          </a:prstGeom>
        </p:spPr>
      </p:pic>
      <p:sp>
        <p:nvSpPr>
          <p:cNvPr id="21" name="Rounded Rectangle 13">
            <a:extLst>
              <a:ext uri="{FF2B5EF4-FFF2-40B4-BE49-F238E27FC236}">
                <a16:creationId xmlns:a16="http://schemas.microsoft.com/office/drawing/2014/main" id="{E9A3C1CD-A5E8-442B-981A-DBCD4069AF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3195751"/>
            <a:ext cx="4754360" cy="2861634"/>
          </a:xfrm>
          <a:prstGeom prst="roundRect">
            <a:avLst>
              <a:gd name="adj" fmla="val 2226"/>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close up of a map&#10;&#10;Description automatically generated">
            <a:extLst>
              <a:ext uri="{FF2B5EF4-FFF2-40B4-BE49-F238E27FC236}">
                <a16:creationId xmlns:a16="http://schemas.microsoft.com/office/drawing/2014/main" id="{E2430881-6160-4252-B059-85EB65892B84}"/>
              </a:ext>
            </a:extLst>
          </p:cNvPr>
          <p:cNvPicPr>
            <a:picLocks noChangeAspect="1"/>
          </p:cNvPicPr>
          <p:nvPr/>
        </p:nvPicPr>
        <p:blipFill>
          <a:blip r:embed="rId4"/>
          <a:stretch>
            <a:fillRect/>
          </a:stretch>
        </p:blipFill>
        <p:spPr>
          <a:xfrm>
            <a:off x="1222650" y="3292834"/>
            <a:ext cx="3881590" cy="2732692"/>
          </a:xfrm>
          <a:prstGeom prst="rect">
            <a:avLst/>
          </a:prstGeom>
        </p:spPr>
      </p:pic>
      <p:sp>
        <p:nvSpPr>
          <p:cNvPr id="10" name="Content Placeholder 9">
            <a:extLst>
              <a:ext uri="{FF2B5EF4-FFF2-40B4-BE49-F238E27FC236}">
                <a16:creationId xmlns:a16="http://schemas.microsoft.com/office/drawing/2014/main" id="{5AFE44F0-4C39-4D83-B892-2CA9673537A3}"/>
              </a:ext>
            </a:extLst>
          </p:cNvPr>
          <p:cNvSpPr>
            <a:spLocks noGrp="1"/>
          </p:cNvSpPr>
          <p:nvPr>
            <p:ph idx="1"/>
          </p:nvPr>
        </p:nvSpPr>
        <p:spPr>
          <a:xfrm>
            <a:off x="6095998" y="2194560"/>
            <a:ext cx="5410201" cy="4024125"/>
          </a:xfrm>
        </p:spPr>
        <p:txBody>
          <a:bodyPr>
            <a:normAutofit fontScale="92500" lnSpcReduction="20000"/>
          </a:bodyPr>
          <a:lstStyle/>
          <a:p>
            <a:pPr marL="0" indent="0">
              <a:buNone/>
            </a:pPr>
            <a:endParaRPr lang="en-GB" b="1"/>
          </a:p>
          <a:p>
            <a:r>
              <a:rPr lang="en-GB" sz="1800"/>
              <a:t>Weighted routing policy, we can assign different numerical weights to multiple servers, thus directing a higher or lower percentage of traffic to each server</a:t>
            </a:r>
          </a:p>
          <a:p>
            <a:pPr marL="0" indent="0">
              <a:buNone/>
            </a:pPr>
            <a:endParaRPr lang="en-GB" sz="1800"/>
          </a:p>
          <a:p>
            <a:r>
              <a:rPr lang="en-GB" sz="1800"/>
              <a:t>Latency-based routing policy, this will direct traffic requests to the server that has the lowest possible latency</a:t>
            </a:r>
          </a:p>
          <a:p>
            <a:endParaRPr lang="en-GB" sz="1800"/>
          </a:p>
          <a:p>
            <a:r>
              <a:rPr lang="en-GB" sz="1800"/>
              <a:t>Failover routing policy, will send traffic to the primary server if it’s healthy. It if’s failing it will be diverted to back up resources</a:t>
            </a:r>
          </a:p>
          <a:p>
            <a:endParaRPr lang="en-GB" b="1"/>
          </a:p>
          <a:p>
            <a:pPr marL="0" indent="0">
              <a:buNone/>
            </a:pPr>
            <a:br>
              <a:rPr lang="en-GB" sz="2000"/>
            </a:br>
            <a:endParaRPr lang="en-US" sz="2000"/>
          </a:p>
        </p:txBody>
      </p:sp>
    </p:spTree>
    <p:extLst>
      <p:ext uri="{BB962C8B-B14F-4D97-AF65-F5344CB8AC3E}">
        <p14:creationId xmlns:p14="http://schemas.microsoft.com/office/powerpoint/2010/main" val="2814736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AA83C-E4DF-4465-B4AB-1B8470A7359E}"/>
              </a:ext>
            </a:extLst>
          </p:cNvPr>
          <p:cNvSpPr>
            <a:spLocks noGrp="1"/>
          </p:cNvSpPr>
          <p:nvPr>
            <p:ph type="title"/>
          </p:nvPr>
        </p:nvSpPr>
        <p:spPr>
          <a:xfrm>
            <a:off x="2895600" y="764373"/>
            <a:ext cx="8610600" cy="1293028"/>
          </a:xfrm>
        </p:spPr>
        <p:txBody>
          <a:bodyPr>
            <a:normAutofit/>
          </a:bodyPr>
          <a:lstStyle/>
          <a:p>
            <a:r>
              <a:rPr lang="en-GB" dirty="0"/>
              <a:t>Types of Records</a:t>
            </a:r>
          </a:p>
        </p:txBody>
      </p:sp>
      <p:pic>
        <p:nvPicPr>
          <p:cNvPr id="4" name="Picture 3">
            <a:extLst>
              <a:ext uri="{FF2B5EF4-FFF2-40B4-BE49-F238E27FC236}">
                <a16:creationId xmlns:a16="http://schemas.microsoft.com/office/drawing/2014/main" id="{C7591CED-3B8D-4BF3-B22A-908F4E2A6921}"/>
              </a:ext>
            </a:extLst>
          </p:cNvPr>
          <p:cNvPicPr>
            <a:picLocks noChangeAspect="1"/>
          </p:cNvPicPr>
          <p:nvPr/>
        </p:nvPicPr>
        <p:blipFill>
          <a:blip r:embed="rId3"/>
          <a:stretch>
            <a:fillRect/>
          </a:stretch>
        </p:blipFill>
        <p:spPr>
          <a:xfrm>
            <a:off x="109700" y="1721514"/>
            <a:ext cx="5551890" cy="4372113"/>
          </a:xfrm>
          <a:prstGeom prst="rect">
            <a:avLst/>
          </a:prstGeom>
        </p:spPr>
      </p:pic>
      <p:sp>
        <p:nvSpPr>
          <p:cNvPr id="3" name="Content Placeholder 2">
            <a:extLst>
              <a:ext uri="{FF2B5EF4-FFF2-40B4-BE49-F238E27FC236}">
                <a16:creationId xmlns:a16="http://schemas.microsoft.com/office/drawing/2014/main" id="{CB5413FF-5A04-4ED5-9D25-CACA3D84F538}"/>
              </a:ext>
            </a:extLst>
          </p:cNvPr>
          <p:cNvSpPr>
            <a:spLocks noGrp="1"/>
          </p:cNvSpPr>
          <p:nvPr>
            <p:ph idx="1"/>
          </p:nvPr>
        </p:nvSpPr>
        <p:spPr>
          <a:xfrm>
            <a:off x="5689600" y="2194560"/>
            <a:ext cx="5816600" cy="4024125"/>
          </a:xfrm>
        </p:spPr>
        <p:txBody>
          <a:bodyPr>
            <a:normAutofit/>
          </a:bodyPr>
          <a:lstStyle/>
          <a:p>
            <a:r>
              <a:rPr lang="en-GB" sz="2000"/>
              <a:t>DNS records are instructions that provide information about a domain including what IP address is associated with that domain</a:t>
            </a:r>
          </a:p>
          <a:p>
            <a:endParaRPr lang="en-GB" sz="2000"/>
          </a:p>
          <a:p>
            <a:r>
              <a:rPr lang="en-GB" sz="2000"/>
              <a:t>They consist of a series of text files written in DNS syntax</a:t>
            </a:r>
          </a:p>
          <a:p>
            <a:endParaRPr lang="en-GB" sz="2000"/>
          </a:p>
          <a:p>
            <a:r>
              <a:rPr lang="en-GB" sz="2000"/>
              <a:t>All domains are required to have at least a few essential DNS records for a user to be able to access their website using a domain name</a:t>
            </a:r>
          </a:p>
          <a:p>
            <a:endParaRPr lang="en-GB" sz="2000"/>
          </a:p>
        </p:txBody>
      </p:sp>
    </p:spTree>
    <p:extLst>
      <p:ext uri="{BB962C8B-B14F-4D97-AF65-F5344CB8AC3E}">
        <p14:creationId xmlns:p14="http://schemas.microsoft.com/office/powerpoint/2010/main" val="1400337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DA15B1D-0133-4CB3-B7CC-61FA72874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EF2F61C-287D-47BC-878F-C876F74FFD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9141112E-1CBB-4134-8E3C-FF4FD72126A8}"/>
              </a:ext>
            </a:extLst>
          </p:cNvPr>
          <p:cNvSpPr>
            <a:spLocks noGrp="1"/>
          </p:cNvSpPr>
          <p:nvPr>
            <p:ph type="title"/>
          </p:nvPr>
        </p:nvSpPr>
        <p:spPr>
          <a:xfrm>
            <a:off x="685800" y="764373"/>
            <a:ext cx="4753466" cy="1293028"/>
          </a:xfrm>
        </p:spPr>
        <p:txBody>
          <a:bodyPr>
            <a:normAutofit/>
          </a:bodyPr>
          <a:lstStyle/>
          <a:p>
            <a:r>
              <a:rPr lang="en-GB"/>
              <a:t>A Records</a:t>
            </a:r>
          </a:p>
        </p:txBody>
      </p:sp>
      <p:sp>
        <p:nvSpPr>
          <p:cNvPr id="3" name="Content Placeholder 2">
            <a:extLst>
              <a:ext uri="{FF2B5EF4-FFF2-40B4-BE49-F238E27FC236}">
                <a16:creationId xmlns:a16="http://schemas.microsoft.com/office/drawing/2014/main" id="{72399B0B-7FF4-48B7-9B44-FAFA0CC5754F}"/>
              </a:ext>
            </a:extLst>
          </p:cNvPr>
          <p:cNvSpPr>
            <a:spLocks noGrp="1"/>
          </p:cNvSpPr>
          <p:nvPr>
            <p:ph idx="1"/>
          </p:nvPr>
        </p:nvSpPr>
        <p:spPr>
          <a:xfrm>
            <a:off x="685801" y="2194560"/>
            <a:ext cx="4753466" cy="4024125"/>
          </a:xfrm>
        </p:spPr>
        <p:txBody>
          <a:bodyPr vert="horz" lIns="91440" tIns="45720" rIns="91440" bIns="45720" rtlCol="0">
            <a:normAutofit/>
          </a:bodyPr>
          <a:lstStyle/>
          <a:p>
            <a:r>
              <a:rPr lang="en-GB" sz="2000"/>
              <a:t>Stands for 'Address Record'</a:t>
            </a:r>
          </a:p>
          <a:p>
            <a:endParaRPr lang="en-GB" sz="2000"/>
          </a:p>
          <a:p>
            <a:r>
              <a:rPr lang="en-GB" sz="2000"/>
              <a:t>Used to route traffic to a resource such as a web server, using an IPv4 address</a:t>
            </a:r>
          </a:p>
          <a:p>
            <a:endParaRPr lang="en-GB" sz="2000"/>
          </a:p>
          <a:p>
            <a:r>
              <a:rPr lang="en-GB" sz="2000"/>
              <a:t>An A record is always an IP address</a:t>
            </a:r>
          </a:p>
          <a:p>
            <a:endParaRPr lang="en-GB" sz="2000"/>
          </a:p>
          <a:p>
            <a:r>
              <a:rPr lang="en-GB" sz="2000"/>
              <a:t>Used to map your domain name to your server IP</a:t>
            </a:r>
          </a:p>
        </p:txBody>
      </p:sp>
      <p:sp>
        <p:nvSpPr>
          <p:cNvPr id="14" name="Rounded Rectangle 14">
            <a:extLst>
              <a:ext uri="{FF2B5EF4-FFF2-40B4-BE49-F238E27FC236}">
                <a16:creationId xmlns:a16="http://schemas.microsoft.com/office/drawing/2014/main" id="{B5BA9375-863F-4B24-9083-14FE819F8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1066164"/>
            <a:ext cx="5305958" cy="5148371"/>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A screenshot of a cell phone&#10;&#10;Description automatically generated">
            <a:extLst>
              <a:ext uri="{FF2B5EF4-FFF2-40B4-BE49-F238E27FC236}">
                <a16:creationId xmlns:a16="http://schemas.microsoft.com/office/drawing/2014/main" id="{825FBEFB-70A2-4656-AE75-70D6F818BBD8}"/>
              </a:ext>
            </a:extLst>
          </p:cNvPr>
          <p:cNvPicPr>
            <a:picLocks noChangeAspect="1"/>
          </p:cNvPicPr>
          <p:nvPr/>
        </p:nvPicPr>
        <p:blipFill>
          <a:blip r:embed="rId4"/>
          <a:stretch>
            <a:fillRect/>
          </a:stretch>
        </p:blipFill>
        <p:spPr>
          <a:xfrm>
            <a:off x="6097675" y="829340"/>
            <a:ext cx="5305528" cy="5617999"/>
          </a:xfrm>
          <a:prstGeom prst="rect">
            <a:avLst/>
          </a:prstGeom>
        </p:spPr>
      </p:pic>
    </p:spTree>
    <p:extLst>
      <p:ext uri="{BB962C8B-B14F-4D97-AF65-F5344CB8AC3E}">
        <p14:creationId xmlns:p14="http://schemas.microsoft.com/office/powerpoint/2010/main" val="723797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40B96-0DFF-4377-BFD9-C23486E6EB62}"/>
              </a:ext>
            </a:extLst>
          </p:cNvPr>
          <p:cNvSpPr>
            <a:spLocks noGrp="1"/>
          </p:cNvSpPr>
          <p:nvPr>
            <p:ph type="title"/>
          </p:nvPr>
        </p:nvSpPr>
        <p:spPr/>
        <p:txBody>
          <a:bodyPr/>
          <a:lstStyle/>
          <a:p>
            <a:r>
              <a:rPr lang="en-GB"/>
              <a:t>CNAME Records</a:t>
            </a:r>
            <a:endParaRPr lang="en-GB" dirty="0"/>
          </a:p>
        </p:txBody>
      </p:sp>
      <p:sp>
        <p:nvSpPr>
          <p:cNvPr id="3" name="Content Placeholder 2">
            <a:extLst>
              <a:ext uri="{FF2B5EF4-FFF2-40B4-BE49-F238E27FC236}">
                <a16:creationId xmlns:a16="http://schemas.microsoft.com/office/drawing/2014/main" id="{A45A5F2E-A9C4-4A09-B014-23B88A7118C7}"/>
              </a:ext>
            </a:extLst>
          </p:cNvPr>
          <p:cNvSpPr>
            <a:spLocks noGrp="1"/>
          </p:cNvSpPr>
          <p:nvPr>
            <p:ph idx="1"/>
          </p:nvPr>
        </p:nvSpPr>
        <p:spPr>
          <a:xfrm>
            <a:off x="685800" y="2060581"/>
            <a:ext cx="10820400" cy="1495290"/>
          </a:xfrm>
        </p:spPr>
        <p:txBody>
          <a:bodyPr vert="horz" lIns="91440" tIns="45720" rIns="91440" bIns="45720" rtlCol="0" anchor="t">
            <a:normAutofit/>
          </a:bodyPr>
          <a:lstStyle/>
          <a:p>
            <a:r>
              <a:rPr lang="en-GB"/>
              <a:t>A CNAME record maps a name to another name</a:t>
            </a:r>
          </a:p>
          <a:p>
            <a:endParaRPr lang="en-GB"/>
          </a:p>
          <a:p>
            <a:r>
              <a:rPr lang="en-GB"/>
              <a:t>Can NEVER be an IP address</a:t>
            </a:r>
          </a:p>
        </p:txBody>
      </p:sp>
      <p:sp>
        <p:nvSpPr>
          <p:cNvPr id="4" name="TextBox 3">
            <a:extLst>
              <a:ext uri="{FF2B5EF4-FFF2-40B4-BE49-F238E27FC236}">
                <a16:creationId xmlns:a16="http://schemas.microsoft.com/office/drawing/2014/main" id="{FE7F0DF6-2605-4B98-AC41-E56212BD948B}"/>
              </a:ext>
            </a:extLst>
          </p:cNvPr>
          <p:cNvSpPr txBox="1"/>
          <p:nvPr/>
        </p:nvSpPr>
        <p:spPr>
          <a:xfrm>
            <a:off x="378488" y="403776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spartaglobal.com</a:t>
            </a:r>
          </a:p>
        </p:txBody>
      </p:sp>
      <p:sp>
        <p:nvSpPr>
          <p:cNvPr id="5" name="TextBox 4">
            <a:extLst>
              <a:ext uri="{FF2B5EF4-FFF2-40B4-BE49-F238E27FC236}">
                <a16:creationId xmlns:a16="http://schemas.microsoft.com/office/drawing/2014/main" id="{14081F4B-42C3-4F74-8BCE-A46CE5AF18CB}"/>
              </a:ext>
            </a:extLst>
          </p:cNvPr>
          <p:cNvSpPr txBox="1"/>
          <p:nvPr/>
        </p:nvSpPr>
        <p:spPr>
          <a:xfrm>
            <a:off x="378488" y="5503147"/>
            <a:ext cx="28604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www.spartaglobal.com</a:t>
            </a:r>
          </a:p>
        </p:txBody>
      </p:sp>
      <p:cxnSp>
        <p:nvCxnSpPr>
          <p:cNvPr id="6" name="Straight Arrow Connector 5">
            <a:extLst>
              <a:ext uri="{FF2B5EF4-FFF2-40B4-BE49-F238E27FC236}">
                <a16:creationId xmlns:a16="http://schemas.microsoft.com/office/drawing/2014/main" id="{028A1502-9FD6-416A-BA4C-D2C9E4CCCD5F}"/>
              </a:ext>
            </a:extLst>
          </p:cNvPr>
          <p:cNvCxnSpPr/>
          <p:nvPr/>
        </p:nvCxnSpPr>
        <p:spPr>
          <a:xfrm flipV="1">
            <a:off x="3127237" y="4263537"/>
            <a:ext cx="1994597" cy="6698"/>
          </a:xfrm>
          <a:prstGeom prst="straightConnector1">
            <a:avLst/>
          </a:prstGeom>
          <a:ln w="57150">
            <a:headEnd type="triangle"/>
            <a:tailEnd type="triangle"/>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2C153FA7-68FB-433D-BC0B-DA2D47BFFFD4}"/>
              </a:ext>
            </a:extLst>
          </p:cNvPr>
          <p:cNvSpPr txBox="1"/>
          <p:nvPr/>
        </p:nvSpPr>
        <p:spPr>
          <a:xfrm>
            <a:off x="5586883" y="394565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ea typeface="+mn-lt"/>
                <a:cs typeface="+mn-lt"/>
              </a:rPr>
              <a:t>123.123.123.123</a:t>
            </a:r>
            <a:endParaRPr lang="en-US"/>
          </a:p>
        </p:txBody>
      </p:sp>
      <p:sp>
        <p:nvSpPr>
          <p:cNvPr id="8" name="TextBox 7">
            <a:extLst>
              <a:ext uri="{FF2B5EF4-FFF2-40B4-BE49-F238E27FC236}">
                <a16:creationId xmlns:a16="http://schemas.microsoft.com/office/drawing/2014/main" id="{6A5075F1-9767-4154-8F2F-2D1646643B8C}"/>
              </a:ext>
            </a:extLst>
          </p:cNvPr>
          <p:cNvSpPr txBox="1"/>
          <p:nvPr/>
        </p:nvSpPr>
        <p:spPr>
          <a:xfrm>
            <a:off x="3468356" y="3820049"/>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u="sng">
                <a:ea typeface="+mn-lt"/>
                <a:cs typeface="+mn-lt"/>
              </a:rPr>
              <a:t>A Record</a:t>
            </a:r>
            <a:endParaRPr lang="en-US" sz="2000" b="1"/>
          </a:p>
        </p:txBody>
      </p:sp>
      <p:cxnSp>
        <p:nvCxnSpPr>
          <p:cNvPr id="9" name="Straight Arrow Connector 8">
            <a:extLst>
              <a:ext uri="{FF2B5EF4-FFF2-40B4-BE49-F238E27FC236}">
                <a16:creationId xmlns:a16="http://schemas.microsoft.com/office/drawing/2014/main" id="{68937C9F-1365-4D28-8F88-8540F7E9347D}"/>
              </a:ext>
            </a:extLst>
          </p:cNvPr>
          <p:cNvCxnSpPr>
            <a:cxnSpLocks/>
          </p:cNvCxnSpPr>
          <p:nvPr/>
        </p:nvCxnSpPr>
        <p:spPr>
          <a:xfrm flipV="1">
            <a:off x="3244467" y="5703800"/>
            <a:ext cx="2170443" cy="23445"/>
          </a:xfrm>
          <a:prstGeom prst="straightConnector1">
            <a:avLst/>
          </a:prstGeom>
          <a:ln w="57150">
            <a:headEnd type="triangle"/>
            <a:tailEnd type="triangle"/>
          </a:ln>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986392A9-BFB4-4C66-8030-5D13304A6FD0}"/>
              </a:ext>
            </a:extLst>
          </p:cNvPr>
          <p:cNvSpPr txBox="1"/>
          <p:nvPr/>
        </p:nvSpPr>
        <p:spPr>
          <a:xfrm>
            <a:off x="5645498" y="547802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spartaglobal.com</a:t>
            </a:r>
          </a:p>
        </p:txBody>
      </p:sp>
      <p:sp>
        <p:nvSpPr>
          <p:cNvPr id="11" name="TextBox 10">
            <a:extLst>
              <a:ext uri="{FF2B5EF4-FFF2-40B4-BE49-F238E27FC236}">
                <a16:creationId xmlns:a16="http://schemas.microsoft.com/office/drawing/2014/main" id="{DFD98304-76F7-444C-B1F1-ADAFD99D1A1B}"/>
              </a:ext>
            </a:extLst>
          </p:cNvPr>
          <p:cNvSpPr txBox="1"/>
          <p:nvPr/>
        </p:nvSpPr>
        <p:spPr>
          <a:xfrm>
            <a:off x="3233894" y="5251939"/>
            <a:ext cx="2173794" cy="4084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u="sng">
                <a:ea typeface="+mn-lt"/>
                <a:cs typeface="+mn-lt"/>
              </a:rPr>
              <a:t>CNAME Record</a:t>
            </a:r>
            <a:endParaRPr lang="en-US"/>
          </a:p>
        </p:txBody>
      </p:sp>
      <p:cxnSp>
        <p:nvCxnSpPr>
          <p:cNvPr id="12" name="Straight Arrow Connector 11">
            <a:extLst>
              <a:ext uri="{FF2B5EF4-FFF2-40B4-BE49-F238E27FC236}">
                <a16:creationId xmlns:a16="http://schemas.microsoft.com/office/drawing/2014/main" id="{48346604-9F15-44F5-96A1-1FBDDA1FE767}"/>
              </a:ext>
            </a:extLst>
          </p:cNvPr>
          <p:cNvCxnSpPr>
            <a:cxnSpLocks/>
          </p:cNvCxnSpPr>
          <p:nvPr/>
        </p:nvCxnSpPr>
        <p:spPr>
          <a:xfrm flipV="1">
            <a:off x="7841588" y="5687053"/>
            <a:ext cx="1994597" cy="6698"/>
          </a:xfrm>
          <a:prstGeom prst="straightConnector1">
            <a:avLst/>
          </a:prstGeom>
          <a:ln w="57150">
            <a:headEnd type="triangle"/>
            <a:tailEnd type="triangle"/>
          </a:ln>
        </p:spPr>
        <p:style>
          <a:lnRef idx="3">
            <a:schemeClr val="accent1"/>
          </a:lnRef>
          <a:fillRef idx="0">
            <a:schemeClr val="accent1"/>
          </a:fillRef>
          <a:effectRef idx="2">
            <a:schemeClr val="accent1"/>
          </a:effectRef>
          <a:fontRef idx="minor">
            <a:schemeClr val="tx1"/>
          </a:fontRef>
        </p:style>
      </p:cxnSp>
      <p:sp>
        <p:nvSpPr>
          <p:cNvPr id="13" name="TextBox 12">
            <a:extLst>
              <a:ext uri="{FF2B5EF4-FFF2-40B4-BE49-F238E27FC236}">
                <a16:creationId xmlns:a16="http://schemas.microsoft.com/office/drawing/2014/main" id="{50F31D36-E6E1-40A9-9C2A-6D84CEDC2CB4}"/>
              </a:ext>
            </a:extLst>
          </p:cNvPr>
          <p:cNvSpPr txBox="1"/>
          <p:nvPr/>
        </p:nvSpPr>
        <p:spPr>
          <a:xfrm>
            <a:off x="9840685" y="550314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ea typeface="+mn-lt"/>
                <a:cs typeface="+mn-lt"/>
              </a:rPr>
              <a:t>123.123.123.123</a:t>
            </a:r>
            <a:endParaRPr lang="en-US"/>
          </a:p>
        </p:txBody>
      </p:sp>
      <p:sp>
        <p:nvSpPr>
          <p:cNvPr id="14" name="TextBox 13">
            <a:extLst>
              <a:ext uri="{FF2B5EF4-FFF2-40B4-BE49-F238E27FC236}">
                <a16:creationId xmlns:a16="http://schemas.microsoft.com/office/drawing/2014/main" id="{6A0468C5-DF5B-43DC-B06A-81BB065D89AE}"/>
              </a:ext>
            </a:extLst>
          </p:cNvPr>
          <p:cNvSpPr txBox="1"/>
          <p:nvPr/>
        </p:nvSpPr>
        <p:spPr>
          <a:xfrm>
            <a:off x="8165960" y="5251938"/>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u="sng">
                <a:ea typeface="+mn-lt"/>
                <a:cs typeface="+mn-lt"/>
              </a:rPr>
              <a:t>A Record</a:t>
            </a:r>
            <a:endParaRPr lang="en-US" sz="2000" b="1"/>
          </a:p>
        </p:txBody>
      </p:sp>
    </p:spTree>
    <p:extLst>
      <p:ext uri="{BB962C8B-B14F-4D97-AF65-F5344CB8AC3E}">
        <p14:creationId xmlns:p14="http://schemas.microsoft.com/office/powerpoint/2010/main" val="1739718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628FB-E8F2-446F-8A55-A058FA53F030}"/>
              </a:ext>
            </a:extLst>
          </p:cNvPr>
          <p:cNvSpPr>
            <a:spLocks noGrp="1"/>
          </p:cNvSpPr>
          <p:nvPr>
            <p:ph type="title"/>
          </p:nvPr>
        </p:nvSpPr>
        <p:spPr>
          <a:xfrm>
            <a:off x="2895600" y="764373"/>
            <a:ext cx="8610600" cy="1293028"/>
          </a:xfrm>
        </p:spPr>
        <p:txBody>
          <a:bodyPr>
            <a:normAutofit/>
          </a:bodyPr>
          <a:lstStyle/>
          <a:p>
            <a:r>
              <a:rPr lang="en-GB" dirty="0"/>
              <a:t>Alias Records</a:t>
            </a:r>
          </a:p>
        </p:txBody>
      </p:sp>
      <p:sp>
        <p:nvSpPr>
          <p:cNvPr id="3" name="Content Placeholder 2">
            <a:extLst>
              <a:ext uri="{FF2B5EF4-FFF2-40B4-BE49-F238E27FC236}">
                <a16:creationId xmlns:a16="http://schemas.microsoft.com/office/drawing/2014/main" id="{14E8DECA-9B2E-42A5-8EE1-852CE1729177}"/>
              </a:ext>
            </a:extLst>
          </p:cNvPr>
          <p:cNvSpPr>
            <a:spLocks noGrp="1"/>
          </p:cNvSpPr>
          <p:nvPr>
            <p:ph idx="1"/>
          </p:nvPr>
        </p:nvSpPr>
        <p:spPr>
          <a:xfrm>
            <a:off x="677333" y="2194560"/>
            <a:ext cx="5816600" cy="4024125"/>
          </a:xfrm>
        </p:spPr>
        <p:txBody>
          <a:bodyPr>
            <a:normAutofit lnSpcReduction="10000"/>
          </a:bodyPr>
          <a:lstStyle/>
          <a:p>
            <a:r>
              <a:rPr lang="en-GB" sz="1800"/>
              <a:t>A virtual record type created to provide CNAME like behaviour</a:t>
            </a:r>
          </a:p>
          <a:p>
            <a:endParaRPr lang="en-GB" sz="1800"/>
          </a:p>
          <a:p>
            <a:r>
              <a:rPr lang="en-GB" sz="1800"/>
              <a:t>Can be used when a CNAME record is not available. 	</a:t>
            </a:r>
          </a:p>
          <a:p>
            <a:pPr lvl="1"/>
            <a:r>
              <a:rPr lang="en-GB" sz="1800"/>
              <a:t>Amazon Route 53-specific virtual record</a:t>
            </a:r>
          </a:p>
          <a:p>
            <a:pPr lvl="1"/>
            <a:endParaRPr lang="en-GB" sz="1800"/>
          </a:p>
          <a:p>
            <a:r>
              <a:rPr lang="en-GB" sz="1800"/>
              <a:t> Creates the same result as CNAME records, just resolves the DNS record differently</a:t>
            </a:r>
          </a:p>
          <a:p>
            <a:endParaRPr lang="en-GB" sz="1800"/>
          </a:p>
          <a:p>
            <a:r>
              <a:rPr lang="en-GB" sz="1800"/>
              <a:t>Where the CNAME Records has the authoritive server and root name server, the alias just uses an authoritive server</a:t>
            </a:r>
          </a:p>
        </p:txBody>
      </p:sp>
      <p:pic>
        <p:nvPicPr>
          <p:cNvPr id="5" name="Picture 4" descr="A close up of a logo&#10;&#10;Description automatically generated">
            <a:extLst>
              <a:ext uri="{FF2B5EF4-FFF2-40B4-BE49-F238E27FC236}">
                <a16:creationId xmlns:a16="http://schemas.microsoft.com/office/drawing/2014/main" id="{79610B12-8329-4553-8790-8CE7D4FEC9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5434" y="2272748"/>
            <a:ext cx="3740332" cy="3639337"/>
          </a:xfrm>
          <a:prstGeom prst="rect">
            <a:avLst/>
          </a:prstGeom>
        </p:spPr>
      </p:pic>
    </p:spTree>
    <p:extLst>
      <p:ext uri="{BB962C8B-B14F-4D97-AF65-F5344CB8AC3E}">
        <p14:creationId xmlns:p14="http://schemas.microsoft.com/office/powerpoint/2010/main" val="3604504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FFE9-55AB-43BB-9228-D3C4FC53C766}"/>
              </a:ext>
            </a:extLst>
          </p:cNvPr>
          <p:cNvSpPr>
            <a:spLocks noGrp="1"/>
          </p:cNvSpPr>
          <p:nvPr>
            <p:ph type="title"/>
          </p:nvPr>
        </p:nvSpPr>
        <p:spPr/>
        <p:txBody>
          <a:bodyPr/>
          <a:lstStyle/>
          <a:p>
            <a:r>
              <a:rPr lang="en-GB" dirty="0"/>
              <a:t>MX Records</a:t>
            </a:r>
          </a:p>
        </p:txBody>
      </p:sp>
      <p:sp>
        <p:nvSpPr>
          <p:cNvPr id="3" name="Content Placeholder 2">
            <a:extLst>
              <a:ext uri="{FF2B5EF4-FFF2-40B4-BE49-F238E27FC236}">
                <a16:creationId xmlns:a16="http://schemas.microsoft.com/office/drawing/2014/main" id="{9086370D-7F20-4E80-B7D2-438A9203C04C}"/>
              </a:ext>
            </a:extLst>
          </p:cNvPr>
          <p:cNvSpPr>
            <a:spLocks noGrp="1"/>
          </p:cNvSpPr>
          <p:nvPr>
            <p:ph idx="1"/>
          </p:nvPr>
        </p:nvSpPr>
        <p:spPr/>
        <p:txBody>
          <a:bodyPr/>
          <a:lstStyle/>
          <a:p>
            <a:r>
              <a:rPr lang="en-GB"/>
              <a:t>Mail exchange record. Directs email to a mail server</a:t>
            </a:r>
          </a:p>
          <a:p>
            <a:endParaRPr lang="en-GB"/>
          </a:p>
          <a:p>
            <a:r>
              <a:rPr lang="en-GB"/>
              <a:t>Indicates how emails should be routed using Simple Mail Transfer Protocol (SMTP)</a:t>
            </a:r>
          </a:p>
          <a:p>
            <a:pPr lvl="1"/>
            <a:endParaRPr lang="en-GB"/>
          </a:p>
          <a:p>
            <a:pPr lvl="1"/>
            <a:endParaRPr lang="en-GB"/>
          </a:p>
        </p:txBody>
      </p:sp>
      <p:pic>
        <p:nvPicPr>
          <p:cNvPr id="4" name="Picture 3">
            <a:extLst>
              <a:ext uri="{FF2B5EF4-FFF2-40B4-BE49-F238E27FC236}">
                <a16:creationId xmlns:a16="http://schemas.microsoft.com/office/drawing/2014/main" id="{92B1D046-35D1-4898-9E79-7B6EC424BD6C}"/>
              </a:ext>
            </a:extLst>
          </p:cNvPr>
          <p:cNvPicPr>
            <a:picLocks noChangeAspect="1"/>
          </p:cNvPicPr>
          <p:nvPr/>
        </p:nvPicPr>
        <p:blipFill>
          <a:blip r:embed="rId3"/>
          <a:stretch>
            <a:fillRect/>
          </a:stretch>
        </p:blipFill>
        <p:spPr>
          <a:xfrm>
            <a:off x="1957482" y="4040895"/>
            <a:ext cx="7396914" cy="2052732"/>
          </a:xfrm>
          <a:prstGeom prst="rect">
            <a:avLst/>
          </a:prstGeom>
        </p:spPr>
      </p:pic>
    </p:spTree>
    <p:extLst>
      <p:ext uri="{BB962C8B-B14F-4D97-AF65-F5344CB8AC3E}">
        <p14:creationId xmlns:p14="http://schemas.microsoft.com/office/powerpoint/2010/main" val="240644238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1553</Words>
  <Application>Microsoft Office PowerPoint</Application>
  <PresentationFormat>Widescreen</PresentationFormat>
  <Paragraphs>163</Paragraphs>
  <Slides>13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Abadi</vt:lpstr>
      <vt:lpstr>Algerian</vt:lpstr>
      <vt:lpstr>Arial</vt:lpstr>
      <vt:lpstr>Calibri</vt:lpstr>
      <vt:lpstr>Century Gothic</vt:lpstr>
      <vt:lpstr>Vapor Trail</vt:lpstr>
      <vt:lpstr>Route 53 and DNS Reverse</vt:lpstr>
      <vt:lpstr>Layout</vt:lpstr>
      <vt:lpstr>DNS</vt:lpstr>
      <vt:lpstr>What Amazon Route 53 brings to the DNS tablE</vt:lpstr>
      <vt:lpstr>Types of Records</vt:lpstr>
      <vt:lpstr>A Records</vt:lpstr>
      <vt:lpstr>CNAME Records</vt:lpstr>
      <vt:lpstr>Alias Records</vt:lpstr>
      <vt:lpstr>MX Records</vt:lpstr>
      <vt:lpstr>Time to live(TTL)</vt:lpstr>
      <vt:lpstr>Propagation</vt:lpstr>
      <vt:lpstr>Summary</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Route 53 and DNS Reverse</dc:title>
  <dc:creator>Max Palmer</dc:creator>
  <cp:lastModifiedBy>John Byrne</cp:lastModifiedBy>
  <cp:revision>1</cp:revision>
  <dcterms:created xsi:type="dcterms:W3CDTF">2020-08-24T10:40:50Z</dcterms:created>
  <dcterms:modified xsi:type="dcterms:W3CDTF">2020-08-24T11:10:20Z</dcterms:modified>
</cp:coreProperties>
</file>