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87" r:id="rId4"/>
    <p:sldId id="259" r:id="rId5"/>
    <p:sldId id="264" r:id="rId6"/>
    <p:sldId id="339" r:id="rId7"/>
    <p:sldId id="340" r:id="rId8"/>
    <p:sldId id="279" r:id="rId9"/>
    <p:sldId id="331" r:id="rId10"/>
  </p:sldIdLst>
  <p:sldSz cx="16257588" cy="9144000"/>
  <p:notesSz cx="6858000" cy="9144000"/>
  <p:defaultTextStyle>
    <a:defPPr>
      <a:defRPr lang="en-US"/>
    </a:defPPr>
    <a:lvl1pPr marL="0" algn="l" defTabSz="72575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759" algn="l" defTabSz="72575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1519" algn="l" defTabSz="72575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7278" algn="l" defTabSz="72575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3037" algn="l" defTabSz="72575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8796" algn="l" defTabSz="72575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4556" algn="l" defTabSz="72575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80315" algn="l" defTabSz="72575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6074" algn="l" defTabSz="72575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0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agno" initials="jc" lastIdx="1" clrIdx="0">
    <p:extLst>
      <p:ext uri="{19B8F6BF-5375-455C-9EA6-DF929625EA0E}">
        <p15:presenceInfo xmlns:p15="http://schemas.microsoft.com/office/powerpoint/2012/main" userId="e028834decd261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97A"/>
    <a:srgbClr val="CF4D0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564" y="90"/>
      </p:cViewPr>
      <p:guideLst>
        <p:guide orient="horz" pos="2880"/>
        <p:guide pos="51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BF80E-8EF5-40EF-B170-4208B436F6B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B5C8-A8E2-4402-90D3-A3C18AD5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3364495"/>
            <a:ext cx="13818950" cy="1207507"/>
          </a:xfrm>
          <a:prstGeom prst="rect">
            <a:avLst/>
          </a:prstGeom>
        </p:spPr>
        <p:txBody>
          <a:bodyPr lIns="145152" tIns="72576" rIns="145152" bIns="72576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4995061"/>
            <a:ext cx="11380312" cy="2336800"/>
          </a:xfrm>
          <a:prstGeom prst="rect">
            <a:avLst/>
          </a:prstGeom>
        </p:spPr>
        <p:txBody>
          <a:bodyPr lIns="145152" tIns="72576" rIns="145152" bIns="72576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0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116D-527E-C841-9BCE-9A3B062F442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1272" y="8475134"/>
            <a:ext cx="3793437" cy="486833"/>
          </a:xfrm>
          <a:prstGeom prst="rect">
            <a:avLst/>
          </a:prstGeom>
        </p:spPr>
        <p:txBody>
          <a:bodyPr lIns="145152" tIns="72576" rIns="145152" bIns="72576"/>
          <a:lstStyle/>
          <a:p>
            <a:fld id="{A5C60546-1A34-1342-B9DB-19794DA5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116D-527E-C841-9BCE-9A3B062F442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1272" y="8475134"/>
            <a:ext cx="3793437" cy="486833"/>
          </a:xfrm>
          <a:prstGeom prst="rect">
            <a:avLst/>
          </a:prstGeom>
        </p:spPr>
        <p:txBody>
          <a:bodyPr lIns="145152" tIns="72576" rIns="145152" bIns="72576"/>
          <a:lstStyle/>
          <a:p>
            <a:fld id="{A5C60546-1A34-1342-B9DB-19794DA5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1"/>
            <a:ext cx="7180435" cy="6034617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1"/>
            <a:ext cx="7180435" cy="6034617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116D-527E-C841-9BCE-9A3B062F442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1272" y="8475134"/>
            <a:ext cx="3793437" cy="486833"/>
          </a:xfrm>
          <a:prstGeom prst="rect">
            <a:avLst/>
          </a:prstGeom>
        </p:spPr>
        <p:txBody>
          <a:bodyPr lIns="145152" tIns="72576" rIns="145152" bIns="72576"/>
          <a:lstStyle/>
          <a:p>
            <a:fld id="{A5C60546-1A34-1342-B9DB-19794DA5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7"/>
            <a:ext cx="7183258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59" indent="0">
              <a:buNone/>
              <a:defRPr sz="3200" b="1"/>
            </a:lvl2pPr>
            <a:lvl3pPr marL="1451519" indent="0">
              <a:buNone/>
              <a:defRPr sz="2900" b="1"/>
            </a:lvl3pPr>
            <a:lvl4pPr marL="2177278" indent="0">
              <a:buNone/>
              <a:defRPr sz="2500" b="1"/>
            </a:lvl4pPr>
            <a:lvl5pPr marL="2903037" indent="0">
              <a:buNone/>
              <a:defRPr sz="2500" b="1"/>
            </a:lvl5pPr>
            <a:lvl6pPr marL="3628796" indent="0">
              <a:buNone/>
              <a:defRPr sz="2500" b="1"/>
            </a:lvl6pPr>
            <a:lvl7pPr marL="4354556" indent="0">
              <a:buNone/>
              <a:defRPr sz="2500" b="1"/>
            </a:lvl7pPr>
            <a:lvl8pPr marL="5080315" indent="0">
              <a:buNone/>
              <a:defRPr sz="2500" b="1"/>
            </a:lvl8pPr>
            <a:lvl9pPr marL="5806074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0" y="2046817"/>
            <a:ext cx="7186080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759" indent="0">
              <a:buNone/>
              <a:defRPr sz="3200" b="1"/>
            </a:lvl2pPr>
            <a:lvl3pPr marL="1451519" indent="0">
              <a:buNone/>
              <a:defRPr sz="2900" b="1"/>
            </a:lvl3pPr>
            <a:lvl4pPr marL="2177278" indent="0">
              <a:buNone/>
              <a:defRPr sz="2500" b="1"/>
            </a:lvl4pPr>
            <a:lvl5pPr marL="2903037" indent="0">
              <a:buNone/>
              <a:defRPr sz="2500" b="1"/>
            </a:lvl5pPr>
            <a:lvl6pPr marL="3628796" indent="0">
              <a:buNone/>
              <a:defRPr sz="2500" b="1"/>
            </a:lvl6pPr>
            <a:lvl7pPr marL="4354556" indent="0">
              <a:buNone/>
              <a:defRPr sz="2500" b="1"/>
            </a:lvl7pPr>
            <a:lvl8pPr marL="5080315" indent="0">
              <a:buNone/>
              <a:defRPr sz="2500" b="1"/>
            </a:lvl8pPr>
            <a:lvl9pPr marL="5806074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2899833"/>
            <a:ext cx="7186080" cy="5268384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116D-527E-C841-9BCE-9A3B062F442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51272" y="8475134"/>
            <a:ext cx="3793437" cy="486833"/>
          </a:xfrm>
          <a:prstGeom prst="rect">
            <a:avLst/>
          </a:prstGeom>
        </p:spPr>
        <p:txBody>
          <a:bodyPr lIns="145152" tIns="72576" rIns="145152" bIns="72576"/>
          <a:lstStyle/>
          <a:p>
            <a:fld id="{A5C60546-1A34-1342-B9DB-19794DA5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116D-527E-C841-9BCE-9A3B062F442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51272" y="8475134"/>
            <a:ext cx="3793437" cy="486833"/>
          </a:xfrm>
          <a:prstGeom prst="rect">
            <a:avLst/>
          </a:prstGeom>
        </p:spPr>
        <p:txBody>
          <a:bodyPr lIns="145152" tIns="72576" rIns="145152" bIns="72576"/>
          <a:lstStyle/>
          <a:p>
            <a:fld id="{A5C60546-1A34-1342-B9DB-19794DA5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116D-527E-C841-9BCE-9A3B062F442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51272" y="8475134"/>
            <a:ext cx="3793437" cy="486833"/>
          </a:xfrm>
          <a:prstGeom prst="rect">
            <a:avLst/>
          </a:prstGeom>
        </p:spPr>
        <p:txBody>
          <a:bodyPr lIns="145152" tIns="72576" rIns="145152" bIns="72576"/>
          <a:lstStyle/>
          <a:p>
            <a:fld id="{A5C60546-1A34-1342-B9DB-19794DA5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1" y="364067"/>
            <a:ext cx="5348634" cy="1549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7"/>
            <a:ext cx="9088443" cy="7804151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1" y="1913467"/>
            <a:ext cx="5348634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25759" indent="0">
              <a:buNone/>
              <a:defRPr sz="1900"/>
            </a:lvl2pPr>
            <a:lvl3pPr marL="1451519" indent="0">
              <a:buNone/>
              <a:defRPr sz="1600"/>
            </a:lvl3pPr>
            <a:lvl4pPr marL="2177278" indent="0">
              <a:buNone/>
              <a:defRPr sz="1400"/>
            </a:lvl4pPr>
            <a:lvl5pPr marL="2903037" indent="0">
              <a:buNone/>
              <a:defRPr sz="1400"/>
            </a:lvl5pPr>
            <a:lvl6pPr marL="3628796" indent="0">
              <a:buNone/>
              <a:defRPr sz="1400"/>
            </a:lvl6pPr>
            <a:lvl7pPr marL="4354556" indent="0">
              <a:buNone/>
              <a:defRPr sz="1400"/>
            </a:lvl7pPr>
            <a:lvl8pPr marL="5080315" indent="0">
              <a:buNone/>
              <a:defRPr sz="1400"/>
            </a:lvl8pPr>
            <a:lvl9pPr marL="58060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116D-527E-C841-9BCE-9A3B062F442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1272" y="8475134"/>
            <a:ext cx="3793437" cy="486833"/>
          </a:xfrm>
          <a:prstGeom prst="rect">
            <a:avLst/>
          </a:prstGeom>
        </p:spPr>
        <p:txBody>
          <a:bodyPr lIns="145152" tIns="72576" rIns="145152" bIns="72576"/>
          <a:lstStyle/>
          <a:p>
            <a:fld id="{A5C60546-1A34-1342-B9DB-19794DA5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5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100"/>
            </a:lvl1pPr>
            <a:lvl2pPr marL="725759" indent="0">
              <a:buNone/>
              <a:defRPr sz="4400"/>
            </a:lvl2pPr>
            <a:lvl3pPr marL="1451519" indent="0">
              <a:buNone/>
              <a:defRPr sz="3800"/>
            </a:lvl3pPr>
            <a:lvl4pPr marL="2177278" indent="0">
              <a:buNone/>
              <a:defRPr sz="3200"/>
            </a:lvl4pPr>
            <a:lvl5pPr marL="2903037" indent="0">
              <a:buNone/>
              <a:defRPr sz="3200"/>
            </a:lvl5pPr>
            <a:lvl6pPr marL="3628796" indent="0">
              <a:buNone/>
              <a:defRPr sz="3200"/>
            </a:lvl6pPr>
            <a:lvl7pPr marL="4354556" indent="0">
              <a:buNone/>
              <a:defRPr sz="3200"/>
            </a:lvl7pPr>
            <a:lvl8pPr marL="5080315" indent="0">
              <a:buNone/>
              <a:defRPr sz="3200"/>
            </a:lvl8pPr>
            <a:lvl9pPr marL="5806074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25759" indent="0">
              <a:buNone/>
              <a:defRPr sz="1900"/>
            </a:lvl2pPr>
            <a:lvl3pPr marL="1451519" indent="0">
              <a:buNone/>
              <a:defRPr sz="1600"/>
            </a:lvl3pPr>
            <a:lvl4pPr marL="2177278" indent="0">
              <a:buNone/>
              <a:defRPr sz="1400"/>
            </a:lvl4pPr>
            <a:lvl5pPr marL="2903037" indent="0">
              <a:buNone/>
              <a:defRPr sz="1400"/>
            </a:lvl5pPr>
            <a:lvl6pPr marL="3628796" indent="0">
              <a:buNone/>
              <a:defRPr sz="1400"/>
            </a:lvl6pPr>
            <a:lvl7pPr marL="4354556" indent="0">
              <a:buNone/>
              <a:defRPr sz="1400"/>
            </a:lvl7pPr>
            <a:lvl8pPr marL="5080315" indent="0">
              <a:buNone/>
              <a:defRPr sz="1400"/>
            </a:lvl8pPr>
            <a:lvl9pPr marL="58060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116D-527E-C841-9BCE-9A3B062F442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1272" y="8475134"/>
            <a:ext cx="3793437" cy="486833"/>
          </a:xfrm>
          <a:prstGeom prst="rect">
            <a:avLst/>
          </a:prstGeom>
        </p:spPr>
        <p:txBody>
          <a:bodyPr lIns="145152" tIns="72576" rIns="145152" bIns="72576"/>
          <a:lstStyle/>
          <a:p>
            <a:fld id="{A5C60546-1A34-1342-B9DB-19794DA5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397A"/>
            </a:gs>
            <a:gs pos="90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3250" y="8565620"/>
            <a:ext cx="15046778" cy="0"/>
          </a:xfrm>
          <a:prstGeom prst="line">
            <a:avLst/>
          </a:prstGeom>
          <a:ln w="1587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534253"/>
            <a:ext cx="3884104" cy="102573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97727" y="8601482"/>
            <a:ext cx="43343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2016 University of New Hampshire.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738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725759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319" indent="-544319" algn="l" defTabSz="725759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9359" indent="-453600" algn="l" defTabSz="725759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398" indent="-362880" algn="l" defTabSz="725759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40157" indent="-362880" algn="l" defTabSz="725759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917" indent="-362880" algn="l" defTabSz="725759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676" indent="-362880" algn="l" defTabSz="7257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7435" indent="-362880" algn="l" defTabSz="7257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195" indent="-362880" algn="l" defTabSz="7257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8954" indent="-362880" algn="l" defTabSz="7257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59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519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278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037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796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556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315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074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366184"/>
            <a:ext cx="14631829" cy="1524000"/>
          </a:xfrm>
          <a:prstGeom prst="rect">
            <a:avLst/>
          </a:prstGeom>
        </p:spPr>
        <p:txBody>
          <a:bodyPr vert="horz" lIns="145152" tIns="72576" rIns="145152" bIns="7257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1"/>
            <a:ext cx="14631829" cy="6034617"/>
          </a:xfrm>
          <a:prstGeom prst="rect">
            <a:avLst/>
          </a:prstGeom>
        </p:spPr>
        <p:txBody>
          <a:bodyPr vert="horz" lIns="145152" tIns="72576" rIns="145152" bIns="7257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4"/>
            <a:ext cx="3793437" cy="486833"/>
          </a:xfrm>
          <a:prstGeom prst="rect">
            <a:avLst/>
          </a:prstGeom>
        </p:spPr>
        <p:txBody>
          <a:bodyPr vert="horz" lIns="145152" tIns="72576" rIns="145152" bIns="7257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116D-527E-C841-9BCE-9A3B062F442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4"/>
            <a:ext cx="5148236" cy="486833"/>
          </a:xfrm>
          <a:prstGeom prst="rect">
            <a:avLst/>
          </a:prstGeom>
        </p:spPr>
        <p:txBody>
          <a:bodyPr vert="horz" lIns="145152" tIns="72576" rIns="145152" bIns="7257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296" y="8275493"/>
            <a:ext cx="2269812" cy="5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ctr" defTabSz="725759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319" indent="-544319" algn="l" defTabSz="725759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9359" indent="-453600" algn="l" defTabSz="725759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398" indent="-362880" algn="l" defTabSz="725759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40157" indent="-362880" algn="l" defTabSz="725759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917" indent="-362880" algn="l" defTabSz="725759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676" indent="-362880" algn="l" defTabSz="7257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7435" indent="-362880" algn="l" defTabSz="7257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195" indent="-362880" algn="l" defTabSz="7257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8954" indent="-362880" algn="l" defTabSz="7257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59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519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278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037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796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556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315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074" algn="l" defTabSz="72575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johncagno.shinyapps.io/OverdosesApp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9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State-Level Opiate Related Deaths </a:t>
            </a:r>
            <a:br>
              <a:rPr lang="en-US" sz="5000" dirty="0"/>
            </a:br>
            <a:r>
              <a:rPr lang="en-US" sz="5000" dirty="0"/>
              <a:t>1999-2014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6347091"/>
            <a:ext cx="11380312" cy="1207507"/>
          </a:xfrm>
        </p:spPr>
        <p:txBody>
          <a:bodyPr/>
          <a:lstStyle/>
          <a:p>
            <a:r>
              <a:rPr lang="en-US" sz="2000" dirty="0"/>
              <a:t>Johnny Cagno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4F4D6-B4E7-4090-8CA8-D9263C0BAC6E}"/>
              </a:ext>
            </a:extLst>
          </p:cNvPr>
          <p:cNvSpPr txBox="1"/>
          <p:nvPr/>
        </p:nvSpPr>
        <p:spPr>
          <a:xfrm>
            <a:off x="1570893" y="1396462"/>
            <a:ext cx="2982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4D0B"/>
                </a:solidFill>
              </a:rPr>
              <a:t>Analytics &amp;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7819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DEB69D-4AED-4D24-B1C8-7323B748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79" y="789030"/>
            <a:ext cx="14631829" cy="60346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F4D0B"/>
                </a:solidFill>
              </a:rPr>
              <a:t>Data:</a:t>
            </a:r>
          </a:p>
          <a:p>
            <a:pPr marL="0" indent="0">
              <a:buNone/>
            </a:pPr>
            <a:endParaRPr lang="en-US" sz="3200" b="1" dirty="0">
              <a:solidFill>
                <a:srgbClr val="CF4D0B"/>
              </a:solidFill>
            </a:endParaRPr>
          </a:p>
          <a:p>
            <a:pPr marL="0" indent="0">
              <a:buNone/>
            </a:pPr>
            <a:r>
              <a:rPr lang="en-US" sz="3600" dirty="0"/>
              <a:t>Data provided by the CDC, provides information on opiate related  deaths and the number of prescribed opiates by state by year. </a:t>
            </a:r>
            <a:r>
              <a:rPr lang="en-US" dirty="0"/>
              <a:t> 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88631-4374-4456-A5EC-117CB5B7592F}"/>
              </a:ext>
            </a:extLst>
          </p:cNvPr>
          <p:cNvSpPr/>
          <p:nvPr/>
        </p:nvSpPr>
        <p:spPr>
          <a:xfrm>
            <a:off x="1219319" y="7960964"/>
            <a:ext cx="13818950" cy="45719"/>
          </a:xfrm>
          <a:prstGeom prst="rect">
            <a:avLst/>
          </a:prstGeom>
          <a:solidFill>
            <a:srgbClr val="CF4D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257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5106C-110C-4FCC-99A3-BECD6C8F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27" y="8006683"/>
            <a:ext cx="2672217" cy="11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3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DEB69D-4AED-4D24-B1C8-7323B748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79" y="789030"/>
            <a:ext cx="14631829" cy="60346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F4D0B"/>
                </a:solidFill>
              </a:rPr>
              <a:t>Goal: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000" dirty="0"/>
              <a:t>Create R Shiny App that allows users to gather a broad understanding of the opioid epidemic in the USA on a state and national level.</a:t>
            </a:r>
            <a:endParaRPr lang="en-US" sz="36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88631-4374-4456-A5EC-117CB5B7592F}"/>
              </a:ext>
            </a:extLst>
          </p:cNvPr>
          <p:cNvSpPr/>
          <p:nvPr/>
        </p:nvSpPr>
        <p:spPr>
          <a:xfrm>
            <a:off x="1219319" y="7960964"/>
            <a:ext cx="13818950" cy="45719"/>
          </a:xfrm>
          <a:prstGeom prst="rect">
            <a:avLst/>
          </a:prstGeom>
          <a:solidFill>
            <a:srgbClr val="CF4D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5106C-110C-4FCC-99A3-BECD6C8F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27" y="8006683"/>
            <a:ext cx="2672217" cy="113731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C9E5753-4BEF-40E3-ABC3-7ABA124365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534"/>
          <a:stretch/>
        </p:blipFill>
        <p:spPr>
          <a:xfrm>
            <a:off x="7226116" y="4572000"/>
            <a:ext cx="1996423" cy="20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DEB69D-4AED-4D24-B1C8-7323B748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79" y="789030"/>
            <a:ext cx="14631829" cy="60346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F4D0B"/>
                </a:solidFill>
              </a:rPr>
              <a:t>The App: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https://johncagno.shinyapps.io/OverdosesApp/</a:t>
            </a:r>
            <a:endParaRPr lang="en-US" sz="1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88631-4374-4456-A5EC-117CB5B7592F}"/>
              </a:ext>
            </a:extLst>
          </p:cNvPr>
          <p:cNvSpPr/>
          <p:nvPr/>
        </p:nvSpPr>
        <p:spPr>
          <a:xfrm>
            <a:off x="1219319" y="7960964"/>
            <a:ext cx="13818950" cy="45719"/>
          </a:xfrm>
          <a:prstGeom prst="rect">
            <a:avLst/>
          </a:prstGeom>
          <a:solidFill>
            <a:srgbClr val="CF4D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5106C-110C-4FCC-99A3-BECD6C8F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427" y="8006683"/>
            <a:ext cx="2672217" cy="11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9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DEB69D-4AED-4D24-B1C8-7323B748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79" y="789030"/>
            <a:ext cx="14631829" cy="6034617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CF4D0B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88631-4374-4456-A5EC-117CB5B7592F}"/>
              </a:ext>
            </a:extLst>
          </p:cNvPr>
          <p:cNvSpPr/>
          <p:nvPr/>
        </p:nvSpPr>
        <p:spPr>
          <a:xfrm>
            <a:off x="1219319" y="7960964"/>
            <a:ext cx="13818950" cy="45719"/>
          </a:xfrm>
          <a:prstGeom prst="rect">
            <a:avLst/>
          </a:prstGeom>
          <a:solidFill>
            <a:srgbClr val="CF4D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5106C-110C-4FCC-99A3-BECD6C8F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27" y="8006683"/>
            <a:ext cx="2672217" cy="11373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05301C-3314-4534-9A7A-D3E28F41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54" y="358768"/>
            <a:ext cx="13607930" cy="7602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55F3B-40AE-41F6-9D88-0C02266A898B}"/>
              </a:ext>
            </a:extLst>
          </p:cNvPr>
          <p:cNvSpPr txBox="1"/>
          <p:nvPr/>
        </p:nvSpPr>
        <p:spPr>
          <a:xfrm>
            <a:off x="9413227" y="3616931"/>
            <a:ext cx="354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increase in opiate related deaths did </a:t>
            </a:r>
            <a:r>
              <a:rPr lang="en-US" sz="1800" b="1" dirty="0"/>
              <a:t>not</a:t>
            </a:r>
            <a:r>
              <a:rPr lang="en-US" sz="1800" dirty="0"/>
              <a:t> stop.</a:t>
            </a:r>
            <a:endParaRPr lang="en-US" sz="1800" b="1" dirty="0">
              <a:solidFill>
                <a:srgbClr val="06397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B8DF1-E455-4C3B-966F-B9E1DB848308}"/>
              </a:ext>
            </a:extLst>
          </p:cNvPr>
          <p:cNvSpPr txBox="1"/>
          <p:nvPr/>
        </p:nvSpPr>
        <p:spPr>
          <a:xfrm>
            <a:off x="7688085" y="1510514"/>
            <a:ext cx="389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number of prescribed opiates </a:t>
            </a:r>
            <a:r>
              <a:rPr lang="en-US" sz="1800" b="1" dirty="0"/>
              <a:t>peaked</a:t>
            </a:r>
            <a:r>
              <a:rPr lang="en-US" sz="1800" dirty="0"/>
              <a:t> in </a:t>
            </a:r>
            <a:r>
              <a:rPr lang="en-US" sz="1800" b="1" dirty="0">
                <a:solidFill>
                  <a:srgbClr val="06397A"/>
                </a:solidFill>
              </a:rPr>
              <a:t>2011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3EF08-DD94-4BE4-AA66-AF5B9B5BC03B}"/>
              </a:ext>
            </a:extLst>
          </p:cNvPr>
          <p:cNvCxnSpPr>
            <a:cxnSpLocks/>
          </p:cNvCxnSpPr>
          <p:nvPr/>
        </p:nvCxnSpPr>
        <p:spPr>
          <a:xfrm flipH="1" flipV="1">
            <a:off x="10972800" y="3065929"/>
            <a:ext cx="215296" cy="551004"/>
          </a:xfrm>
          <a:prstGeom prst="straightConnector1">
            <a:avLst/>
          </a:prstGeom>
          <a:ln w="38100">
            <a:solidFill>
              <a:srgbClr val="CF4D0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BF54D-1930-4A54-A081-DE6A9CDBC99C}"/>
              </a:ext>
            </a:extLst>
          </p:cNvPr>
          <p:cNvCxnSpPr>
            <a:cxnSpLocks/>
          </p:cNvCxnSpPr>
          <p:nvPr/>
        </p:nvCxnSpPr>
        <p:spPr>
          <a:xfrm>
            <a:off x="9637201" y="1879399"/>
            <a:ext cx="582564" cy="323582"/>
          </a:xfrm>
          <a:prstGeom prst="straightConnector1">
            <a:avLst/>
          </a:prstGeom>
          <a:ln w="38100">
            <a:solidFill>
              <a:srgbClr val="06397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FBE1-3F47-45DD-95AA-171E23D46BAC}"/>
              </a:ext>
            </a:extLst>
          </p:cNvPr>
          <p:cNvSpPr/>
          <p:nvPr/>
        </p:nvSpPr>
        <p:spPr>
          <a:xfrm>
            <a:off x="12765740" y="778658"/>
            <a:ext cx="1079213" cy="3482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2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DEB69D-4AED-4D24-B1C8-7323B748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79" y="789030"/>
            <a:ext cx="14631829" cy="6034617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CF4D0B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88631-4374-4456-A5EC-117CB5B7592F}"/>
              </a:ext>
            </a:extLst>
          </p:cNvPr>
          <p:cNvSpPr/>
          <p:nvPr/>
        </p:nvSpPr>
        <p:spPr>
          <a:xfrm>
            <a:off x="1219319" y="7960964"/>
            <a:ext cx="13818950" cy="45719"/>
          </a:xfrm>
          <a:prstGeom prst="rect">
            <a:avLst/>
          </a:prstGeom>
          <a:solidFill>
            <a:srgbClr val="CF4D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5106C-110C-4FCC-99A3-BECD6C8F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27" y="8006683"/>
            <a:ext cx="2672217" cy="11373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A4FBE1-3F47-45DD-95AA-171E23D46BAC}"/>
              </a:ext>
            </a:extLst>
          </p:cNvPr>
          <p:cNvSpPr/>
          <p:nvPr/>
        </p:nvSpPr>
        <p:spPr>
          <a:xfrm>
            <a:off x="12765740" y="778658"/>
            <a:ext cx="1079213" cy="3482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ED370-8AAC-4C93-9B80-044A4B2B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8" y="900360"/>
            <a:ext cx="7143891" cy="6034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AF509-0103-4CFA-B2B9-63A729486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794" y="952801"/>
            <a:ext cx="7491760" cy="58239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EAF8A0-A66C-4069-B4FA-67DD17F377C3}"/>
              </a:ext>
            </a:extLst>
          </p:cNvPr>
          <p:cNvSpPr/>
          <p:nvPr/>
        </p:nvSpPr>
        <p:spPr>
          <a:xfrm>
            <a:off x="4133273" y="6090933"/>
            <a:ext cx="1079213" cy="3482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41F99-F3B6-4350-9434-9FC6ED5F7A5E}"/>
              </a:ext>
            </a:extLst>
          </p:cNvPr>
          <p:cNvSpPr/>
          <p:nvPr/>
        </p:nvSpPr>
        <p:spPr>
          <a:xfrm>
            <a:off x="11686527" y="6030597"/>
            <a:ext cx="1079213" cy="3482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6DF35-ED65-4142-8C45-07B5464E0A87}"/>
              </a:ext>
            </a:extLst>
          </p:cNvPr>
          <p:cNvSpPr/>
          <p:nvPr/>
        </p:nvSpPr>
        <p:spPr>
          <a:xfrm>
            <a:off x="4085254" y="6642591"/>
            <a:ext cx="1127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F4D0B"/>
                </a:solidFill>
              </a:rPr>
              <a:t>1999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D6C89B-D4C1-4339-A3E5-5562D5C40EB0}"/>
              </a:ext>
            </a:extLst>
          </p:cNvPr>
          <p:cNvSpPr/>
          <p:nvPr/>
        </p:nvSpPr>
        <p:spPr>
          <a:xfrm>
            <a:off x="11919477" y="6642590"/>
            <a:ext cx="1127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F4D0B"/>
                </a:solidFill>
              </a:rPr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6522B2-4B5E-4FFE-AE42-E891A611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/>
              <a:t>1999 - 2014</a:t>
            </a:r>
            <a:endParaRPr lang="en-US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88631-4374-4456-A5EC-117CB5B7592F}"/>
              </a:ext>
            </a:extLst>
          </p:cNvPr>
          <p:cNvSpPr/>
          <p:nvPr/>
        </p:nvSpPr>
        <p:spPr>
          <a:xfrm>
            <a:off x="1219319" y="7960964"/>
            <a:ext cx="13818950" cy="45719"/>
          </a:xfrm>
          <a:prstGeom prst="rect">
            <a:avLst/>
          </a:prstGeom>
          <a:solidFill>
            <a:srgbClr val="CF4D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5106C-110C-4FCC-99A3-BECD6C8F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27" y="8006683"/>
            <a:ext cx="2672217" cy="11373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C2BF6-5819-49DF-AD19-564DB25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19" y="1696873"/>
            <a:ext cx="7315914" cy="60346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F4D0B"/>
                </a:solidFill>
              </a:rPr>
              <a:t>West Virginia </a:t>
            </a:r>
          </a:p>
          <a:p>
            <a:pPr marL="0" indent="0">
              <a:buNone/>
            </a:pPr>
            <a:endParaRPr lang="en-US" sz="2800" b="1" dirty="0">
              <a:solidFill>
                <a:srgbClr val="CF4D0B"/>
              </a:solidFill>
            </a:endParaRPr>
          </a:p>
          <a:p>
            <a:pPr marL="0" indent="0">
              <a:buNone/>
            </a:pPr>
            <a:r>
              <a:rPr lang="en-US" sz="2800" dirty="0"/>
              <a:t>Deaths per 100,000 </a:t>
            </a:r>
            <a:r>
              <a:rPr lang="en-US" sz="2800" b="1" dirty="0"/>
              <a:t>increased </a:t>
            </a:r>
            <a:r>
              <a:rPr lang="en-US" sz="3200" b="1" dirty="0">
                <a:solidFill>
                  <a:srgbClr val="06397A"/>
                </a:solidFill>
              </a:rPr>
              <a:t>1563%</a:t>
            </a:r>
          </a:p>
          <a:p>
            <a:pPr marL="0" indent="0">
              <a:buNone/>
            </a:pPr>
            <a:endParaRPr lang="en-US" sz="2800" b="1" dirty="0">
              <a:solidFill>
                <a:srgbClr val="06397A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F4D0B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BD7767F-47E5-4C89-A0F8-655E1189759F}"/>
              </a:ext>
            </a:extLst>
          </p:cNvPr>
          <p:cNvSpPr txBox="1">
            <a:spLocks/>
          </p:cNvSpPr>
          <p:nvPr/>
        </p:nvSpPr>
        <p:spPr>
          <a:xfrm>
            <a:off x="8535233" y="1742592"/>
            <a:ext cx="7315914" cy="6034617"/>
          </a:xfrm>
          <a:prstGeom prst="rect">
            <a:avLst/>
          </a:prstGeom>
        </p:spPr>
        <p:txBody>
          <a:bodyPr vert="horz" lIns="145152" tIns="72576" rIns="145152" bIns="72576" rtlCol="0">
            <a:normAutofit/>
          </a:bodyPr>
          <a:lstStyle>
            <a:lvl1pPr marL="544319" indent="-544319" algn="l" defTabSz="725759" rtl="0" eaLnBrk="1" latinLnBrk="0" hangingPunct="1">
              <a:spcBef>
                <a:spcPct val="20000"/>
              </a:spcBef>
              <a:buFont typeface="Arial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9359" indent="-453600" algn="l" defTabSz="72575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14398" indent="-362880" algn="l" defTabSz="725759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40157" indent="-362880" algn="l" defTabSz="725759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917" indent="-362880" algn="l" defTabSz="725759" rtl="0" eaLnBrk="1" latinLnBrk="0" hangingPunct="1">
              <a:spcBef>
                <a:spcPct val="20000"/>
              </a:spcBef>
              <a:buFont typeface="Arial"/>
              <a:buChar char="»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91676" indent="-362880" algn="l" defTabSz="72575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435" indent="-362880" algn="l" defTabSz="72575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195" indent="-362880" algn="l" defTabSz="72575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8954" indent="-362880" algn="l" defTabSz="72575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6397A"/>
                </a:solidFill>
              </a:rPr>
              <a:t>New Hampshire</a:t>
            </a:r>
          </a:p>
          <a:p>
            <a:pPr marL="0" indent="0">
              <a:buNone/>
            </a:pPr>
            <a:endParaRPr lang="en-US" sz="2800" b="1" dirty="0">
              <a:solidFill>
                <a:srgbClr val="06397A"/>
              </a:solidFill>
            </a:endParaRPr>
          </a:p>
          <a:p>
            <a:pPr marL="0" indent="0">
              <a:buNone/>
            </a:pPr>
            <a:r>
              <a:rPr lang="en-US" sz="2800" dirty="0"/>
              <a:t>Deaths per 100,000 </a:t>
            </a:r>
            <a:r>
              <a:rPr lang="en-US" sz="2800" b="1" dirty="0"/>
              <a:t>increased</a:t>
            </a:r>
            <a:r>
              <a:rPr lang="en-US" sz="2800" dirty="0"/>
              <a:t> </a:t>
            </a:r>
            <a:r>
              <a:rPr lang="en-US" sz="3200" b="1" dirty="0">
                <a:solidFill>
                  <a:srgbClr val="CF4D0B"/>
                </a:solidFill>
              </a:rPr>
              <a:t>570%</a:t>
            </a:r>
            <a:endParaRPr lang="en-US" sz="2800" b="1" dirty="0">
              <a:solidFill>
                <a:srgbClr val="CF4D0B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F4D0B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6397A"/>
              </a:solidFill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4FB425-BA01-4D37-912C-092B8798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64" y="3942641"/>
            <a:ext cx="3995463" cy="39954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A96EB8-5293-435E-8345-AED9756AEDAC}"/>
              </a:ext>
            </a:extLst>
          </p:cNvPr>
          <p:cNvSpPr/>
          <p:nvPr/>
        </p:nvSpPr>
        <p:spPr>
          <a:xfrm>
            <a:off x="9565340" y="7401408"/>
            <a:ext cx="2333583" cy="3758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6B43B7-E520-4654-94D1-9CADB5667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923" y="4120991"/>
            <a:ext cx="3419921" cy="34199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D53BDE-FCE7-4699-94CE-C50141953A7C}"/>
              </a:ext>
            </a:extLst>
          </p:cNvPr>
          <p:cNvSpPr/>
          <p:nvPr/>
        </p:nvSpPr>
        <p:spPr>
          <a:xfrm>
            <a:off x="2796213" y="6964369"/>
            <a:ext cx="1893018" cy="437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6522B2-4B5E-4FFE-AE42-E891A611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79" y="366184"/>
            <a:ext cx="14631829" cy="15240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CF4D0B"/>
                </a:solidFill>
              </a:rPr>
              <a:t>Conclusions:</a:t>
            </a:r>
            <a:endParaRPr lang="en-US" sz="6000" b="1" dirty="0">
              <a:solidFill>
                <a:srgbClr val="CF4D0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88631-4374-4456-A5EC-117CB5B7592F}"/>
              </a:ext>
            </a:extLst>
          </p:cNvPr>
          <p:cNvSpPr/>
          <p:nvPr/>
        </p:nvSpPr>
        <p:spPr>
          <a:xfrm>
            <a:off x="1219319" y="7960964"/>
            <a:ext cx="13818950" cy="45719"/>
          </a:xfrm>
          <a:prstGeom prst="rect">
            <a:avLst/>
          </a:prstGeom>
          <a:solidFill>
            <a:srgbClr val="CF4D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5106C-110C-4FCC-99A3-BECD6C8F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27" y="8006683"/>
            <a:ext cx="2672217" cy="113731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06C527-19C4-42EE-AC92-F18179B83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883" t="2827" r="883" b="23392"/>
          <a:stretch/>
        </p:blipFill>
        <p:spPr>
          <a:xfrm>
            <a:off x="6915303" y="5704490"/>
            <a:ext cx="2426982" cy="22383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B27DDA-309B-4ED5-917B-2C62A8886A4D}"/>
              </a:ext>
            </a:extLst>
          </p:cNvPr>
          <p:cNvSpPr/>
          <p:nvPr/>
        </p:nvSpPr>
        <p:spPr>
          <a:xfrm>
            <a:off x="812879" y="1965750"/>
            <a:ext cx="142253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Opioids are killing tens of thousands of Americans every year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opioid epidemic in the USA is continuing to worsen, fentanyl is playing a major role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economic cost is over $500 billion/year</a:t>
            </a:r>
          </a:p>
        </p:txBody>
      </p:sp>
    </p:spTree>
    <p:extLst>
      <p:ext uri="{BB962C8B-B14F-4D97-AF65-F5344CB8AC3E}">
        <p14:creationId xmlns:p14="http://schemas.microsoft.com/office/powerpoint/2010/main" val="378941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H Myriad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H Myriad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154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Myriad Pro</vt:lpstr>
      <vt:lpstr>Office Theme</vt:lpstr>
      <vt:lpstr>Custom Design</vt:lpstr>
      <vt:lpstr>State-Level Opiate Related Deaths  1999-2014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1999 - 2014</vt:lpstr>
      <vt:lpstr>Conclusions:</vt:lpstr>
    </vt:vector>
  </TitlesOfParts>
  <Company>University of New Hampshire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cpa.creativeteam@maple.unh.edu</dc:creator>
  <cp:lastModifiedBy>john cagno</cp:lastModifiedBy>
  <cp:revision>88</cp:revision>
  <dcterms:created xsi:type="dcterms:W3CDTF">2014-01-31T17:10:24Z</dcterms:created>
  <dcterms:modified xsi:type="dcterms:W3CDTF">2018-11-14T11:52:53Z</dcterms:modified>
</cp:coreProperties>
</file>