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472" r:id="rId3"/>
    <p:sldId id="473" r:id="rId4"/>
    <p:sldId id="474" r:id="rId5"/>
    <p:sldId id="475" r:id="rId6"/>
    <p:sldId id="4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76509" autoAdjust="0"/>
  </p:normalViewPr>
  <p:slideViewPr>
    <p:cSldViewPr snapToGrid="0">
      <p:cViewPr varScale="1">
        <p:scale>
          <a:sx n="66" d="100"/>
          <a:sy n="66" d="100"/>
        </p:scale>
        <p:origin x="109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FA39-6197-46C6-BC24-988ED3E14B35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601A-0969-4F32-8724-ACC9F8D0A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2135-9DC2-4340-B54D-B4A69FFBEC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BD463-C12F-484E-BD86-934646F22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3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maps, </a:t>
            </a:r>
            <a:r>
              <a:rPr lang="en-US" dirty="0" err="1"/>
              <a:t>wunder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0601A-0969-4F32-8724-ACC9F8D0AF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</a:t>
            </a:r>
            <a:r>
              <a:rPr lang="en-US" baseline="0" dirty="0"/>
              <a:t> document is a document node and every HTML element is an element node. The text is contained in these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0601A-0969-4F32-8724-ACC9F8D0AF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103E-F9AB-4B88-9FC2-78EE5188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B9AD7-AFBB-4C0F-BE3E-0E92E8C49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0745-3BF9-425F-BE83-80BFAD5D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1316-D422-41C6-B69D-97355E24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DCAD-B9BB-4034-B7D9-FF59EF5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E413-16E0-476A-AB11-12EF0B98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5AB39-133E-4C69-9E58-F071883F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6DDB-DF59-4E4F-94E2-CE5B8170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34D7-E34B-49F4-9ACB-4997B051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55CA-B9DD-49F3-BAD8-2889E3D3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42713-AA7B-4D86-BCFE-9BF5877DC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25FA-1AA3-425A-A775-3A339B2B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872C-5DCA-4F10-BACD-C4800A2B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A409-E479-42F9-B195-FCDE77A0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78D-4D3C-4A4D-8FAD-7BD580A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-P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472183"/>
            <a:ext cx="10972800" cy="4709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5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J-PAL Intr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878"/>
            <a:ext cx="12192000" cy="6851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749" y="2553629"/>
            <a:ext cx="8638217" cy="1470025"/>
          </a:xfrm>
        </p:spPr>
        <p:txBody>
          <a:bodyPr anchor="b"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025" y="4406548"/>
            <a:ext cx="8638217" cy="17526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2200" spc="100" baseline="0">
                <a:solidFill>
                  <a:srgbClr val="2828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549" t="1" r="1063" b="-443"/>
          <a:stretch/>
        </p:blipFill>
        <p:spPr>
          <a:xfrm>
            <a:off x="9758363" y="-14698"/>
            <a:ext cx="2433637" cy="68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A7C0FF9-DBF8-BB4D-9441-659D4042DA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749" y="749755"/>
            <a:ext cx="2320127" cy="6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-PAL Intro Co-Branded Slide |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878"/>
            <a:ext cx="12192000" cy="6851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749" y="2553629"/>
            <a:ext cx="8638217" cy="1470025"/>
          </a:xfrm>
        </p:spPr>
        <p:txBody>
          <a:bodyPr anchor="b"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025" y="4406548"/>
            <a:ext cx="8638217" cy="17526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2200" spc="100" baseline="0">
                <a:solidFill>
                  <a:srgbClr val="2828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751272" y="757430"/>
            <a:ext cx="2649531" cy="5445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6"/>
                </a:solidFill>
              </a:defRPr>
            </a:lvl1pPr>
          </a:lstStyle>
          <a:p>
            <a:r>
              <a:rPr lang="en-US" sz="1000" dirty="0"/>
              <a:t>Click to add logo for </a:t>
            </a:r>
            <a:br>
              <a:rPr lang="en-US" sz="1000" dirty="0"/>
            </a:br>
            <a:r>
              <a:rPr lang="en-US" sz="1000" dirty="0"/>
              <a:t>co-branded presentations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549" t="1" r="1063" b="-443"/>
          <a:stretch/>
        </p:blipFill>
        <p:spPr>
          <a:xfrm>
            <a:off x="9758363" y="-14698"/>
            <a:ext cx="2433637" cy="68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B22C8BA-FB16-8A4F-89C4-55E2A55D7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749" y="749755"/>
            <a:ext cx="2320127" cy="6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3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-PAL Intro Co-Branded Slide | Opt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878"/>
            <a:ext cx="12192000" cy="6851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749" y="2553629"/>
            <a:ext cx="8638217" cy="1470025"/>
          </a:xfrm>
        </p:spPr>
        <p:txBody>
          <a:bodyPr anchor="b"/>
          <a:lstStyle>
            <a:lvl1pPr>
              <a:defRPr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025" y="4406548"/>
            <a:ext cx="8638217" cy="1526892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2200" spc="100" baseline="0">
                <a:solidFill>
                  <a:srgbClr val="2828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751272" y="825215"/>
            <a:ext cx="2649531" cy="544513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6"/>
                </a:solidFill>
              </a:defRPr>
            </a:lvl1pPr>
          </a:lstStyle>
          <a:p>
            <a:r>
              <a:rPr lang="en-US" sz="1000" dirty="0"/>
              <a:t>Click to add logo for </a:t>
            </a:r>
            <a:br>
              <a:rPr lang="en-US" sz="1000" dirty="0"/>
            </a:br>
            <a:r>
              <a:rPr lang="en-US" sz="1000" dirty="0"/>
              <a:t>co-branded presentations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54940" y="6014764"/>
            <a:ext cx="2649531" cy="548640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6"/>
                </a:solidFill>
              </a:defRPr>
            </a:lvl1pPr>
          </a:lstStyle>
          <a:p>
            <a:r>
              <a:rPr lang="en-US" sz="1000" dirty="0"/>
              <a:t>Click to add partner logo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837091" y="6014764"/>
            <a:ext cx="2649531" cy="548640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6"/>
                </a:solidFill>
              </a:defRPr>
            </a:lvl1pPr>
          </a:lstStyle>
          <a:p>
            <a:r>
              <a:rPr lang="en-US" sz="1000" dirty="0"/>
              <a:t>Click to add partner logo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831434" y="6014764"/>
            <a:ext cx="2649531" cy="548640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accent6"/>
                </a:solidFill>
              </a:defRPr>
            </a:lvl1pPr>
          </a:lstStyle>
          <a:p>
            <a:r>
              <a:rPr lang="en-US" sz="1000" dirty="0"/>
              <a:t>Click to add partner logo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549" t="1" r="1063" b="-443"/>
          <a:stretch/>
        </p:blipFill>
        <p:spPr>
          <a:xfrm>
            <a:off x="9758363" y="-14698"/>
            <a:ext cx="2433637" cy="68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79248FE-62F7-2249-A353-A6B6981898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749" y="749755"/>
            <a:ext cx="2320127" cy="6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7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Section Divider |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64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2793" y="2810174"/>
            <a:ext cx="8607272" cy="1470025"/>
          </a:xfrm>
          <a:noFill/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2793" y="4500566"/>
            <a:ext cx="8607272" cy="1646235"/>
          </a:xfrm>
          <a:noFill/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549" t="1" r="1063" b="-443"/>
          <a:stretch/>
        </p:blipFill>
        <p:spPr>
          <a:xfrm>
            <a:off x="9758363" y="-14698"/>
            <a:ext cx="2433637" cy="689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8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Section Divider |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64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57201"/>
            <a:ext cx="8607272" cy="5953125"/>
          </a:xfrm>
        </p:spPr>
        <p:txBody>
          <a:bodyPr anchor="ctr">
            <a:normAutofit/>
          </a:bodyPr>
          <a:lstStyle>
            <a:lvl1pPr marL="571500" indent="-571500">
              <a:lnSpc>
                <a:spcPct val="100000"/>
              </a:lnSpc>
              <a:spcAft>
                <a:spcPts val="1500"/>
              </a:spcAft>
              <a:buFont typeface="+mj-lt"/>
              <a:buAutoNum type="romanUcPeriod"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section names (bold section presenting)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549" t="1" r="1063" b="-443"/>
          <a:stretch/>
        </p:blipFill>
        <p:spPr>
          <a:xfrm>
            <a:off x="9758363" y="-14698"/>
            <a:ext cx="2433637" cy="689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53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472183"/>
            <a:ext cx="10972800" cy="47095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5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4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Content Slide w/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58240"/>
          </a:xfrm>
        </p:spPr>
        <p:txBody>
          <a:bodyPr anchor="ctr">
            <a:noAutofit/>
          </a:bodyPr>
          <a:lstStyle>
            <a:lvl1pPr algn="l">
              <a:defRPr sz="3200" b="0" u="none" kern="1200" cap="none" spc="0" normalizeH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2185"/>
            <a:ext cx="10972800" cy="4129963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200" baseline="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2pPr>
            <a:lvl3pPr>
              <a:spcAft>
                <a:spcPts val="300"/>
              </a:spcAft>
              <a:defRPr sz="1800" baseline="0">
                <a:solidFill>
                  <a:schemeClr val="tx1"/>
                </a:solidFill>
              </a:defRPr>
            </a:lvl3pPr>
            <a:lvl4pPr>
              <a:spcAft>
                <a:spcPts val="300"/>
              </a:spcAft>
              <a:defRPr sz="1600" baseline="0">
                <a:solidFill>
                  <a:schemeClr val="tx1"/>
                </a:solidFill>
              </a:defRPr>
            </a:lvl4pPr>
            <a:lvl5pPr>
              <a:spcAft>
                <a:spcPts val="300"/>
              </a:spcAft>
              <a:defRPr sz="16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602148"/>
            <a:ext cx="10972800" cy="590691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citation text here.</a:t>
            </a:r>
          </a:p>
        </p:txBody>
      </p:sp>
    </p:spTree>
    <p:extLst>
      <p:ext uri="{BB962C8B-B14F-4D97-AF65-F5344CB8AC3E}">
        <p14:creationId xmlns:p14="http://schemas.microsoft.com/office/powerpoint/2010/main" val="19049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FB04-97BC-4ADC-B4CB-6F3F23E2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D451-F15B-44E7-9555-E111224B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6D20-18D8-4120-B1CC-8FE915B3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7E4D-C090-4351-AC8E-2CA0A16C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0030-4243-4615-9EFA-106F1E4C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Content Slide w/ citation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195072"/>
            <a:ext cx="10972800" cy="1158239"/>
          </a:xfrm>
        </p:spPr>
        <p:txBody>
          <a:bodyPr anchor="ctr">
            <a:noAutofit/>
          </a:bodyPr>
          <a:lstStyle>
            <a:lvl1pPr algn="l">
              <a:defRPr sz="3200" b="0" u="none" kern="1200" cap="none" spc="0" normalizeH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103120"/>
            <a:ext cx="10972800" cy="3499028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200" baseline="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2pPr>
            <a:lvl3pPr>
              <a:spcAft>
                <a:spcPts val="300"/>
              </a:spcAft>
              <a:defRPr sz="1800" baseline="0">
                <a:solidFill>
                  <a:schemeClr val="tx1"/>
                </a:solidFill>
              </a:defRPr>
            </a:lvl3pPr>
            <a:lvl4pPr>
              <a:spcAft>
                <a:spcPts val="300"/>
              </a:spcAft>
              <a:defRPr sz="1600" baseline="0">
                <a:solidFill>
                  <a:schemeClr val="tx1"/>
                </a:solidFill>
              </a:defRPr>
            </a:lvl4pPr>
            <a:lvl5pPr>
              <a:spcAft>
                <a:spcPts val="300"/>
              </a:spcAft>
              <a:defRPr sz="16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(can also be used for maps and infographics)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1471614"/>
            <a:ext cx="10972799" cy="631825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 text here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602148"/>
            <a:ext cx="10972800" cy="590691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citation text here.</a:t>
            </a:r>
          </a:p>
        </p:txBody>
      </p:sp>
    </p:spTree>
    <p:extLst>
      <p:ext uri="{BB962C8B-B14F-4D97-AF65-F5344CB8AC3E}">
        <p14:creationId xmlns:p14="http://schemas.microsoft.com/office/powerpoint/2010/main" val="3735425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58241"/>
          </a:xfrm>
        </p:spPr>
        <p:txBody>
          <a:bodyPr anchor="ctr"/>
          <a:lstStyle>
            <a:lvl1pPr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2184"/>
            <a:ext cx="5384800" cy="47091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72184"/>
            <a:ext cx="5384800" cy="47091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4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Two Content Slide w/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58241"/>
          </a:xfrm>
        </p:spPr>
        <p:txBody>
          <a:bodyPr anchor="ctr"/>
          <a:lstStyle>
            <a:lvl1pPr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72185"/>
            <a:ext cx="5384800" cy="4129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72185"/>
            <a:ext cx="5384800" cy="4129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602148"/>
            <a:ext cx="10972800" cy="590691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citation text here.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3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1"/>
            <a:ext cx="10972800" cy="1158241"/>
          </a:xfrm>
        </p:spPr>
        <p:txBody>
          <a:bodyPr anchor="ctr"/>
          <a:lstStyle>
            <a:lvl1pPr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72185"/>
            <a:ext cx="5386917" cy="438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11098"/>
            <a:ext cx="5386917" cy="427939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472185"/>
            <a:ext cx="5389033" cy="438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11098"/>
            <a:ext cx="5389033" cy="427939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7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Image &amp; Caption w/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42629"/>
          </a:xfrm>
        </p:spPr>
        <p:txBody>
          <a:bodyPr anchor="ctr"/>
          <a:lstStyle>
            <a:lvl1pPr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76519" y="1474574"/>
            <a:ext cx="3805880" cy="3456937"/>
          </a:xfr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or infographic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8" y="1474574"/>
            <a:ext cx="6862765" cy="465159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7776519" y="5129452"/>
            <a:ext cx="3805880" cy="996713"/>
          </a:xfrm>
        </p:spPr>
        <p:txBody>
          <a:bodyPr lIns="0" rIns="91440">
            <a:normAutofit/>
          </a:bodyPr>
          <a:lstStyle>
            <a:lvl1pPr marL="0" indent="0">
              <a:lnSpc>
                <a:spcPct val="100000"/>
              </a:lnSpc>
              <a:buNone/>
              <a:defRPr sz="1400" i="1" baseline="0">
                <a:solidFill>
                  <a:schemeClr val="accent6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caption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776518" y="4931511"/>
            <a:ext cx="3805881" cy="197941"/>
          </a:xfrm>
          <a:ln>
            <a:noFill/>
          </a:ln>
        </p:spPr>
        <p:txBody>
          <a:bodyPr lIns="0" tIns="18288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3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Image &amp; Caption w/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195072"/>
            <a:ext cx="10972800" cy="1164171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en-US" dirty="0"/>
              <a:t>Click to edit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474574"/>
            <a:ext cx="6881813" cy="465159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1" y="1474574"/>
            <a:ext cx="3805881" cy="3456936"/>
          </a:xfrm>
        </p:spPr>
        <p:txBody>
          <a:bodyPr>
            <a:normAutofit/>
          </a:bodyPr>
          <a:lstStyle>
            <a:lvl1pPr marL="0" indent="0">
              <a:buNone/>
              <a:defRPr sz="22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or infographic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09601" y="5129452"/>
            <a:ext cx="3805881" cy="996713"/>
          </a:xfrm>
        </p:spPr>
        <p:txBody>
          <a:bodyPr lIns="0" rIns="91440">
            <a:normAutofit/>
          </a:bodyPr>
          <a:lstStyle>
            <a:lvl1pPr marL="0" indent="0">
              <a:buNone/>
              <a:defRPr sz="1400" i="1" baseline="0">
                <a:solidFill>
                  <a:schemeClr val="accent6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caption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931511"/>
            <a:ext cx="3805883" cy="197941"/>
          </a:xfrm>
          <a:ln>
            <a:noFill/>
          </a:ln>
        </p:spPr>
        <p:txBody>
          <a:bodyPr lIns="0" tIns="18288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6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Image w/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1"/>
            <a:ext cx="10972800" cy="1158241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90687" y="1484903"/>
            <a:ext cx="3791711" cy="4439158"/>
          </a:xfrm>
        </p:spPr>
        <p:txBody>
          <a:bodyPr>
            <a:normAutofit/>
          </a:bodyPr>
          <a:lstStyle>
            <a:lvl1pPr marL="0" indent="0">
              <a:buNone/>
              <a:defRPr sz="22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or infographic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84904"/>
            <a:ext cx="6862764" cy="463709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790687" y="5924062"/>
            <a:ext cx="3791712" cy="197941"/>
          </a:xfrm>
          <a:ln>
            <a:noFill/>
          </a:ln>
        </p:spPr>
        <p:txBody>
          <a:bodyPr lIns="0" tIns="9144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Image w/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1"/>
            <a:ext cx="10972800" cy="1164173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474574"/>
            <a:ext cx="3791713" cy="4449487"/>
          </a:xfrm>
        </p:spPr>
        <p:txBody>
          <a:bodyPr>
            <a:normAutofit/>
          </a:bodyPr>
          <a:lstStyle>
            <a:lvl1pPr marL="0" indent="0">
              <a:buNone/>
              <a:defRPr sz="22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or infographic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474574"/>
            <a:ext cx="6881812" cy="464742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599" y="5924062"/>
            <a:ext cx="3791715" cy="197941"/>
          </a:xfrm>
          <a:ln>
            <a:noFill/>
          </a:ln>
        </p:spPr>
        <p:txBody>
          <a:bodyPr lIns="0" tIns="9144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9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Two Content Slide w/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5072"/>
            <a:ext cx="10972800" cy="1164171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8576"/>
            <a:ext cx="5330456" cy="1517586"/>
          </a:xfrm>
        </p:spPr>
        <p:txBody>
          <a:bodyPr lIns="0"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1944" y="4608576"/>
            <a:ext cx="5330456" cy="1517586"/>
          </a:xfrm>
        </p:spPr>
        <p:txBody>
          <a:bodyPr lIns="0"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09600" y="1487924"/>
            <a:ext cx="5330456" cy="28631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or infographic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251944" y="1487924"/>
            <a:ext cx="5330456" cy="2863134"/>
          </a:xfrm>
        </p:spPr>
        <p:txBody>
          <a:bodyPr>
            <a:normAutofit/>
          </a:bodyPr>
          <a:lstStyle>
            <a:lvl1pPr marL="0" indent="0">
              <a:buNone/>
              <a:defRPr sz="2200" baseline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photo or infographic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351058"/>
            <a:ext cx="5330457" cy="197941"/>
          </a:xfrm>
          <a:ln>
            <a:noFill/>
          </a:ln>
        </p:spPr>
        <p:txBody>
          <a:bodyPr lIns="0" tIns="9144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51945" y="4351058"/>
            <a:ext cx="5330457" cy="197941"/>
          </a:xfrm>
          <a:ln>
            <a:noFill/>
          </a:ln>
        </p:spPr>
        <p:txBody>
          <a:bodyPr lIns="0" tIns="9144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6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Full Blee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29"/>
            <a:ext cx="12192000" cy="685800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full bleed photo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biLevel thresh="25000"/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406" r="1630"/>
          <a:stretch/>
        </p:blipFill>
        <p:spPr>
          <a:xfrm>
            <a:off x="9277627" y="4733"/>
            <a:ext cx="29143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6992" y="6567964"/>
            <a:ext cx="5330457" cy="197941"/>
          </a:xfrm>
          <a:ln>
            <a:noFill/>
          </a:ln>
        </p:spPr>
        <p:txBody>
          <a:bodyPr lIns="0" tIns="9144" rIns="0" bIns="18288" anchor="t">
            <a:noAutofit/>
          </a:bodyPr>
          <a:lstStyle>
            <a:lvl1pPr marL="0" indent="0">
              <a:buNone/>
              <a:defRPr sz="7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photo/infographic credit</a:t>
            </a:r>
          </a:p>
        </p:txBody>
      </p:sp>
    </p:spTree>
    <p:extLst>
      <p:ext uri="{BB962C8B-B14F-4D97-AF65-F5344CB8AC3E}">
        <p14:creationId xmlns:p14="http://schemas.microsoft.com/office/powerpoint/2010/main" val="276247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19F6-0132-4F0D-A4C1-70ED883E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33CD-2793-49A2-BB42-86BC4DBB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ED1A-85C5-4F32-A6B3-BAE49F1E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F838-E184-4D63-99DE-B6040A9E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2189-745D-4585-90B3-084FCC2F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-P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946"/>
            <a:ext cx="10972800" cy="1153298"/>
          </a:xfrm>
        </p:spPr>
        <p:txBody>
          <a:bodyPr anchor="ctr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2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941"/>
            <a:ext cx="12192000" cy="20818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025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-PAL Figure/Graph/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573213"/>
            <a:ext cx="10972800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694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A12C-DE71-4914-91BA-C791DC22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D5CE-BEDA-4BA5-98F2-693510F3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95EB6-A7D6-4DE8-8FD1-D7E716A69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7318B-829B-405B-9A96-FE5AF3A8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1A15-A3CA-47F2-AB63-19757B48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EB9E-A1FD-45EE-94B6-16B35244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9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FA6C-0E35-4A9C-B407-32EC9173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6011-3B3A-427E-BD15-DE94F945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EB8F3-94D1-41A5-8234-DCCDF8852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47FB2-32F6-4975-A187-8BB307954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1A06F-4C30-46DC-9013-CE7A6CBC2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4D8BF-1D2D-44D1-8FD6-32A6C006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03967-6C49-494C-B8D4-931F82B2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FA18-E613-4AC3-A19B-8DB6C54F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EEE8-D24C-4ED4-897A-DB4DD828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AA74B-EFC4-42C3-90C8-7F9DFD45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CEC85-3E43-47CD-84FF-474FF0B6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3D2D-7F04-4EB5-BA44-9DD66A4C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4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170BF-0897-4C18-9F7E-461632BF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A78C8-E0DA-409E-8BB2-F12FA71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BADC7-3BA2-4016-B5D7-B6A661DD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946B-DC35-4DA3-81E1-3458FD70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5B32-C7A1-4707-B633-073C59FE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5A1CE-E136-45BD-8596-80C0ACA35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2043E-C984-403E-B117-27C4AD77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3189E-1406-45F8-B43C-7FA74F5F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2912-8A6E-4F33-B0B9-BF882AC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1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06B7-BC8B-4702-8D60-74BE3203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21B54-B73E-4343-8595-83148481B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EF776-1EFF-4C1D-9BD3-838BB028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70B2-453E-4794-B68B-51CF0936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110F6-4565-445E-8F18-ADCDBA3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3E85-8A2D-432B-8444-26C876FB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6AC13-F2FE-43BA-9065-E60D9BCA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5C73-4332-4B0E-AE8F-DAFB5E06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8B09-CB35-406F-AC74-89AB7D9EC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6D5A-ECF4-49BA-A99F-CB124C405D9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4752-2906-45B0-AAC8-45B520CFB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2EE7-7ACF-4377-B90F-0849A32EF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FFEC-FEAA-420A-87CE-2606FAD05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5739"/>
            <a:ext cx="10972800" cy="115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57326"/>
            <a:ext cx="10972800" cy="471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46570"/>
            <a:ext cx="9663113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kern="700" cap="small" spc="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6059" y="6446570"/>
            <a:ext cx="1136341" cy="22232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BB66C6-48C6-7E4E-AA48-510AB6A5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lvl1pPr algn="l" defTabSz="609585" rtl="0" eaLnBrk="1" latinLnBrk="0" hangingPunct="1">
        <a:spcBef>
          <a:spcPct val="0"/>
        </a:spcBef>
        <a:buNone/>
        <a:defRPr sz="3200" u="none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spcAft>
          <a:spcPts val="800"/>
        </a:spcAft>
        <a:buFont typeface="Arial"/>
        <a:buChar char="•"/>
        <a:defRPr sz="2200" kern="1200" spc="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Font typeface="Arial"/>
        <a:buChar char="–"/>
        <a:defRPr sz="1800" kern="1200" spc="67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spcAft>
          <a:spcPts val="800"/>
        </a:spcAft>
        <a:buFont typeface="Arial"/>
        <a:buChar char="•"/>
        <a:defRPr sz="1800" kern="1200" spc="67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spcAft>
          <a:spcPts val="800"/>
        </a:spcAft>
        <a:buFont typeface="Arial"/>
        <a:buChar char="–"/>
        <a:defRPr sz="1600" kern="1200" spc="67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spcAft>
          <a:spcPts val="800"/>
        </a:spcAft>
        <a:buFont typeface="Arial"/>
        <a:buChar char="»"/>
        <a:defRPr sz="1400" kern="1200" spc="67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j-pal | name of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CB1696-1F23-9849-960D-916B9EF0C8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09598" y="1472184"/>
            <a:ext cx="10972801" cy="470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•"/>
              <a:defRPr sz="2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–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–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Title: </a:t>
            </a:r>
            <a:r>
              <a:rPr lang="en-US" sz="1400" dirty="0"/>
              <a:t>Web Scraping in 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Purpose: </a:t>
            </a:r>
            <a:r>
              <a:rPr lang="en-US" sz="1400" dirty="0"/>
              <a:t>Presentation for R-lab in RST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Date created: </a:t>
            </a:r>
            <a:r>
              <a:rPr lang="en-US" sz="1400" dirty="0"/>
              <a:t>10/22/2020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Created by: </a:t>
            </a:r>
            <a:r>
              <a:rPr lang="en-US" sz="1400" dirty="0"/>
              <a:t>Sabhya Gupta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Last edited on: </a:t>
            </a:r>
            <a:r>
              <a:rPr lang="en-US" sz="1400" dirty="0"/>
              <a:t>10/23/2020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Last edited by</a:t>
            </a:r>
            <a:r>
              <a:rPr lang="en-US" sz="1400" b="1"/>
              <a:t>: </a:t>
            </a:r>
            <a:r>
              <a:rPr lang="en-US" sz="1400"/>
              <a:t>Sabhya Gupta</a:t>
            </a:r>
            <a:endParaRPr lang="en-US" sz="1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1400" b="1" dirty="0"/>
              <a:t>Notes/guidelines: </a:t>
            </a:r>
            <a:r>
              <a:rPr lang="en-US" sz="1400" dirty="0"/>
              <a:t>As standard practice please update include this metadata slide on all presentations. 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127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1B1E-40E4-D14C-8397-DF8E80350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816A8-1E9C-4F49-99DA-76B78DF01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Sabhya Gupta</a:t>
            </a:r>
          </a:p>
          <a:p>
            <a:r>
              <a:rPr lang="en-US" dirty="0"/>
              <a:t>10/23/2020</a:t>
            </a:r>
          </a:p>
        </p:txBody>
      </p:sp>
    </p:spTree>
    <p:extLst>
      <p:ext uri="{BB962C8B-B14F-4D97-AF65-F5344CB8AC3E}">
        <p14:creationId xmlns:p14="http://schemas.microsoft.com/office/powerpoint/2010/main" val="18332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06CA1-5B41-4FD7-8065-430043221DE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There is a lot of data on the internet in databases, in free form and behind APIs. </a:t>
            </a:r>
          </a:p>
          <a:p>
            <a:r>
              <a:rPr lang="en-US" dirty="0"/>
              <a:t>Examples: tweets on twitter, blog posts, photos on google or Instagram</a:t>
            </a:r>
          </a:p>
          <a:p>
            <a:r>
              <a:rPr lang="en-US" dirty="0"/>
              <a:t>Scrape census data information over multiple pages and excel, tweets from twitter and analyze their political lean, scrape mugshots from google, scrape google geocodes, scrape multiple-page tables </a:t>
            </a:r>
          </a:p>
          <a:p>
            <a:r>
              <a:rPr lang="en-US" dirty="0"/>
              <a:t>Few ways to scrape data</a:t>
            </a:r>
          </a:p>
          <a:p>
            <a:pPr lvl="1"/>
            <a:r>
              <a:rPr lang="en-US" dirty="0"/>
              <a:t>HTML, XML, JSON</a:t>
            </a:r>
          </a:p>
          <a:p>
            <a:pPr lvl="1"/>
            <a:r>
              <a:rPr lang="en-US" dirty="0"/>
              <a:t>Application Programming Interface (APIs)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45D97-894C-4672-A55B-4F867A1B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Scraping?</a:t>
            </a:r>
          </a:p>
        </p:txBody>
      </p:sp>
    </p:spTree>
    <p:extLst>
      <p:ext uri="{BB962C8B-B14F-4D97-AF65-F5344CB8AC3E}">
        <p14:creationId xmlns:p14="http://schemas.microsoft.com/office/powerpoint/2010/main" val="368073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8A98F-2048-4905-BBDB-EAA02EBD3F1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HTML is a markup language. This means that it uses nodes/tags/rules to organize all data</a:t>
            </a:r>
          </a:p>
          <a:p>
            <a:r>
              <a:rPr lang="en-US" dirty="0"/>
              <a:t>We can use these tags to extract specific information.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EF8D9-CE1D-4ACF-94F4-874D2AE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Method</a:t>
            </a:r>
          </a:p>
        </p:txBody>
      </p:sp>
    </p:spTree>
    <p:extLst>
      <p:ext uri="{BB962C8B-B14F-4D97-AF65-F5344CB8AC3E}">
        <p14:creationId xmlns:p14="http://schemas.microsoft.com/office/powerpoint/2010/main" val="12984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66DD-82E7-49F1-B2A3-AD3E6582FEBC}"/>
              </a:ext>
            </a:extLst>
          </p:cNvPr>
          <p:cNvSpPr txBox="1"/>
          <p:nvPr/>
        </p:nvSpPr>
        <p:spPr>
          <a:xfrm>
            <a:off x="732064" y="1166842"/>
            <a:ext cx="107278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&lt;html&gt;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/>
                </a:solidFill>
              </a:rPr>
              <a:t>&lt;head&gt;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accent4"/>
                </a:solidFill>
              </a:rPr>
              <a:t>&lt;title&gt;</a:t>
            </a:r>
          </a:p>
          <a:p>
            <a:r>
              <a:rPr lang="en-US" dirty="0"/>
              <a:t>			</a:t>
            </a:r>
            <a:r>
              <a:rPr lang="en-US" b="1" dirty="0">
                <a:solidFill>
                  <a:schemeClr val="accent4"/>
                </a:solidFill>
              </a:rPr>
              <a:t>&lt;h1&gt; </a:t>
            </a:r>
            <a:r>
              <a:rPr lang="en-US" b="1" dirty="0">
                <a:solidFill>
                  <a:schemeClr val="accent5"/>
                </a:solidFill>
              </a:rPr>
              <a:t>Hello World </a:t>
            </a:r>
            <a:r>
              <a:rPr lang="en-US" b="1" dirty="0">
                <a:solidFill>
                  <a:schemeClr val="accent4"/>
                </a:solidFill>
              </a:rPr>
              <a:t>&lt;/h1&gt;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accent4"/>
                </a:solidFill>
              </a:rPr>
              <a:t>&lt;/title&gt;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/>
                </a:solidFill>
              </a:rPr>
              <a:t>&lt;/head&gt;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/>
                </a:solidFill>
              </a:rPr>
              <a:t>&lt;body&gt;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accent4"/>
                </a:solidFill>
              </a:rPr>
              <a:t>&lt;p&gt;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This is my paragraph </a:t>
            </a:r>
            <a:r>
              <a:rPr lang="en-US" b="1" dirty="0">
                <a:solidFill>
                  <a:schemeClr val="accent4"/>
                </a:solidFill>
              </a:rPr>
              <a:t>&lt;/p&gt;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accent4"/>
                </a:solidFill>
              </a:rPr>
              <a:t>&lt;p&gt;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Second paragraph </a:t>
            </a:r>
            <a:r>
              <a:rPr lang="en-US" b="1" dirty="0">
                <a:solidFill>
                  <a:schemeClr val="accent4"/>
                </a:solidFill>
              </a:rPr>
              <a:t>&lt;/p&gt;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&lt;</a:t>
            </a:r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href</a:t>
            </a:r>
            <a:r>
              <a:rPr lang="en-US" b="1" dirty="0">
                <a:solidFill>
                  <a:schemeClr val="accent1"/>
                </a:solidFill>
              </a:rPr>
              <a:t> = “www.link.com”</a:t>
            </a:r>
            <a:r>
              <a:rPr lang="en-US" dirty="0"/>
              <a:t> &gt; </a:t>
            </a:r>
            <a:r>
              <a:rPr lang="en-US" b="1" dirty="0">
                <a:solidFill>
                  <a:schemeClr val="accent5"/>
                </a:solidFill>
              </a:rPr>
              <a:t>Click on this to access the link </a:t>
            </a:r>
            <a:r>
              <a:rPr lang="en-US" b="1" dirty="0">
                <a:solidFill>
                  <a:schemeClr val="accent4"/>
                </a:solidFill>
              </a:rPr>
              <a:t>&lt;/a&gt;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/>
                </a:solidFill>
              </a:rPr>
              <a:t>&lt;/body&gt;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58F6C-86B6-4163-B9BA-C60FA6B3920B}"/>
              </a:ext>
            </a:extLst>
          </p:cNvPr>
          <p:cNvSpPr txBox="1"/>
          <p:nvPr/>
        </p:nvSpPr>
        <p:spPr>
          <a:xfrm>
            <a:off x="8669438" y="843676"/>
            <a:ext cx="315244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Document Node/Root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DEFA9-350D-49EB-9B58-CAC3681F741E}"/>
              </a:ext>
            </a:extLst>
          </p:cNvPr>
          <p:cNvSpPr txBox="1"/>
          <p:nvPr/>
        </p:nvSpPr>
        <p:spPr>
          <a:xfrm>
            <a:off x="8669435" y="1828033"/>
            <a:ext cx="31524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Elements/Nodes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9AF8E-61EF-4AB9-BDBF-E57A7AF84148}"/>
              </a:ext>
            </a:extLst>
          </p:cNvPr>
          <p:cNvSpPr txBox="1"/>
          <p:nvPr/>
        </p:nvSpPr>
        <p:spPr>
          <a:xfrm>
            <a:off x="8669434" y="2535391"/>
            <a:ext cx="31524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Attributes of the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80843-1FEC-4007-A1A4-5A82B0C6D290}"/>
              </a:ext>
            </a:extLst>
          </p:cNvPr>
          <p:cNvSpPr txBox="1"/>
          <p:nvPr/>
        </p:nvSpPr>
        <p:spPr>
          <a:xfrm>
            <a:off x="8669433" y="3227889"/>
            <a:ext cx="3152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0714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-PAL Widescreen">
  <a:themeElements>
    <a:clrScheme name="J-PAL Color Palette">
      <a:dk1>
        <a:srgbClr val="000000"/>
      </a:dk1>
      <a:lt1>
        <a:srgbClr val="FFFFFF"/>
      </a:lt1>
      <a:dk2>
        <a:srgbClr val="919191"/>
      </a:dk2>
      <a:lt2>
        <a:srgbClr val="CACACA"/>
      </a:lt2>
      <a:accent1>
        <a:srgbClr val="E35925"/>
      </a:accent1>
      <a:accent2>
        <a:srgbClr val="2FAA9F"/>
      </a:accent2>
      <a:accent3>
        <a:srgbClr val="F4C300"/>
      </a:accent3>
      <a:accent4>
        <a:srgbClr val="4A9C65"/>
      </a:accent4>
      <a:accent5>
        <a:srgbClr val="2D616E"/>
      </a:accent5>
      <a:accent6>
        <a:srgbClr val="646464"/>
      </a:accent6>
      <a:hlink>
        <a:srgbClr val="2FAA9F"/>
      </a:hlink>
      <a:folHlink>
        <a:srgbClr val="E3591B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-PAL Widescreen" id="{691A19DA-2DBA-8A43-9BD7-C4BE1F9082DC}" vid="{0D18E1DE-6654-AB41-B174-7515DFF183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316</Words>
  <Application>Microsoft Office PowerPoint</Application>
  <PresentationFormat>Widescreen</PresentationFormat>
  <Paragraphs>51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J-PAL Widescreen</vt:lpstr>
      <vt:lpstr>Metadata </vt:lpstr>
      <vt:lpstr>Web Scraping in R</vt:lpstr>
      <vt:lpstr>What is Web Scraping?</vt:lpstr>
      <vt:lpstr>HTML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</dc:title>
  <dc:creator>Sabhya Gupta</dc:creator>
  <cp:lastModifiedBy>Sabhya Gupta</cp:lastModifiedBy>
  <cp:revision>15</cp:revision>
  <dcterms:created xsi:type="dcterms:W3CDTF">2020-10-23T02:12:24Z</dcterms:created>
  <dcterms:modified xsi:type="dcterms:W3CDTF">2020-10-23T16:00:14Z</dcterms:modified>
</cp:coreProperties>
</file>