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4D18A-3348-460D-8F3F-2D3F65C159C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BB70-728C-44F0-9292-E048D44AD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0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4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5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5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1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76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97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80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2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8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8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7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1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6928" y="1681901"/>
            <a:ext cx="3758148" cy="3758148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88689" y="-1"/>
            <a:ext cx="3788111" cy="1347600"/>
          </a:xfrm>
          <a:custGeom>
            <a:avLst/>
            <a:gdLst>
              <a:gd name="connsiteX0" fmla="*/ 0 w 3788111"/>
              <a:gd name="connsiteY0" fmla="*/ 0 h 1347600"/>
              <a:gd name="connsiteX1" fmla="*/ 3788111 w 3788111"/>
              <a:gd name="connsiteY1" fmla="*/ 0 h 1347600"/>
              <a:gd name="connsiteX2" fmla="*/ 3788111 w 3788111"/>
              <a:gd name="connsiteY2" fmla="*/ 1347600 h 1347600"/>
              <a:gd name="connsiteX3" fmla="*/ 0 w 3788111"/>
              <a:gd name="connsiteY3" fmla="*/ 1347600 h 13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1347600">
                <a:moveTo>
                  <a:pt x="0" y="0"/>
                </a:moveTo>
                <a:lnTo>
                  <a:pt x="3788111" y="0"/>
                </a:lnTo>
                <a:lnTo>
                  <a:pt x="3788111" y="1347600"/>
                </a:lnTo>
                <a:lnTo>
                  <a:pt x="0" y="134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88689" y="5873335"/>
            <a:ext cx="3788111" cy="984665"/>
          </a:xfrm>
          <a:custGeom>
            <a:avLst/>
            <a:gdLst>
              <a:gd name="connsiteX0" fmla="*/ 0 w 3788111"/>
              <a:gd name="connsiteY0" fmla="*/ 0 h 984665"/>
              <a:gd name="connsiteX1" fmla="*/ 3788111 w 3788111"/>
              <a:gd name="connsiteY1" fmla="*/ 0 h 984665"/>
              <a:gd name="connsiteX2" fmla="*/ 3788111 w 3788111"/>
              <a:gd name="connsiteY2" fmla="*/ 984665 h 984665"/>
              <a:gd name="connsiteX3" fmla="*/ 0 w 3788111"/>
              <a:gd name="connsiteY3" fmla="*/ 984665 h 98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984665">
                <a:moveTo>
                  <a:pt x="0" y="0"/>
                </a:moveTo>
                <a:lnTo>
                  <a:pt x="3788111" y="0"/>
                </a:lnTo>
                <a:lnTo>
                  <a:pt x="3788111" y="984665"/>
                </a:lnTo>
                <a:lnTo>
                  <a:pt x="0" y="984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7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4466" y="0"/>
            <a:ext cx="2777067" cy="2780140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4467" y="3140168"/>
            <a:ext cx="4225812" cy="2794967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992533" y="795867"/>
            <a:ext cx="3225800" cy="1984274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0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1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475614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410648" y="249681"/>
            <a:ext cx="3370705" cy="3370705"/>
          </a:xfrm>
          <a:custGeom>
            <a:avLst/>
            <a:gdLst>
              <a:gd name="connsiteX0" fmla="*/ 1685353 w 3370705"/>
              <a:gd name="connsiteY0" fmla="*/ 0 h 3370705"/>
              <a:gd name="connsiteX1" fmla="*/ 3370705 w 3370705"/>
              <a:gd name="connsiteY1" fmla="*/ 1685353 h 3370705"/>
              <a:gd name="connsiteX2" fmla="*/ 1685353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3" y="0"/>
                </a:moveTo>
                <a:lnTo>
                  <a:pt x="3370705" y="1685353"/>
                </a:lnTo>
                <a:lnTo>
                  <a:pt x="1685353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5681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0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71144" y="-2398036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121319" y="352140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871494" y="-2398035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11621672" y="352139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871497" y="3102314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7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3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7" y="1"/>
            <a:ext cx="73914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1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98076" y="-878668"/>
            <a:ext cx="4449078" cy="6142211"/>
          </a:xfrm>
          <a:custGeom>
            <a:avLst/>
            <a:gdLst>
              <a:gd name="connsiteX0" fmla="*/ 9355 w 4449078"/>
              <a:gd name="connsiteY0" fmla="*/ 0 h 6142211"/>
              <a:gd name="connsiteX1" fmla="*/ 4442841 w 4449078"/>
              <a:gd name="connsiteY1" fmla="*/ 0 h 6142211"/>
              <a:gd name="connsiteX2" fmla="*/ 4449078 w 4449078"/>
              <a:gd name="connsiteY2" fmla="*/ 6859 h 6142211"/>
              <a:gd name="connsiteX3" fmla="*/ 4445959 w 4449078"/>
              <a:gd name="connsiteY3" fmla="*/ 6135352 h 6142211"/>
              <a:gd name="connsiteX4" fmla="*/ 4439723 w 4449078"/>
              <a:gd name="connsiteY4" fmla="*/ 6142211 h 6142211"/>
              <a:gd name="connsiteX5" fmla="*/ 6236 w 4449078"/>
              <a:gd name="connsiteY5" fmla="*/ 6142211 h 6142211"/>
              <a:gd name="connsiteX6" fmla="*/ 0 w 4449078"/>
              <a:gd name="connsiteY6" fmla="*/ 6135352 h 6142211"/>
              <a:gd name="connsiteX7" fmla="*/ 3118 w 4449078"/>
              <a:gd name="connsiteY7" fmla="*/ 6859 h 6142211"/>
              <a:gd name="connsiteX8" fmla="*/ 9355 w 4449078"/>
              <a:gd name="connsiteY8" fmla="*/ 0 h 614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078" h="6142211">
                <a:moveTo>
                  <a:pt x="9355" y="0"/>
                </a:moveTo>
                <a:cubicBezTo>
                  <a:pt x="4442841" y="0"/>
                  <a:pt x="4442841" y="0"/>
                  <a:pt x="4442841" y="0"/>
                </a:cubicBezTo>
                <a:cubicBezTo>
                  <a:pt x="4445959" y="0"/>
                  <a:pt x="4449078" y="3429"/>
                  <a:pt x="4449078" y="6859"/>
                </a:cubicBezTo>
                <a:lnTo>
                  <a:pt x="4445959" y="6135352"/>
                </a:lnTo>
                <a:cubicBezTo>
                  <a:pt x="4445959" y="6138781"/>
                  <a:pt x="4442841" y="6142211"/>
                  <a:pt x="4439723" y="6142211"/>
                </a:cubicBezTo>
                <a:cubicBezTo>
                  <a:pt x="6236" y="6142211"/>
                  <a:pt x="6236" y="6142211"/>
                  <a:pt x="6236" y="6142211"/>
                </a:cubicBezTo>
                <a:cubicBezTo>
                  <a:pt x="3118" y="6142211"/>
                  <a:pt x="0" y="6138781"/>
                  <a:pt x="0" y="6135352"/>
                </a:cubicBezTo>
                <a:cubicBezTo>
                  <a:pt x="3118" y="6859"/>
                  <a:pt x="3118" y="6859"/>
                  <a:pt x="3118" y="6859"/>
                </a:cubicBezTo>
                <a:cubicBezTo>
                  <a:pt x="3118" y="3429"/>
                  <a:pt x="6236" y="0"/>
                  <a:pt x="9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7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05457" y="2025548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8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661799" y="2912953"/>
            <a:ext cx="4920628" cy="3108373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161991" y="3753595"/>
            <a:ext cx="1720046" cy="2374624"/>
          </a:xfrm>
          <a:custGeom>
            <a:avLst/>
            <a:gdLst>
              <a:gd name="connsiteX0" fmla="*/ 3616 w 1720046"/>
              <a:gd name="connsiteY0" fmla="*/ 0 h 2374624"/>
              <a:gd name="connsiteX1" fmla="*/ 1717635 w 1720046"/>
              <a:gd name="connsiteY1" fmla="*/ 0 h 2374624"/>
              <a:gd name="connsiteX2" fmla="*/ 1720046 w 1720046"/>
              <a:gd name="connsiteY2" fmla="*/ 2652 h 2374624"/>
              <a:gd name="connsiteX3" fmla="*/ 1718841 w 1720046"/>
              <a:gd name="connsiteY3" fmla="*/ 2371972 h 2374624"/>
              <a:gd name="connsiteX4" fmla="*/ 1716430 w 1720046"/>
              <a:gd name="connsiteY4" fmla="*/ 2374624 h 2374624"/>
              <a:gd name="connsiteX5" fmla="*/ 2411 w 1720046"/>
              <a:gd name="connsiteY5" fmla="*/ 2374624 h 2374624"/>
              <a:gd name="connsiteX6" fmla="*/ 0 w 1720046"/>
              <a:gd name="connsiteY6" fmla="*/ 2371972 h 2374624"/>
              <a:gd name="connsiteX7" fmla="*/ 1205 w 1720046"/>
              <a:gd name="connsiteY7" fmla="*/ 2652 h 2374624"/>
              <a:gd name="connsiteX8" fmla="*/ 3616 w 1720046"/>
              <a:gd name="connsiteY8" fmla="*/ 0 h 23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046" h="2374624">
                <a:moveTo>
                  <a:pt x="3616" y="0"/>
                </a:moveTo>
                <a:cubicBezTo>
                  <a:pt x="1717635" y="0"/>
                  <a:pt x="1717635" y="0"/>
                  <a:pt x="1717635" y="0"/>
                </a:cubicBezTo>
                <a:cubicBezTo>
                  <a:pt x="1718841" y="0"/>
                  <a:pt x="1720046" y="1326"/>
                  <a:pt x="1720046" y="2652"/>
                </a:cubicBezTo>
                <a:lnTo>
                  <a:pt x="1718841" y="2371972"/>
                </a:lnTo>
                <a:cubicBezTo>
                  <a:pt x="1718841" y="2373298"/>
                  <a:pt x="1717635" y="2374624"/>
                  <a:pt x="1716430" y="2374624"/>
                </a:cubicBezTo>
                <a:cubicBezTo>
                  <a:pt x="2411" y="2374624"/>
                  <a:pt x="2411" y="2374624"/>
                  <a:pt x="2411" y="2374624"/>
                </a:cubicBezTo>
                <a:cubicBezTo>
                  <a:pt x="1205" y="2374624"/>
                  <a:pt x="0" y="2373298"/>
                  <a:pt x="0" y="2371972"/>
                </a:cubicBezTo>
                <a:cubicBezTo>
                  <a:pt x="1205" y="2652"/>
                  <a:pt x="1205" y="2652"/>
                  <a:pt x="1205" y="2652"/>
                </a:cubicBezTo>
                <a:cubicBezTo>
                  <a:pt x="1205" y="1326"/>
                  <a:pt x="2411" y="0"/>
                  <a:pt x="36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736961" y="4688336"/>
            <a:ext cx="842525" cy="1477198"/>
          </a:xfrm>
          <a:custGeom>
            <a:avLst/>
            <a:gdLst>
              <a:gd name="connsiteX0" fmla="*/ 0 w 842525"/>
              <a:gd name="connsiteY0" fmla="*/ 0 h 1477198"/>
              <a:gd name="connsiteX1" fmla="*/ 842525 w 842525"/>
              <a:gd name="connsiteY1" fmla="*/ 0 h 1477198"/>
              <a:gd name="connsiteX2" fmla="*/ 842525 w 842525"/>
              <a:gd name="connsiteY2" fmla="*/ 1477198 h 1477198"/>
              <a:gd name="connsiteX3" fmla="*/ 0 w 842525"/>
              <a:gd name="connsiteY3" fmla="*/ 1477198 h 14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525" h="1477198">
                <a:moveTo>
                  <a:pt x="0" y="0"/>
                </a:moveTo>
                <a:lnTo>
                  <a:pt x="842525" y="0"/>
                </a:lnTo>
                <a:lnTo>
                  <a:pt x="842525" y="1477198"/>
                </a:lnTo>
                <a:lnTo>
                  <a:pt x="0" y="14771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5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8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83540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6667" y="214460"/>
            <a:ext cx="7946796" cy="6429081"/>
          </a:xfrm>
          <a:custGeom>
            <a:avLst/>
            <a:gdLst>
              <a:gd name="connsiteX0" fmla="*/ 0 w 7946796"/>
              <a:gd name="connsiteY0" fmla="*/ 0 h 6429081"/>
              <a:gd name="connsiteX1" fmla="*/ 7946796 w 7946796"/>
              <a:gd name="connsiteY1" fmla="*/ 0 h 6429081"/>
              <a:gd name="connsiteX2" fmla="*/ 7946796 w 7946796"/>
              <a:gd name="connsiteY2" fmla="*/ 6429081 h 6429081"/>
              <a:gd name="connsiteX3" fmla="*/ 0 w 7946796"/>
              <a:gd name="connsiteY3" fmla="*/ 6429081 h 642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796" h="6429081">
                <a:moveTo>
                  <a:pt x="0" y="0"/>
                </a:moveTo>
                <a:lnTo>
                  <a:pt x="7946796" y="0"/>
                </a:lnTo>
                <a:lnTo>
                  <a:pt x="7946796" y="6429081"/>
                </a:lnTo>
                <a:lnTo>
                  <a:pt x="0" y="64290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874416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62683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873EFF02-C915-EF40-A6B2-10AA7CE2745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fld id="{56D17385-44AA-6B46-9360-168AB6633C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800" b="0" i="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7944" y="1304366"/>
            <a:ext cx="6154908" cy="615490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522" y="3883912"/>
            <a:ext cx="3104954" cy="90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介绍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Cross 3"/>
          <p:cNvSpPr/>
          <p:nvPr/>
        </p:nvSpPr>
        <p:spPr>
          <a:xfrm>
            <a:off x="4113586" y="1271708"/>
            <a:ext cx="372187" cy="37218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7614330" y="3883912"/>
            <a:ext cx="5224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ross 7"/>
          <p:cNvSpPr/>
          <p:nvPr/>
        </p:nvSpPr>
        <p:spPr>
          <a:xfrm>
            <a:off x="597500" y="5418136"/>
            <a:ext cx="774100" cy="774100"/>
          </a:xfrm>
          <a:prstGeom prst="plus">
            <a:avLst>
              <a:gd name="adj" fmla="val 459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84540" y="6048207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3669" y="6115861"/>
            <a:ext cx="1428596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i="1" spc="600" dirty="0" smtClean="0">
                <a:solidFill>
                  <a:prstClr val="white"/>
                </a:solidFill>
                <a:cs typeface="+mn-ea"/>
                <a:sym typeface="+mn-lt"/>
              </a:rPr>
              <a:t>20170612</a:t>
            </a:r>
            <a:endParaRPr lang="en-US" sz="1100" i="1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7678071" y="4818934"/>
            <a:ext cx="2180405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 smtClean="0">
                <a:solidFill>
                  <a:prstClr val="white"/>
                </a:solidFill>
                <a:cs typeface="+mn-ea"/>
                <a:sym typeface="+mn-lt"/>
              </a:rPr>
              <a:t>31407286-</a:t>
            </a:r>
            <a:r>
              <a:rPr lang="zh-CN" altLang="en-US" sz="2000" dirty="0" smtClean="0">
                <a:solidFill>
                  <a:prstClr val="white"/>
                </a:solidFill>
                <a:cs typeface="+mn-ea"/>
                <a:sym typeface="+mn-lt"/>
              </a:rPr>
              <a:t>陈秋霖</a:t>
            </a:r>
            <a:endParaRPr 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0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90233" y="670087"/>
            <a:ext cx="211167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201911" y="670087"/>
            <a:ext cx="9844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是条件渲染指令，它根据表达式的真假来删除和插入元素，它的基本语法如下：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v-if="expression" expression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是一个返回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bool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值的表达式，表达式可以是一个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bool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属性，也可以是一个返回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bool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的运算式。 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2500" t="59030" r="41750" b="27974"/>
          <a:stretch/>
        </p:blipFill>
        <p:spPr>
          <a:xfrm>
            <a:off x="434790" y="2544699"/>
            <a:ext cx="6434293" cy="124653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7362835" y="2636473"/>
            <a:ext cx="4523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数据的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yes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属性为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，所以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"Yes!"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会被输出；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数据的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no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属性为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，所以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"No!"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不会被输出；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运算式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age &gt;= 25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返回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，所以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"Age: 28"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会被输出；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运算式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name.indexOf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('jack') &gt;= 0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返回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，所以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"Name: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keepfool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不会被输出。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7362835" y="2500740"/>
            <a:ext cx="4523099" cy="355205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0" y="3931326"/>
            <a:ext cx="5506218" cy="2121467"/>
          </a:xfrm>
          <a:prstGeom prst="rect">
            <a:avLst/>
          </a:prstGeom>
        </p:spPr>
      </p:pic>
      <p:cxnSp>
        <p:nvCxnSpPr>
          <p:cNvPr id="21" name="Straight Connector 8"/>
          <p:cNvCxnSpPr/>
          <p:nvPr/>
        </p:nvCxnSpPr>
        <p:spPr>
          <a:xfrm>
            <a:off x="-50708" y="2119825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50708" y="637809"/>
            <a:ext cx="29180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3034748" y="670087"/>
            <a:ext cx="9011478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也是条件渲染指令，和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指令不同的是，使用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指令的元素始终会被渲染到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，它只是简单地为元素设置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CSS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style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属性。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7362835" y="3416849"/>
            <a:ext cx="4523099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指令也需要与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指令一样进行判定，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name.indexOf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('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keepfool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') &gt;= 0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时才能输出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keepfool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7362835" y="2500740"/>
            <a:ext cx="4523099" cy="355205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>
            <a:off x="-50708" y="2119825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194" t="31128" r="39917" b="48996"/>
          <a:stretch/>
        </p:blipFill>
        <p:spPr>
          <a:xfrm>
            <a:off x="540372" y="2496818"/>
            <a:ext cx="6237713" cy="17438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9532" r="73528" b="53965"/>
          <a:stretch/>
        </p:blipFill>
        <p:spPr>
          <a:xfrm>
            <a:off x="540372" y="4432036"/>
            <a:ext cx="2490788" cy="18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50708" y="637809"/>
            <a:ext cx="2918010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3034748" y="670087"/>
            <a:ext cx="9011478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可以用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指令为</a:t>
            </a:r>
            <a:r>
              <a:rPr lang="en-US" altLang="zh-CN" sz="2000" b="1" dirty="0" smtClean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添加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一个“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块”。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元素必须立即跟在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元素的后面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——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否则它不能被识别。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7362835" y="2769174"/>
            <a:ext cx="4523099" cy="301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元素是否渲染在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中，取决于前面使用的是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还是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指令。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这段代码中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，后面的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不会渲染到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。</a:t>
            </a:r>
          </a:p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false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的，后面的会紧跟着输出。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v-show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true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，但是因为前面没有跟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v-if,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后面的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v-else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永远不会渲染到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了。 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7362835" y="2500740"/>
            <a:ext cx="4523099" cy="355205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>
            <a:off x="-50708" y="1722260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2093" t="42403" r="41953" b="33708"/>
          <a:stretch/>
        </p:blipFill>
        <p:spPr>
          <a:xfrm>
            <a:off x="528292" y="2517913"/>
            <a:ext cx="5913017" cy="2093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2" r="33353"/>
          <a:stretch/>
        </p:blipFill>
        <p:spPr>
          <a:xfrm>
            <a:off x="528292" y="4716476"/>
            <a:ext cx="3079473" cy="16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0" y="637809"/>
            <a:ext cx="25046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v-for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3034748" y="670087"/>
            <a:ext cx="9011478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v-for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指令基于一个数组渲染一个列表，它和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JavaScript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的遍历语法相似：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v-for="item in items" items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是一个数组，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item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是当前被遍历的数组元素。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671020" y="4707142"/>
            <a:ext cx="8261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我们在选项对象的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data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属性中定义了一个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people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数组，然后在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#app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元素内使用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v-for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遍历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people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数组，输出每个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person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对象的姓名、年龄和性别。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1530159" y="4360524"/>
            <a:ext cx="8581250" cy="1524235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>
            <a:off x="-143473" y="1642747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675" t="31128" r="52954" b="50908"/>
          <a:stretch/>
        </p:blipFill>
        <p:spPr>
          <a:xfrm>
            <a:off x="240034" y="1989366"/>
            <a:ext cx="4134679" cy="1943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6166" t="4562" r="26065" b="72886"/>
          <a:stretch/>
        </p:blipFill>
        <p:spPr>
          <a:xfrm>
            <a:off x="5486961" y="2564296"/>
            <a:ext cx="6215270" cy="15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0" y="637809"/>
            <a:ext cx="27166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v-bind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3034748" y="670087"/>
            <a:ext cx="9157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v-bind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指令可以在其名称后面带一个参数，中间放一个冒号隔开，这个参数通常是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元素的特性（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attribute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），例如：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v-bind:class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v-bind:argument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="expression"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下面这段代码构建了一个简单的分页条，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v-bind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指令作用于元素的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class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特性上。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这个指令包含一个表达式，表达式的含义是：高亮当前页。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7917173" y="3581076"/>
            <a:ext cx="3591873" cy="153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注意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v-for="n in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pageCount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这行代码，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pageCount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是一个整数，遍历时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n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开始，然后遍历到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pageCount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结束。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7938052" y="3234456"/>
            <a:ext cx="3731110" cy="279528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>
            <a:off x="-196482" y="2782434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9648" t="46035" r="18018" b="36364"/>
          <a:stretch/>
        </p:blipFill>
        <p:spPr>
          <a:xfrm>
            <a:off x="76324" y="3085563"/>
            <a:ext cx="7680733" cy="17065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2" t="22487"/>
          <a:stretch/>
        </p:blipFill>
        <p:spPr>
          <a:xfrm>
            <a:off x="76324" y="4941629"/>
            <a:ext cx="4275435" cy="13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352282" y="238539"/>
            <a:ext cx="14166761" cy="621527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" y="637809"/>
            <a:ext cx="22793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b="1" dirty="0" smtClean="0">
                <a:solidFill>
                  <a:prstClr val="white"/>
                </a:solidFill>
                <a:cs typeface="+mn-ea"/>
                <a:sym typeface="+mn-lt"/>
              </a:rPr>
              <a:t>v-on</a:t>
            </a:r>
            <a:r>
              <a:rPr lang="zh-CN" altLang="en-US" sz="3600" b="1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3034748" y="670087"/>
            <a:ext cx="9157252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v-on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指令用于给监听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DOM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事件，它的用语法和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v-bind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是类似的，例如监听元素的点击事件</a:t>
            </a: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2000" b="1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7818782" y="2142199"/>
            <a:ext cx="3591873" cy="22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两种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形式调用方法：绑定一个方法（让事件指向方法的引用），或者使用内联语句。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Greet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按钮将它的单击事件直接绑定到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greet()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方法，而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Hi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按钮则是调用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say()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方法。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7818782" y="1882819"/>
            <a:ext cx="3731110" cy="279528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1" name="Straight Connector 8"/>
          <p:cNvCxnSpPr/>
          <p:nvPr/>
        </p:nvCxnSpPr>
        <p:spPr>
          <a:xfrm>
            <a:off x="-315751" y="1682503"/>
            <a:ext cx="12507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092" t="27306" r="48269" b="43645"/>
          <a:stretch/>
        </p:blipFill>
        <p:spPr>
          <a:xfrm>
            <a:off x="523180" y="1757910"/>
            <a:ext cx="5539411" cy="2893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9"/>
          <a:stretch/>
        </p:blipFill>
        <p:spPr>
          <a:xfrm>
            <a:off x="1791327" y="4922393"/>
            <a:ext cx="9088708" cy="12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-321124" y="279324"/>
            <a:ext cx="4458955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签到</a:t>
            </a: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DEMO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927424" y="1417983"/>
            <a:ext cx="11516367" cy="5645426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927425" y="2433746"/>
            <a:ext cx="585768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创建信息栏：用</a:t>
            </a: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v-model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实现数据双向绑定，</a:t>
            </a:r>
            <a:endParaRPr 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666" t="21954" r="47963" b="15549"/>
          <a:stretch/>
        </p:blipFill>
        <p:spPr>
          <a:xfrm>
            <a:off x="7137872" y="1417983"/>
            <a:ext cx="5054128" cy="54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-321124" y="279324"/>
            <a:ext cx="4458955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签到</a:t>
            </a: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DEMO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5420139" y="67077"/>
            <a:ext cx="12020655" cy="698307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632174" y="388873"/>
            <a:ext cx="65598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表格：用</a:t>
            </a: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v-for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指令遍历</a:t>
            </a: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people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数组</a:t>
            </a:r>
            <a:endParaRPr 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658" t="38811" r="17567" b="9371"/>
          <a:stretch/>
        </p:blipFill>
        <p:spPr>
          <a:xfrm>
            <a:off x="-1" y="1604329"/>
            <a:ext cx="9395791" cy="4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-506655" y="186559"/>
            <a:ext cx="4458955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签到</a:t>
            </a: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DEMO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8912087" y="3751182"/>
            <a:ext cx="7289629" cy="698307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632174" y="388873"/>
            <a:ext cx="655982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JavaScript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语句：保存</a:t>
            </a: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create()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方法和</a:t>
            </a:r>
            <a:r>
              <a:rPr lang="en-US" altLang="zh-CN" sz="3200" b="1" dirty="0" smtClean="0">
                <a:solidFill>
                  <a:prstClr val="white"/>
                </a:solidFill>
                <a:cs typeface="+mn-ea"/>
                <a:sym typeface="+mn-lt"/>
              </a:rPr>
              <a:t>sign()</a:t>
            </a: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方法，以及初始化一部分信息</a:t>
            </a:r>
            <a:endParaRPr 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79" y="1719001"/>
            <a:ext cx="727544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100" dirty="0"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methods: 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createPerson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 function () 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this.people.push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this.newPerson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//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添加完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newPerson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对象后，重置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newPerson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对象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this.newPerson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= { name: '',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 0, sex: 'Male' }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},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deletePerson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 function (index) 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//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删一个数组元素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this.people.splice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(index, 1);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},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sign: function(){         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alert("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签到成功！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");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8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-506655" y="186559"/>
            <a:ext cx="4458955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签到</a:t>
            </a: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DEMO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4379844" y="795131"/>
            <a:ext cx="7289629" cy="563217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139848" y="3166554"/>
            <a:ext cx="201748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200" b="1" dirty="0" smtClean="0">
                <a:solidFill>
                  <a:prstClr val="white"/>
                </a:solidFill>
                <a:cs typeface="+mn-ea"/>
                <a:sym typeface="+mn-lt"/>
              </a:rPr>
              <a:t>显示效果</a:t>
            </a:r>
            <a:endParaRPr 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40" y="1429688"/>
            <a:ext cx="644932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n.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8" y="28754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"/>
          <p:cNvSpPr txBox="1"/>
          <p:nvPr/>
        </p:nvSpPr>
        <p:spPr>
          <a:xfrm>
            <a:off x="6623015" y="1259984"/>
            <a:ext cx="445895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渐进式</a:t>
            </a: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JavaScript</a:t>
            </a: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框架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8678748" y="5904203"/>
            <a:ext cx="2403222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 smtClean="0">
                <a:solidFill>
                  <a:prstClr val="white"/>
                </a:solidFill>
                <a:cs typeface="+mn-ea"/>
                <a:sym typeface="+mn-lt"/>
              </a:rPr>
              <a:t>https://cn.vuejs.org/</a:t>
            </a:r>
            <a:endParaRPr 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883505" y="4097547"/>
            <a:ext cx="1873846" cy="89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13154182" y="2456853"/>
            <a:ext cx="39022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5400" dirty="0" smtClean="0">
                <a:solidFill>
                  <a:prstClr val="white"/>
                </a:solidFill>
                <a:cs typeface="+mn-ea"/>
                <a:sym typeface="+mn-lt"/>
              </a:rPr>
              <a:t>Thank You~</a:t>
            </a:r>
            <a:endParaRPr lang="en-US" sz="5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8912087" y="3751182"/>
            <a:ext cx="7289629" cy="698307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9766852" y="4698712"/>
            <a:ext cx="7289629" cy="698307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2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74062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31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826039" y="556591"/>
            <a:ext cx="4887291" cy="5579166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328869" y="1043189"/>
            <a:ext cx="2561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特性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328869" y="2549952"/>
            <a:ext cx="2561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984568" y="4056715"/>
            <a:ext cx="21620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DEMO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0" name="Straight Connector 4"/>
          <p:cNvCxnSpPr/>
          <p:nvPr/>
        </p:nvCxnSpPr>
        <p:spPr>
          <a:xfrm flipV="1">
            <a:off x="2466362" y="563217"/>
            <a:ext cx="0" cy="36925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3"/>
          <p:cNvSpPr/>
          <p:nvPr/>
        </p:nvSpPr>
        <p:spPr>
          <a:xfrm>
            <a:off x="7964435" y="1280699"/>
            <a:ext cx="372187" cy="37218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Cross 3"/>
          <p:cNvSpPr/>
          <p:nvPr/>
        </p:nvSpPr>
        <p:spPr>
          <a:xfrm>
            <a:off x="7964435" y="2784821"/>
            <a:ext cx="372187" cy="37218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Cross 3"/>
          <p:cNvSpPr/>
          <p:nvPr/>
        </p:nvSpPr>
        <p:spPr>
          <a:xfrm>
            <a:off x="7964435" y="4249186"/>
            <a:ext cx="372187" cy="37218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-887502" y="1652886"/>
            <a:ext cx="3245476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内容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4" name="Straight Connector 8"/>
          <p:cNvCxnSpPr/>
          <p:nvPr/>
        </p:nvCxnSpPr>
        <p:spPr>
          <a:xfrm>
            <a:off x="4610836" y="1953285"/>
            <a:ext cx="6467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"/>
          <p:cNvCxnSpPr/>
          <p:nvPr/>
        </p:nvCxnSpPr>
        <p:spPr>
          <a:xfrm>
            <a:off x="4610836" y="3457407"/>
            <a:ext cx="6467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8"/>
          <p:cNvCxnSpPr/>
          <p:nvPr/>
        </p:nvCxnSpPr>
        <p:spPr>
          <a:xfrm>
            <a:off x="4610836" y="4921772"/>
            <a:ext cx="6467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571112" y="510864"/>
            <a:ext cx="317780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4800" dirty="0" smtClean="0">
                <a:solidFill>
                  <a:prstClr val="white"/>
                </a:solidFill>
                <a:cs typeface="+mn-ea"/>
                <a:sym typeface="+mn-lt"/>
              </a:rPr>
              <a:t>特性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 flipV="1">
            <a:off x="8588676" y="7057438"/>
            <a:ext cx="0" cy="53284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/>
          <p:nvPr/>
        </p:nvSpPr>
        <p:spPr>
          <a:xfrm>
            <a:off x="4941615" y="7057438"/>
            <a:ext cx="6985340" cy="579978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5060883" y="1000228"/>
            <a:ext cx="29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1.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渐进式框架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8768347" y="1000228"/>
            <a:ext cx="2561328" cy="94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自底向上增量开发的设计</a:t>
            </a:r>
            <a:endParaRPr 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5060883" y="2597115"/>
            <a:ext cx="2943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.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声明式渲染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8768347" y="2505423"/>
            <a:ext cx="25613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是数据驱动的</a:t>
            </a:r>
            <a:r>
              <a:rPr lang="zh-CN" altLang="en-US" sz="2400" dirty="0" smtClean="0">
                <a:solidFill>
                  <a:prstClr val="white"/>
                </a:solidFill>
                <a:cs typeface="+mn-ea"/>
                <a:sym typeface="+mn-lt"/>
              </a:rPr>
              <a:t>，无需</a:t>
            </a: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手动操作</a:t>
            </a:r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DOM</a:t>
            </a:r>
            <a:r>
              <a:rPr lang="zh-CN" altLang="en-US" sz="2400" dirty="0" smtClean="0">
                <a:solidFill>
                  <a:prstClr val="white"/>
                </a:solidFill>
                <a:cs typeface="+mn-ea"/>
                <a:sym typeface="+mn-lt"/>
              </a:rPr>
              <a:t>。</a:t>
            </a:r>
            <a:endParaRPr 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5060883" y="4194002"/>
            <a:ext cx="25326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.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组件系统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2"/>
          <p:cNvSpPr txBox="1"/>
          <p:nvPr/>
        </p:nvSpPr>
        <p:spPr>
          <a:xfrm>
            <a:off x="8768347" y="4240168"/>
            <a:ext cx="25613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prstClr val="white"/>
                </a:solidFill>
                <a:cs typeface="+mn-ea"/>
                <a:sym typeface="+mn-lt"/>
              </a:rPr>
              <a:t>任意类型的应用界面都可以抽象为一个组件树</a:t>
            </a:r>
            <a:endParaRPr 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2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2.91667E-6 -0.9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2708 L 3.125E-6 -0.9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8069851" y="331130"/>
            <a:ext cx="294342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 smtClean="0">
                <a:solidFill>
                  <a:prstClr val="white"/>
                </a:solidFill>
                <a:cs typeface="+mn-ea"/>
                <a:sym typeface="+mn-lt"/>
              </a:rPr>
              <a:t>声明式渲染</a:t>
            </a:r>
            <a:endParaRPr lang="en-US" sz="4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-940903" y="556591"/>
            <a:ext cx="7832034" cy="4517685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8"/>
          <p:cNvCxnSpPr/>
          <p:nvPr/>
        </p:nvCxnSpPr>
        <p:spPr>
          <a:xfrm>
            <a:off x="-115910" y="1265946"/>
            <a:ext cx="12307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"/>
          <p:cNvSpPr txBox="1"/>
          <p:nvPr/>
        </p:nvSpPr>
        <p:spPr>
          <a:xfrm>
            <a:off x="7666776" y="1440168"/>
            <a:ext cx="389748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 smtClean="0">
                <a:solidFill>
                  <a:prstClr val="white"/>
                </a:solidFill>
                <a:cs typeface="+mn-ea"/>
                <a:sym typeface="+mn-lt"/>
              </a:rPr>
              <a:t>在控制台修改</a:t>
            </a:r>
            <a:r>
              <a:rPr lang="en-US" altLang="zh-CN" sz="2400" dirty="0" err="1" smtClean="0">
                <a:solidFill>
                  <a:prstClr val="white"/>
                </a:solidFill>
                <a:cs typeface="+mn-ea"/>
                <a:sym typeface="+mn-lt"/>
              </a:rPr>
              <a:t>app.message</a:t>
            </a:r>
            <a:r>
              <a:rPr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,</a:t>
            </a:r>
            <a:r>
              <a:rPr lang="zh-CN" altLang="en-US" sz="2400" dirty="0" smtClean="0">
                <a:solidFill>
                  <a:prstClr val="white"/>
                </a:solidFill>
                <a:cs typeface="+mn-ea"/>
                <a:sym typeface="+mn-lt"/>
              </a:rPr>
              <a:t>可以看到相应的更新。</a:t>
            </a:r>
            <a:endParaRPr 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7629" t="10678" r="73732" b="72695"/>
          <a:stretch/>
        </p:blipFill>
        <p:spPr>
          <a:xfrm>
            <a:off x="423149" y="1412669"/>
            <a:ext cx="3466271" cy="16479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4371428" y="1747254"/>
            <a:ext cx="17640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 err="1" smtClean="0">
                <a:solidFill>
                  <a:prstClr val="white"/>
                </a:solidFill>
                <a:cs typeface="+mn-ea"/>
                <a:sym typeface="+mn-lt"/>
              </a:rPr>
              <a:t>Vue</a:t>
            </a:r>
            <a:r>
              <a:rPr lang="zh-CN" altLang="en-US" sz="2400" dirty="0" smtClean="0">
                <a:solidFill>
                  <a:prstClr val="white"/>
                </a:solidFill>
                <a:cs typeface="+mn-ea"/>
                <a:sym typeface="+mn-lt"/>
              </a:rPr>
              <a:t>实例，声明的数据</a:t>
            </a:r>
            <a:endParaRPr 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3"/>
          <a:stretch/>
        </p:blipFill>
        <p:spPr>
          <a:xfrm>
            <a:off x="7852529" y="2863398"/>
            <a:ext cx="3711728" cy="6954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9279" r="62406" b="46146"/>
          <a:stretch/>
        </p:blipFill>
        <p:spPr>
          <a:xfrm>
            <a:off x="7476697" y="3986843"/>
            <a:ext cx="4277640" cy="26225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9186" t="24694" r="74482" b="65648"/>
          <a:stretch/>
        </p:blipFill>
        <p:spPr>
          <a:xfrm>
            <a:off x="423148" y="3421140"/>
            <a:ext cx="3692635" cy="11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/>
          <p:cNvSpPr txBox="1"/>
          <p:nvPr/>
        </p:nvSpPr>
        <p:spPr>
          <a:xfrm>
            <a:off x="-109090" y="430212"/>
            <a:ext cx="510515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MVVM </a:t>
            </a:r>
            <a:r>
              <a:rPr lang="zh-CN" altLang="en-US" sz="4800" dirty="0">
                <a:solidFill>
                  <a:prstClr val="white"/>
                </a:solidFill>
                <a:cs typeface="+mn-ea"/>
                <a:sym typeface="+mn-lt"/>
              </a:rPr>
              <a:t>数据绑定</a:t>
            </a:r>
            <a:endParaRPr 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7465412" y="1408941"/>
            <a:ext cx="4194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MVVM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的本质是通过数据绑定链接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View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和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Model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，让数据的变化自动映射为视图的更新。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在数据绑定的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设计上借鉴了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Angular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的指令机制：用户可以通过具有特殊前缀的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HTML 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属性来实现数据绑定，也可以使用常见的花括号模板插值，或是在表单元素上使用双向</a:t>
            </a:r>
            <a:r>
              <a:rPr lang="zh-CN" altLang="en-US" sz="2400" b="1" dirty="0" smtClean="0">
                <a:solidFill>
                  <a:prstClr val="white"/>
                </a:solidFill>
                <a:cs typeface="+mn-ea"/>
                <a:sym typeface="+mn-lt"/>
              </a:rPr>
              <a:t>绑定</a:t>
            </a:r>
            <a:endParaRPr 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7" name="Straight Connector 4"/>
          <p:cNvCxnSpPr/>
          <p:nvPr/>
        </p:nvCxnSpPr>
        <p:spPr>
          <a:xfrm flipV="1">
            <a:off x="10404413" y="-172278"/>
            <a:ext cx="0" cy="12049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584"/>
            <a:ext cx="6838122" cy="3476527"/>
          </a:xfrm>
          <a:prstGeom prst="rect">
            <a:avLst/>
          </a:prstGeom>
        </p:spPr>
      </p:pic>
      <p:sp>
        <p:nvSpPr>
          <p:cNvPr id="11" name="Rectangle 1"/>
          <p:cNvSpPr/>
          <p:nvPr/>
        </p:nvSpPr>
        <p:spPr>
          <a:xfrm>
            <a:off x="7237926" y="1032702"/>
            <a:ext cx="4649273" cy="5288587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5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-1443038" y="1167756"/>
            <a:ext cx="8479943" cy="418089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7" name="Straight Connector 4"/>
          <p:cNvCxnSpPr/>
          <p:nvPr/>
        </p:nvCxnSpPr>
        <p:spPr>
          <a:xfrm flipV="1">
            <a:off x="7036905" y="7007627"/>
            <a:ext cx="0" cy="72364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155628" y="5732345"/>
            <a:ext cx="286912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 smtClean="0">
                <a:solidFill>
                  <a:prstClr val="white"/>
                </a:solidFill>
                <a:cs typeface="+mn-ea"/>
                <a:sym typeface="+mn-lt"/>
              </a:rPr>
              <a:t>组件系统</a:t>
            </a:r>
            <a:endParaRPr lang="en-US" sz="4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891"/>
            <a:ext cx="7036905" cy="3078489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7350972" y="422454"/>
            <a:ext cx="4536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在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Vue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里，一个组件本质上是一个拥有预定义选项的一个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Vue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实例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5676" t="27306" r="58351" b="41925"/>
          <a:stretch/>
        </p:blipFill>
        <p:spPr>
          <a:xfrm>
            <a:off x="7483494" y="1467891"/>
            <a:ext cx="4536228" cy="2864049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350972" y="4546380"/>
            <a:ext cx="4801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这样会为每个待办项渲染同样的文本，这看起来并不炫酷，我们应该能将数据从父作用域传到子组件</a:t>
            </a: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。来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修改一下组件的定义，使之能够接受一个属性：  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2983370" y="4688954"/>
            <a:ext cx="107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组件树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8634 L 0.00078 -1.0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75162" y="3172799"/>
            <a:ext cx="4172937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//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todo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-item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组件现在接受一个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// "prop"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，类似于一个自定义属性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//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这个属性名为 </a:t>
            </a:r>
            <a:r>
              <a:rPr lang="en-US" altLang="zh-CN" sz="2000" b="1" dirty="0" err="1">
                <a:solidFill>
                  <a:prstClr val="white"/>
                </a:solidFill>
                <a:cs typeface="+mn-ea"/>
                <a:sym typeface="+mn-lt"/>
              </a:rPr>
              <a:t>todo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6610" t="14479" r="37858" b="17544"/>
          <a:stretch/>
        </p:blipFill>
        <p:spPr>
          <a:xfrm>
            <a:off x="4636395" y="257497"/>
            <a:ext cx="7328078" cy="5830604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93478" y="820538"/>
            <a:ext cx="345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我们可以使用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v-bind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指令将待办项传到每一个重复的组件中：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18818" y="4708426"/>
            <a:ext cx="3429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我们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已经设法将应用分割成了两个更小的单元，子单元通过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props 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接口实现了与父单元很好的解耦。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8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3567596" y="702365"/>
            <a:ext cx="4887291" cy="5579166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7" name="Straight Connector 4"/>
          <p:cNvCxnSpPr/>
          <p:nvPr/>
        </p:nvCxnSpPr>
        <p:spPr>
          <a:xfrm flipV="1">
            <a:off x="7859997" y="708991"/>
            <a:ext cx="0" cy="36925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/>
          <p:nvPr/>
        </p:nvSpPr>
        <p:spPr>
          <a:xfrm>
            <a:off x="4421843" y="1341579"/>
            <a:ext cx="286912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000" dirty="0" smtClean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4000" dirty="0" smtClean="0">
                <a:solidFill>
                  <a:prstClr val="white"/>
                </a:solidFill>
                <a:cs typeface="+mn-ea"/>
                <a:sym typeface="+mn-lt"/>
              </a:rPr>
              <a:t>指令</a:t>
            </a:r>
            <a:endParaRPr lang="en-US" sz="4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3605" y="2555289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/>
          <p:cNvCxnSpPr/>
          <p:nvPr/>
        </p:nvCxnSpPr>
        <p:spPr>
          <a:xfrm>
            <a:off x="333605" y="3754611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"/>
          <p:cNvCxnSpPr/>
          <p:nvPr/>
        </p:nvCxnSpPr>
        <p:spPr>
          <a:xfrm>
            <a:off x="333605" y="5026819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/>
          <p:cNvSpPr txBox="1"/>
          <p:nvPr/>
        </p:nvSpPr>
        <p:spPr>
          <a:xfrm>
            <a:off x="989331" y="1725274"/>
            <a:ext cx="864130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v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-if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714581" y="2924595"/>
            <a:ext cx="1727155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v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-show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557818" y="4179207"/>
            <a:ext cx="1727155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v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-else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3" name="Straight Connector 8"/>
          <p:cNvCxnSpPr/>
          <p:nvPr/>
        </p:nvCxnSpPr>
        <p:spPr>
          <a:xfrm>
            <a:off x="8924468" y="2555289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"/>
          <p:cNvCxnSpPr/>
          <p:nvPr/>
        </p:nvCxnSpPr>
        <p:spPr>
          <a:xfrm>
            <a:off x="8924468" y="3754611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"/>
          <p:cNvCxnSpPr/>
          <p:nvPr/>
        </p:nvCxnSpPr>
        <p:spPr>
          <a:xfrm>
            <a:off x="8924468" y="5026819"/>
            <a:ext cx="2489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9580193" y="1725274"/>
            <a:ext cx="147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v-bind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9580194" y="2906999"/>
            <a:ext cx="1154503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v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-for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9148682" y="4179207"/>
            <a:ext cx="1586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v-on</a:t>
            </a:r>
            <a:endParaRPr 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4227981" y="2421298"/>
            <a:ext cx="3256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Vue.js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的指令是以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v-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开头的，它们作用于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元素，指令提供了一些特殊的特性，将指令绑定在元素上时，指令会为绑定的目标元素添加一些特殊的行为，我们可以将指令看作特殊的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特性（</a:t>
            </a: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attribute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）。</a:t>
            </a:r>
            <a:endParaRPr 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5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0" grpId="0"/>
      <p:bldP spid="21" grpId="0"/>
      <p:bldP spid="22" grpId="0"/>
      <p:bldP spid="26" grpId="0"/>
      <p:bldP spid="27" grpId="0"/>
      <p:bldP spid="28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1060</Words>
  <Application>Microsoft Office PowerPoint</Application>
  <PresentationFormat>宽屏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Roboto Thin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 PC</dc:creator>
  <cp:lastModifiedBy>My PC</cp:lastModifiedBy>
  <cp:revision>37</cp:revision>
  <dcterms:created xsi:type="dcterms:W3CDTF">2017-06-07T14:36:31Z</dcterms:created>
  <dcterms:modified xsi:type="dcterms:W3CDTF">2017-06-10T11:51:20Z</dcterms:modified>
</cp:coreProperties>
</file>