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2"/>
  </p:notesMasterIdLst>
  <p:handoutMasterIdLst>
    <p:handoutMasterId r:id="rId83"/>
  </p:handoutMasterIdLst>
  <p:sldIdLst>
    <p:sldId id="462" r:id="rId8"/>
    <p:sldId id="463" r:id="rId9"/>
    <p:sldId id="464" r:id="rId10"/>
    <p:sldId id="472" r:id="rId11"/>
    <p:sldId id="484" r:id="rId12"/>
    <p:sldId id="522" r:id="rId13"/>
    <p:sldId id="527" r:id="rId14"/>
    <p:sldId id="521" r:id="rId15"/>
    <p:sldId id="573" r:id="rId16"/>
    <p:sldId id="504" r:id="rId17"/>
    <p:sldId id="528" r:id="rId18"/>
    <p:sldId id="524" r:id="rId19"/>
    <p:sldId id="529" r:id="rId20"/>
    <p:sldId id="576" r:id="rId21"/>
    <p:sldId id="505" r:id="rId22"/>
    <p:sldId id="530" r:id="rId23"/>
    <p:sldId id="531" r:id="rId24"/>
    <p:sldId id="526" r:id="rId25"/>
    <p:sldId id="532" r:id="rId26"/>
    <p:sldId id="473" r:id="rId27"/>
    <p:sldId id="485" r:id="rId28"/>
    <p:sldId id="533" r:id="rId29"/>
    <p:sldId id="535" r:id="rId30"/>
    <p:sldId id="537" r:id="rId31"/>
    <p:sldId id="536" r:id="rId32"/>
    <p:sldId id="506" r:id="rId33"/>
    <p:sldId id="538" r:id="rId34"/>
    <p:sldId id="507" r:id="rId35"/>
    <p:sldId id="540" r:id="rId36"/>
    <p:sldId id="508" r:id="rId37"/>
    <p:sldId id="539" r:id="rId38"/>
    <p:sldId id="552" r:id="rId39"/>
    <p:sldId id="541" r:id="rId40"/>
    <p:sldId id="551" r:id="rId41"/>
    <p:sldId id="553" r:id="rId42"/>
    <p:sldId id="550" r:id="rId43"/>
    <p:sldId id="577" r:id="rId44"/>
    <p:sldId id="542" r:id="rId45"/>
    <p:sldId id="555" r:id="rId46"/>
    <p:sldId id="556" r:id="rId47"/>
    <p:sldId id="557" r:id="rId48"/>
    <p:sldId id="558" r:id="rId49"/>
    <p:sldId id="559" r:id="rId50"/>
    <p:sldId id="543" r:id="rId51"/>
    <p:sldId id="560" r:id="rId52"/>
    <p:sldId id="574" r:id="rId53"/>
    <p:sldId id="544" r:id="rId54"/>
    <p:sldId id="575" r:id="rId55"/>
    <p:sldId id="545" r:id="rId56"/>
    <p:sldId id="546" r:id="rId57"/>
    <p:sldId id="547" r:id="rId58"/>
    <p:sldId id="548" r:id="rId59"/>
    <p:sldId id="561" r:id="rId60"/>
    <p:sldId id="549" r:id="rId61"/>
    <p:sldId id="474" r:id="rId62"/>
    <p:sldId id="486" r:id="rId63"/>
    <p:sldId id="562" r:id="rId64"/>
    <p:sldId id="564" r:id="rId65"/>
    <p:sldId id="509" r:id="rId66"/>
    <p:sldId id="565" r:id="rId67"/>
    <p:sldId id="566" r:id="rId68"/>
    <p:sldId id="475" r:id="rId69"/>
    <p:sldId id="579" r:id="rId70"/>
    <p:sldId id="580" r:id="rId71"/>
    <p:sldId id="582" r:id="rId72"/>
    <p:sldId id="581" r:id="rId73"/>
    <p:sldId id="583" r:id="rId74"/>
    <p:sldId id="578" r:id="rId75"/>
    <p:sldId id="584" r:id="rId76"/>
    <p:sldId id="585" r:id="rId77"/>
    <p:sldId id="586" r:id="rId78"/>
    <p:sldId id="451" r:id="rId79"/>
    <p:sldId id="452" r:id="rId80"/>
    <p:sldId id="264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D2B26"/>
    <a:srgbClr val="49504F"/>
    <a:srgbClr val="B70006"/>
    <a:srgbClr val="FFFFE4"/>
    <a:srgbClr val="919191"/>
    <a:srgbClr val="333333"/>
    <a:srgbClr val="FFFFFF"/>
    <a:srgbClr val="B6020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2" autoAdjust="0"/>
    <p:restoredTop sz="94915" autoAdjust="0"/>
  </p:normalViewPr>
  <p:slideViewPr>
    <p:cSldViewPr snapToGrid="0">
      <p:cViewPr varScale="1">
        <p:scale>
          <a:sx n="84" d="100"/>
          <a:sy n="84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65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presProps" Target="presProp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tableStyles" Target="tableStyles.xml"/><Relationship Id="rId61" Type="http://schemas.openxmlformats.org/officeDocument/2006/relationships/slide" Target="slides/slide54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03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0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8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6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5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6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7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5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3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13107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6908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458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1" r:id="rId2"/>
    <p:sldLayoutId id="214748371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hyperlink" Target="https://www.cloudera.com/products/hdp.html" TargetMode="External"/><Relationship Id="rId4" Type="http://schemas.openxmlformats.org/officeDocument/2006/relationships/hyperlink" Target="https://www.cloudera.com/products/open-source/apache-hadoop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rchive.apache.org/dist/hadoop/common/hadoop-3.3.0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3.3.0/" TargetMode="Externa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namenode_host:9870/" TargetMode="Externa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resourcemanager_host:8088/" TargetMode="Externa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node1:19888/jobhistory" TargetMode="Externa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Apache Hadoop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介绍、发展简史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特性优点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国内外应用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发行版本、架构变迁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特性优点</a:t>
            </a: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xmlns="" id="{81270032-1060-FA47-A9F5-64EB45423470}"/>
              </a:ext>
            </a:extLst>
          </p:cNvPr>
          <p:cNvSpPr>
            <a:spLocks/>
          </p:cNvSpPr>
          <p:nvPr/>
        </p:nvSpPr>
        <p:spPr bwMode="auto">
          <a:xfrm>
            <a:off x="5470870" y="1561306"/>
            <a:ext cx="968375" cy="4479925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xmlns="" id="{6B0B338A-C282-9349-B458-C8C9A7B6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745" y="2167291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xmlns="" id="{9DA88056-B7B5-6E4A-B6DB-3A3940B5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66" y="3225007"/>
            <a:ext cx="165100" cy="165100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xmlns="" id="{27D38179-4ACD-594B-ACEB-874BCB1F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220" y="4201727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xmlns="" id="{06DEC186-6E02-124F-8406-9394AEAE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165" y="5176296"/>
            <a:ext cx="163513" cy="163512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xmlns="" id="{02CEA69C-B228-2D4F-968E-81955FF11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2045" y="2249841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xmlns="" id="{20542B8D-2E99-6543-B440-907A7B316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066" y="3305969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xmlns="" id="{EC7F3DDC-9999-0642-BE0B-F2DFFC739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5482" y="4284277"/>
            <a:ext cx="145732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xmlns="" id="{268353D5-1C48-F14B-9302-7A02D8D2E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6090" y="5258846"/>
            <a:ext cx="1027113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40" name="TextBox 45">
            <a:extLst>
              <a:ext uri="{FF2B5EF4-FFF2-40B4-BE49-F238E27FC236}">
                <a16:creationId xmlns:a16="http://schemas.microsoft.com/office/drawing/2014/main" xmlns="" id="{D4E900A5-A6C9-044E-A279-75BA62DB750F}"/>
              </a:ext>
            </a:extLst>
          </p:cNvPr>
          <p:cNvSpPr txBox="1"/>
          <p:nvPr/>
        </p:nvSpPr>
        <p:spPr>
          <a:xfrm>
            <a:off x="834887" y="2318104"/>
            <a:ext cx="3707295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Hadoop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是在可用的计算机集群间分配数据并完成计算任务的，这些集群可用方便的扩展到数以千计的节点中。</a:t>
            </a: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xmlns="" id="{72E30CCD-879E-A94A-A9DF-23D2212A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872" y="1860078"/>
            <a:ext cx="1595310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scalability</a:t>
            </a:r>
            <a:endParaRPr lang="zh-CN" altLang="en-US" sz="2000" dirty="0">
              <a:solidFill>
                <a:srgbClr val="40404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xmlns="" id="{E098A4C5-11D7-B84B-9F68-13BE2E7EE5E0}"/>
              </a:ext>
            </a:extLst>
          </p:cNvPr>
          <p:cNvSpPr txBox="1"/>
          <p:nvPr/>
        </p:nvSpPr>
        <p:spPr>
          <a:xfrm>
            <a:off x="7421370" y="3386147"/>
            <a:ext cx="3890032" cy="6986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Hadoop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通过普通廉价的机器组成服务器集群来分发以及处理数据，以至于成本很低。</a:t>
            </a:r>
          </a:p>
        </p:txBody>
      </p:sp>
      <p:sp>
        <p:nvSpPr>
          <p:cNvPr id="43" name="TextBox 48">
            <a:extLst>
              <a:ext uri="{FF2B5EF4-FFF2-40B4-BE49-F238E27FC236}">
                <a16:creationId xmlns:a16="http://schemas.microsoft.com/office/drawing/2014/main" xmlns="" id="{05D28F95-8A74-0948-991E-AD36EE6DAAA9}"/>
              </a:ext>
            </a:extLst>
          </p:cNvPr>
          <p:cNvSpPr txBox="1"/>
          <p:nvPr/>
        </p:nvSpPr>
        <p:spPr>
          <a:xfrm>
            <a:off x="7397091" y="2929708"/>
            <a:ext cx="1467068" cy="389530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Economical</a:t>
            </a:r>
            <a:endParaRPr lang="zh-CN" altLang="en-US" sz="2000" dirty="0">
              <a:solidFill>
                <a:srgbClr val="40404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xmlns="" id="{6396A13F-A573-E04A-8997-84DC80C26EA7}"/>
              </a:ext>
            </a:extLst>
          </p:cNvPr>
          <p:cNvSpPr txBox="1"/>
          <p:nvPr/>
        </p:nvSpPr>
        <p:spPr>
          <a:xfrm>
            <a:off x="722260" y="4345776"/>
            <a:ext cx="3384378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通过并发数据，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可以在节点之间动态并行的移动数据，使得速度非常快。</a:t>
            </a: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xmlns="" id="{F22E4E3D-A357-B54D-B46E-4D77464C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570" y="3889337"/>
            <a:ext cx="1467068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efficiency</a:t>
            </a:r>
            <a:endParaRPr lang="zh-CN" altLang="en-US" sz="2000" dirty="0">
              <a:solidFill>
                <a:srgbClr val="40404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50" name="TextBox 51">
            <a:extLst>
              <a:ext uri="{FF2B5EF4-FFF2-40B4-BE49-F238E27FC236}">
                <a16:creationId xmlns:a16="http://schemas.microsoft.com/office/drawing/2014/main" xmlns="" id="{B0700DE3-28A3-A342-9631-EA1F8995EA30}"/>
              </a:ext>
            </a:extLst>
          </p:cNvPr>
          <p:cNvSpPr txBox="1"/>
          <p:nvPr/>
        </p:nvSpPr>
        <p:spPr>
          <a:xfrm>
            <a:off x="7421370" y="5309220"/>
            <a:ext cx="388753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能自动维护数据的多份复制，并且在任务失败后能自动地重新部署（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redeploy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）计算任务。所以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Hadoop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的按位存储和处理数据的能力值得人们信赖。</a:t>
            </a:r>
          </a:p>
        </p:txBody>
      </p:sp>
      <p:sp>
        <p:nvSpPr>
          <p:cNvPr id="51" name="TextBox 52">
            <a:extLst>
              <a:ext uri="{FF2B5EF4-FFF2-40B4-BE49-F238E27FC236}">
                <a16:creationId xmlns:a16="http://schemas.microsoft.com/office/drawing/2014/main" xmlns="" id="{5F4B56EC-51FC-D444-B899-27B78AFDE5AD}"/>
              </a:ext>
            </a:extLst>
          </p:cNvPr>
          <p:cNvSpPr txBox="1"/>
          <p:nvPr/>
        </p:nvSpPr>
        <p:spPr>
          <a:xfrm>
            <a:off x="7396177" y="4852781"/>
            <a:ext cx="1595309" cy="389530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reliability</a:t>
            </a:r>
            <a:endParaRPr lang="zh-CN" altLang="en-US" sz="2000" dirty="0">
              <a:solidFill>
                <a:srgbClr val="40404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A2859677-C202-E24F-BE65-0669D91D1D76}"/>
              </a:ext>
            </a:extLst>
          </p:cNvPr>
          <p:cNvSpPr/>
          <p:nvPr/>
        </p:nvSpPr>
        <p:spPr>
          <a:xfrm>
            <a:off x="6122504" y="1774384"/>
            <a:ext cx="947738" cy="949325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扩容能力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xmlns="" id="{41E25AC2-796C-E24E-8A71-7D6AC24ACD5B}"/>
              </a:ext>
            </a:extLst>
          </p:cNvPr>
          <p:cNvSpPr/>
          <p:nvPr/>
        </p:nvSpPr>
        <p:spPr>
          <a:xfrm>
            <a:off x="4903458" y="2835876"/>
            <a:ext cx="947737" cy="947737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b="1" dirty="0"/>
              <a:t>成本低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A41FB78D-A639-D842-A2A1-4CA6E0E2ECAC}"/>
              </a:ext>
            </a:extLst>
          </p:cNvPr>
          <p:cNvSpPr/>
          <p:nvPr/>
        </p:nvSpPr>
        <p:spPr>
          <a:xfrm>
            <a:off x="6122504" y="3810408"/>
            <a:ext cx="947738" cy="947737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b="1" dirty="0" smtClean="0"/>
              <a:t>效率</a:t>
            </a:r>
            <a:r>
              <a:rPr lang="zh-CN" altLang="en-US" b="1" dirty="0" smtClean="0"/>
              <a:t>高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63A19995-8A4F-4244-87C1-E59641201B8E}"/>
              </a:ext>
            </a:extLst>
          </p:cNvPr>
          <p:cNvSpPr/>
          <p:nvPr/>
        </p:nvSpPr>
        <p:spPr>
          <a:xfrm>
            <a:off x="4901856" y="4758145"/>
            <a:ext cx="947737" cy="947738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b="1" dirty="0"/>
              <a:t>可靠性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2" grpId="0"/>
      <p:bldP spid="43" grpId="0"/>
      <p:bldP spid="44" grpId="0"/>
      <p:bldP spid="47" grpId="0"/>
      <p:bldP spid="50" grpId="0"/>
      <p:bldP spid="51" grpId="0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674280"/>
          </a:xfrm>
        </p:spPr>
        <p:txBody>
          <a:bodyPr/>
          <a:lstStyle/>
          <a:p>
            <a:r>
              <a:rPr lang="en-US" altLang="zh-CN" b="1" dirty="0" smtClean="0"/>
              <a:t>Yahoo</a:t>
            </a:r>
          </a:p>
          <a:p>
            <a:pPr marL="0" indent="0">
              <a:buNone/>
            </a:pPr>
            <a:r>
              <a:rPr lang="zh-CN" altLang="en-US" dirty="0" smtClean="0"/>
              <a:t>   支持</a:t>
            </a:r>
            <a:r>
              <a:rPr lang="zh-CN" altLang="en-US" dirty="0"/>
              <a:t>广告</a:t>
            </a:r>
            <a:r>
              <a:rPr lang="zh-CN" altLang="en-US" dirty="0" smtClean="0"/>
              <a:t>系统</a:t>
            </a:r>
          </a:p>
          <a:p>
            <a:pPr marL="0" indent="0">
              <a:buNone/>
            </a:pPr>
            <a:r>
              <a:rPr lang="zh-CN" altLang="en-US" dirty="0" smtClean="0"/>
              <a:t>   用户行为分析</a:t>
            </a:r>
          </a:p>
          <a:p>
            <a:pPr marL="0" indent="0">
              <a:buNone/>
            </a:pPr>
            <a:r>
              <a:rPr lang="zh-CN" altLang="en-US" dirty="0" smtClean="0"/>
              <a:t>   支持</a:t>
            </a:r>
            <a:r>
              <a:rPr lang="en-US" altLang="zh-CN" dirty="0"/>
              <a:t>Web</a:t>
            </a:r>
            <a:r>
              <a:rPr lang="zh-CN" altLang="en-US" dirty="0"/>
              <a:t>搜索</a:t>
            </a:r>
          </a:p>
          <a:p>
            <a:pPr marL="0" indent="0">
              <a:buNone/>
            </a:pPr>
            <a:r>
              <a:rPr lang="zh-CN" altLang="en-US" dirty="0" smtClean="0"/>
              <a:t>   反</a:t>
            </a:r>
            <a:r>
              <a:rPr lang="zh-CN" altLang="en-US" dirty="0"/>
              <a:t>垃圾邮件系统</a:t>
            </a:r>
          </a:p>
          <a:p>
            <a:r>
              <a:rPr lang="en-US" altLang="zh-CN" b="1" dirty="0" smtClean="0"/>
              <a:t>Facebook</a:t>
            </a:r>
          </a:p>
          <a:p>
            <a:pPr marL="0" indent="0">
              <a:buNone/>
            </a:pPr>
            <a:r>
              <a:rPr lang="zh-CN" altLang="en-US" dirty="0" smtClean="0"/>
              <a:t>   存储处理</a:t>
            </a:r>
            <a:r>
              <a:rPr lang="zh-CN" altLang="en-US" dirty="0"/>
              <a:t>数据挖掘和日志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构建基于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数据仓库平台（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FB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IBM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蓝云基础设施构建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商业化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发行、解决方案支持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 smtClean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国外应用</a:t>
            </a:r>
            <a:endParaRPr lang="zh-CN" altLang="en-US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6" name="图片 5" descr="Who Are The Potential Buyers Of Yahoo?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66" y="1198676"/>
            <a:ext cx="3537962" cy="2190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 descr="Report: Facebook cryptocurrency to launch with support from Visa,  Mastercard and more - SiliconANGL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66" y="3983273"/>
            <a:ext cx="3537962" cy="19653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01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106359"/>
          </a:xfrm>
        </p:spPr>
        <p:txBody>
          <a:bodyPr/>
          <a:lstStyle/>
          <a:p>
            <a:r>
              <a:rPr lang="zh-CN" altLang="en-US" dirty="0"/>
              <a:t>百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用户搜索表征的需求数据、阿拉丁爬虫数据存储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数据分析</a:t>
            </a:r>
            <a:r>
              <a:rPr lang="zh-CN" altLang="en-US" dirty="0"/>
              <a:t>和</a:t>
            </a:r>
            <a:r>
              <a:rPr lang="zh-CN" altLang="en-US" dirty="0" smtClean="0"/>
              <a:t>挖掘 竞价排名</a:t>
            </a:r>
            <a:endParaRPr lang="en-US" altLang="zh-CN" dirty="0" smtClean="0"/>
          </a:p>
          <a:p>
            <a:r>
              <a:rPr lang="zh-CN" altLang="en-US" dirty="0" smtClean="0"/>
              <a:t>阿里巴巴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为</a:t>
            </a:r>
            <a:r>
              <a:rPr lang="zh-CN" altLang="en-US" dirty="0"/>
              <a:t>电子商务网络平台提供底层的基础计算和存储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交易数据、信用数据</a:t>
            </a:r>
            <a:endParaRPr lang="en-US" altLang="zh-CN" dirty="0" smtClean="0"/>
          </a:p>
          <a:p>
            <a:r>
              <a:rPr lang="zh-CN" altLang="en-US" dirty="0"/>
              <a:t>腾</a:t>
            </a:r>
            <a:r>
              <a:rPr lang="zh-CN" altLang="en-US" dirty="0" smtClean="0"/>
              <a:t>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用户关系数据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TDW</a:t>
            </a:r>
            <a:r>
              <a:rPr lang="zh-CN" altLang="en-US" dirty="0" smtClean="0"/>
              <a:t>（腾讯分布式数据仓库）</a:t>
            </a:r>
            <a:endParaRPr lang="en-US" altLang="zh-CN" dirty="0" smtClean="0"/>
          </a:p>
          <a:p>
            <a:r>
              <a:rPr lang="zh-CN" altLang="en-US" dirty="0"/>
              <a:t>华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对</a:t>
            </a:r>
            <a:r>
              <a:rPr lang="en-US" altLang="zh-CN" dirty="0"/>
              <a:t>Hadoop</a:t>
            </a:r>
            <a:r>
              <a:rPr lang="zh-CN" altLang="zh-CN" dirty="0"/>
              <a:t>的</a:t>
            </a:r>
            <a:r>
              <a:rPr lang="en-US" altLang="zh-CN" dirty="0"/>
              <a:t>HA</a:t>
            </a:r>
            <a:r>
              <a:rPr lang="zh-CN" altLang="zh-CN" dirty="0"/>
              <a:t>方案，以及</a:t>
            </a:r>
            <a:r>
              <a:rPr lang="en-US" altLang="zh-CN" dirty="0"/>
              <a:t>HBase</a:t>
            </a:r>
            <a:r>
              <a:rPr lang="zh-CN" altLang="zh-CN" dirty="0"/>
              <a:t>领域有深入研究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 smtClean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国内应用</a:t>
            </a:r>
            <a:endParaRPr lang="zh-CN" altLang="en-US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6" name="图片 5" descr="ç¦ç¹ï¼ä¸ªæ§å¼ æ¬çé©¬äºç¦»ä»»é¿éå·´å·´å°è¿æ¥âå·¨å¤§ææâ | Reuter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365" y="1095954"/>
            <a:ext cx="3679114" cy="2346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è¾è®¯ä¸å¤§äºä¸ç¾¤è°æ´ä¸ºå­å¤§äºä¸ç¾¤ï¼å¹¶æç«æ°çå¹¿åè¥éæå¡çº¿ï¼AMSï¼ | åçæçBrandStar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365" y="4069976"/>
            <a:ext cx="3679114" cy="207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8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成功的魅力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>
                <a:solidFill>
                  <a:srgbClr val="FF0000"/>
                </a:solidFill>
              </a:rPr>
              <a:t>通用性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/>
              <a:t>精准区分做什么和怎么做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做</a:t>
            </a:r>
            <a:r>
              <a:rPr kumimoji="1" lang="zh-CN" altLang="en-US" dirty="0" smtClean="0"/>
              <a:t>什么属于业务问题 怎么做属于技术问题。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用户负责业务 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负责技术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Hadoop</a:t>
            </a:r>
            <a:r>
              <a:rPr kumimoji="1" lang="zh-CN" altLang="en-US" dirty="0"/>
              <a:t>成功的魅力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简单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Hadoop</a:t>
            </a:r>
            <a:r>
              <a:rPr lang="zh-CN" altLang="en-US" dirty="0" smtClean="0"/>
              <a:t>概述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4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介绍、发展简史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特性优点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国内外应用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发行版本、架构变迁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发行版本</a:t>
            </a:r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xmlns="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xmlns="" id="{792B8FF4-2F5F-FA4C-B6D3-3433AA7A4FEB}"/>
              </a:ext>
            </a:extLst>
          </p:cNvPr>
          <p:cNvSpPr>
            <a:spLocks/>
          </p:cNvSpPr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xmlns="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开源社区版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xmlns="" id="{4B69586E-EDDC-7D4C-98AB-FA70FA75795F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商业发行版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xmlns="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190" y="3085127"/>
            <a:ext cx="23036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Apache</a:t>
            </a: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开源社区发行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也</a:t>
            </a: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是</a:t>
            </a:r>
            <a:r>
              <a:rPr lang="zh-CN" altLang="en-US" sz="16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官方发行版本</a:t>
            </a:r>
            <a:endParaRPr lang="en-US" altLang="zh-CN" sz="16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优点</a:t>
            </a: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：更新迭代快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缺点：兼容稳定性不周</a:t>
            </a:r>
            <a:endParaRPr lang="zh-CN" altLang="en-US" sz="16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2937D0EF-ABF8-9045-9E8F-12AE9C5B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782" y="2869664"/>
            <a:ext cx="23230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商业公司发行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基于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Apache</a:t>
            </a: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开源协议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某些服务需要收费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优点：稳定兼容好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缺点：收费 版本更新慢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40634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开源社区版本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>
                <a:hlinkClick r:id="rId3"/>
              </a:rPr>
              <a:t>http://hadoop.apache.org/</a:t>
            </a:r>
            <a:endParaRPr lang="en-US" altLang="zh-CN" dirty="0"/>
          </a:p>
          <a:p>
            <a:r>
              <a:rPr lang="zh-CN" altLang="en-US" dirty="0" smtClean="0"/>
              <a:t>商业发行版本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Cloudera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https://www.cloudera.com/products/open-source/apache-hadoop.html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Hortonworks 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5"/>
              </a:rPr>
              <a:t>https://www.cloudera.com/products/hdp.html</a:t>
            </a:r>
            <a:endParaRPr lang="en-US" altLang="zh-CN" dirty="0"/>
          </a:p>
          <a:p>
            <a:r>
              <a:rPr lang="zh-CN" altLang="zh-CN" dirty="0"/>
              <a:t>本课程中使用的是</a:t>
            </a:r>
            <a:r>
              <a:rPr lang="en-US" altLang="zh-CN" dirty="0"/>
              <a:t>Apache</a:t>
            </a:r>
            <a:r>
              <a:rPr lang="zh-CN" altLang="zh-CN" dirty="0"/>
              <a:t>版的</a:t>
            </a:r>
            <a:r>
              <a:rPr lang="en-US" altLang="zh-CN" dirty="0"/>
              <a:t>Hadoop</a:t>
            </a:r>
            <a:r>
              <a:rPr lang="zh-CN" altLang="zh-CN" dirty="0"/>
              <a:t>，版本号为：</a:t>
            </a:r>
            <a:r>
              <a:rPr lang="en-US" altLang="zh-CN" b="1" dirty="0" smtClean="0"/>
              <a:t>3.3.0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发行版本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857" y="4475462"/>
            <a:ext cx="4663844" cy="16308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962" y="4475462"/>
            <a:ext cx="4739661" cy="1579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94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Hadoop 1.0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（分布式文件存储）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（资源管理和分布式数据处理）</a:t>
            </a:r>
            <a:endParaRPr lang="en-US" altLang="zh-CN" dirty="0" smtClean="0"/>
          </a:p>
          <a:p>
            <a:r>
              <a:rPr lang="en-US" altLang="zh-CN" b="1" dirty="0"/>
              <a:t>Hadoop </a:t>
            </a:r>
            <a:r>
              <a:rPr lang="en-US" altLang="zh-CN" b="1" dirty="0" smtClean="0"/>
              <a:t>2.0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HDFS</a:t>
            </a:r>
            <a:r>
              <a:rPr lang="zh-CN" altLang="en-US" dirty="0"/>
              <a:t>（分布式文件存储）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MapReduce</a:t>
            </a:r>
            <a:r>
              <a:rPr lang="zh-CN" altLang="en-US" dirty="0" smtClean="0"/>
              <a:t>（分布式数据处理）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（集群资源管理、任务调度）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 smtClean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架构变迁（</a:t>
            </a:r>
            <a:r>
              <a:rPr lang="en-US" altLang="zh-CN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1.0-2.0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变迁）</a:t>
            </a:r>
            <a:endParaRPr lang="zh-CN" altLang="en-US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523" y="962122"/>
            <a:ext cx="1973751" cy="2309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250" y="4155936"/>
            <a:ext cx="3208298" cy="2347163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8337176" y="3433482"/>
            <a:ext cx="448236" cy="555812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498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Hadoop 3.0</a:t>
            </a:r>
            <a:r>
              <a:rPr lang="zh-CN" altLang="en-US" b="1" dirty="0" smtClean="0"/>
              <a:t>架构组件和</a:t>
            </a:r>
            <a:r>
              <a:rPr lang="en-US" altLang="zh-CN" b="1" dirty="0" smtClean="0"/>
              <a:t>Hadoop 2.0</a:t>
            </a:r>
            <a:r>
              <a:rPr lang="zh-CN" altLang="en-US" b="1" dirty="0" smtClean="0"/>
              <a:t>类似</a:t>
            </a:r>
            <a:r>
              <a:rPr lang="en-US" altLang="zh-CN" b="1" dirty="0" smtClean="0"/>
              <a:t>,3.0</a:t>
            </a:r>
            <a:r>
              <a:rPr lang="zh-CN" altLang="en-US" b="1" dirty="0" smtClean="0"/>
              <a:t>着重于性能优化。</a:t>
            </a:r>
            <a:endParaRPr lang="en-US" altLang="zh-CN" b="1" dirty="0"/>
          </a:p>
          <a:p>
            <a:r>
              <a:rPr lang="zh-CN" altLang="en-US" b="1" dirty="0" smtClean="0"/>
              <a:t>通用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 smtClean="0"/>
              <a:t>精简内核、类</a:t>
            </a:r>
            <a:r>
              <a:rPr lang="zh-CN" altLang="en-US" dirty="0"/>
              <a:t>路径</a:t>
            </a:r>
            <a:r>
              <a:rPr lang="zh-CN" altLang="en-US" dirty="0" smtClean="0"/>
              <a:t>隔离</a:t>
            </a:r>
            <a:r>
              <a:rPr lang="zh-CN" altLang="en-US" dirty="0"/>
              <a:t>、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脚本重构</a:t>
            </a:r>
            <a:endParaRPr lang="en-US" altLang="zh-CN" dirty="0" smtClean="0"/>
          </a:p>
          <a:p>
            <a:r>
              <a:rPr lang="en-US" altLang="zh-CN" b="1" dirty="0" smtClean="0"/>
              <a:t>Hadoop HDFS</a:t>
            </a:r>
          </a:p>
          <a:p>
            <a:pPr marL="0" indent="0">
              <a:buNone/>
            </a:pPr>
            <a:r>
              <a:rPr lang="en-US" altLang="zh-CN" dirty="0" smtClean="0"/>
              <a:t>EC</a:t>
            </a:r>
            <a:r>
              <a:rPr lang="zh-CN" altLang="en-US" dirty="0" smtClean="0"/>
              <a:t>纠删码</a:t>
            </a:r>
            <a:r>
              <a:rPr lang="zh-CN" altLang="en-US" dirty="0"/>
              <a:t>、</a:t>
            </a:r>
            <a:r>
              <a:rPr lang="zh-CN" altLang="en-US" dirty="0" smtClean="0"/>
              <a:t>多</a:t>
            </a:r>
            <a:r>
              <a:rPr lang="en-US" altLang="zh-CN" dirty="0" smtClean="0"/>
              <a:t>NameNode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b="1" dirty="0" smtClean="0"/>
              <a:t>Hadoop MapReduce</a:t>
            </a:r>
          </a:p>
          <a:p>
            <a:pPr marL="0" indent="0">
              <a:buNone/>
            </a:pPr>
            <a:r>
              <a:rPr lang="zh-CN" altLang="en-US" dirty="0" smtClean="0"/>
              <a:t>任务本地化优化</a:t>
            </a:r>
            <a:r>
              <a:rPr lang="zh-CN" altLang="en-US" dirty="0"/>
              <a:t>、</a:t>
            </a:r>
            <a:r>
              <a:rPr lang="zh-CN" altLang="en-US" dirty="0" smtClean="0"/>
              <a:t>内存参数自动推断</a:t>
            </a:r>
            <a:endParaRPr lang="en-US" altLang="zh-CN" dirty="0" smtClean="0"/>
          </a:p>
          <a:p>
            <a:r>
              <a:rPr lang="en-US" altLang="zh-CN" b="1" dirty="0" smtClean="0"/>
              <a:t>Hadoop YARN</a:t>
            </a:r>
          </a:p>
          <a:p>
            <a:pPr marL="0" indent="0">
              <a:buNone/>
            </a:pPr>
            <a:r>
              <a:rPr lang="en-US" altLang="zh-CN" dirty="0"/>
              <a:t>Timeline Service </a:t>
            </a:r>
            <a:r>
              <a:rPr lang="en-US" altLang="zh-CN" dirty="0" smtClean="0"/>
              <a:t>V2</a:t>
            </a:r>
            <a:r>
              <a:rPr lang="zh-CN" altLang="en-US" dirty="0" smtClean="0"/>
              <a:t>、队列配置</a:t>
            </a:r>
            <a:endParaRPr lang="en-US" altLang="zh-CN" dirty="0"/>
          </a:p>
          <a:p>
            <a:pPr marL="360363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 smtClean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58" y="1045622"/>
            <a:ext cx="10749599" cy="517190"/>
          </a:xfrm>
        </p:spPr>
        <p:txBody>
          <a:bodyPr/>
          <a:lstStyle/>
          <a:p>
            <a:r>
              <a:rPr lang="en-US" altLang="zh-CN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架构变迁（</a:t>
            </a:r>
            <a:r>
              <a:rPr lang="en-US" altLang="zh-CN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3.0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新版本）</a:t>
            </a:r>
            <a:endParaRPr lang="zh-CN" altLang="en-US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2290" name="Picture 2" descr="Apache Hadoop 3.0 with GPU Best Practices and Benefits - Xenon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02" y="2449319"/>
            <a:ext cx="5757162" cy="323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8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Apache Hadoop</a:t>
            </a:r>
            <a:r>
              <a:rPr lang="zh-CN" altLang="en-US" dirty="0" smtClean="0"/>
              <a:t>概述</a:t>
            </a:r>
            <a:endParaRPr lang="en-US" altLang="zh-CN" dirty="0"/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集群搭建</a:t>
            </a:r>
            <a:endParaRPr lang="en-US" altLang="zh-CN" dirty="0"/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初体验</a:t>
            </a:r>
            <a:endParaRPr lang="en-US" altLang="zh-CN" dirty="0"/>
          </a:p>
          <a:p>
            <a:r>
              <a:rPr lang="en-US" altLang="zh-CN" dirty="0" smtClean="0"/>
              <a:t>Hadoop jobhistory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垃圾桶服务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集群搭建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3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集群简介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部署方式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源码编译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集群安装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集群包括两个集群：</a:t>
            </a:r>
            <a:r>
              <a:rPr lang="en-US" altLang="zh-CN" dirty="0" smtClean="0">
                <a:solidFill>
                  <a:srgbClr val="C00000"/>
                </a:solidFill>
              </a:rPr>
              <a:t>HDFS</a:t>
            </a:r>
            <a:r>
              <a:rPr lang="zh-CN" altLang="en-US" dirty="0" smtClean="0">
                <a:solidFill>
                  <a:srgbClr val="C00000"/>
                </a:solidFill>
              </a:rPr>
              <a:t>集群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YARN</a:t>
            </a:r>
            <a:r>
              <a:rPr lang="zh-CN" altLang="en-US" dirty="0" smtClean="0">
                <a:solidFill>
                  <a:srgbClr val="C00000"/>
                </a:solidFill>
              </a:rPr>
              <a:t>集群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两</a:t>
            </a:r>
            <a:r>
              <a:rPr lang="zh-CN" altLang="en-US" dirty="0" smtClean="0"/>
              <a:t>个集群</a:t>
            </a:r>
            <a:r>
              <a:rPr lang="zh-CN" altLang="en-US" dirty="0" smtClean="0">
                <a:solidFill>
                  <a:srgbClr val="92D050"/>
                </a:solidFill>
              </a:rPr>
              <a:t>逻辑上分离、通常物理上在一起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/>
              <a:t>两</a:t>
            </a:r>
            <a:r>
              <a:rPr lang="zh-CN" altLang="en-US" dirty="0" smtClean="0"/>
              <a:t>个集群都是标准的</a:t>
            </a:r>
            <a:r>
              <a:rPr lang="zh-CN" altLang="en-US" dirty="0" smtClean="0">
                <a:solidFill>
                  <a:srgbClr val="92D050"/>
                </a:solidFill>
              </a:rPr>
              <a:t>主从架构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集群简介</a:t>
            </a:r>
            <a:endParaRPr lang="zh-CN" altLang="en-US" dirty="0"/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xmlns="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2583654" y="2991128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xmlns="" id="{792B8FF4-2F5F-FA4C-B6D3-3433AA7A4FEB}"/>
              </a:ext>
            </a:extLst>
          </p:cNvPr>
          <p:cNvSpPr>
            <a:spLocks/>
          </p:cNvSpPr>
          <p:nvPr/>
        </p:nvSpPr>
        <p:spPr bwMode="auto">
          <a:xfrm>
            <a:off x="6468862" y="2991128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1218103" y="3991400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HDFS</a:t>
            </a:r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集群</a:t>
            </a:r>
            <a:endParaRPr lang="en-US" altLang="zh-CN" sz="2400" dirty="0" smtClean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分布式存储</a:t>
            </a:r>
            <a:r>
              <a:rPr lang="en-US" altLang="zh-CN" sz="16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4B69586E-EDDC-7D4C-98AB-FA70FA75795F}"/>
              </a:ext>
            </a:extLst>
          </p:cNvPr>
          <p:cNvSpPr>
            <a:spLocks/>
          </p:cNvSpPr>
          <p:nvPr/>
        </p:nvSpPr>
        <p:spPr bwMode="auto">
          <a:xfrm>
            <a:off x="9165986" y="400414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YARN</a:t>
            </a:r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集群</a:t>
            </a:r>
            <a:endParaRPr lang="en-US" altLang="zh-CN" sz="2400" dirty="0" smtClean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资源管理、调度</a:t>
            </a:r>
            <a:r>
              <a:rPr lang="en-US" altLang="zh-CN" sz="16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401" y="4069863"/>
            <a:ext cx="21555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主角色：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NameNode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从角色：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DataNode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主角</a:t>
            </a: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色辅助角色：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SecondaryNameNode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2937D0EF-ABF8-9045-9E8F-12AE9C5B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105" y="4408400"/>
            <a:ext cx="27231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主角色：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ResourceManager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从角色：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NodeManager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0780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05FE52-5451-4C68-8940-28401292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3" y="236790"/>
            <a:ext cx="8771021" cy="5171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集群搭建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有两个集群：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集群、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如何理解两个集群逻辑上分离？</a:t>
            </a:r>
            <a:endParaRPr lang="en-US" altLang="zh-CN" dirty="0" smtClean="0"/>
          </a:p>
          <a:p>
            <a:r>
              <a:rPr lang="zh-CN" altLang="en-US" dirty="0" smtClean="0"/>
              <a:t>如何理解两个集群物理上在一起？</a:t>
            </a:r>
            <a:endParaRPr lang="en-US" altLang="zh-CN" dirty="0" smtClean="0"/>
          </a:p>
          <a:p>
            <a:r>
              <a:rPr lang="zh-CN" altLang="en-US" dirty="0" smtClean="0"/>
              <a:t>为什么没有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集群？有这样的说法吗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064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集群搭建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集群简介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900519" y="2384612"/>
            <a:ext cx="1981200" cy="2286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065060" y="2384612"/>
            <a:ext cx="1981200" cy="2286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29601" y="2384612"/>
            <a:ext cx="1981200" cy="2286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57718" y="4760259"/>
            <a:ext cx="168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node1.itcast.cn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0895" y="4760258"/>
            <a:ext cx="168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node2.itcast.cn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15083" y="4760257"/>
            <a:ext cx="168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node3.itcast.cn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48754" y="2644589"/>
            <a:ext cx="1084730" cy="3944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513295" y="2662519"/>
            <a:ext cx="1084730" cy="3944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513295" y="3163146"/>
            <a:ext cx="1084730" cy="3944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677836" y="2663122"/>
            <a:ext cx="1084730" cy="3944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348754" y="3133165"/>
            <a:ext cx="1084730" cy="3944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76987" y="2702986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NN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60788" y="3171125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DN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09130" y="2687923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SNN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98038" y="3187623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DN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73671" y="2726904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DN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48754" y="3617166"/>
            <a:ext cx="1084730" cy="3944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2348754" y="4122200"/>
            <a:ext cx="1084730" cy="39444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513295" y="3740111"/>
            <a:ext cx="1084730" cy="39444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677836" y="3202218"/>
            <a:ext cx="1084730" cy="39444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665938" y="3636804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RM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60788" y="4176473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NM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09130" y="3749516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NM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73671" y="3195522"/>
            <a:ext cx="12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NM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cxnSp>
        <p:nvCxnSpPr>
          <p:cNvPr id="13" name="直接箭头连接符 12"/>
          <p:cNvCxnSpPr>
            <a:stCxn id="14" idx="0"/>
            <a:endCxn id="5" idx="2"/>
          </p:cNvCxnSpPr>
          <p:nvPr/>
        </p:nvCxnSpPr>
        <p:spPr>
          <a:xfrm flipV="1">
            <a:off x="2891119" y="1457271"/>
            <a:ext cx="3193789" cy="118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2" idx="0"/>
            <a:endCxn id="5" idx="2"/>
          </p:cNvCxnSpPr>
          <p:nvPr/>
        </p:nvCxnSpPr>
        <p:spPr>
          <a:xfrm flipV="1">
            <a:off x="2891119" y="1457271"/>
            <a:ext cx="3193789" cy="167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0"/>
            <a:endCxn id="5" idx="2"/>
          </p:cNvCxnSpPr>
          <p:nvPr/>
        </p:nvCxnSpPr>
        <p:spPr>
          <a:xfrm flipV="1">
            <a:off x="6055660" y="1457271"/>
            <a:ext cx="29248" cy="12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0"/>
            <a:endCxn id="5" idx="2"/>
          </p:cNvCxnSpPr>
          <p:nvPr/>
        </p:nvCxnSpPr>
        <p:spPr>
          <a:xfrm flipH="1" flipV="1">
            <a:off x="6084908" y="1457271"/>
            <a:ext cx="3135293" cy="12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5" idx="2"/>
          </p:cNvCxnSpPr>
          <p:nvPr/>
        </p:nvCxnSpPr>
        <p:spPr>
          <a:xfrm flipH="1" flipV="1">
            <a:off x="6084908" y="1457271"/>
            <a:ext cx="331695" cy="17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513295" y="1084646"/>
            <a:ext cx="25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HDFS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集群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cxnSp>
        <p:nvCxnSpPr>
          <p:cNvPr id="50" name="直接箭头连接符 49"/>
          <p:cNvCxnSpPr>
            <a:stCxn id="29" idx="2"/>
          </p:cNvCxnSpPr>
          <p:nvPr/>
        </p:nvCxnSpPr>
        <p:spPr>
          <a:xfrm>
            <a:off x="2891119" y="4011613"/>
            <a:ext cx="3193789" cy="177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0" idx="2"/>
          </p:cNvCxnSpPr>
          <p:nvPr/>
        </p:nvCxnSpPr>
        <p:spPr>
          <a:xfrm>
            <a:off x="2891119" y="4516647"/>
            <a:ext cx="3193789" cy="126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1" idx="2"/>
          </p:cNvCxnSpPr>
          <p:nvPr/>
        </p:nvCxnSpPr>
        <p:spPr>
          <a:xfrm>
            <a:off x="6055660" y="4134558"/>
            <a:ext cx="29248" cy="16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2" idx="2"/>
          </p:cNvCxnSpPr>
          <p:nvPr/>
        </p:nvCxnSpPr>
        <p:spPr>
          <a:xfrm flipH="1">
            <a:off x="6055660" y="3596665"/>
            <a:ext cx="3164541" cy="218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611907" y="5854256"/>
            <a:ext cx="25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YARN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集群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915835" y="5638800"/>
            <a:ext cx="393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Hadoop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集群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=HDFS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集群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+YARN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集群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25566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2" grpId="0" animBg="1"/>
      <p:bldP spid="23" grpId="0"/>
      <p:bldP spid="24" grpId="0"/>
      <p:bldP spid="25" grpId="0"/>
      <p:bldP spid="26" grpId="0"/>
      <p:bldP spid="27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8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集群搭建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集群简介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逻辑上分离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两个集群互相之间没有依赖、互不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r>
              <a:rPr lang="zh-CN" altLang="en-US" dirty="0" smtClean="0"/>
              <a:t>物理</a:t>
            </a:r>
            <a:r>
              <a:rPr lang="zh-CN" altLang="en-US" dirty="0"/>
              <a:t>上在一起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某些角色进程往往部署在同一台物理服务器上</a:t>
            </a:r>
            <a:endParaRPr lang="en-US" altLang="zh-CN" dirty="0" smtClean="0"/>
          </a:p>
          <a:p>
            <a:r>
              <a:rPr lang="en-US" altLang="zh-CN" dirty="0" smtClean="0"/>
              <a:t>MapReduce</a:t>
            </a:r>
            <a:r>
              <a:rPr lang="zh-CN" altLang="en-US" dirty="0" smtClean="0"/>
              <a:t>集群呢？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MapReduce</a:t>
            </a:r>
            <a:r>
              <a:rPr lang="zh-CN" altLang="en-US" dirty="0" smtClean="0"/>
              <a:t>是计算框架、代码层面的组件 没有集群之说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5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集群简介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部署方式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源码编译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集群安装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</a:rPr>
              <a:t>Hadoop</a:t>
            </a:r>
            <a:r>
              <a:rPr kumimoji="1" lang="zh-CN" altLang="en-US" dirty="0" smtClean="0">
                <a:solidFill>
                  <a:srgbClr val="595959"/>
                </a:solidFill>
              </a:rPr>
              <a:t>集群搭建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部署模式</a:t>
            </a:r>
            <a:endParaRPr lang="zh-CN" altLang="en-US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xmlns="" id="{81270032-1060-FA47-A9F5-64EB45423470}"/>
              </a:ext>
            </a:extLst>
          </p:cNvPr>
          <p:cNvSpPr>
            <a:spLocks/>
          </p:cNvSpPr>
          <p:nvPr/>
        </p:nvSpPr>
        <p:spPr bwMode="auto">
          <a:xfrm>
            <a:off x="5470870" y="1561306"/>
            <a:ext cx="968375" cy="4479925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xmlns="" id="{6B0B338A-C282-9349-B458-C8C9A7B6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745" y="2167291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xmlns="" id="{9DA88056-B7B5-6E4A-B6DB-3A3940B5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66" y="3225007"/>
            <a:ext cx="165100" cy="165100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xmlns="" id="{27D38179-4ACD-594B-ACEB-874BCB1F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220" y="4201727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xmlns="" id="{06DEC186-6E02-124F-8406-9394AEAE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165" y="5176296"/>
            <a:ext cx="163513" cy="163512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xmlns="" id="{02CEA69C-B228-2D4F-968E-81955FF11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2045" y="2249841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xmlns="" id="{20542B8D-2E99-6543-B440-907A7B316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066" y="3305969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xmlns="" id="{EC7F3DDC-9999-0642-BE0B-F2DFFC739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5482" y="4284277"/>
            <a:ext cx="145732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xmlns="" id="{268353D5-1C48-F14B-9302-7A02D8D2E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6090" y="5258846"/>
            <a:ext cx="1027113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40" name="TextBox 45">
            <a:extLst>
              <a:ext uri="{FF2B5EF4-FFF2-40B4-BE49-F238E27FC236}">
                <a16:creationId xmlns:a16="http://schemas.microsoft.com/office/drawing/2014/main" xmlns="" id="{D4E900A5-A6C9-044E-A279-75BA62DB750F}"/>
              </a:ext>
            </a:extLst>
          </p:cNvPr>
          <p:cNvSpPr txBox="1"/>
          <p:nvPr/>
        </p:nvSpPr>
        <p:spPr>
          <a:xfrm>
            <a:off x="834887" y="2318104"/>
            <a:ext cx="370729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个机器运行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进程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，所有角色在一个进程中运行，主要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用于调试</a:t>
            </a: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xmlns="" id="{72E30CCD-879E-A94A-A9DF-23D2212A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913" y="1860078"/>
            <a:ext cx="2108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S</a:t>
            </a:r>
            <a:r>
              <a:rPr lang="en-US" altLang="zh-CN" sz="2000" dirty="0" smtClean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tandalone </a:t>
            </a:r>
            <a:r>
              <a:rPr lang="en-US" altLang="zh-CN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mode</a:t>
            </a:r>
            <a:endParaRPr lang="zh-CN" altLang="en-US" sz="2000" dirty="0">
              <a:solidFill>
                <a:srgbClr val="AD2B2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xmlns="" id="{E098A4C5-11D7-B84B-9F68-13BE2E7EE5E0}"/>
              </a:ext>
            </a:extLst>
          </p:cNvPr>
          <p:cNvSpPr txBox="1"/>
          <p:nvPr/>
        </p:nvSpPr>
        <p:spPr>
          <a:xfrm>
            <a:off x="7421370" y="3386147"/>
            <a:ext cx="3890032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一个机器运行多个进程，每个角色一个进程，主要用于调试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3" name="TextBox 48">
            <a:extLst>
              <a:ext uri="{FF2B5EF4-FFF2-40B4-BE49-F238E27FC236}">
                <a16:creationId xmlns:a16="http://schemas.microsoft.com/office/drawing/2014/main" xmlns="" id="{05D28F95-8A74-0948-991E-AD36EE6DAAA9}"/>
              </a:ext>
            </a:extLst>
          </p:cNvPr>
          <p:cNvSpPr txBox="1"/>
          <p:nvPr/>
        </p:nvSpPr>
        <p:spPr>
          <a:xfrm>
            <a:off x="7397091" y="2929708"/>
            <a:ext cx="3134191" cy="389530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Pseudo-Distributed </a:t>
            </a:r>
            <a:r>
              <a:rPr lang="en-US" altLang="zh-CN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mode</a:t>
            </a:r>
            <a:endParaRPr lang="zh-CN" altLang="en-US" sz="2000" dirty="0">
              <a:solidFill>
                <a:srgbClr val="40404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xmlns="" id="{6396A13F-A573-E04A-8997-84DC80C26EA7}"/>
              </a:ext>
            </a:extLst>
          </p:cNvPr>
          <p:cNvSpPr txBox="1"/>
          <p:nvPr/>
        </p:nvSpPr>
        <p:spPr>
          <a:xfrm>
            <a:off x="722260" y="4345776"/>
            <a:ext cx="3384378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集群模式主要用于生产环境部署。会使用</a:t>
            </a:r>
            <a:r>
              <a:rPr lang="en-US" altLang="zh-CN" sz="1600" dirty="0">
                <a:solidFill>
                  <a:srgbClr val="92D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</a:t>
            </a:r>
            <a:r>
              <a:rPr lang="zh-CN" altLang="en-US" sz="1600" dirty="0">
                <a:solidFill>
                  <a:srgbClr val="92D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台主机组成一个</a:t>
            </a:r>
            <a:r>
              <a:rPr lang="en-US" altLang="zh-CN" sz="1600" dirty="0">
                <a:solidFill>
                  <a:srgbClr val="92D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Hadoop</a:t>
            </a:r>
            <a:r>
              <a:rPr lang="zh-CN" altLang="en-US" sz="1600" dirty="0">
                <a:solidFill>
                  <a:srgbClr val="92D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集群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。这种部署模式下，主节点和从节点会分开部署在不同的机器上。</a:t>
            </a: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xmlns="" id="{F22E4E3D-A357-B54D-B46E-4D77464C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089" y="3889337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Cluster </a:t>
            </a:r>
            <a:r>
              <a:rPr lang="en-US" altLang="zh-CN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mode</a:t>
            </a:r>
            <a:endParaRPr lang="zh-CN" altLang="en-US" sz="2000" dirty="0">
              <a:solidFill>
                <a:srgbClr val="AD2B2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50" name="TextBox 51">
            <a:extLst>
              <a:ext uri="{FF2B5EF4-FFF2-40B4-BE49-F238E27FC236}">
                <a16:creationId xmlns:a16="http://schemas.microsoft.com/office/drawing/2014/main" xmlns="" id="{B0700DE3-28A3-A342-9631-EA1F8995EA30}"/>
              </a:ext>
            </a:extLst>
          </p:cNvPr>
          <p:cNvSpPr txBox="1"/>
          <p:nvPr/>
        </p:nvSpPr>
        <p:spPr>
          <a:xfrm>
            <a:off x="7421370" y="5309220"/>
            <a:ext cx="3887530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在集群模式的基础上为</a:t>
            </a:r>
            <a:r>
              <a:rPr lang="zh-CN" altLang="en-US" sz="1600" dirty="0" smtClean="0">
                <a:solidFill>
                  <a:srgbClr val="92D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单点故障部署备份角色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，形成主备架构，实现容错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51" name="TextBox 52">
            <a:extLst>
              <a:ext uri="{FF2B5EF4-FFF2-40B4-BE49-F238E27FC236}">
                <a16:creationId xmlns:a16="http://schemas.microsoft.com/office/drawing/2014/main" xmlns="" id="{5F4B56EC-51FC-D444-B899-27B78AFDE5AD}"/>
              </a:ext>
            </a:extLst>
          </p:cNvPr>
          <p:cNvSpPr txBox="1"/>
          <p:nvPr/>
        </p:nvSpPr>
        <p:spPr>
          <a:xfrm>
            <a:off x="7396177" y="4852781"/>
            <a:ext cx="108234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HA mode</a:t>
            </a:r>
            <a:endParaRPr lang="zh-CN" altLang="en-US" sz="2000" dirty="0">
              <a:solidFill>
                <a:srgbClr val="40404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A2859677-C202-E24F-BE65-0669D91D1D76}"/>
              </a:ext>
            </a:extLst>
          </p:cNvPr>
          <p:cNvSpPr/>
          <p:nvPr/>
        </p:nvSpPr>
        <p:spPr>
          <a:xfrm>
            <a:off x="6122504" y="1774384"/>
            <a:ext cx="947738" cy="949325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单机模式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xmlns="" id="{41E25AC2-796C-E24E-8A71-7D6AC24ACD5B}"/>
              </a:ext>
            </a:extLst>
          </p:cNvPr>
          <p:cNvSpPr/>
          <p:nvPr/>
        </p:nvSpPr>
        <p:spPr>
          <a:xfrm>
            <a:off x="4903458" y="2835876"/>
            <a:ext cx="947737" cy="947737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伪分布式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A41FB78D-A639-D842-A2A1-4CA6E0E2ECAC}"/>
              </a:ext>
            </a:extLst>
          </p:cNvPr>
          <p:cNvSpPr/>
          <p:nvPr/>
        </p:nvSpPr>
        <p:spPr>
          <a:xfrm>
            <a:off x="6122504" y="3810408"/>
            <a:ext cx="947738" cy="947737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集群模式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63A19995-8A4F-4244-87C1-E59641201B8E}"/>
              </a:ext>
            </a:extLst>
          </p:cNvPr>
          <p:cNvSpPr/>
          <p:nvPr/>
        </p:nvSpPr>
        <p:spPr>
          <a:xfrm>
            <a:off x="4901856" y="4758145"/>
            <a:ext cx="947737" cy="947738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HA</a:t>
            </a: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高可用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2" grpId="0"/>
      <p:bldP spid="43" grpId="0"/>
      <p:bldP spid="44" grpId="0"/>
      <p:bldP spid="47" grpId="0"/>
      <p:bldP spid="50" grpId="0"/>
      <p:bldP spid="51" grpId="0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集群简介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集群部署不同方式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源码编译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集群安装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zh-CN" altLang="en-US" dirty="0" smtClean="0"/>
              <a:t>包、源码包下载地址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https://archive.apache.org/dist/hadoop/common/hadoop-3.3.0/</a:t>
            </a:r>
            <a:endParaRPr lang="en-US" altLang="zh-CN" dirty="0" smtClean="0"/>
          </a:p>
          <a:p>
            <a:r>
              <a:rPr lang="zh-CN" altLang="en-US" dirty="0" smtClean="0"/>
              <a:t>为什么要重新编译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源码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zh-CN" altLang="en-US" dirty="0" smtClean="0"/>
              <a:t>匹配不同</a:t>
            </a:r>
            <a:r>
              <a:rPr lang="zh-CN" altLang="en-US" dirty="0" smtClean="0">
                <a:solidFill>
                  <a:srgbClr val="92D050"/>
                </a:solidFill>
              </a:rPr>
              <a:t>操作系统本地库环境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某些操作比如压缩、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需要调用系统本地库（*</a:t>
            </a:r>
            <a:r>
              <a:rPr lang="en-US" altLang="zh-CN" dirty="0" smtClean="0"/>
              <a:t>.so|*.dll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修改源码、重构源码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/>
              <a:t>如何编译</a:t>
            </a:r>
            <a:r>
              <a:rPr lang="en-US" altLang="zh-CN" dirty="0" smtClean="0"/>
              <a:t>Hadoop</a:t>
            </a:r>
          </a:p>
          <a:p>
            <a:pPr marL="0" indent="0">
              <a:buNone/>
            </a:pPr>
            <a:r>
              <a:rPr lang="zh-CN" altLang="en-US" dirty="0" smtClean="0"/>
              <a:t>源码包根目录下文件：</a:t>
            </a:r>
            <a:r>
              <a:rPr lang="en-US" altLang="zh-CN" dirty="0" smtClean="0"/>
              <a:t>BUILDING.txt</a:t>
            </a:r>
          </a:p>
          <a:p>
            <a:pPr marL="0" indent="0">
              <a:buNone/>
            </a:pPr>
            <a:r>
              <a:rPr lang="zh-CN" altLang="en-US" dirty="0" smtClean="0"/>
              <a:t>详细步骤参考附件资料</a:t>
            </a:r>
            <a:endParaRPr lang="en-US" altLang="zh-CN" dirty="0" smtClean="0"/>
          </a:p>
          <a:p>
            <a:r>
              <a:rPr lang="zh-CN" altLang="en-US" dirty="0" smtClean="0"/>
              <a:t>课程提供编译好的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hadoop-3.3.0-Centos7-64-with-snappy.tar.gz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源码编译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63" y="3608201"/>
            <a:ext cx="5723116" cy="2133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034" y="1457271"/>
            <a:ext cx="4755292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Hadoop</a:t>
            </a:r>
            <a:r>
              <a:rPr lang="zh-CN" altLang="en-US" dirty="0"/>
              <a:t>发展历史、生态圈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Hadoop</a:t>
            </a:r>
            <a:r>
              <a:rPr lang="zh-CN" altLang="en-US" dirty="0"/>
              <a:t>集群架构、角色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Hadoop</a:t>
            </a:r>
            <a:r>
              <a:rPr lang="zh-CN" altLang="en-US" dirty="0"/>
              <a:t>集群分布式安装部署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Job HistoryServer</a:t>
            </a:r>
            <a:r>
              <a:rPr lang="zh-CN" altLang="en-US" dirty="0"/>
              <a:t>功能</a:t>
            </a:r>
          </a:p>
          <a:p>
            <a:r>
              <a:rPr lang="zh-CN" altLang="en-US" dirty="0"/>
              <a:t>理解</a:t>
            </a:r>
            <a:r>
              <a:rPr lang="en-US" altLang="zh-CN" dirty="0"/>
              <a:t>HDFS</a:t>
            </a:r>
            <a:r>
              <a:rPr lang="zh-CN" altLang="en-US" dirty="0"/>
              <a:t>垃圾桶机制</a:t>
            </a: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集群简介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集群部署不同方式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源码编译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集群安装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Step1:</a:t>
            </a:r>
            <a:r>
              <a:rPr lang="zh-CN" altLang="en-US" dirty="0" smtClean="0"/>
              <a:t>集群角色规划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角色规划的准则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根据软件工作特性和服务器硬件资源情况合理分配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比如依赖内存工作的</a:t>
            </a:r>
            <a:r>
              <a:rPr lang="en-US" altLang="zh-CN" dirty="0" smtClean="0"/>
              <a:t>NameNode</a:t>
            </a:r>
            <a:r>
              <a:rPr lang="zh-CN" altLang="en-US" dirty="0" smtClean="0"/>
              <a:t>是不是部署在大内存机器上？</a:t>
            </a:r>
            <a:endParaRPr lang="en-US" altLang="zh-CN" dirty="0" smtClean="0"/>
          </a:p>
          <a:p>
            <a:r>
              <a:rPr lang="zh-CN" altLang="en-US" b="1" dirty="0" smtClean="0"/>
              <a:t>角色规划注意事项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资源上有抢夺冲突的，尽量不要部署在一起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工作上需要互相配合的。尽量部署在一起</a:t>
            </a:r>
            <a:endParaRPr lang="en-US" altLang="zh-CN" dirty="0" smtClean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2554"/>
              </p:ext>
            </p:extLst>
          </p:nvPr>
        </p:nvGraphicFramePr>
        <p:xfrm>
          <a:off x="1700312" y="4338295"/>
          <a:ext cx="8629625" cy="2119086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xmlns="" val="1138920238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xmlns="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服务器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运行角色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node1.itcast.cn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namenode datanode resourcemanager nodemanager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node2.itcast.cn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secondarynamenode datanode nodemanager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node3.itcast.cn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datanode nodemanager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985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63281" y="3926132"/>
            <a:ext cx="10749598" cy="2217655"/>
          </a:xfrm>
        </p:spPr>
        <p:txBody>
          <a:bodyPr/>
          <a:lstStyle/>
          <a:p>
            <a:r>
              <a:rPr lang="en-US" altLang="zh-CN" dirty="0" smtClean="0"/>
              <a:t>Hosts</a:t>
            </a:r>
            <a:r>
              <a:rPr lang="zh-CN" altLang="en-US" dirty="0" smtClean="0"/>
              <a:t>映射（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台机器）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vim /etc/hosts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Step2:</a:t>
            </a:r>
            <a:r>
              <a:rPr lang="zh-CN" altLang="en-US" dirty="0" smtClean="0"/>
              <a:t>服务器基础环境准备</a:t>
            </a:r>
            <a:endParaRPr lang="zh-CN" altLang="en-US" dirty="0"/>
          </a:p>
        </p:txBody>
      </p:sp>
      <p:sp>
        <p:nvSpPr>
          <p:cNvPr id="8" name="文本占位符 6"/>
          <p:cNvSpPr txBox="1">
            <a:spLocks/>
          </p:cNvSpPr>
          <p:nvPr/>
        </p:nvSpPr>
        <p:spPr>
          <a:xfrm>
            <a:off x="863281" y="1798534"/>
            <a:ext cx="10749598" cy="98052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主机名（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台机器）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dirty="0" smtClean="0"/>
              <a:t>vim /etc/hostname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24" y="4846701"/>
            <a:ext cx="8405588" cy="15393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524" y="2779060"/>
            <a:ext cx="3848433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688738"/>
          </a:xfrm>
        </p:spPr>
        <p:txBody>
          <a:bodyPr/>
          <a:lstStyle/>
          <a:p>
            <a:r>
              <a:rPr lang="zh-CN" altLang="en-US" dirty="0"/>
              <a:t>防火墙</a:t>
            </a:r>
            <a:r>
              <a:rPr lang="zh-CN" altLang="en-US" dirty="0" smtClean="0"/>
              <a:t>关闭（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台机器）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systemctl </a:t>
            </a:r>
            <a:r>
              <a:rPr lang="en-US" altLang="zh-CN" dirty="0"/>
              <a:t>stop </a:t>
            </a:r>
            <a:r>
              <a:rPr lang="en-US" altLang="zh-CN" dirty="0" smtClean="0"/>
              <a:t>firewalld.service   #</a:t>
            </a:r>
            <a:r>
              <a:rPr lang="zh-CN" altLang="en-US" dirty="0" smtClean="0"/>
              <a:t>关闭防火墙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systemctl </a:t>
            </a:r>
            <a:r>
              <a:rPr lang="en-US" altLang="zh-CN" dirty="0" smtClean="0"/>
              <a:t>disable firewalld.service #</a:t>
            </a:r>
            <a:r>
              <a:rPr lang="zh-CN" altLang="en-US" dirty="0" smtClean="0"/>
              <a:t>禁止防火墙开启自启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Step2:</a:t>
            </a:r>
            <a:r>
              <a:rPr lang="zh-CN" altLang="en-US" dirty="0" smtClean="0"/>
              <a:t>服务器基础环境准备</a:t>
            </a:r>
            <a:endParaRPr lang="zh-CN" altLang="en-US" dirty="0"/>
          </a:p>
        </p:txBody>
      </p:sp>
      <p:sp>
        <p:nvSpPr>
          <p:cNvPr id="10" name="文本占位符 6"/>
          <p:cNvSpPr txBox="1">
            <a:spLocks/>
          </p:cNvSpPr>
          <p:nvPr/>
        </p:nvSpPr>
        <p:spPr>
          <a:xfrm>
            <a:off x="800528" y="3457005"/>
            <a:ext cx="10749598" cy="16887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ssh</a:t>
            </a:r>
            <a:r>
              <a:rPr lang="zh-CN" altLang="en-US" dirty="0"/>
              <a:t>免密登录（</a:t>
            </a:r>
            <a:r>
              <a:rPr lang="en-US" altLang="zh-CN" dirty="0"/>
              <a:t>node1</a:t>
            </a:r>
            <a:r>
              <a:rPr lang="zh-CN" altLang="en-US" dirty="0"/>
              <a:t>执行</a:t>
            </a:r>
            <a:r>
              <a:rPr lang="en-US" altLang="zh-CN" dirty="0"/>
              <a:t>-&gt;node1|node2|node3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ssh-</a:t>
            </a:r>
            <a:r>
              <a:rPr lang="en-US" altLang="zh-CN" dirty="0" err="1"/>
              <a:t>keygen</a:t>
            </a:r>
            <a:r>
              <a:rPr lang="en-US" altLang="zh-CN" dirty="0"/>
              <a:t> #4</a:t>
            </a:r>
            <a:r>
              <a:rPr lang="zh-CN" altLang="en-US" dirty="0"/>
              <a:t>个回车 生成公钥、私钥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ssh-copy-id node1</a:t>
            </a:r>
            <a:r>
              <a:rPr lang="zh-CN" altLang="en-US" dirty="0"/>
              <a:t>、</a:t>
            </a:r>
            <a:r>
              <a:rPr lang="en-US" altLang="zh-CN" dirty="0"/>
              <a:t>ssh-copy-id node2</a:t>
            </a:r>
            <a:r>
              <a:rPr lang="zh-CN" altLang="en-US" dirty="0"/>
              <a:t>、</a:t>
            </a:r>
            <a:r>
              <a:rPr lang="en-US" altLang="zh-CN" dirty="0"/>
              <a:t>ssh-copy-id node3 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1388469"/>
          </a:xfrm>
        </p:spPr>
        <p:txBody>
          <a:bodyPr/>
          <a:lstStyle/>
          <a:p>
            <a:r>
              <a:rPr lang="zh-CN" altLang="en-US" dirty="0" smtClean="0"/>
              <a:t>集群时间同步（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台机器）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yum -y install ntpdate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ntpdate ntp4.aliyun.com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Step2:</a:t>
            </a:r>
            <a:r>
              <a:rPr lang="zh-CN" altLang="en-US" dirty="0" smtClean="0"/>
              <a:t>服务器基础环境准备</a:t>
            </a:r>
            <a:endParaRPr lang="zh-CN" altLang="en-US" dirty="0"/>
          </a:p>
        </p:txBody>
      </p:sp>
      <p:sp>
        <p:nvSpPr>
          <p:cNvPr id="8" name="文本占位符 6"/>
          <p:cNvSpPr txBox="1">
            <a:spLocks/>
          </p:cNvSpPr>
          <p:nvPr/>
        </p:nvSpPr>
        <p:spPr>
          <a:xfrm>
            <a:off x="710880" y="3907012"/>
            <a:ext cx="10749598" cy="138846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JDK 1.8</a:t>
            </a:r>
            <a:r>
              <a:rPr lang="zh-CN" altLang="en-US" dirty="0"/>
              <a:t>安装（</a:t>
            </a:r>
            <a:r>
              <a:rPr lang="en-US" altLang="zh-CN" dirty="0"/>
              <a:t>3</a:t>
            </a:r>
            <a:r>
              <a:rPr lang="zh-CN" altLang="en-US" dirty="0"/>
              <a:t>台机器）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6" y="3034602"/>
            <a:ext cx="8977138" cy="7315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6" y="4525794"/>
            <a:ext cx="6881456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1689920"/>
          </a:xfrm>
        </p:spPr>
        <p:txBody>
          <a:bodyPr/>
          <a:lstStyle/>
          <a:p>
            <a:r>
              <a:rPr lang="zh-CN" altLang="en-US" b="1" dirty="0" smtClean="0"/>
              <a:t>创建统一工作目录（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台</a:t>
            </a:r>
            <a:r>
              <a:rPr lang="zh-CN" altLang="en-US" b="1" dirty="0"/>
              <a:t>机器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dirty="0" smtClean="0"/>
              <a:t>mkdir </a:t>
            </a:r>
            <a:r>
              <a:rPr lang="en-US" altLang="zh-CN" dirty="0"/>
              <a:t>-p /export/server</a:t>
            </a:r>
            <a:r>
              <a:rPr lang="en-US" altLang="zh-CN" dirty="0" smtClean="0"/>
              <a:t>/    #</a:t>
            </a:r>
            <a:r>
              <a:rPr lang="zh-CN" altLang="en-US" dirty="0" smtClean="0"/>
              <a:t>软件安装路径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mkdir -p /</a:t>
            </a:r>
            <a:r>
              <a:rPr lang="en-US" altLang="zh-CN" dirty="0" smtClean="0"/>
              <a:t>export/data/      #</a:t>
            </a:r>
            <a:r>
              <a:rPr lang="zh-CN" altLang="en-US" dirty="0" smtClean="0"/>
              <a:t>数据存储路径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mkdir -p /</a:t>
            </a:r>
            <a:r>
              <a:rPr lang="en-US" altLang="zh-CN" dirty="0" smtClean="0"/>
              <a:t>export/software/  #</a:t>
            </a:r>
            <a:r>
              <a:rPr lang="zh-CN" altLang="en-US" dirty="0" smtClean="0"/>
              <a:t>安装包存放路径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Step3:</a:t>
            </a:r>
            <a:r>
              <a:rPr lang="zh-CN" altLang="en-US" dirty="0" smtClean="0"/>
              <a:t>上传安装包、解压安装包</a:t>
            </a:r>
            <a:endParaRPr lang="zh-CN" altLang="en-US" dirty="0"/>
          </a:p>
        </p:txBody>
      </p:sp>
      <p:sp>
        <p:nvSpPr>
          <p:cNvPr id="9" name="文本占位符 6"/>
          <p:cNvSpPr txBox="1">
            <a:spLocks/>
          </p:cNvSpPr>
          <p:nvPr/>
        </p:nvSpPr>
        <p:spPr>
          <a:xfrm>
            <a:off x="710880" y="4565261"/>
            <a:ext cx="10749598" cy="121254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上传、解压安装包（</a:t>
            </a:r>
            <a:r>
              <a:rPr lang="en-US" altLang="zh-CN" b="1" dirty="0" smtClean="0"/>
              <a:t>node1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2" y="3393077"/>
            <a:ext cx="5578323" cy="952583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1699102" y="5408470"/>
            <a:ext cx="5770944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4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上传安装包到</a:t>
            </a:r>
            <a:r>
              <a:rPr lang="zh-CN" altLang="zh-CN" sz="14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/export/server </a:t>
            </a:r>
            <a:r>
              <a:rPr lang="zh-CN" altLang="zh-CN" sz="14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解压</a:t>
            </a:r>
            <a:br>
              <a:rPr lang="zh-CN" altLang="zh-CN" sz="14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4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/export/server</a:t>
            </a:r>
            <a:br>
              <a:rPr lang="zh-CN" altLang="zh-CN" sz="14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4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tar </a:t>
            </a:r>
            <a:r>
              <a:rPr lang="zh-CN" altLang="zh-CN" sz="14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zxvf hadoop-3.3.0-Centos7-64-with-snappy.tar.gz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Step4:Hadoop</a:t>
            </a:r>
            <a:r>
              <a:rPr lang="zh-CN" altLang="en-US" dirty="0" smtClean="0"/>
              <a:t>安装包目录结构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02340"/>
              </p:ext>
            </p:extLst>
          </p:nvPr>
        </p:nvGraphicFramePr>
        <p:xfrm>
          <a:off x="1637940" y="1573775"/>
          <a:ext cx="8629625" cy="4505353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xmlns="" val="1138920238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xmlns="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目录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bin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Hadoop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最基本的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管理脚本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和使用脚本的目录，这些脚本是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sbin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目录下管理脚本的基础实现，用户可以直接使用这些脚本管理和使用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Hadoop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etc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Hadoop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配置文件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所在的目录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include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对外提供的编程库头文件（具体动态库和静态库在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lib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目录中），这些头文件均是用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C++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定义的，通常用于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C++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程序访问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HDFS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或者编写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MapReduce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程序。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lib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该目录包含了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Hadoop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对外提供的编程动态库和静态库，与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include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目录中的头文件结合使用。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985552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libexec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各个服务对用的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shell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配置文件所在的目录，可用于配置日志输出、启动参数（比如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JVM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参数）等基本信息。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sbin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Hadoop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管理脚本所在的目录，主要包含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HDFS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YARN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中各类服务的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启动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关闭脚本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6903320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share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Hadoop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各个模块编译后的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jar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包所在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的目录，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官方自带示例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官</a:t>
            </a:r>
            <a:r>
              <a:rPr lang="zh-CN" altLang="en-US" dirty="0"/>
              <a:t>网文档：</a:t>
            </a:r>
            <a:r>
              <a:rPr lang="en-US" altLang="zh-CN" dirty="0">
                <a:hlinkClick r:id="rId2"/>
              </a:rPr>
              <a:t>https://hadoop.apache.org/docs/r3.3.0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  <a:p>
            <a:r>
              <a:rPr lang="zh-CN" altLang="en-US" dirty="0" smtClean="0"/>
              <a:t>第一类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个：</a:t>
            </a:r>
            <a:r>
              <a:rPr lang="en-US" altLang="zh-CN" dirty="0" smtClean="0">
                <a:solidFill>
                  <a:srgbClr val="92D050"/>
                </a:solidFill>
              </a:rPr>
              <a:t>hadoop-env.sh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zh-CN" altLang="en-US" dirty="0" smtClean="0"/>
              <a:t>第二类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个：</a:t>
            </a:r>
            <a:r>
              <a:rPr lang="en-US" altLang="zh-CN" dirty="0" smtClean="0"/>
              <a:t>xxxx-site.xml ,site</a:t>
            </a:r>
            <a:r>
              <a:rPr lang="zh-CN" altLang="en-US" dirty="0"/>
              <a:t>表示的是用户定义的配置，会覆盖</a:t>
            </a:r>
            <a:r>
              <a:rPr lang="en-US" altLang="zh-CN" dirty="0"/>
              <a:t>default</a:t>
            </a:r>
            <a:r>
              <a:rPr lang="zh-CN" altLang="en-US" dirty="0"/>
              <a:t>中的默认配置。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2D050"/>
                </a:solidFill>
              </a:rPr>
              <a:t>	     core-site.xml</a:t>
            </a:r>
            <a:r>
              <a:rPr lang="en-US" altLang="zh-CN" dirty="0" smtClean="0"/>
              <a:t>  </a:t>
            </a:r>
            <a:r>
              <a:rPr lang="zh-CN" altLang="en-US" dirty="0"/>
              <a:t>核心模块配置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2D050"/>
                </a:solidFill>
              </a:rPr>
              <a:t>	     hdfs-site.xml</a:t>
            </a:r>
            <a:r>
              <a:rPr lang="en-US" altLang="zh-CN" dirty="0" smtClean="0"/>
              <a:t>  </a:t>
            </a:r>
            <a:r>
              <a:rPr lang="en-US" altLang="zh-CN" dirty="0"/>
              <a:t>hdfs</a:t>
            </a:r>
            <a:r>
              <a:rPr lang="zh-CN" altLang="en-US" dirty="0"/>
              <a:t>文件系统模块配置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2D050"/>
                </a:solidFill>
              </a:rPr>
              <a:t>	     mapred-site.xml</a:t>
            </a:r>
            <a:r>
              <a:rPr lang="en-US" altLang="zh-CN" dirty="0" smtClean="0"/>
              <a:t>  </a:t>
            </a:r>
            <a:r>
              <a:rPr lang="en-US" altLang="zh-CN" dirty="0"/>
              <a:t>MapReduce</a:t>
            </a:r>
            <a:r>
              <a:rPr lang="zh-CN" altLang="en-US" dirty="0"/>
              <a:t>模块配置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2D050"/>
                </a:solidFill>
              </a:rPr>
              <a:t>	     yarn-site.xml</a:t>
            </a:r>
            <a:r>
              <a:rPr lang="en-US" altLang="zh-CN" dirty="0" smtClean="0"/>
              <a:t> </a:t>
            </a:r>
            <a:r>
              <a:rPr lang="en-US" altLang="zh-CN" dirty="0"/>
              <a:t>yarn</a:t>
            </a:r>
            <a:r>
              <a:rPr lang="zh-CN" altLang="en-US" dirty="0"/>
              <a:t>模块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r>
              <a:rPr lang="zh-CN" altLang="en-US" dirty="0" smtClean="0"/>
              <a:t>第三类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个：</a:t>
            </a:r>
            <a:r>
              <a:rPr lang="en-US" altLang="zh-CN" dirty="0" smtClean="0">
                <a:solidFill>
                  <a:srgbClr val="92D050"/>
                </a:solidFill>
              </a:rPr>
              <a:t>workers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所有的配置文件目录：</a:t>
            </a:r>
            <a:r>
              <a:rPr lang="en-US" altLang="zh-CN" dirty="0">
                <a:solidFill>
                  <a:srgbClr val="C00000"/>
                </a:solidFill>
              </a:rPr>
              <a:t>/export/server/hadoop-3.3.0/etc/hadoop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集群安装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配置文件概述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9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hadoop-env.sh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Step5: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配置文件（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115639" y="3015332"/>
            <a:ext cx="5770944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export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JAVA_HOME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=/export/server/jdk1.8.0</a:t>
            </a:r>
            <a:r>
              <a:rPr lang="zh-CN" altLang="zh-CN" sz="1200" dirty="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_</a:t>
            </a:r>
            <a:r>
              <a:rPr lang="en-US" altLang="zh-CN" sz="1200" dirty="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241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文件最后添加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export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HDFS_NAMENODE_USER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=root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export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HDFS_DATANODE_USER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=root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export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HDFS_SECONDARYNAMENODE_USER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=root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export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YARN_RESOURCEMANAGER_USER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=root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export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YARN_NODEMANAGER_USER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=root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core-site.xml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Step5: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配置文件（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406080" y="2373980"/>
            <a:ext cx="6340033" cy="32316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设置默认使用的文件系统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Hadoop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file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HDFS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GFS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ali|Amazon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云等文件系统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&gt;fs.defaultFS&lt;/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&gt;hdfs://node1:8020&lt;/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Hadoop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本地保存数据路径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&gt;hadoop.tmp.dir&lt;/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&gt;/export/data/hadoop-3.3.0&lt;/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HDFS web UI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用户身份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&gt;hadoop.http.staticuser.user&lt;/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&gt;root&lt;/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969440" y="2558646"/>
            <a:ext cx="4491039" cy="286232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整合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用户代理设置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&gt;hadoop.proxyuser.root.hosts&lt;/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&gt;*&lt;/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&gt;hadoop.proxyuser.root.groups&lt;/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&gt;*&lt;/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垃圾桶文件保存时间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&gt;fs.trash.interval&lt;/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&gt;1440&lt;/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Hadoop</a:t>
            </a:r>
            <a:r>
              <a:rPr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2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hdfs-site.xml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Step5: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配置文件（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200207" y="3171144"/>
            <a:ext cx="5770944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SNN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进程运行机器位置信息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&gt;dfs.namenode.secondary.http-address&lt;/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&gt;node2:9868&lt;/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mapred-site.xml</a:t>
            </a: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Step5: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配置文件（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84579" y="2460079"/>
            <a:ext cx="5770944" cy="32316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MR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程序默认运行模式：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yarn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集群模式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local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本地模式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&gt;mapreduce.framework.name&lt;/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MR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程序历史服务器端地址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&gt;mapreduce.jobhistory.address&lt;/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&gt;node1:10020&lt;/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历史服务器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web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端地址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&gt;mapreduce.jobhistory.webapp.address&lt;/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&gt;node1:19888&lt;/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289194" y="2644745"/>
            <a:ext cx="5770944" cy="286232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&gt;yarn.app.mapreduce.am.env&lt;/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&gt;HADOOP_MAPRED_HOME=${HADOOP_HOME}&lt;/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&gt;mapreduce.map.env&lt;/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&gt;HADOOP_MAPRED_HOME=${HADOOP_HOME}&lt;/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&gt;mapreduce.reduce.env&lt;/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&gt;HADOOP_MAPRED_HOME=${HADOOP_HOME}&lt;/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yarn-site.xml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Step5: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配置文件（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207865"/>
            <a:ext cx="4914282" cy="41549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YARN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集群主角色运行机器位置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&gt;yarn.resourcemanager.hostname&lt;/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&gt;node1&lt;/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&gt;yarn.nodemanager.aux-services&lt;/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&gt;mapreduce_shuffle&lt;/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是否将对容器实施物理内存限制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&gt;yarn.nodemanager.pmem-check-enabled&lt;/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&gt;false&lt;/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是否将对容器实施虚拟内存限制。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&gt;yarn.nodemanager.vmem-check-enabled&lt;/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&gt;false&lt;/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546197" y="2669530"/>
            <a:ext cx="4914282" cy="32316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开启日志聚集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&gt;yarn.log-aggregation-enable&lt;/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&gt;true&lt;/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yarn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历史服务器地址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&gt;yarn.log.server.url&lt;/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&gt;http://node1:19888/jobhistory/logs&lt;/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保存的时间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7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&gt;yarn.log-aggregation.retain-seconds&lt;/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&gt;604800&lt;/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workers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Step5: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配置文件（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4231885" y="3215951"/>
            <a:ext cx="3707587" cy="9233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node1.itcast.cn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node2.itcast.cn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node3.itcast.cn</a:t>
            </a:r>
          </a:p>
        </p:txBody>
      </p:sp>
    </p:spTree>
    <p:extLst>
      <p:ext uri="{BB962C8B-B14F-4D97-AF65-F5344CB8AC3E}">
        <p14:creationId xmlns:p14="http://schemas.microsoft.com/office/powerpoint/2010/main" val="27757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机器上将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安装包</a:t>
            </a:r>
            <a:r>
              <a:rPr lang="en-US" altLang="zh-CN" dirty="0" smtClean="0"/>
              <a:t>scp</a:t>
            </a:r>
            <a:r>
              <a:rPr lang="zh-CN" altLang="en-US" dirty="0" smtClean="0"/>
              <a:t>同步到其他机器</a:t>
            </a: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Step6:</a:t>
            </a:r>
            <a:r>
              <a:rPr lang="zh-CN" altLang="en-US" dirty="0" smtClean="0"/>
              <a:t>分发同步安装包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200207" y="3171144"/>
            <a:ext cx="5770944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/export/server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scp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-r hadoop-3.3.0 root@node2: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$PWD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scp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-r hadoop-3.3.0 root@node3: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$PWD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上配置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vim /</a:t>
            </a:r>
            <a:r>
              <a:rPr lang="en-US" altLang="zh-CN" dirty="0" smtClean="0"/>
              <a:t>etc/profile</a:t>
            </a:r>
          </a:p>
          <a:p>
            <a:pPr marL="0" indent="0">
              <a:buNone/>
            </a:pPr>
            <a:r>
              <a:rPr lang="en-US" altLang="zh-CN" dirty="0"/>
              <a:t>	export HADOOP_HOME=/</a:t>
            </a:r>
            <a:r>
              <a:rPr lang="en-US" altLang="zh-CN" dirty="0" smtClean="0"/>
              <a:t>export/server/hadoop-3.3.0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export </a:t>
            </a:r>
            <a:r>
              <a:rPr lang="en-US" altLang="zh-CN" dirty="0"/>
              <a:t>PATH=$PATH:$HADOOP_HOME/bin:$HADOOP_HOME/sbin</a:t>
            </a:r>
            <a:endParaRPr lang="en-US" altLang="zh-CN" dirty="0" smtClean="0"/>
          </a:p>
          <a:p>
            <a:r>
              <a:rPr lang="zh-CN" altLang="en-US" dirty="0" smtClean="0"/>
              <a:t>将修改后的环境变量同步其他机器</a:t>
            </a:r>
            <a:endParaRPr lang="en-US" altLang="zh-CN" dirty="0" smtClean="0"/>
          </a:p>
          <a:p>
            <a:pPr marL="0" indent="0">
              <a:buNone/>
            </a:pPr>
            <a:r>
              <a:rPr lang="pt-BR" altLang="zh-CN" dirty="0"/>
              <a:t>	scp /etc/profile root@node2:/etc</a:t>
            </a:r>
            <a:r>
              <a:rPr lang="pt-BR" altLang="zh-CN" dirty="0" smtClean="0"/>
              <a:t>/</a:t>
            </a:r>
          </a:p>
          <a:p>
            <a:pPr marL="0" indent="0">
              <a:buNone/>
            </a:pPr>
            <a:r>
              <a:rPr lang="pt-BR" altLang="zh-CN" dirty="0" smtClean="0"/>
              <a:t>	scp </a:t>
            </a:r>
            <a:r>
              <a:rPr lang="pt-BR" altLang="zh-CN" dirty="0"/>
              <a:t>/etc/profile </a:t>
            </a:r>
            <a:r>
              <a:rPr lang="pt-BR" altLang="zh-CN" dirty="0" smtClean="0"/>
              <a:t>root@node3:/</a:t>
            </a:r>
            <a:r>
              <a:rPr lang="pt-BR" altLang="zh-CN" dirty="0"/>
              <a:t>etc</a:t>
            </a:r>
            <a:r>
              <a:rPr lang="pt-BR" altLang="zh-CN" dirty="0" smtClean="0"/>
              <a:t>/</a:t>
            </a:r>
          </a:p>
          <a:p>
            <a:r>
              <a:rPr lang="zh-CN" altLang="en-US" dirty="0" smtClean="0"/>
              <a:t>重新加载环境变量 验证是否生效（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台机器）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source /etc/profile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#</a:t>
            </a:r>
            <a:r>
              <a:rPr lang="zh-CN" altLang="en-US" dirty="0" smtClean="0"/>
              <a:t>验证环境变量是否生效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Step7: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环境变量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28" y="4707159"/>
            <a:ext cx="6294665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服务器基础环境</a:t>
            </a:r>
            <a:endParaRPr kumimoji="1" lang="en-US" altLang="zh-CN" dirty="0" smtClean="0"/>
          </a:p>
          <a:p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源码编译</a:t>
            </a:r>
            <a:endParaRPr kumimoji="1" lang="en-US" altLang="zh-CN" dirty="0" smtClean="0"/>
          </a:p>
          <a:p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配置文件修改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文件、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文件、</a:t>
            </a:r>
            <a:r>
              <a:rPr kumimoji="1" lang="en-US" altLang="zh-CN" dirty="0" smtClean="0"/>
              <a:t>workers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lang="zh-CN" altLang="en-US" dirty="0" smtClean="0"/>
              <a:t>配置文件集群同步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Hadoop</a:t>
            </a:r>
            <a:r>
              <a:rPr lang="zh-CN" altLang="en-US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集群搭建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3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首次启动</a:t>
            </a:r>
            <a:r>
              <a:rPr lang="en-US" altLang="zh-CN" dirty="0"/>
              <a:t>HDFS</a:t>
            </a:r>
            <a:r>
              <a:rPr lang="zh-CN" altLang="en-US" dirty="0"/>
              <a:t>时，必须对其进行格式化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en-US" altLang="zh-CN" dirty="0" smtClean="0"/>
              <a:t>format</a:t>
            </a:r>
            <a:r>
              <a:rPr lang="zh-CN" altLang="en-US" dirty="0" smtClean="0"/>
              <a:t>本质</a:t>
            </a:r>
            <a:r>
              <a:rPr lang="zh-CN" altLang="en-US" dirty="0"/>
              <a:t>上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92D050"/>
                </a:solidFill>
              </a:rPr>
              <a:t>初始化工作，进行</a:t>
            </a:r>
            <a:r>
              <a:rPr lang="en-US" altLang="zh-CN" dirty="0" smtClean="0">
                <a:solidFill>
                  <a:srgbClr val="92D050"/>
                </a:solidFill>
              </a:rPr>
              <a:t>HDFS</a:t>
            </a:r>
            <a:r>
              <a:rPr lang="zh-CN" altLang="en-US" dirty="0" smtClean="0">
                <a:solidFill>
                  <a:srgbClr val="92D050"/>
                </a:solidFill>
              </a:rPr>
              <a:t>清理</a:t>
            </a:r>
            <a:r>
              <a:rPr lang="zh-CN" altLang="en-US" dirty="0">
                <a:solidFill>
                  <a:srgbClr val="92D050"/>
                </a:solidFill>
              </a:rPr>
              <a:t>和准备</a:t>
            </a:r>
            <a:r>
              <a:rPr lang="zh-CN" altLang="en-US" dirty="0" smtClean="0">
                <a:solidFill>
                  <a:srgbClr val="92D050"/>
                </a:solidFill>
              </a:rPr>
              <a:t>工作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/>
              <a:t>命令：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hdfs namenode -format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集群安装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Step8:NameNode format</a:t>
            </a:r>
            <a:r>
              <a:rPr lang="zh-CN" altLang="en-US" dirty="0" smtClean="0"/>
              <a:t>（格式化操作）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42" y="3377745"/>
            <a:ext cx="10319292" cy="16608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42" y="5227455"/>
            <a:ext cx="8077900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首次启动之前需要</a:t>
            </a:r>
            <a:r>
              <a:rPr kumimoji="1" lang="en-US" altLang="zh-CN" dirty="0" smtClean="0"/>
              <a:t>format</a:t>
            </a:r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format</a:t>
            </a:r>
            <a:r>
              <a:rPr kumimoji="1" lang="zh-CN" altLang="en-US" dirty="0" smtClean="0"/>
              <a:t>只能进行一次 后续不再需要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 smtClean="0"/>
              <a:t>如果多次</a:t>
            </a:r>
            <a:r>
              <a:rPr kumimoji="1" lang="en-US" altLang="zh-CN" dirty="0" smtClean="0"/>
              <a:t>format</a:t>
            </a:r>
            <a:r>
              <a:rPr kumimoji="1" lang="zh-CN" altLang="en-US" dirty="0" smtClean="0"/>
              <a:t>除了造成数据丢失外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还会导致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集群主从角色之间互不识别。通过删除所有机器</a:t>
            </a:r>
            <a:r>
              <a:rPr kumimoji="1" lang="en-US" altLang="zh-CN" dirty="0" err="1" smtClean="0"/>
              <a:t>hadoop.tmp.dir</a:t>
            </a:r>
            <a:r>
              <a:rPr kumimoji="1" lang="zh-CN" altLang="en-US" dirty="0" smtClean="0"/>
              <a:t>目录重新</a:t>
            </a:r>
            <a:r>
              <a:rPr kumimoji="1" lang="en-US" altLang="zh-CN" dirty="0" smtClean="0"/>
              <a:t>format</a:t>
            </a:r>
            <a:r>
              <a:rPr kumimoji="1" lang="zh-CN" altLang="en-US" dirty="0" smtClean="0"/>
              <a:t>解决</a:t>
            </a:r>
            <a:endParaRPr kumimoji="1" lang="en-US" altLang="zh-CN" dirty="0" smtClean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Hadoop</a:t>
            </a:r>
            <a:r>
              <a:rPr lang="zh-CN" altLang="en-US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namenode 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3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每台机器上每次手动启动关闭一个角色进程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可以精准控制每个进程启停，避免群起群停。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YARN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集群启动关闭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手动逐个进程启停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200207" y="2600776"/>
            <a:ext cx="5770944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#hadoop2.x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版本命令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hadoop-daemon.sh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start|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stop 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namenode|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datanode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secondarynamenode</a:t>
            </a:r>
            <a:b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#hadoop3.x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版本命令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hdfs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--daemon start|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stop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namenode|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datanode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secondarynamenode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200207" y="4464281"/>
            <a:ext cx="5770944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#hadoop2.x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版本命令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yarn-daemon.sh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start|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stop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resourcemanager|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nodemanager</a:t>
            </a:r>
            <a:b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#hadoop3.x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版本命令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yarn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--daemon start|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stop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resourcemanager|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nodemanager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介绍、发展简史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特性优点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国内外应用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发行版本、架构变迁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774764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上，使用软件自带的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脚本一键启动</a:t>
            </a:r>
            <a:r>
              <a:rPr lang="zh-CN" altLang="en-US" dirty="0"/>
              <a:t>。</a:t>
            </a:r>
            <a:r>
              <a:rPr lang="zh-CN" altLang="en-US" dirty="0" smtClean="0"/>
              <a:t>前提：</a:t>
            </a:r>
            <a:r>
              <a:rPr lang="zh-CN" altLang="en-US" dirty="0" smtClean="0">
                <a:solidFill>
                  <a:srgbClr val="92D050"/>
                </a:solidFill>
              </a:rPr>
              <a:t>配置好机器之间的</a:t>
            </a:r>
            <a:r>
              <a:rPr lang="en-US" altLang="zh-CN" dirty="0" smtClean="0">
                <a:solidFill>
                  <a:srgbClr val="92D050"/>
                </a:solidFill>
              </a:rPr>
              <a:t>SSH</a:t>
            </a:r>
            <a:r>
              <a:rPr lang="zh-CN" altLang="en-US" dirty="0" smtClean="0">
                <a:solidFill>
                  <a:srgbClr val="92D050"/>
                </a:solidFill>
              </a:rPr>
              <a:t>免密登录和</a:t>
            </a:r>
            <a:r>
              <a:rPr lang="en-US" altLang="zh-CN" dirty="0" smtClean="0">
                <a:solidFill>
                  <a:srgbClr val="92D050"/>
                </a:solidFill>
              </a:rPr>
              <a:t>workers</a:t>
            </a:r>
            <a:r>
              <a:rPr lang="zh-CN" altLang="en-US" dirty="0" smtClean="0">
                <a:solidFill>
                  <a:srgbClr val="92D050"/>
                </a:solidFill>
              </a:rPr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start-dfs.sh </a:t>
            </a:r>
          </a:p>
          <a:p>
            <a:pPr marL="0" indent="0">
              <a:buNone/>
            </a:pPr>
            <a:r>
              <a:rPr lang="en-US" altLang="zh-CN" dirty="0" smtClean="0"/>
              <a:t>	stop-dfs.sh </a:t>
            </a:r>
          </a:p>
          <a:p>
            <a:r>
              <a:rPr lang="en-US" altLang="zh-CN" dirty="0" smtClean="0"/>
              <a:t>YARN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start-yarn.sh</a:t>
            </a:r>
          </a:p>
          <a:p>
            <a:pPr marL="0" indent="0">
              <a:buNone/>
            </a:pPr>
            <a:r>
              <a:rPr lang="en-US" altLang="zh-CN" dirty="0"/>
              <a:t>	stop-yarn.sh</a:t>
            </a:r>
            <a:endParaRPr lang="en-US" altLang="zh-CN" dirty="0" smtClean="0"/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start-all.sh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stop-all.sh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集群启动关闭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脚本一键启停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82" y="3064794"/>
            <a:ext cx="5380186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675036"/>
          </a:xfrm>
        </p:spPr>
        <p:txBody>
          <a:bodyPr/>
          <a:lstStyle/>
          <a:p>
            <a:r>
              <a:rPr lang="zh-CN" altLang="en-US" dirty="0" smtClean="0"/>
              <a:t>启动完毕之后可以使用</a:t>
            </a:r>
            <a:r>
              <a:rPr lang="en-US" altLang="zh-CN" dirty="0" smtClean="0">
                <a:solidFill>
                  <a:srgbClr val="92D050"/>
                </a:solidFill>
              </a:rPr>
              <a:t>jps</a:t>
            </a:r>
            <a:r>
              <a:rPr lang="zh-CN" altLang="en-US" dirty="0" smtClean="0">
                <a:solidFill>
                  <a:srgbClr val="92D050"/>
                </a:solidFill>
              </a:rPr>
              <a:t>命令</a:t>
            </a:r>
            <a:r>
              <a:rPr lang="zh-CN" altLang="en-US" dirty="0" smtClean="0"/>
              <a:t>查看进程是否启动成功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集群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进程状态、日志查看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84" y="2505758"/>
            <a:ext cx="2491956" cy="11430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14" y="2505758"/>
            <a:ext cx="2530059" cy="9609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47" y="2505758"/>
            <a:ext cx="2255715" cy="723963"/>
          </a:xfrm>
          <a:prstGeom prst="rect">
            <a:avLst/>
          </a:prstGeom>
        </p:spPr>
      </p:pic>
      <p:sp>
        <p:nvSpPr>
          <p:cNvPr id="8" name="文本占位符 6"/>
          <p:cNvSpPr txBox="1">
            <a:spLocks/>
          </p:cNvSpPr>
          <p:nvPr/>
        </p:nvSpPr>
        <p:spPr>
          <a:xfrm>
            <a:off x="710880" y="3861682"/>
            <a:ext cx="10749598" cy="144384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Hadoop</a:t>
            </a:r>
            <a:r>
              <a:rPr lang="zh-CN" altLang="en-US" dirty="0" smtClean="0"/>
              <a:t>启动日志路径：</a:t>
            </a:r>
            <a:r>
              <a:rPr lang="en-US" altLang="zh-CN" dirty="0" smtClean="0">
                <a:solidFill>
                  <a:srgbClr val="92D050"/>
                </a:solidFill>
              </a:rPr>
              <a:t>/export/server/hadoop-3.3.0/logs</a:t>
            </a:r>
            <a:r>
              <a:rPr lang="en-US" altLang="zh-CN" dirty="0">
                <a:solidFill>
                  <a:srgbClr val="92D050"/>
                </a:solidFill>
              </a:rPr>
              <a:t>/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908" y="4454068"/>
            <a:ext cx="5899541" cy="21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地址：</a:t>
            </a:r>
            <a:r>
              <a:rPr lang="en-US" altLang="zh-CN" dirty="0" smtClean="0">
                <a:hlinkClick r:id="rId2"/>
              </a:rPr>
              <a:t>http://namenode_host:9870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namenode_host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namenode</a:t>
            </a:r>
            <a:r>
              <a:rPr lang="zh-CN" altLang="en-US" dirty="0" smtClean="0"/>
              <a:t>运行所在机器的主机名或者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如果使用主机名访问，别忘了在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hosts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Web UI</a:t>
            </a:r>
            <a:r>
              <a:rPr lang="zh-CN" altLang="en-US" dirty="0"/>
              <a:t>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610" y="3286443"/>
            <a:ext cx="8042137" cy="2768127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657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页面浏览</a:t>
            </a: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Web UI</a:t>
            </a:r>
            <a:r>
              <a:rPr lang="zh-CN" altLang="en-US" dirty="0"/>
              <a:t>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87" y="3897087"/>
            <a:ext cx="9967232" cy="2526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87" y="2204136"/>
            <a:ext cx="9030483" cy="1409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51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://resourcemanager_host:8088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其中</a:t>
            </a:r>
            <a:r>
              <a:rPr lang="en-US" altLang="zh-CN" dirty="0" err="1"/>
              <a:t>resourcemanager_host</a:t>
            </a:r>
            <a:r>
              <a:rPr lang="zh-CN" altLang="en-US" dirty="0" smtClean="0"/>
              <a:t>是</a:t>
            </a:r>
            <a:r>
              <a:rPr lang="en-US" altLang="zh-CN" dirty="0"/>
              <a:t>resourcemanager</a:t>
            </a:r>
            <a:r>
              <a:rPr lang="zh-CN" altLang="en-US" dirty="0" smtClean="0"/>
              <a:t>运行</a:t>
            </a:r>
            <a:r>
              <a:rPr lang="zh-CN" altLang="en-US" dirty="0"/>
              <a:t>所在机器的主机名或者</a:t>
            </a:r>
            <a:r>
              <a:rPr lang="en-US" altLang="zh-CN" dirty="0" err="1"/>
              <a:t>ip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如果使用主机名访问，别忘了在</a:t>
            </a:r>
            <a:r>
              <a:rPr lang="en-US" altLang="zh-CN" dirty="0"/>
              <a:t>Windows</a:t>
            </a:r>
            <a:r>
              <a:rPr lang="zh-CN" altLang="en-US" dirty="0"/>
              <a:t>配置</a:t>
            </a:r>
            <a:r>
              <a:rPr lang="en-US" altLang="zh-CN" dirty="0"/>
              <a:t>hosts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Web UI</a:t>
            </a:r>
            <a:r>
              <a:rPr lang="zh-CN" altLang="en-US" dirty="0"/>
              <a:t>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4" y="3083503"/>
            <a:ext cx="10989129" cy="3319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15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初体验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9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Hadoop HDFS</a:t>
            </a:r>
            <a:r>
              <a:rPr lang="zh-CN" altLang="en-US" dirty="0" smtClean="0">
                <a:solidFill>
                  <a:srgbClr val="FF0000"/>
                </a:solidFill>
              </a:rPr>
              <a:t>初体验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Hadoop MapReduce +YARN</a:t>
            </a:r>
            <a:r>
              <a:rPr lang="zh-CN" altLang="en-US" dirty="0" smtClean="0">
                <a:solidFill>
                  <a:schemeClr val="tx1"/>
                </a:solidFill>
              </a:rPr>
              <a:t>初体验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命令操作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-mkdir /</a:t>
            </a:r>
            <a:r>
              <a:rPr lang="en-US" altLang="zh-CN" dirty="0" err="1" smtClean="0"/>
              <a:t>itcast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</a:t>
            </a:r>
            <a:r>
              <a:rPr lang="en-US" altLang="zh-CN" dirty="0" err="1"/>
              <a:t>zookeeper.out</a:t>
            </a:r>
            <a:r>
              <a:rPr lang="en-US" altLang="zh-CN" dirty="0"/>
              <a:t> /</a:t>
            </a:r>
            <a:r>
              <a:rPr lang="en-US" altLang="zh-CN" dirty="0" err="1" smtClean="0"/>
              <a:t>itcast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/</a:t>
            </a:r>
            <a:endParaRPr lang="en-US" altLang="zh-CN" dirty="0" smtClean="0"/>
          </a:p>
          <a:p>
            <a:r>
              <a:rPr lang="en-US" altLang="zh-CN" dirty="0" smtClean="0"/>
              <a:t>Web UI</a:t>
            </a:r>
            <a:r>
              <a:rPr lang="zh-CN" altLang="en-US" dirty="0" smtClean="0"/>
              <a:t>页面操作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初体验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初体验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306" y="2168969"/>
            <a:ext cx="6033247" cy="9602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810" y="3942792"/>
            <a:ext cx="5509737" cy="25224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9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05FE52-5451-4C68-8940-28401292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3" y="236790"/>
            <a:ext cx="8771021" cy="517190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Hadoop</a:t>
            </a:r>
            <a:r>
              <a:rPr lang="zh-CN" altLang="en-US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初体验</a:t>
            </a:r>
            <a:r>
              <a:rPr lang="en-US" altLang="zh-CN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-HDFS</a:t>
            </a:r>
            <a:r>
              <a:rPr lang="zh-CN" altLang="en-US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体验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本质就是一个文件系统 </a:t>
            </a:r>
            <a:endParaRPr lang="en-US" altLang="zh-CN" dirty="0" smtClean="0"/>
          </a:p>
          <a:p>
            <a:r>
              <a:rPr lang="zh-CN" altLang="en-US" dirty="0" smtClean="0"/>
              <a:t>有目录树结构 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类似，分文件、文件夹</a:t>
            </a:r>
            <a:endParaRPr lang="en-US" altLang="zh-CN" dirty="0" smtClean="0"/>
          </a:p>
          <a:p>
            <a:r>
              <a:rPr lang="zh-CN" altLang="en-US" dirty="0" smtClean="0"/>
              <a:t>为什么上传一个小文件也这么慢？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Hadoop HDFS</a:t>
            </a:r>
            <a:r>
              <a:rPr lang="zh-CN" altLang="en-US" dirty="0" smtClean="0">
                <a:solidFill>
                  <a:schemeClr val="tx1"/>
                </a:solidFill>
              </a:rPr>
              <a:t>初体验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Hadoop MapReduce +YARN</a:t>
            </a:r>
            <a:r>
              <a:rPr lang="zh-CN" altLang="en-US" dirty="0" smtClean="0">
                <a:solidFill>
                  <a:srgbClr val="FF0000"/>
                </a:solidFill>
              </a:rPr>
              <a:t>初体验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狭义上</a:t>
            </a:r>
            <a:r>
              <a:rPr lang="en-US" altLang="zh-CN" b="1" dirty="0" smtClean="0"/>
              <a:t>Hadoop</a:t>
            </a:r>
            <a:r>
              <a:rPr lang="zh-CN" altLang="en-US" b="1" dirty="0" smtClean="0"/>
              <a:t>指的是</a:t>
            </a:r>
            <a:r>
              <a:rPr lang="en-US" altLang="zh-CN" b="1" dirty="0" smtClean="0"/>
              <a:t>Apache</a:t>
            </a:r>
            <a:r>
              <a:rPr lang="zh-CN" altLang="en-US" b="1" dirty="0" smtClean="0"/>
              <a:t>的一款开源软件。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   用</a:t>
            </a:r>
            <a:r>
              <a:rPr lang="en-US" altLang="zh-CN" dirty="0"/>
              <a:t>java</a:t>
            </a:r>
            <a:r>
              <a:rPr lang="zh-CN" altLang="en-US" dirty="0"/>
              <a:t>语言实现开源软件框架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允许</a:t>
            </a:r>
            <a:r>
              <a:rPr lang="zh-CN" altLang="en-US" dirty="0"/>
              <a:t>使用简单的编程模型跨计算机集群对大型数据集进行</a:t>
            </a:r>
            <a:r>
              <a:rPr lang="zh-CN" altLang="en-US" dirty="0" smtClean="0"/>
              <a:t>分布式处理</a:t>
            </a:r>
            <a:endParaRPr lang="en-US" altLang="zh-CN" dirty="0" smtClean="0"/>
          </a:p>
          <a:p>
            <a:r>
              <a:rPr lang="en-US" altLang="zh-CN" b="1" dirty="0" smtClean="0"/>
              <a:t>Hadoop</a:t>
            </a:r>
            <a:r>
              <a:rPr lang="zh-CN" altLang="en-US" b="1" dirty="0" smtClean="0"/>
              <a:t>核心组件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Hadoop HDFS</a:t>
            </a:r>
            <a:r>
              <a:rPr lang="zh-CN" altLang="en-US" dirty="0" smtClean="0"/>
              <a:t>（</a:t>
            </a:r>
            <a:r>
              <a:rPr lang="zh-CN" altLang="en-US" dirty="0"/>
              <a:t>分布式文件</a:t>
            </a:r>
            <a:r>
              <a:rPr lang="zh-CN" altLang="en-US" dirty="0" smtClean="0"/>
              <a:t>存储系统）：解决海量数据存储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Hadoop YARN</a:t>
            </a:r>
            <a:r>
              <a:rPr lang="zh-CN" altLang="en-US" dirty="0" smtClean="0"/>
              <a:t>（集群资源管理和任务调度框架）：解决资源任务调度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Hadoop MapReduce</a:t>
            </a:r>
            <a:r>
              <a:rPr lang="zh-CN" altLang="en-US" dirty="0" smtClean="0"/>
              <a:t>（分布式计算框架）：解决海量数据计算</a:t>
            </a:r>
            <a:endParaRPr lang="en-US" altLang="zh-CN" dirty="0" smtClean="0"/>
          </a:p>
          <a:p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://hadoop.apache.org/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 smtClean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介绍</a:t>
            </a:r>
            <a:endParaRPr lang="zh-CN" altLang="en-US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9220" name="Picture 4" descr="What happened to Hadoop. Hadoop was the next big thing in… | by Derrick  Harris | ARCHITE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08" y="4759354"/>
            <a:ext cx="4387186" cy="19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75657" y="5596932"/>
            <a:ext cx="5375868" cy="4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4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官方自带的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案例</a:t>
            </a:r>
            <a:r>
              <a:rPr lang="zh-CN" altLang="en-US" dirty="0"/>
              <a:t>，</a:t>
            </a:r>
            <a:r>
              <a:rPr lang="zh-CN" altLang="en-US" dirty="0" smtClean="0"/>
              <a:t>评估圆周率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的值。</a:t>
            </a: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初体验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MapReduce+YARN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初体验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80" y="3018643"/>
            <a:ext cx="11186198" cy="15012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80" y="4737988"/>
            <a:ext cx="11186198" cy="161575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200207" y="2338903"/>
            <a:ext cx="5770944" cy="461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/export/server/hadoop-3.3.0/share/hadoop/mapreduce/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hadoop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jar hadoop-mapreduce-examples-3.3.0.jar pi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2 4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05FE52-5451-4C68-8940-28401292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3" y="236790"/>
            <a:ext cx="8771021" cy="517190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Hadoop</a:t>
            </a:r>
            <a:r>
              <a:rPr lang="zh-CN" altLang="en-US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初体验</a:t>
            </a:r>
            <a:r>
              <a:rPr lang="en-US" altLang="zh-CN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-</a:t>
            </a:r>
            <a:r>
              <a:rPr lang="en-US" altLang="zh-CN" b="0" dirty="0" err="1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MapReduce+YARN</a:t>
            </a:r>
            <a:r>
              <a:rPr lang="zh-CN" altLang="en-US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体验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本质是程序？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的时候，为什么首先请求</a:t>
            </a:r>
            <a:r>
              <a:rPr lang="en-US" altLang="zh-CN" dirty="0" smtClean="0"/>
              <a:t>YARN?</a:t>
            </a:r>
          </a:p>
          <a:p>
            <a:r>
              <a:rPr lang="en-US" altLang="zh-CN" dirty="0" smtClean="0"/>
              <a:t>MapReduce</a:t>
            </a:r>
            <a:r>
              <a:rPr lang="zh-CN" altLang="en-US" dirty="0" smtClean="0"/>
              <a:t>看上去好像是两个阶段？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en-US" altLang="zh-CN" dirty="0" smtClean="0"/>
              <a:t>Map,</a:t>
            </a:r>
            <a:r>
              <a:rPr lang="zh-CN" altLang="en-US" dirty="0" smtClean="0"/>
              <a:t>再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处理小数据的时候，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速度快吗？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80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 jobhistory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上运行，</a:t>
            </a:r>
            <a:r>
              <a:rPr lang="en-US" altLang="zh-CN" dirty="0" smtClean="0">
                <a:solidFill>
                  <a:srgbClr val="92D050"/>
                </a:solidFill>
              </a:rPr>
              <a:t>YARN</a:t>
            </a:r>
            <a:r>
              <a:rPr lang="zh-CN" altLang="en-US" dirty="0" smtClean="0">
                <a:solidFill>
                  <a:srgbClr val="92D050"/>
                </a:solidFill>
              </a:rPr>
              <a:t>不会永久记录</a:t>
            </a:r>
            <a:r>
              <a:rPr lang="en-US" altLang="zh-CN" dirty="0" smtClean="0">
                <a:solidFill>
                  <a:srgbClr val="92D050"/>
                </a:solidFill>
              </a:rPr>
              <a:t>MR</a:t>
            </a:r>
            <a:r>
              <a:rPr lang="zh-CN" altLang="en-US" dirty="0" smtClean="0">
                <a:solidFill>
                  <a:srgbClr val="92D050"/>
                </a:solidFill>
              </a:rPr>
              <a:t>作业</a:t>
            </a:r>
            <a:r>
              <a:rPr lang="zh-CN" altLang="en-US" dirty="0">
                <a:solidFill>
                  <a:srgbClr val="92D050"/>
                </a:solidFill>
              </a:rPr>
              <a:t>的</a:t>
            </a:r>
            <a:r>
              <a:rPr lang="zh-CN" altLang="en-US" dirty="0" smtClean="0">
                <a:solidFill>
                  <a:srgbClr val="92D050"/>
                </a:solidFill>
              </a:rPr>
              <a:t>日志信息</a:t>
            </a:r>
            <a:r>
              <a:rPr lang="zh-CN" altLang="en-US" dirty="0" smtClean="0"/>
              <a:t>，在</a:t>
            </a:r>
            <a:r>
              <a:rPr lang="en-US" altLang="zh-CN" dirty="0" smtClean="0">
                <a:solidFill>
                  <a:srgbClr val="92D050"/>
                </a:solidFill>
              </a:rPr>
              <a:t>YARN</a:t>
            </a:r>
            <a:r>
              <a:rPr lang="zh-CN" altLang="en-US" dirty="0" smtClean="0">
                <a:solidFill>
                  <a:srgbClr val="92D050"/>
                </a:solidFill>
              </a:rPr>
              <a:t>集群重启之后日志信息会消失；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smtClean="0">
                <a:solidFill>
                  <a:srgbClr val="92D050"/>
                </a:solidFill>
              </a:rPr>
              <a:t>MR</a:t>
            </a:r>
            <a:r>
              <a:rPr lang="zh-CN" altLang="en-US" dirty="0" smtClean="0">
                <a:solidFill>
                  <a:srgbClr val="92D050"/>
                </a:solidFill>
              </a:rPr>
              <a:t>程序分布式执行也不利于日志的集中查看，</a:t>
            </a:r>
            <a:r>
              <a:rPr lang="zh-CN" altLang="en-US" dirty="0" smtClean="0">
                <a:solidFill>
                  <a:srgbClr val="C00000"/>
                </a:solidFill>
              </a:rPr>
              <a:t>开启</a:t>
            </a:r>
            <a:r>
              <a:rPr lang="en-US" altLang="zh-CN" dirty="0" smtClean="0">
                <a:solidFill>
                  <a:srgbClr val="C00000"/>
                </a:solidFill>
              </a:rPr>
              <a:t>jobhistory</a:t>
            </a:r>
            <a:r>
              <a:rPr lang="zh-CN" altLang="en-US" dirty="0" smtClean="0">
                <a:solidFill>
                  <a:srgbClr val="C00000"/>
                </a:solidFill>
              </a:rPr>
              <a:t>服务</a:t>
            </a:r>
            <a:r>
              <a:rPr lang="zh-CN" altLang="en-US" dirty="0" smtClean="0">
                <a:solidFill>
                  <a:srgbClr val="92D050"/>
                </a:solidFill>
              </a:rPr>
              <a:t>再配合</a:t>
            </a:r>
            <a:r>
              <a:rPr lang="en-US" altLang="zh-CN" dirty="0" smtClean="0">
                <a:solidFill>
                  <a:srgbClr val="C00000"/>
                </a:solidFill>
              </a:rPr>
              <a:t>YARN</a:t>
            </a:r>
            <a:r>
              <a:rPr lang="zh-CN" altLang="en-US" dirty="0" smtClean="0">
                <a:solidFill>
                  <a:srgbClr val="C00000"/>
                </a:solidFill>
              </a:rPr>
              <a:t>日志聚集</a:t>
            </a:r>
            <a:r>
              <a:rPr lang="zh-CN" altLang="en-US" dirty="0" smtClean="0">
                <a:solidFill>
                  <a:srgbClr val="92D050"/>
                </a:solidFill>
              </a:rPr>
              <a:t>功能可以实现集中查询日志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/>
              <a:t>jobhistory</a:t>
            </a:r>
            <a:r>
              <a:rPr lang="zh-CN" altLang="en-US" dirty="0" smtClean="0"/>
              <a:t>用来</a:t>
            </a:r>
            <a:r>
              <a:rPr lang="zh-CN" altLang="en-US" dirty="0"/>
              <a:t>记录</a:t>
            </a:r>
            <a:r>
              <a:rPr lang="zh-CN" altLang="en-US" dirty="0" smtClean="0"/>
              <a:t>已经完成的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程序运行</a:t>
            </a:r>
            <a:r>
              <a:rPr lang="zh-CN" altLang="en-US" dirty="0"/>
              <a:t>日志，日志信息存放于</a:t>
            </a:r>
            <a:r>
              <a:rPr lang="en-US" altLang="zh-CN" dirty="0"/>
              <a:t>HDFS</a:t>
            </a:r>
            <a:r>
              <a:rPr lang="zh-CN" altLang="en-US" dirty="0"/>
              <a:t>目录</a:t>
            </a:r>
            <a:r>
              <a:rPr lang="zh-CN" altLang="en-US" dirty="0" smtClean="0"/>
              <a:t>中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jobhistory</a:t>
            </a:r>
            <a:r>
              <a:rPr lang="zh-CN" altLang="en-US" dirty="0" smtClean="0"/>
              <a:t>默认</a:t>
            </a:r>
            <a:r>
              <a:rPr lang="zh-CN" altLang="en-US" dirty="0"/>
              <a:t>情况</a:t>
            </a:r>
            <a:r>
              <a:rPr lang="zh-CN" altLang="en-US" dirty="0" smtClean="0"/>
              <a:t>下</a:t>
            </a:r>
            <a:r>
              <a:rPr lang="zh-CN" altLang="en-US" dirty="0"/>
              <a:t>是</a:t>
            </a:r>
            <a:r>
              <a:rPr lang="zh-CN" altLang="en-US" dirty="0" smtClean="0"/>
              <a:t>没有开启，</a:t>
            </a:r>
            <a:r>
              <a:rPr lang="zh-CN" altLang="en-US" dirty="0"/>
              <a:t>需要在</a:t>
            </a:r>
            <a:r>
              <a:rPr lang="en-US" altLang="zh-CN" dirty="0"/>
              <a:t>mapred-site.xml</a:t>
            </a:r>
            <a:r>
              <a:rPr lang="zh-CN" altLang="en-US" dirty="0"/>
              <a:t>中</a:t>
            </a:r>
            <a:r>
              <a:rPr lang="zh-CN" altLang="en-US" dirty="0" smtClean="0"/>
              <a:t>配置，并</a:t>
            </a:r>
            <a:r>
              <a:rPr lang="zh-CN" altLang="en-US" dirty="0"/>
              <a:t>手动</a:t>
            </a:r>
            <a:r>
              <a:rPr lang="zh-CN" altLang="en-US" dirty="0" smtClean="0"/>
              <a:t>启动服务。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jobhistory</a:t>
            </a:r>
            <a:r>
              <a:rPr lang="zh-CN" altLang="en-US" dirty="0"/>
              <a:t>服务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mapred-site.xml</a:t>
            </a:r>
          </a:p>
          <a:p>
            <a:pPr marL="0" indent="0">
              <a:buNone/>
            </a:pPr>
            <a:r>
              <a:rPr lang="zh-CN" altLang="en-US" dirty="0" smtClean="0"/>
              <a:t>注意，因为涉及配置文件修改，需要集群</a:t>
            </a:r>
            <a:r>
              <a:rPr lang="zh-CN" altLang="en-US" dirty="0" smtClean="0">
                <a:solidFill>
                  <a:srgbClr val="92D050"/>
                </a:solidFill>
              </a:rPr>
              <a:t>每台机器都修改</a:t>
            </a:r>
            <a:r>
              <a:rPr lang="zh-CN" altLang="en-US" dirty="0" smtClean="0"/>
              <a:t>，并且在</a:t>
            </a:r>
            <a:r>
              <a:rPr lang="zh-CN" altLang="en-US" dirty="0" smtClean="0">
                <a:solidFill>
                  <a:srgbClr val="92D050"/>
                </a:solidFill>
              </a:rPr>
              <a:t>重启之后生效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jobhistory</a:t>
            </a:r>
            <a:r>
              <a:rPr lang="zh-CN" altLang="en-US" dirty="0"/>
              <a:t>服务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93633" y="3416265"/>
            <a:ext cx="4477131" cy="21236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vim mapred-site.xml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&gt;mapreduce.jobhistory.address&lt;/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&gt;node1:10020&lt;/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&gt;mapreduce.jobhistory.webapp.address&lt;/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&gt;node1:19888&lt;/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5553733" y="3970262"/>
            <a:ext cx="5770944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scp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/export/server/hadoop-3.3.0/etc/hadoop/mapred-site.xml node2:/export/server/hadoop-3.3.0/etc/hadoop/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scp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/export/server/hadoop-3.3.0/etc/hadoop/mapred-site.xml node3:/export/server/hadoop-3.3.0/etc/hadoop/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的日志聚集功能，在搭建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集群时已经配置完毕。这里不需要操作了。</a:t>
            </a: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jobhistory</a:t>
            </a:r>
            <a:r>
              <a:rPr lang="zh-CN" altLang="en-US" dirty="0"/>
              <a:t>服务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847113" y="2737255"/>
            <a:ext cx="4477131" cy="32316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开启日志聚集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&gt;yarn.log-aggregation-enable&lt;/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&gt;true&lt;/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yarn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历史服务器地址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&gt;yarn.log.server.url&lt;/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&gt;http://node1:19888/jobhistory/logs&lt;/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保存的时间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7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--&gt;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&gt;yarn.log-aggregation.retain-seconds&lt;/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&gt;604800&lt;/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property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jobhistory</a:t>
            </a:r>
            <a:r>
              <a:rPr lang="zh-CN" altLang="en-US" dirty="0" smtClean="0"/>
              <a:t>服务并不受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集群启停命令控制，需要单独启动、单独关闭。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jobhistory</a:t>
            </a:r>
            <a:r>
              <a:rPr lang="zh-CN" altLang="en-US" dirty="0"/>
              <a:t>服务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服务启停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734362" y="2728201"/>
            <a:ext cx="4477131" cy="249299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#hadoop2.x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版本命令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mr-jobhistory-daemon.sh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start|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stop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historyserver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#hadoop3.x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版本命令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mapred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--daemon start|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stop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historyserver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[root@node1 ~]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 jps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13794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JobHistoryServer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13060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DataNode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12922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NameNode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13436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NodeManager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13836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Jps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13327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ResourceManager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://node1:19888/jobhistory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jobhistory</a:t>
            </a:r>
            <a:r>
              <a:rPr lang="zh-CN" altLang="en-US" dirty="0"/>
              <a:t>服务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41" y="2627569"/>
            <a:ext cx="8870075" cy="25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/>
              <a:t>的垃圾桶机制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每一个文件系统都会有垃圾桶机制，便于将删除的数据回收到垃圾桶里面去，避免某些误操作删除一些重要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r>
              <a:rPr lang="zh-CN" altLang="en-US" dirty="0" smtClean="0"/>
              <a:t>回收</a:t>
            </a:r>
            <a:r>
              <a:rPr lang="zh-CN" altLang="en-US" dirty="0"/>
              <a:t>到垃圾桶里里面的资料数据，都可以进行</a:t>
            </a:r>
            <a:r>
              <a:rPr lang="zh-CN" altLang="en-US" dirty="0" smtClean="0"/>
              <a:t>恢复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中，垃圾桶叫做回收站。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文件系统默认没有开启垃圾桶功能，需要手动配置开启；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的垃圾桶机制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36" y="3755920"/>
            <a:ext cx="2834886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广义</a:t>
            </a:r>
            <a:r>
              <a:rPr lang="zh-CN" altLang="en-US" dirty="0" smtClean="0"/>
              <a:t>上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指的是围绕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打造的大数据生态圈。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 smtClean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介绍</a:t>
            </a:r>
            <a:endParaRPr lang="zh-CN" altLang="en-US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50" y="2264400"/>
            <a:ext cx="7450458" cy="42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台机器都需要修改，重启之后生效。</a:t>
            </a:r>
            <a:endParaRPr lang="en-US" altLang="zh-CN" dirty="0" smtClean="0"/>
          </a:p>
          <a:p>
            <a:r>
              <a:rPr lang="zh-CN" altLang="en-US" dirty="0" smtClean="0"/>
              <a:t>本课程在搭建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集群的时候已经配置，可以不用操作。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的垃圾桶机制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847113" y="3289516"/>
            <a:ext cx="4477131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JetBrains Mono"/>
              </a:rPr>
              <a:t>core-site.xml</a:t>
            </a: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中开启垃圾桶机制</a:t>
            </a:r>
            <a:b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指定保存在垃圾桶的时间。单位分钟</a:t>
            </a:r>
            <a:b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JetBrains Mono"/>
              </a:rPr>
              <a:t>&lt;property&gt;</a:t>
            </a:r>
            <a:b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JetBrains Mono"/>
              </a:rPr>
              <a:t> &lt;name</a:t>
            </a:r>
            <a:r>
              <a:rPr lang="zh-CN" altLang="zh-CN" sz="1200" dirty="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fs.trash.interval</a:t>
            </a:r>
            <a:r>
              <a:rPr lang="zh-CN" altLang="zh-CN" sz="1200" dirty="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/name</a:t>
            </a:r>
            <a:r>
              <a:rPr lang="zh-CN" altLang="zh-CN" sz="1200" dirty="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 </a:t>
            </a: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JetBrains Mono"/>
              </a:rPr>
              <a:t>&lt;value</a:t>
            </a:r>
            <a:r>
              <a:rPr lang="zh-CN" altLang="zh-CN" sz="1200" dirty="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1750EB"/>
                </a:solidFill>
                <a:latin typeface="宋体" panose="02010600030101010101" pitchFamily="2" charset="-122"/>
                <a:ea typeface="JetBrains Mono"/>
              </a:rPr>
              <a:t>1440</a:t>
            </a:r>
            <a:r>
              <a:rPr lang="zh-CN" altLang="zh-CN" sz="1200" dirty="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/value</a:t>
            </a:r>
            <a:r>
              <a:rPr lang="zh-CN" altLang="zh-CN" sz="1200" dirty="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JetBrains Mono"/>
              </a:rPr>
              <a:t>&lt;/property&gt;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配置好</a:t>
            </a:r>
            <a:r>
              <a:rPr lang="zh-CN" altLang="en-US" dirty="0" smtClean="0"/>
              <a:t>之后，再</a:t>
            </a:r>
            <a:r>
              <a:rPr lang="zh-CN" altLang="en-US" dirty="0"/>
              <a:t>删除</a:t>
            </a:r>
            <a:r>
              <a:rPr lang="zh-CN" altLang="en-US" dirty="0" smtClean="0"/>
              <a:t>文件，直接</a:t>
            </a:r>
            <a:r>
              <a:rPr lang="zh-CN" altLang="en-US" dirty="0"/>
              <a:t>进入</a:t>
            </a:r>
            <a:r>
              <a:rPr lang="zh-CN" altLang="en-US" dirty="0" smtClean="0"/>
              <a:t>垃圾桶；</a:t>
            </a:r>
            <a:endParaRPr lang="en-US" altLang="zh-CN" dirty="0" smtClean="0"/>
          </a:p>
          <a:p>
            <a:r>
              <a:rPr lang="zh-CN" altLang="en-US" dirty="0" smtClean="0"/>
              <a:t>垃圾桶的</a:t>
            </a:r>
            <a:r>
              <a:rPr lang="zh-CN" altLang="en-US" dirty="0" smtClean="0">
                <a:solidFill>
                  <a:srgbClr val="92D050"/>
                </a:solidFill>
              </a:rPr>
              <a:t>本质就是在</a:t>
            </a:r>
            <a:r>
              <a:rPr lang="en-US" altLang="zh-CN" dirty="0" smtClean="0">
                <a:solidFill>
                  <a:srgbClr val="92D050"/>
                </a:solidFill>
              </a:rPr>
              <a:t>HDFS</a:t>
            </a:r>
            <a:r>
              <a:rPr lang="zh-CN" altLang="en-US" dirty="0" smtClean="0">
                <a:solidFill>
                  <a:srgbClr val="92D050"/>
                </a:solidFill>
              </a:rPr>
              <a:t>上创建一个隐藏的文件夹，将删除的文件移动到隐藏文件夹中，逻辑删除它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可以在执行删除的时候，指定跳过垃圾桶，直接删除；</a:t>
            </a:r>
            <a:endParaRPr lang="en-US" altLang="zh-CN" dirty="0" smtClean="0"/>
          </a:p>
          <a:p>
            <a:r>
              <a:rPr lang="zh-CN" altLang="en-US" dirty="0" smtClean="0"/>
              <a:t>如果后悔删除，可以从隐藏文件夹中将删除的文件恢复出来。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的垃圾桶机制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847113" y="4296048"/>
            <a:ext cx="4477131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hdfs://node1:8020/user/</a:t>
            </a: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用户名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/.Trash/Current</a:t>
            </a:r>
            <a:b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hadoop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fs -cp /user/root/.Trash/Current/itcast.txt /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hadoop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fs -rm -skipTrash /itcast.txt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[root@node1 ~]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  hadoop fs -rm -skipTrash /itcast.txt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Deleted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/itcast.txt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Apache Hadoop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集群搭建</a:t>
            </a:r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初体验</a:t>
            </a:r>
            <a:endParaRPr lang="en-US" altLang="zh-CN" dirty="0"/>
          </a:p>
          <a:p>
            <a:r>
              <a:rPr lang="en-US" altLang="zh-CN" dirty="0"/>
              <a:t>Hadoop jobhistory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kumimoji="1" lang="en-US" altLang="zh-CN" dirty="0"/>
              <a:t>HDFS</a:t>
            </a:r>
            <a:r>
              <a:rPr kumimoji="1" lang="zh-CN" altLang="en-US" dirty="0"/>
              <a:t>垃圾桶</a:t>
            </a:r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Apache Hadoop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Hadoop</a:t>
            </a:r>
            <a:r>
              <a:rPr lang="zh-CN" altLang="en-US" dirty="0"/>
              <a:t>发展历史、生态圈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Hadoop</a:t>
            </a:r>
            <a:r>
              <a:rPr lang="zh-CN" altLang="en-US" dirty="0"/>
              <a:t>集群架构、角色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Hadoop</a:t>
            </a:r>
            <a:r>
              <a:rPr lang="zh-CN" altLang="en-US" dirty="0"/>
              <a:t>集群分布式安装部署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Job HistoryServer</a:t>
            </a:r>
            <a:r>
              <a:rPr lang="zh-CN" altLang="en-US" dirty="0"/>
              <a:t>功能</a:t>
            </a:r>
          </a:p>
          <a:p>
            <a:r>
              <a:rPr lang="zh-CN" altLang="en-US" dirty="0"/>
              <a:t>理解</a:t>
            </a:r>
            <a:r>
              <a:rPr lang="en-US" altLang="zh-CN" dirty="0"/>
              <a:t>HDFS</a:t>
            </a:r>
            <a:r>
              <a:rPr lang="zh-CN" altLang="en-US" dirty="0"/>
              <a:t>垃圾桶机制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Apache Hadoop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Hadoop</a:t>
            </a:r>
            <a:r>
              <a:rPr lang="zh-CN" altLang="en-US" b="1" dirty="0" smtClean="0"/>
              <a:t>之父：</a:t>
            </a:r>
            <a:r>
              <a:rPr lang="en-US" altLang="zh-CN" b="1" dirty="0">
                <a:solidFill>
                  <a:srgbClr val="FF0000"/>
                </a:solidFill>
              </a:rPr>
              <a:t>Doug </a:t>
            </a:r>
            <a:r>
              <a:rPr lang="en-US" altLang="zh-CN" b="1" dirty="0" smtClean="0">
                <a:solidFill>
                  <a:srgbClr val="FF0000"/>
                </a:solidFill>
              </a:rPr>
              <a:t>Cutting</a:t>
            </a:r>
          </a:p>
          <a:p>
            <a:r>
              <a:rPr lang="en-US" altLang="zh-CN" b="1" dirty="0"/>
              <a:t>Hadoop</a:t>
            </a:r>
            <a:r>
              <a:rPr lang="zh-CN" altLang="en-US" b="1" dirty="0"/>
              <a:t>起源于</a:t>
            </a:r>
            <a:r>
              <a:rPr lang="en-US" altLang="zh-CN" b="1" dirty="0"/>
              <a:t>Apache Lucene</a:t>
            </a:r>
            <a:r>
              <a:rPr lang="zh-CN" altLang="en-US" b="1" dirty="0"/>
              <a:t>子项目：</a:t>
            </a:r>
            <a:r>
              <a:rPr lang="en-US" altLang="zh-CN" b="1" dirty="0"/>
              <a:t>Nutch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Nutch</a:t>
            </a:r>
            <a:r>
              <a:rPr lang="zh-CN" altLang="en-US" dirty="0"/>
              <a:t>的设计目标是构建一个大型的全网</a:t>
            </a:r>
            <a:r>
              <a:rPr lang="zh-CN" altLang="en-US" dirty="0" smtClean="0"/>
              <a:t>搜索引擎。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遇到瓶颈：如何</a:t>
            </a:r>
            <a:r>
              <a:rPr lang="zh-CN" altLang="en-US" dirty="0"/>
              <a:t>解决数十亿网页的存储和索引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b="1" dirty="0"/>
              <a:t>Google</a:t>
            </a:r>
            <a:r>
              <a:rPr lang="zh-CN" altLang="en-US" b="1" dirty="0"/>
              <a:t>三篇论文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《The Google file system》</a:t>
            </a:r>
            <a:r>
              <a:rPr lang="zh-CN" altLang="en-US" dirty="0" smtClean="0"/>
              <a:t>：谷歌分布式文件系统</a:t>
            </a:r>
            <a:r>
              <a:rPr lang="en-US" altLang="zh-CN" dirty="0" smtClean="0"/>
              <a:t>GFS</a:t>
            </a:r>
          </a:p>
          <a:p>
            <a:pPr marL="0" indent="0">
              <a:buNone/>
            </a:pPr>
            <a:r>
              <a:rPr lang="en-US" altLang="zh-CN" dirty="0"/>
              <a:t>   《MapReduce: Simpliﬁed Data Processing on Large Clusters》</a:t>
            </a:r>
            <a:r>
              <a:rPr lang="zh-CN" altLang="en-US" dirty="0" smtClean="0"/>
              <a:t>：谷歌分布式计算框架</a:t>
            </a:r>
            <a:r>
              <a:rPr lang="en-US" altLang="zh-CN" dirty="0" smtClean="0"/>
              <a:t>MapReduce</a:t>
            </a:r>
          </a:p>
          <a:p>
            <a:pPr marL="0" indent="0">
              <a:buNone/>
            </a:pPr>
            <a:r>
              <a:rPr lang="en-US" altLang="zh-CN" dirty="0"/>
              <a:t>   《Bigtable: A Distributed Storage System for Structured Data》</a:t>
            </a:r>
            <a:r>
              <a:rPr lang="zh-CN" altLang="en-US" dirty="0" smtClean="0"/>
              <a:t>：谷歌结构化数据存储系统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</a:rPr>
              <a:t>Apache Hadoop</a:t>
            </a:r>
            <a:r>
              <a:rPr kumimoji="1" lang="zh-CN" altLang="en-US" dirty="0" smtClean="0">
                <a:solidFill>
                  <a:srgbClr val="595959"/>
                </a:solidFill>
              </a:rPr>
              <a:t>概述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发展简史</a:t>
            </a:r>
            <a:endParaRPr lang="zh-CN" altLang="en-US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0242" name="Picture 2" descr="http://img.mp.itc.cn/upload/20170718/3eac14356dbe4fa3b7c40f2d1c7daf7f_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60" y="1048869"/>
            <a:ext cx="2826957" cy="244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8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狭义上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指软件，广义上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指生态圈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之父</a:t>
            </a:r>
            <a:r>
              <a:rPr kumimoji="1" lang="en-US" altLang="zh-CN" dirty="0"/>
              <a:t>Doug </a:t>
            </a:r>
            <a:r>
              <a:rPr kumimoji="1" lang="en-US" altLang="zh-CN" dirty="0" smtClean="0"/>
              <a:t>Cutting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起源于</a:t>
            </a:r>
            <a:r>
              <a:rPr kumimoji="1" lang="en-US" altLang="zh-CN" dirty="0" smtClean="0"/>
              <a:t>Nutch</a:t>
            </a:r>
            <a:r>
              <a:rPr kumimoji="1" lang="zh-CN" altLang="en-US" dirty="0" smtClean="0"/>
              <a:t>项目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受</a:t>
            </a:r>
            <a:r>
              <a:rPr kumimoji="1" lang="en-US" altLang="zh-CN" dirty="0" smtClean="0"/>
              <a:t>Google3</a:t>
            </a:r>
            <a:r>
              <a:rPr kumimoji="1" lang="zh-CN" altLang="en-US" dirty="0" smtClean="0"/>
              <a:t>篇论文启发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2008</a:t>
            </a:r>
            <a:r>
              <a:rPr kumimoji="1" lang="zh-CN" altLang="en-US" dirty="0" smtClean="0"/>
              <a:t>年开源给</a:t>
            </a:r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软件基金会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Hadoop</a:t>
            </a:r>
            <a:r>
              <a:rPr lang="zh-CN" altLang="en-US" dirty="0" smtClean="0"/>
              <a:t>概述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4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8085</TotalTime>
  <Words>2852</Words>
  <Application>Microsoft Office PowerPoint</Application>
  <PresentationFormat>宽屏</PresentationFormat>
  <Paragraphs>499</Paragraphs>
  <Slides>74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74</vt:i4>
      </vt:variant>
    </vt:vector>
  </HeadingPairs>
  <TitlesOfParts>
    <vt:vector size="97" baseType="lpstr">
      <vt:lpstr>Alibaba PuHuiTi B</vt:lpstr>
      <vt:lpstr>Alibaba PuHuiTi M</vt:lpstr>
      <vt:lpstr>Alibaba PuHuiTi R</vt:lpstr>
      <vt:lpstr>Arial Unicode MS</vt:lpstr>
      <vt:lpstr>Bebas</vt:lpstr>
      <vt:lpstr>JetBrains Mono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Apache Hadoop</vt:lpstr>
      <vt:lpstr>PowerPoint 演示文稿</vt:lpstr>
      <vt:lpstr>PowerPoint 演示文稿</vt:lpstr>
      <vt:lpstr>Apache Hadoop概述</vt:lpstr>
      <vt:lpstr>PowerPoint 演示文稿</vt:lpstr>
      <vt:lpstr>Apache Hadoop概述</vt:lpstr>
      <vt:lpstr>Apache Hadoop概述</vt:lpstr>
      <vt:lpstr>Apache Hadoop概述</vt:lpstr>
      <vt:lpstr>Apache Hadoop概述</vt:lpstr>
      <vt:lpstr>PowerPoint 演示文稿</vt:lpstr>
      <vt:lpstr>Apache Hadoop概述</vt:lpstr>
      <vt:lpstr>Apache Hadoop概述</vt:lpstr>
      <vt:lpstr>Apache Hadoop概述</vt:lpstr>
      <vt:lpstr>Apache Hadoop概述</vt:lpstr>
      <vt:lpstr>PowerPoint 演示文稿</vt:lpstr>
      <vt:lpstr>Apache Hadoop概述</vt:lpstr>
      <vt:lpstr>Apache Hadoop概述</vt:lpstr>
      <vt:lpstr>Apache Hadoop概述</vt:lpstr>
      <vt:lpstr>Apache Hadoop概述</vt:lpstr>
      <vt:lpstr>Hadoop集群搭建</vt:lpstr>
      <vt:lpstr>PowerPoint 演示文稿</vt:lpstr>
      <vt:lpstr>Hadoop集群搭建</vt:lpstr>
      <vt:lpstr>Hadoop集群搭建</vt:lpstr>
      <vt:lpstr>Hadoop集群搭建</vt:lpstr>
      <vt:lpstr>Hadoop集群搭建</vt:lpstr>
      <vt:lpstr>PowerPoint 演示文稿</vt:lpstr>
      <vt:lpstr>Hadoop集群搭建</vt:lpstr>
      <vt:lpstr>PowerPoint 演示文稿</vt:lpstr>
      <vt:lpstr>Hadoop集群搭建</vt:lpstr>
      <vt:lpstr>PowerPoint 演示文稿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Hadoop集群安装</vt:lpstr>
      <vt:lpstr>Hadoop集群搭建</vt:lpstr>
      <vt:lpstr>Hadoop集群安装</vt:lpstr>
      <vt:lpstr>Hadoop namenode format</vt:lpstr>
      <vt:lpstr>Hadoop集群启动关闭</vt:lpstr>
      <vt:lpstr>Hadoop集群启动关闭</vt:lpstr>
      <vt:lpstr>Hadoop集群启动</vt:lpstr>
      <vt:lpstr>Hadoop Web UI页面</vt:lpstr>
      <vt:lpstr>Hadoop Web UI页面</vt:lpstr>
      <vt:lpstr>Hadoop Web UI页面</vt:lpstr>
      <vt:lpstr>Hadoop初体验</vt:lpstr>
      <vt:lpstr>PowerPoint 演示文稿</vt:lpstr>
      <vt:lpstr>Hadoop初体验</vt:lpstr>
      <vt:lpstr>Hadoop初体验-HDFS体验</vt:lpstr>
      <vt:lpstr>PowerPoint 演示文稿</vt:lpstr>
      <vt:lpstr>Hadoop初体验</vt:lpstr>
      <vt:lpstr>Hadoop初体验-MapReduce+YARN体验</vt:lpstr>
      <vt:lpstr>Hadoop jobhistory服务</vt:lpstr>
      <vt:lpstr>Hadoop jobhistory服务</vt:lpstr>
      <vt:lpstr>Hadoop jobhistory服务</vt:lpstr>
      <vt:lpstr>Hadoop jobhistory服务</vt:lpstr>
      <vt:lpstr>Hadoop jobhistory服务</vt:lpstr>
      <vt:lpstr>Hadoop jobhistory服务</vt:lpstr>
      <vt:lpstr>HDFS的垃圾桶机制</vt:lpstr>
      <vt:lpstr>HDFS的垃圾桶机制</vt:lpstr>
      <vt:lpstr>HDFS的垃圾桶机制</vt:lpstr>
      <vt:lpstr>HDFS的垃圾桶机制</vt:lpstr>
      <vt:lpstr>Apache Hadoop</vt:lpstr>
      <vt:lpstr>Apache Hadoop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AllenWoon</cp:lastModifiedBy>
  <cp:revision>1087</cp:revision>
  <dcterms:created xsi:type="dcterms:W3CDTF">2020-03-31T02:23:27Z</dcterms:created>
  <dcterms:modified xsi:type="dcterms:W3CDTF">2021-09-23T02:17:48Z</dcterms:modified>
</cp:coreProperties>
</file>