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9" r:id="rId2"/>
    <p:sldMasterId id="2147483681" r:id="rId3"/>
    <p:sldMasterId id="2147483683" r:id="rId4"/>
    <p:sldMasterId id="2147483685" r:id="rId5"/>
    <p:sldMasterId id="2147483687" r:id="rId6"/>
    <p:sldMasterId id="2147483704" r:id="rId7"/>
  </p:sldMasterIdLst>
  <p:notesMasterIdLst>
    <p:notesMasterId r:id="rId44"/>
  </p:notesMasterIdLst>
  <p:handoutMasterIdLst>
    <p:handoutMasterId r:id="rId45"/>
  </p:handoutMasterIdLst>
  <p:sldIdLst>
    <p:sldId id="599" r:id="rId8"/>
    <p:sldId id="600" r:id="rId9"/>
    <p:sldId id="601" r:id="rId10"/>
    <p:sldId id="602" r:id="rId11"/>
    <p:sldId id="641" r:id="rId12"/>
    <p:sldId id="642" r:id="rId13"/>
    <p:sldId id="643" r:id="rId14"/>
    <p:sldId id="603" r:id="rId15"/>
    <p:sldId id="644" r:id="rId16"/>
    <p:sldId id="609" r:id="rId17"/>
    <p:sldId id="645" r:id="rId18"/>
    <p:sldId id="646" r:id="rId19"/>
    <p:sldId id="608" r:id="rId20"/>
    <p:sldId id="647" r:id="rId21"/>
    <p:sldId id="648" r:id="rId22"/>
    <p:sldId id="615" r:id="rId23"/>
    <p:sldId id="649" r:id="rId24"/>
    <p:sldId id="650" r:id="rId25"/>
    <p:sldId id="614" r:id="rId26"/>
    <p:sldId id="651" r:id="rId27"/>
    <p:sldId id="652" r:id="rId28"/>
    <p:sldId id="653" r:id="rId29"/>
    <p:sldId id="654" r:id="rId30"/>
    <p:sldId id="655" r:id="rId31"/>
    <p:sldId id="656" r:id="rId32"/>
    <p:sldId id="657" r:id="rId33"/>
    <p:sldId id="658" r:id="rId34"/>
    <p:sldId id="620" r:id="rId35"/>
    <p:sldId id="659" r:id="rId36"/>
    <p:sldId id="660" r:id="rId37"/>
    <p:sldId id="621" r:id="rId38"/>
    <p:sldId id="661" r:id="rId39"/>
    <p:sldId id="662" r:id="rId40"/>
    <p:sldId id="663" r:id="rId41"/>
    <p:sldId id="626" r:id="rId42"/>
    <p:sldId id="640" r:id="rId43"/>
  </p:sldIdLst>
  <p:sldSz cx="12193588"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Calibri"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Calibri"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Calibri"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Calibri" charset="0"/>
        <a:ea typeface="宋体" charset="0"/>
        <a:cs typeface="宋体" charset="0"/>
      </a:defRPr>
    </a:lvl5pPr>
    <a:lvl6pPr marL="2286000" algn="l" defTabSz="457200" rtl="0" eaLnBrk="1" latinLnBrk="0" hangingPunct="1">
      <a:defRPr kern="1200">
        <a:solidFill>
          <a:schemeClr val="tx1"/>
        </a:solidFill>
        <a:latin typeface="Calibri" charset="0"/>
        <a:ea typeface="宋体" charset="0"/>
        <a:cs typeface="宋体" charset="0"/>
      </a:defRPr>
    </a:lvl6pPr>
    <a:lvl7pPr marL="2743200" algn="l" defTabSz="457200" rtl="0" eaLnBrk="1" latinLnBrk="0" hangingPunct="1">
      <a:defRPr kern="1200">
        <a:solidFill>
          <a:schemeClr val="tx1"/>
        </a:solidFill>
        <a:latin typeface="Calibri" charset="0"/>
        <a:ea typeface="宋体" charset="0"/>
        <a:cs typeface="宋体" charset="0"/>
      </a:defRPr>
    </a:lvl7pPr>
    <a:lvl8pPr marL="3200400" algn="l" defTabSz="457200" rtl="0" eaLnBrk="1" latinLnBrk="0" hangingPunct="1">
      <a:defRPr kern="1200">
        <a:solidFill>
          <a:schemeClr val="tx1"/>
        </a:solidFill>
        <a:latin typeface="Calibri" charset="0"/>
        <a:ea typeface="宋体" charset="0"/>
        <a:cs typeface="宋体" charset="0"/>
      </a:defRPr>
    </a:lvl8pPr>
    <a:lvl9pPr marL="3657600" algn="l" defTabSz="457200" rtl="0" eaLnBrk="1" latinLnBrk="0" hangingPunct="1">
      <a:defRPr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49"/>
    <a:srgbClr val="B3D9FF"/>
    <a:srgbClr val="79AFFF"/>
    <a:srgbClr val="EBF5FF"/>
    <a:srgbClr val="EBD9FF"/>
    <a:srgbClr val="FBD5D5"/>
    <a:srgbClr val="17375E"/>
    <a:srgbClr val="EFF7FF"/>
    <a:srgbClr val="E6F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81"/>
    <p:restoredTop sz="94512"/>
  </p:normalViewPr>
  <p:slideViewPr>
    <p:cSldViewPr>
      <p:cViewPr varScale="1">
        <p:scale>
          <a:sx n="112" d="100"/>
          <a:sy n="112" d="100"/>
        </p:scale>
        <p:origin x="232" y="384"/>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B71F79F-4065-CD4F-B030-8AC9BC5EDD8C}" type="datetimeFigureOut">
              <a:rPr lang="zh-CN" altLang="en-US"/>
              <a:pPr>
                <a:defRPr/>
              </a:pPr>
              <a:t>2021/10/29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itchFamily="34" charset="0"/>
                <a:ea typeface="宋体"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3D60977-06C0-474F-AF9C-D6EAEC0E5E47}" type="slidenum">
              <a:rPr lang="zh-CN" altLang="en-US"/>
              <a:pPr>
                <a:defRPr/>
              </a:pPr>
              <a:t>‹#›</a:t>
            </a:fld>
            <a:endParaRPr lang="zh-CN" altLang="en-US"/>
          </a:p>
        </p:txBody>
      </p:sp>
    </p:spTree>
    <p:extLst>
      <p:ext uri="{BB962C8B-B14F-4D97-AF65-F5344CB8AC3E}">
        <p14:creationId xmlns:p14="http://schemas.microsoft.com/office/powerpoint/2010/main" val="355106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49E8CC4-97BD-D24C-B341-9DDAC8C5942D}" type="datetimeFigureOut">
              <a:rPr lang="zh-CN" altLang="en-US"/>
              <a:pPr>
                <a:defRPr/>
              </a:pPr>
              <a:t>2021/10/29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14D5F60-C347-6D40-8E94-8EE9446EB09D}" type="slidenum">
              <a:rPr lang="zh-CN" altLang="en-US"/>
              <a:pPr>
                <a:defRPr/>
              </a:pPr>
              <a:t>‹#›</a:t>
            </a:fld>
            <a:endParaRPr lang="zh-CN" altLang="en-US"/>
          </a:p>
        </p:txBody>
      </p:sp>
    </p:spTree>
    <p:extLst>
      <p:ext uri="{BB962C8B-B14F-4D97-AF65-F5344CB8AC3E}">
        <p14:creationId xmlns:p14="http://schemas.microsoft.com/office/powerpoint/2010/main" val="53042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309" y="2244726"/>
            <a:ext cx="10542373"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310" y="3454402"/>
            <a:ext cx="10542372"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26040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973" y="940081"/>
            <a:ext cx="107494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41718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3" y="940082"/>
            <a:ext cx="9846957"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1320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972" y="9349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41126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973" y="945094"/>
            <a:ext cx="107494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71643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37742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553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411" y="968974"/>
            <a:ext cx="122863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2000" dirty="0">
                  <a:solidFill>
                    <a:srgbClr val="0067E1"/>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736" y="1016160"/>
            <a:ext cx="9215430" cy="517190"/>
          </a:xfrm>
          <a:prstGeom prst="rect">
            <a:avLst/>
          </a:prstGeom>
        </p:spPr>
        <p:txBody>
          <a:bodyPr anchor="ctr" anchorCtr="0"/>
          <a:lstStyle>
            <a:lvl1pPr marL="0" indent="0">
              <a:buNone/>
              <a:defRPr lang="zh-CN" altLang="en-US" sz="2400" kern="1200" dirty="0">
                <a:solidFill>
                  <a:srgbClr val="0067E1"/>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736" y="1656000"/>
            <a:ext cx="92154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6472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558" y="3611950"/>
            <a:ext cx="1225219" cy="1056361"/>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342" y="2632429"/>
            <a:ext cx="1944550" cy="1676554"/>
          </a:xfrm>
          <a:prstGeom prst="hexagon">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36556"/>
            <a:ext cx="576128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641" y="2987770"/>
            <a:ext cx="1567746"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540" y="2254172"/>
            <a:ext cx="566610" cy="488521"/>
          </a:xfrm>
          <a:prstGeom prst="hexagon">
            <a:avLst/>
          </a:prstGeom>
          <a:solidFill>
            <a:srgbClr val="0067E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532" y="4231519"/>
            <a:ext cx="298934" cy="257736"/>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987" y="4490334"/>
            <a:ext cx="566612" cy="488523"/>
          </a:xfrm>
          <a:prstGeom prst="hexagon">
            <a:avLst/>
          </a:prstGeom>
          <a:noFill/>
          <a:ln w="19050">
            <a:solidFill>
              <a:srgbClr val="DE0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852" y="1820103"/>
            <a:ext cx="854974" cy="737143"/>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953480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973" y="1928703"/>
            <a:ext cx="3587816"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461885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课程小结">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463040"/>
            <a:ext cx="576128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6065"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821108" y="2270979"/>
            <a:ext cx="3512686" cy="2883000"/>
            <a:chOff x="974255" y="2588572"/>
            <a:chExt cx="3512229" cy="2883000"/>
          </a:xfrm>
        </p:grpSpPr>
        <p:sp>
          <p:nvSpPr>
            <p:cNvPr id="12" name="椭圆 11"/>
            <p:cNvSpPr/>
            <p:nvPr userDrawn="1"/>
          </p:nvSpPr>
          <p:spPr>
            <a:xfrm>
              <a:off x="3372155" y="4718547"/>
              <a:ext cx="753025" cy="753025"/>
            </a:xfrm>
            <a:prstGeom prst="ellipse">
              <a:avLst/>
            </a:prstGeom>
            <a:noFill/>
            <a:ln w="12700">
              <a:solidFill>
                <a:srgbClr val="DE00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11929" y="4106554"/>
              <a:ext cx="592684" cy="592684"/>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userDrawn="1"/>
          </p:nvSpPr>
          <p:spPr>
            <a:xfrm>
              <a:off x="974255" y="2692113"/>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556915" y="2830523"/>
              <a:ext cx="2097063" cy="2065246"/>
            </a:xfrm>
            <a:prstGeom prst="ellipse">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3682146" y="2588572"/>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467561" y="2778561"/>
              <a:ext cx="314325" cy="314325"/>
            </a:xfrm>
            <a:prstGeom prst="ellipse">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04613" y="3323396"/>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课程小结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7878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01FAF-D372-FC44-88CB-12C15DC9D05C}"/>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CC26F9E9-319B-F747-821C-B36B71C10030}"/>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3074594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937" y="3089666"/>
            <a:ext cx="936368" cy="93649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549" y="4032772"/>
            <a:ext cx="643144" cy="643228"/>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6131" y="2140615"/>
            <a:ext cx="219635" cy="219664"/>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547" y="4247831"/>
            <a:ext cx="494750" cy="494814"/>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693" y="2161689"/>
            <a:ext cx="361655" cy="361702"/>
          </a:xfrm>
          <a:prstGeom prst="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6001" y="2537630"/>
            <a:ext cx="1828800" cy="1829038"/>
          </a:xfrm>
          <a:prstGeom prst="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4000" y="2466424"/>
            <a:ext cx="263657" cy="263691"/>
          </a:xfrm>
          <a:prstGeom prst="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7096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演示">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6ED0ECCE-700B-174A-A0C7-E4E2A2CC1AED}"/>
              </a:ext>
            </a:extLst>
          </p:cNvPr>
          <p:cNvSpPr/>
          <p:nvPr userDrawn="1"/>
        </p:nvSpPr>
        <p:spPr>
          <a:xfrm rot="2700000">
            <a:off x="3512027" y="3583953"/>
            <a:ext cx="515265" cy="515332"/>
          </a:xfrm>
          <a:prstGeom prst="roundRect">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圆角矩形 14">
            <a:extLst>
              <a:ext uri="{FF2B5EF4-FFF2-40B4-BE49-F238E27FC236}">
                <a16:creationId xmlns:a16="http://schemas.microsoft.com/office/drawing/2014/main" id="{6C7FB80A-0632-F346-B5EC-DE853333A547}"/>
              </a:ext>
            </a:extLst>
          </p:cNvPr>
          <p:cNvSpPr/>
          <p:nvPr userDrawn="1"/>
        </p:nvSpPr>
        <p:spPr>
          <a:xfrm rot="2700000">
            <a:off x="1758954" y="4003292"/>
            <a:ext cx="695926" cy="696017"/>
          </a:xfrm>
          <a:prstGeom prst="round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圆角矩形 3">
            <a:extLst>
              <a:ext uri="{FF2B5EF4-FFF2-40B4-BE49-F238E27FC236}">
                <a16:creationId xmlns:a16="http://schemas.microsoft.com/office/drawing/2014/main" id="{7B322775-2795-0D40-A84E-0EC42A34C971}"/>
              </a:ext>
            </a:extLst>
          </p:cNvPr>
          <p:cNvSpPr/>
          <p:nvPr userDrawn="1"/>
        </p:nvSpPr>
        <p:spPr>
          <a:xfrm rot="2700000">
            <a:off x="1780139" y="2463550"/>
            <a:ext cx="1913638" cy="1913887"/>
          </a:xfrm>
          <a:prstGeom prst="roundRect">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演示</a:t>
            </a:r>
          </a:p>
        </p:txBody>
      </p:sp>
      <p:sp>
        <p:nvSpPr>
          <p:cNvPr id="16" name="圆角矩形 15">
            <a:extLst>
              <a:ext uri="{FF2B5EF4-FFF2-40B4-BE49-F238E27FC236}">
                <a16:creationId xmlns:a16="http://schemas.microsoft.com/office/drawing/2014/main" id="{C17C2BAF-8739-E342-BE2C-3191E1182BF5}"/>
              </a:ext>
            </a:extLst>
          </p:cNvPr>
          <p:cNvSpPr/>
          <p:nvPr userDrawn="1"/>
        </p:nvSpPr>
        <p:spPr>
          <a:xfrm rot="2700000">
            <a:off x="1336828" y="2080265"/>
            <a:ext cx="515265" cy="515332"/>
          </a:xfrm>
          <a:prstGeom prst="round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圆角矩形 17">
            <a:extLst>
              <a:ext uri="{FF2B5EF4-FFF2-40B4-BE49-F238E27FC236}">
                <a16:creationId xmlns:a16="http://schemas.microsoft.com/office/drawing/2014/main" id="{12FF83A2-A462-1048-B09C-183FAE0DCED7}"/>
              </a:ext>
            </a:extLst>
          </p:cNvPr>
          <p:cNvSpPr/>
          <p:nvPr userDrawn="1"/>
        </p:nvSpPr>
        <p:spPr>
          <a:xfrm rot="2700000">
            <a:off x="963233" y="3948300"/>
            <a:ext cx="515265" cy="515332"/>
          </a:xfrm>
          <a:prstGeom prst="round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圆角矩形 18">
            <a:extLst>
              <a:ext uri="{FF2B5EF4-FFF2-40B4-BE49-F238E27FC236}">
                <a16:creationId xmlns:a16="http://schemas.microsoft.com/office/drawing/2014/main" id="{B6F8C03F-6BD0-6749-87C6-6A41893FEE79}"/>
              </a:ext>
            </a:extLst>
          </p:cNvPr>
          <p:cNvSpPr/>
          <p:nvPr userDrawn="1"/>
        </p:nvSpPr>
        <p:spPr>
          <a:xfrm rot="2700000">
            <a:off x="3237751" y="4752068"/>
            <a:ext cx="391216" cy="391267"/>
          </a:xfrm>
          <a:prstGeom prst="roundRect">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圆角矩形 19">
            <a:extLst>
              <a:ext uri="{FF2B5EF4-FFF2-40B4-BE49-F238E27FC236}">
                <a16:creationId xmlns:a16="http://schemas.microsoft.com/office/drawing/2014/main" id="{D99B425A-2101-B145-8D33-CC87B0C00E11}"/>
              </a:ext>
            </a:extLst>
          </p:cNvPr>
          <p:cNvSpPr/>
          <p:nvPr userDrawn="1"/>
        </p:nvSpPr>
        <p:spPr>
          <a:xfrm rot="2700000">
            <a:off x="3739445" y="2597292"/>
            <a:ext cx="302530" cy="302569"/>
          </a:xfrm>
          <a:prstGeom prst="round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84856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昨日复习">
    <p:spTree>
      <p:nvGrpSpPr>
        <p:cNvPr id="1" name=""/>
        <p:cNvGrpSpPr/>
        <p:nvPr/>
      </p:nvGrpSpPr>
      <p:grpSpPr>
        <a:xfrm>
          <a:off x="0" y="0"/>
          <a:ext cx="0" cy="0"/>
          <a:chOff x="0" y="0"/>
          <a:chExt cx="0" cy="0"/>
        </a:xfrm>
      </p:grpSpPr>
      <p:sp>
        <p:nvSpPr>
          <p:cNvPr id="14" name="泪珠形 13">
            <a:extLst>
              <a:ext uri="{FF2B5EF4-FFF2-40B4-BE49-F238E27FC236}">
                <a16:creationId xmlns:a16="http://schemas.microsoft.com/office/drawing/2014/main" id="{AEE70BF1-844D-594C-84FB-2C43885B87B4}"/>
              </a:ext>
            </a:extLst>
          </p:cNvPr>
          <p:cNvSpPr/>
          <p:nvPr userDrawn="1"/>
        </p:nvSpPr>
        <p:spPr>
          <a:xfrm>
            <a:off x="1014076" y="3264492"/>
            <a:ext cx="1399183"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泪珠形 1">
            <a:extLst>
              <a:ext uri="{FF2B5EF4-FFF2-40B4-BE49-F238E27FC236}">
                <a16:creationId xmlns:a16="http://schemas.microsoft.com/office/drawing/2014/main" id="{59B61F06-1E02-D64A-A737-5F6EE309549B}"/>
              </a:ext>
            </a:extLst>
          </p:cNvPr>
          <p:cNvSpPr/>
          <p:nvPr userDrawn="1"/>
        </p:nvSpPr>
        <p:spPr>
          <a:xfrm>
            <a:off x="1645577" y="2434299"/>
            <a:ext cx="2018213" cy="2017950"/>
          </a:xfrm>
          <a:prstGeom prst="teardrop">
            <a:avLst/>
          </a:prstGeom>
          <a:solidFill>
            <a:schemeClr val="bg1"/>
          </a:solidFill>
          <a:ln w="114300">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7252" y="1371600"/>
            <a:ext cx="576128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446" y="2679748"/>
            <a:ext cx="1567746"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昨日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复习</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泪珠形 12">
            <a:extLst>
              <a:ext uri="{FF2B5EF4-FFF2-40B4-BE49-F238E27FC236}">
                <a16:creationId xmlns:a16="http://schemas.microsoft.com/office/drawing/2014/main" id="{610A8FEC-D8D2-9848-969A-0251B4F804B8}"/>
              </a:ext>
            </a:extLst>
          </p:cNvPr>
          <p:cNvSpPr/>
          <p:nvPr userDrawn="1"/>
        </p:nvSpPr>
        <p:spPr>
          <a:xfrm>
            <a:off x="3663790" y="4089233"/>
            <a:ext cx="439981" cy="439924"/>
          </a:xfrm>
          <a:prstGeom prst="teardrop">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泪珠形 15">
            <a:extLst>
              <a:ext uri="{FF2B5EF4-FFF2-40B4-BE49-F238E27FC236}">
                <a16:creationId xmlns:a16="http://schemas.microsoft.com/office/drawing/2014/main" id="{9D293168-6B0F-FC49-A395-20B2FC316CD8}"/>
              </a:ext>
            </a:extLst>
          </p:cNvPr>
          <p:cNvSpPr/>
          <p:nvPr userDrawn="1"/>
        </p:nvSpPr>
        <p:spPr>
          <a:xfrm>
            <a:off x="2152768" y="2051118"/>
            <a:ext cx="260491"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泪珠形 14">
            <a:extLst>
              <a:ext uri="{FF2B5EF4-FFF2-40B4-BE49-F238E27FC236}">
                <a16:creationId xmlns:a16="http://schemas.microsoft.com/office/drawing/2014/main" id="{8571B79A-B942-F34B-B3C2-4B483E88E97E}"/>
              </a:ext>
            </a:extLst>
          </p:cNvPr>
          <p:cNvSpPr/>
          <p:nvPr userDrawn="1"/>
        </p:nvSpPr>
        <p:spPr>
          <a:xfrm>
            <a:off x="845106" y="3381144"/>
            <a:ext cx="562283"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19478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4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20012" y="1006476"/>
            <a:ext cx="5974539"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38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7593" y="1087756"/>
            <a:ext cx="629970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400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727" y="2398078"/>
            <a:ext cx="6726796"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727" y="3069273"/>
            <a:ext cx="5466792"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24114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3081" y="2766219"/>
            <a:ext cx="6655667"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2261" y="2468880"/>
            <a:ext cx="1127272"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7161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973" y="234029"/>
            <a:ext cx="8772163"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972" y="940081"/>
            <a:ext cx="10700194"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972" y="1656000"/>
            <a:ext cx="10700194"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995761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4" y="1646134"/>
            <a:ext cx="107509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973" y="24418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973" y="940081"/>
            <a:ext cx="107509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76047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972" y="1646134"/>
            <a:ext cx="10720516"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973" y="234029"/>
            <a:ext cx="8772163"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974" y="940081"/>
            <a:ext cx="1072051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9424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3564" y="-244308"/>
            <a:ext cx="1034350" cy="1136797"/>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2352" y="753859"/>
            <a:ext cx="523072" cy="450984"/>
          </a:xfrm>
          <a:prstGeom prst="hexagon">
            <a:avLst/>
          </a:prstGeom>
          <a:solidFill>
            <a:srgbClr val="3F3F3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9024" y="996928"/>
            <a:ext cx="523072" cy="45098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8930" y="140883"/>
            <a:ext cx="196767" cy="169649"/>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5257" y="893647"/>
            <a:ext cx="886529" cy="764350"/>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7738" y="1225105"/>
            <a:ext cx="206955" cy="178433"/>
          </a:xfrm>
          <a:prstGeom prst="hexagon">
            <a:avLst/>
          </a:prstGeom>
          <a:noFill/>
          <a:ln w="9525">
            <a:solidFill>
              <a:srgbClr val="0067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624" y="676489"/>
            <a:ext cx="206955" cy="178433"/>
          </a:xfrm>
          <a:prstGeom prst="hexagon">
            <a:avLst/>
          </a:prstGeom>
          <a:solidFill>
            <a:srgbClr val="0067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5535" y="775572"/>
            <a:ext cx="369001" cy="318146"/>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8516" y="1131213"/>
            <a:ext cx="647173"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924" y="466241"/>
            <a:ext cx="69203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图形用户界面, 文本&#10;&#10;描述已自动生成">
            <a:extLst>
              <a:ext uri="{FF2B5EF4-FFF2-40B4-BE49-F238E27FC236}">
                <a16:creationId xmlns:a16="http://schemas.microsoft.com/office/drawing/2014/main" id="{F390DDD2-5BCD-AC44-B76C-506151CA99E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61327" y="5656882"/>
            <a:ext cx="3270934" cy="695852"/>
          </a:xfrm>
          <a:prstGeom prst="rect">
            <a:avLst/>
          </a:prstGeom>
        </p:spPr>
      </p:pic>
    </p:spTree>
    <p:extLst>
      <p:ext uri="{BB962C8B-B14F-4D97-AF65-F5344CB8AC3E}">
        <p14:creationId xmlns:p14="http://schemas.microsoft.com/office/powerpoint/2010/main" val="783000424"/>
      </p:ext>
    </p:extLst>
  </p:cSld>
  <p:clrMap bg1="lt1" tx1="dk1" bg2="lt2" tx2="dk2" accent1="accent1" accent2="accent2" accent3="accent3" accent4="accent4" accent5="accent5" accent6="accent6" hlink="hlink" folHlink="folHlink"/>
  <p:sldLayoutIdLst>
    <p:sldLayoutId id="2147483678" r:id="rId1"/>
    <p:sldLayoutId id="2147483706" r:id="rId2"/>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872" y="2260318"/>
            <a:ext cx="2281241"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13015830"/>
      </p:ext>
    </p:extLst>
  </p:cSld>
  <p:clrMap bg1="lt1" tx1="dk1" bg2="lt2" tx2="dk2" accent1="accent1" accent2="accent2" accent3="accent3" accent4="accent4" accent5="accent5" accent6="accent6" hlink="hlink" folHlink="folHlink"/>
  <p:sldLayoutIdLst>
    <p:sldLayoutId id="2147483680"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197" y="2458685"/>
            <a:ext cx="474535" cy="474473"/>
          </a:xfrm>
          <a:prstGeom prst="ellipse">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3065" y="2333175"/>
            <a:ext cx="23073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3083" y="2983479"/>
            <a:ext cx="3874229"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8274" y="2336717"/>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242" y="2491361"/>
            <a:ext cx="406443" cy="406390"/>
          </a:xfrm>
          <a:prstGeom prst="rect">
            <a:avLst/>
          </a:prstGeom>
        </p:spPr>
      </p:pic>
    </p:spTree>
    <p:extLst>
      <p:ext uri="{BB962C8B-B14F-4D97-AF65-F5344CB8AC3E}">
        <p14:creationId xmlns:p14="http://schemas.microsoft.com/office/powerpoint/2010/main" val="3827990126"/>
      </p:ext>
    </p:extLst>
  </p:cSld>
  <p:clrMap bg1="lt1" tx1="dk1" bg2="lt2" tx2="dk2" accent1="accent1" accent2="accent2" accent3="accent3" accent4="accent4" accent5="accent5" accent6="accent6" hlink="hlink" folHlink="folHlink"/>
  <p:sldLayoutIdLst>
    <p:sldLayoutId id="2147483682"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69051777"/>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80412" y="2429388"/>
            <a:ext cx="1318512" cy="1136797"/>
          </a:xfrm>
          <a:prstGeom prst="hexagon">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529" y="3257369"/>
            <a:ext cx="429253" cy="370094"/>
          </a:xfrm>
          <a:prstGeom prst="hexagon">
            <a:avLst/>
          </a:prstGeom>
          <a:solidFill>
            <a:srgbClr val="DE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3333129"/>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1670" y="6786000"/>
            <a:ext cx="1301919" cy="72000"/>
          </a:xfrm>
          <a:prstGeom prst="rect">
            <a:avLst/>
          </a:prstGeom>
          <a:solidFill>
            <a:srgbClr val="DE0014"/>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9693" cy="72000"/>
          </a:xfrm>
          <a:prstGeom prst="rect">
            <a:avLst/>
          </a:prstGeom>
          <a:solidFill>
            <a:srgbClr val="0067E1"/>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43" y="763880"/>
            <a:ext cx="11546305"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619"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006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 name="图片 4" descr="文本, 徽标&#10;&#10;描述已自动生成">
            <a:extLst>
              <a:ext uri="{FF2B5EF4-FFF2-40B4-BE49-F238E27FC236}">
                <a16:creationId xmlns:a16="http://schemas.microsoft.com/office/drawing/2014/main" id="{AC4F8B51-5AD5-C645-93AB-A01EECC5813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439852" y="150227"/>
            <a:ext cx="1636621" cy="613653"/>
          </a:xfrm>
          <a:prstGeom prst="rect">
            <a:avLst/>
          </a:prstGeom>
        </p:spPr>
      </p:pic>
    </p:spTree>
    <p:extLst>
      <p:ext uri="{BB962C8B-B14F-4D97-AF65-F5344CB8AC3E}">
        <p14:creationId xmlns:p14="http://schemas.microsoft.com/office/powerpoint/2010/main" val="14958238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descr="徽标, 公司名称&#10;&#10;描述已自动生成">
            <a:extLst>
              <a:ext uri="{FF2B5EF4-FFF2-40B4-BE49-F238E27FC236}">
                <a16:creationId xmlns:a16="http://schemas.microsoft.com/office/drawing/2014/main" id="{DBFA506B-F932-7B46-A4D6-164B0178E07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3420" y="2077550"/>
            <a:ext cx="2466749" cy="2010139"/>
          </a:xfrm>
          <a:prstGeom prst="rect">
            <a:avLst/>
          </a:prstGeom>
        </p:spPr>
      </p:pic>
    </p:spTree>
    <p:extLst>
      <p:ext uri="{BB962C8B-B14F-4D97-AF65-F5344CB8AC3E}">
        <p14:creationId xmlns:p14="http://schemas.microsoft.com/office/powerpoint/2010/main" val="2707120499"/>
      </p:ext>
    </p:extLst>
  </p:cSld>
  <p:clrMap bg1="lt1" tx1="dk1" bg2="lt2" tx2="dk2" accent1="accent1" accent2="accent2" accent3="accent3" accent4="accent4" accent5="accent5" accent6="accent6" hlink="hlink" folHlink="folHlink"/>
  <p:sldLayoutIdLst>
    <p:sldLayoutId id="2147483705"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5144213" y="2823999"/>
            <a:ext cx="1826141" cy="107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hangingPunct="1"/>
            <a:r>
              <a:rPr lang="zh-CN" altLang="en-US" sz="6401" b="1" dirty="0">
                <a:solidFill>
                  <a:srgbClr val="262626"/>
                </a:solidFill>
                <a:latin typeface="微软雅黑" charset="-122"/>
                <a:ea typeface="微软雅黑" charset="-122"/>
              </a:rPr>
              <a:t>线程</a:t>
            </a:r>
          </a:p>
        </p:txBody>
      </p:sp>
    </p:spTree>
    <p:extLst>
      <p:ext uri="{BB962C8B-B14F-4D97-AF65-F5344CB8AC3E}">
        <p14:creationId xmlns:p14="http://schemas.microsoft.com/office/powerpoint/2010/main" val="111014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033AB6-9414-E74B-A7FF-48098B0CFDA3}"/>
              </a:ext>
            </a:extLst>
          </p:cNvPr>
          <p:cNvSpPr>
            <a:spLocks noGrp="1"/>
          </p:cNvSpPr>
          <p:nvPr>
            <p:ph type="body" sz="quarter" idx="10"/>
          </p:nvPr>
        </p:nvSpPr>
        <p:spPr>
          <a:xfrm>
            <a:off x="4584626" y="980728"/>
            <a:ext cx="7488832" cy="4752528"/>
          </a:xfrm>
        </p:spPr>
        <p:txBody>
          <a:bodyPr/>
          <a:lstStyle/>
          <a:p>
            <a:r>
              <a:rPr lang="zh-CN" altLang="en-US" dirty="0">
                <a:solidFill>
                  <a:srgbClr val="C00000"/>
                </a:solidFill>
              </a:rPr>
              <a:t>导入线程模块</a:t>
            </a:r>
          </a:p>
          <a:p>
            <a:pPr lvl="1"/>
            <a:r>
              <a:rPr lang="en" altLang="zh-CN" b="0" dirty="0"/>
              <a:t>import threading</a:t>
            </a:r>
          </a:p>
          <a:p>
            <a:r>
              <a:rPr lang="zh-CN" altLang="en-US" dirty="0">
                <a:solidFill>
                  <a:srgbClr val="C00000"/>
                </a:solidFill>
              </a:rPr>
              <a:t>创建子线程并指定执行的任务</a:t>
            </a:r>
          </a:p>
          <a:p>
            <a:pPr lvl="1"/>
            <a:r>
              <a:rPr lang="en" altLang="zh-CN" b="0" dirty="0" err="1"/>
              <a:t>sub_thread</a:t>
            </a:r>
            <a:r>
              <a:rPr lang="en" altLang="zh-CN" b="0" dirty="0"/>
              <a:t> = </a:t>
            </a:r>
            <a:r>
              <a:rPr lang="en" altLang="zh-CN" b="0" dirty="0" err="1"/>
              <a:t>threading.Thread</a:t>
            </a:r>
            <a:r>
              <a:rPr lang="en" altLang="zh-CN" b="0" dirty="0"/>
              <a:t>(target=</a:t>
            </a:r>
            <a:r>
              <a:rPr lang="zh-CN" altLang="en-US" b="0" dirty="0"/>
              <a:t>任务名</a:t>
            </a:r>
            <a:r>
              <a:rPr lang="en-US" altLang="zh-CN" b="0" dirty="0"/>
              <a:t>)</a:t>
            </a:r>
          </a:p>
          <a:p>
            <a:r>
              <a:rPr lang="zh-CN" altLang="en-US" dirty="0">
                <a:solidFill>
                  <a:srgbClr val="C00000"/>
                </a:solidFill>
              </a:rPr>
              <a:t>启动线程执行任务</a:t>
            </a:r>
          </a:p>
          <a:p>
            <a:pPr lvl="1"/>
            <a:r>
              <a:rPr lang="en" altLang="zh-CN" b="0" dirty="0" err="1"/>
              <a:t>sub_thread.start</a:t>
            </a:r>
            <a:r>
              <a:rPr lang="en" altLang="zh-CN" b="0" dirty="0"/>
              <a:t>()</a:t>
            </a:r>
          </a:p>
        </p:txBody>
      </p:sp>
      <p:sp>
        <p:nvSpPr>
          <p:cNvPr id="3" name="标题 2">
            <a:extLst>
              <a:ext uri="{FF2B5EF4-FFF2-40B4-BE49-F238E27FC236}">
                <a16:creationId xmlns:a16="http://schemas.microsoft.com/office/drawing/2014/main" id="{33476A84-712E-0241-8315-065B2325D627}"/>
              </a:ext>
            </a:extLst>
          </p:cNvPr>
          <p:cNvSpPr>
            <a:spLocks noGrp="1"/>
          </p:cNvSpPr>
          <p:nvPr>
            <p:ph type="title"/>
          </p:nvPr>
        </p:nvSpPr>
        <p:spPr/>
        <p:txBody>
          <a:bodyPr/>
          <a:lstStyle/>
          <a:p>
            <a:r>
              <a:rPr kumimoji="1" lang="zh-CN" altLang="en-US" dirty="0"/>
              <a:t>多任务的介绍</a:t>
            </a:r>
          </a:p>
        </p:txBody>
      </p:sp>
    </p:spTree>
    <p:extLst>
      <p:ext uri="{BB962C8B-B14F-4D97-AF65-F5344CB8AC3E}">
        <p14:creationId xmlns:p14="http://schemas.microsoft.com/office/powerpoint/2010/main" val="50727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p:txBody>
          <a:bodyPr/>
          <a:lstStyle/>
          <a:p>
            <a:r>
              <a:rPr lang="zh-CN" altLang="en-US" dirty="0">
                <a:solidFill>
                  <a:schemeClr val="tx1"/>
                </a:solidFill>
              </a:rPr>
              <a:t> 线程</a:t>
            </a:r>
            <a:endParaRPr lang="en-US" altLang="zh-CN" dirty="0">
              <a:solidFill>
                <a:schemeClr val="tx1"/>
              </a:solidFill>
            </a:endParaRPr>
          </a:p>
          <a:p>
            <a:r>
              <a:rPr lang="zh-CN" altLang="en-US" dirty="0">
                <a:solidFill>
                  <a:schemeClr val="tx1"/>
                </a:solidFill>
              </a:rPr>
              <a:t> 多线程的使用</a:t>
            </a:r>
            <a:endParaRPr lang="en-US" altLang="zh-CN" dirty="0">
              <a:solidFill>
                <a:schemeClr val="tx1"/>
              </a:solidFill>
            </a:endParaRPr>
          </a:p>
          <a:p>
            <a:r>
              <a:rPr lang="zh-CN" altLang="en-US" dirty="0">
                <a:solidFill>
                  <a:srgbClr val="C00000"/>
                </a:solidFill>
              </a:rPr>
              <a:t> 线程执行带有参数的任务</a:t>
            </a:r>
            <a:endParaRPr lang="en-US" altLang="zh-CN" dirty="0">
              <a:solidFill>
                <a:srgbClr val="C00000"/>
              </a:solidFill>
            </a:endParaRPr>
          </a:p>
          <a:p>
            <a:r>
              <a:rPr lang="zh-CN" altLang="en-US" dirty="0"/>
              <a:t> 线程注意点</a:t>
            </a:r>
            <a:endParaRPr lang="en-US" altLang="zh-TW" dirty="0"/>
          </a:p>
          <a:p>
            <a:r>
              <a:rPr lang="zh-CN" altLang="en-US" dirty="0"/>
              <a:t> 进程和线程对比</a:t>
            </a:r>
            <a:endParaRPr lang="en-US" altLang="zh-CN" dirty="0"/>
          </a:p>
        </p:txBody>
      </p:sp>
    </p:spTree>
    <p:extLst>
      <p:ext uri="{BB962C8B-B14F-4D97-AF65-F5344CB8AC3E}">
        <p14:creationId xmlns:p14="http://schemas.microsoft.com/office/powerpoint/2010/main" val="288672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能够写出线程执行带有参数的任务</a:t>
            </a:r>
          </a:p>
        </p:txBody>
      </p:sp>
    </p:spTree>
    <p:extLst>
      <p:ext uri="{BB962C8B-B14F-4D97-AF65-F5344CB8AC3E}">
        <p14:creationId xmlns:p14="http://schemas.microsoft.com/office/powerpoint/2010/main" val="35522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线程执行带有参数的任务</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线程执行带有参数的任务的介绍</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前面我们使用线程执行的任务是没有参数的，假如我们使用线程执行的任务带有参数，如何给函数传参呢</a:t>
            </a:r>
            <a:r>
              <a:rPr lang="en-US" altLang="zh-CN" dirty="0"/>
              <a:t>?</a:t>
            </a:r>
          </a:p>
          <a:p>
            <a:endParaRPr lang="en" altLang="zh-CN" dirty="0"/>
          </a:p>
          <a:p>
            <a:r>
              <a:rPr lang="en" altLang="zh-CN" dirty="0"/>
              <a:t>Thread</a:t>
            </a:r>
            <a:r>
              <a:rPr lang="zh-CN" altLang="en-US" dirty="0"/>
              <a:t>类执行任务并给任务传参数有</a:t>
            </a:r>
            <a:r>
              <a:rPr lang="zh-CN" altLang="en-US" dirty="0">
                <a:solidFill>
                  <a:srgbClr val="C00000"/>
                </a:solidFill>
              </a:rPr>
              <a:t>两种方式</a:t>
            </a:r>
            <a:r>
              <a:rPr lang="en-US" altLang="zh-CN" dirty="0"/>
              <a:t>:</a:t>
            </a:r>
          </a:p>
          <a:p>
            <a:pPr lvl="1"/>
            <a:r>
              <a:rPr lang="en" altLang="zh-CN" b="0" dirty="0" err="1">
                <a:solidFill>
                  <a:srgbClr val="C00000"/>
                </a:solidFill>
              </a:rPr>
              <a:t>args</a:t>
            </a:r>
            <a:r>
              <a:rPr lang="en" altLang="zh-CN" b="0" dirty="0"/>
              <a:t> </a:t>
            </a:r>
            <a:r>
              <a:rPr lang="zh-CN" altLang="en-US" b="0" dirty="0"/>
              <a:t>表示以元组的方式给执行任务传参</a:t>
            </a:r>
          </a:p>
          <a:p>
            <a:pPr lvl="1"/>
            <a:r>
              <a:rPr lang="en" altLang="zh-CN" b="0" dirty="0" err="1">
                <a:solidFill>
                  <a:srgbClr val="C00000"/>
                </a:solidFill>
              </a:rPr>
              <a:t>kwargs</a:t>
            </a:r>
            <a:r>
              <a:rPr lang="en" altLang="zh-CN" b="0" dirty="0"/>
              <a:t> </a:t>
            </a:r>
            <a:r>
              <a:rPr lang="zh-CN" altLang="en-US" b="0" dirty="0"/>
              <a:t>表示以字典方式给执行任务传参</a:t>
            </a:r>
          </a:p>
        </p:txBody>
      </p:sp>
    </p:spTree>
    <p:extLst>
      <p:ext uri="{BB962C8B-B14F-4D97-AF65-F5344CB8AC3E}">
        <p14:creationId xmlns:p14="http://schemas.microsoft.com/office/powerpoint/2010/main" val="259654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线程执行带有参数的任务</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args</a:t>
            </a:r>
            <a:r>
              <a:rPr lang="zh-CN" altLang="en-US" dirty="0"/>
              <a:t>参数的使用</a:t>
            </a:r>
          </a:p>
        </p:txBody>
      </p:sp>
      <p:pic>
        <p:nvPicPr>
          <p:cNvPr id="5" name="图片 4">
            <a:extLst>
              <a:ext uri="{FF2B5EF4-FFF2-40B4-BE49-F238E27FC236}">
                <a16:creationId xmlns:a16="http://schemas.microsoft.com/office/drawing/2014/main" id="{92A27CDC-748E-9148-A656-10DE040F795B}"/>
              </a:ext>
            </a:extLst>
          </p:cNvPr>
          <p:cNvPicPr>
            <a:picLocks noChangeAspect="1"/>
          </p:cNvPicPr>
          <p:nvPr/>
        </p:nvPicPr>
        <p:blipFill>
          <a:blip r:embed="rId2"/>
          <a:stretch>
            <a:fillRect/>
          </a:stretch>
        </p:blipFill>
        <p:spPr>
          <a:xfrm>
            <a:off x="778867" y="1426409"/>
            <a:ext cx="5339432" cy="5047432"/>
          </a:xfrm>
          <a:prstGeom prst="rect">
            <a:avLst/>
          </a:prstGeom>
          <a:ln>
            <a:solidFill>
              <a:schemeClr val="tx1"/>
            </a:solidFill>
          </a:ln>
        </p:spPr>
      </p:pic>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b="0" dirty="0"/>
              <a:t> </a:t>
            </a:r>
          </a:p>
        </p:txBody>
      </p:sp>
    </p:spTree>
    <p:extLst>
      <p:ext uri="{BB962C8B-B14F-4D97-AF65-F5344CB8AC3E}">
        <p14:creationId xmlns:p14="http://schemas.microsoft.com/office/powerpoint/2010/main" val="81062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线程执行带有参数的任务</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en" altLang="zh-CN" dirty="0"/>
              <a:t>kwargs</a:t>
            </a:r>
            <a:r>
              <a:rPr lang="zh-CN" altLang="en-US" dirty="0"/>
              <a:t>参数的使用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 </a:t>
            </a:r>
            <a:endParaRPr lang="zh-CN" altLang="en-US" b="0" dirty="0"/>
          </a:p>
        </p:txBody>
      </p:sp>
      <p:pic>
        <p:nvPicPr>
          <p:cNvPr id="6" name="图片 5">
            <a:extLst>
              <a:ext uri="{FF2B5EF4-FFF2-40B4-BE49-F238E27FC236}">
                <a16:creationId xmlns:a16="http://schemas.microsoft.com/office/drawing/2014/main" id="{7EF9F68B-268B-6A47-98F6-A6299CBB0FF7}"/>
              </a:ext>
            </a:extLst>
          </p:cNvPr>
          <p:cNvPicPr>
            <a:picLocks noChangeAspect="1"/>
          </p:cNvPicPr>
          <p:nvPr/>
        </p:nvPicPr>
        <p:blipFill>
          <a:blip r:embed="rId2"/>
          <a:stretch>
            <a:fillRect/>
          </a:stretch>
        </p:blipFill>
        <p:spPr>
          <a:xfrm>
            <a:off x="802512" y="1457271"/>
            <a:ext cx="5849590" cy="4953525"/>
          </a:xfrm>
          <a:prstGeom prst="rect">
            <a:avLst/>
          </a:prstGeom>
          <a:ln>
            <a:solidFill>
              <a:schemeClr val="tx1"/>
            </a:solidFill>
          </a:ln>
        </p:spPr>
      </p:pic>
    </p:spTree>
    <p:extLst>
      <p:ext uri="{BB962C8B-B14F-4D97-AF65-F5344CB8AC3E}">
        <p14:creationId xmlns:p14="http://schemas.microsoft.com/office/powerpoint/2010/main" val="141441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033AB6-9414-E74B-A7FF-48098B0CFDA3}"/>
              </a:ext>
            </a:extLst>
          </p:cNvPr>
          <p:cNvSpPr>
            <a:spLocks noGrp="1"/>
          </p:cNvSpPr>
          <p:nvPr>
            <p:ph type="body" sz="quarter" idx="10"/>
          </p:nvPr>
        </p:nvSpPr>
        <p:spPr>
          <a:xfrm>
            <a:off x="4368602" y="620688"/>
            <a:ext cx="7632848" cy="4910029"/>
          </a:xfrm>
        </p:spPr>
        <p:txBody>
          <a:bodyPr/>
          <a:lstStyle/>
          <a:p>
            <a:pPr marL="0" indent="0">
              <a:buNone/>
            </a:pPr>
            <a:r>
              <a:rPr lang="zh-CN" altLang="en-US" sz="1600" dirty="0">
                <a:latin typeface="Alibaba PuHuiTi" pitchFamily="18" charset="-122"/>
                <a:ea typeface="Alibaba PuHuiTi" pitchFamily="18" charset="-122"/>
                <a:cs typeface="Alibaba PuHuiTi" pitchFamily="18" charset="-122"/>
              </a:rPr>
              <a:t>线程执行任务并传参有两种方式</a:t>
            </a:r>
            <a:r>
              <a:rPr lang="en-US" altLang="zh-CN" sz="1600" dirty="0">
                <a:latin typeface="Alibaba PuHuiTi" pitchFamily="18" charset="-122"/>
                <a:ea typeface="Alibaba PuHuiTi" pitchFamily="18" charset="-122"/>
                <a:cs typeface="Alibaba PuHuiTi" pitchFamily="18" charset="-122"/>
              </a:rPr>
              <a:t>:</a:t>
            </a:r>
          </a:p>
          <a:p>
            <a:pPr lvl="1"/>
            <a:r>
              <a:rPr lang="zh-CN" altLang="en-US" sz="1600" dirty="0">
                <a:solidFill>
                  <a:srgbClr val="C00000"/>
                </a:solidFill>
                <a:latin typeface="Alibaba PuHuiTi" pitchFamily="18" charset="-122"/>
                <a:ea typeface="Alibaba PuHuiTi" pitchFamily="18" charset="-122"/>
                <a:cs typeface="Alibaba PuHuiTi" pitchFamily="18" charset="-122"/>
              </a:rPr>
              <a:t>元组方式传参</a:t>
            </a:r>
            <a:r>
              <a:rPr lang="en-US" altLang="zh-CN" sz="1600" dirty="0">
                <a:solidFill>
                  <a:srgbClr val="C00000"/>
                </a:solidFill>
                <a:latin typeface="Alibaba PuHuiTi" pitchFamily="18" charset="-122"/>
                <a:ea typeface="Alibaba PuHuiTi" pitchFamily="18" charset="-122"/>
                <a:cs typeface="Alibaba PuHuiTi" pitchFamily="18" charset="-122"/>
              </a:rPr>
              <a:t>(</a:t>
            </a:r>
            <a:r>
              <a:rPr lang="en" altLang="zh-CN" sz="1600" dirty="0" err="1">
                <a:solidFill>
                  <a:srgbClr val="C00000"/>
                </a:solidFill>
                <a:latin typeface="Alibaba PuHuiTi" pitchFamily="18" charset="-122"/>
                <a:ea typeface="Alibaba PuHuiTi" pitchFamily="18" charset="-122"/>
                <a:cs typeface="Alibaba PuHuiTi" pitchFamily="18" charset="-122"/>
              </a:rPr>
              <a:t>args</a:t>
            </a:r>
            <a:r>
              <a:rPr lang="en" altLang="zh-CN" sz="1600" dirty="0">
                <a:solidFill>
                  <a:srgbClr val="C00000"/>
                </a:solidFill>
                <a:latin typeface="Alibaba PuHuiTi" pitchFamily="18" charset="-122"/>
                <a:ea typeface="Alibaba PuHuiTi" pitchFamily="18" charset="-122"/>
                <a:cs typeface="Alibaba PuHuiTi" pitchFamily="18" charset="-122"/>
              </a:rPr>
              <a:t>)</a:t>
            </a:r>
            <a:r>
              <a:rPr lang="en" altLang="zh-CN" sz="1600" b="0" dirty="0">
                <a:solidFill>
                  <a:srgbClr val="C00000"/>
                </a:solidFill>
                <a:latin typeface="Alibaba PuHuiTi" pitchFamily="18" charset="-122"/>
                <a:ea typeface="Alibaba PuHuiTi" pitchFamily="18" charset="-122"/>
                <a:cs typeface="Alibaba PuHuiTi" pitchFamily="18" charset="-122"/>
              </a:rPr>
              <a:t> </a:t>
            </a:r>
            <a:r>
              <a:rPr lang="zh-CN" altLang="en" sz="1600" b="0" dirty="0">
                <a:latin typeface="Alibaba PuHuiTi" pitchFamily="18" charset="-122"/>
                <a:ea typeface="Alibaba PuHuiTi" pitchFamily="18" charset="-122"/>
                <a:cs typeface="Alibaba PuHuiTi" pitchFamily="18" charset="-122"/>
              </a:rPr>
              <a:t>：</a:t>
            </a:r>
            <a:r>
              <a:rPr lang="zh-CN" altLang="en-US" sz="1600" b="0" dirty="0">
                <a:latin typeface="Alibaba PuHuiTi" pitchFamily="18" charset="-122"/>
                <a:ea typeface="Alibaba PuHuiTi" pitchFamily="18" charset="-122"/>
                <a:cs typeface="Alibaba PuHuiTi" pitchFamily="18" charset="-122"/>
              </a:rPr>
              <a:t>元组方式传参一定要和参数的顺序保持一致</a:t>
            </a:r>
          </a:p>
          <a:p>
            <a:pPr lvl="1"/>
            <a:r>
              <a:rPr lang="zh-CN" altLang="en-US" sz="1600" dirty="0">
                <a:solidFill>
                  <a:srgbClr val="C00000"/>
                </a:solidFill>
                <a:latin typeface="Alibaba PuHuiTi" pitchFamily="18" charset="-122"/>
                <a:ea typeface="Alibaba PuHuiTi" pitchFamily="18" charset="-122"/>
                <a:cs typeface="Alibaba PuHuiTi" pitchFamily="18" charset="-122"/>
              </a:rPr>
              <a:t>字典方式传参</a:t>
            </a:r>
            <a:r>
              <a:rPr lang="en-US" altLang="zh-CN" sz="1600" dirty="0">
                <a:solidFill>
                  <a:srgbClr val="C00000"/>
                </a:solidFill>
                <a:latin typeface="Alibaba PuHuiTi" pitchFamily="18" charset="-122"/>
                <a:ea typeface="Alibaba PuHuiTi" pitchFamily="18" charset="-122"/>
                <a:cs typeface="Alibaba PuHuiTi" pitchFamily="18" charset="-122"/>
              </a:rPr>
              <a:t>(</a:t>
            </a:r>
            <a:r>
              <a:rPr lang="en" altLang="zh-CN" sz="1600" dirty="0" err="1">
                <a:solidFill>
                  <a:srgbClr val="C00000"/>
                </a:solidFill>
                <a:latin typeface="Alibaba PuHuiTi" pitchFamily="18" charset="-122"/>
                <a:ea typeface="Alibaba PuHuiTi" pitchFamily="18" charset="-122"/>
                <a:cs typeface="Alibaba PuHuiTi" pitchFamily="18" charset="-122"/>
              </a:rPr>
              <a:t>kwargs</a:t>
            </a:r>
            <a:r>
              <a:rPr lang="en" altLang="zh-CN" sz="1600" dirty="0">
                <a:solidFill>
                  <a:srgbClr val="C00000"/>
                </a:solidFill>
                <a:latin typeface="Alibaba PuHuiTi" pitchFamily="18" charset="-122"/>
                <a:ea typeface="Alibaba PuHuiTi" pitchFamily="18" charset="-122"/>
                <a:cs typeface="Alibaba PuHuiTi" pitchFamily="18" charset="-122"/>
              </a:rPr>
              <a:t>)</a:t>
            </a:r>
            <a:r>
              <a:rPr lang="zh-CN" altLang="en" sz="1600" b="0" dirty="0">
                <a:latin typeface="Alibaba PuHuiTi" pitchFamily="18" charset="-122"/>
                <a:ea typeface="Alibaba PuHuiTi" pitchFamily="18" charset="-122"/>
                <a:cs typeface="Alibaba PuHuiTi" pitchFamily="18" charset="-122"/>
              </a:rPr>
              <a:t>：</a:t>
            </a:r>
            <a:r>
              <a:rPr lang="zh-CN" altLang="en-US" sz="1600" b="0" dirty="0">
                <a:latin typeface="Alibaba PuHuiTi" pitchFamily="18" charset="-122"/>
                <a:ea typeface="Alibaba PuHuiTi" pitchFamily="18" charset="-122"/>
                <a:cs typeface="Alibaba PuHuiTi" pitchFamily="18" charset="-122"/>
              </a:rPr>
              <a:t>字典方式传参字典中的</a:t>
            </a:r>
            <a:r>
              <a:rPr lang="en" altLang="zh-CN" sz="1600" b="0" dirty="0">
                <a:latin typeface="Alibaba PuHuiTi" pitchFamily="18" charset="-122"/>
                <a:ea typeface="Alibaba PuHuiTi" pitchFamily="18" charset="-122"/>
                <a:cs typeface="Alibaba PuHuiTi" pitchFamily="18" charset="-122"/>
              </a:rPr>
              <a:t>key</a:t>
            </a:r>
            <a:r>
              <a:rPr lang="zh-CN" altLang="en-US" sz="1600" b="0" dirty="0">
                <a:latin typeface="Alibaba PuHuiTi" pitchFamily="18" charset="-122"/>
                <a:ea typeface="Alibaba PuHuiTi" pitchFamily="18" charset="-122"/>
                <a:cs typeface="Alibaba PuHuiTi" pitchFamily="18" charset="-122"/>
              </a:rPr>
              <a:t>一定要和参数名保持一致</a:t>
            </a:r>
          </a:p>
        </p:txBody>
      </p:sp>
      <p:sp>
        <p:nvSpPr>
          <p:cNvPr id="3" name="标题 2">
            <a:extLst>
              <a:ext uri="{FF2B5EF4-FFF2-40B4-BE49-F238E27FC236}">
                <a16:creationId xmlns:a16="http://schemas.microsoft.com/office/drawing/2014/main" id="{33476A84-712E-0241-8315-065B2325D627}"/>
              </a:ext>
            </a:extLst>
          </p:cNvPr>
          <p:cNvSpPr>
            <a:spLocks noGrp="1"/>
          </p:cNvSpPr>
          <p:nvPr>
            <p:ph type="title"/>
          </p:nvPr>
        </p:nvSpPr>
        <p:spPr/>
        <p:txBody>
          <a:bodyPr/>
          <a:lstStyle/>
          <a:p>
            <a:r>
              <a:rPr kumimoji="1" lang="zh-CN" altLang="en-US" dirty="0"/>
              <a:t>多任务的介绍</a:t>
            </a:r>
          </a:p>
        </p:txBody>
      </p:sp>
    </p:spTree>
    <p:extLst>
      <p:ext uri="{BB962C8B-B14F-4D97-AF65-F5344CB8AC3E}">
        <p14:creationId xmlns:p14="http://schemas.microsoft.com/office/powerpoint/2010/main" val="92148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p:txBody>
          <a:bodyPr/>
          <a:lstStyle/>
          <a:p>
            <a:r>
              <a:rPr lang="zh-CN" altLang="en-US" dirty="0">
                <a:solidFill>
                  <a:schemeClr val="tx1"/>
                </a:solidFill>
              </a:rPr>
              <a:t> 线程</a:t>
            </a:r>
            <a:endParaRPr lang="en-US" altLang="zh-CN" dirty="0">
              <a:solidFill>
                <a:schemeClr val="tx1"/>
              </a:solidFill>
            </a:endParaRPr>
          </a:p>
          <a:p>
            <a:r>
              <a:rPr lang="zh-CN" altLang="en-US" dirty="0">
                <a:solidFill>
                  <a:schemeClr val="tx1"/>
                </a:solidFill>
              </a:rPr>
              <a:t> 多线程的使用</a:t>
            </a:r>
            <a:endParaRPr lang="en-US" altLang="zh-CN" dirty="0">
              <a:solidFill>
                <a:schemeClr val="tx1"/>
              </a:solidFill>
            </a:endParaRPr>
          </a:p>
          <a:p>
            <a:r>
              <a:rPr lang="zh-CN" altLang="en-US" dirty="0">
                <a:solidFill>
                  <a:schemeClr val="tx1"/>
                </a:solidFill>
              </a:rPr>
              <a:t> 线程执行带有参数的任务</a:t>
            </a:r>
            <a:endParaRPr lang="en-US" altLang="zh-CN" dirty="0">
              <a:solidFill>
                <a:schemeClr val="tx1"/>
              </a:solidFill>
            </a:endParaRPr>
          </a:p>
          <a:p>
            <a:r>
              <a:rPr lang="zh-CN" altLang="en-US" dirty="0">
                <a:solidFill>
                  <a:srgbClr val="C00000"/>
                </a:solidFill>
              </a:rPr>
              <a:t> 线程注意点</a:t>
            </a:r>
            <a:endParaRPr lang="en-US" altLang="zh-TW" dirty="0">
              <a:solidFill>
                <a:srgbClr val="C00000"/>
              </a:solidFill>
            </a:endParaRPr>
          </a:p>
          <a:p>
            <a:r>
              <a:rPr lang="zh-CN" altLang="en-US" dirty="0"/>
              <a:t> 进程和线程对比</a:t>
            </a:r>
            <a:endParaRPr lang="en-US" altLang="zh-CN" dirty="0"/>
          </a:p>
        </p:txBody>
      </p:sp>
    </p:spTree>
    <p:extLst>
      <p:ext uri="{BB962C8B-B14F-4D97-AF65-F5344CB8AC3E}">
        <p14:creationId xmlns:p14="http://schemas.microsoft.com/office/powerpoint/2010/main" val="203178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能够说出线程的注意点</a:t>
            </a:r>
          </a:p>
        </p:txBody>
      </p:sp>
    </p:spTree>
    <p:extLst>
      <p:ext uri="{BB962C8B-B14F-4D97-AF65-F5344CB8AC3E}">
        <p14:creationId xmlns:p14="http://schemas.microsoft.com/office/powerpoint/2010/main" val="105023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线程的注意点介绍</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en-US" altLang="zh-CN" dirty="0">
                <a:solidFill>
                  <a:srgbClr val="C00000"/>
                </a:solidFill>
              </a:rPr>
              <a:t>1.</a:t>
            </a:r>
            <a:r>
              <a:rPr lang="zh-CN" altLang="en-US" dirty="0">
                <a:solidFill>
                  <a:srgbClr val="C00000"/>
                </a:solidFill>
              </a:rPr>
              <a:t> 线程之间执行是无序的</a:t>
            </a:r>
          </a:p>
          <a:p>
            <a:r>
              <a:rPr lang="en-US" altLang="zh-CN" dirty="0">
                <a:solidFill>
                  <a:srgbClr val="C00000"/>
                </a:solidFill>
              </a:rPr>
              <a:t>2.</a:t>
            </a:r>
            <a:r>
              <a:rPr lang="zh-CN" altLang="en-US" dirty="0">
                <a:solidFill>
                  <a:srgbClr val="C00000"/>
                </a:solidFill>
              </a:rPr>
              <a:t> 主线程会等待所有的子线程执行结束再结束</a:t>
            </a:r>
          </a:p>
          <a:p>
            <a:r>
              <a:rPr lang="en-US" altLang="zh-CN" dirty="0">
                <a:solidFill>
                  <a:srgbClr val="C00000"/>
                </a:solidFill>
              </a:rPr>
              <a:t>3.</a:t>
            </a:r>
            <a:r>
              <a:rPr lang="zh-CN" altLang="en-US" dirty="0">
                <a:solidFill>
                  <a:srgbClr val="C00000"/>
                </a:solidFill>
              </a:rPr>
              <a:t> 线程之间共享全局变量</a:t>
            </a:r>
          </a:p>
          <a:p>
            <a:r>
              <a:rPr lang="en-US" altLang="zh-CN" dirty="0">
                <a:solidFill>
                  <a:srgbClr val="C00000"/>
                </a:solidFill>
              </a:rPr>
              <a:t>4.</a:t>
            </a:r>
            <a:r>
              <a:rPr lang="zh-CN" altLang="en-US" dirty="0">
                <a:solidFill>
                  <a:srgbClr val="C00000"/>
                </a:solidFill>
              </a:rPr>
              <a:t> 线程之间共享全局变量数据出现错误问题</a:t>
            </a:r>
          </a:p>
        </p:txBody>
      </p:sp>
    </p:spTree>
    <p:extLst>
      <p:ext uri="{BB962C8B-B14F-4D97-AF65-F5344CB8AC3E}">
        <p14:creationId xmlns:p14="http://schemas.microsoft.com/office/powerpoint/2010/main" val="51383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p:txBody>
          <a:bodyPr/>
          <a:lstStyle/>
          <a:p>
            <a:r>
              <a:rPr lang="zh-CN" altLang="en-US" dirty="0">
                <a:solidFill>
                  <a:srgbClr val="C00000"/>
                </a:solidFill>
              </a:rPr>
              <a:t> 线程</a:t>
            </a:r>
            <a:endParaRPr lang="en-US" altLang="zh-CN" dirty="0">
              <a:solidFill>
                <a:srgbClr val="C00000"/>
              </a:solidFill>
            </a:endParaRPr>
          </a:p>
          <a:p>
            <a:r>
              <a:rPr lang="zh-CN" altLang="en-US" dirty="0"/>
              <a:t> 多线程的使用</a:t>
            </a:r>
            <a:endParaRPr lang="en-US" altLang="zh-CN" dirty="0"/>
          </a:p>
          <a:p>
            <a:r>
              <a:rPr lang="zh-CN" altLang="en-US" dirty="0"/>
              <a:t> 线程执行带有参数的任务</a:t>
            </a:r>
            <a:endParaRPr lang="en-US" altLang="zh-CN" dirty="0"/>
          </a:p>
          <a:p>
            <a:r>
              <a:rPr lang="zh-CN" altLang="en-US" dirty="0"/>
              <a:t> 线程注意点</a:t>
            </a:r>
            <a:endParaRPr lang="en-US" altLang="zh-TW" dirty="0"/>
          </a:p>
          <a:p>
            <a:r>
              <a:rPr lang="zh-CN" altLang="en-US" dirty="0"/>
              <a:t> 进程和线程对比</a:t>
            </a:r>
            <a:endParaRPr lang="en-US" altLang="zh-CN" dirty="0"/>
          </a:p>
        </p:txBody>
      </p:sp>
    </p:spTree>
    <p:extLst>
      <p:ext uri="{BB962C8B-B14F-4D97-AF65-F5344CB8AC3E}">
        <p14:creationId xmlns:p14="http://schemas.microsoft.com/office/powerpoint/2010/main" val="267944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线程之间执行是无序的</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E47A7E59-E813-CC4A-A3E9-E3C41C3B1BEC}"/>
              </a:ext>
            </a:extLst>
          </p:cNvPr>
          <p:cNvPicPr>
            <a:picLocks noChangeAspect="1"/>
          </p:cNvPicPr>
          <p:nvPr/>
        </p:nvPicPr>
        <p:blipFill>
          <a:blip r:embed="rId2"/>
          <a:stretch>
            <a:fillRect/>
          </a:stretch>
        </p:blipFill>
        <p:spPr>
          <a:xfrm>
            <a:off x="768202" y="1457271"/>
            <a:ext cx="5688632" cy="4525048"/>
          </a:xfrm>
          <a:prstGeom prst="rect">
            <a:avLst/>
          </a:prstGeom>
          <a:ln>
            <a:solidFill>
              <a:schemeClr val="tx1"/>
            </a:solidFill>
          </a:ln>
        </p:spPr>
      </p:pic>
      <p:pic>
        <p:nvPicPr>
          <p:cNvPr id="7" name="图片 6">
            <a:extLst>
              <a:ext uri="{FF2B5EF4-FFF2-40B4-BE49-F238E27FC236}">
                <a16:creationId xmlns:a16="http://schemas.microsoft.com/office/drawing/2014/main" id="{6E6458DC-AC97-1848-AFD7-EE5F23EAA8A8}"/>
              </a:ext>
            </a:extLst>
          </p:cNvPr>
          <p:cNvPicPr>
            <a:picLocks noChangeAspect="1"/>
          </p:cNvPicPr>
          <p:nvPr/>
        </p:nvPicPr>
        <p:blipFill>
          <a:blip r:embed="rId3"/>
          <a:stretch>
            <a:fillRect/>
          </a:stretch>
        </p:blipFill>
        <p:spPr>
          <a:xfrm>
            <a:off x="7356065" y="3556619"/>
            <a:ext cx="3213100" cy="2425700"/>
          </a:xfrm>
          <a:prstGeom prst="rect">
            <a:avLst/>
          </a:prstGeom>
          <a:ln>
            <a:solidFill>
              <a:schemeClr val="tx1"/>
            </a:solidFill>
          </a:ln>
        </p:spPr>
      </p:pic>
    </p:spTree>
    <p:extLst>
      <p:ext uri="{BB962C8B-B14F-4D97-AF65-F5344CB8AC3E}">
        <p14:creationId xmlns:p14="http://schemas.microsoft.com/office/powerpoint/2010/main" val="77767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主线程会等待所有的子线程执行结束再结束</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sp>
        <p:nvSpPr>
          <p:cNvPr id="5" name="矩形 4">
            <a:extLst>
              <a:ext uri="{FF2B5EF4-FFF2-40B4-BE49-F238E27FC236}">
                <a16:creationId xmlns:a16="http://schemas.microsoft.com/office/drawing/2014/main" id="{04634703-695B-AD4A-8383-29C7B9E5B97D}"/>
              </a:ext>
            </a:extLst>
          </p:cNvPr>
          <p:cNvSpPr/>
          <p:nvPr/>
        </p:nvSpPr>
        <p:spPr>
          <a:xfrm>
            <a:off x="710972" y="1988840"/>
            <a:ext cx="8233370" cy="830997"/>
          </a:xfrm>
          <a:prstGeom prst="rect">
            <a:avLst/>
          </a:prstGeom>
        </p:spPr>
        <p:txBody>
          <a:bodyPr wrap="square">
            <a:spAutoFit/>
          </a:bodyPr>
          <a:lstStyle/>
          <a:p>
            <a:r>
              <a:rPr lang="zh-CN" altLang="en-US" sz="1600" dirty="0">
                <a:solidFill>
                  <a:srgbClr val="333333"/>
                </a:solidFill>
                <a:latin typeface="Alibaba PuHuiTi" pitchFamily="18" charset="-122"/>
                <a:ea typeface="Alibaba PuHuiTi" pitchFamily="18" charset="-122"/>
                <a:cs typeface="Alibaba PuHuiTi" pitchFamily="18" charset="-122"/>
              </a:rPr>
              <a:t>假如我们现在创建一个子线程，这个子线程执行完大概</a:t>
            </a:r>
            <a:endParaRPr lang="en-US" altLang="zh-CN" sz="1600" dirty="0">
              <a:solidFill>
                <a:srgbClr val="333333"/>
              </a:solidFill>
              <a:latin typeface="Alibaba PuHuiTi" pitchFamily="18" charset="-122"/>
              <a:ea typeface="Alibaba PuHuiTi" pitchFamily="18" charset="-122"/>
              <a:cs typeface="Alibaba PuHuiTi" pitchFamily="18" charset="-122"/>
            </a:endParaRPr>
          </a:p>
          <a:p>
            <a:r>
              <a:rPr lang="zh-CN" altLang="en-US" sz="1600" dirty="0">
                <a:solidFill>
                  <a:srgbClr val="333333"/>
                </a:solidFill>
                <a:latin typeface="Alibaba PuHuiTi" pitchFamily="18" charset="-122"/>
                <a:ea typeface="Alibaba PuHuiTi" pitchFamily="18" charset="-122"/>
                <a:cs typeface="Alibaba PuHuiTi" pitchFamily="18" charset="-122"/>
              </a:rPr>
              <a:t>需要</a:t>
            </a:r>
            <a:r>
              <a:rPr lang="en-US" altLang="zh-CN" sz="1600" dirty="0">
                <a:solidFill>
                  <a:srgbClr val="333333"/>
                </a:solidFill>
                <a:latin typeface="Alibaba PuHuiTi" pitchFamily="18" charset="-122"/>
                <a:ea typeface="Alibaba PuHuiTi" pitchFamily="18" charset="-122"/>
                <a:cs typeface="Alibaba PuHuiTi" pitchFamily="18" charset="-122"/>
              </a:rPr>
              <a:t>2.5</a:t>
            </a:r>
            <a:r>
              <a:rPr lang="zh-CN" altLang="en-US" sz="1600" dirty="0">
                <a:solidFill>
                  <a:srgbClr val="333333"/>
                </a:solidFill>
                <a:latin typeface="Alibaba PuHuiTi" pitchFamily="18" charset="-122"/>
                <a:ea typeface="Alibaba PuHuiTi" pitchFamily="18" charset="-122"/>
                <a:cs typeface="Alibaba PuHuiTi" pitchFamily="18" charset="-122"/>
              </a:rPr>
              <a:t>秒钟，现在让主线程执行</a:t>
            </a:r>
            <a:r>
              <a:rPr lang="en-US" altLang="zh-CN" sz="1600" dirty="0">
                <a:solidFill>
                  <a:srgbClr val="333333"/>
                </a:solidFill>
                <a:latin typeface="Alibaba PuHuiTi" pitchFamily="18" charset="-122"/>
                <a:ea typeface="Alibaba PuHuiTi" pitchFamily="18" charset="-122"/>
                <a:cs typeface="Alibaba PuHuiTi" pitchFamily="18" charset="-122"/>
              </a:rPr>
              <a:t>1</a:t>
            </a:r>
            <a:r>
              <a:rPr lang="zh-CN" altLang="en-US" sz="1600" dirty="0">
                <a:solidFill>
                  <a:srgbClr val="333333"/>
                </a:solidFill>
                <a:latin typeface="Alibaba PuHuiTi" pitchFamily="18" charset="-122"/>
                <a:ea typeface="Alibaba PuHuiTi" pitchFamily="18" charset="-122"/>
                <a:cs typeface="Alibaba PuHuiTi" pitchFamily="18" charset="-122"/>
              </a:rPr>
              <a:t>秒钟就退出程序，查</a:t>
            </a:r>
            <a:endParaRPr lang="en-US" altLang="zh-CN" sz="1600" dirty="0">
              <a:solidFill>
                <a:srgbClr val="333333"/>
              </a:solidFill>
              <a:latin typeface="Alibaba PuHuiTi" pitchFamily="18" charset="-122"/>
              <a:ea typeface="Alibaba PuHuiTi" pitchFamily="18" charset="-122"/>
              <a:cs typeface="Alibaba PuHuiTi" pitchFamily="18" charset="-122"/>
            </a:endParaRPr>
          </a:p>
          <a:p>
            <a:r>
              <a:rPr lang="zh-CN" altLang="en-US" sz="1600" dirty="0">
                <a:solidFill>
                  <a:srgbClr val="333333"/>
                </a:solidFill>
                <a:latin typeface="Alibaba PuHuiTi" pitchFamily="18" charset="-122"/>
                <a:ea typeface="Alibaba PuHuiTi" pitchFamily="18" charset="-122"/>
                <a:cs typeface="Alibaba PuHuiTi" pitchFamily="18" charset="-122"/>
              </a:rPr>
              <a:t>看一下执行结果</a:t>
            </a:r>
            <a:endParaRPr lang="zh-CN" altLang="en-US" sz="1600" dirty="0">
              <a:latin typeface="Alibaba PuHuiTi" pitchFamily="18" charset="-122"/>
              <a:ea typeface="Alibaba PuHuiTi" pitchFamily="18" charset="-122"/>
              <a:cs typeface="Alibaba PuHuiTi" pitchFamily="18" charset="-122"/>
            </a:endParaRPr>
          </a:p>
        </p:txBody>
      </p:sp>
      <p:pic>
        <p:nvPicPr>
          <p:cNvPr id="8" name="图片 7">
            <a:extLst>
              <a:ext uri="{FF2B5EF4-FFF2-40B4-BE49-F238E27FC236}">
                <a16:creationId xmlns:a16="http://schemas.microsoft.com/office/drawing/2014/main" id="{2000543C-0D41-8845-AB1E-E1488B9197FF}"/>
              </a:ext>
            </a:extLst>
          </p:cNvPr>
          <p:cNvPicPr>
            <a:picLocks noChangeAspect="1"/>
          </p:cNvPicPr>
          <p:nvPr/>
        </p:nvPicPr>
        <p:blipFill>
          <a:blip r:embed="rId2"/>
          <a:stretch>
            <a:fillRect/>
          </a:stretch>
        </p:blipFill>
        <p:spPr>
          <a:xfrm>
            <a:off x="6096515" y="1021563"/>
            <a:ext cx="5064456" cy="5468714"/>
          </a:xfrm>
          <a:prstGeom prst="rect">
            <a:avLst/>
          </a:prstGeom>
          <a:ln>
            <a:solidFill>
              <a:schemeClr val="tx1"/>
            </a:solidFill>
          </a:ln>
        </p:spPr>
      </p:pic>
    </p:spTree>
    <p:extLst>
      <p:ext uri="{BB962C8B-B14F-4D97-AF65-F5344CB8AC3E}">
        <p14:creationId xmlns:p14="http://schemas.microsoft.com/office/powerpoint/2010/main" val="295982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主线程会等待所有的子线程执行结束再结束</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sp>
        <p:nvSpPr>
          <p:cNvPr id="5" name="矩形 4">
            <a:extLst>
              <a:ext uri="{FF2B5EF4-FFF2-40B4-BE49-F238E27FC236}">
                <a16:creationId xmlns:a16="http://schemas.microsoft.com/office/drawing/2014/main" id="{04634703-695B-AD4A-8383-29C7B9E5B97D}"/>
              </a:ext>
            </a:extLst>
          </p:cNvPr>
          <p:cNvSpPr/>
          <p:nvPr/>
        </p:nvSpPr>
        <p:spPr>
          <a:xfrm>
            <a:off x="710972" y="1988840"/>
            <a:ext cx="10354374" cy="3293209"/>
          </a:xfrm>
          <a:prstGeom prst="rect">
            <a:avLst/>
          </a:prstGeom>
        </p:spPr>
        <p:txBody>
          <a:bodyPr wrap="square">
            <a:spAutoFit/>
          </a:bodyPr>
          <a:lstStyle/>
          <a:p>
            <a:r>
              <a:rPr lang="zh-CN" altLang="en-US" sz="1600" b="1" dirty="0">
                <a:latin typeface="Alibaba PuHuiTi" pitchFamily="18" charset="-122"/>
                <a:ea typeface="Alibaba PuHuiTi" pitchFamily="18" charset="-122"/>
                <a:cs typeface="Alibaba PuHuiTi" pitchFamily="18" charset="-122"/>
              </a:rPr>
              <a:t>说明</a:t>
            </a:r>
            <a:r>
              <a:rPr lang="en-US" altLang="zh-CN" sz="1600" b="1" dirty="0">
                <a:latin typeface="Alibaba PuHuiTi" pitchFamily="18" charset="-122"/>
                <a:ea typeface="Alibaba PuHuiTi" pitchFamily="18" charset="-122"/>
                <a:cs typeface="Alibaba PuHuiTi" pitchFamily="18" charset="-122"/>
              </a:rPr>
              <a:t>:</a:t>
            </a:r>
            <a:endParaRPr lang="zh-CN" altLang="en-US" sz="1600" dirty="0">
              <a:latin typeface="Alibaba PuHuiTi" pitchFamily="18" charset="-122"/>
              <a:ea typeface="Alibaba PuHuiTi" pitchFamily="18" charset="-122"/>
              <a:cs typeface="Alibaba PuHuiTi" pitchFamily="18" charset="-122"/>
            </a:endParaRPr>
          </a:p>
          <a:p>
            <a:r>
              <a:rPr lang="zh-CN" altLang="en-US" sz="1600" dirty="0">
                <a:latin typeface="Alibaba PuHuiTi" pitchFamily="18" charset="-122"/>
                <a:ea typeface="Alibaba PuHuiTi" pitchFamily="18" charset="-122"/>
                <a:cs typeface="Alibaba PuHuiTi" pitchFamily="18" charset="-122"/>
              </a:rPr>
              <a:t>通过上面代码的执行结果，我们可以得知</a:t>
            </a:r>
            <a:r>
              <a:rPr lang="en-US" altLang="zh-CN" sz="1600" dirty="0">
                <a:latin typeface="Alibaba PuHuiTi" pitchFamily="18" charset="-122"/>
                <a:ea typeface="Alibaba PuHuiTi" pitchFamily="18" charset="-122"/>
                <a:cs typeface="Alibaba PuHuiTi" pitchFamily="18" charset="-122"/>
              </a:rPr>
              <a:t>: </a:t>
            </a:r>
            <a:r>
              <a:rPr lang="zh-CN" altLang="en-US" sz="1600" b="1" dirty="0">
                <a:solidFill>
                  <a:srgbClr val="C00000"/>
                </a:solidFill>
                <a:latin typeface="Alibaba PuHuiTi" pitchFamily="18" charset="-122"/>
                <a:ea typeface="Alibaba PuHuiTi" pitchFamily="18" charset="-122"/>
                <a:cs typeface="Alibaba PuHuiTi" pitchFamily="18" charset="-122"/>
              </a:rPr>
              <a:t>主线程会等待所有的子线程执行结束再结束</a:t>
            </a:r>
            <a:endParaRPr lang="zh-CN" altLang="en-US" sz="1600" dirty="0">
              <a:solidFill>
                <a:srgbClr val="C00000"/>
              </a:solidFill>
              <a:latin typeface="Alibaba PuHuiTi" pitchFamily="18" charset="-122"/>
              <a:ea typeface="Alibaba PuHuiTi" pitchFamily="18" charset="-122"/>
              <a:cs typeface="Alibaba PuHuiTi" pitchFamily="18" charset="-122"/>
            </a:endParaRPr>
          </a:p>
          <a:p>
            <a:r>
              <a:rPr lang="zh-CN" altLang="en-US" sz="1600" dirty="0">
                <a:latin typeface="Alibaba PuHuiTi" pitchFamily="18" charset="-122"/>
                <a:ea typeface="Alibaba PuHuiTi" pitchFamily="18" charset="-122"/>
                <a:cs typeface="Alibaba PuHuiTi" pitchFamily="18" charset="-122"/>
              </a:rPr>
              <a:t>假如我们就让主线程执行</a:t>
            </a:r>
            <a:r>
              <a:rPr lang="en-US" altLang="zh-CN" sz="1600" dirty="0">
                <a:latin typeface="Alibaba PuHuiTi" pitchFamily="18" charset="-122"/>
                <a:ea typeface="Alibaba PuHuiTi" pitchFamily="18" charset="-122"/>
                <a:cs typeface="Alibaba PuHuiTi" pitchFamily="18" charset="-122"/>
              </a:rPr>
              <a:t>1</a:t>
            </a:r>
            <a:r>
              <a:rPr lang="zh-CN" altLang="en-US" sz="1600" dirty="0">
                <a:latin typeface="Alibaba PuHuiTi" pitchFamily="18" charset="-122"/>
                <a:ea typeface="Alibaba PuHuiTi" pitchFamily="18" charset="-122"/>
                <a:cs typeface="Alibaba PuHuiTi" pitchFamily="18" charset="-122"/>
              </a:rPr>
              <a:t>秒钟，子线程就销毁不再执行，那怎么办呢</a:t>
            </a:r>
            <a:r>
              <a:rPr lang="en-US" altLang="zh-CN" sz="1600" dirty="0">
                <a:latin typeface="Alibaba PuHuiTi" pitchFamily="18" charset="-122"/>
                <a:ea typeface="Alibaba PuHuiTi" pitchFamily="18" charset="-122"/>
                <a:cs typeface="Alibaba PuHuiTi" pitchFamily="18" charset="-122"/>
              </a:rPr>
              <a:t>?</a:t>
            </a:r>
          </a:p>
          <a:p>
            <a:r>
              <a:rPr lang="zh-CN" altLang="en-US" sz="1600" dirty="0">
                <a:latin typeface="Alibaba PuHuiTi" pitchFamily="18" charset="-122"/>
                <a:ea typeface="Alibaba PuHuiTi" pitchFamily="18" charset="-122"/>
                <a:cs typeface="Alibaba PuHuiTi" pitchFamily="18" charset="-122"/>
              </a:rPr>
              <a:t>我们可以设置</a:t>
            </a:r>
            <a:r>
              <a:rPr lang="zh-CN" altLang="en-US" sz="1600" b="1" dirty="0">
                <a:solidFill>
                  <a:srgbClr val="C00000"/>
                </a:solidFill>
                <a:latin typeface="Alibaba PuHuiTi" pitchFamily="18" charset="-122"/>
                <a:ea typeface="Alibaba PuHuiTi" pitchFamily="18" charset="-122"/>
                <a:cs typeface="Alibaba PuHuiTi" pitchFamily="18" charset="-122"/>
              </a:rPr>
              <a:t>守护主线程</a:t>
            </a:r>
            <a:endParaRPr lang="en-US" altLang="zh-CN" sz="1600" b="1" dirty="0">
              <a:solidFill>
                <a:srgbClr val="C00000"/>
              </a:solidFill>
              <a:latin typeface="Alibaba PuHuiTi" pitchFamily="18" charset="-122"/>
              <a:ea typeface="Alibaba PuHuiTi" pitchFamily="18" charset="-122"/>
              <a:cs typeface="Alibaba PuHuiTi" pitchFamily="18" charset="-122"/>
            </a:endParaRPr>
          </a:p>
          <a:p>
            <a:endParaRPr lang="zh-CN" altLang="en-US" sz="1600" dirty="0">
              <a:solidFill>
                <a:srgbClr val="C00000"/>
              </a:solidFill>
              <a:latin typeface="Alibaba PuHuiTi" pitchFamily="18" charset="-122"/>
              <a:ea typeface="Alibaba PuHuiTi" pitchFamily="18" charset="-122"/>
              <a:cs typeface="Alibaba PuHuiTi" pitchFamily="18" charset="-122"/>
            </a:endParaRPr>
          </a:p>
          <a:p>
            <a:r>
              <a:rPr lang="zh-CN" altLang="en-US" sz="1600" b="1" dirty="0">
                <a:solidFill>
                  <a:srgbClr val="C00000"/>
                </a:solidFill>
                <a:latin typeface="Alibaba PuHuiTi" pitchFamily="18" charset="-122"/>
                <a:ea typeface="Alibaba PuHuiTi" pitchFamily="18" charset="-122"/>
                <a:cs typeface="Alibaba PuHuiTi" pitchFamily="18" charset="-122"/>
              </a:rPr>
              <a:t>守护主线程</a:t>
            </a:r>
            <a:r>
              <a:rPr lang="en-US" altLang="zh-CN" sz="1600" b="1" dirty="0">
                <a:solidFill>
                  <a:srgbClr val="C00000"/>
                </a:solidFill>
                <a:latin typeface="Alibaba PuHuiTi" pitchFamily="18" charset="-122"/>
                <a:ea typeface="Alibaba PuHuiTi" pitchFamily="18" charset="-122"/>
                <a:cs typeface="Alibaba PuHuiTi" pitchFamily="18" charset="-122"/>
              </a:rPr>
              <a:t>:</a:t>
            </a:r>
            <a:endParaRPr lang="zh-CN" altLang="en-US" sz="1600" dirty="0">
              <a:solidFill>
                <a:srgbClr val="C00000"/>
              </a:solidFill>
              <a:latin typeface="Alibaba PuHuiTi" pitchFamily="18" charset="-122"/>
              <a:ea typeface="Alibaba PuHuiTi" pitchFamily="18" charset="-122"/>
              <a:cs typeface="Alibaba PuHuiTi" pitchFamily="18" charset="-122"/>
            </a:endParaRPr>
          </a:p>
          <a:p>
            <a:r>
              <a:rPr lang="zh-CN" altLang="en-US" sz="1600" dirty="0">
                <a:latin typeface="Alibaba PuHuiTi" pitchFamily="18" charset="-122"/>
                <a:ea typeface="Alibaba PuHuiTi" pitchFamily="18" charset="-122"/>
                <a:cs typeface="Alibaba PuHuiTi" pitchFamily="18" charset="-122"/>
              </a:rPr>
              <a:t>     守护主线程就是主线程退出子线程销毁不再执行</a:t>
            </a:r>
            <a:endParaRPr lang="en-US" altLang="zh-CN" sz="1600" dirty="0">
              <a:latin typeface="Alibaba PuHuiTi" pitchFamily="18" charset="-122"/>
              <a:ea typeface="Alibaba PuHuiTi" pitchFamily="18" charset="-122"/>
              <a:cs typeface="Alibaba PuHuiTi" pitchFamily="18" charset="-122"/>
            </a:endParaRPr>
          </a:p>
          <a:p>
            <a:endParaRPr lang="zh-CN" altLang="en-US" sz="1600" dirty="0">
              <a:latin typeface="Alibaba PuHuiTi" pitchFamily="18" charset="-122"/>
              <a:ea typeface="Alibaba PuHuiTi" pitchFamily="18" charset="-122"/>
              <a:cs typeface="Alibaba PuHuiTi" pitchFamily="18" charset="-122"/>
            </a:endParaRPr>
          </a:p>
          <a:p>
            <a:r>
              <a:rPr lang="zh-CN" altLang="en-US" sz="1600" b="1" dirty="0">
                <a:solidFill>
                  <a:srgbClr val="C00000"/>
                </a:solidFill>
                <a:latin typeface="Alibaba PuHuiTi" pitchFamily="18" charset="-122"/>
                <a:ea typeface="Alibaba PuHuiTi" pitchFamily="18" charset="-122"/>
                <a:cs typeface="Alibaba PuHuiTi" pitchFamily="18" charset="-122"/>
              </a:rPr>
              <a:t>设置守护主线程有两种方式：</a:t>
            </a:r>
            <a:endParaRPr lang="zh-CN" altLang="en-US" sz="1600" dirty="0">
              <a:solidFill>
                <a:srgbClr val="C00000"/>
              </a:solidFill>
              <a:latin typeface="Alibaba PuHuiTi" pitchFamily="18" charset="-122"/>
              <a:ea typeface="Alibaba PuHuiTi" pitchFamily="18" charset="-122"/>
              <a:cs typeface="Alibaba PuHuiTi" pitchFamily="18" charset="-122"/>
            </a:endParaRPr>
          </a:p>
          <a:p>
            <a:r>
              <a:rPr lang="zh-CN" altLang="en-US" sz="1600" dirty="0">
                <a:latin typeface="Alibaba PuHuiTi" pitchFamily="18" charset="-122"/>
                <a:ea typeface="Alibaba PuHuiTi" pitchFamily="18" charset="-122"/>
                <a:cs typeface="Alibaba PuHuiTi" pitchFamily="18" charset="-122"/>
              </a:rPr>
              <a:t>    </a:t>
            </a:r>
            <a:r>
              <a:rPr lang="en" altLang="zh-CN" sz="1600" dirty="0" err="1">
                <a:latin typeface="Alibaba PuHuiTi" pitchFamily="18" charset="-122"/>
                <a:ea typeface="Alibaba PuHuiTi" pitchFamily="18" charset="-122"/>
                <a:cs typeface="Alibaba PuHuiTi" pitchFamily="18" charset="-122"/>
              </a:rPr>
              <a:t>threading.Thread</a:t>
            </a:r>
            <a:r>
              <a:rPr lang="en" altLang="zh-CN" sz="1600" dirty="0">
                <a:latin typeface="Alibaba PuHuiTi" pitchFamily="18" charset="-122"/>
                <a:ea typeface="Alibaba PuHuiTi" pitchFamily="18" charset="-122"/>
                <a:cs typeface="Alibaba PuHuiTi" pitchFamily="18" charset="-122"/>
              </a:rPr>
              <a:t>(target=</a:t>
            </a:r>
            <a:r>
              <a:rPr lang="en" altLang="zh-CN" sz="1600" dirty="0" err="1">
                <a:latin typeface="Alibaba PuHuiTi" pitchFamily="18" charset="-122"/>
                <a:ea typeface="Alibaba PuHuiTi" pitchFamily="18" charset="-122"/>
                <a:cs typeface="Alibaba PuHuiTi" pitchFamily="18" charset="-122"/>
              </a:rPr>
              <a:t>show_info</a:t>
            </a:r>
            <a:r>
              <a:rPr lang="en" altLang="zh-CN" sz="1600" dirty="0">
                <a:latin typeface="Alibaba PuHuiTi" pitchFamily="18" charset="-122"/>
                <a:ea typeface="Alibaba PuHuiTi" pitchFamily="18" charset="-122"/>
                <a:cs typeface="Alibaba PuHuiTi" pitchFamily="18" charset="-122"/>
              </a:rPr>
              <a:t>, daemon=True)</a:t>
            </a:r>
          </a:p>
          <a:p>
            <a:r>
              <a:rPr lang="zh-CN" altLang="en-US" sz="1600" dirty="0">
                <a:latin typeface="Alibaba PuHuiTi" pitchFamily="18" charset="-122"/>
                <a:ea typeface="Alibaba PuHuiTi" pitchFamily="18" charset="-122"/>
                <a:cs typeface="Alibaba PuHuiTi" pitchFamily="18" charset="-122"/>
              </a:rPr>
              <a:t>    线程对象</a:t>
            </a:r>
            <a:r>
              <a:rPr lang="en-US" altLang="zh-CN" sz="1600" dirty="0">
                <a:latin typeface="Alibaba PuHuiTi" pitchFamily="18" charset="-122"/>
                <a:ea typeface="Alibaba PuHuiTi" pitchFamily="18" charset="-122"/>
                <a:cs typeface="Alibaba PuHuiTi" pitchFamily="18" charset="-122"/>
              </a:rPr>
              <a:t>.</a:t>
            </a:r>
            <a:r>
              <a:rPr lang="en" altLang="zh-CN" sz="1600" dirty="0" err="1">
                <a:latin typeface="Alibaba PuHuiTi" pitchFamily="18" charset="-122"/>
                <a:ea typeface="Alibaba PuHuiTi" pitchFamily="18" charset="-122"/>
                <a:cs typeface="Alibaba PuHuiTi" pitchFamily="18" charset="-122"/>
              </a:rPr>
              <a:t>setDaemon</a:t>
            </a:r>
            <a:r>
              <a:rPr lang="en" altLang="zh-CN" sz="1600" dirty="0">
                <a:latin typeface="Alibaba PuHuiTi" pitchFamily="18" charset="-122"/>
                <a:ea typeface="Alibaba PuHuiTi" pitchFamily="18" charset="-122"/>
                <a:cs typeface="Alibaba PuHuiTi" pitchFamily="18" charset="-122"/>
              </a:rPr>
              <a:t>(True)</a:t>
            </a:r>
          </a:p>
          <a:p>
            <a:br>
              <a:rPr lang="en" altLang="zh-CN" sz="1600" dirty="0">
                <a:latin typeface="Alibaba PuHuiTi" pitchFamily="18" charset="-122"/>
                <a:ea typeface="Alibaba PuHuiTi" pitchFamily="18" charset="-122"/>
                <a:cs typeface="Alibaba PuHuiTi" pitchFamily="18" charset="-122"/>
              </a:rPr>
            </a:br>
            <a:endParaRPr lang="zh-CN" altLang="en-US" sz="1600"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244077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设置守护主线程的示例代码</a:t>
            </a:r>
            <a:r>
              <a:rPr lang="en-US" altLang="zh-CN" dirty="0"/>
              <a:t>:</a:t>
            </a:r>
            <a:endParaRPr lang="zh-CN" altLang="en-US" dirty="0"/>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pic>
        <p:nvPicPr>
          <p:cNvPr id="6" name="图片 5">
            <a:extLst>
              <a:ext uri="{FF2B5EF4-FFF2-40B4-BE49-F238E27FC236}">
                <a16:creationId xmlns:a16="http://schemas.microsoft.com/office/drawing/2014/main" id="{6906FA15-032E-3148-AE75-252DE3EEC041}"/>
              </a:ext>
            </a:extLst>
          </p:cNvPr>
          <p:cNvPicPr>
            <a:picLocks noChangeAspect="1"/>
          </p:cNvPicPr>
          <p:nvPr/>
        </p:nvPicPr>
        <p:blipFill>
          <a:blip r:embed="rId2"/>
          <a:stretch>
            <a:fillRect/>
          </a:stretch>
        </p:blipFill>
        <p:spPr>
          <a:xfrm>
            <a:off x="4144965" y="1052736"/>
            <a:ext cx="4752528" cy="5561835"/>
          </a:xfrm>
          <a:prstGeom prst="rect">
            <a:avLst/>
          </a:prstGeom>
          <a:ln>
            <a:solidFill>
              <a:schemeClr val="tx1"/>
            </a:solidFill>
          </a:ln>
        </p:spPr>
      </p:pic>
    </p:spTree>
    <p:extLst>
      <p:ext uri="{BB962C8B-B14F-4D97-AF65-F5344CB8AC3E}">
        <p14:creationId xmlns:p14="http://schemas.microsoft.com/office/powerpoint/2010/main" val="118380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线程之间共享全局变量</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solidFill>
                  <a:srgbClr val="C00000"/>
                </a:solidFill>
              </a:rPr>
              <a:t> </a:t>
            </a:r>
          </a:p>
        </p:txBody>
      </p:sp>
      <p:sp>
        <p:nvSpPr>
          <p:cNvPr id="5" name="矩形 4">
            <a:extLst>
              <a:ext uri="{FF2B5EF4-FFF2-40B4-BE49-F238E27FC236}">
                <a16:creationId xmlns:a16="http://schemas.microsoft.com/office/drawing/2014/main" id="{8CC47A84-4701-314E-ACE7-40E6C5BA801D}"/>
              </a:ext>
            </a:extLst>
          </p:cNvPr>
          <p:cNvSpPr/>
          <p:nvPr/>
        </p:nvSpPr>
        <p:spPr>
          <a:xfrm>
            <a:off x="768202" y="1460709"/>
            <a:ext cx="8928992" cy="923330"/>
          </a:xfrm>
          <a:prstGeom prst="rect">
            <a:avLst/>
          </a:prstGeom>
        </p:spPr>
        <p:txBody>
          <a:bodyPr wrap="square">
            <a:spAutoFit/>
          </a:bodyPr>
          <a:lstStyle/>
          <a:p>
            <a:pPr>
              <a:buFont typeface="+mj-lt"/>
              <a:buAutoNum type="arabicPeriod"/>
            </a:pPr>
            <a:r>
              <a:rPr lang="zh-CN" altLang="en-US" dirty="0">
                <a:solidFill>
                  <a:srgbClr val="333333"/>
                </a:solidFill>
                <a:latin typeface="Alibaba PuHuiTi" pitchFamily="18" charset="-122"/>
                <a:ea typeface="Alibaba PuHuiTi" pitchFamily="18" charset="-122"/>
                <a:cs typeface="Alibaba PuHuiTi" pitchFamily="18" charset="-122"/>
              </a:rPr>
              <a:t>定义一个列表类型的全局变量</a:t>
            </a:r>
          </a:p>
          <a:p>
            <a:pPr>
              <a:buFont typeface="+mj-lt"/>
              <a:buAutoNum type="arabicPeriod"/>
            </a:pPr>
            <a:r>
              <a:rPr lang="zh-CN" altLang="en-US" dirty="0">
                <a:solidFill>
                  <a:srgbClr val="333333"/>
                </a:solidFill>
                <a:latin typeface="Alibaba PuHuiTi" pitchFamily="18" charset="-122"/>
                <a:ea typeface="Alibaba PuHuiTi" pitchFamily="18" charset="-122"/>
                <a:cs typeface="Alibaba PuHuiTi" pitchFamily="18" charset="-122"/>
              </a:rPr>
              <a:t>创建两个子线程分别执行向全局变量添加数据的任务和向全局变量读取数据的任务</a:t>
            </a:r>
          </a:p>
          <a:p>
            <a:pPr>
              <a:buFont typeface="+mj-lt"/>
              <a:buAutoNum type="arabicPeriod"/>
            </a:pPr>
            <a:r>
              <a:rPr lang="zh-CN" altLang="en-US" dirty="0">
                <a:solidFill>
                  <a:srgbClr val="333333"/>
                </a:solidFill>
                <a:latin typeface="Alibaba PuHuiTi" pitchFamily="18" charset="-122"/>
                <a:ea typeface="Alibaba PuHuiTi" pitchFamily="18" charset="-122"/>
                <a:cs typeface="Alibaba PuHuiTi" pitchFamily="18" charset="-122"/>
              </a:rPr>
              <a:t>查看线程之间是否共享全局变量数据</a:t>
            </a:r>
            <a:endParaRPr lang="zh-CN" altLang="en-US" b="0" i="0" dirty="0">
              <a:solidFill>
                <a:srgbClr val="333333"/>
              </a:solidFill>
              <a:effectLst/>
              <a:latin typeface="Alibaba PuHuiTi" pitchFamily="18" charset="-122"/>
              <a:ea typeface="Alibaba PuHuiTi" pitchFamily="18" charset="-122"/>
              <a:cs typeface="Alibaba PuHuiTi" pitchFamily="18" charset="-122"/>
            </a:endParaRPr>
          </a:p>
        </p:txBody>
      </p:sp>
      <p:pic>
        <p:nvPicPr>
          <p:cNvPr id="7" name="图片 6">
            <a:extLst>
              <a:ext uri="{FF2B5EF4-FFF2-40B4-BE49-F238E27FC236}">
                <a16:creationId xmlns:a16="http://schemas.microsoft.com/office/drawing/2014/main" id="{E98893F7-99AC-B447-BFCA-04A32766F299}"/>
              </a:ext>
            </a:extLst>
          </p:cNvPr>
          <p:cNvPicPr>
            <a:picLocks noChangeAspect="1"/>
          </p:cNvPicPr>
          <p:nvPr/>
        </p:nvPicPr>
        <p:blipFill>
          <a:blip r:embed="rId2"/>
          <a:stretch>
            <a:fillRect/>
          </a:stretch>
        </p:blipFill>
        <p:spPr>
          <a:xfrm>
            <a:off x="840210" y="2384039"/>
            <a:ext cx="5626100" cy="4025900"/>
          </a:xfrm>
          <a:prstGeom prst="rect">
            <a:avLst/>
          </a:prstGeom>
          <a:ln>
            <a:solidFill>
              <a:schemeClr val="tx1"/>
            </a:solidFill>
          </a:ln>
        </p:spPr>
      </p:pic>
      <p:pic>
        <p:nvPicPr>
          <p:cNvPr id="8" name="图片 7">
            <a:extLst>
              <a:ext uri="{FF2B5EF4-FFF2-40B4-BE49-F238E27FC236}">
                <a16:creationId xmlns:a16="http://schemas.microsoft.com/office/drawing/2014/main" id="{65B05594-3EC0-794C-9E49-10E490F9B0A6}"/>
              </a:ext>
            </a:extLst>
          </p:cNvPr>
          <p:cNvPicPr>
            <a:picLocks noChangeAspect="1"/>
          </p:cNvPicPr>
          <p:nvPr/>
        </p:nvPicPr>
        <p:blipFill>
          <a:blip r:embed="rId3"/>
          <a:stretch>
            <a:fillRect/>
          </a:stretch>
        </p:blipFill>
        <p:spPr>
          <a:xfrm>
            <a:off x="7248922" y="4568439"/>
            <a:ext cx="4013200" cy="1841500"/>
          </a:xfrm>
          <a:prstGeom prst="rect">
            <a:avLst/>
          </a:prstGeom>
          <a:ln>
            <a:solidFill>
              <a:schemeClr val="tx1"/>
            </a:solidFill>
          </a:ln>
        </p:spPr>
      </p:pic>
    </p:spTree>
    <p:extLst>
      <p:ext uri="{BB962C8B-B14F-4D97-AF65-F5344CB8AC3E}">
        <p14:creationId xmlns:p14="http://schemas.microsoft.com/office/powerpoint/2010/main" val="413284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线程之间共享全局变量数据出现错误问题</a:t>
            </a:r>
          </a:p>
        </p:txBody>
      </p:sp>
      <p:sp>
        <p:nvSpPr>
          <p:cNvPr id="5" name="矩形 4">
            <a:extLst>
              <a:ext uri="{FF2B5EF4-FFF2-40B4-BE49-F238E27FC236}">
                <a16:creationId xmlns:a16="http://schemas.microsoft.com/office/drawing/2014/main" id="{8CC47A84-4701-314E-ACE7-40E6C5BA801D}"/>
              </a:ext>
            </a:extLst>
          </p:cNvPr>
          <p:cNvSpPr/>
          <p:nvPr/>
        </p:nvSpPr>
        <p:spPr>
          <a:xfrm>
            <a:off x="768202" y="1460709"/>
            <a:ext cx="8928992" cy="830997"/>
          </a:xfrm>
          <a:prstGeom prst="rect">
            <a:avLst/>
          </a:prstGeom>
        </p:spPr>
        <p:txBody>
          <a:bodyPr wrap="square">
            <a:spAutoFit/>
          </a:bodyPr>
          <a:lstStyle/>
          <a:p>
            <a:r>
              <a:rPr lang="zh-CN" altLang="en-US" sz="1600" b="1" dirty="0">
                <a:latin typeface="Alibaba PuHuiTi" pitchFamily="18" charset="-122"/>
                <a:ea typeface="Alibaba PuHuiTi" pitchFamily="18" charset="-122"/>
                <a:cs typeface="Alibaba PuHuiTi" pitchFamily="18" charset="-122"/>
              </a:rPr>
              <a:t>需求</a:t>
            </a:r>
            <a:r>
              <a:rPr lang="en-US" altLang="zh-CN" sz="1600" b="1" dirty="0">
                <a:latin typeface="Alibaba PuHuiTi" pitchFamily="18" charset="-122"/>
                <a:ea typeface="Alibaba PuHuiTi" pitchFamily="18" charset="-122"/>
                <a:cs typeface="Alibaba PuHuiTi" pitchFamily="18" charset="-122"/>
              </a:rPr>
              <a:t>:</a:t>
            </a:r>
            <a:endParaRPr lang="zh-CN" altLang="en-US" sz="1600" dirty="0">
              <a:latin typeface="Alibaba PuHuiTi" pitchFamily="18" charset="-122"/>
              <a:ea typeface="Alibaba PuHuiTi" pitchFamily="18" charset="-122"/>
              <a:cs typeface="Alibaba PuHuiTi" pitchFamily="18" charset="-122"/>
            </a:endParaRPr>
          </a:p>
          <a:p>
            <a:r>
              <a:rPr lang="zh-CN" altLang="en-US" sz="1600" dirty="0">
                <a:latin typeface="Alibaba PuHuiTi" pitchFamily="18" charset="-122"/>
                <a:ea typeface="Alibaba PuHuiTi" pitchFamily="18" charset="-122"/>
                <a:cs typeface="Alibaba PuHuiTi" pitchFamily="18" charset="-122"/>
              </a:rPr>
              <a:t>定义两个函数，实现循环</a:t>
            </a:r>
            <a:r>
              <a:rPr lang="en-US" altLang="zh-CN" sz="1600" dirty="0">
                <a:latin typeface="Alibaba PuHuiTi" pitchFamily="18" charset="-122"/>
                <a:ea typeface="Alibaba PuHuiTi" pitchFamily="18" charset="-122"/>
                <a:cs typeface="Alibaba PuHuiTi" pitchFamily="18" charset="-122"/>
              </a:rPr>
              <a:t>100</a:t>
            </a:r>
            <a:r>
              <a:rPr lang="zh-CN" altLang="en-US" sz="1600" dirty="0">
                <a:latin typeface="Alibaba PuHuiTi" pitchFamily="18" charset="-122"/>
                <a:ea typeface="Alibaba PuHuiTi" pitchFamily="18" charset="-122"/>
                <a:cs typeface="Alibaba PuHuiTi" pitchFamily="18" charset="-122"/>
              </a:rPr>
              <a:t>万次，每循环一次给全局变量加</a:t>
            </a:r>
            <a:r>
              <a:rPr lang="en-US" altLang="zh-CN" sz="1600" dirty="0">
                <a:latin typeface="Alibaba PuHuiTi" pitchFamily="18" charset="-122"/>
                <a:ea typeface="Alibaba PuHuiTi" pitchFamily="18" charset="-122"/>
                <a:cs typeface="Alibaba PuHuiTi" pitchFamily="18" charset="-122"/>
              </a:rPr>
              <a:t>1</a:t>
            </a:r>
          </a:p>
          <a:p>
            <a:r>
              <a:rPr lang="zh-CN" altLang="en-US" sz="1600" dirty="0">
                <a:latin typeface="Alibaba PuHuiTi" pitchFamily="18" charset="-122"/>
                <a:ea typeface="Alibaba PuHuiTi" pitchFamily="18" charset="-122"/>
                <a:cs typeface="Alibaba PuHuiTi" pitchFamily="18" charset="-122"/>
              </a:rPr>
              <a:t>创建两个子线程执行对应的两个函数，查看计算后的结果</a:t>
            </a:r>
          </a:p>
        </p:txBody>
      </p:sp>
      <p:sp>
        <p:nvSpPr>
          <p:cNvPr id="9" name="文本占位符 8">
            <a:extLst>
              <a:ext uri="{FF2B5EF4-FFF2-40B4-BE49-F238E27FC236}">
                <a16:creationId xmlns:a16="http://schemas.microsoft.com/office/drawing/2014/main" id="{7703E2AF-7D02-C341-B688-C247B89DC0CF}"/>
              </a:ext>
            </a:extLst>
          </p:cNvPr>
          <p:cNvSpPr>
            <a:spLocks noGrp="1"/>
          </p:cNvSpPr>
          <p:nvPr>
            <p:ph type="body" sz="quarter" idx="11"/>
          </p:nvPr>
        </p:nvSpPr>
        <p:spPr/>
        <p:txBody>
          <a:bodyPr/>
          <a:lstStyle/>
          <a:p>
            <a:r>
              <a:rPr lang="zh-CN" altLang="en-US" dirty="0"/>
              <a:t> </a:t>
            </a:r>
          </a:p>
        </p:txBody>
      </p:sp>
      <p:pic>
        <p:nvPicPr>
          <p:cNvPr id="10" name="图片 9">
            <a:extLst>
              <a:ext uri="{FF2B5EF4-FFF2-40B4-BE49-F238E27FC236}">
                <a16:creationId xmlns:a16="http://schemas.microsoft.com/office/drawing/2014/main" id="{351153F8-9122-D34B-8026-3CEC2D97DD49}"/>
              </a:ext>
            </a:extLst>
          </p:cNvPr>
          <p:cNvPicPr>
            <a:picLocks noChangeAspect="1"/>
          </p:cNvPicPr>
          <p:nvPr/>
        </p:nvPicPr>
        <p:blipFill>
          <a:blip r:embed="rId2"/>
          <a:stretch>
            <a:fillRect/>
          </a:stretch>
        </p:blipFill>
        <p:spPr>
          <a:xfrm>
            <a:off x="788830" y="2452707"/>
            <a:ext cx="5549900" cy="2768600"/>
          </a:xfrm>
          <a:prstGeom prst="rect">
            <a:avLst/>
          </a:prstGeom>
          <a:ln>
            <a:solidFill>
              <a:schemeClr val="tx1"/>
            </a:solidFill>
          </a:ln>
        </p:spPr>
      </p:pic>
      <p:pic>
        <p:nvPicPr>
          <p:cNvPr id="11" name="图片 10">
            <a:extLst>
              <a:ext uri="{FF2B5EF4-FFF2-40B4-BE49-F238E27FC236}">
                <a16:creationId xmlns:a16="http://schemas.microsoft.com/office/drawing/2014/main" id="{FE6A9049-5190-7A48-8EA8-4888AE6BEA25}"/>
              </a:ext>
            </a:extLst>
          </p:cNvPr>
          <p:cNvPicPr>
            <a:picLocks noChangeAspect="1"/>
          </p:cNvPicPr>
          <p:nvPr/>
        </p:nvPicPr>
        <p:blipFill>
          <a:blip r:embed="rId3"/>
          <a:stretch>
            <a:fillRect/>
          </a:stretch>
        </p:blipFill>
        <p:spPr>
          <a:xfrm>
            <a:off x="7464946" y="3783516"/>
            <a:ext cx="2501900" cy="1447800"/>
          </a:xfrm>
          <a:prstGeom prst="rect">
            <a:avLst/>
          </a:prstGeom>
          <a:ln>
            <a:solidFill>
              <a:schemeClr val="tx1"/>
            </a:solidFill>
          </a:ln>
        </p:spPr>
      </p:pic>
    </p:spTree>
    <p:extLst>
      <p:ext uri="{BB962C8B-B14F-4D97-AF65-F5344CB8AC3E}">
        <p14:creationId xmlns:p14="http://schemas.microsoft.com/office/powerpoint/2010/main" val="2919178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错误分析</a:t>
            </a:r>
          </a:p>
        </p:txBody>
      </p:sp>
      <p:sp>
        <p:nvSpPr>
          <p:cNvPr id="9" name="文本占位符 8">
            <a:extLst>
              <a:ext uri="{FF2B5EF4-FFF2-40B4-BE49-F238E27FC236}">
                <a16:creationId xmlns:a16="http://schemas.microsoft.com/office/drawing/2014/main" id="{7703E2AF-7D02-C341-B688-C247B89DC0CF}"/>
              </a:ext>
            </a:extLst>
          </p:cNvPr>
          <p:cNvSpPr>
            <a:spLocks noGrp="1"/>
          </p:cNvSpPr>
          <p:nvPr>
            <p:ph type="body" sz="quarter" idx="11"/>
          </p:nvPr>
        </p:nvSpPr>
        <p:spPr/>
        <p:txBody>
          <a:bodyPr/>
          <a:lstStyle/>
          <a:p>
            <a:r>
              <a:rPr lang="zh-CN" altLang="en-US" dirty="0"/>
              <a:t> </a:t>
            </a:r>
          </a:p>
        </p:txBody>
      </p:sp>
      <p:sp>
        <p:nvSpPr>
          <p:cNvPr id="12" name="矩形 11">
            <a:extLst>
              <a:ext uri="{FF2B5EF4-FFF2-40B4-BE49-F238E27FC236}">
                <a16:creationId xmlns:a16="http://schemas.microsoft.com/office/drawing/2014/main" id="{FDCAD1BB-5608-E142-8564-2DE318987722}"/>
              </a:ext>
            </a:extLst>
          </p:cNvPr>
          <p:cNvSpPr/>
          <p:nvPr/>
        </p:nvSpPr>
        <p:spPr>
          <a:xfrm>
            <a:off x="710972" y="1646133"/>
            <a:ext cx="11218470" cy="4031873"/>
          </a:xfrm>
          <a:prstGeom prst="rect">
            <a:avLst/>
          </a:prstGeom>
        </p:spPr>
        <p:txBody>
          <a:bodyPr wrap="square">
            <a:spAutoFit/>
          </a:bodyPr>
          <a:lstStyle/>
          <a:p>
            <a:r>
              <a:rPr lang="zh-CN" altLang="en-US" sz="1600" dirty="0">
                <a:solidFill>
                  <a:srgbClr val="333333"/>
                </a:solidFill>
                <a:latin typeface="Alibaba PuHuiTi" pitchFamily="18" charset="-122"/>
                <a:ea typeface="Alibaba PuHuiTi" pitchFamily="18" charset="-122"/>
                <a:cs typeface="Alibaba PuHuiTi" pitchFamily="18" charset="-122"/>
              </a:rPr>
              <a:t>两个线程</a:t>
            </a:r>
            <a:r>
              <a:rPr lang="en" altLang="zh-CN" sz="1600" dirty="0" err="1">
                <a:solidFill>
                  <a:srgbClr val="333333"/>
                </a:solidFill>
                <a:latin typeface="Alibaba PuHuiTi" pitchFamily="18" charset="-122"/>
                <a:ea typeface="Alibaba PuHuiTi" pitchFamily="18" charset="-122"/>
                <a:cs typeface="Alibaba PuHuiTi" pitchFamily="18" charset="-122"/>
              </a:rPr>
              <a:t>first_thread</a:t>
            </a:r>
            <a:r>
              <a:rPr lang="zh-CN" altLang="en-US" sz="1600" dirty="0">
                <a:solidFill>
                  <a:srgbClr val="333333"/>
                </a:solidFill>
                <a:latin typeface="Alibaba PuHuiTi" pitchFamily="18" charset="-122"/>
                <a:ea typeface="Alibaba PuHuiTi" pitchFamily="18" charset="-122"/>
                <a:cs typeface="Alibaba PuHuiTi" pitchFamily="18" charset="-122"/>
              </a:rPr>
              <a:t>和</a:t>
            </a:r>
            <a:r>
              <a:rPr lang="en" altLang="zh-CN" sz="1600" dirty="0" err="1">
                <a:solidFill>
                  <a:srgbClr val="333333"/>
                </a:solidFill>
                <a:latin typeface="Alibaba PuHuiTi" pitchFamily="18" charset="-122"/>
                <a:ea typeface="Alibaba PuHuiTi" pitchFamily="18" charset="-122"/>
                <a:cs typeface="Alibaba PuHuiTi" pitchFamily="18" charset="-122"/>
              </a:rPr>
              <a:t>second_thread</a:t>
            </a:r>
            <a:r>
              <a:rPr lang="zh-CN" altLang="en-US" sz="1600" dirty="0">
                <a:solidFill>
                  <a:srgbClr val="333333"/>
                </a:solidFill>
                <a:latin typeface="Alibaba PuHuiTi" pitchFamily="18" charset="-122"/>
                <a:ea typeface="Alibaba PuHuiTi" pitchFamily="18" charset="-122"/>
                <a:cs typeface="Alibaba PuHuiTi" pitchFamily="18" charset="-122"/>
              </a:rPr>
              <a:t>都要对全局变量</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en" altLang="zh-CN" sz="1600" dirty="0">
                <a:solidFill>
                  <a:srgbClr val="333333"/>
                </a:solidFill>
                <a:latin typeface="Alibaba PuHuiTi" pitchFamily="18" charset="-122"/>
                <a:ea typeface="Alibaba PuHuiTi" pitchFamily="18" charset="-122"/>
                <a:cs typeface="Alibaba PuHuiTi" pitchFamily="18" charset="-122"/>
              </a:rPr>
              <a:t>(</a:t>
            </a:r>
            <a:r>
              <a:rPr lang="zh-CN" altLang="en-US" sz="1600" dirty="0">
                <a:solidFill>
                  <a:srgbClr val="333333"/>
                </a:solidFill>
                <a:latin typeface="Alibaba PuHuiTi" pitchFamily="18" charset="-122"/>
                <a:ea typeface="Alibaba PuHuiTi" pitchFamily="18" charset="-122"/>
                <a:cs typeface="Alibaba PuHuiTi" pitchFamily="18" charset="-122"/>
              </a:rPr>
              <a:t>默认是</a:t>
            </a:r>
            <a:r>
              <a:rPr lang="en-US" altLang="zh-CN" sz="1600" dirty="0">
                <a:solidFill>
                  <a:srgbClr val="333333"/>
                </a:solidFill>
                <a:latin typeface="Alibaba PuHuiTi" pitchFamily="18" charset="-122"/>
                <a:ea typeface="Alibaba PuHuiTi" pitchFamily="18" charset="-122"/>
                <a:cs typeface="Alibaba PuHuiTi" pitchFamily="18" charset="-122"/>
              </a:rPr>
              <a:t>0)</a:t>
            </a:r>
            <a:r>
              <a:rPr lang="zh-CN" altLang="en-US" sz="1600" dirty="0">
                <a:solidFill>
                  <a:srgbClr val="333333"/>
                </a:solidFill>
                <a:latin typeface="Alibaba PuHuiTi" pitchFamily="18" charset="-122"/>
                <a:ea typeface="Alibaba PuHuiTi" pitchFamily="18" charset="-122"/>
                <a:cs typeface="Alibaba PuHuiTi" pitchFamily="18" charset="-122"/>
              </a:rPr>
              <a:t>进行加</a:t>
            </a:r>
            <a:r>
              <a:rPr lang="en-US" altLang="zh-CN" sz="1600" dirty="0">
                <a:solidFill>
                  <a:srgbClr val="333333"/>
                </a:solidFill>
                <a:latin typeface="Alibaba PuHuiTi" pitchFamily="18" charset="-122"/>
                <a:ea typeface="Alibaba PuHuiTi" pitchFamily="18" charset="-122"/>
                <a:cs typeface="Alibaba PuHuiTi" pitchFamily="18" charset="-122"/>
              </a:rPr>
              <a:t>1</a:t>
            </a:r>
            <a:r>
              <a:rPr lang="zh-CN" altLang="en-US" sz="1600" dirty="0">
                <a:solidFill>
                  <a:srgbClr val="333333"/>
                </a:solidFill>
                <a:latin typeface="Alibaba PuHuiTi" pitchFamily="18" charset="-122"/>
                <a:ea typeface="Alibaba PuHuiTi" pitchFamily="18" charset="-122"/>
                <a:cs typeface="Alibaba PuHuiTi" pitchFamily="18" charset="-122"/>
              </a:rPr>
              <a:t>运算，但是由于是多线程同时操作，有可能出现下面情况：</a:t>
            </a:r>
            <a:endParaRPr lang="en-US" altLang="zh-CN" sz="1600" dirty="0">
              <a:solidFill>
                <a:srgbClr val="333333"/>
              </a:solidFill>
              <a:latin typeface="Alibaba PuHuiTi" pitchFamily="18" charset="-122"/>
              <a:ea typeface="Alibaba PuHuiTi" pitchFamily="18" charset="-122"/>
              <a:cs typeface="Alibaba PuHuiTi" pitchFamily="18" charset="-122"/>
            </a:endParaRPr>
          </a:p>
          <a:p>
            <a:endParaRPr lang="zh-CN" altLang="en-US" sz="1600" dirty="0">
              <a:solidFill>
                <a:srgbClr val="333333"/>
              </a:solidFill>
              <a:latin typeface="Alibaba PuHuiTi" pitchFamily="18" charset="-122"/>
              <a:ea typeface="Alibaba PuHuiTi" pitchFamily="18" charset="-122"/>
              <a:cs typeface="Alibaba PuHuiTi" pitchFamily="18" charset="-122"/>
            </a:endParaRPr>
          </a:p>
          <a:p>
            <a:pPr>
              <a:buFont typeface="+mj-lt"/>
              <a:buAutoNum type="arabicPeriod"/>
            </a:pPr>
            <a:r>
              <a:rPr lang="zh-CN" altLang="en-US" sz="1600" dirty="0">
                <a:solidFill>
                  <a:srgbClr val="333333"/>
                </a:solidFill>
                <a:latin typeface="Alibaba PuHuiTi" pitchFamily="18" charset="-122"/>
                <a:ea typeface="Alibaba PuHuiTi" pitchFamily="18" charset="-122"/>
                <a:cs typeface="Alibaba PuHuiTi" pitchFamily="18" charset="-122"/>
              </a:rPr>
              <a:t>在</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en" altLang="zh-CN" sz="1600" dirty="0">
                <a:solidFill>
                  <a:srgbClr val="333333"/>
                </a:solidFill>
                <a:latin typeface="Alibaba PuHuiTi" pitchFamily="18" charset="-122"/>
                <a:ea typeface="Alibaba PuHuiTi" pitchFamily="18" charset="-122"/>
                <a:cs typeface="Alibaba PuHuiTi" pitchFamily="18" charset="-122"/>
              </a:rPr>
              <a:t>=0</a:t>
            </a:r>
            <a:r>
              <a:rPr lang="zh-CN" altLang="en-US" sz="1600" dirty="0">
                <a:solidFill>
                  <a:srgbClr val="333333"/>
                </a:solidFill>
                <a:latin typeface="Alibaba PuHuiTi" pitchFamily="18" charset="-122"/>
                <a:ea typeface="Alibaba PuHuiTi" pitchFamily="18" charset="-122"/>
                <a:cs typeface="Alibaba PuHuiTi" pitchFamily="18" charset="-122"/>
              </a:rPr>
              <a:t>时，</a:t>
            </a:r>
            <a:r>
              <a:rPr lang="en" altLang="zh-CN" sz="1600" dirty="0" err="1">
                <a:solidFill>
                  <a:srgbClr val="333333"/>
                </a:solidFill>
                <a:latin typeface="Alibaba PuHuiTi" pitchFamily="18" charset="-122"/>
                <a:ea typeface="Alibaba PuHuiTi" pitchFamily="18" charset="-122"/>
                <a:cs typeface="Alibaba PuHuiTi" pitchFamily="18" charset="-122"/>
              </a:rPr>
              <a:t>first_thread</a:t>
            </a:r>
            <a:r>
              <a:rPr lang="zh-CN" altLang="en-US" sz="1600" dirty="0">
                <a:solidFill>
                  <a:srgbClr val="333333"/>
                </a:solidFill>
                <a:latin typeface="Alibaba PuHuiTi" pitchFamily="18" charset="-122"/>
                <a:ea typeface="Alibaba PuHuiTi" pitchFamily="18" charset="-122"/>
                <a:cs typeface="Alibaba PuHuiTi" pitchFamily="18" charset="-122"/>
              </a:rPr>
              <a:t>取得</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en" altLang="zh-CN" sz="1600" dirty="0">
                <a:solidFill>
                  <a:srgbClr val="333333"/>
                </a:solidFill>
                <a:latin typeface="Alibaba PuHuiTi" pitchFamily="18" charset="-122"/>
                <a:ea typeface="Alibaba PuHuiTi" pitchFamily="18" charset="-122"/>
                <a:cs typeface="Alibaba PuHuiTi" pitchFamily="18" charset="-122"/>
              </a:rPr>
              <a:t>=0</a:t>
            </a:r>
            <a:r>
              <a:rPr lang="zh-CN" altLang="en" sz="1600" dirty="0">
                <a:solidFill>
                  <a:srgbClr val="333333"/>
                </a:solidFill>
                <a:latin typeface="Alibaba PuHuiTi" pitchFamily="18" charset="-122"/>
                <a:ea typeface="Alibaba PuHuiTi" pitchFamily="18" charset="-122"/>
                <a:cs typeface="Alibaba PuHuiTi" pitchFamily="18" charset="-122"/>
              </a:rPr>
              <a:t>。</a:t>
            </a:r>
            <a:r>
              <a:rPr lang="zh-CN" altLang="en-US" sz="1600" dirty="0">
                <a:solidFill>
                  <a:srgbClr val="333333"/>
                </a:solidFill>
                <a:latin typeface="Alibaba PuHuiTi" pitchFamily="18" charset="-122"/>
                <a:ea typeface="Alibaba PuHuiTi" pitchFamily="18" charset="-122"/>
                <a:cs typeface="Alibaba PuHuiTi" pitchFamily="18" charset="-122"/>
              </a:rPr>
              <a:t>此时系统把</a:t>
            </a:r>
            <a:r>
              <a:rPr lang="en" altLang="zh-CN" sz="1600" dirty="0" err="1">
                <a:solidFill>
                  <a:srgbClr val="333333"/>
                </a:solidFill>
                <a:latin typeface="Alibaba PuHuiTi" pitchFamily="18" charset="-122"/>
                <a:ea typeface="Alibaba PuHuiTi" pitchFamily="18" charset="-122"/>
                <a:cs typeface="Alibaba PuHuiTi" pitchFamily="18" charset="-122"/>
              </a:rPr>
              <a:t>first_thread</a:t>
            </a:r>
            <a:r>
              <a:rPr lang="zh-CN" altLang="en-US" sz="1600" dirty="0">
                <a:solidFill>
                  <a:srgbClr val="333333"/>
                </a:solidFill>
                <a:latin typeface="Alibaba PuHuiTi" pitchFamily="18" charset="-122"/>
                <a:ea typeface="Alibaba PuHuiTi" pitchFamily="18" charset="-122"/>
                <a:cs typeface="Alibaba PuHuiTi" pitchFamily="18" charset="-122"/>
              </a:rPr>
              <a:t>调度为”</a:t>
            </a:r>
            <a:r>
              <a:rPr lang="en" altLang="zh-CN" sz="1600" dirty="0">
                <a:solidFill>
                  <a:srgbClr val="333333"/>
                </a:solidFill>
                <a:latin typeface="Alibaba PuHuiTi" pitchFamily="18" charset="-122"/>
                <a:ea typeface="Alibaba PuHuiTi" pitchFamily="18" charset="-122"/>
                <a:cs typeface="Alibaba PuHuiTi" pitchFamily="18" charset="-122"/>
              </a:rPr>
              <a:t>sleeping”</a:t>
            </a:r>
            <a:r>
              <a:rPr lang="zh-CN" altLang="en-US" sz="1600" dirty="0">
                <a:solidFill>
                  <a:srgbClr val="333333"/>
                </a:solidFill>
                <a:latin typeface="Alibaba PuHuiTi" pitchFamily="18" charset="-122"/>
                <a:ea typeface="Alibaba PuHuiTi" pitchFamily="18" charset="-122"/>
                <a:cs typeface="Alibaba PuHuiTi" pitchFamily="18" charset="-122"/>
              </a:rPr>
              <a:t>状态，把</a:t>
            </a:r>
            <a:r>
              <a:rPr lang="en" altLang="zh-CN" sz="1600" dirty="0" err="1">
                <a:solidFill>
                  <a:srgbClr val="333333"/>
                </a:solidFill>
                <a:latin typeface="Alibaba PuHuiTi" pitchFamily="18" charset="-122"/>
                <a:ea typeface="Alibaba PuHuiTi" pitchFamily="18" charset="-122"/>
                <a:cs typeface="Alibaba PuHuiTi" pitchFamily="18" charset="-122"/>
              </a:rPr>
              <a:t>second_thread</a:t>
            </a:r>
            <a:r>
              <a:rPr lang="zh-CN" altLang="en-US" sz="1600" dirty="0">
                <a:solidFill>
                  <a:srgbClr val="333333"/>
                </a:solidFill>
                <a:latin typeface="Alibaba PuHuiTi" pitchFamily="18" charset="-122"/>
                <a:ea typeface="Alibaba PuHuiTi" pitchFamily="18" charset="-122"/>
                <a:cs typeface="Alibaba PuHuiTi" pitchFamily="18" charset="-122"/>
              </a:rPr>
              <a:t>转换为”</a:t>
            </a:r>
            <a:r>
              <a:rPr lang="en" altLang="zh-CN" sz="1600" dirty="0">
                <a:solidFill>
                  <a:srgbClr val="333333"/>
                </a:solidFill>
                <a:latin typeface="Alibaba PuHuiTi" pitchFamily="18" charset="-122"/>
                <a:ea typeface="Alibaba PuHuiTi" pitchFamily="18" charset="-122"/>
                <a:cs typeface="Alibaba PuHuiTi" pitchFamily="18" charset="-122"/>
              </a:rPr>
              <a:t>running”</a:t>
            </a:r>
            <a:r>
              <a:rPr lang="zh-CN" altLang="en-US" sz="1600" dirty="0">
                <a:solidFill>
                  <a:srgbClr val="333333"/>
                </a:solidFill>
                <a:latin typeface="Alibaba PuHuiTi" pitchFamily="18" charset="-122"/>
                <a:ea typeface="Alibaba PuHuiTi" pitchFamily="18" charset="-122"/>
                <a:cs typeface="Alibaba PuHuiTi" pitchFamily="18" charset="-122"/>
              </a:rPr>
              <a:t>状态，</a:t>
            </a:r>
            <a:r>
              <a:rPr lang="en" altLang="zh-CN" sz="1600" dirty="0">
                <a:solidFill>
                  <a:srgbClr val="333333"/>
                </a:solidFill>
                <a:latin typeface="Alibaba PuHuiTi" pitchFamily="18" charset="-122"/>
                <a:ea typeface="Alibaba PuHuiTi" pitchFamily="18" charset="-122"/>
                <a:cs typeface="Alibaba PuHuiTi" pitchFamily="18" charset="-122"/>
              </a:rPr>
              <a:t>t2</a:t>
            </a:r>
            <a:r>
              <a:rPr lang="zh-CN" altLang="en-US" sz="1600" dirty="0">
                <a:solidFill>
                  <a:srgbClr val="333333"/>
                </a:solidFill>
                <a:latin typeface="Alibaba PuHuiTi" pitchFamily="18" charset="-122"/>
                <a:ea typeface="Alibaba PuHuiTi" pitchFamily="18" charset="-122"/>
                <a:cs typeface="Alibaba PuHuiTi" pitchFamily="18" charset="-122"/>
              </a:rPr>
              <a:t>也获得</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en" altLang="zh-CN" sz="1600" dirty="0">
                <a:solidFill>
                  <a:srgbClr val="333333"/>
                </a:solidFill>
                <a:latin typeface="Alibaba PuHuiTi" pitchFamily="18" charset="-122"/>
                <a:ea typeface="Alibaba PuHuiTi" pitchFamily="18" charset="-122"/>
                <a:cs typeface="Alibaba PuHuiTi" pitchFamily="18" charset="-122"/>
              </a:rPr>
              <a:t>=0</a:t>
            </a:r>
          </a:p>
          <a:p>
            <a:pPr>
              <a:buFont typeface="+mj-lt"/>
              <a:buAutoNum type="arabicPeriod"/>
            </a:pPr>
            <a:r>
              <a:rPr lang="zh-CN" altLang="en-US" sz="1600" dirty="0">
                <a:solidFill>
                  <a:srgbClr val="333333"/>
                </a:solidFill>
                <a:latin typeface="Alibaba PuHuiTi" pitchFamily="18" charset="-122"/>
                <a:ea typeface="Alibaba PuHuiTi" pitchFamily="18" charset="-122"/>
                <a:cs typeface="Alibaba PuHuiTi" pitchFamily="18" charset="-122"/>
              </a:rPr>
              <a:t>然后</a:t>
            </a:r>
            <a:r>
              <a:rPr lang="en" altLang="zh-CN" sz="1600" dirty="0" err="1">
                <a:solidFill>
                  <a:srgbClr val="333333"/>
                </a:solidFill>
                <a:latin typeface="Alibaba PuHuiTi" pitchFamily="18" charset="-122"/>
                <a:ea typeface="Alibaba PuHuiTi" pitchFamily="18" charset="-122"/>
                <a:cs typeface="Alibaba PuHuiTi" pitchFamily="18" charset="-122"/>
              </a:rPr>
              <a:t>second_thread</a:t>
            </a:r>
            <a:r>
              <a:rPr lang="zh-CN" altLang="en-US" sz="1600" dirty="0">
                <a:solidFill>
                  <a:srgbClr val="333333"/>
                </a:solidFill>
                <a:latin typeface="Alibaba PuHuiTi" pitchFamily="18" charset="-122"/>
                <a:ea typeface="Alibaba PuHuiTi" pitchFamily="18" charset="-122"/>
                <a:cs typeface="Alibaba PuHuiTi" pitchFamily="18" charset="-122"/>
              </a:rPr>
              <a:t>对得到的值进行加</a:t>
            </a:r>
            <a:r>
              <a:rPr lang="en-US" altLang="zh-CN" sz="1600" dirty="0">
                <a:solidFill>
                  <a:srgbClr val="333333"/>
                </a:solidFill>
                <a:latin typeface="Alibaba PuHuiTi" pitchFamily="18" charset="-122"/>
                <a:ea typeface="Alibaba PuHuiTi" pitchFamily="18" charset="-122"/>
                <a:cs typeface="Alibaba PuHuiTi" pitchFamily="18" charset="-122"/>
              </a:rPr>
              <a:t>1</a:t>
            </a:r>
            <a:r>
              <a:rPr lang="zh-CN" altLang="en-US" sz="1600" dirty="0">
                <a:solidFill>
                  <a:srgbClr val="333333"/>
                </a:solidFill>
                <a:latin typeface="Alibaba PuHuiTi" pitchFamily="18" charset="-122"/>
                <a:ea typeface="Alibaba PuHuiTi" pitchFamily="18" charset="-122"/>
                <a:cs typeface="Alibaba PuHuiTi" pitchFamily="18" charset="-122"/>
              </a:rPr>
              <a:t>并赋给</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zh-CN" altLang="en" sz="1600" dirty="0">
                <a:solidFill>
                  <a:srgbClr val="333333"/>
                </a:solidFill>
                <a:latin typeface="Alibaba PuHuiTi" pitchFamily="18" charset="-122"/>
                <a:ea typeface="Alibaba PuHuiTi" pitchFamily="18" charset="-122"/>
                <a:cs typeface="Alibaba PuHuiTi" pitchFamily="18" charset="-122"/>
              </a:rPr>
              <a:t>，</a:t>
            </a:r>
            <a:r>
              <a:rPr lang="zh-CN" altLang="en-US" sz="1600" dirty="0">
                <a:solidFill>
                  <a:srgbClr val="333333"/>
                </a:solidFill>
                <a:latin typeface="Alibaba PuHuiTi" pitchFamily="18" charset="-122"/>
                <a:ea typeface="Alibaba PuHuiTi" pitchFamily="18" charset="-122"/>
                <a:cs typeface="Alibaba PuHuiTi" pitchFamily="18" charset="-122"/>
              </a:rPr>
              <a:t>使得</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en" altLang="zh-CN" sz="1600" dirty="0">
                <a:solidFill>
                  <a:srgbClr val="333333"/>
                </a:solidFill>
                <a:latin typeface="Alibaba PuHuiTi" pitchFamily="18" charset="-122"/>
                <a:ea typeface="Alibaba PuHuiTi" pitchFamily="18" charset="-122"/>
                <a:cs typeface="Alibaba PuHuiTi" pitchFamily="18" charset="-122"/>
              </a:rPr>
              <a:t>=1</a:t>
            </a:r>
          </a:p>
          <a:p>
            <a:pPr>
              <a:buFont typeface="+mj-lt"/>
              <a:buAutoNum type="arabicPeriod"/>
            </a:pPr>
            <a:r>
              <a:rPr lang="zh-CN" altLang="en-US" sz="1600" dirty="0">
                <a:solidFill>
                  <a:srgbClr val="333333"/>
                </a:solidFill>
                <a:latin typeface="Alibaba PuHuiTi" pitchFamily="18" charset="-122"/>
                <a:ea typeface="Alibaba PuHuiTi" pitchFamily="18" charset="-122"/>
                <a:cs typeface="Alibaba PuHuiTi" pitchFamily="18" charset="-122"/>
              </a:rPr>
              <a:t>然后系统又把</a:t>
            </a:r>
            <a:r>
              <a:rPr lang="en" altLang="zh-CN" sz="1600" dirty="0" err="1">
                <a:solidFill>
                  <a:srgbClr val="333333"/>
                </a:solidFill>
                <a:latin typeface="Alibaba PuHuiTi" pitchFamily="18" charset="-122"/>
                <a:ea typeface="Alibaba PuHuiTi" pitchFamily="18" charset="-122"/>
                <a:cs typeface="Alibaba PuHuiTi" pitchFamily="18" charset="-122"/>
              </a:rPr>
              <a:t>second_thread</a:t>
            </a:r>
            <a:r>
              <a:rPr lang="zh-CN" altLang="en-US" sz="1600" dirty="0">
                <a:solidFill>
                  <a:srgbClr val="333333"/>
                </a:solidFill>
                <a:latin typeface="Alibaba PuHuiTi" pitchFamily="18" charset="-122"/>
                <a:ea typeface="Alibaba PuHuiTi" pitchFamily="18" charset="-122"/>
                <a:cs typeface="Alibaba PuHuiTi" pitchFamily="18" charset="-122"/>
              </a:rPr>
              <a:t>调度为”</a:t>
            </a:r>
            <a:r>
              <a:rPr lang="en" altLang="zh-CN" sz="1600" dirty="0">
                <a:solidFill>
                  <a:srgbClr val="333333"/>
                </a:solidFill>
                <a:latin typeface="Alibaba PuHuiTi" pitchFamily="18" charset="-122"/>
                <a:ea typeface="Alibaba PuHuiTi" pitchFamily="18" charset="-122"/>
                <a:cs typeface="Alibaba PuHuiTi" pitchFamily="18" charset="-122"/>
              </a:rPr>
              <a:t>sleeping”</a:t>
            </a:r>
            <a:r>
              <a:rPr lang="zh-CN" altLang="en" sz="1600" dirty="0">
                <a:solidFill>
                  <a:srgbClr val="333333"/>
                </a:solidFill>
                <a:latin typeface="Alibaba PuHuiTi" pitchFamily="18" charset="-122"/>
                <a:ea typeface="Alibaba PuHuiTi" pitchFamily="18" charset="-122"/>
                <a:cs typeface="Alibaba PuHuiTi" pitchFamily="18" charset="-122"/>
              </a:rPr>
              <a:t>，</a:t>
            </a:r>
            <a:r>
              <a:rPr lang="zh-CN" altLang="en-US" sz="1600" dirty="0">
                <a:solidFill>
                  <a:srgbClr val="333333"/>
                </a:solidFill>
                <a:latin typeface="Alibaba PuHuiTi" pitchFamily="18" charset="-122"/>
                <a:ea typeface="Alibaba PuHuiTi" pitchFamily="18" charset="-122"/>
                <a:cs typeface="Alibaba PuHuiTi" pitchFamily="18" charset="-122"/>
              </a:rPr>
              <a:t>把</a:t>
            </a:r>
            <a:r>
              <a:rPr lang="en" altLang="zh-CN" sz="1600" dirty="0" err="1">
                <a:solidFill>
                  <a:srgbClr val="333333"/>
                </a:solidFill>
                <a:latin typeface="Alibaba PuHuiTi" pitchFamily="18" charset="-122"/>
                <a:ea typeface="Alibaba PuHuiTi" pitchFamily="18" charset="-122"/>
                <a:cs typeface="Alibaba PuHuiTi" pitchFamily="18" charset="-122"/>
              </a:rPr>
              <a:t>first_thread</a:t>
            </a:r>
            <a:r>
              <a:rPr lang="zh-CN" altLang="en-US" sz="1600" dirty="0">
                <a:solidFill>
                  <a:srgbClr val="333333"/>
                </a:solidFill>
                <a:latin typeface="Alibaba PuHuiTi" pitchFamily="18" charset="-122"/>
                <a:ea typeface="Alibaba PuHuiTi" pitchFamily="18" charset="-122"/>
                <a:cs typeface="Alibaba PuHuiTi" pitchFamily="18" charset="-122"/>
              </a:rPr>
              <a:t>转为”</a:t>
            </a:r>
            <a:r>
              <a:rPr lang="en" altLang="zh-CN" sz="1600" dirty="0">
                <a:solidFill>
                  <a:srgbClr val="333333"/>
                </a:solidFill>
                <a:latin typeface="Alibaba PuHuiTi" pitchFamily="18" charset="-122"/>
                <a:ea typeface="Alibaba PuHuiTi" pitchFamily="18" charset="-122"/>
                <a:cs typeface="Alibaba PuHuiTi" pitchFamily="18" charset="-122"/>
              </a:rPr>
              <a:t>running”</a:t>
            </a:r>
            <a:r>
              <a:rPr lang="zh-CN" altLang="en" sz="1600" dirty="0">
                <a:solidFill>
                  <a:srgbClr val="333333"/>
                </a:solidFill>
                <a:latin typeface="Alibaba PuHuiTi" pitchFamily="18" charset="-122"/>
                <a:ea typeface="Alibaba PuHuiTi" pitchFamily="18" charset="-122"/>
                <a:cs typeface="Alibaba PuHuiTi" pitchFamily="18" charset="-122"/>
              </a:rPr>
              <a:t>。</a:t>
            </a:r>
            <a:r>
              <a:rPr lang="zh-CN" altLang="en-US" sz="1600" dirty="0">
                <a:solidFill>
                  <a:srgbClr val="333333"/>
                </a:solidFill>
                <a:latin typeface="Alibaba PuHuiTi" pitchFamily="18" charset="-122"/>
                <a:ea typeface="Alibaba PuHuiTi" pitchFamily="18" charset="-122"/>
                <a:cs typeface="Alibaba PuHuiTi" pitchFamily="18" charset="-122"/>
              </a:rPr>
              <a:t>线程</a:t>
            </a:r>
            <a:r>
              <a:rPr lang="en" altLang="zh-CN" sz="1600" dirty="0">
                <a:solidFill>
                  <a:srgbClr val="333333"/>
                </a:solidFill>
                <a:latin typeface="Alibaba PuHuiTi" pitchFamily="18" charset="-122"/>
                <a:ea typeface="Alibaba PuHuiTi" pitchFamily="18" charset="-122"/>
                <a:cs typeface="Alibaba PuHuiTi" pitchFamily="18" charset="-122"/>
              </a:rPr>
              <a:t>t1</a:t>
            </a:r>
            <a:r>
              <a:rPr lang="zh-CN" altLang="en-US" sz="1600" dirty="0">
                <a:solidFill>
                  <a:srgbClr val="333333"/>
                </a:solidFill>
                <a:latin typeface="Alibaba PuHuiTi" pitchFamily="18" charset="-122"/>
                <a:ea typeface="Alibaba PuHuiTi" pitchFamily="18" charset="-122"/>
                <a:cs typeface="Alibaba PuHuiTi" pitchFamily="18" charset="-122"/>
              </a:rPr>
              <a:t>又把它之前得到的</a:t>
            </a:r>
            <a:r>
              <a:rPr lang="en-US" altLang="zh-CN" sz="1600" dirty="0">
                <a:solidFill>
                  <a:srgbClr val="333333"/>
                </a:solidFill>
                <a:latin typeface="Alibaba PuHuiTi" pitchFamily="18" charset="-122"/>
                <a:ea typeface="Alibaba PuHuiTi" pitchFamily="18" charset="-122"/>
                <a:cs typeface="Alibaba PuHuiTi" pitchFamily="18" charset="-122"/>
              </a:rPr>
              <a:t>0</a:t>
            </a:r>
            <a:r>
              <a:rPr lang="zh-CN" altLang="en-US" sz="1600" dirty="0">
                <a:solidFill>
                  <a:srgbClr val="333333"/>
                </a:solidFill>
                <a:latin typeface="Alibaba PuHuiTi" pitchFamily="18" charset="-122"/>
                <a:ea typeface="Alibaba PuHuiTi" pitchFamily="18" charset="-122"/>
                <a:cs typeface="Alibaba PuHuiTi" pitchFamily="18" charset="-122"/>
              </a:rPr>
              <a:t>加</a:t>
            </a:r>
            <a:r>
              <a:rPr lang="en-US" altLang="zh-CN" sz="1600" dirty="0">
                <a:solidFill>
                  <a:srgbClr val="333333"/>
                </a:solidFill>
                <a:latin typeface="Alibaba PuHuiTi" pitchFamily="18" charset="-122"/>
                <a:ea typeface="Alibaba PuHuiTi" pitchFamily="18" charset="-122"/>
                <a:cs typeface="Alibaba PuHuiTi" pitchFamily="18" charset="-122"/>
              </a:rPr>
              <a:t>1</a:t>
            </a:r>
            <a:r>
              <a:rPr lang="zh-CN" altLang="en-US" sz="1600" dirty="0">
                <a:solidFill>
                  <a:srgbClr val="333333"/>
                </a:solidFill>
                <a:latin typeface="Alibaba PuHuiTi" pitchFamily="18" charset="-122"/>
                <a:ea typeface="Alibaba PuHuiTi" pitchFamily="18" charset="-122"/>
                <a:cs typeface="Alibaba PuHuiTi" pitchFamily="18" charset="-122"/>
              </a:rPr>
              <a:t>后赋值给</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zh-CN" altLang="en" sz="1600" dirty="0">
                <a:solidFill>
                  <a:srgbClr val="333333"/>
                </a:solidFill>
                <a:latin typeface="Alibaba PuHuiTi" pitchFamily="18" charset="-122"/>
                <a:ea typeface="Alibaba PuHuiTi" pitchFamily="18" charset="-122"/>
                <a:cs typeface="Alibaba PuHuiTi" pitchFamily="18" charset="-122"/>
              </a:rPr>
              <a:t>。</a:t>
            </a:r>
          </a:p>
          <a:p>
            <a:pPr>
              <a:buFont typeface="+mj-lt"/>
              <a:buAutoNum type="arabicPeriod"/>
            </a:pPr>
            <a:r>
              <a:rPr lang="zh-CN" altLang="en-US" sz="1600" dirty="0">
                <a:solidFill>
                  <a:srgbClr val="333333"/>
                </a:solidFill>
                <a:latin typeface="Alibaba PuHuiTi" pitchFamily="18" charset="-122"/>
                <a:ea typeface="Alibaba PuHuiTi" pitchFamily="18" charset="-122"/>
                <a:cs typeface="Alibaba PuHuiTi" pitchFamily="18" charset="-122"/>
              </a:rPr>
              <a:t>这样导致虽然</a:t>
            </a:r>
            <a:r>
              <a:rPr lang="en" altLang="zh-CN" sz="1600" dirty="0" err="1">
                <a:solidFill>
                  <a:srgbClr val="333333"/>
                </a:solidFill>
                <a:latin typeface="Alibaba PuHuiTi" pitchFamily="18" charset="-122"/>
                <a:ea typeface="Alibaba PuHuiTi" pitchFamily="18" charset="-122"/>
                <a:cs typeface="Alibaba PuHuiTi" pitchFamily="18" charset="-122"/>
              </a:rPr>
              <a:t>first_thread</a:t>
            </a:r>
            <a:r>
              <a:rPr lang="zh-CN" altLang="en-US" sz="1600" dirty="0">
                <a:solidFill>
                  <a:srgbClr val="333333"/>
                </a:solidFill>
                <a:latin typeface="Alibaba PuHuiTi" pitchFamily="18" charset="-122"/>
                <a:ea typeface="Alibaba PuHuiTi" pitchFamily="18" charset="-122"/>
                <a:cs typeface="Alibaba PuHuiTi" pitchFamily="18" charset="-122"/>
              </a:rPr>
              <a:t>和</a:t>
            </a:r>
            <a:r>
              <a:rPr lang="en" altLang="zh-CN" sz="1600" dirty="0" err="1">
                <a:solidFill>
                  <a:srgbClr val="333333"/>
                </a:solidFill>
                <a:latin typeface="Alibaba PuHuiTi" pitchFamily="18" charset="-122"/>
                <a:ea typeface="Alibaba PuHuiTi" pitchFamily="18" charset="-122"/>
                <a:cs typeface="Alibaba PuHuiTi" pitchFamily="18" charset="-122"/>
              </a:rPr>
              <a:t>first_thread</a:t>
            </a:r>
            <a:r>
              <a:rPr lang="zh-CN" altLang="en-US" sz="1600" dirty="0">
                <a:solidFill>
                  <a:srgbClr val="333333"/>
                </a:solidFill>
                <a:latin typeface="Alibaba PuHuiTi" pitchFamily="18" charset="-122"/>
                <a:ea typeface="Alibaba PuHuiTi" pitchFamily="18" charset="-122"/>
                <a:cs typeface="Alibaba PuHuiTi" pitchFamily="18" charset="-122"/>
              </a:rPr>
              <a:t>都对</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zh-CN" altLang="en-US" sz="1600" dirty="0">
                <a:solidFill>
                  <a:srgbClr val="333333"/>
                </a:solidFill>
                <a:latin typeface="Alibaba PuHuiTi" pitchFamily="18" charset="-122"/>
                <a:ea typeface="Alibaba PuHuiTi" pitchFamily="18" charset="-122"/>
                <a:cs typeface="Alibaba PuHuiTi" pitchFamily="18" charset="-122"/>
              </a:rPr>
              <a:t>加</a:t>
            </a:r>
            <a:r>
              <a:rPr lang="en-US" altLang="zh-CN" sz="1600" dirty="0">
                <a:solidFill>
                  <a:srgbClr val="333333"/>
                </a:solidFill>
                <a:latin typeface="Alibaba PuHuiTi" pitchFamily="18" charset="-122"/>
                <a:ea typeface="Alibaba PuHuiTi" pitchFamily="18" charset="-122"/>
                <a:cs typeface="Alibaba PuHuiTi" pitchFamily="18" charset="-122"/>
              </a:rPr>
              <a:t>1</a:t>
            </a:r>
            <a:r>
              <a:rPr lang="zh-CN" altLang="en-US" sz="1600" dirty="0">
                <a:solidFill>
                  <a:srgbClr val="333333"/>
                </a:solidFill>
                <a:latin typeface="Alibaba PuHuiTi" pitchFamily="18" charset="-122"/>
                <a:ea typeface="Alibaba PuHuiTi" pitchFamily="18" charset="-122"/>
                <a:cs typeface="Alibaba PuHuiTi" pitchFamily="18" charset="-122"/>
              </a:rPr>
              <a:t>，但结果仍然是</a:t>
            </a:r>
            <a:r>
              <a:rPr lang="en" altLang="zh-CN" sz="1600" dirty="0" err="1">
                <a:solidFill>
                  <a:srgbClr val="333333"/>
                </a:solidFill>
                <a:latin typeface="Alibaba PuHuiTi" pitchFamily="18" charset="-122"/>
                <a:ea typeface="Alibaba PuHuiTi" pitchFamily="18" charset="-122"/>
                <a:cs typeface="Alibaba PuHuiTi" pitchFamily="18" charset="-122"/>
              </a:rPr>
              <a:t>g_num</a:t>
            </a:r>
            <a:r>
              <a:rPr lang="en" altLang="zh-CN" sz="1600" dirty="0">
                <a:solidFill>
                  <a:srgbClr val="333333"/>
                </a:solidFill>
                <a:latin typeface="Alibaba PuHuiTi" pitchFamily="18" charset="-122"/>
                <a:ea typeface="Alibaba PuHuiTi" pitchFamily="18" charset="-122"/>
                <a:cs typeface="Alibaba PuHuiTi" pitchFamily="18" charset="-122"/>
              </a:rPr>
              <a:t>=1</a:t>
            </a:r>
          </a:p>
          <a:p>
            <a:endParaRPr lang="en-US" altLang="zh-CN" sz="1600" b="1" dirty="0">
              <a:solidFill>
                <a:srgbClr val="333333"/>
              </a:solidFill>
              <a:latin typeface="Alibaba PuHuiTi" pitchFamily="18" charset="-122"/>
              <a:ea typeface="Alibaba PuHuiTi" pitchFamily="18" charset="-122"/>
              <a:cs typeface="Alibaba PuHuiTi" pitchFamily="18" charset="-122"/>
            </a:endParaRPr>
          </a:p>
          <a:p>
            <a:r>
              <a:rPr lang="zh-CN" altLang="en-US" sz="1600" b="1" dirty="0">
                <a:solidFill>
                  <a:srgbClr val="C00000"/>
                </a:solidFill>
                <a:latin typeface="Alibaba PuHuiTi" pitchFamily="18" charset="-122"/>
                <a:ea typeface="Alibaba PuHuiTi" pitchFamily="18" charset="-122"/>
                <a:cs typeface="Alibaba PuHuiTi" pitchFamily="18" charset="-122"/>
              </a:rPr>
              <a:t>全局变量数据错误的解决办法</a:t>
            </a:r>
            <a:r>
              <a:rPr lang="en-US" altLang="zh-CN" sz="1600" b="1" dirty="0">
                <a:solidFill>
                  <a:srgbClr val="C00000"/>
                </a:solidFill>
                <a:latin typeface="Alibaba PuHuiTi" pitchFamily="18" charset="-122"/>
                <a:ea typeface="Alibaba PuHuiTi" pitchFamily="18" charset="-122"/>
                <a:cs typeface="Alibaba PuHuiTi" pitchFamily="18" charset="-122"/>
              </a:rPr>
              <a:t>:</a:t>
            </a:r>
            <a:endParaRPr lang="zh-CN" altLang="en-US" sz="1600" dirty="0">
              <a:solidFill>
                <a:srgbClr val="C00000"/>
              </a:solidFill>
              <a:latin typeface="Alibaba PuHuiTi" pitchFamily="18" charset="-122"/>
              <a:ea typeface="Alibaba PuHuiTi" pitchFamily="18" charset="-122"/>
              <a:cs typeface="Alibaba PuHuiTi" pitchFamily="18" charset="-122"/>
            </a:endParaRPr>
          </a:p>
          <a:p>
            <a:endParaRPr lang="en-US" altLang="zh-CN" sz="1600" dirty="0">
              <a:solidFill>
                <a:srgbClr val="333333"/>
              </a:solidFill>
              <a:latin typeface="Alibaba PuHuiTi" pitchFamily="18" charset="-122"/>
              <a:ea typeface="Alibaba PuHuiTi" pitchFamily="18" charset="-122"/>
              <a:cs typeface="Alibaba PuHuiTi" pitchFamily="18" charset="-122"/>
            </a:endParaRPr>
          </a:p>
          <a:p>
            <a:r>
              <a:rPr lang="zh-CN" altLang="en-US" sz="1600" dirty="0">
                <a:solidFill>
                  <a:srgbClr val="333333"/>
                </a:solidFill>
                <a:latin typeface="Alibaba PuHuiTi" pitchFamily="18" charset="-122"/>
                <a:ea typeface="Alibaba PuHuiTi" pitchFamily="18" charset="-122"/>
                <a:cs typeface="Alibaba PuHuiTi" pitchFamily="18" charset="-122"/>
              </a:rPr>
              <a:t>线程同步</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保证同一时刻只能有一个线程去操作全局变量 同步</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就是协同步调，按预定的先后次序进行运行。如</a:t>
            </a:r>
            <a:r>
              <a:rPr lang="en-US" altLang="zh-CN" sz="1600" dirty="0">
                <a:solidFill>
                  <a:srgbClr val="333333"/>
                </a:solidFill>
                <a:latin typeface="Alibaba PuHuiTi" pitchFamily="18" charset="-122"/>
                <a:ea typeface="Alibaba PuHuiTi" pitchFamily="18" charset="-122"/>
                <a:cs typeface="Alibaba PuHuiTi" pitchFamily="18" charset="-122"/>
              </a:rPr>
              <a:t>:</a:t>
            </a:r>
            <a:r>
              <a:rPr lang="zh-CN" altLang="en-US" sz="1600" dirty="0">
                <a:solidFill>
                  <a:srgbClr val="333333"/>
                </a:solidFill>
                <a:latin typeface="Alibaba PuHuiTi" pitchFamily="18" charset="-122"/>
                <a:ea typeface="Alibaba PuHuiTi" pitchFamily="18" charset="-122"/>
                <a:cs typeface="Alibaba PuHuiTi" pitchFamily="18" charset="-122"/>
              </a:rPr>
              <a:t>你说完，我再说</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dirty="0">
                <a:solidFill>
                  <a:srgbClr val="333333"/>
                </a:solidFill>
                <a:latin typeface="Alibaba PuHuiTi" pitchFamily="18" charset="-122"/>
                <a:ea typeface="Alibaba PuHuiTi" pitchFamily="18" charset="-122"/>
                <a:cs typeface="Alibaba PuHuiTi" pitchFamily="18" charset="-122"/>
              </a:rPr>
              <a:t>好比现实生活中的对讲机</a:t>
            </a:r>
          </a:p>
          <a:p>
            <a:endParaRPr lang="en-US" altLang="zh-CN" sz="1600" dirty="0">
              <a:solidFill>
                <a:srgbClr val="333333"/>
              </a:solidFill>
              <a:latin typeface="Alibaba PuHuiTi" pitchFamily="18" charset="-122"/>
              <a:ea typeface="Alibaba PuHuiTi" pitchFamily="18" charset="-122"/>
              <a:cs typeface="Alibaba PuHuiTi" pitchFamily="18" charset="-122"/>
            </a:endParaRPr>
          </a:p>
          <a:p>
            <a:r>
              <a:rPr lang="zh-CN" altLang="en-US" sz="1600" dirty="0">
                <a:solidFill>
                  <a:srgbClr val="333333"/>
                </a:solidFill>
                <a:latin typeface="Alibaba PuHuiTi" pitchFamily="18" charset="-122"/>
                <a:ea typeface="Alibaba PuHuiTi" pitchFamily="18" charset="-122"/>
                <a:cs typeface="Alibaba PuHuiTi" pitchFamily="18" charset="-122"/>
              </a:rPr>
              <a:t>线程同步的方式</a:t>
            </a:r>
            <a:r>
              <a:rPr lang="en-US" altLang="zh-CN" sz="1600" dirty="0">
                <a:solidFill>
                  <a:srgbClr val="333333"/>
                </a:solidFill>
                <a:latin typeface="Alibaba PuHuiTi" pitchFamily="18" charset="-122"/>
                <a:ea typeface="Alibaba PuHuiTi" pitchFamily="18" charset="-122"/>
                <a:cs typeface="Alibaba PuHuiTi" pitchFamily="18" charset="-122"/>
              </a:rPr>
              <a:t>: </a:t>
            </a:r>
            <a:r>
              <a:rPr lang="zh-CN" altLang="en-US" sz="1600" b="1" dirty="0">
                <a:solidFill>
                  <a:srgbClr val="C00000"/>
                </a:solidFill>
                <a:latin typeface="Alibaba PuHuiTi" pitchFamily="18" charset="-122"/>
                <a:ea typeface="Alibaba PuHuiTi" pitchFamily="18" charset="-122"/>
                <a:cs typeface="Alibaba PuHuiTi" pitchFamily="18" charset="-122"/>
              </a:rPr>
              <a:t>线程等待</a:t>
            </a:r>
            <a:r>
              <a:rPr lang="en-US" altLang="zh-CN" sz="1600" b="1" dirty="0">
                <a:solidFill>
                  <a:srgbClr val="C00000"/>
                </a:solidFill>
                <a:latin typeface="Alibaba PuHuiTi" pitchFamily="18" charset="-122"/>
                <a:ea typeface="Alibaba PuHuiTi" pitchFamily="18" charset="-122"/>
                <a:cs typeface="Alibaba PuHuiTi" pitchFamily="18" charset="-122"/>
              </a:rPr>
              <a:t>(</a:t>
            </a:r>
            <a:r>
              <a:rPr lang="en" altLang="zh-CN" sz="1600" b="1" dirty="0">
                <a:solidFill>
                  <a:srgbClr val="C00000"/>
                </a:solidFill>
                <a:latin typeface="Alibaba PuHuiTi" pitchFamily="18" charset="-122"/>
                <a:ea typeface="Alibaba PuHuiTi" pitchFamily="18" charset="-122"/>
                <a:cs typeface="Alibaba PuHuiTi" pitchFamily="18" charset="-122"/>
              </a:rPr>
              <a:t>join)</a:t>
            </a:r>
            <a:endParaRPr lang="en" altLang="zh-CN" sz="1600" dirty="0">
              <a:solidFill>
                <a:srgbClr val="C00000"/>
              </a:solidFill>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348016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线程注意点</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线程等待的示例代码</a:t>
            </a:r>
            <a:r>
              <a:rPr lang="en-US" altLang="zh-CN" dirty="0"/>
              <a:t>:</a:t>
            </a:r>
            <a:endParaRPr lang="zh-CN" altLang="en-US" dirty="0"/>
          </a:p>
        </p:txBody>
      </p:sp>
      <p:sp>
        <p:nvSpPr>
          <p:cNvPr id="9" name="文本占位符 8">
            <a:extLst>
              <a:ext uri="{FF2B5EF4-FFF2-40B4-BE49-F238E27FC236}">
                <a16:creationId xmlns:a16="http://schemas.microsoft.com/office/drawing/2014/main" id="{7703E2AF-7D02-C341-B688-C247B89DC0CF}"/>
              </a:ext>
            </a:extLst>
          </p:cNvPr>
          <p:cNvSpPr>
            <a:spLocks noGrp="1"/>
          </p:cNvSpPr>
          <p:nvPr>
            <p:ph type="body" sz="quarter" idx="11"/>
          </p:nvPr>
        </p:nvSpPr>
        <p:spPr/>
        <p:txBody>
          <a:bodyPr/>
          <a:lstStyle/>
          <a:p>
            <a:r>
              <a:rPr lang="zh-CN" altLang="en-US" dirty="0"/>
              <a:t> </a:t>
            </a:r>
          </a:p>
        </p:txBody>
      </p:sp>
      <p:pic>
        <p:nvPicPr>
          <p:cNvPr id="4" name="图片 3">
            <a:extLst>
              <a:ext uri="{FF2B5EF4-FFF2-40B4-BE49-F238E27FC236}">
                <a16:creationId xmlns:a16="http://schemas.microsoft.com/office/drawing/2014/main" id="{A17D4A36-6047-B544-A9B0-FB399FE5902B}"/>
              </a:ext>
            </a:extLst>
          </p:cNvPr>
          <p:cNvPicPr>
            <a:picLocks noChangeAspect="1"/>
          </p:cNvPicPr>
          <p:nvPr/>
        </p:nvPicPr>
        <p:blipFill>
          <a:blip r:embed="rId2"/>
          <a:stretch>
            <a:fillRect/>
          </a:stretch>
        </p:blipFill>
        <p:spPr>
          <a:xfrm>
            <a:off x="768202" y="1636985"/>
            <a:ext cx="7505700" cy="3733800"/>
          </a:xfrm>
          <a:prstGeom prst="rect">
            <a:avLst/>
          </a:prstGeom>
          <a:ln>
            <a:solidFill>
              <a:schemeClr val="tx1"/>
            </a:solidFill>
          </a:ln>
        </p:spPr>
      </p:pic>
    </p:spTree>
    <p:extLst>
      <p:ext uri="{BB962C8B-B14F-4D97-AF65-F5344CB8AC3E}">
        <p14:creationId xmlns:p14="http://schemas.microsoft.com/office/powerpoint/2010/main" val="1528895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033AB6-9414-E74B-A7FF-48098B0CFDA3}"/>
              </a:ext>
            </a:extLst>
          </p:cNvPr>
          <p:cNvSpPr>
            <a:spLocks noGrp="1"/>
          </p:cNvSpPr>
          <p:nvPr>
            <p:ph type="body" sz="quarter" idx="10"/>
          </p:nvPr>
        </p:nvSpPr>
        <p:spPr>
          <a:xfrm>
            <a:off x="4512618" y="1124744"/>
            <a:ext cx="7488832" cy="4752528"/>
          </a:xfrm>
        </p:spPr>
        <p:txBody>
          <a:bodyPr/>
          <a:lstStyle/>
          <a:p>
            <a:r>
              <a:rPr lang="zh-CN" altLang="en-US" dirty="0"/>
              <a:t>线程执行执行是无序的</a:t>
            </a:r>
          </a:p>
          <a:p>
            <a:r>
              <a:rPr lang="zh-CN" altLang="en-US" dirty="0"/>
              <a:t>主线程默认会等待所有子线程执行结束再结束，设置守护主线程的目的是主线程退出子线程销毁。</a:t>
            </a:r>
          </a:p>
          <a:p>
            <a:r>
              <a:rPr lang="zh-CN" altLang="en-US" dirty="0"/>
              <a:t>线程之间共享全局变量，好处是可以对全局变量的数据进行共享。</a:t>
            </a:r>
          </a:p>
          <a:p>
            <a:r>
              <a:rPr lang="zh-CN" altLang="en-US" dirty="0"/>
              <a:t>线程之间共享全局变量可能会导致数据出现错误问题，可以使用线程同步方式来解决这个问题</a:t>
            </a:r>
            <a:r>
              <a:rPr lang="en-US" altLang="zh-CN" dirty="0"/>
              <a:t>,</a:t>
            </a:r>
            <a:r>
              <a:rPr lang="zh-CN" altLang="en-US" dirty="0"/>
              <a:t> </a:t>
            </a:r>
            <a:r>
              <a:rPr lang="zh-CN" altLang="en-US" b="0" dirty="0"/>
              <a:t>线程等待</a:t>
            </a:r>
            <a:r>
              <a:rPr lang="en-US" altLang="zh-CN" b="0" dirty="0"/>
              <a:t>(</a:t>
            </a:r>
            <a:r>
              <a:rPr lang="en" altLang="zh-CN" b="0" dirty="0"/>
              <a:t>join)</a:t>
            </a:r>
          </a:p>
        </p:txBody>
      </p:sp>
      <p:sp>
        <p:nvSpPr>
          <p:cNvPr id="3" name="标题 2">
            <a:extLst>
              <a:ext uri="{FF2B5EF4-FFF2-40B4-BE49-F238E27FC236}">
                <a16:creationId xmlns:a16="http://schemas.microsoft.com/office/drawing/2014/main" id="{33476A84-712E-0241-8315-065B2325D627}"/>
              </a:ext>
            </a:extLst>
          </p:cNvPr>
          <p:cNvSpPr>
            <a:spLocks noGrp="1"/>
          </p:cNvSpPr>
          <p:nvPr>
            <p:ph type="title"/>
          </p:nvPr>
        </p:nvSpPr>
        <p:spPr/>
        <p:txBody>
          <a:bodyPr/>
          <a:lstStyle/>
          <a:p>
            <a:r>
              <a:rPr kumimoji="1" lang="zh-CN" altLang="en-US" dirty="0"/>
              <a:t>多任务的介绍</a:t>
            </a:r>
          </a:p>
        </p:txBody>
      </p:sp>
    </p:spTree>
    <p:extLst>
      <p:ext uri="{BB962C8B-B14F-4D97-AF65-F5344CB8AC3E}">
        <p14:creationId xmlns:p14="http://schemas.microsoft.com/office/powerpoint/2010/main" val="3513386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p:txBody>
          <a:bodyPr/>
          <a:lstStyle/>
          <a:p>
            <a:r>
              <a:rPr lang="zh-CN" altLang="en-US" dirty="0">
                <a:solidFill>
                  <a:schemeClr val="tx1"/>
                </a:solidFill>
              </a:rPr>
              <a:t> 线程</a:t>
            </a:r>
            <a:endParaRPr lang="en-US" altLang="zh-CN" dirty="0">
              <a:solidFill>
                <a:schemeClr val="tx1"/>
              </a:solidFill>
            </a:endParaRPr>
          </a:p>
          <a:p>
            <a:r>
              <a:rPr lang="zh-CN" altLang="en-US" dirty="0">
                <a:solidFill>
                  <a:schemeClr val="tx1"/>
                </a:solidFill>
              </a:rPr>
              <a:t> 多线程的使用</a:t>
            </a:r>
            <a:endParaRPr lang="en-US" altLang="zh-CN" dirty="0">
              <a:solidFill>
                <a:schemeClr val="tx1"/>
              </a:solidFill>
            </a:endParaRPr>
          </a:p>
          <a:p>
            <a:r>
              <a:rPr lang="zh-CN" altLang="en-US" dirty="0">
                <a:solidFill>
                  <a:schemeClr val="tx1"/>
                </a:solidFill>
              </a:rPr>
              <a:t> 线程执行带有参数的任务</a:t>
            </a:r>
            <a:endParaRPr lang="en-US" altLang="zh-CN" dirty="0">
              <a:solidFill>
                <a:schemeClr val="tx1"/>
              </a:solidFill>
            </a:endParaRPr>
          </a:p>
          <a:p>
            <a:r>
              <a:rPr lang="zh-CN" altLang="en-US" dirty="0">
                <a:solidFill>
                  <a:schemeClr val="tx1"/>
                </a:solidFill>
              </a:rPr>
              <a:t> 线程注意点</a:t>
            </a:r>
            <a:endParaRPr lang="en-US" altLang="zh-TW" dirty="0">
              <a:solidFill>
                <a:schemeClr val="tx1"/>
              </a:solidFill>
            </a:endParaRPr>
          </a:p>
          <a:p>
            <a:r>
              <a:rPr lang="zh-CN" altLang="en-US" dirty="0">
                <a:solidFill>
                  <a:srgbClr val="C00000"/>
                </a:solidFill>
              </a:rPr>
              <a:t> 进程和线程对比</a:t>
            </a:r>
            <a:endParaRPr lang="en-US" altLang="zh-CN" dirty="0">
              <a:solidFill>
                <a:srgbClr val="C00000"/>
              </a:solidFill>
            </a:endParaRPr>
          </a:p>
        </p:txBody>
      </p:sp>
    </p:spTree>
    <p:extLst>
      <p:ext uri="{BB962C8B-B14F-4D97-AF65-F5344CB8AC3E}">
        <p14:creationId xmlns:p14="http://schemas.microsoft.com/office/powerpoint/2010/main" val="291099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能够知道线程的作用</a:t>
            </a:r>
            <a:endParaRPr kumimoji="1" lang="zh-CN" altLang="en-US" dirty="0"/>
          </a:p>
        </p:txBody>
      </p:sp>
    </p:spTree>
    <p:extLst>
      <p:ext uri="{BB962C8B-B14F-4D97-AF65-F5344CB8AC3E}">
        <p14:creationId xmlns:p14="http://schemas.microsoft.com/office/powerpoint/2010/main" val="4031496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能够知道进程和线程的关系</a:t>
            </a:r>
          </a:p>
        </p:txBody>
      </p:sp>
    </p:spTree>
    <p:extLst>
      <p:ext uri="{BB962C8B-B14F-4D97-AF65-F5344CB8AC3E}">
        <p14:creationId xmlns:p14="http://schemas.microsoft.com/office/powerpoint/2010/main" val="716913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进程和线程对比</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进程和线程的对比的三个方向</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en-US" altLang="zh-CN" dirty="0">
                <a:solidFill>
                  <a:srgbClr val="C00000"/>
                </a:solidFill>
              </a:rPr>
              <a:t>1.</a:t>
            </a:r>
            <a:r>
              <a:rPr lang="zh-CN" altLang="en-US" dirty="0">
                <a:solidFill>
                  <a:srgbClr val="C00000"/>
                </a:solidFill>
              </a:rPr>
              <a:t> 关系对比</a:t>
            </a:r>
          </a:p>
          <a:p>
            <a:r>
              <a:rPr lang="en-US" altLang="zh-CN" dirty="0">
                <a:solidFill>
                  <a:srgbClr val="C00000"/>
                </a:solidFill>
              </a:rPr>
              <a:t>2.</a:t>
            </a:r>
            <a:r>
              <a:rPr lang="zh-CN" altLang="en-US" dirty="0">
                <a:solidFill>
                  <a:srgbClr val="C00000"/>
                </a:solidFill>
              </a:rPr>
              <a:t> 区别对比</a:t>
            </a:r>
          </a:p>
          <a:p>
            <a:r>
              <a:rPr lang="en-US" altLang="zh-CN" dirty="0">
                <a:solidFill>
                  <a:srgbClr val="C00000"/>
                </a:solidFill>
              </a:rPr>
              <a:t>3.</a:t>
            </a:r>
            <a:r>
              <a:rPr lang="zh-CN" altLang="en-US" dirty="0">
                <a:solidFill>
                  <a:srgbClr val="C00000"/>
                </a:solidFill>
              </a:rPr>
              <a:t> 优缺点对比</a:t>
            </a:r>
          </a:p>
          <a:p>
            <a:endParaRPr lang="en-US" altLang="zh-CN" dirty="0">
              <a:solidFill>
                <a:srgbClr val="262626"/>
              </a:solidFill>
              <a:latin typeface="微软雅黑" charset="-122"/>
              <a:ea typeface="微软雅黑" charset="-122"/>
            </a:endParaRPr>
          </a:p>
        </p:txBody>
      </p:sp>
    </p:spTree>
    <p:extLst>
      <p:ext uri="{BB962C8B-B14F-4D97-AF65-F5344CB8AC3E}">
        <p14:creationId xmlns:p14="http://schemas.microsoft.com/office/powerpoint/2010/main" val="2165399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进程和线程对比</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关系对比</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en-US" altLang="zh-CN" dirty="0">
                <a:solidFill>
                  <a:srgbClr val="C00000"/>
                </a:solidFill>
              </a:rPr>
              <a:t>1.</a:t>
            </a:r>
            <a:r>
              <a:rPr lang="zh-CN" altLang="en-US" dirty="0">
                <a:solidFill>
                  <a:srgbClr val="C00000"/>
                </a:solidFill>
              </a:rPr>
              <a:t> 线程是依附在进程里面的，没有进程就没有线程</a:t>
            </a:r>
          </a:p>
          <a:p>
            <a:r>
              <a:rPr lang="en-US" altLang="zh-CN" dirty="0">
                <a:solidFill>
                  <a:srgbClr val="C00000"/>
                </a:solidFill>
              </a:rPr>
              <a:t>2.</a:t>
            </a:r>
            <a:r>
              <a:rPr lang="zh-CN" altLang="en-US" dirty="0">
                <a:solidFill>
                  <a:srgbClr val="C00000"/>
                </a:solidFill>
              </a:rPr>
              <a:t> 一个进程默认提供一条线程，进程可以创建多个线程</a:t>
            </a:r>
          </a:p>
          <a:p>
            <a:endParaRPr lang="en-US" altLang="zh-CN" dirty="0">
              <a:solidFill>
                <a:srgbClr val="262626"/>
              </a:solidFill>
              <a:latin typeface="微软雅黑" charset="-122"/>
              <a:ea typeface="微软雅黑" charset="-122"/>
            </a:endParaRPr>
          </a:p>
        </p:txBody>
      </p:sp>
      <p:pic>
        <p:nvPicPr>
          <p:cNvPr id="5" name="图片 4">
            <a:extLst>
              <a:ext uri="{FF2B5EF4-FFF2-40B4-BE49-F238E27FC236}">
                <a16:creationId xmlns:a16="http://schemas.microsoft.com/office/drawing/2014/main" id="{85670E29-4A84-FE42-8F80-C6086716BED5}"/>
              </a:ext>
            </a:extLst>
          </p:cNvPr>
          <p:cNvPicPr>
            <a:picLocks noChangeAspect="1"/>
          </p:cNvPicPr>
          <p:nvPr/>
        </p:nvPicPr>
        <p:blipFill>
          <a:blip r:embed="rId2"/>
          <a:stretch>
            <a:fillRect/>
          </a:stretch>
        </p:blipFill>
        <p:spPr>
          <a:xfrm>
            <a:off x="768202" y="2607035"/>
            <a:ext cx="4896544" cy="3264363"/>
          </a:xfrm>
          <a:prstGeom prst="rect">
            <a:avLst/>
          </a:prstGeom>
        </p:spPr>
      </p:pic>
    </p:spTree>
    <p:extLst>
      <p:ext uri="{BB962C8B-B14F-4D97-AF65-F5344CB8AC3E}">
        <p14:creationId xmlns:p14="http://schemas.microsoft.com/office/powerpoint/2010/main" val="105043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进程和线程对比</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区别对比</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en-US" altLang="zh-CN" dirty="0"/>
              <a:t>1.</a:t>
            </a:r>
            <a:r>
              <a:rPr lang="zh-CN" altLang="en-US" dirty="0"/>
              <a:t> 进程之间不共享全局变量</a:t>
            </a:r>
          </a:p>
          <a:p>
            <a:r>
              <a:rPr lang="en-US" altLang="zh-CN" dirty="0"/>
              <a:t>2.</a:t>
            </a:r>
            <a:r>
              <a:rPr lang="zh-CN" altLang="en-US" dirty="0"/>
              <a:t> 线程之间共享全局变量，但是要注意资源竞争的问题，解决办法</a:t>
            </a:r>
            <a:r>
              <a:rPr lang="en-US" altLang="zh-CN" dirty="0"/>
              <a:t>: </a:t>
            </a:r>
            <a:r>
              <a:rPr lang="zh-CN" altLang="en-US" dirty="0"/>
              <a:t>互斥锁或者线程同步</a:t>
            </a:r>
          </a:p>
          <a:p>
            <a:r>
              <a:rPr lang="en-US" altLang="zh-CN" dirty="0"/>
              <a:t>3.</a:t>
            </a:r>
            <a:r>
              <a:rPr lang="zh-CN" altLang="en-US" dirty="0"/>
              <a:t> 创建进程的资源开销要比创建线程的资源开销要大</a:t>
            </a:r>
          </a:p>
          <a:p>
            <a:r>
              <a:rPr lang="en-US" altLang="zh-CN" dirty="0"/>
              <a:t>4.</a:t>
            </a:r>
            <a:r>
              <a:rPr lang="zh-CN" altLang="en-US" dirty="0"/>
              <a:t> 进程是操作系统资源分配的基本单位，线程是</a:t>
            </a:r>
            <a:r>
              <a:rPr lang="en" altLang="zh-CN" dirty="0"/>
              <a:t>CPU</a:t>
            </a:r>
            <a:r>
              <a:rPr lang="zh-CN" altLang="en-US" dirty="0"/>
              <a:t>调度的基本单位</a:t>
            </a:r>
          </a:p>
          <a:p>
            <a:r>
              <a:rPr lang="en-US" altLang="zh-CN" dirty="0"/>
              <a:t>5.</a:t>
            </a:r>
            <a:r>
              <a:rPr lang="zh-CN" altLang="en-US" dirty="0"/>
              <a:t> 线程不能够独立执行，必须依存在进程中</a:t>
            </a:r>
          </a:p>
          <a:p>
            <a:r>
              <a:rPr lang="en-US" altLang="zh-CN" dirty="0"/>
              <a:t>6.</a:t>
            </a:r>
            <a:r>
              <a:rPr lang="zh-CN" altLang="en-US" dirty="0"/>
              <a:t> 多进程开发比单进程多线程开发稳定性要强</a:t>
            </a:r>
          </a:p>
        </p:txBody>
      </p:sp>
    </p:spTree>
    <p:extLst>
      <p:ext uri="{BB962C8B-B14F-4D97-AF65-F5344CB8AC3E}">
        <p14:creationId xmlns:p14="http://schemas.microsoft.com/office/powerpoint/2010/main" val="3450403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进程和线程对比</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优缺点对比</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进程优缺点</a:t>
            </a:r>
            <a:r>
              <a:rPr lang="en-US" altLang="zh-CN" dirty="0"/>
              <a:t>:</a:t>
            </a:r>
          </a:p>
          <a:p>
            <a:pPr lvl="1"/>
            <a:r>
              <a:rPr lang="zh-CN" altLang="en-US" b="0" dirty="0"/>
              <a:t>优点：可以用多核</a:t>
            </a:r>
          </a:p>
          <a:p>
            <a:pPr lvl="1"/>
            <a:r>
              <a:rPr lang="zh-CN" altLang="en-US" b="0" dirty="0"/>
              <a:t>缺点：资源开销大</a:t>
            </a:r>
          </a:p>
          <a:p>
            <a:r>
              <a:rPr lang="zh-CN" altLang="en-US" dirty="0"/>
              <a:t>线程优缺点</a:t>
            </a:r>
            <a:r>
              <a:rPr lang="en-US" altLang="zh-CN" dirty="0"/>
              <a:t>:</a:t>
            </a:r>
          </a:p>
          <a:p>
            <a:pPr lvl="1"/>
            <a:r>
              <a:rPr lang="zh-CN" altLang="en-US" b="0" dirty="0"/>
              <a:t>优点：资源开销小</a:t>
            </a:r>
          </a:p>
          <a:p>
            <a:pPr lvl="1"/>
            <a:r>
              <a:rPr lang="zh-CN" altLang="en-US" b="0" dirty="0"/>
              <a:t>缺点：不能使用多核</a:t>
            </a:r>
          </a:p>
        </p:txBody>
      </p:sp>
    </p:spTree>
    <p:extLst>
      <p:ext uri="{BB962C8B-B14F-4D97-AF65-F5344CB8AC3E}">
        <p14:creationId xmlns:p14="http://schemas.microsoft.com/office/powerpoint/2010/main" val="3060998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033AB6-9414-E74B-A7FF-48098B0CFDA3}"/>
              </a:ext>
            </a:extLst>
          </p:cNvPr>
          <p:cNvSpPr>
            <a:spLocks noGrp="1"/>
          </p:cNvSpPr>
          <p:nvPr>
            <p:ph type="body" sz="quarter" idx="10"/>
          </p:nvPr>
        </p:nvSpPr>
        <p:spPr>
          <a:xfrm>
            <a:off x="4512618" y="1196752"/>
            <a:ext cx="7488832" cy="4752528"/>
          </a:xfrm>
        </p:spPr>
        <p:txBody>
          <a:bodyPr/>
          <a:lstStyle/>
          <a:p>
            <a:r>
              <a:rPr lang="zh-CN" altLang="en-US" dirty="0"/>
              <a:t>进程和线程都是完成多任务的一种方式</a:t>
            </a:r>
          </a:p>
          <a:p>
            <a:r>
              <a:rPr lang="zh-CN" altLang="en-US" dirty="0"/>
              <a:t>多进程要比多线程消耗的资源多，但是多进程开发比单进程多线程开发稳定性要强，某个进程挂掉不会影响其它进程。</a:t>
            </a:r>
          </a:p>
          <a:p>
            <a:r>
              <a:rPr lang="zh-CN" altLang="en-US" dirty="0"/>
              <a:t>多进程可以使用</a:t>
            </a:r>
            <a:r>
              <a:rPr lang="en" altLang="zh-CN" dirty="0" err="1"/>
              <a:t>cpu</a:t>
            </a:r>
            <a:r>
              <a:rPr lang="zh-CN" altLang="en-US" dirty="0"/>
              <a:t>的多核运行，多线程可以共享全局变量。</a:t>
            </a:r>
          </a:p>
          <a:p>
            <a:r>
              <a:rPr lang="zh-CN" altLang="en-US" dirty="0"/>
              <a:t>线程不能单独执行必须依附在进程里面</a:t>
            </a:r>
          </a:p>
        </p:txBody>
      </p:sp>
      <p:sp>
        <p:nvSpPr>
          <p:cNvPr id="3" name="标题 2">
            <a:extLst>
              <a:ext uri="{FF2B5EF4-FFF2-40B4-BE49-F238E27FC236}">
                <a16:creationId xmlns:a16="http://schemas.microsoft.com/office/drawing/2014/main" id="{33476A84-712E-0241-8315-065B2325D627}"/>
              </a:ext>
            </a:extLst>
          </p:cNvPr>
          <p:cNvSpPr>
            <a:spLocks noGrp="1"/>
          </p:cNvSpPr>
          <p:nvPr>
            <p:ph type="title"/>
          </p:nvPr>
        </p:nvSpPr>
        <p:spPr/>
        <p:txBody>
          <a:bodyPr/>
          <a:lstStyle/>
          <a:p>
            <a:r>
              <a:rPr kumimoji="1" lang="zh-CN" altLang="en-US" dirty="0"/>
              <a:t>多任务的介绍</a:t>
            </a:r>
          </a:p>
        </p:txBody>
      </p:sp>
    </p:spTree>
    <p:extLst>
      <p:ext uri="{BB962C8B-B14F-4D97-AF65-F5344CB8AC3E}">
        <p14:creationId xmlns:p14="http://schemas.microsoft.com/office/powerpoint/2010/main" val="189116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44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线程的介绍</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lang="zh-CN" altLang="en-US" dirty="0"/>
              <a:t>在</a:t>
            </a:r>
            <a:r>
              <a:rPr lang="en" altLang="zh-CN" dirty="0"/>
              <a:t>Python</a:t>
            </a:r>
            <a:r>
              <a:rPr lang="zh-CN" altLang="en-US" dirty="0"/>
              <a:t>中，想要实现多任务除了使用进程，还可以使用线程来完成，线程是实现多任务的另外一种方式</a:t>
            </a:r>
            <a:endParaRPr lang="en-US" altLang="zh-CN" dirty="0"/>
          </a:p>
          <a:p>
            <a:endParaRPr kumimoji="1" lang="en-US" altLang="zh-CN" dirty="0">
              <a:latin typeface="Alibaba PuHuiTi" pitchFamily="18" charset="-122"/>
              <a:ea typeface="Alibaba PuHuiTi" pitchFamily="18" charset="-122"/>
              <a:cs typeface="Alibaba PuHuiTi" pitchFamily="18" charset="-122"/>
            </a:endParaRPr>
          </a:p>
          <a:p>
            <a:r>
              <a:rPr lang="zh-CN" altLang="en-US" b="1" dirty="0">
                <a:solidFill>
                  <a:srgbClr val="C00000"/>
                </a:solidFill>
              </a:rPr>
              <a:t>线程的概念</a:t>
            </a:r>
          </a:p>
          <a:p>
            <a:r>
              <a:rPr lang="zh-CN" altLang="en-US" dirty="0"/>
              <a:t>线程是进程中执行代码的一个分支，每个执行分支（线程）要想工作执行代码需要</a:t>
            </a:r>
            <a:r>
              <a:rPr lang="en" altLang="zh-CN" dirty="0" err="1"/>
              <a:t>cpu</a:t>
            </a:r>
            <a:r>
              <a:rPr lang="zh-CN" altLang="en-US" dirty="0"/>
              <a:t>进行调度 ，也就是说线程是</a:t>
            </a:r>
            <a:r>
              <a:rPr lang="en" altLang="zh-CN" dirty="0" err="1"/>
              <a:t>cpu</a:t>
            </a:r>
            <a:r>
              <a:rPr lang="zh-CN" altLang="en-US" dirty="0"/>
              <a:t>调度的基本单位，每个进程至少都有一个线程，而这个线程就是我们通常说的主线程</a:t>
            </a:r>
            <a:endParaRPr lang="en-US" altLang="zh-CN" dirty="0"/>
          </a:p>
          <a:p>
            <a:endParaRPr kumimoji="1" lang="en-US" altLang="zh-CN" dirty="0">
              <a:latin typeface="Alibaba PuHuiTi" pitchFamily="18" charset="-122"/>
              <a:ea typeface="Alibaba PuHuiTi" pitchFamily="18" charset="-122"/>
              <a:cs typeface="Alibaba PuHuiTi" pitchFamily="18" charset="-122"/>
            </a:endParaRPr>
          </a:p>
          <a:p>
            <a:endParaRPr kumimoji="1" lang="zh-CN" altLang="en-US" dirty="0">
              <a:latin typeface="Alibaba PuHuiTi" pitchFamily="18" charset="-122"/>
              <a:ea typeface="Alibaba PuHuiTi" pitchFamily="18" charset="-122"/>
              <a:cs typeface="Alibaba PuHuiTi" pitchFamily="18" charset="-122"/>
            </a:endParaRPr>
          </a:p>
        </p:txBody>
      </p:sp>
    </p:spTree>
    <p:extLst>
      <p:ext uri="{BB962C8B-B14F-4D97-AF65-F5344CB8AC3E}">
        <p14:creationId xmlns:p14="http://schemas.microsoft.com/office/powerpoint/2010/main" val="26078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线程</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线程的作用</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r>
              <a:rPr kumimoji="1" lang="zh-CN" altLang="en-US" dirty="0">
                <a:latin typeface="Alibaba PuHuiTi" pitchFamily="18" charset="-122"/>
                <a:ea typeface="Alibaba PuHuiTi" pitchFamily="18" charset="-122"/>
                <a:cs typeface="Alibaba PuHuiTi" pitchFamily="18" charset="-122"/>
              </a:rPr>
              <a:t>  </a:t>
            </a:r>
          </a:p>
        </p:txBody>
      </p:sp>
      <p:pic>
        <p:nvPicPr>
          <p:cNvPr id="6" name="图片 5">
            <a:extLst>
              <a:ext uri="{FF2B5EF4-FFF2-40B4-BE49-F238E27FC236}">
                <a16:creationId xmlns:a16="http://schemas.microsoft.com/office/drawing/2014/main" id="{548DCDEF-8702-754F-8C8E-CC5E06FA7F23}"/>
              </a:ext>
            </a:extLst>
          </p:cNvPr>
          <p:cNvPicPr>
            <a:picLocks noChangeAspect="1"/>
          </p:cNvPicPr>
          <p:nvPr/>
        </p:nvPicPr>
        <p:blipFill>
          <a:blip r:embed="rId2"/>
          <a:stretch>
            <a:fillRect/>
          </a:stretch>
        </p:blipFill>
        <p:spPr>
          <a:xfrm>
            <a:off x="768202" y="1457271"/>
            <a:ext cx="10134600" cy="4724400"/>
          </a:xfrm>
          <a:prstGeom prst="rect">
            <a:avLst/>
          </a:prstGeom>
          <a:ln>
            <a:solidFill>
              <a:schemeClr val="tx1"/>
            </a:solidFill>
          </a:ln>
        </p:spPr>
      </p:pic>
    </p:spTree>
    <p:extLst>
      <p:ext uri="{BB962C8B-B14F-4D97-AF65-F5344CB8AC3E}">
        <p14:creationId xmlns:p14="http://schemas.microsoft.com/office/powerpoint/2010/main" val="113710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A2BFC6-E19A-3240-AA71-28CCE11C1D61}"/>
              </a:ext>
            </a:extLst>
          </p:cNvPr>
          <p:cNvSpPr>
            <a:spLocks noGrp="1"/>
          </p:cNvSpPr>
          <p:nvPr>
            <p:ph type="body" sz="quarter" idx="10"/>
          </p:nvPr>
        </p:nvSpPr>
        <p:spPr/>
        <p:txBody>
          <a:bodyPr/>
          <a:lstStyle/>
          <a:p>
            <a:r>
              <a:rPr lang="zh-CN" altLang="en-US" dirty="0">
                <a:solidFill>
                  <a:schemeClr val="tx1"/>
                </a:solidFill>
              </a:rPr>
              <a:t> 线程</a:t>
            </a:r>
            <a:endParaRPr lang="en-US" altLang="zh-CN" dirty="0">
              <a:solidFill>
                <a:schemeClr val="tx1"/>
              </a:solidFill>
            </a:endParaRPr>
          </a:p>
          <a:p>
            <a:r>
              <a:rPr lang="zh-CN" altLang="en-US" dirty="0">
                <a:solidFill>
                  <a:srgbClr val="C00000"/>
                </a:solidFill>
              </a:rPr>
              <a:t> 多线程的使用</a:t>
            </a:r>
            <a:endParaRPr lang="en-US" altLang="zh-CN" dirty="0">
              <a:solidFill>
                <a:srgbClr val="C00000"/>
              </a:solidFill>
            </a:endParaRPr>
          </a:p>
          <a:p>
            <a:r>
              <a:rPr lang="zh-CN" altLang="en-US" dirty="0"/>
              <a:t> 线程执行带有参数的任务</a:t>
            </a:r>
            <a:endParaRPr lang="en-US" altLang="zh-CN" dirty="0"/>
          </a:p>
          <a:p>
            <a:r>
              <a:rPr lang="zh-CN" altLang="en-US" dirty="0"/>
              <a:t> 线程注意点</a:t>
            </a:r>
            <a:endParaRPr lang="en-US" altLang="zh-TW" dirty="0"/>
          </a:p>
          <a:p>
            <a:r>
              <a:rPr lang="zh-CN" altLang="en-US" dirty="0"/>
              <a:t> 进程和线程对比</a:t>
            </a:r>
            <a:endParaRPr lang="en-US" altLang="zh-CN" dirty="0"/>
          </a:p>
        </p:txBody>
      </p:sp>
    </p:spTree>
    <p:extLst>
      <p:ext uri="{BB962C8B-B14F-4D97-AF65-F5344CB8AC3E}">
        <p14:creationId xmlns:p14="http://schemas.microsoft.com/office/powerpoint/2010/main" val="251827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370228-28D1-A249-B587-AF66ACDED382}"/>
              </a:ext>
            </a:extLst>
          </p:cNvPr>
          <p:cNvSpPr>
            <a:spLocks noGrp="1"/>
          </p:cNvSpPr>
          <p:nvPr>
            <p:ph type="body" sz="quarter" idx="10"/>
          </p:nvPr>
        </p:nvSpPr>
        <p:spPr>
          <a:xfrm>
            <a:off x="5016674" y="332656"/>
            <a:ext cx="6299701" cy="4855845"/>
          </a:xfrm>
        </p:spPr>
        <p:txBody>
          <a:bodyPr/>
          <a:lstStyle/>
          <a:p>
            <a:r>
              <a:rPr lang="zh-CN" altLang="en-US" dirty="0"/>
              <a:t>能够使用多线程完成多任务</a:t>
            </a:r>
          </a:p>
          <a:p>
            <a:pPr marL="0" indent="0">
              <a:buNone/>
            </a:pPr>
            <a:endParaRPr kumimoji="1" lang="zh-CN" altLang="en-US" dirty="0"/>
          </a:p>
        </p:txBody>
      </p:sp>
    </p:spTree>
    <p:extLst>
      <p:ext uri="{BB962C8B-B14F-4D97-AF65-F5344CB8AC3E}">
        <p14:creationId xmlns:p14="http://schemas.microsoft.com/office/powerpoint/2010/main" val="329947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多线程的使用</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导入线程模块</a:t>
            </a:r>
          </a:p>
        </p:txBody>
      </p:sp>
      <p:pic>
        <p:nvPicPr>
          <p:cNvPr id="5" name="图片 4">
            <a:extLst>
              <a:ext uri="{FF2B5EF4-FFF2-40B4-BE49-F238E27FC236}">
                <a16:creationId xmlns:a16="http://schemas.microsoft.com/office/drawing/2014/main" id="{EA1F4438-0BCA-6E4F-A31B-68E1D65446C5}"/>
              </a:ext>
            </a:extLst>
          </p:cNvPr>
          <p:cNvPicPr>
            <a:picLocks noChangeAspect="1"/>
          </p:cNvPicPr>
          <p:nvPr/>
        </p:nvPicPr>
        <p:blipFill>
          <a:blip r:embed="rId2"/>
          <a:stretch>
            <a:fillRect/>
          </a:stretch>
        </p:blipFill>
        <p:spPr>
          <a:xfrm>
            <a:off x="768202" y="1646133"/>
            <a:ext cx="2844800" cy="825500"/>
          </a:xfrm>
          <a:prstGeom prst="rect">
            <a:avLst/>
          </a:prstGeom>
          <a:ln>
            <a:solidFill>
              <a:schemeClr val="tx1"/>
            </a:solidFill>
          </a:ln>
        </p:spPr>
      </p:pic>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endParaRPr lang="en-US" altLang="zh-CN" b="1" dirty="0"/>
          </a:p>
          <a:p>
            <a:endParaRPr lang="en-US" altLang="zh-CN" b="1" dirty="0"/>
          </a:p>
          <a:p>
            <a:endParaRPr lang="en-US" altLang="zh-CN" b="1" dirty="0">
              <a:solidFill>
                <a:srgbClr val="C00000"/>
              </a:solidFill>
            </a:endParaRPr>
          </a:p>
          <a:p>
            <a:r>
              <a:rPr lang="zh-CN" altLang="en-US" b="1" dirty="0">
                <a:solidFill>
                  <a:srgbClr val="C00000"/>
                </a:solidFill>
              </a:rPr>
              <a:t>线程类</a:t>
            </a:r>
            <a:r>
              <a:rPr lang="en" altLang="zh-CN" b="1" dirty="0">
                <a:solidFill>
                  <a:srgbClr val="C00000"/>
                </a:solidFill>
              </a:rPr>
              <a:t>Thread</a:t>
            </a:r>
            <a:r>
              <a:rPr lang="zh-CN" altLang="en-US" b="1" dirty="0">
                <a:solidFill>
                  <a:srgbClr val="C00000"/>
                </a:solidFill>
              </a:rPr>
              <a:t>参数说明</a:t>
            </a:r>
            <a:endParaRPr lang="en-US" altLang="zh-CN" b="1" dirty="0">
              <a:solidFill>
                <a:srgbClr val="C00000"/>
              </a:solidFill>
            </a:endParaRPr>
          </a:p>
          <a:p>
            <a:pPr lvl="1"/>
            <a:r>
              <a:rPr lang="en" altLang="zh-CN" b="0" dirty="0"/>
              <a:t>Thread([group [, target [, name [, </a:t>
            </a:r>
            <a:r>
              <a:rPr lang="en" altLang="zh-CN" b="0" dirty="0" err="1"/>
              <a:t>args</a:t>
            </a:r>
            <a:r>
              <a:rPr lang="en" altLang="zh-CN" b="0" dirty="0"/>
              <a:t> [, </a:t>
            </a:r>
            <a:r>
              <a:rPr lang="en" altLang="zh-CN" b="0" dirty="0" err="1"/>
              <a:t>kwargs</a:t>
            </a:r>
            <a:r>
              <a:rPr lang="en" altLang="zh-CN" b="0" dirty="0"/>
              <a:t>]]]]])</a:t>
            </a:r>
          </a:p>
          <a:p>
            <a:pPr lvl="1"/>
            <a:r>
              <a:rPr lang="en" altLang="zh-CN" b="0" dirty="0"/>
              <a:t>group: </a:t>
            </a:r>
            <a:r>
              <a:rPr lang="zh-CN" altLang="en-US" b="0" dirty="0"/>
              <a:t>线程组，目前只能使用</a:t>
            </a:r>
            <a:r>
              <a:rPr lang="en" altLang="zh-CN" b="0" dirty="0"/>
              <a:t>None</a:t>
            </a:r>
          </a:p>
          <a:p>
            <a:pPr lvl="1"/>
            <a:r>
              <a:rPr lang="en" altLang="zh-CN" b="0" dirty="0"/>
              <a:t>target: </a:t>
            </a:r>
            <a:r>
              <a:rPr lang="zh-CN" altLang="en-US" b="0" dirty="0"/>
              <a:t>执行的目标任务名</a:t>
            </a:r>
          </a:p>
          <a:p>
            <a:pPr lvl="1"/>
            <a:r>
              <a:rPr lang="en" altLang="zh-CN" b="0" dirty="0" err="1"/>
              <a:t>args</a:t>
            </a:r>
            <a:r>
              <a:rPr lang="en" altLang="zh-CN" b="0" dirty="0"/>
              <a:t>: </a:t>
            </a:r>
            <a:r>
              <a:rPr lang="zh-CN" altLang="en-US" b="0" dirty="0"/>
              <a:t>以元组的方式给执行任务传参</a:t>
            </a:r>
          </a:p>
          <a:p>
            <a:pPr lvl="1"/>
            <a:r>
              <a:rPr lang="en" altLang="zh-CN" b="0" dirty="0" err="1"/>
              <a:t>kwargs</a:t>
            </a:r>
            <a:r>
              <a:rPr lang="en" altLang="zh-CN" b="0" dirty="0"/>
              <a:t>: </a:t>
            </a:r>
            <a:r>
              <a:rPr lang="zh-CN" altLang="en-US" b="0" dirty="0"/>
              <a:t>以字典方式给执行任务传参</a:t>
            </a:r>
          </a:p>
          <a:p>
            <a:pPr lvl="1"/>
            <a:r>
              <a:rPr lang="en" altLang="zh-CN" b="0" dirty="0"/>
              <a:t>name: </a:t>
            </a:r>
            <a:r>
              <a:rPr lang="zh-CN" altLang="en-US" b="0" dirty="0"/>
              <a:t>线程名，一般不用设置</a:t>
            </a:r>
          </a:p>
          <a:p>
            <a:endParaRPr lang="zh-CN" altLang="en-US" b="1" dirty="0">
              <a:solidFill>
                <a:srgbClr val="C00000"/>
              </a:solidFill>
            </a:endParaRPr>
          </a:p>
        </p:txBody>
      </p:sp>
    </p:spTree>
    <p:extLst>
      <p:ext uri="{BB962C8B-B14F-4D97-AF65-F5344CB8AC3E}">
        <p14:creationId xmlns:p14="http://schemas.microsoft.com/office/powerpoint/2010/main" val="156753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8B88E-23FA-9E41-91B9-14A507878DDA}"/>
              </a:ext>
            </a:extLst>
          </p:cNvPr>
          <p:cNvSpPr>
            <a:spLocks noGrp="1"/>
          </p:cNvSpPr>
          <p:nvPr>
            <p:ph type="title"/>
          </p:nvPr>
        </p:nvSpPr>
        <p:spPr/>
        <p:txBody>
          <a:bodyPr/>
          <a:lstStyle/>
          <a:p>
            <a:r>
              <a:rPr kumimoji="1" lang="zh-CN" altLang="en-US" dirty="0"/>
              <a:t>多线程的使用</a:t>
            </a:r>
          </a:p>
        </p:txBody>
      </p:sp>
      <p:sp>
        <p:nvSpPr>
          <p:cNvPr id="3" name="文本占位符 2">
            <a:extLst>
              <a:ext uri="{FF2B5EF4-FFF2-40B4-BE49-F238E27FC236}">
                <a16:creationId xmlns:a16="http://schemas.microsoft.com/office/drawing/2014/main" id="{999E424D-3118-C947-9B56-A37191224186}"/>
              </a:ext>
            </a:extLst>
          </p:cNvPr>
          <p:cNvSpPr>
            <a:spLocks noGrp="1"/>
          </p:cNvSpPr>
          <p:nvPr>
            <p:ph type="body" sz="quarter" idx="10"/>
          </p:nvPr>
        </p:nvSpPr>
        <p:spPr/>
        <p:txBody>
          <a:bodyPr/>
          <a:lstStyle/>
          <a:p>
            <a:r>
              <a:rPr lang="zh-CN" altLang="en-US" dirty="0"/>
              <a:t>多线程完成多任务的代码</a:t>
            </a:r>
          </a:p>
        </p:txBody>
      </p:sp>
      <p:sp>
        <p:nvSpPr>
          <p:cNvPr id="4" name="文本占位符 3">
            <a:extLst>
              <a:ext uri="{FF2B5EF4-FFF2-40B4-BE49-F238E27FC236}">
                <a16:creationId xmlns:a16="http://schemas.microsoft.com/office/drawing/2014/main" id="{CD58F344-694D-AA49-807E-422E24A47C3D}"/>
              </a:ext>
            </a:extLst>
          </p:cNvPr>
          <p:cNvSpPr>
            <a:spLocks noGrp="1"/>
          </p:cNvSpPr>
          <p:nvPr>
            <p:ph type="body" sz="quarter" idx="11"/>
          </p:nvPr>
        </p:nvSpPr>
        <p:spPr>
          <a:xfrm>
            <a:off x="768202" y="1646133"/>
            <a:ext cx="10700194" cy="4219575"/>
          </a:xfrm>
        </p:spPr>
        <p:txBody>
          <a:bodyPr/>
          <a:lstStyle/>
          <a:p>
            <a:endParaRPr lang="en-US" altLang="zh-CN" b="1" dirty="0"/>
          </a:p>
          <a:p>
            <a:endParaRPr lang="en-US" altLang="zh-CN" b="1" dirty="0"/>
          </a:p>
          <a:p>
            <a:endParaRPr lang="en-US" altLang="zh-CN" b="1" dirty="0">
              <a:solidFill>
                <a:srgbClr val="C00000"/>
              </a:solidFill>
            </a:endParaRPr>
          </a:p>
          <a:p>
            <a:endParaRPr lang="zh-CN" altLang="en-US" b="1" dirty="0">
              <a:solidFill>
                <a:srgbClr val="C00000"/>
              </a:solidFill>
            </a:endParaRPr>
          </a:p>
        </p:txBody>
      </p:sp>
      <p:pic>
        <p:nvPicPr>
          <p:cNvPr id="6" name="图片 5">
            <a:extLst>
              <a:ext uri="{FF2B5EF4-FFF2-40B4-BE49-F238E27FC236}">
                <a16:creationId xmlns:a16="http://schemas.microsoft.com/office/drawing/2014/main" id="{E8E1978A-C2B4-1B44-B100-FDBB2EFB895A}"/>
              </a:ext>
            </a:extLst>
          </p:cNvPr>
          <p:cNvPicPr>
            <a:picLocks noChangeAspect="1"/>
          </p:cNvPicPr>
          <p:nvPr/>
        </p:nvPicPr>
        <p:blipFill>
          <a:blip r:embed="rId2"/>
          <a:stretch>
            <a:fillRect/>
          </a:stretch>
        </p:blipFill>
        <p:spPr>
          <a:xfrm>
            <a:off x="768202" y="2022370"/>
            <a:ext cx="5499100" cy="3467100"/>
          </a:xfrm>
          <a:prstGeom prst="rect">
            <a:avLst/>
          </a:prstGeom>
          <a:ln>
            <a:solidFill>
              <a:schemeClr val="tx1"/>
            </a:solidFill>
          </a:ln>
        </p:spPr>
      </p:pic>
    </p:spTree>
    <p:extLst>
      <p:ext uri="{BB962C8B-B14F-4D97-AF65-F5344CB8AC3E}">
        <p14:creationId xmlns:p14="http://schemas.microsoft.com/office/powerpoint/2010/main" val="494410340"/>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24655</TotalTime>
  <Words>1505</Words>
  <Application>Microsoft Macintosh PowerPoint</Application>
  <PresentationFormat>自定义</PresentationFormat>
  <Paragraphs>178</Paragraphs>
  <Slides>36</Slides>
  <Notes>0</Notes>
  <HiddenSlides>0</HiddenSlides>
  <MMClips>0</MMClips>
  <ScaleCrop>false</ScaleCrop>
  <HeadingPairs>
    <vt:vector size="6" baseType="variant">
      <vt:variant>
        <vt:lpstr>已用的字体</vt:lpstr>
      </vt:variant>
      <vt:variant>
        <vt:i4>14</vt:i4>
      </vt:variant>
      <vt:variant>
        <vt:lpstr>主题</vt:lpstr>
      </vt:variant>
      <vt:variant>
        <vt:i4>7</vt:i4>
      </vt:variant>
      <vt:variant>
        <vt:lpstr>幻灯片标题</vt:lpstr>
      </vt:variant>
      <vt:variant>
        <vt:i4>36</vt:i4>
      </vt:variant>
    </vt:vector>
  </HeadingPairs>
  <TitlesOfParts>
    <vt:vector size="57" baseType="lpstr">
      <vt:lpstr>阿里巴巴普惠体</vt:lpstr>
      <vt:lpstr>等线</vt:lpstr>
      <vt:lpstr>黑体</vt:lpstr>
      <vt:lpstr>宋体</vt:lpstr>
      <vt:lpstr>微软雅黑</vt:lpstr>
      <vt:lpstr>Alibaba PuHuiTi</vt:lpstr>
      <vt:lpstr>Alibaba PuHuiTi B</vt:lpstr>
      <vt:lpstr>Alibaba PuHuiTi M</vt:lpstr>
      <vt:lpstr>Alibaba PuHuiTi R</vt:lpstr>
      <vt:lpstr>Segoe UI</vt:lpstr>
      <vt:lpstr>Arial</vt:lpstr>
      <vt:lpstr>Calibri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PowerPoint 演示文稿</vt:lpstr>
      <vt:lpstr>PowerPoint 演示文稿</vt:lpstr>
      <vt:lpstr>PowerPoint 演示文稿</vt:lpstr>
      <vt:lpstr>线程</vt:lpstr>
      <vt:lpstr>线程</vt:lpstr>
      <vt:lpstr>PowerPoint 演示文稿</vt:lpstr>
      <vt:lpstr>PowerPoint 演示文稿</vt:lpstr>
      <vt:lpstr>多线程的使用</vt:lpstr>
      <vt:lpstr>多线程的使用</vt:lpstr>
      <vt:lpstr>多任务的介绍</vt:lpstr>
      <vt:lpstr>PowerPoint 演示文稿</vt:lpstr>
      <vt:lpstr>PowerPoint 演示文稿</vt:lpstr>
      <vt:lpstr>线程执行带有参数的任务</vt:lpstr>
      <vt:lpstr>线程执行带有参数的任务</vt:lpstr>
      <vt:lpstr>线程执行带有参数的任务</vt:lpstr>
      <vt:lpstr>多任务的介绍</vt:lpstr>
      <vt:lpstr>PowerPoint 演示文稿</vt:lpstr>
      <vt:lpstr>PowerPoint 演示文稿</vt:lpstr>
      <vt:lpstr>线程注意点</vt:lpstr>
      <vt:lpstr>线程注意点</vt:lpstr>
      <vt:lpstr>线程注意点</vt:lpstr>
      <vt:lpstr>线程注意点</vt:lpstr>
      <vt:lpstr>线程注意点</vt:lpstr>
      <vt:lpstr>线程注意点</vt:lpstr>
      <vt:lpstr>线程注意点</vt:lpstr>
      <vt:lpstr>线程注意点</vt:lpstr>
      <vt:lpstr>线程注意点</vt:lpstr>
      <vt:lpstr>多任务的介绍</vt:lpstr>
      <vt:lpstr>PowerPoint 演示文稿</vt:lpstr>
      <vt:lpstr>PowerPoint 演示文稿</vt:lpstr>
      <vt:lpstr>进程和线程对比</vt:lpstr>
      <vt:lpstr>进程和线程对比</vt:lpstr>
      <vt:lpstr>进程和线程对比</vt:lpstr>
      <vt:lpstr>进程和线程对比</vt:lpstr>
      <vt:lpstr>多任务的介绍</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Microsoft Office User</cp:lastModifiedBy>
  <cp:revision>841</cp:revision>
  <dcterms:created xsi:type="dcterms:W3CDTF">2015-06-29T07:19:00Z</dcterms:created>
  <dcterms:modified xsi:type="dcterms:W3CDTF">2021-10-29T11:54:45Z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