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1" r:id="rId3"/>
    <p:sldMasterId id="2147483683" r:id="rId4"/>
    <p:sldMasterId id="2147483685" r:id="rId5"/>
    <p:sldMasterId id="2147483687" r:id="rId6"/>
    <p:sldMasterId id="2147483704" r:id="rId7"/>
  </p:sldMasterIdLst>
  <p:notesMasterIdLst>
    <p:notesMasterId r:id="rId50"/>
  </p:notesMasterIdLst>
  <p:handoutMasterIdLst>
    <p:handoutMasterId r:id="rId51"/>
  </p:handoutMasterIdLst>
  <p:sldIdLst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9" r:id="rId17"/>
    <p:sldId id="610" r:id="rId18"/>
    <p:sldId id="611" r:id="rId19"/>
    <p:sldId id="608" r:id="rId20"/>
    <p:sldId id="612" r:id="rId21"/>
    <p:sldId id="613" r:id="rId22"/>
    <p:sldId id="615" r:id="rId23"/>
    <p:sldId id="616" r:id="rId24"/>
    <p:sldId id="617" r:id="rId25"/>
    <p:sldId id="614" r:id="rId26"/>
    <p:sldId id="618" r:id="rId27"/>
    <p:sldId id="619" r:id="rId28"/>
    <p:sldId id="620" r:id="rId29"/>
    <p:sldId id="622" r:id="rId30"/>
    <p:sldId id="623" r:id="rId31"/>
    <p:sldId id="621" r:id="rId32"/>
    <p:sldId id="624" r:id="rId33"/>
    <p:sldId id="626" r:id="rId34"/>
    <p:sldId id="627" r:id="rId35"/>
    <p:sldId id="628" r:id="rId36"/>
    <p:sldId id="625" r:id="rId37"/>
    <p:sldId id="629" r:id="rId38"/>
    <p:sldId id="630" r:id="rId39"/>
    <p:sldId id="631" r:id="rId40"/>
    <p:sldId id="632" r:id="rId41"/>
    <p:sldId id="633" r:id="rId42"/>
    <p:sldId id="634" r:id="rId43"/>
    <p:sldId id="635" r:id="rId44"/>
    <p:sldId id="636" r:id="rId45"/>
    <p:sldId id="637" r:id="rId46"/>
    <p:sldId id="638" r:id="rId47"/>
    <p:sldId id="639" r:id="rId48"/>
    <p:sldId id="640" r:id="rId49"/>
  </p:sldIdLst>
  <p:sldSz cx="1219358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49"/>
    <a:srgbClr val="B3D9FF"/>
    <a:srgbClr val="79AFFF"/>
    <a:srgbClr val="EBF5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9"/>
    <p:restoredTop sz="94512"/>
  </p:normalViewPr>
  <p:slideViewPr>
    <p:cSldViewPr>
      <p:cViewPr varScale="1">
        <p:scale>
          <a:sx n="81" d="100"/>
          <a:sy n="81" d="100"/>
        </p:scale>
        <p:origin x="446" y="67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pPr>
                <a:defRPr/>
              </a:pPr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pPr>
                <a:defRPr/>
              </a:pPr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22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5F60-C347-6D40-8E94-8EE9446EB09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5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309" y="2244726"/>
            <a:ext cx="10542373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310" y="3454402"/>
            <a:ext cx="10542372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260409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73" y="940081"/>
            <a:ext cx="107494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189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3" y="940082"/>
            <a:ext cx="9846957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13207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2" y="934934"/>
            <a:ext cx="10720516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2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3" y="945094"/>
            <a:ext cx="107494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3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7742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411" y="968974"/>
            <a:ext cx="122863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0067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006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0067E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736" y="1016160"/>
            <a:ext cx="92154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0067E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736" y="1656000"/>
            <a:ext cx="92154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5533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411" y="968974"/>
            <a:ext cx="122863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0067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006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0067E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736" y="1016160"/>
            <a:ext cx="92154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0067E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736" y="1656000"/>
            <a:ext cx="92154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64722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558" y="3611950"/>
            <a:ext cx="1225219" cy="1056361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342" y="2632429"/>
            <a:ext cx="1944550" cy="1676554"/>
          </a:xfrm>
          <a:prstGeom prst="hexagon">
            <a:avLst/>
          </a:prstGeom>
          <a:solidFill>
            <a:schemeClr val="bg1"/>
          </a:solidFill>
          <a:ln w="114300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436556"/>
            <a:ext cx="576128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641" y="2987770"/>
            <a:ext cx="1567746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540" y="2254172"/>
            <a:ext cx="566610" cy="488521"/>
          </a:xfrm>
          <a:prstGeom prst="hexagon">
            <a:avLst/>
          </a:prstGeom>
          <a:solidFill>
            <a:srgbClr val="0067E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532" y="4231519"/>
            <a:ext cx="298934" cy="257736"/>
          </a:xfrm>
          <a:prstGeom prst="hexagon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987" y="4490334"/>
            <a:ext cx="566612" cy="488523"/>
          </a:xfrm>
          <a:prstGeom prst="hexagon">
            <a:avLst/>
          </a:prstGeom>
          <a:noFill/>
          <a:ln w="19050">
            <a:solidFill>
              <a:srgbClr val="DE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852" y="1820103"/>
            <a:ext cx="854974" cy="737143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80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463040"/>
            <a:ext cx="576128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6065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973" y="1928703"/>
            <a:ext cx="3587816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rgbClr val="DE001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0067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DE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61885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463040"/>
            <a:ext cx="576128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6065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21108" y="2270979"/>
            <a:ext cx="3512686" cy="2883000"/>
            <a:chOff x="974255" y="2588572"/>
            <a:chExt cx="3512229" cy="2883000"/>
          </a:xfrm>
        </p:grpSpPr>
        <p:sp>
          <p:nvSpPr>
            <p:cNvPr id="12" name="椭圆 11"/>
            <p:cNvSpPr/>
            <p:nvPr userDrawn="1"/>
          </p:nvSpPr>
          <p:spPr>
            <a:xfrm>
              <a:off x="3372155" y="4718547"/>
              <a:ext cx="753025" cy="753025"/>
            </a:xfrm>
            <a:prstGeom prst="ellipse">
              <a:avLst/>
            </a:prstGeom>
            <a:noFill/>
            <a:ln w="12700">
              <a:solidFill>
                <a:srgbClr val="DE001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1211929" y="4106554"/>
              <a:ext cx="592684" cy="592684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974255" y="2692113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556915" y="2830523"/>
              <a:ext cx="2097063" cy="2065246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0067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3682146" y="2588572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467561" y="2778561"/>
              <a:ext cx="314325" cy="314325"/>
            </a:xfrm>
            <a:prstGeom prst="ellipse">
              <a:avLst/>
            </a:prstGeom>
            <a:solidFill>
              <a:srgbClr val="DE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04613" y="3323396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课程小结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7878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1FAF-D372-FC44-88CB-12C15DC9D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CC26F9E9-319B-F747-821C-B36B71C1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3074594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937" y="3089666"/>
            <a:ext cx="936368" cy="93649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549" y="4032772"/>
            <a:ext cx="643144" cy="643228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6131" y="2140615"/>
            <a:ext cx="219635" cy="219664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547" y="4247831"/>
            <a:ext cx="494750" cy="494814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693" y="2161689"/>
            <a:ext cx="361655" cy="361702"/>
          </a:xfrm>
          <a:prstGeom prst="rect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6001" y="2537630"/>
            <a:ext cx="1828800" cy="1829038"/>
          </a:xfrm>
          <a:prstGeom prst="rect">
            <a:avLst/>
          </a:prstGeom>
          <a:solidFill>
            <a:schemeClr val="bg1"/>
          </a:solidFill>
          <a:ln w="114300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371600"/>
            <a:ext cx="576128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446" y="2679748"/>
            <a:ext cx="1567746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4000" y="2466424"/>
            <a:ext cx="263657" cy="263691"/>
          </a:xfrm>
          <a:prstGeom prst="rect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96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>
            <a:extLst>
              <a:ext uri="{FF2B5EF4-FFF2-40B4-BE49-F238E27FC236}">
                <a16:creationId xmlns:a16="http://schemas.microsoft.com/office/drawing/2014/main" id="{6ED0ECCE-700B-174A-A0C7-E4E2A2CC1AED}"/>
              </a:ext>
            </a:extLst>
          </p:cNvPr>
          <p:cNvSpPr/>
          <p:nvPr userDrawn="1"/>
        </p:nvSpPr>
        <p:spPr>
          <a:xfrm rot="2700000">
            <a:off x="3512027" y="3583953"/>
            <a:ext cx="515265" cy="515332"/>
          </a:xfrm>
          <a:prstGeom prst="roundRect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C7FB80A-0632-F346-B5EC-DE853333A547}"/>
              </a:ext>
            </a:extLst>
          </p:cNvPr>
          <p:cNvSpPr/>
          <p:nvPr userDrawn="1"/>
        </p:nvSpPr>
        <p:spPr>
          <a:xfrm rot="2700000">
            <a:off x="1758954" y="4003292"/>
            <a:ext cx="695926" cy="696017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7B322775-2795-0D40-A84E-0EC42A34C971}"/>
              </a:ext>
            </a:extLst>
          </p:cNvPr>
          <p:cNvSpPr/>
          <p:nvPr userDrawn="1"/>
        </p:nvSpPr>
        <p:spPr>
          <a:xfrm rot="2700000">
            <a:off x="1780139" y="2463550"/>
            <a:ext cx="1913638" cy="1913887"/>
          </a:xfrm>
          <a:prstGeom prst="roundRect">
            <a:avLst/>
          </a:prstGeom>
          <a:solidFill>
            <a:schemeClr val="bg1"/>
          </a:solidFill>
          <a:ln w="114300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371600"/>
            <a:ext cx="576128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446" y="2679748"/>
            <a:ext cx="1567746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演示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17C2BAF-8739-E342-BE2C-3191E1182BF5}"/>
              </a:ext>
            </a:extLst>
          </p:cNvPr>
          <p:cNvSpPr/>
          <p:nvPr userDrawn="1"/>
        </p:nvSpPr>
        <p:spPr>
          <a:xfrm rot="2700000">
            <a:off x="1336828" y="2080265"/>
            <a:ext cx="515265" cy="515332"/>
          </a:xfrm>
          <a:prstGeom prst="round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12FF83A2-A462-1048-B09C-183FAE0DCED7}"/>
              </a:ext>
            </a:extLst>
          </p:cNvPr>
          <p:cNvSpPr/>
          <p:nvPr userDrawn="1"/>
        </p:nvSpPr>
        <p:spPr>
          <a:xfrm rot="2700000">
            <a:off x="963233" y="3948300"/>
            <a:ext cx="515265" cy="515332"/>
          </a:xfrm>
          <a:prstGeom prst="round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B6F8C03F-6BD0-6749-87C6-6A41893FEE79}"/>
              </a:ext>
            </a:extLst>
          </p:cNvPr>
          <p:cNvSpPr/>
          <p:nvPr userDrawn="1"/>
        </p:nvSpPr>
        <p:spPr>
          <a:xfrm rot="2700000">
            <a:off x="3237751" y="4752068"/>
            <a:ext cx="391216" cy="391267"/>
          </a:xfrm>
          <a:prstGeom prst="roundRect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99B425A-2101-B145-8D33-CC87B0C00E11}"/>
              </a:ext>
            </a:extLst>
          </p:cNvPr>
          <p:cNvSpPr/>
          <p:nvPr userDrawn="1"/>
        </p:nvSpPr>
        <p:spPr>
          <a:xfrm rot="2700000">
            <a:off x="3739445" y="2597292"/>
            <a:ext cx="302530" cy="302569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6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昨日复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泪珠形 13">
            <a:extLst>
              <a:ext uri="{FF2B5EF4-FFF2-40B4-BE49-F238E27FC236}">
                <a16:creationId xmlns:a16="http://schemas.microsoft.com/office/drawing/2014/main" id="{AEE70BF1-844D-594C-84FB-2C43885B87B4}"/>
              </a:ext>
            </a:extLst>
          </p:cNvPr>
          <p:cNvSpPr/>
          <p:nvPr userDrawn="1"/>
        </p:nvSpPr>
        <p:spPr>
          <a:xfrm>
            <a:off x="1014076" y="3264492"/>
            <a:ext cx="1399183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泪珠形 1">
            <a:extLst>
              <a:ext uri="{FF2B5EF4-FFF2-40B4-BE49-F238E27FC236}">
                <a16:creationId xmlns:a16="http://schemas.microsoft.com/office/drawing/2014/main" id="{59B61F06-1E02-D64A-A737-5F6EE309549B}"/>
              </a:ext>
            </a:extLst>
          </p:cNvPr>
          <p:cNvSpPr/>
          <p:nvPr userDrawn="1"/>
        </p:nvSpPr>
        <p:spPr>
          <a:xfrm>
            <a:off x="1645577" y="2434299"/>
            <a:ext cx="2018213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371600"/>
            <a:ext cx="576128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446" y="2679748"/>
            <a:ext cx="1567746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昨日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复习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泪珠形 12">
            <a:extLst>
              <a:ext uri="{FF2B5EF4-FFF2-40B4-BE49-F238E27FC236}">
                <a16:creationId xmlns:a16="http://schemas.microsoft.com/office/drawing/2014/main" id="{610A8FEC-D8D2-9848-969A-0251B4F804B8}"/>
              </a:ext>
            </a:extLst>
          </p:cNvPr>
          <p:cNvSpPr/>
          <p:nvPr userDrawn="1"/>
        </p:nvSpPr>
        <p:spPr>
          <a:xfrm>
            <a:off x="3663790" y="4089233"/>
            <a:ext cx="439981" cy="439924"/>
          </a:xfrm>
          <a:prstGeom prst="teardrop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泪珠形 15">
            <a:extLst>
              <a:ext uri="{FF2B5EF4-FFF2-40B4-BE49-F238E27FC236}">
                <a16:creationId xmlns:a16="http://schemas.microsoft.com/office/drawing/2014/main" id="{9D293168-6B0F-FC49-A395-20B2FC316CD8}"/>
              </a:ext>
            </a:extLst>
          </p:cNvPr>
          <p:cNvSpPr/>
          <p:nvPr userDrawn="1"/>
        </p:nvSpPr>
        <p:spPr>
          <a:xfrm>
            <a:off x="2152768" y="2051118"/>
            <a:ext cx="260491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8571B79A-B942-F34B-B3C2-4B483E88E97E}"/>
              </a:ext>
            </a:extLst>
          </p:cNvPr>
          <p:cNvSpPr/>
          <p:nvPr userDrawn="1"/>
        </p:nvSpPr>
        <p:spPr>
          <a:xfrm>
            <a:off x="845106" y="3381144"/>
            <a:ext cx="562283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7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4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0012" y="1006476"/>
            <a:ext cx="5974539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8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593" y="1087756"/>
            <a:ext cx="629970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4007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727" y="2398078"/>
            <a:ext cx="6726796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727" y="3069273"/>
            <a:ext cx="5466792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2261" y="2468880"/>
            <a:ext cx="1127272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24114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3081" y="2766219"/>
            <a:ext cx="6655667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2261" y="2468880"/>
            <a:ext cx="1127272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7161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2" y="1656000"/>
            <a:ext cx="10700194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9576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4" y="1646134"/>
            <a:ext cx="107509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4418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73" y="940081"/>
            <a:ext cx="107509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604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2" y="1646134"/>
            <a:ext cx="10720516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74" y="940081"/>
            <a:ext cx="1072051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9424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3564" y="-244308"/>
            <a:ext cx="1034350" cy="1136797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006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2352" y="753859"/>
            <a:ext cx="523072" cy="450984"/>
          </a:xfrm>
          <a:prstGeom prst="hexagon">
            <a:avLst/>
          </a:prstGeom>
          <a:solidFill>
            <a:srgbClr val="3F3F3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9024" y="996928"/>
            <a:ext cx="523072" cy="45098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8930" y="140883"/>
            <a:ext cx="196767" cy="169649"/>
          </a:xfrm>
          <a:prstGeom prst="hexagon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5257" y="893647"/>
            <a:ext cx="886529" cy="764350"/>
          </a:xfrm>
          <a:prstGeom prst="hexagon">
            <a:avLst/>
          </a:prstGeom>
          <a:noFill/>
          <a:ln w="9525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7738" y="1225105"/>
            <a:ext cx="206955" cy="178433"/>
          </a:xfrm>
          <a:prstGeom prst="hexagon">
            <a:avLst/>
          </a:prstGeom>
          <a:noFill/>
          <a:ln w="9525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624" y="676489"/>
            <a:ext cx="206955" cy="178433"/>
          </a:xfrm>
          <a:prstGeom prst="hexagon">
            <a:avLst/>
          </a:prstGeom>
          <a:solidFill>
            <a:srgbClr val="0067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5535" y="775572"/>
            <a:ext cx="369001" cy="318146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8516" y="1131213"/>
            <a:ext cx="647173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924" y="466241"/>
            <a:ext cx="69203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F390DDD2-5BCD-AC44-B76C-506151CA99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27" y="5656882"/>
            <a:ext cx="3270934" cy="6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0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0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1670" y="6786000"/>
            <a:ext cx="1301919" cy="72000"/>
          </a:xfrm>
          <a:prstGeom prst="rect">
            <a:avLst/>
          </a:prstGeom>
          <a:solidFill>
            <a:srgbClr val="DE0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9693" cy="72000"/>
          </a:xfrm>
          <a:prstGeom prst="rect">
            <a:avLst/>
          </a:prstGeom>
          <a:solidFill>
            <a:srgbClr val="0067E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872" y="2260318"/>
            <a:ext cx="2281241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006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E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01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197" y="2458685"/>
            <a:ext cx="474535" cy="474473"/>
          </a:xfrm>
          <a:prstGeom prst="ellipse">
            <a:avLst/>
          </a:prstGeom>
          <a:solidFill>
            <a:srgbClr val="006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1670" y="6786000"/>
            <a:ext cx="1301919" cy="72000"/>
          </a:xfrm>
          <a:prstGeom prst="rect">
            <a:avLst/>
          </a:prstGeom>
          <a:solidFill>
            <a:srgbClr val="DE0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9693" cy="72000"/>
          </a:xfrm>
          <a:prstGeom prst="rect">
            <a:avLst/>
          </a:prstGeom>
          <a:solidFill>
            <a:srgbClr val="0067E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3065" y="2333175"/>
            <a:ext cx="23073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3083" y="2983479"/>
            <a:ext cx="387422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8274" y="2336717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242" y="2491361"/>
            <a:ext cx="406443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80412" y="2429388"/>
            <a:ext cx="1318512" cy="1136797"/>
          </a:xfrm>
          <a:prstGeom prst="hexagon">
            <a:avLst/>
          </a:prstGeom>
          <a:solidFill>
            <a:srgbClr val="006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529" y="3257369"/>
            <a:ext cx="429253" cy="370094"/>
          </a:xfrm>
          <a:prstGeom prst="hexagon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0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80412" y="2429388"/>
            <a:ext cx="1318512" cy="1136797"/>
          </a:xfrm>
          <a:prstGeom prst="hexagon">
            <a:avLst/>
          </a:prstGeom>
          <a:solidFill>
            <a:srgbClr val="006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529" y="3257369"/>
            <a:ext cx="429253" cy="370094"/>
          </a:xfrm>
          <a:prstGeom prst="hexagon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3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1670" y="6786000"/>
            <a:ext cx="1301919" cy="72000"/>
          </a:xfrm>
          <a:prstGeom prst="rect">
            <a:avLst/>
          </a:prstGeom>
          <a:solidFill>
            <a:srgbClr val="DE0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9693" cy="72000"/>
          </a:xfrm>
          <a:prstGeom prst="rect">
            <a:avLst/>
          </a:prstGeom>
          <a:solidFill>
            <a:srgbClr val="0067E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43" y="763880"/>
            <a:ext cx="11546305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619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006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 descr="文本, 徽标&#10;&#10;描述已自动生成">
            <a:extLst>
              <a:ext uri="{FF2B5EF4-FFF2-40B4-BE49-F238E27FC236}">
                <a16:creationId xmlns:a16="http://schemas.microsoft.com/office/drawing/2014/main" id="{AC4F8B51-5AD5-C645-93AB-A01EECC5813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52" y="150227"/>
            <a:ext cx="1636621" cy="6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徽标, 公司名称&#10;&#10;描述已自动生成">
            <a:extLst>
              <a:ext uri="{FF2B5EF4-FFF2-40B4-BE49-F238E27FC236}">
                <a16:creationId xmlns:a16="http://schemas.microsoft.com/office/drawing/2014/main" id="{DBFA506B-F932-7B46-A4D6-164B0178E0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20" y="2077550"/>
            <a:ext cx="2466749" cy="20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2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5144212" y="2823999"/>
            <a:ext cx="1826141" cy="107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401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111014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033AB6-9414-E74B-A7FF-48098B0CFD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618" y="1484784"/>
            <a:ext cx="7488832" cy="4752528"/>
          </a:xfrm>
        </p:spPr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使用多任务能充分利用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CPU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资源，提高程序的执行效率，让你的程序具备处理多个任务的能力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多任务执行方式有两种方式：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并发</a:t>
            </a:r>
            <a:r>
              <a:rPr lang="en-US" altLang="zh-CN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在一段时间内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交替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去执行多个任务。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并行</a:t>
            </a:r>
            <a:r>
              <a:rPr lang="en-US" altLang="zh-CN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在一段时间内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真正的同时一起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执行多个任务</a:t>
            </a:r>
            <a:endParaRPr lang="en-US" altLang="zh-CN" b="1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476A84-712E-0241-8315-065B232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</p:spTree>
    <p:extLst>
      <p:ext uri="{BB962C8B-B14F-4D97-AF65-F5344CB8AC3E}">
        <p14:creationId xmlns:p14="http://schemas.microsoft.com/office/powerpoint/2010/main" val="50727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进程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 多进程的使用</a:t>
            </a:r>
            <a:endParaRPr lang="en-US" altLang="zh-CN" dirty="0"/>
          </a:p>
          <a:p>
            <a:r>
              <a:rPr lang="zh-CN" altLang="en-US" dirty="0"/>
              <a:t> 获取进程编号</a:t>
            </a:r>
            <a:endParaRPr lang="en-US" altLang="zh-TW" dirty="0"/>
          </a:p>
          <a:p>
            <a:r>
              <a:rPr lang="zh-CN" altLang="en-US" dirty="0"/>
              <a:t> 进程执行带有参数的任务</a:t>
            </a:r>
            <a:endParaRPr lang="en-US" altLang="zh-CN" dirty="0"/>
          </a:p>
          <a:p>
            <a:r>
              <a:rPr lang="zh-CN" altLang="en-US" dirty="0"/>
              <a:t> 进程的注意点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677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2658" y="620688"/>
            <a:ext cx="6299701" cy="4855845"/>
          </a:xfrm>
        </p:spPr>
        <p:txBody>
          <a:bodyPr/>
          <a:lstStyle/>
          <a:p>
            <a:r>
              <a:rPr lang="zh-CN" altLang="en-US" dirty="0"/>
              <a:t>能够知道进程的作用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1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进程的概念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进程（</a:t>
            </a:r>
            <a:r>
              <a:rPr lang="en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Process</a:t>
            </a:r>
            <a:r>
              <a:rPr lang="zh-CN" altLang="e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是资源分配的最小单位，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它是操作系统进行资源分配和调度运行的基本单位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，通俗理解：一个正在运行的程序就是一个进程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例如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正在运行的</a:t>
            </a:r>
            <a:r>
              <a:rPr lang="en-US" altLang="zh-CN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qq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微信等 他们都是一个进程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一个程序运行后至少有一个进程 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.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855948-DF53-1C40-BB51-439107FD11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18" y="2636912"/>
            <a:ext cx="6486982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54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多进程的作用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C8B80-6665-1945-B6E9-2C70EAE257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2" y="1677186"/>
            <a:ext cx="3528392" cy="226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EBD6B7-8757-1047-A105-78EAC093491A}"/>
              </a:ext>
            </a:extLst>
          </p:cNvPr>
          <p:cNvSpPr/>
          <p:nvPr/>
        </p:nvSpPr>
        <p:spPr>
          <a:xfrm>
            <a:off x="710972" y="4182709"/>
            <a:ext cx="9418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思考</a:t>
            </a:r>
            <a:r>
              <a:rPr kumimoji="1" lang="en-US" altLang="zh-CN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图中是一个非常简单的程序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一旦运行</a:t>
            </a:r>
            <a:r>
              <a:rPr lang="en-US" altLang="zh-CN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hello.py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这个程序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按照代码的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执行顺序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func_a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函数执行完毕后才能执行</a:t>
            </a:r>
            <a:r>
              <a:rPr lang="en-US" altLang="zh-CN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func_b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如果可以让</a:t>
            </a:r>
            <a:r>
              <a:rPr lang="en-US" altLang="zh-CN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func_a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US" altLang="zh-CN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func_b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同时运行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显然执行</a:t>
            </a:r>
            <a:r>
              <a:rPr lang="en-US" altLang="zh-CN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hello.py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这个程序的效率会大大提升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90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多进程的作用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3CDE54-C312-574F-99C6-271C5A713A80}"/>
              </a:ext>
            </a:extLst>
          </p:cNvPr>
          <p:cNvSpPr/>
          <p:nvPr/>
        </p:nvSpPr>
        <p:spPr>
          <a:xfrm>
            <a:off x="1696850" y="3374275"/>
            <a:ext cx="1797000" cy="1440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  <a:cs typeface="宋体" charset="0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6BA7C32A-958E-2349-852B-2A94C38B9111}"/>
              </a:ext>
            </a:extLst>
          </p:cNvPr>
          <p:cNvSpPr/>
          <p:nvPr/>
        </p:nvSpPr>
        <p:spPr>
          <a:xfrm flipH="1">
            <a:off x="2566915" y="3469943"/>
            <a:ext cx="45719" cy="36062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452C85-22DC-8F4B-9748-FCBEC0909C5A}"/>
              </a:ext>
            </a:extLst>
          </p:cNvPr>
          <p:cNvSpPr/>
          <p:nvPr/>
        </p:nvSpPr>
        <p:spPr>
          <a:xfrm>
            <a:off x="2140143" y="1967741"/>
            <a:ext cx="944984" cy="3240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hello.py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8040796-2022-2646-81B4-70F94DF32883}"/>
              </a:ext>
            </a:extLst>
          </p:cNvPr>
          <p:cNvCxnSpPr>
            <a:cxnSpLocks/>
          </p:cNvCxnSpPr>
          <p:nvPr/>
        </p:nvCxnSpPr>
        <p:spPr>
          <a:xfrm>
            <a:off x="2589775" y="2346085"/>
            <a:ext cx="0" cy="96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18289-9063-9B4D-AB63-C77F3BE451E7}"/>
              </a:ext>
            </a:extLst>
          </p:cNvPr>
          <p:cNvSpPr txBox="1"/>
          <p:nvPr/>
        </p:nvSpPr>
        <p:spPr>
          <a:xfrm>
            <a:off x="2241432" y="3904678"/>
            <a:ext cx="895578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执行</a:t>
            </a:r>
            <a:r>
              <a:rPr kumimoji="1"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3DBEF9-77DE-3140-80D7-C2AA2069CF08}"/>
              </a:ext>
            </a:extLst>
          </p:cNvPr>
          <p:cNvSpPr txBox="1"/>
          <p:nvPr/>
        </p:nvSpPr>
        <p:spPr>
          <a:xfrm>
            <a:off x="3229876" y="2291777"/>
            <a:ext cx="1811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程序运行会默认创建一个进程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这个默认创建的进程我们称之为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Microsoft YaHei" charset="-122"/>
              </a:rPr>
              <a:t>主进程</a:t>
            </a:r>
            <a:endParaRPr kumimoji="1" lang="zh-CN" altLang="en-US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00296A-4B36-9E46-93A3-81A7F6926C56}"/>
              </a:ext>
            </a:extLst>
          </p:cNvPr>
          <p:cNvSpPr/>
          <p:nvPr/>
        </p:nvSpPr>
        <p:spPr>
          <a:xfrm>
            <a:off x="5747781" y="3503014"/>
            <a:ext cx="1797000" cy="1440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  <a:cs typeface="宋体" charset="0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9F70B867-85A9-774A-9591-A832D8768BCF}"/>
              </a:ext>
            </a:extLst>
          </p:cNvPr>
          <p:cNvSpPr/>
          <p:nvPr/>
        </p:nvSpPr>
        <p:spPr>
          <a:xfrm flipH="1">
            <a:off x="6608786" y="3531490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646DA9-AA4E-8940-A2CA-FCCFF5CF60A9}"/>
              </a:ext>
            </a:extLst>
          </p:cNvPr>
          <p:cNvSpPr/>
          <p:nvPr/>
        </p:nvSpPr>
        <p:spPr>
          <a:xfrm>
            <a:off x="7823752" y="1894755"/>
            <a:ext cx="944984" cy="3240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hello.py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5C6F81A-3432-E64E-A913-7061567B2D62}"/>
              </a:ext>
            </a:extLst>
          </p:cNvPr>
          <p:cNvCxnSpPr>
            <a:cxnSpLocks/>
          </p:cNvCxnSpPr>
          <p:nvPr/>
        </p:nvCxnSpPr>
        <p:spPr>
          <a:xfrm flipH="1">
            <a:off x="6887944" y="2309333"/>
            <a:ext cx="935808" cy="102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CB31ECD-EDC9-C347-8FBE-BE11D1664255}"/>
              </a:ext>
            </a:extLst>
          </p:cNvPr>
          <p:cNvSpPr txBox="1"/>
          <p:nvPr/>
        </p:nvSpPr>
        <p:spPr>
          <a:xfrm>
            <a:off x="6270034" y="4190019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79EFC2-0925-4140-A56C-36657E5D84DE}"/>
              </a:ext>
            </a:extLst>
          </p:cNvPr>
          <p:cNvSpPr txBox="1"/>
          <p:nvPr/>
        </p:nvSpPr>
        <p:spPr>
          <a:xfrm>
            <a:off x="7394904" y="2745572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程序运行后又创建了一个进程</a:t>
            </a:r>
            <a:r>
              <a:rPr kumimoji="1"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这个新创建的进程我们称之为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Microsoft YaHei" charset="-122"/>
              </a:rPr>
              <a:t>子进程</a:t>
            </a:r>
            <a:endParaRPr kumimoji="1" lang="zh-CN" altLang="en-US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3B89F5E-2BC7-074D-BB19-C65E4831F68B}"/>
              </a:ext>
            </a:extLst>
          </p:cNvPr>
          <p:cNvCxnSpPr>
            <a:cxnSpLocks/>
          </p:cNvCxnSpPr>
          <p:nvPr/>
        </p:nvCxnSpPr>
        <p:spPr>
          <a:xfrm>
            <a:off x="8749208" y="2308717"/>
            <a:ext cx="946752" cy="102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213AB7C-4BDB-5640-A47E-94623537C547}"/>
              </a:ext>
            </a:extLst>
          </p:cNvPr>
          <p:cNvSpPr/>
          <p:nvPr/>
        </p:nvSpPr>
        <p:spPr>
          <a:xfrm>
            <a:off x="8973505" y="3503014"/>
            <a:ext cx="1797000" cy="1440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  <a:cs typeface="宋体" charset="0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1718E27C-3CCD-2A4A-B352-40EE6F5A6657}"/>
              </a:ext>
            </a:extLst>
          </p:cNvPr>
          <p:cNvSpPr/>
          <p:nvPr/>
        </p:nvSpPr>
        <p:spPr>
          <a:xfrm flipH="1">
            <a:off x="9849146" y="3526673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F8DBC2-0424-1941-9BA4-7BFA8248E4F2}"/>
              </a:ext>
            </a:extLst>
          </p:cNvPr>
          <p:cNvSpPr txBox="1"/>
          <p:nvPr/>
        </p:nvSpPr>
        <p:spPr>
          <a:xfrm>
            <a:off x="9510394" y="4185202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A58938-591F-A949-8111-22D081CE7345}"/>
              </a:ext>
            </a:extLst>
          </p:cNvPr>
          <p:cNvSpPr txBox="1"/>
          <p:nvPr/>
        </p:nvSpPr>
        <p:spPr>
          <a:xfrm flipH="1">
            <a:off x="7669281" y="3959303"/>
            <a:ext cx="125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多进程完成多任务</a:t>
            </a:r>
            <a:endParaRPr kumimoji="1" lang="zh-CN" altLang="en-US" sz="1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84EE4F-DA9C-3841-9D23-010F93A2B1C7}"/>
              </a:ext>
            </a:extLst>
          </p:cNvPr>
          <p:cNvSpPr txBox="1"/>
          <p:nvPr/>
        </p:nvSpPr>
        <p:spPr>
          <a:xfrm>
            <a:off x="1699216" y="3487110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主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AF3309-DC42-AF4A-A320-52271F812ED6}"/>
              </a:ext>
            </a:extLst>
          </p:cNvPr>
          <p:cNvSpPr txBox="1"/>
          <p:nvPr/>
        </p:nvSpPr>
        <p:spPr>
          <a:xfrm>
            <a:off x="2228164" y="4486623"/>
            <a:ext cx="9088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执行</a:t>
            </a:r>
            <a:r>
              <a:rPr kumimoji="1"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B2A4EFF4-11DA-D44F-8599-A0160102AEB4}"/>
              </a:ext>
            </a:extLst>
          </p:cNvPr>
          <p:cNvSpPr/>
          <p:nvPr/>
        </p:nvSpPr>
        <p:spPr>
          <a:xfrm flipH="1">
            <a:off x="2566913" y="4225784"/>
            <a:ext cx="45720" cy="193647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D2682C-893F-8349-828C-00648CD12B01}"/>
              </a:ext>
            </a:extLst>
          </p:cNvPr>
          <p:cNvSpPr txBox="1"/>
          <p:nvPr/>
        </p:nvSpPr>
        <p:spPr>
          <a:xfrm>
            <a:off x="5733146" y="3589971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主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ACDCFE-B7B8-CC46-B54D-294B2B4B1B97}"/>
              </a:ext>
            </a:extLst>
          </p:cNvPr>
          <p:cNvSpPr txBox="1"/>
          <p:nvPr/>
        </p:nvSpPr>
        <p:spPr>
          <a:xfrm>
            <a:off x="8973505" y="3508135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子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</a:p>
        </p:txBody>
      </p:sp>
    </p:spTree>
    <p:extLst>
      <p:ext uri="{BB962C8B-B14F-4D97-AF65-F5344CB8AC3E}">
        <p14:creationId xmlns:p14="http://schemas.microsoft.com/office/powerpoint/2010/main" val="33436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/>
      <p:bldP spid="15" grpId="0" animBg="1"/>
      <p:bldP spid="16" grpId="0" animBg="1"/>
      <p:bldP spid="17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033AB6-9414-E74B-A7FF-48098B0CFD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618" y="908720"/>
            <a:ext cx="7488832" cy="47525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进程（</a:t>
            </a:r>
            <a:r>
              <a:rPr lang="en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Process</a:t>
            </a:r>
            <a:r>
              <a:rPr lang="zh-CN" altLang="e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是资源分配的最小单位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多进程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Python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程序中</a:t>
            </a: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实现多任务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的一种方式，使用</a:t>
            </a: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多进程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可以大大提高程序的执行效率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476A84-712E-0241-8315-065B232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</p:spTree>
    <p:extLst>
      <p:ext uri="{BB962C8B-B14F-4D97-AF65-F5344CB8AC3E}">
        <p14:creationId xmlns:p14="http://schemas.microsoft.com/office/powerpoint/2010/main" val="92148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 进程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 多进程的使用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 获取进程编号</a:t>
            </a:r>
            <a:endParaRPr lang="en-US" altLang="zh-TW" dirty="0"/>
          </a:p>
          <a:p>
            <a:r>
              <a:rPr lang="zh-CN" altLang="en-US" dirty="0"/>
              <a:t> 进程执行带有参数的任务</a:t>
            </a:r>
            <a:endParaRPr lang="en-US" altLang="zh-CN" dirty="0"/>
          </a:p>
          <a:p>
            <a:r>
              <a:rPr lang="zh-CN" altLang="en-US" dirty="0"/>
              <a:t> 进程的注意点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46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2658" y="620688"/>
            <a:ext cx="6299701" cy="4855845"/>
          </a:xfrm>
        </p:spPr>
        <p:txBody>
          <a:bodyPr/>
          <a:lstStyle/>
          <a:p>
            <a:r>
              <a:rPr lang="zh-CN" altLang="en-US" dirty="0"/>
              <a:t>能够使用多进程完成多任务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99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多进程的使用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进程的创建步骤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导入进程包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multiprocessing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通过进程类创建进程对象 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进程对象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multiprocessing.Process</a:t>
            </a:r>
            <a:r>
              <a:rPr lang="en-US" altLang="zh-CN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endParaRPr lang="en-US" altLang="zh-CN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启动进程执行任务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进程对象</a:t>
            </a:r>
            <a:r>
              <a:rPr lang="en-US" altLang="zh-CN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.start()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83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 多任务的介绍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 进程</a:t>
            </a:r>
            <a:endParaRPr lang="en-US" altLang="zh-CN" dirty="0"/>
          </a:p>
          <a:p>
            <a:r>
              <a:rPr lang="zh-CN" altLang="en-US" dirty="0"/>
              <a:t> 多进程的使用</a:t>
            </a:r>
            <a:endParaRPr lang="en-US" altLang="zh-CN" dirty="0"/>
          </a:p>
          <a:p>
            <a:r>
              <a:rPr lang="zh-CN" altLang="en-US" dirty="0"/>
              <a:t> 获取进程编号</a:t>
            </a:r>
            <a:endParaRPr lang="en-US" altLang="zh-TW" dirty="0"/>
          </a:p>
          <a:p>
            <a:r>
              <a:rPr lang="zh-CN" altLang="en-US" dirty="0"/>
              <a:t> 进程执行带有参数的任务</a:t>
            </a:r>
            <a:endParaRPr lang="en-US" altLang="zh-CN" dirty="0"/>
          </a:p>
          <a:p>
            <a:r>
              <a:rPr lang="zh-CN" altLang="en-US" dirty="0"/>
              <a:t> 进程的注意点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44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多进程的使用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通过进程类创建进程对象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进程对象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=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multiprocessing.Process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(target=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任务名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3C5FE5-02E6-E944-9533-1638FA9A5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28111"/>
              </p:ext>
            </p:extLst>
          </p:nvPr>
        </p:nvGraphicFramePr>
        <p:xfrm>
          <a:off x="840210" y="2268400"/>
          <a:ext cx="8129060" cy="148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206360951"/>
                    </a:ext>
                  </a:extLst>
                </a:gridCol>
                <a:gridCol w="5320748">
                  <a:extLst>
                    <a:ext uri="{9D8B030D-6E8A-4147-A177-3AD203B41FA5}">
                      <a16:colId xmlns:a16="http://schemas.microsoft.com/office/drawing/2014/main" val="315860335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参数名</a:t>
                      </a:r>
                    </a:p>
                  </a:txBody>
                  <a:tcPr marL="91418" marR="91418" marT="45735" marB="45735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/>
                </a:tc>
                <a:extLst>
                  <a:ext uri="{0D108BD9-81ED-4DB2-BD59-A6C34878D82A}">
                    <a16:rowId xmlns:a16="http://schemas.microsoft.com/office/drawing/2014/main" val="126619534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target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marL="91418" marR="91418" marT="45735" marB="4573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执行的目标任务名</a:t>
                      </a:r>
                      <a:r>
                        <a:rPr lang="en-US" altLang="zh-CN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这里指的是函数名</a:t>
                      </a:r>
                      <a:r>
                        <a:rPr lang="en-US" altLang="zh-CN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(</a:t>
                      </a:r>
                      <a:r>
                        <a:rPr lang="zh-CN" altLang="en-US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方法名</a:t>
                      </a:r>
                      <a:r>
                        <a:rPr lang="en-US" altLang="zh-CN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marL="91418" marR="91418" marT="45735" marB="45735" anchor="ctr" horzOverflow="overflow"/>
                </a:tc>
                <a:extLst>
                  <a:ext uri="{0D108BD9-81ED-4DB2-BD59-A6C34878D82A}">
                    <a16:rowId xmlns:a16="http://schemas.microsoft.com/office/drawing/2014/main" val="151802501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name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marL="91418" marR="91418" marT="45735" marB="4573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进程名，一般不用设置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marL="91418" marR="91418" marT="45735" marB="45735" anchor="ctr" horzOverflow="overflow"/>
                </a:tc>
                <a:extLst>
                  <a:ext uri="{0D108BD9-81ED-4DB2-BD59-A6C34878D82A}">
                    <a16:rowId xmlns:a16="http://schemas.microsoft.com/office/drawing/2014/main" val="309614848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group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marL="91418" marR="91418" marT="45735" marB="4573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进程组，目前只能使用</a:t>
                      </a:r>
                      <a:r>
                        <a:rPr lang="en-US" altLang="zh-CN" sz="1800" dirty="0">
                          <a:solidFill>
                            <a:srgbClr val="262626"/>
                          </a:solidFill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None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marL="91418" marR="91418" marT="45735" marB="45735" anchor="ctr" horzOverflow="overflow"/>
                </a:tc>
                <a:extLst>
                  <a:ext uri="{0D108BD9-81ED-4DB2-BD59-A6C34878D82A}">
                    <a16:rowId xmlns:a16="http://schemas.microsoft.com/office/drawing/2014/main" val="33970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91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多进程的使用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进程创建与启动的代码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25B5D92-FD4E-9E48-8399-E60979F87551}"/>
              </a:ext>
            </a:extLst>
          </p:cNvPr>
          <p:cNvSpPr txBox="1"/>
          <p:nvPr/>
        </p:nvSpPr>
        <p:spPr>
          <a:xfrm>
            <a:off x="784872" y="2060848"/>
            <a:ext cx="10666853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创建子进程</a:t>
            </a:r>
            <a:endParaRPr lang="en-US" altLang="zh-CN" sz="1400" i="1" dirty="0">
              <a:solidFill>
                <a:srgbClr val="80808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coding_process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400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=coding)</a:t>
            </a:r>
          </a:p>
          <a:p>
            <a:endParaRPr lang="en-US" altLang="zh-CN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创建子进程</a:t>
            </a:r>
            <a:br>
              <a:rPr lang="zh-CN" altLang="en-US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music_process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400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=music)</a:t>
            </a:r>
          </a:p>
          <a:p>
            <a:endParaRPr lang="en-US" altLang="zh-CN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启动进程</a:t>
            </a:r>
            <a:br>
              <a:rPr lang="zh-CN" altLang="en-US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coding_process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.start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music_process.start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76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033AB6-9414-E74B-A7FF-48098B0CFD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618" y="1412776"/>
            <a:ext cx="7488832" cy="4752528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导入进程包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import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multiprocessing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创建子进程并指定执行的任务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sub_process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=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multiprocessing.Process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(target=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任务名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启动进程执行任务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sub_process.start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476A84-712E-0241-8315-065B232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</p:spTree>
    <p:extLst>
      <p:ext uri="{BB962C8B-B14F-4D97-AF65-F5344CB8AC3E}">
        <p14:creationId xmlns:p14="http://schemas.microsoft.com/office/powerpoint/2010/main" val="3513386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 进程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 多进程的使用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获取进程编号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CN" altLang="en-US" dirty="0"/>
              <a:t> 进程执行带有参数的任务</a:t>
            </a:r>
            <a:endParaRPr lang="en-US" altLang="zh-CN" dirty="0"/>
          </a:p>
          <a:p>
            <a:r>
              <a:rPr lang="zh-CN" altLang="en-US" dirty="0"/>
              <a:t> 进程的注意点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5243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2658" y="620688"/>
            <a:ext cx="6299701" cy="4855845"/>
          </a:xfrm>
        </p:spPr>
        <p:txBody>
          <a:bodyPr/>
          <a:lstStyle/>
          <a:p>
            <a:r>
              <a:rPr lang="zh-CN" altLang="en-US" dirty="0"/>
              <a:t>能够知道如果获取进程编号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59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获取进程编号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什么是进程编号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进程编号的作用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  <a:endParaRPr lang="en-US" altLang="zh-CN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当程序中进程的数量越来越多时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如果没有办法区分主进程和子进程还有不同的子进程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那么就无法进行有效的进程管理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为了方便管理实际上每个进程都是有自己编号的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399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获取进程编号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获取进程编号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mr-IN" altLang="zh-CN" b="1" dirty="0" err="1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</a:rPr>
              <a:t>os.getpid</a:t>
            </a:r>
            <a:r>
              <a:rPr lang="mr-IN" altLang="zh-CN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</a:rPr>
              <a:t>()</a:t>
            </a:r>
            <a:r>
              <a:rPr lang="zh-CN" altLang="mr-IN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的使用</a:t>
            </a:r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mr-IN" altLang="zh-CN" b="1" dirty="0" err="1">
                <a:solidFill>
                  <a:srgbClr val="C00000"/>
                </a:solidFill>
                <a:latin typeface="微软雅黑" charset="-122"/>
                <a:ea typeface="微软雅黑" charset="-122"/>
              </a:rPr>
              <a:t>os.getp</a:t>
            </a:r>
            <a:r>
              <a:rPr lang="en-US" altLang="zh-CN" b="1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p</a:t>
            </a:r>
            <a:r>
              <a:rPr lang="mr-IN" altLang="zh-CN" b="1" dirty="0" err="1">
                <a:solidFill>
                  <a:srgbClr val="C00000"/>
                </a:solidFill>
                <a:latin typeface="微软雅黑" charset="-122"/>
                <a:ea typeface="微软雅黑" charset="-122"/>
              </a:rPr>
              <a:t>id</a:t>
            </a:r>
            <a:r>
              <a:rPr lang="mr-IN" altLang="zh-CN" b="1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mr-IN" b="1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的使用</a:t>
            </a:r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3CBE5F4-B726-744D-8E4A-D7251501FA6B}"/>
              </a:ext>
            </a:extLst>
          </p:cNvPr>
          <p:cNvSpPr txBox="1"/>
          <p:nvPr/>
        </p:nvSpPr>
        <p:spPr>
          <a:xfrm>
            <a:off x="801543" y="2060848"/>
            <a:ext cx="10666853" cy="13572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os</a:t>
            </a:r>
            <a:endParaRPr lang="en-US" altLang="zh-CN" sz="1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08080"/>
                </a:solidFill>
                <a:latin typeface="Courier" charset="0"/>
              </a:rPr>
              <a:t>#</a:t>
            </a:r>
            <a:r>
              <a:rPr lang="zh-CN" altLang="en-US" sz="1400" i="1" dirty="0">
                <a:solidFill>
                  <a:srgbClr val="808080"/>
                </a:solidFill>
                <a:latin typeface="Courier" charset="0"/>
              </a:rPr>
              <a:t> 获取当前进程</a:t>
            </a:r>
            <a:r>
              <a:rPr lang="en-US" altLang="zh-CN" sz="1400" i="1" dirty="0" err="1">
                <a:solidFill>
                  <a:srgbClr val="808080"/>
                </a:solidFill>
                <a:latin typeface="Courier" charset="0"/>
              </a:rPr>
              <a:t>ip</a:t>
            </a:r>
            <a:br>
              <a:rPr lang="en-US" altLang="zh-CN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os.getpid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400BAEB-43C0-944D-A012-C3BE92BAF865}"/>
              </a:ext>
            </a:extLst>
          </p:cNvPr>
          <p:cNvSpPr txBox="1"/>
          <p:nvPr/>
        </p:nvSpPr>
        <p:spPr>
          <a:xfrm>
            <a:off x="820734" y="4293096"/>
            <a:ext cx="10666853" cy="70583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mr-IN" altLang="zh-CN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获取父进程的编号</a:t>
            </a:r>
            <a:br>
              <a:rPr lang="zh-CN" altLang="mr-IN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4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4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mr-IN" sz="14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父进程的编号</a:t>
            </a:r>
            <a:r>
              <a:rPr lang="mr-IN" altLang="zh-CN" sz="14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:”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os.getppid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6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033AB6-9414-E74B-A7FF-48098B0CFD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618" y="1412776"/>
            <a:ext cx="7488832" cy="4752528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获取当前进程编号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</a:t>
            </a:r>
            <a:r>
              <a:rPr lang="en-US" altLang="zh-CN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os.getpid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</a:t>
            </a:r>
          </a:p>
          <a:p>
            <a:pPr marL="0" indent="0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获取当前父进程编号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</a:t>
            </a:r>
            <a:r>
              <a:rPr lang="en-US" altLang="zh-CN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os.getppid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476A84-712E-0241-8315-065B232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</p:spTree>
    <p:extLst>
      <p:ext uri="{BB962C8B-B14F-4D97-AF65-F5344CB8AC3E}">
        <p14:creationId xmlns:p14="http://schemas.microsoft.com/office/powerpoint/2010/main" val="1891169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 进程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 多进程的使用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获取进程编号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进程执行带有参数的任务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 进程的注意点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0074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2658" y="620688"/>
            <a:ext cx="6299701" cy="4855845"/>
          </a:xfrm>
        </p:spPr>
        <p:txBody>
          <a:bodyPr/>
          <a:lstStyle/>
          <a:p>
            <a:r>
              <a:rPr lang="zh-CN" altLang="en-US" dirty="0"/>
              <a:t>能够写出进程执行带有参数的任务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61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2658" y="620688"/>
            <a:ext cx="6299701" cy="4855845"/>
          </a:xfrm>
        </p:spPr>
        <p:txBody>
          <a:bodyPr/>
          <a:lstStyle/>
          <a:p>
            <a:r>
              <a:rPr lang="zh-CN" altLang="en-US" dirty="0"/>
              <a:t>能够知道多任务的执行方式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496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进程执行带有参数的任务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进程执行带有参数的任务的介绍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B5DA41-D6D6-0847-813F-832F0E703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前面我们使用进程执行的任务是没有参数的，假如我们使用进程执行的任务带有参数，如何给函数传参呢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" altLang="zh-CN" dirty="0"/>
              <a:t>Process</a:t>
            </a:r>
            <a:r>
              <a:rPr lang="zh-CN" altLang="en-US" dirty="0"/>
              <a:t>类执行任务并给任务传参数有两种方式</a:t>
            </a:r>
            <a:r>
              <a:rPr lang="en-US" altLang="zh-CN" dirty="0"/>
              <a:t>:</a:t>
            </a:r>
          </a:p>
          <a:p>
            <a:pPr lvl="1"/>
            <a:r>
              <a:rPr lang="en" altLang="zh-CN" dirty="0" err="1">
                <a:solidFill>
                  <a:srgbClr val="C00000"/>
                </a:solidFill>
              </a:rPr>
              <a:t>args</a:t>
            </a:r>
            <a:r>
              <a:rPr lang="en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表示以元组的方式给执行任务传参</a:t>
            </a:r>
          </a:p>
          <a:p>
            <a:pPr lvl="1"/>
            <a:r>
              <a:rPr lang="en" altLang="zh-CN" dirty="0" err="1">
                <a:solidFill>
                  <a:srgbClr val="C00000"/>
                </a:solidFill>
              </a:rPr>
              <a:t>kwargs</a:t>
            </a:r>
            <a:r>
              <a:rPr lang="en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表示以字典方式给执行任务传参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39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进程执行带有参数的任务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args</a:t>
            </a:r>
            <a:r>
              <a:rPr lang="zh-CN" altLang="en-US" dirty="0"/>
              <a:t>参数的使用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B5DA41-D6D6-0847-813F-832F0E703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示例代码</a:t>
            </a:r>
            <a:r>
              <a:rPr lang="en-US" altLang="zh-CN" b="1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E2128-8CA1-DD4F-A5C6-EAF8A441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9" y="1656000"/>
            <a:ext cx="5676110" cy="4814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719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进程执行带有参数的任务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kwargs</a:t>
            </a:r>
            <a:r>
              <a:rPr lang="zh-CN" altLang="en-US" dirty="0"/>
              <a:t>参数的使用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B5DA41-D6D6-0847-813F-832F0E703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示例代码</a:t>
            </a:r>
            <a:r>
              <a:rPr lang="en-US" altLang="zh-CN" b="1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9464D-495A-C649-8525-BF1124FD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70" y="1646133"/>
            <a:ext cx="6258024" cy="4918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7210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F657EB-ED2C-6545-9074-1923E2A9F8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4626" y="1124744"/>
            <a:ext cx="7488832" cy="44644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进程执行任务并传参有两种方式</a:t>
            </a:r>
            <a:r>
              <a:rPr lang="en-US" altLang="zh-CN" sz="1600" dirty="0"/>
              <a:t>:</a:t>
            </a:r>
          </a:p>
          <a:p>
            <a:pPr lvl="1"/>
            <a:r>
              <a:rPr lang="zh-CN" altLang="en-US" sz="1600" dirty="0"/>
              <a:t>元组方式传参</a:t>
            </a:r>
            <a:r>
              <a:rPr lang="en-US" altLang="zh-CN" sz="1600" dirty="0"/>
              <a:t>(</a:t>
            </a:r>
            <a:r>
              <a:rPr lang="en" altLang="zh-CN" sz="1600" dirty="0" err="1"/>
              <a:t>args</a:t>
            </a:r>
            <a:r>
              <a:rPr lang="en" altLang="zh-CN" sz="1600" dirty="0"/>
              <a:t>)</a:t>
            </a:r>
            <a:r>
              <a:rPr lang="en" altLang="zh-CN" sz="1600" b="0" dirty="0"/>
              <a:t>: </a:t>
            </a:r>
            <a:r>
              <a:rPr lang="zh-CN" altLang="en-US" sz="1600" b="0" dirty="0"/>
              <a:t>元组方式传参一定要和参数的顺序保持一致。</a:t>
            </a:r>
          </a:p>
          <a:p>
            <a:pPr lvl="1"/>
            <a:r>
              <a:rPr lang="zh-CN" altLang="en-US" sz="1600" dirty="0"/>
              <a:t>字典方式传参</a:t>
            </a:r>
            <a:r>
              <a:rPr lang="en-US" altLang="zh-CN" sz="1600" dirty="0"/>
              <a:t>(</a:t>
            </a:r>
            <a:r>
              <a:rPr lang="en" altLang="zh-CN" sz="1600" dirty="0" err="1"/>
              <a:t>kwargs</a:t>
            </a:r>
            <a:r>
              <a:rPr lang="en" altLang="zh-CN" sz="1600" dirty="0"/>
              <a:t>)</a:t>
            </a:r>
            <a:r>
              <a:rPr lang="en" altLang="zh-CN" sz="1600" b="0" dirty="0"/>
              <a:t>: </a:t>
            </a:r>
            <a:r>
              <a:rPr lang="zh-CN" altLang="en-US" sz="1600" b="0" dirty="0"/>
              <a:t>字典方式传参字典中的</a:t>
            </a:r>
            <a:r>
              <a:rPr lang="en" altLang="zh-CN" sz="1600" b="0" dirty="0"/>
              <a:t>key</a:t>
            </a:r>
            <a:r>
              <a:rPr lang="zh-CN" altLang="en-US" sz="1600" b="0" dirty="0"/>
              <a:t>一定要和参数名保持一致。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035069-32F2-D74F-994D-7C517D18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进程执行带有参数的任务</a:t>
            </a:r>
          </a:p>
        </p:txBody>
      </p:sp>
    </p:spTree>
    <p:extLst>
      <p:ext uri="{BB962C8B-B14F-4D97-AF65-F5344CB8AC3E}">
        <p14:creationId xmlns:p14="http://schemas.microsoft.com/office/powerpoint/2010/main" val="3613509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 进程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 多进程的使用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获取进程编号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进程执行带有参数的任务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进程的注意点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55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2658" y="620688"/>
            <a:ext cx="6299701" cy="4855845"/>
          </a:xfrm>
        </p:spPr>
        <p:txBody>
          <a:bodyPr/>
          <a:lstStyle/>
          <a:p>
            <a:r>
              <a:rPr lang="zh-CN" altLang="en-US" dirty="0"/>
              <a:t>能够说出进程的注意点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921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进程的注意点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972" y="940081"/>
            <a:ext cx="10700194" cy="517190"/>
          </a:xfrm>
        </p:spPr>
        <p:txBody>
          <a:bodyPr/>
          <a:lstStyle/>
          <a:p>
            <a:r>
              <a:rPr lang="zh-CN" altLang="en-US" dirty="0"/>
              <a:t>进程的注意点介绍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B5DA41-D6D6-0847-813F-832F0E703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 进程之间不共享全局变量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 主进程会等待所有的子进程执行结束再结束</a:t>
            </a:r>
          </a:p>
        </p:txBody>
      </p:sp>
    </p:spTree>
    <p:extLst>
      <p:ext uri="{BB962C8B-B14F-4D97-AF65-F5344CB8AC3E}">
        <p14:creationId xmlns:p14="http://schemas.microsoft.com/office/powerpoint/2010/main" val="3675301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进程的注意点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972" y="940081"/>
            <a:ext cx="10700194" cy="517190"/>
          </a:xfrm>
        </p:spPr>
        <p:txBody>
          <a:bodyPr/>
          <a:lstStyle/>
          <a:p>
            <a:r>
              <a:rPr lang="zh-CN" altLang="en-US" dirty="0"/>
              <a:t>进程间不共享全局变量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B5DA41-D6D6-0847-813F-832F0E703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972" y="1656000"/>
            <a:ext cx="10700194" cy="421957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E6DE15-9564-9547-8644-3FD8AB10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18" y="1646133"/>
            <a:ext cx="8470871" cy="3281908"/>
          </a:xfrm>
          <a:prstGeom prst="rect">
            <a:avLst/>
          </a:prstGeom>
          <a:ln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93D1682-7BBD-F540-9A05-8A1F4F13E539}"/>
              </a:ext>
            </a:extLst>
          </p:cNvPr>
          <p:cNvSpPr/>
          <p:nvPr/>
        </p:nvSpPr>
        <p:spPr>
          <a:xfrm>
            <a:off x="840210" y="5315556"/>
            <a:ext cx="9145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创建子进程会对主进程资源进行拷贝，也就是说子进程是主进程的一个副本，好比是一对双胞胎，之所以进程之间不共享全局变量，是因为操作的不是同一个进程里面的全局变量，只不过不同进程里面的全局变量名字相同而已。</a:t>
            </a:r>
          </a:p>
        </p:txBody>
      </p:sp>
    </p:spTree>
    <p:extLst>
      <p:ext uri="{BB962C8B-B14F-4D97-AF65-F5344CB8AC3E}">
        <p14:creationId xmlns:p14="http://schemas.microsoft.com/office/powerpoint/2010/main" val="468796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进程的注意点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972" y="940081"/>
            <a:ext cx="10700194" cy="517190"/>
          </a:xfrm>
        </p:spPr>
        <p:txBody>
          <a:bodyPr/>
          <a:lstStyle/>
          <a:p>
            <a:r>
              <a:rPr lang="zh-CN" altLang="en-US" dirty="0"/>
              <a:t>主进程会等待所有的子进程执行结束再结束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B5DA41-D6D6-0847-813F-832F0E703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假如我们现在创建一个子进程，这个子进程执行完大概需要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秒钟，现在让主进程执行</a:t>
            </a:r>
            <a:r>
              <a:rPr lang="en-US" altLang="zh-CN" dirty="0"/>
              <a:t>0.5</a:t>
            </a:r>
            <a:r>
              <a:rPr lang="zh-CN" altLang="en-US" dirty="0"/>
              <a:t>秒钟就退出程序，查看一下执</a:t>
            </a:r>
            <a:endParaRPr lang="en-US" altLang="zh-CN" dirty="0"/>
          </a:p>
          <a:p>
            <a:r>
              <a:rPr lang="zh-CN" altLang="en-US" dirty="0"/>
              <a:t>行结果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BC12A0-4096-2140-BA35-03C5857F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87" y="815749"/>
            <a:ext cx="4985979" cy="590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298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进程的注意点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972" y="940081"/>
            <a:ext cx="10700194" cy="517190"/>
          </a:xfrm>
        </p:spPr>
        <p:txBody>
          <a:bodyPr/>
          <a:lstStyle/>
          <a:p>
            <a:r>
              <a:rPr lang="zh-CN" altLang="en-US" dirty="0"/>
              <a:t>主进程会等待所有的子进程执行结束再结束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B5DA41-D6D6-0847-813F-832F0E703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通过上面代码的执行结果，我们可以得知</a:t>
            </a:r>
            <a:r>
              <a:rPr lang="en-US" altLang="zh-CN" dirty="0"/>
              <a:t>: </a:t>
            </a:r>
            <a:r>
              <a:rPr lang="zh-CN" altLang="en-US" b="1" dirty="0">
                <a:solidFill>
                  <a:srgbClr val="C00000"/>
                </a:solidFill>
              </a:rPr>
              <a:t>主进程会等待所有的子进程执行结束再结束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假如我们就让主进程执行</a:t>
            </a:r>
            <a:r>
              <a:rPr lang="en-US" altLang="zh-CN" dirty="0"/>
              <a:t>0.5</a:t>
            </a:r>
            <a:r>
              <a:rPr lang="zh-CN" altLang="en-US" dirty="0"/>
              <a:t>秒钟，子进程就销毁不再执行，那怎么办呢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zh-CN" altLang="en-US" dirty="0"/>
              <a:t>我们可以设置</a:t>
            </a:r>
            <a:r>
              <a:rPr lang="zh-CN" altLang="en-US" b="1" dirty="0">
                <a:solidFill>
                  <a:srgbClr val="C00000"/>
                </a:solidFill>
              </a:rPr>
              <a:t>守护主进程</a:t>
            </a:r>
            <a:r>
              <a:rPr lang="zh-CN" altLang="en-US" dirty="0"/>
              <a:t> 或者 在主进程退出之前 </a:t>
            </a:r>
            <a:r>
              <a:rPr lang="zh-CN" altLang="en-US" b="1" dirty="0">
                <a:solidFill>
                  <a:srgbClr val="C00000"/>
                </a:solidFill>
              </a:rPr>
              <a:t>让子进程销毁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守护主进程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    守护主进程就是主进程退出子进程销毁不再执行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子进程销毁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    子进程执行结束</a:t>
            </a:r>
          </a:p>
        </p:txBody>
      </p:sp>
    </p:spTree>
    <p:extLst>
      <p:ext uri="{BB962C8B-B14F-4D97-AF65-F5344CB8AC3E}">
        <p14:creationId xmlns:p14="http://schemas.microsoft.com/office/powerpoint/2010/main" val="5851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电脑中的多任务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思考一下</a:t>
            </a:r>
            <a:endParaRPr lang="en-US" altLang="zh-CN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为什么在下载的时候要多个任务同时下载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?</a:t>
            </a:r>
          </a:p>
          <a:p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F8A0BE-C32F-0B4D-96F7-0BD8E31B8D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0" y="2714689"/>
            <a:ext cx="6149699" cy="3151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78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进程的注意点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972" y="940081"/>
            <a:ext cx="10700194" cy="517190"/>
          </a:xfrm>
        </p:spPr>
        <p:txBody>
          <a:bodyPr/>
          <a:lstStyle/>
          <a:p>
            <a:r>
              <a:rPr lang="zh-CN" altLang="en-US" dirty="0"/>
              <a:t>保证主进程正常退出的示例代码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1917F7-187E-264E-BCCC-F6F9CB43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34" y="771028"/>
            <a:ext cx="5400600" cy="593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9B5DA41-D6D6-0847-813F-832F0E703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052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AA88545-1DCD-994E-9285-210E6327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7252" y="1463040"/>
            <a:ext cx="6802190" cy="4486240"/>
          </a:xfrm>
        </p:spPr>
        <p:txBody>
          <a:bodyPr/>
          <a:lstStyle/>
          <a:p>
            <a:r>
              <a:rPr lang="zh-CN" altLang="en-US" sz="1600" dirty="0"/>
              <a:t>为了保证子进程能够正常的运行，主进程会等所有的子进程执行完成以后再销毁，设置守护主进程的目的是</a:t>
            </a:r>
            <a:r>
              <a:rPr lang="zh-CN" altLang="en-US" sz="1600" b="1" dirty="0">
                <a:solidFill>
                  <a:srgbClr val="C00000"/>
                </a:solidFill>
              </a:rPr>
              <a:t>主进程退出子进程销毁，不让主进程再等待子进程去执行</a:t>
            </a:r>
            <a:r>
              <a:rPr lang="zh-CN" altLang="en-US" sz="1600" dirty="0">
                <a:solidFill>
                  <a:srgbClr val="C00000"/>
                </a:solidFill>
              </a:rPr>
              <a:t>。</a:t>
            </a:r>
          </a:p>
          <a:p>
            <a:r>
              <a:rPr lang="zh-CN" altLang="en-US" sz="1600" dirty="0"/>
              <a:t>设置守护主进程方式： </a:t>
            </a:r>
            <a:r>
              <a:rPr lang="zh-CN" altLang="en-US" sz="1600" b="1" dirty="0">
                <a:solidFill>
                  <a:srgbClr val="C00000"/>
                </a:solidFill>
              </a:rPr>
              <a:t>子进程对象</a:t>
            </a:r>
            <a:r>
              <a:rPr lang="en-US" altLang="zh-CN" sz="1600" b="1" dirty="0">
                <a:solidFill>
                  <a:srgbClr val="C00000"/>
                </a:solidFill>
              </a:rPr>
              <a:t>.</a:t>
            </a:r>
            <a:r>
              <a:rPr lang="en" altLang="zh-CN" sz="1600" b="1" dirty="0">
                <a:solidFill>
                  <a:srgbClr val="C00000"/>
                </a:solidFill>
              </a:rPr>
              <a:t>daemon = True</a:t>
            </a:r>
            <a:endParaRPr lang="en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/>
              <a:t>销毁子进程方式： </a:t>
            </a:r>
            <a:r>
              <a:rPr lang="zh-CN" altLang="en-US" sz="1600" b="1" dirty="0">
                <a:solidFill>
                  <a:srgbClr val="C00000"/>
                </a:solidFill>
              </a:rPr>
              <a:t>子进程对象</a:t>
            </a:r>
            <a:r>
              <a:rPr lang="en-US" altLang="zh-CN" sz="1600" b="1" dirty="0">
                <a:solidFill>
                  <a:srgbClr val="C00000"/>
                </a:solidFill>
              </a:rPr>
              <a:t>.</a:t>
            </a:r>
            <a:r>
              <a:rPr lang="en" altLang="zh-CN" sz="1600" b="1" dirty="0">
                <a:solidFill>
                  <a:srgbClr val="C00000"/>
                </a:solidFill>
              </a:rPr>
              <a:t>terminate()</a:t>
            </a:r>
            <a:endParaRPr lang="en" altLang="zh-CN" sz="1600" dirty="0">
              <a:solidFill>
                <a:srgbClr val="C00000"/>
              </a:solidFill>
            </a:endParaRPr>
          </a:p>
          <a:p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010EFD-7FB3-A444-ADE4-C1E8EA22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进程的注意点</a:t>
            </a:r>
          </a:p>
        </p:txBody>
      </p:sp>
    </p:spTree>
    <p:extLst>
      <p:ext uri="{BB962C8B-B14F-4D97-AF65-F5344CB8AC3E}">
        <p14:creationId xmlns:p14="http://schemas.microsoft.com/office/powerpoint/2010/main" val="364606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4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多任务的优势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210" y="1727118"/>
            <a:ext cx="10700194" cy="4219575"/>
          </a:xfrm>
        </p:spPr>
        <p:txBody>
          <a:bodyPr/>
          <a:lstStyle/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多个任务同时执行可以大大提高程序执行效率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那么利用现学知识能够让多个任务同时执行吗</a:t>
            </a:r>
            <a:r>
              <a:rPr lang="en-US" altLang="zh-CN" b="1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?</a:t>
            </a:r>
            <a:endParaRPr lang="zh-CN" altLang="en-US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不能，因为之前所写的程序都是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单任务的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，也就是说一个函数或者方法执行完成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, 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另外一个函数或者方法才能执行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要想实现多个任务同时执行就需要使用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多任务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多任务的最大好处是充分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利用</a:t>
            </a:r>
            <a:r>
              <a:rPr lang="en-US" altLang="zh-CN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资源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提高程序的执行效率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53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多任务的概念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多个任务同时执行可以大大提高程序执行效率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C17E51-5F4A-FC4D-9034-1E6A39A742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0" y="2166342"/>
            <a:ext cx="5917282" cy="3857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55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多任务的两种表现形式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pPr marL="171450" indent="-171450">
              <a:buFont typeface="Wingdings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 并发</a:t>
            </a:r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  <a:p>
            <a:pPr marL="171450" indent="-171450">
              <a:buFont typeface="Wingdings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 并行</a:t>
            </a:r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  <a:p>
            <a:pPr marL="171450" indent="-171450">
              <a:buFont typeface="Wingdings" charset="2"/>
              <a:buChar char="l"/>
            </a:pP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24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并发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pPr marL="171450" indent="-171450">
              <a:buFont typeface="Wingdings" charset="2"/>
              <a:buChar char="l"/>
            </a:pP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在一段时间内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交替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去执行多个任务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171450" indent="-171450">
              <a:buFont typeface="Wingdings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例子：</a:t>
            </a:r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对于单核</a:t>
            </a:r>
            <a:r>
              <a:rPr lang="en-US" altLang="zh-CN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处理多任务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操作系统轮流让各个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任务交替执行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，假如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软件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0.01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秒，切换到软件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，软件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0.01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秒，再切换到软件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，执行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0.01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秒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……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这样反复执行下去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实际上每个软件都是交替执行的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但是，由于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的执行速度实在是太快了，表面上我们感觉就像这些软件都在同时执行一样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这里需要注意单核</a:t>
            </a:r>
            <a:r>
              <a:rPr lang="en-US" altLang="zh-CN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是并发的执行多任务的。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25740-FA92-0D44-B628-AB5B89DEB2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506" y="4365104"/>
            <a:ext cx="3600400" cy="2129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2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多任务的介绍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并行</a:t>
            </a:r>
            <a:endParaRPr lang="en-US" altLang="zh-CN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pPr marL="171450" indent="-171450">
              <a:buFont typeface="Wingdings" charset="2"/>
              <a:buChar char="l"/>
            </a:pP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在一段时间内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真正的同时一起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执行多个任务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171450" indent="-171450">
              <a:buFont typeface="Wingdings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例子：</a:t>
            </a:r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对于多核</a:t>
            </a:r>
            <a:r>
              <a:rPr lang="en-US" altLang="zh-CN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处理多任务，操作系统会给</a:t>
            </a:r>
            <a:r>
              <a:rPr lang="en-US" altLang="zh-CN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的每个内核安排一个执行的任务，多个内核是真正的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一起同时执行多个任务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。这里需要注意多核</a:t>
            </a:r>
            <a:r>
              <a:rPr lang="en-US" altLang="zh-CN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是并行的执行多任务，始终有多个任务一起执行。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2F32AD-C40B-0D4B-ADBF-0CD81B2782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70" y="4005064"/>
            <a:ext cx="3528392" cy="2499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980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24762</TotalTime>
  <Words>1689</Words>
  <Application>Microsoft Office PowerPoint</Application>
  <PresentationFormat>自定义</PresentationFormat>
  <Paragraphs>245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42</vt:i4>
      </vt:variant>
    </vt:vector>
  </HeadingPairs>
  <TitlesOfParts>
    <vt:vector size="64" baseType="lpstr">
      <vt:lpstr>Alibaba PuHuiTi</vt:lpstr>
      <vt:lpstr>Alibaba PuHuiTi B</vt:lpstr>
      <vt:lpstr>Alibaba PuHuiTi M</vt:lpstr>
      <vt:lpstr>Alibaba PuHuiTi R</vt:lpstr>
      <vt:lpstr>Courier</vt:lpstr>
      <vt:lpstr>阿里巴巴普惠体</vt:lpstr>
      <vt:lpstr>等线</vt:lpstr>
      <vt:lpstr>黑体</vt:lpstr>
      <vt:lpstr>Microsoft YaHei</vt:lpstr>
      <vt:lpstr>Microsoft YaHei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PowerPoint 演示文稿</vt:lpstr>
      <vt:lpstr>多任务的介绍</vt:lpstr>
      <vt:lpstr>多任务的介绍</vt:lpstr>
      <vt:lpstr>多任务的介绍</vt:lpstr>
      <vt:lpstr>多任务的介绍</vt:lpstr>
      <vt:lpstr>多任务的介绍</vt:lpstr>
      <vt:lpstr>多任务的介绍</vt:lpstr>
      <vt:lpstr>多任务的介绍</vt:lpstr>
      <vt:lpstr>PowerPoint 演示文稿</vt:lpstr>
      <vt:lpstr>PowerPoint 演示文稿</vt:lpstr>
      <vt:lpstr>进程</vt:lpstr>
      <vt:lpstr>进程</vt:lpstr>
      <vt:lpstr>进程</vt:lpstr>
      <vt:lpstr>多任务的介绍</vt:lpstr>
      <vt:lpstr>PowerPoint 演示文稿</vt:lpstr>
      <vt:lpstr>PowerPoint 演示文稿</vt:lpstr>
      <vt:lpstr>多进程的使用</vt:lpstr>
      <vt:lpstr>多进程的使用</vt:lpstr>
      <vt:lpstr>多进程的使用</vt:lpstr>
      <vt:lpstr>多任务的介绍</vt:lpstr>
      <vt:lpstr>PowerPoint 演示文稿</vt:lpstr>
      <vt:lpstr>PowerPoint 演示文稿</vt:lpstr>
      <vt:lpstr>获取进程编号</vt:lpstr>
      <vt:lpstr>获取进程编号</vt:lpstr>
      <vt:lpstr>多任务的介绍</vt:lpstr>
      <vt:lpstr>PowerPoint 演示文稿</vt:lpstr>
      <vt:lpstr>PowerPoint 演示文稿</vt:lpstr>
      <vt:lpstr>进程执行带有参数的任务</vt:lpstr>
      <vt:lpstr>进程执行带有参数的任务</vt:lpstr>
      <vt:lpstr>进程执行带有参数的任务</vt:lpstr>
      <vt:lpstr>进程执行带有参数的任务</vt:lpstr>
      <vt:lpstr>PowerPoint 演示文稿</vt:lpstr>
      <vt:lpstr>PowerPoint 演示文稿</vt:lpstr>
      <vt:lpstr>进程的注意点</vt:lpstr>
      <vt:lpstr>进程的注意点</vt:lpstr>
      <vt:lpstr>进程的注意点</vt:lpstr>
      <vt:lpstr>进程的注意点</vt:lpstr>
      <vt:lpstr>进程的注意点</vt:lpstr>
      <vt:lpstr>进程的注意点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smart</cp:lastModifiedBy>
  <cp:revision>836</cp:revision>
  <dcterms:created xsi:type="dcterms:W3CDTF">2015-06-29T07:19:00Z</dcterms:created>
  <dcterms:modified xsi:type="dcterms:W3CDTF">2021-11-19T12:46:04Z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