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9" r:id="rId2"/>
    <p:sldMasterId id="2147483681" r:id="rId3"/>
    <p:sldMasterId id="2147483683" r:id="rId4"/>
    <p:sldMasterId id="2147483685" r:id="rId5"/>
    <p:sldMasterId id="2147483687" r:id="rId6"/>
    <p:sldMasterId id="2147483704" r:id="rId7"/>
  </p:sldMasterIdLst>
  <p:notesMasterIdLst>
    <p:notesMasterId r:id="rId76"/>
  </p:notesMasterIdLst>
  <p:handoutMasterIdLst>
    <p:handoutMasterId r:id="rId77"/>
  </p:handoutMasterIdLst>
  <p:sldIdLst>
    <p:sldId id="599" r:id="rId8"/>
    <p:sldId id="600" r:id="rId9"/>
    <p:sldId id="601" r:id="rId10"/>
    <p:sldId id="602" r:id="rId11"/>
    <p:sldId id="775" r:id="rId12"/>
    <p:sldId id="776" r:id="rId13"/>
    <p:sldId id="777" r:id="rId14"/>
    <p:sldId id="778" r:id="rId15"/>
    <p:sldId id="779" r:id="rId16"/>
    <p:sldId id="780" r:id="rId17"/>
    <p:sldId id="781" r:id="rId18"/>
    <p:sldId id="782" r:id="rId19"/>
    <p:sldId id="783" r:id="rId20"/>
    <p:sldId id="784" r:id="rId21"/>
    <p:sldId id="785" r:id="rId22"/>
    <p:sldId id="786" r:id="rId23"/>
    <p:sldId id="787" r:id="rId24"/>
    <p:sldId id="788" r:id="rId25"/>
    <p:sldId id="789" r:id="rId26"/>
    <p:sldId id="790" r:id="rId27"/>
    <p:sldId id="791" r:id="rId28"/>
    <p:sldId id="792" r:id="rId29"/>
    <p:sldId id="793" r:id="rId30"/>
    <p:sldId id="736" r:id="rId31"/>
    <p:sldId id="794" r:id="rId32"/>
    <p:sldId id="795" r:id="rId33"/>
    <p:sldId id="796" r:id="rId34"/>
    <p:sldId id="797" r:id="rId35"/>
    <p:sldId id="798" r:id="rId36"/>
    <p:sldId id="799" r:id="rId37"/>
    <p:sldId id="800" r:id="rId38"/>
    <p:sldId id="801" r:id="rId39"/>
    <p:sldId id="802" r:id="rId40"/>
    <p:sldId id="803" r:id="rId41"/>
    <p:sldId id="804" r:id="rId42"/>
    <p:sldId id="805" r:id="rId43"/>
    <p:sldId id="806" r:id="rId44"/>
    <p:sldId id="807" r:id="rId45"/>
    <p:sldId id="808" r:id="rId46"/>
    <p:sldId id="809" r:id="rId47"/>
    <p:sldId id="705" r:id="rId48"/>
    <p:sldId id="810" r:id="rId49"/>
    <p:sldId id="811" r:id="rId50"/>
    <p:sldId id="678" r:id="rId51"/>
    <p:sldId id="812" r:id="rId52"/>
    <p:sldId id="813" r:id="rId53"/>
    <p:sldId id="814" r:id="rId54"/>
    <p:sldId id="815" r:id="rId55"/>
    <p:sldId id="609" r:id="rId56"/>
    <p:sldId id="816" r:id="rId57"/>
    <p:sldId id="817" r:id="rId58"/>
    <p:sldId id="741" r:id="rId59"/>
    <p:sldId id="818" r:id="rId60"/>
    <p:sldId id="819" r:id="rId61"/>
    <p:sldId id="820" r:id="rId62"/>
    <p:sldId id="821" r:id="rId63"/>
    <p:sldId id="822" r:id="rId64"/>
    <p:sldId id="824" r:id="rId65"/>
    <p:sldId id="823" r:id="rId66"/>
    <p:sldId id="825" r:id="rId67"/>
    <p:sldId id="826" r:id="rId68"/>
    <p:sldId id="827" r:id="rId69"/>
    <p:sldId id="828" r:id="rId70"/>
    <p:sldId id="829" r:id="rId71"/>
    <p:sldId id="830" r:id="rId72"/>
    <p:sldId id="831" r:id="rId73"/>
    <p:sldId id="747" r:id="rId74"/>
    <p:sldId id="640" r:id="rId75"/>
  </p:sldIdLst>
  <p:sldSz cx="12193588"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charset="0"/>
        <a:ea typeface="宋体" charset="0"/>
        <a:cs typeface="宋体" charset="0"/>
      </a:defRPr>
    </a:lvl1pPr>
    <a:lvl2pPr marL="457200" algn="l" rtl="0" eaLnBrk="0" fontAlgn="base" hangingPunct="0">
      <a:spcBef>
        <a:spcPct val="0"/>
      </a:spcBef>
      <a:spcAft>
        <a:spcPct val="0"/>
      </a:spcAft>
      <a:defRPr kern="1200">
        <a:solidFill>
          <a:schemeClr val="tx1"/>
        </a:solidFill>
        <a:latin typeface="Calibri" charset="0"/>
        <a:ea typeface="宋体" charset="0"/>
        <a:cs typeface="宋体" charset="0"/>
      </a:defRPr>
    </a:lvl2pPr>
    <a:lvl3pPr marL="914400" algn="l" rtl="0" eaLnBrk="0" fontAlgn="base" hangingPunct="0">
      <a:spcBef>
        <a:spcPct val="0"/>
      </a:spcBef>
      <a:spcAft>
        <a:spcPct val="0"/>
      </a:spcAft>
      <a:defRPr kern="1200">
        <a:solidFill>
          <a:schemeClr val="tx1"/>
        </a:solidFill>
        <a:latin typeface="Calibri" charset="0"/>
        <a:ea typeface="宋体" charset="0"/>
        <a:cs typeface="宋体" charset="0"/>
      </a:defRPr>
    </a:lvl3pPr>
    <a:lvl4pPr marL="1371600" algn="l" rtl="0" eaLnBrk="0" fontAlgn="base" hangingPunct="0">
      <a:spcBef>
        <a:spcPct val="0"/>
      </a:spcBef>
      <a:spcAft>
        <a:spcPct val="0"/>
      </a:spcAft>
      <a:defRPr kern="1200">
        <a:solidFill>
          <a:schemeClr val="tx1"/>
        </a:solidFill>
        <a:latin typeface="Calibri" charset="0"/>
        <a:ea typeface="宋体" charset="0"/>
        <a:cs typeface="宋体" charset="0"/>
      </a:defRPr>
    </a:lvl4pPr>
    <a:lvl5pPr marL="1828800" algn="l" rtl="0" eaLnBrk="0" fontAlgn="base" hangingPunct="0">
      <a:spcBef>
        <a:spcPct val="0"/>
      </a:spcBef>
      <a:spcAft>
        <a:spcPct val="0"/>
      </a:spcAft>
      <a:defRPr kern="1200">
        <a:solidFill>
          <a:schemeClr val="tx1"/>
        </a:solidFill>
        <a:latin typeface="Calibri" charset="0"/>
        <a:ea typeface="宋体" charset="0"/>
        <a:cs typeface="宋体" charset="0"/>
      </a:defRPr>
    </a:lvl5pPr>
    <a:lvl6pPr marL="2286000" algn="l" defTabSz="457200" rtl="0" eaLnBrk="1" latinLnBrk="0" hangingPunct="1">
      <a:defRPr kern="1200">
        <a:solidFill>
          <a:schemeClr val="tx1"/>
        </a:solidFill>
        <a:latin typeface="Calibri" charset="0"/>
        <a:ea typeface="宋体" charset="0"/>
        <a:cs typeface="宋体" charset="0"/>
      </a:defRPr>
    </a:lvl6pPr>
    <a:lvl7pPr marL="2743200" algn="l" defTabSz="457200" rtl="0" eaLnBrk="1" latinLnBrk="0" hangingPunct="1">
      <a:defRPr kern="1200">
        <a:solidFill>
          <a:schemeClr val="tx1"/>
        </a:solidFill>
        <a:latin typeface="Calibri" charset="0"/>
        <a:ea typeface="宋体" charset="0"/>
        <a:cs typeface="宋体" charset="0"/>
      </a:defRPr>
    </a:lvl7pPr>
    <a:lvl8pPr marL="3200400" algn="l" defTabSz="457200" rtl="0" eaLnBrk="1" latinLnBrk="0" hangingPunct="1">
      <a:defRPr kern="1200">
        <a:solidFill>
          <a:schemeClr val="tx1"/>
        </a:solidFill>
        <a:latin typeface="Calibri" charset="0"/>
        <a:ea typeface="宋体" charset="0"/>
        <a:cs typeface="宋体" charset="0"/>
      </a:defRPr>
    </a:lvl8pPr>
    <a:lvl9pPr marL="3657600" algn="l" defTabSz="457200" rtl="0" eaLnBrk="1" latinLnBrk="0" hangingPunct="1">
      <a:defRPr kern="1200">
        <a:solidFill>
          <a:schemeClr val="tx1"/>
        </a:solidFill>
        <a:latin typeface="Calibri" charset="0"/>
        <a:ea typeface="宋体" charset="0"/>
        <a:cs typeface="宋体" charset="0"/>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F49"/>
    <a:srgbClr val="B3D9FF"/>
    <a:srgbClr val="79AFFF"/>
    <a:srgbClr val="EBF5FF"/>
    <a:srgbClr val="EBD9FF"/>
    <a:srgbClr val="FBD5D5"/>
    <a:srgbClr val="17375E"/>
    <a:srgbClr val="EFF7FF"/>
    <a:srgbClr val="E6F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346"/>
    <p:restoredTop sz="94512"/>
  </p:normalViewPr>
  <p:slideViewPr>
    <p:cSldViewPr>
      <p:cViewPr varScale="1">
        <p:scale>
          <a:sx n="101" d="100"/>
          <a:sy n="101" d="100"/>
        </p:scale>
        <p:origin x="200" y="624"/>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tableStyles" Target="tableStyle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B71F79F-4065-CD4F-B030-8AC9BC5EDD8C}" type="datetimeFigureOut">
              <a:rPr lang="zh-CN" altLang="en-US"/>
              <a:pPr>
                <a:defRPr/>
              </a:pPr>
              <a:t>2021/11/4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itchFamily="34" charset="0"/>
                <a:ea typeface="宋体"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3D60977-06C0-474F-AF9C-D6EAEC0E5E47}" type="slidenum">
              <a:rPr lang="zh-CN" altLang="en-US"/>
              <a:pPr>
                <a:defRPr/>
              </a:pPr>
              <a:t>‹#›</a:t>
            </a:fld>
            <a:endParaRPr lang="zh-CN" altLang="en-US"/>
          </a:p>
        </p:txBody>
      </p:sp>
    </p:spTree>
    <p:extLst>
      <p:ext uri="{BB962C8B-B14F-4D97-AF65-F5344CB8AC3E}">
        <p14:creationId xmlns:p14="http://schemas.microsoft.com/office/powerpoint/2010/main" val="3551062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49E8CC4-97BD-D24C-B341-9DDAC8C5942D}" type="datetimeFigureOut">
              <a:rPr lang="zh-CN" altLang="en-US"/>
              <a:pPr>
                <a:defRPr/>
              </a:pPr>
              <a:t>2021/11/4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A14D5F60-C347-6D40-8E94-8EE9446EB09D}" type="slidenum">
              <a:rPr lang="zh-CN" altLang="en-US"/>
              <a:pPr>
                <a:defRPr/>
              </a:pPr>
              <a:t>‹#›</a:t>
            </a:fld>
            <a:endParaRPr lang="zh-CN" altLang="en-US"/>
          </a:p>
        </p:txBody>
      </p:sp>
    </p:spTree>
    <p:extLst>
      <p:ext uri="{BB962C8B-B14F-4D97-AF65-F5344CB8AC3E}">
        <p14:creationId xmlns:p14="http://schemas.microsoft.com/office/powerpoint/2010/main" val="530422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309" y="2244726"/>
            <a:ext cx="10542373"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310" y="3454402"/>
            <a:ext cx="10542372"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260409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973" y="940081"/>
            <a:ext cx="107494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417189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973" y="940082"/>
            <a:ext cx="9846957"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013207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972" y="934934"/>
            <a:ext cx="10720516"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741126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973" y="945094"/>
            <a:ext cx="107494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71643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3377421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411" y="968974"/>
            <a:ext cx="122863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2000" dirty="0">
                  <a:solidFill>
                    <a:srgbClr val="0067E1"/>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736" y="1016160"/>
            <a:ext cx="9215430" cy="517190"/>
          </a:xfrm>
          <a:prstGeom prst="rect">
            <a:avLst/>
          </a:prstGeom>
        </p:spPr>
        <p:txBody>
          <a:bodyPr anchor="ctr" anchorCtr="0"/>
          <a:lstStyle>
            <a:lvl1pPr marL="0" indent="0">
              <a:buNone/>
              <a:defRPr lang="zh-CN" altLang="en-US" sz="2400" kern="1200" dirty="0">
                <a:solidFill>
                  <a:srgbClr val="0067E1"/>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736" y="1656000"/>
            <a:ext cx="92154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75533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411" y="968974"/>
            <a:ext cx="122863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2000" dirty="0">
                  <a:solidFill>
                    <a:srgbClr val="0067E1"/>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736" y="1016160"/>
            <a:ext cx="9215430" cy="517190"/>
          </a:xfrm>
          <a:prstGeom prst="rect">
            <a:avLst/>
          </a:prstGeom>
        </p:spPr>
        <p:txBody>
          <a:bodyPr anchor="ctr" anchorCtr="0"/>
          <a:lstStyle>
            <a:lvl1pPr marL="0" indent="0">
              <a:buNone/>
              <a:defRPr lang="zh-CN" altLang="en-US" sz="2400" kern="1200" dirty="0">
                <a:solidFill>
                  <a:srgbClr val="0067E1"/>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736" y="1656000"/>
            <a:ext cx="92154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64722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558" y="3611950"/>
            <a:ext cx="1225219" cy="1056361"/>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342" y="2632429"/>
            <a:ext cx="1944550" cy="1676554"/>
          </a:xfrm>
          <a:prstGeom prst="hexagon">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36556"/>
            <a:ext cx="576128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641" y="2987770"/>
            <a:ext cx="1567746"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540" y="2254172"/>
            <a:ext cx="566610" cy="488521"/>
          </a:xfrm>
          <a:prstGeom prst="hexagon">
            <a:avLst/>
          </a:prstGeom>
          <a:solidFill>
            <a:srgbClr val="0067E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532" y="4231519"/>
            <a:ext cx="298934" cy="257736"/>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987" y="4490334"/>
            <a:ext cx="566612" cy="488523"/>
          </a:xfrm>
          <a:prstGeom prst="hexagon">
            <a:avLst/>
          </a:prstGeom>
          <a:noFill/>
          <a:ln w="19050">
            <a:solidFill>
              <a:srgbClr val="DE0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852" y="1820103"/>
            <a:ext cx="854974" cy="737143"/>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953480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63040"/>
            <a:ext cx="576128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6065"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973" y="1928703"/>
            <a:ext cx="3587816"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rgbClr val="DE00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461885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课程小结">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63040"/>
            <a:ext cx="576128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6065"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821108" y="2270979"/>
            <a:ext cx="3512686" cy="2883000"/>
            <a:chOff x="974255" y="2588572"/>
            <a:chExt cx="3512229" cy="2883000"/>
          </a:xfrm>
        </p:grpSpPr>
        <p:sp>
          <p:nvSpPr>
            <p:cNvPr id="12" name="椭圆 11"/>
            <p:cNvSpPr/>
            <p:nvPr userDrawn="1"/>
          </p:nvSpPr>
          <p:spPr>
            <a:xfrm>
              <a:off x="3372155" y="4718547"/>
              <a:ext cx="753025" cy="753025"/>
            </a:xfrm>
            <a:prstGeom prst="ellipse">
              <a:avLst/>
            </a:prstGeom>
            <a:noFill/>
            <a:ln w="12700">
              <a:solidFill>
                <a:srgbClr val="DE00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11929" y="4106554"/>
              <a:ext cx="592684" cy="592684"/>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userDrawn="1"/>
          </p:nvSpPr>
          <p:spPr>
            <a:xfrm>
              <a:off x="974255" y="2692113"/>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556915" y="2830523"/>
              <a:ext cx="2097063" cy="2065246"/>
            </a:xfrm>
            <a:prstGeom prst="ellipse">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3682146" y="2588572"/>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467561" y="2778561"/>
              <a:ext cx="314325" cy="314325"/>
            </a:xfrm>
            <a:prstGeom prst="ellipse">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04613" y="3323396"/>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课程小结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78789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01FAF-D372-FC44-88CB-12C15DC9D05C}"/>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CC26F9E9-319B-F747-821C-B36B71C10030}"/>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3074594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937" y="3089666"/>
            <a:ext cx="936368" cy="936490"/>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549" y="4032772"/>
            <a:ext cx="643144" cy="643228"/>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6131" y="2140615"/>
            <a:ext cx="219635" cy="219664"/>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547" y="4247831"/>
            <a:ext cx="494750" cy="494814"/>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693" y="2161689"/>
            <a:ext cx="361655" cy="361702"/>
          </a:xfrm>
          <a:prstGeom prst="rect">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6001" y="2537630"/>
            <a:ext cx="1828800" cy="1829038"/>
          </a:xfrm>
          <a:prstGeom prst="rect">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4000" y="2466424"/>
            <a:ext cx="263657" cy="263691"/>
          </a:xfrm>
          <a:prstGeom prst="rect">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847096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演示">
    <p:spTree>
      <p:nvGrpSpPr>
        <p:cNvPr id="1" name=""/>
        <p:cNvGrpSpPr/>
        <p:nvPr/>
      </p:nvGrpSpPr>
      <p:grpSpPr>
        <a:xfrm>
          <a:off x="0" y="0"/>
          <a:ext cx="0" cy="0"/>
          <a:chOff x="0" y="0"/>
          <a:chExt cx="0" cy="0"/>
        </a:xfrm>
      </p:grpSpPr>
      <p:sp>
        <p:nvSpPr>
          <p:cNvPr id="17" name="圆角矩形 16">
            <a:extLst>
              <a:ext uri="{FF2B5EF4-FFF2-40B4-BE49-F238E27FC236}">
                <a16:creationId xmlns:a16="http://schemas.microsoft.com/office/drawing/2014/main" id="{6ED0ECCE-700B-174A-A0C7-E4E2A2CC1AED}"/>
              </a:ext>
            </a:extLst>
          </p:cNvPr>
          <p:cNvSpPr/>
          <p:nvPr userDrawn="1"/>
        </p:nvSpPr>
        <p:spPr>
          <a:xfrm rot="2700000">
            <a:off x="3512027" y="3583953"/>
            <a:ext cx="515265" cy="515332"/>
          </a:xfrm>
          <a:prstGeom prst="roundRect">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圆角矩形 14">
            <a:extLst>
              <a:ext uri="{FF2B5EF4-FFF2-40B4-BE49-F238E27FC236}">
                <a16:creationId xmlns:a16="http://schemas.microsoft.com/office/drawing/2014/main" id="{6C7FB80A-0632-F346-B5EC-DE853333A547}"/>
              </a:ext>
            </a:extLst>
          </p:cNvPr>
          <p:cNvSpPr/>
          <p:nvPr userDrawn="1"/>
        </p:nvSpPr>
        <p:spPr>
          <a:xfrm rot="2700000">
            <a:off x="1758954" y="4003292"/>
            <a:ext cx="695926" cy="696017"/>
          </a:xfrm>
          <a:prstGeom prst="round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圆角矩形 3">
            <a:extLst>
              <a:ext uri="{FF2B5EF4-FFF2-40B4-BE49-F238E27FC236}">
                <a16:creationId xmlns:a16="http://schemas.microsoft.com/office/drawing/2014/main" id="{7B322775-2795-0D40-A84E-0EC42A34C971}"/>
              </a:ext>
            </a:extLst>
          </p:cNvPr>
          <p:cNvSpPr/>
          <p:nvPr userDrawn="1"/>
        </p:nvSpPr>
        <p:spPr>
          <a:xfrm rot="2700000">
            <a:off x="1780139" y="2463550"/>
            <a:ext cx="1913638" cy="1913887"/>
          </a:xfrm>
          <a:prstGeom prst="roundRect">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演示</a:t>
            </a:r>
          </a:p>
        </p:txBody>
      </p:sp>
      <p:sp>
        <p:nvSpPr>
          <p:cNvPr id="16" name="圆角矩形 15">
            <a:extLst>
              <a:ext uri="{FF2B5EF4-FFF2-40B4-BE49-F238E27FC236}">
                <a16:creationId xmlns:a16="http://schemas.microsoft.com/office/drawing/2014/main" id="{C17C2BAF-8739-E342-BE2C-3191E1182BF5}"/>
              </a:ext>
            </a:extLst>
          </p:cNvPr>
          <p:cNvSpPr/>
          <p:nvPr userDrawn="1"/>
        </p:nvSpPr>
        <p:spPr>
          <a:xfrm rot="2700000">
            <a:off x="1336828" y="2080265"/>
            <a:ext cx="515265" cy="515332"/>
          </a:xfrm>
          <a:prstGeom prst="round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圆角矩形 17">
            <a:extLst>
              <a:ext uri="{FF2B5EF4-FFF2-40B4-BE49-F238E27FC236}">
                <a16:creationId xmlns:a16="http://schemas.microsoft.com/office/drawing/2014/main" id="{12FF83A2-A462-1048-B09C-183FAE0DCED7}"/>
              </a:ext>
            </a:extLst>
          </p:cNvPr>
          <p:cNvSpPr/>
          <p:nvPr userDrawn="1"/>
        </p:nvSpPr>
        <p:spPr>
          <a:xfrm rot="2700000">
            <a:off x="963233" y="3948300"/>
            <a:ext cx="515265" cy="515332"/>
          </a:xfrm>
          <a:prstGeom prst="round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圆角矩形 18">
            <a:extLst>
              <a:ext uri="{FF2B5EF4-FFF2-40B4-BE49-F238E27FC236}">
                <a16:creationId xmlns:a16="http://schemas.microsoft.com/office/drawing/2014/main" id="{B6F8C03F-6BD0-6749-87C6-6A41893FEE79}"/>
              </a:ext>
            </a:extLst>
          </p:cNvPr>
          <p:cNvSpPr/>
          <p:nvPr userDrawn="1"/>
        </p:nvSpPr>
        <p:spPr>
          <a:xfrm rot="2700000">
            <a:off x="3237751" y="4752068"/>
            <a:ext cx="391216" cy="391267"/>
          </a:xfrm>
          <a:prstGeom prst="roundRect">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圆角矩形 19">
            <a:extLst>
              <a:ext uri="{FF2B5EF4-FFF2-40B4-BE49-F238E27FC236}">
                <a16:creationId xmlns:a16="http://schemas.microsoft.com/office/drawing/2014/main" id="{D99B425A-2101-B145-8D33-CC87B0C00E11}"/>
              </a:ext>
            </a:extLst>
          </p:cNvPr>
          <p:cNvSpPr/>
          <p:nvPr userDrawn="1"/>
        </p:nvSpPr>
        <p:spPr>
          <a:xfrm rot="2700000">
            <a:off x="3739445" y="2597292"/>
            <a:ext cx="302530" cy="302569"/>
          </a:xfrm>
          <a:prstGeom prst="round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84856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昨日复习">
    <p:spTree>
      <p:nvGrpSpPr>
        <p:cNvPr id="1" name=""/>
        <p:cNvGrpSpPr/>
        <p:nvPr/>
      </p:nvGrpSpPr>
      <p:grpSpPr>
        <a:xfrm>
          <a:off x="0" y="0"/>
          <a:ext cx="0" cy="0"/>
          <a:chOff x="0" y="0"/>
          <a:chExt cx="0" cy="0"/>
        </a:xfrm>
      </p:grpSpPr>
      <p:sp>
        <p:nvSpPr>
          <p:cNvPr id="14" name="泪珠形 13">
            <a:extLst>
              <a:ext uri="{FF2B5EF4-FFF2-40B4-BE49-F238E27FC236}">
                <a16:creationId xmlns:a16="http://schemas.microsoft.com/office/drawing/2014/main" id="{AEE70BF1-844D-594C-84FB-2C43885B87B4}"/>
              </a:ext>
            </a:extLst>
          </p:cNvPr>
          <p:cNvSpPr/>
          <p:nvPr userDrawn="1"/>
        </p:nvSpPr>
        <p:spPr>
          <a:xfrm>
            <a:off x="1014076" y="3264492"/>
            <a:ext cx="1399183"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泪珠形 1">
            <a:extLst>
              <a:ext uri="{FF2B5EF4-FFF2-40B4-BE49-F238E27FC236}">
                <a16:creationId xmlns:a16="http://schemas.microsoft.com/office/drawing/2014/main" id="{59B61F06-1E02-D64A-A737-5F6EE309549B}"/>
              </a:ext>
            </a:extLst>
          </p:cNvPr>
          <p:cNvSpPr/>
          <p:nvPr userDrawn="1"/>
        </p:nvSpPr>
        <p:spPr>
          <a:xfrm>
            <a:off x="1645577" y="2434299"/>
            <a:ext cx="2018213" cy="2017950"/>
          </a:xfrm>
          <a:prstGeom prst="teardrop">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昨日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复习</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泪珠形 12">
            <a:extLst>
              <a:ext uri="{FF2B5EF4-FFF2-40B4-BE49-F238E27FC236}">
                <a16:creationId xmlns:a16="http://schemas.microsoft.com/office/drawing/2014/main" id="{610A8FEC-D8D2-9848-969A-0251B4F804B8}"/>
              </a:ext>
            </a:extLst>
          </p:cNvPr>
          <p:cNvSpPr/>
          <p:nvPr userDrawn="1"/>
        </p:nvSpPr>
        <p:spPr>
          <a:xfrm>
            <a:off x="3663790" y="4089233"/>
            <a:ext cx="439981" cy="439924"/>
          </a:xfrm>
          <a:prstGeom prst="teardrop">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泪珠形 15">
            <a:extLst>
              <a:ext uri="{FF2B5EF4-FFF2-40B4-BE49-F238E27FC236}">
                <a16:creationId xmlns:a16="http://schemas.microsoft.com/office/drawing/2014/main" id="{9D293168-6B0F-FC49-A395-20B2FC316CD8}"/>
              </a:ext>
            </a:extLst>
          </p:cNvPr>
          <p:cNvSpPr/>
          <p:nvPr userDrawn="1"/>
        </p:nvSpPr>
        <p:spPr>
          <a:xfrm>
            <a:off x="2152768" y="2051118"/>
            <a:ext cx="260491"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泪珠形 14">
            <a:extLst>
              <a:ext uri="{FF2B5EF4-FFF2-40B4-BE49-F238E27FC236}">
                <a16:creationId xmlns:a16="http://schemas.microsoft.com/office/drawing/2014/main" id="{8571B79A-B942-F34B-B3C2-4B483E88E97E}"/>
              </a:ext>
            </a:extLst>
          </p:cNvPr>
          <p:cNvSpPr/>
          <p:nvPr userDrawn="1"/>
        </p:nvSpPr>
        <p:spPr>
          <a:xfrm>
            <a:off x="845106" y="3381144"/>
            <a:ext cx="562283"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19478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44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20012" y="1006476"/>
            <a:ext cx="5974539"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38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7593" y="1087756"/>
            <a:ext cx="629970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4007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727" y="2398078"/>
            <a:ext cx="6726796"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727" y="3069273"/>
            <a:ext cx="5466792"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2261" y="2468880"/>
            <a:ext cx="1127272"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24114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3081" y="2766219"/>
            <a:ext cx="6655667"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2261" y="2468880"/>
            <a:ext cx="1127272"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7161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973" y="234029"/>
            <a:ext cx="8772163"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972" y="940081"/>
            <a:ext cx="10700194"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972" y="1656000"/>
            <a:ext cx="10700194"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995761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974" y="1646134"/>
            <a:ext cx="107509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973" y="24418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973" y="940081"/>
            <a:ext cx="107509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76047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972" y="1646134"/>
            <a:ext cx="10720516"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974" y="940081"/>
            <a:ext cx="1072051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94243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6.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3564" y="-244308"/>
            <a:ext cx="1034350" cy="1136797"/>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2352" y="753859"/>
            <a:ext cx="523072" cy="450984"/>
          </a:xfrm>
          <a:prstGeom prst="hexagon">
            <a:avLst/>
          </a:prstGeom>
          <a:solidFill>
            <a:srgbClr val="3F3F3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9024" y="996928"/>
            <a:ext cx="523072" cy="45098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8930" y="140883"/>
            <a:ext cx="196767" cy="169649"/>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5257" y="893647"/>
            <a:ext cx="886529" cy="764350"/>
          </a:xfrm>
          <a:prstGeom prst="hexagon">
            <a:avLst/>
          </a:prstGeom>
          <a:noFill/>
          <a:ln w="9525">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7738" y="1225105"/>
            <a:ext cx="206955" cy="178433"/>
          </a:xfrm>
          <a:prstGeom prst="hexagon">
            <a:avLst/>
          </a:prstGeom>
          <a:noFill/>
          <a:ln w="9525">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624" y="676489"/>
            <a:ext cx="206955" cy="178433"/>
          </a:xfrm>
          <a:prstGeom prst="hexagon">
            <a:avLst/>
          </a:prstGeom>
          <a:solidFill>
            <a:srgbClr val="0067E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5535" y="775572"/>
            <a:ext cx="369001" cy="318146"/>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8516" y="1131213"/>
            <a:ext cx="647173"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924" y="466241"/>
            <a:ext cx="69203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图形用户界面, 文本&#10;&#10;描述已自动生成">
            <a:extLst>
              <a:ext uri="{FF2B5EF4-FFF2-40B4-BE49-F238E27FC236}">
                <a16:creationId xmlns:a16="http://schemas.microsoft.com/office/drawing/2014/main" id="{F390DDD2-5BCD-AC44-B76C-506151CA99E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61327" y="5656882"/>
            <a:ext cx="3270934" cy="695852"/>
          </a:xfrm>
          <a:prstGeom prst="rect">
            <a:avLst/>
          </a:prstGeom>
        </p:spPr>
      </p:pic>
    </p:spTree>
    <p:extLst>
      <p:ext uri="{BB962C8B-B14F-4D97-AF65-F5344CB8AC3E}">
        <p14:creationId xmlns:p14="http://schemas.microsoft.com/office/powerpoint/2010/main" val="783000424"/>
      </p:ext>
    </p:extLst>
  </p:cSld>
  <p:clrMap bg1="lt1" tx1="dk1" bg2="lt2" tx2="dk2" accent1="accent1" accent2="accent2" accent3="accent3" accent4="accent4" accent5="accent5" accent6="accent6" hlink="hlink" folHlink="folHlink"/>
  <p:sldLayoutIdLst>
    <p:sldLayoutId id="2147483678" r:id="rId1"/>
    <p:sldLayoutId id="2147483706" r:id="rId2"/>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872" y="2260318"/>
            <a:ext cx="2281241"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913015830"/>
      </p:ext>
    </p:extLst>
  </p:cSld>
  <p:clrMap bg1="lt1" tx1="dk1" bg2="lt2" tx2="dk2" accent1="accent1" accent2="accent2" accent3="accent3" accent4="accent4" accent5="accent5" accent6="accent6" hlink="hlink" folHlink="folHlink"/>
  <p:sldLayoutIdLst>
    <p:sldLayoutId id="2147483680"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197" y="2458685"/>
            <a:ext cx="474535" cy="474473"/>
          </a:xfrm>
          <a:prstGeom prst="ellipse">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3065" y="2333175"/>
            <a:ext cx="23073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3083" y="2983479"/>
            <a:ext cx="3874229"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8274" y="2336717"/>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242" y="2491361"/>
            <a:ext cx="406443" cy="406390"/>
          </a:xfrm>
          <a:prstGeom prst="rect">
            <a:avLst/>
          </a:prstGeom>
        </p:spPr>
      </p:pic>
    </p:spTree>
    <p:extLst>
      <p:ext uri="{BB962C8B-B14F-4D97-AF65-F5344CB8AC3E}">
        <p14:creationId xmlns:p14="http://schemas.microsoft.com/office/powerpoint/2010/main" val="3827990126"/>
      </p:ext>
    </p:extLst>
  </p:cSld>
  <p:clrMap bg1="lt1" tx1="dk1" bg2="lt2" tx2="dk2" accent1="accent1" accent2="accent2" accent3="accent3" accent4="accent4" accent5="accent5" accent6="accent6" hlink="hlink" folHlink="folHlink"/>
  <p:sldLayoutIdLst>
    <p:sldLayoutId id="2147483682"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80412" y="2429388"/>
            <a:ext cx="1318512" cy="1136797"/>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529" y="3257369"/>
            <a:ext cx="429253" cy="370094"/>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69051777"/>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80412" y="2429388"/>
            <a:ext cx="1318512" cy="1136797"/>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529" y="3257369"/>
            <a:ext cx="429253" cy="370094"/>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3333129"/>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43" y="763880"/>
            <a:ext cx="11546305"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619"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5" name="图片 4" descr="文本, 徽标&#10;&#10;描述已自动生成">
            <a:extLst>
              <a:ext uri="{FF2B5EF4-FFF2-40B4-BE49-F238E27FC236}">
                <a16:creationId xmlns:a16="http://schemas.microsoft.com/office/drawing/2014/main" id="{AC4F8B51-5AD5-C645-93AB-A01EECC58130}"/>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439852" y="150227"/>
            <a:ext cx="1636621" cy="613653"/>
          </a:xfrm>
          <a:prstGeom prst="rect">
            <a:avLst/>
          </a:prstGeom>
        </p:spPr>
      </p:pic>
    </p:spTree>
    <p:extLst>
      <p:ext uri="{BB962C8B-B14F-4D97-AF65-F5344CB8AC3E}">
        <p14:creationId xmlns:p14="http://schemas.microsoft.com/office/powerpoint/2010/main" val="149582380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descr="徽标, 公司名称&#10;&#10;描述已自动生成">
            <a:extLst>
              <a:ext uri="{FF2B5EF4-FFF2-40B4-BE49-F238E27FC236}">
                <a16:creationId xmlns:a16="http://schemas.microsoft.com/office/drawing/2014/main" id="{DBFA506B-F932-7B46-A4D6-164B0178E07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3420" y="2077550"/>
            <a:ext cx="2466749" cy="2010139"/>
          </a:xfrm>
          <a:prstGeom prst="rect">
            <a:avLst/>
          </a:prstGeom>
        </p:spPr>
      </p:pic>
    </p:spTree>
    <p:extLst>
      <p:ext uri="{BB962C8B-B14F-4D97-AF65-F5344CB8AC3E}">
        <p14:creationId xmlns:p14="http://schemas.microsoft.com/office/powerpoint/2010/main" val="2707120499"/>
      </p:ext>
    </p:extLst>
  </p:cSld>
  <p:clrMap bg1="lt1" tx1="dk1" bg2="lt2" tx2="dk2" accent1="accent1" accent2="accent2" accent3="accent3" accent4="accent4" accent5="accent5" accent6="accent6" hlink="hlink" folHlink="folHlink"/>
  <p:sldLayoutIdLst>
    <p:sldLayoutId id="2147483705"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3936554" y="2636912"/>
            <a:ext cx="435247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6600" b="1" dirty="0">
                <a:latin typeface="Alibaba PuHuiTi" pitchFamily="18" charset="-122"/>
                <a:ea typeface="Alibaba PuHuiTi" pitchFamily="18" charset="-122"/>
                <a:cs typeface="Alibaba PuHuiTi" pitchFamily="18" charset="-122"/>
              </a:rPr>
              <a:t>正则表达式</a:t>
            </a:r>
          </a:p>
        </p:txBody>
      </p:sp>
    </p:spTree>
    <p:extLst>
      <p:ext uri="{BB962C8B-B14F-4D97-AF65-F5344CB8AC3E}">
        <p14:creationId xmlns:p14="http://schemas.microsoft.com/office/powerpoint/2010/main" val="111014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浅拷贝</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en-US" altLang="zh-CN" dirty="0"/>
              <a:t>			</a:t>
            </a:r>
            <a:r>
              <a:rPr lang="zh-CN" altLang="en-US" dirty="0"/>
              <a:t>     </a:t>
            </a:r>
            <a:r>
              <a:rPr lang="zh-CN" altLang="en-US" b="1" dirty="0">
                <a:solidFill>
                  <a:srgbClr val="C00000"/>
                </a:solidFill>
              </a:rPr>
              <a:t>不可变类型的浅拷贝示例代码</a:t>
            </a:r>
            <a:r>
              <a:rPr lang="en-US" altLang="zh-CN" b="1" dirty="0">
                <a:solidFill>
                  <a:srgbClr val="C00000"/>
                </a:solidFill>
              </a:rPr>
              <a:t>:</a:t>
            </a: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r>
              <a:rPr lang="en" altLang="zh-CN" dirty="0"/>
              <a:t>copy</a:t>
            </a:r>
            <a:r>
              <a:rPr lang="zh-CN" altLang="en-US" dirty="0"/>
              <a:t>函数是浅拷贝，只对可变类型的第一层对象进行拷贝，</a:t>
            </a:r>
            <a:endParaRPr lang="en-US" altLang="zh-CN" dirty="0"/>
          </a:p>
          <a:p>
            <a:r>
              <a:rPr lang="zh-CN" altLang="en-US" dirty="0"/>
              <a:t>对拷贝的对象开辟新的内存空间进行存储，不会拷贝对象内</a:t>
            </a:r>
            <a:endParaRPr lang="en-US" altLang="zh-CN" dirty="0"/>
          </a:p>
          <a:p>
            <a:r>
              <a:rPr lang="zh-CN" altLang="en-US" dirty="0"/>
              <a:t>部的子对象</a:t>
            </a:r>
            <a:endParaRPr lang="en-US" altLang="zh-CN" dirty="0"/>
          </a:p>
          <a:p>
            <a:endParaRPr lang="zh-CN" altLang="en-US" dirty="0">
              <a:solidFill>
                <a:srgbClr val="C00000"/>
              </a:solidFill>
            </a:endParaRPr>
          </a:p>
        </p:txBody>
      </p:sp>
      <p:pic>
        <p:nvPicPr>
          <p:cNvPr id="5" name="图片 4">
            <a:extLst>
              <a:ext uri="{FF2B5EF4-FFF2-40B4-BE49-F238E27FC236}">
                <a16:creationId xmlns:a16="http://schemas.microsoft.com/office/drawing/2014/main" id="{EC5D7FBF-273F-A64C-AD5C-BAA053A00F23}"/>
              </a:ext>
            </a:extLst>
          </p:cNvPr>
          <p:cNvPicPr>
            <a:picLocks noChangeAspect="1"/>
          </p:cNvPicPr>
          <p:nvPr/>
        </p:nvPicPr>
        <p:blipFill>
          <a:blip r:embed="rId2"/>
          <a:stretch>
            <a:fillRect/>
          </a:stretch>
        </p:blipFill>
        <p:spPr>
          <a:xfrm>
            <a:off x="6888882" y="1060533"/>
            <a:ext cx="4358061" cy="5653451"/>
          </a:xfrm>
          <a:prstGeom prst="rect">
            <a:avLst/>
          </a:prstGeom>
          <a:ln>
            <a:solidFill>
              <a:schemeClr val="tx1"/>
            </a:solidFill>
          </a:ln>
        </p:spPr>
      </p:pic>
    </p:spTree>
    <p:extLst>
      <p:ext uri="{BB962C8B-B14F-4D97-AF65-F5344CB8AC3E}">
        <p14:creationId xmlns:p14="http://schemas.microsoft.com/office/powerpoint/2010/main" val="135014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solidFill>
                  <a:srgbClr val="C00000"/>
                </a:solidFill>
              </a:rPr>
              <a:t>不可变类型的浅拷贝示例代码</a:t>
            </a:r>
            <a:r>
              <a:rPr lang="en-US" altLang="zh-CN" dirty="0">
                <a:solidFill>
                  <a:srgbClr val="C00000"/>
                </a:solidFill>
              </a:rPr>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en" altLang="zh-CN" dirty="0"/>
              <a:t>copy</a:t>
            </a:r>
            <a:r>
              <a:rPr lang="zh-CN" altLang="en-US" dirty="0"/>
              <a:t>函数是浅拷贝，只对可变类型的第一层对象进行拷贝，</a:t>
            </a:r>
            <a:endParaRPr lang="en-US" altLang="zh-CN" dirty="0"/>
          </a:p>
          <a:p>
            <a:r>
              <a:rPr lang="zh-CN" altLang="en-US" dirty="0"/>
              <a:t>对拷贝的对象开辟新的内存空间进行存储，不会拷贝对象内</a:t>
            </a:r>
            <a:endParaRPr lang="en-US" altLang="zh-CN" dirty="0"/>
          </a:p>
          <a:p>
            <a:r>
              <a:rPr lang="zh-CN" altLang="en-US" dirty="0"/>
              <a:t>部的子对象</a:t>
            </a:r>
            <a:endParaRPr lang="en-US" altLang="zh-CN" dirty="0"/>
          </a:p>
          <a:p>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r>
              <a:rPr lang="zh-CN" altLang="en-US" b="1" dirty="0"/>
              <a:t>运行结果</a:t>
            </a:r>
            <a:r>
              <a:rPr lang="en-US" altLang="zh-CN" b="1" dirty="0"/>
              <a:t>:</a:t>
            </a:r>
            <a:endParaRPr lang="zh-CN" altLang="en-US" dirty="0">
              <a:solidFill>
                <a:srgbClr val="C00000"/>
              </a:solidFill>
            </a:endParaRPr>
          </a:p>
        </p:txBody>
      </p:sp>
      <p:pic>
        <p:nvPicPr>
          <p:cNvPr id="5" name="图片 4">
            <a:extLst>
              <a:ext uri="{FF2B5EF4-FFF2-40B4-BE49-F238E27FC236}">
                <a16:creationId xmlns:a16="http://schemas.microsoft.com/office/drawing/2014/main" id="{EC5D7FBF-273F-A64C-AD5C-BAA053A00F23}"/>
              </a:ext>
            </a:extLst>
          </p:cNvPr>
          <p:cNvPicPr>
            <a:picLocks noChangeAspect="1"/>
          </p:cNvPicPr>
          <p:nvPr/>
        </p:nvPicPr>
        <p:blipFill>
          <a:blip r:embed="rId2"/>
          <a:stretch>
            <a:fillRect/>
          </a:stretch>
        </p:blipFill>
        <p:spPr>
          <a:xfrm>
            <a:off x="7464946" y="940081"/>
            <a:ext cx="4358061" cy="5653451"/>
          </a:xfrm>
          <a:prstGeom prst="rect">
            <a:avLst/>
          </a:prstGeom>
          <a:ln>
            <a:solidFill>
              <a:schemeClr val="tx1"/>
            </a:solidFill>
          </a:ln>
        </p:spPr>
      </p:pic>
      <p:pic>
        <p:nvPicPr>
          <p:cNvPr id="6" name="图片 5">
            <a:extLst>
              <a:ext uri="{FF2B5EF4-FFF2-40B4-BE49-F238E27FC236}">
                <a16:creationId xmlns:a16="http://schemas.microsoft.com/office/drawing/2014/main" id="{EB366910-DC29-584B-A557-F35D77A49265}"/>
              </a:ext>
            </a:extLst>
          </p:cNvPr>
          <p:cNvPicPr>
            <a:picLocks noChangeAspect="1"/>
          </p:cNvPicPr>
          <p:nvPr/>
        </p:nvPicPr>
        <p:blipFill>
          <a:blip r:embed="rId3"/>
          <a:stretch>
            <a:fillRect/>
          </a:stretch>
        </p:blipFill>
        <p:spPr>
          <a:xfrm>
            <a:off x="2352378" y="3752464"/>
            <a:ext cx="2324100" cy="2806700"/>
          </a:xfrm>
          <a:prstGeom prst="rect">
            <a:avLst/>
          </a:prstGeom>
          <a:ln>
            <a:solidFill>
              <a:schemeClr val="tx1"/>
            </a:solidFill>
          </a:ln>
        </p:spPr>
      </p:pic>
    </p:spTree>
    <p:extLst>
      <p:ext uri="{BB962C8B-B14F-4D97-AF65-F5344CB8AC3E}">
        <p14:creationId xmlns:p14="http://schemas.microsoft.com/office/powerpoint/2010/main" val="391268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不可变类型的浅拷贝说明</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b="1" dirty="0">
                <a:solidFill>
                  <a:srgbClr val="C00000"/>
                </a:solidFill>
              </a:rPr>
              <a:t>通过上面的执行结果可以得知，不可变类型进行浅拷贝不会给拷贝的对象开辟新的内存空间，而只是拷贝了这个对象的引用。</a:t>
            </a:r>
            <a:endParaRPr lang="zh-CN" altLang="en-US" dirty="0">
              <a:solidFill>
                <a:srgbClr val="C00000"/>
              </a:solidFill>
            </a:endParaRPr>
          </a:p>
          <a:p>
            <a:endParaRPr lang="zh-CN" altLang="en-US" dirty="0">
              <a:solidFill>
                <a:srgbClr val="C00000"/>
              </a:solidFill>
            </a:endParaRPr>
          </a:p>
        </p:txBody>
      </p:sp>
    </p:spTree>
    <p:extLst>
      <p:ext uri="{BB962C8B-B14F-4D97-AF65-F5344CB8AC3E}">
        <p14:creationId xmlns:p14="http://schemas.microsoft.com/office/powerpoint/2010/main" val="44515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可变类型的浅拷贝示例代码</a:t>
            </a:r>
          </a:p>
        </p:txBody>
      </p:sp>
      <p:pic>
        <p:nvPicPr>
          <p:cNvPr id="5" name="图片 4">
            <a:extLst>
              <a:ext uri="{FF2B5EF4-FFF2-40B4-BE49-F238E27FC236}">
                <a16:creationId xmlns:a16="http://schemas.microsoft.com/office/drawing/2014/main" id="{15C1D430-18EB-A74A-AE55-66904E4439D7}"/>
              </a:ext>
            </a:extLst>
          </p:cNvPr>
          <p:cNvPicPr>
            <a:picLocks noChangeAspect="1"/>
          </p:cNvPicPr>
          <p:nvPr/>
        </p:nvPicPr>
        <p:blipFill>
          <a:blip r:embed="rId2"/>
          <a:stretch>
            <a:fillRect/>
          </a:stretch>
        </p:blipFill>
        <p:spPr>
          <a:xfrm>
            <a:off x="6600850" y="923189"/>
            <a:ext cx="4641952" cy="5676846"/>
          </a:xfrm>
          <a:prstGeom prst="rect">
            <a:avLst/>
          </a:prstGeom>
          <a:ln>
            <a:solidFill>
              <a:schemeClr val="tx1"/>
            </a:solidFill>
          </a:ln>
        </p:spPr>
      </p:pic>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EE41E086-5781-E148-BE70-5542222A1882}"/>
              </a:ext>
            </a:extLst>
          </p:cNvPr>
          <p:cNvPicPr>
            <a:picLocks noChangeAspect="1"/>
          </p:cNvPicPr>
          <p:nvPr/>
        </p:nvPicPr>
        <p:blipFill>
          <a:blip r:embed="rId3"/>
          <a:stretch>
            <a:fillRect/>
          </a:stretch>
        </p:blipFill>
        <p:spPr>
          <a:xfrm>
            <a:off x="840210" y="1752227"/>
            <a:ext cx="5106571" cy="4808066"/>
          </a:xfrm>
          <a:prstGeom prst="rect">
            <a:avLst/>
          </a:prstGeom>
          <a:ln>
            <a:solidFill>
              <a:schemeClr val="tx1"/>
            </a:solidFill>
          </a:ln>
        </p:spPr>
      </p:pic>
    </p:spTree>
    <p:extLst>
      <p:ext uri="{BB962C8B-B14F-4D97-AF65-F5344CB8AC3E}">
        <p14:creationId xmlns:p14="http://schemas.microsoft.com/office/powerpoint/2010/main" val="1356410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运行结果</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7" name="图片 6">
            <a:extLst>
              <a:ext uri="{FF2B5EF4-FFF2-40B4-BE49-F238E27FC236}">
                <a16:creationId xmlns:a16="http://schemas.microsoft.com/office/drawing/2014/main" id="{04D893C3-ADBC-5841-A9E4-F5E53E75E094}"/>
              </a:ext>
            </a:extLst>
          </p:cNvPr>
          <p:cNvPicPr>
            <a:picLocks noChangeAspect="1"/>
          </p:cNvPicPr>
          <p:nvPr/>
        </p:nvPicPr>
        <p:blipFill>
          <a:blip r:embed="rId2"/>
          <a:stretch>
            <a:fillRect/>
          </a:stretch>
        </p:blipFill>
        <p:spPr>
          <a:xfrm>
            <a:off x="3318787" y="1052736"/>
            <a:ext cx="2730500" cy="5588000"/>
          </a:xfrm>
          <a:prstGeom prst="rect">
            <a:avLst/>
          </a:prstGeom>
          <a:ln>
            <a:solidFill>
              <a:schemeClr val="tx1"/>
            </a:solidFill>
          </a:ln>
        </p:spPr>
      </p:pic>
    </p:spTree>
    <p:extLst>
      <p:ext uri="{BB962C8B-B14F-4D97-AF65-F5344CB8AC3E}">
        <p14:creationId xmlns:p14="http://schemas.microsoft.com/office/powerpoint/2010/main" val="109805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运行结果</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r>
              <a:rPr lang="zh-CN" altLang="en-US" b="1" dirty="0"/>
              <a:t>可变类型的浅拷贝说明</a:t>
            </a:r>
            <a:r>
              <a:rPr lang="en-US" altLang="zh-CN" b="1" dirty="0"/>
              <a:t>:</a:t>
            </a:r>
            <a:endParaRPr lang="zh-CN" altLang="en-US" dirty="0"/>
          </a:p>
          <a:p>
            <a:r>
              <a:rPr lang="zh-CN" altLang="en-US" dirty="0">
                <a:solidFill>
                  <a:srgbClr val="C00000"/>
                </a:solidFill>
              </a:rPr>
              <a:t>通过上面的执行结果可以得知，可变类型进行浅拷贝只对可变类型的第一层对象</a:t>
            </a:r>
            <a:endParaRPr lang="en-US" altLang="zh-CN" dirty="0">
              <a:solidFill>
                <a:srgbClr val="C00000"/>
              </a:solidFill>
            </a:endParaRPr>
          </a:p>
          <a:p>
            <a:r>
              <a:rPr lang="zh-CN" altLang="en-US" dirty="0">
                <a:solidFill>
                  <a:srgbClr val="C00000"/>
                </a:solidFill>
              </a:rPr>
              <a:t>进行拷贝，对拷贝的对象会开辟新的内存空间进行存储，子对象不进行拷贝</a:t>
            </a:r>
          </a:p>
        </p:txBody>
      </p:sp>
      <p:pic>
        <p:nvPicPr>
          <p:cNvPr id="7" name="图片 6">
            <a:extLst>
              <a:ext uri="{FF2B5EF4-FFF2-40B4-BE49-F238E27FC236}">
                <a16:creationId xmlns:a16="http://schemas.microsoft.com/office/drawing/2014/main" id="{04D893C3-ADBC-5841-A9E4-F5E53E75E094}"/>
              </a:ext>
            </a:extLst>
          </p:cNvPr>
          <p:cNvPicPr>
            <a:picLocks noChangeAspect="1"/>
          </p:cNvPicPr>
          <p:nvPr/>
        </p:nvPicPr>
        <p:blipFill>
          <a:blip r:embed="rId2"/>
          <a:stretch>
            <a:fillRect/>
          </a:stretch>
        </p:blipFill>
        <p:spPr>
          <a:xfrm>
            <a:off x="8117886" y="940081"/>
            <a:ext cx="2730500" cy="5588000"/>
          </a:xfrm>
          <a:prstGeom prst="rect">
            <a:avLst/>
          </a:prstGeom>
          <a:ln>
            <a:solidFill>
              <a:schemeClr val="tx1"/>
            </a:solidFill>
          </a:ln>
        </p:spPr>
      </p:pic>
    </p:spTree>
    <p:extLst>
      <p:ext uri="{BB962C8B-B14F-4D97-AF65-F5344CB8AC3E}">
        <p14:creationId xmlns:p14="http://schemas.microsoft.com/office/powerpoint/2010/main" val="1287894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深拷贝</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en" altLang="zh-CN" dirty="0" err="1">
                <a:solidFill>
                  <a:srgbClr val="C00000"/>
                </a:solidFill>
              </a:rPr>
              <a:t>deepcopy</a:t>
            </a:r>
            <a:r>
              <a:rPr lang="zh-CN" altLang="en-US" dirty="0"/>
              <a:t>函数是</a:t>
            </a:r>
            <a:r>
              <a:rPr lang="zh-CN" altLang="en-US" dirty="0">
                <a:solidFill>
                  <a:srgbClr val="C00000"/>
                </a:solidFill>
              </a:rPr>
              <a:t>深拷贝</a:t>
            </a:r>
            <a:r>
              <a:rPr lang="en-US" altLang="zh-CN" dirty="0"/>
              <a:t>, </a:t>
            </a:r>
            <a:r>
              <a:rPr lang="zh-CN" altLang="en-US" dirty="0"/>
              <a:t>只要发现对象有可变类型就会对该对象到最后一个可变类型的每一层对象就行拷贝</a:t>
            </a:r>
            <a:r>
              <a:rPr lang="en-US" altLang="zh-CN" dirty="0"/>
              <a:t>, </a:t>
            </a:r>
            <a:r>
              <a:rPr lang="zh-CN" altLang="en-US" dirty="0"/>
              <a:t>对每一层拷贝的对象都会开辟新的内存空间进行存储</a:t>
            </a:r>
            <a:endParaRPr lang="zh-CN" altLang="en-US" dirty="0">
              <a:solidFill>
                <a:srgbClr val="C00000"/>
              </a:solidFill>
            </a:endParaRPr>
          </a:p>
        </p:txBody>
      </p:sp>
      <p:pic>
        <p:nvPicPr>
          <p:cNvPr id="5" name="图片 4">
            <a:extLst>
              <a:ext uri="{FF2B5EF4-FFF2-40B4-BE49-F238E27FC236}">
                <a16:creationId xmlns:a16="http://schemas.microsoft.com/office/drawing/2014/main" id="{FC011212-4C40-A248-8181-4BFFC20835EC}"/>
              </a:ext>
            </a:extLst>
          </p:cNvPr>
          <p:cNvPicPr>
            <a:picLocks noChangeAspect="1"/>
          </p:cNvPicPr>
          <p:nvPr/>
        </p:nvPicPr>
        <p:blipFill>
          <a:blip r:embed="rId2"/>
          <a:stretch>
            <a:fillRect/>
          </a:stretch>
        </p:blipFill>
        <p:spPr>
          <a:xfrm>
            <a:off x="893354" y="2852936"/>
            <a:ext cx="4203700" cy="1168400"/>
          </a:xfrm>
          <a:prstGeom prst="rect">
            <a:avLst/>
          </a:prstGeom>
          <a:ln>
            <a:solidFill>
              <a:schemeClr val="tx1"/>
            </a:solidFill>
          </a:ln>
        </p:spPr>
      </p:pic>
    </p:spTree>
    <p:extLst>
      <p:ext uri="{BB962C8B-B14F-4D97-AF65-F5344CB8AC3E}">
        <p14:creationId xmlns:p14="http://schemas.microsoft.com/office/powerpoint/2010/main" val="213760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不可变类型的深拷贝示例代码</a:t>
            </a:r>
            <a:r>
              <a:rPr lang="en-US" altLang="zh-CN" dirty="0"/>
              <a:t>:</a:t>
            </a:r>
            <a:endParaRPr lang="zh-CN" altLang="en-US"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092D6B1F-A32E-6141-959B-4F3BA60B7063}"/>
              </a:ext>
            </a:extLst>
          </p:cNvPr>
          <p:cNvPicPr>
            <a:picLocks noChangeAspect="1"/>
          </p:cNvPicPr>
          <p:nvPr/>
        </p:nvPicPr>
        <p:blipFill>
          <a:blip r:embed="rId2"/>
          <a:stretch>
            <a:fillRect/>
          </a:stretch>
        </p:blipFill>
        <p:spPr>
          <a:xfrm>
            <a:off x="678439" y="1469847"/>
            <a:ext cx="5481954" cy="4867250"/>
          </a:xfrm>
          <a:prstGeom prst="rect">
            <a:avLst/>
          </a:prstGeom>
          <a:ln>
            <a:solidFill>
              <a:schemeClr val="tx1"/>
            </a:solidFill>
          </a:ln>
        </p:spPr>
      </p:pic>
      <p:pic>
        <p:nvPicPr>
          <p:cNvPr id="8" name="图片 7">
            <a:extLst>
              <a:ext uri="{FF2B5EF4-FFF2-40B4-BE49-F238E27FC236}">
                <a16:creationId xmlns:a16="http://schemas.microsoft.com/office/drawing/2014/main" id="{1FFE6D64-FD31-4848-9E65-22A2DC6C806F}"/>
              </a:ext>
            </a:extLst>
          </p:cNvPr>
          <p:cNvPicPr>
            <a:picLocks noChangeAspect="1"/>
          </p:cNvPicPr>
          <p:nvPr/>
        </p:nvPicPr>
        <p:blipFill>
          <a:blip r:embed="rId3"/>
          <a:stretch>
            <a:fillRect/>
          </a:stretch>
        </p:blipFill>
        <p:spPr>
          <a:xfrm>
            <a:off x="6242151" y="3804241"/>
            <a:ext cx="5427491" cy="2520280"/>
          </a:xfrm>
          <a:prstGeom prst="rect">
            <a:avLst/>
          </a:prstGeom>
          <a:ln>
            <a:solidFill>
              <a:schemeClr val="tx1"/>
            </a:solidFill>
          </a:ln>
        </p:spPr>
      </p:pic>
    </p:spTree>
    <p:extLst>
      <p:ext uri="{BB962C8B-B14F-4D97-AF65-F5344CB8AC3E}">
        <p14:creationId xmlns:p14="http://schemas.microsoft.com/office/powerpoint/2010/main" val="17674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运行结果</a:t>
            </a:r>
            <a:r>
              <a:rPr lang="en-US" altLang="zh-CN" dirty="0"/>
              <a:t>:</a:t>
            </a:r>
            <a:endParaRPr lang="zh-CN" altLang="en-US"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5" name="图片 4">
            <a:extLst>
              <a:ext uri="{FF2B5EF4-FFF2-40B4-BE49-F238E27FC236}">
                <a16:creationId xmlns:a16="http://schemas.microsoft.com/office/drawing/2014/main" id="{E23C4FFE-3C68-DF40-9E12-A99F03476700}"/>
              </a:ext>
            </a:extLst>
          </p:cNvPr>
          <p:cNvPicPr>
            <a:picLocks noChangeAspect="1"/>
          </p:cNvPicPr>
          <p:nvPr/>
        </p:nvPicPr>
        <p:blipFill>
          <a:blip r:embed="rId2"/>
          <a:stretch>
            <a:fillRect/>
          </a:stretch>
        </p:blipFill>
        <p:spPr>
          <a:xfrm>
            <a:off x="832372" y="1457271"/>
            <a:ext cx="2171700" cy="4610100"/>
          </a:xfrm>
          <a:prstGeom prst="rect">
            <a:avLst/>
          </a:prstGeom>
          <a:ln>
            <a:solidFill>
              <a:schemeClr val="tx1"/>
            </a:solidFill>
          </a:ln>
        </p:spPr>
      </p:pic>
      <p:sp>
        <p:nvSpPr>
          <p:cNvPr id="7" name="矩形 6">
            <a:extLst>
              <a:ext uri="{FF2B5EF4-FFF2-40B4-BE49-F238E27FC236}">
                <a16:creationId xmlns:a16="http://schemas.microsoft.com/office/drawing/2014/main" id="{B37315A4-22BF-0843-A541-AB8B02C6297F}"/>
              </a:ext>
            </a:extLst>
          </p:cNvPr>
          <p:cNvSpPr/>
          <p:nvPr/>
        </p:nvSpPr>
        <p:spPr>
          <a:xfrm>
            <a:off x="4008562" y="4502275"/>
            <a:ext cx="6096000" cy="1569660"/>
          </a:xfrm>
          <a:prstGeom prst="rect">
            <a:avLst/>
          </a:prstGeom>
        </p:spPr>
        <p:txBody>
          <a:bodyPr>
            <a:spAutoFit/>
          </a:bodyPr>
          <a:lstStyle/>
          <a:p>
            <a:r>
              <a:rPr lang="zh-CN" altLang="en-US" sz="1600" dirty="0">
                <a:solidFill>
                  <a:srgbClr val="C00000"/>
                </a:solidFill>
                <a:latin typeface="Alibaba PuHuiTi" pitchFamily="18" charset="-122"/>
                <a:ea typeface="Alibaba PuHuiTi" pitchFamily="18" charset="-122"/>
                <a:cs typeface="Alibaba PuHuiTi" pitchFamily="18" charset="-122"/>
              </a:rPr>
              <a:t>不可变类型的深拷贝说明</a:t>
            </a:r>
            <a:r>
              <a:rPr lang="en-US" altLang="zh-CN" sz="1600" dirty="0">
                <a:solidFill>
                  <a:srgbClr val="C00000"/>
                </a:solidFill>
                <a:latin typeface="Alibaba PuHuiTi" pitchFamily="18" charset="-122"/>
                <a:ea typeface="Alibaba PuHuiTi" pitchFamily="18" charset="-122"/>
                <a:cs typeface="Alibaba PuHuiTi" pitchFamily="18" charset="-122"/>
              </a:rPr>
              <a:t>:</a:t>
            </a:r>
            <a:endParaRPr lang="zh-CN" altLang="en-US" sz="1600" dirty="0">
              <a:solidFill>
                <a:srgbClr val="C00000"/>
              </a:solidFill>
              <a:latin typeface="Alibaba PuHuiTi" pitchFamily="18" charset="-122"/>
              <a:ea typeface="Alibaba PuHuiTi" pitchFamily="18" charset="-122"/>
              <a:cs typeface="Alibaba PuHuiTi" pitchFamily="18" charset="-122"/>
            </a:endParaRPr>
          </a:p>
          <a:p>
            <a:pPr>
              <a:buFont typeface="Arial" panose="020B0604020202020204" pitchFamily="34" charset="0"/>
              <a:buChar char="•"/>
            </a:pPr>
            <a:r>
              <a:rPr lang="zh-CN" altLang="en-US" sz="1600" dirty="0">
                <a:solidFill>
                  <a:srgbClr val="333333"/>
                </a:solidFill>
                <a:latin typeface="Alibaba PuHuiTi" pitchFamily="18" charset="-122"/>
                <a:ea typeface="Alibaba PuHuiTi" pitchFamily="18" charset="-122"/>
                <a:cs typeface="Alibaba PuHuiTi" pitchFamily="18" charset="-122"/>
              </a:rPr>
              <a:t>通过上面的执行结果可以得知：</a:t>
            </a:r>
          </a:p>
          <a:p>
            <a:pPr marL="742950" lvl="1" indent="-285750">
              <a:buFont typeface="Arial" panose="020B0604020202020204" pitchFamily="34" charset="0"/>
              <a:buChar char="•"/>
            </a:pPr>
            <a:r>
              <a:rPr lang="zh-CN" altLang="en-US" sz="1600" dirty="0">
                <a:solidFill>
                  <a:srgbClr val="333333"/>
                </a:solidFill>
                <a:latin typeface="Alibaba PuHuiTi" pitchFamily="18" charset="-122"/>
                <a:ea typeface="Alibaba PuHuiTi" pitchFamily="18" charset="-122"/>
                <a:cs typeface="Alibaba PuHuiTi" pitchFamily="18" charset="-122"/>
              </a:rPr>
              <a:t>不可变类型进行深拷贝如果子对象没有可变类型则不会进行拷贝，而只是拷贝了这个对象的引用，否则会对该对象到最后一个可变类型的每一层对象就行拷贝</a:t>
            </a:r>
            <a:r>
              <a:rPr lang="en-US" altLang="zh-CN" sz="1600" dirty="0">
                <a:solidFill>
                  <a:srgbClr val="333333"/>
                </a:solidFill>
                <a:latin typeface="Alibaba PuHuiTi" pitchFamily="18" charset="-122"/>
                <a:ea typeface="Alibaba PuHuiTi" pitchFamily="18" charset="-122"/>
                <a:cs typeface="Alibaba PuHuiTi" pitchFamily="18" charset="-122"/>
              </a:rPr>
              <a:t>, </a:t>
            </a:r>
            <a:r>
              <a:rPr lang="zh-CN" altLang="en-US" sz="1600" dirty="0">
                <a:solidFill>
                  <a:srgbClr val="333333"/>
                </a:solidFill>
                <a:latin typeface="Alibaba PuHuiTi" pitchFamily="18" charset="-122"/>
                <a:ea typeface="Alibaba PuHuiTi" pitchFamily="18" charset="-122"/>
                <a:cs typeface="Alibaba PuHuiTi" pitchFamily="18" charset="-122"/>
              </a:rPr>
              <a:t>对每一层拷贝的对象都会开辟新的内存空间进行存储</a:t>
            </a:r>
            <a:endParaRPr lang="zh-CN" altLang="en-US" sz="1600" i="0" dirty="0">
              <a:solidFill>
                <a:srgbClr val="333333"/>
              </a:solidFill>
              <a:effectLst/>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1410648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可变类型的深拷贝示例代码</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8" name="图片 7">
            <a:extLst>
              <a:ext uri="{FF2B5EF4-FFF2-40B4-BE49-F238E27FC236}">
                <a16:creationId xmlns:a16="http://schemas.microsoft.com/office/drawing/2014/main" id="{16D8AAF5-C0BE-FB4F-B365-87E985F65D8F}"/>
              </a:ext>
            </a:extLst>
          </p:cNvPr>
          <p:cNvPicPr>
            <a:picLocks noChangeAspect="1"/>
          </p:cNvPicPr>
          <p:nvPr/>
        </p:nvPicPr>
        <p:blipFill>
          <a:blip r:embed="rId2"/>
          <a:stretch>
            <a:fillRect/>
          </a:stretch>
        </p:blipFill>
        <p:spPr>
          <a:xfrm>
            <a:off x="840210" y="1457271"/>
            <a:ext cx="5761373" cy="5089213"/>
          </a:xfrm>
          <a:prstGeom prst="rect">
            <a:avLst/>
          </a:prstGeom>
          <a:ln>
            <a:solidFill>
              <a:schemeClr val="tx1"/>
            </a:solidFill>
          </a:ln>
        </p:spPr>
      </p:pic>
      <p:pic>
        <p:nvPicPr>
          <p:cNvPr id="9" name="图片 8">
            <a:extLst>
              <a:ext uri="{FF2B5EF4-FFF2-40B4-BE49-F238E27FC236}">
                <a16:creationId xmlns:a16="http://schemas.microsoft.com/office/drawing/2014/main" id="{72A9FAF8-B9AC-1341-9151-A542A5D24331}"/>
              </a:ext>
            </a:extLst>
          </p:cNvPr>
          <p:cNvPicPr>
            <a:picLocks noChangeAspect="1"/>
          </p:cNvPicPr>
          <p:nvPr/>
        </p:nvPicPr>
        <p:blipFill>
          <a:blip r:embed="rId3"/>
          <a:stretch>
            <a:fillRect/>
          </a:stretch>
        </p:blipFill>
        <p:spPr>
          <a:xfrm>
            <a:off x="6703635" y="3194441"/>
            <a:ext cx="5067165" cy="3315320"/>
          </a:xfrm>
          <a:prstGeom prst="rect">
            <a:avLst/>
          </a:prstGeom>
          <a:ln>
            <a:solidFill>
              <a:schemeClr val="tx1"/>
            </a:solidFill>
          </a:ln>
        </p:spPr>
      </p:pic>
    </p:spTree>
    <p:extLst>
      <p:ext uri="{BB962C8B-B14F-4D97-AF65-F5344CB8AC3E}">
        <p14:creationId xmlns:p14="http://schemas.microsoft.com/office/powerpoint/2010/main" val="66152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en-US" altLang="zh-CN" dirty="0">
                <a:solidFill>
                  <a:srgbClr val="C00000"/>
                </a:solidFill>
                <a:latin typeface="微软雅黑" charset="-122"/>
                <a:ea typeface="微软雅黑" charset="-122"/>
              </a:rPr>
              <a:t>with</a:t>
            </a:r>
            <a:r>
              <a:rPr lang="zh-CN" altLang="en-US" dirty="0">
                <a:solidFill>
                  <a:srgbClr val="C00000"/>
                </a:solidFill>
                <a:latin typeface="微软雅黑" charset="-122"/>
                <a:ea typeface="微软雅黑" charset="-122"/>
              </a:rPr>
              <a:t>语句</a:t>
            </a:r>
          </a:p>
          <a:p>
            <a:pPr>
              <a:buFont typeface="Wingdings" charset="2"/>
              <a:buChar char="u"/>
            </a:pPr>
            <a:r>
              <a:rPr lang="zh-CN" altLang="en-US" dirty="0">
                <a:solidFill>
                  <a:schemeClr val="tx1"/>
                </a:solidFill>
                <a:latin typeface="微软雅黑" charset="-122"/>
                <a:ea typeface="微软雅黑" charset="-122"/>
              </a:rPr>
              <a:t>深拷贝和浅拷贝</a:t>
            </a:r>
          </a:p>
          <a:p>
            <a:pPr>
              <a:buFont typeface="Wingdings" charset="2"/>
              <a:buChar char="u"/>
            </a:pPr>
            <a:r>
              <a:rPr lang="zh-CN" altLang="en-US" dirty="0">
                <a:solidFill>
                  <a:schemeClr val="tx1"/>
                </a:solidFill>
                <a:latin typeface="微软雅黑" charset="-122"/>
                <a:ea typeface="微软雅黑" charset="-122"/>
              </a:rPr>
              <a:t>正则表达式的概述</a:t>
            </a:r>
          </a:p>
          <a:p>
            <a:pPr>
              <a:buFont typeface="Wingdings" charset="2"/>
              <a:buChar char="u"/>
            </a:pPr>
            <a:r>
              <a:rPr lang="en-US" altLang="zh-CN" dirty="0">
                <a:solidFill>
                  <a:schemeClr val="tx1"/>
                </a:solidFill>
                <a:latin typeface="微软雅黑" charset="-122"/>
                <a:ea typeface="微软雅黑" charset="-122"/>
              </a:rPr>
              <a:t>re</a:t>
            </a:r>
            <a:r>
              <a:rPr lang="zh-CN" altLang="en-US" dirty="0">
                <a:solidFill>
                  <a:schemeClr val="tx1"/>
                </a:solidFill>
                <a:latin typeface="微软雅黑" charset="-122"/>
                <a:ea typeface="微软雅黑" charset="-122"/>
              </a:rPr>
              <a:t>的模块介绍</a:t>
            </a:r>
          </a:p>
          <a:p>
            <a:pPr>
              <a:buFont typeface="Wingdings" charset="2"/>
              <a:buChar char="u"/>
            </a:pPr>
            <a:r>
              <a:rPr lang="zh-CN" altLang="en-US" dirty="0">
                <a:solidFill>
                  <a:schemeClr val="tx1"/>
                </a:solidFill>
                <a:latin typeface="微软雅黑" charset="-122"/>
                <a:ea typeface="微软雅黑" charset="-122"/>
              </a:rPr>
              <a:t>匹配单个字符</a:t>
            </a:r>
          </a:p>
          <a:p>
            <a:pPr>
              <a:buFont typeface="Wingdings" charset="2"/>
              <a:buChar char="u"/>
            </a:pPr>
            <a:r>
              <a:rPr lang="zh-CN" altLang="en-US" dirty="0">
                <a:solidFill>
                  <a:schemeClr val="tx1"/>
                </a:solidFill>
                <a:latin typeface="微软雅黑" charset="-122"/>
                <a:ea typeface="微软雅黑" charset="-122"/>
              </a:rPr>
              <a:t>匹配多个字符</a:t>
            </a:r>
          </a:p>
          <a:p>
            <a:pPr>
              <a:buFont typeface="Wingdings" charset="2"/>
              <a:buChar char="u"/>
            </a:pPr>
            <a:r>
              <a:rPr lang="zh-CN" altLang="en-US" dirty="0">
                <a:solidFill>
                  <a:schemeClr val="tx1"/>
                </a:solidFill>
                <a:latin typeface="微软雅黑" charset="-122"/>
                <a:ea typeface="微软雅黑" charset="-122"/>
              </a:rPr>
              <a:t>匹配开头和结尾</a:t>
            </a:r>
          </a:p>
          <a:p>
            <a:pPr>
              <a:buFont typeface="Wingdings" charset="2"/>
              <a:buChar char="u"/>
            </a:pPr>
            <a:r>
              <a:rPr lang="zh-CN" altLang="en-US" dirty="0">
                <a:solidFill>
                  <a:schemeClr val="tx1"/>
                </a:solidFill>
                <a:latin typeface="微软雅黑" charset="-122"/>
                <a:ea typeface="微软雅黑" charset="-122"/>
              </a:rPr>
              <a:t>匹配分组</a:t>
            </a:r>
          </a:p>
        </p:txBody>
      </p:sp>
    </p:spTree>
    <p:extLst>
      <p:ext uri="{BB962C8B-B14F-4D97-AF65-F5344CB8AC3E}">
        <p14:creationId xmlns:p14="http://schemas.microsoft.com/office/powerpoint/2010/main" val="2679448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运行结果</a:t>
            </a:r>
            <a:r>
              <a:rPr lang="en-US" altLang="zh-CN" dirty="0"/>
              <a:t>:</a:t>
            </a:r>
            <a:endParaRPr lang="zh-CN" altLang="en-US"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5" name="图片 4">
            <a:extLst>
              <a:ext uri="{FF2B5EF4-FFF2-40B4-BE49-F238E27FC236}">
                <a16:creationId xmlns:a16="http://schemas.microsoft.com/office/drawing/2014/main" id="{A8C4D498-128A-F947-932B-0D5F933312BA}"/>
              </a:ext>
            </a:extLst>
          </p:cNvPr>
          <p:cNvPicPr>
            <a:picLocks noChangeAspect="1"/>
          </p:cNvPicPr>
          <p:nvPr/>
        </p:nvPicPr>
        <p:blipFill>
          <a:blip r:embed="rId2"/>
          <a:stretch>
            <a:fillRect/>
          </a:stretch>
        </p:blipFill>
        <p:spPr>
          <a:xfrm>
            <a:off x="840210" y="1457271"/>
            <a:ext cx="2947849" cy="4968552"/>
          </a:xfrm>
          <a:prstGeom prst="rect">
            <a:avLst/>
          </a:prstGeom>
          <a:ln>
            <a:solidFill>
              <a:schemeClr val="tx1"/>
            </a:solidFill>
          </a:ln>
        </p:spPr>
      </p:pic>
      <p:sp>
        <p:nvSpPr>
          <p:cNvPr id="6" name="矩形 5">
            <a:extLst>
              <a:ext uri="{FF2B5EF4-FFF2-40B4-BE49-F238E27FC236}">
                <a16:creationId xmlns:a16="http://schemas.microsoft.com/office/drawing/2014/main" id="{503BED07-4538-6F41-818D-B8C946DE93E0}"/>
              </a:ext>
            </a:extLst>
          </p:cNvPr>
          <p:cNvSpPr/>
          <p:nvPr/>
        </p:nvSpPr>
        <p:spPr>
          <a:xfrm>
            <a:off x="4296594" y="5322833"/>
            <a:ext cx="6096000" cy="1077218"/>
          </a:xfrm>
          <a:prstGeom prst="rect">
            <a:avLst/>
          </a:prstGeom>
        </p:spPr>
        <p:txBody>
          <a:bodyPr>
            <a:spAutoFit/>
          </a:bodyPr>
          <a:lstStyle/>
          <a:p>
            <a:r>
              <a:rPr lang="zh-CN" altLang="en-US" sz="1600" b="1" dirty="0">
                <a:solidFill>
                  <a:srgbClr val="C00000"/>
                </a:solidFill>
                <a:latin typeface="Alibaba PuHuiTi" pitchFamily="18" charset="-122"/>
                <a:ea typeface="Alibaba PuHuiTi" pitchFamily="18" charset="-122"/>
                <a:cs typeface="Alibaba PuHuiTi" pitchFamily="18" charset="-122"/>
              </a:rPr>
              <a:t>可变类型的深拷贝说明</a:t>
            </a:r>
            <a:r>
              <a:rPr lang="en-US" altLang="zh-CN" sz="1600" b="1" dirty="0">
                <a:solidFill>
                  <a:srgbClr val="C00000"/>
                </a:solidFill>
                <a:latin typeface="Alibaba PuHuiTi" pitchFamily="18" charset="-122"/>
                <a:ea typeface="Alibaba PuHuiTi" pitchFamily="18" charset="-122"/>
                <a:cs typeface="Alibaba PuHuiTi" pitchFamily="18" charset="-122"/>
              </a:rPr>
              <a:t>:</a:t>
            </a:r>
            <a:endParaRPr lang="zh-CN" altLang="en-US" sz="1600" dirty="0">
              <a:solidFill>
                <a:srgbClr val="C00000"/>
              </a:solidFill>
              <a:latin typeface="Alibaba PuHuiTi" pitchFamily="18" charset="-122"/>
              <a:ea typeface="Alibaba PuHuiTi" pitchFamily="18" charset="-122"/>
              <a:cs typeface="Alibaba PuHuiTi" pitchFamily="18" charset="-122"/>
            </a:endParaRPr>
          </a:p>
          <a:p>
            <a:pPr>
              <a:buFont typeface="Arial" panose="020B0604020202020204" pitchFamily="34" charset="0"/>
              <a:buChar char="•"/>
            </a:pPr>
            <a:r>
              <a:rPr lang="zh-CN" altLang="en-US" sz="1600" dirty="0">
                <a:solidFill>
                  <a:srgbClr val="333333"/>
                </a:solidFill>
                <a:latin typeface="Alibaba PuHuiTi" pitchFamily="18" charset="-122"/>
                <a:ea typeface="Alibaba PuHuiTi" pitchFamily="18" charset="-122"/>
                <a:cs typeface="Alibaba PuHuiTi" pitchFamily="18" charset="-122"/>
              </a:rPr>
              <a:t>通过上面的执行结果可以得知</a:t>
            </a:r>
            <a:r>
              <a:rPr lang="en-US" altLang="zh-CN" sz="1600" dirty="0">
                <a:solidFill>
                  <a:srgbClr val="333333"/>
                </a:solidFill>
                <a:latin typeface="Alibaba PuHuiTi" pitchFamily="18" charset="-122"/>
                <a:ea typeface="Alibaba PuHuiTi" pitchFamily="18" charset="-122"/>
                <a:cs typeface="Alibaba PuHuiTi" pitchFamily="18" charset="-122"/>
              </a:rPr>
              <a:t>, </a:t>
            </a:r>
            <a:r>
              <a:rPr lang="zh-CN" altLang="en-US" sz="1600" dirty="0">
                <a:solidFill>
                  <a:srgbClr val="333333"/>
                </a:solidFill>
                <a:latin typeface="Alibaba PuHuiTi" pitchFamily="18" charset="-122"/>
                <a:ea typeface="Alibaba PuHuiTi" pitchFamily="18" charset="-122"/>
                <a:cs typeface="Alibaba PuHuiTi" pitchFamily="18" charset="-122"/>
              </a:rPr>
              <a:t>可变类型进行深拷贝会对该对象到最后一个可变类型的每一层对象就行拷贝</a:t>
            </a:r>
            <a:r>
              <a:rPr lang="en-US" altLang="zh-CN" sz="1600" dirty="0">
                <a:solidFill>
                  <a:srgbClr val="333333"/>
                </a:solidFill>
                <a:latin typeface="Alibaba PuHuiTi" pitchFamily="18" charset="-122"/>
                <a:ea typeface="Alibaba PuHuiTi" pitchFamily="18" charset="-122"/>
                <a:cs typeface="Alibaba PuHuiTi" pitchFamily="18" charset="-122"/>
              </a:rPr>
              <a:t>, </a:t>
            </a:r>
            <a:r>
              <a:rPr lang="zh-CN" altLang="en-US" sz="1600" dirty="0">
                <a:solidFill>
                  <a:srgbClr val="333333"/>
                </a:solidFill>
                <a:latin typeface="Alibaba PuHuiTi" pitchFamily="18" charset="-122"/>
                <a:ea typeface="Alibaba PuHuiTi" pitchFamily="18" charset="-122"/>
                <a:cs typeface="Alibaba PuHuiTi" pitchFamily="18" charset="-122"/>
              </a:rPr>
              <a:t>对每一层拷贝的对象都会开辟新的内存空间进行存储。</a:t>
            </a:r>
            <a:endParaRPr lang="zh-CN" altLang="en-US" sz="1600" b="0" i="0" dirty="0">
              <a:solidFill>
                <a:srgbClr val="333333"/>
              </a:solidFill>
              <a:effectLst/>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193053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浅拷贝和深拷贝的区别</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latin typeface="Alibaba PuHuiTi" pitchFamily="18" charset="-122"/>
                <a:ea typeface="Alibaba PuHuiTi" pitchFamily="18" charset="-122"/>
                <a:cs typeface="Alibaba PuHuiTi" pitchFamily="18" charset="-122"/>
              </a:rPr>
              <a:t>浅拷贝最多拷贝对象的一层</a:t>
            </a:r>
          </a:p>
          <a:p>
            <a:r>
              <a:rPr lang="zh-CN" altLang="en-US" dirty="0">
                <a:solidFill>
                  <a:srgbClr val="C00000"/>
                </a:solidFill>
                <a:latin typeface="Alibaba PuHuiTi" pitchFamily="18" charset="-122"/>
                <a:ea typeface="Alibaba PuHuiTi" pitchFamily="18" charset="-122"/>
                <a:cs typeface="Alibaba PuHuiTi" pitchFamily="18" charset="-122"/>
              </a:rPr>
              <a:t>深拷贝可能拷贝对象的多层</a:t>
            </a:r>
            <a:endParaRPr lang="en-US" altLang="zh-CN" dirty="0">
              <a:solidFill>
                <a:srgbClr val="C00000"/>
              </a:solidFill>
              <a:latin typeface="Alibaba PuHuiTi" pitchFamily="18" charset="-122"/>
              <a:ea typeface="Alibaba PuHuiTi" pitchFamily="18" charset="-122"/>
              <a:cs typeface="Alibaba PuHuiTi" pitchFamily="18" charset="-122"/>
            </a:endParaRPr>
          </a:p>
          <a:p>
            <a:endParaRPr lang="en-US" altLang="zh-CN" dirty="0">
              <a:solidFill>
                <a:srgbClr val="C00000"/>
              </a:solidFill>
              <a:latin typeface="Alibaba PuHuiTi" pitchFamily="18" charset="-122"/>
              <a:ea typeface="Alibaba PuHuiTi" pitchFamily="18" charset="-122"/>
              <a:cs typeface="Alibaba PuHuiTi" pitchFamily="18" charset="-122"/>
            </a:endParaRPr>
          </a:p>
          <a:p>
            <a:endParaRPr lang="en-US" altLang="zh-CN" dirty="0">
              <a:solidFill>
                <a:srgbClr val="C00000"/>
              </a:solidFill>
              <a:latin typeface="Alibaba PuHuiTi" pitchFamily="18" charset="-122"/>
              <a:ea typeface="Alibaba PuHuiTi" pitchFamily="18" charset="-122"/>
              <a:cs typeface="Alibaba PuHuiTi" pitchFamily="18" charset="-122"/>
            </a:endParaRPr>
          </a:p>
          <a:p>
            <a:endParaRPr lang="en-US" altLang="zh-CN" dirty="0">
              <a:solidFill>
                <a:srgbClr val="C00000"/>
              </a:solidFill>
              <a:latin typeface="Alibaba PuHuiTi" pitchFamily="18" charset="-122"/>
              <a:ea typeface="Alibaba PuHuiTi" pitchFamily="18" charset="-122"/>
              <a:cs typeface="Alibaba PuHuiTi" pitchFamily="18" charset="-122"/>
            </a:endParaRPr>
          </a:p>
          <a:p>
            <a:endParaRPr lang="en-US" altLang="zh-CN" dirty="0">
              <a:solidFill>
                <a:srgbClr val="C00000"/>
              </a:solidFill>
              <a:latin typeface="Alibaba PuHuiTi" pitchFamily="18" charset="-122"/>
              <a:ea typeface="Alibaba PuHuiTi" pitchFamily="18" charset="-122"/>
              <a:cs typeface="Alibaba PuHuiTi" pitchFamily="18" charset="-122"/>
            </a:endParaRPr>
          </a:p>
          <a:p>
            <a:r>
              <a:rPr lang="zh-CN" altLang="en-US" dirty="0">
                <a:solidFill>
                  <a:srgbClr val="C00000"/>
                </a:solidFill>
                <a:latin typeface="Alibaba PuHuiTi" pitchFamily="18" charset="-122"/>
                <a:ea typeface="Alibaba PuHuiTi" pitchFamily="18" charset="-122"/>
                <a:cs typeface="Alibaba PuHuiTi" pitchFamily="18" charset="-122"/>
              </a:rPr>
              <a:t>总结</a:t>
            </a:r>
            <a:r>
              <a:rPr lang="en-US" altLang="zh-CN" dirty="0">
                <a:solidFill>
                  <a:srgbClr val="C00000"/>
                </a:solidFill>
                <a:latin typeface="Alibaba PuHuiTi" pitchFamily="18" charset="-122"/>
                <a:ea typeface="Alibaba PuHuiTi" pitchFamily="18" charset="-122"/>
                <a:cs typeface="Alibaba PuHuiTi" pitchFamily="18" charset="-122"/>
              </a:rPr>
              <a:t>:</a:t>
            </a:r>
          </a:p>
          <a:p>
            <a:r>
              <a:rPr lang="zh-CN" altLang="en-US" dirty="0">
                <a:latin typeface="Alibaba PuHuiTi" pitchFamily="18" charset="-122"/>
                <a:ea typeface="Alibaba PuHuiTi" pitchFamily="18" charset="-122"/>
                <a:cs typeface="Alibaba PuHuiTi" pitchFamily="18" charset="-122"/>
              </a:rPr>
              <a:t>浅拷贝使用</a:t>
            </a:r>
            <a:r>
              <a:rPr lang="en" altLang="zh-CN" dirty="0" err="1">
                <a:latin typeface="Alibaba PuHuiTi" pitchFamily="18" charset="-122"/>
                <a:ea typeface="Alibaba PuHuiTi" pitchFamily="18" charset="-122"/>
                <a:cs typeface="Alibaba PuHuiTi" pitchFamily="18" charset="-122"/>
              </a:rPr>
              <a:t>copy.copy</a:t>
            </a:r>
            <a:r>
              <a:rPr lang="zh-CN" altLang="en-US" dirty="0">
                <a:latin typeface="Alibaba PuHuiTi" pitchFamily="18" charset="-122"/>
                <a:ea typeface="Alibaba PuHuiTi" pitchFamily="18" charset="-122"/>
                <a:cs typeface="Alibaba PuHuiTi" pitchFamily="18" charset="-122"/>
              </a:rPr>
              <a:t>函数</a:t>
            </a:r>
          </a:p>
          <a:p>
            <a:r>
              <a:rPr lang="zh-CN" altLang="en-US" dirty="0">
                <a:latin typeface="Alibaba PuHuiTi" pitchFamily="18" charset="-122"/>
                <a:ea typeface="Alibaba PuHuiTi" pitchFamily="18" charset="-122"/>
                <a:cs typeface="Alibaba PuHuiTi" pitchFamily="18" charset="-122"/>
              </a:rPr>
              <a:t>深拷贝使用</a:t>
            </a:r>
            <a:r>
              <a:rPr lang="en" altLang="zh-CN" dirty="0" err="1">
                <a:latin typeface="Alibaba PuHuiTi" pitchFamily="18" charset="-122"/>
                <a:ea typeface="Alibaba PuHuiTi" pitchFamily="18" charset="-122"/>
                <a:cs typeface="Alibaba PuHuiTi" pitchFamily="18" charset="-122"/>
              </a:rPr>
              <a:t>copy.deepcopy</a:t>
            </a:r>
            <a:r>
              <a:rPr lang="zh-CN" altLang="en-US" dirty="0">
                <a:latin typeface="Alibaba PuHuiTi" pitchFamily="18" charset="-122"/>
                <a:ea typeface="Alibaba PuHuiTi" pitchFamily="18" charset="-122"/>
                <a:cs typeface="Alibaba PuHuiTi" pitchFamily="18" charset="-122"/>
              </a:rPr>
              <a:t>函数</a:t>
            </a:r>
          </a:p>
          <a:p>
            <a:r>
              <a:rPr lang="zh-CN" altLang="en-US" dirty="0">
                <a:latin typeface="Alibaba PuHuiTi" pitchFamily="18" charset="-122"/>
                <a:ea typeface="Alibaba PuHuiTi" pitchFamily="18" charset="-122"/>
                <a:cs typeface="Alibaba PuHuiTi" pitchFamily="18" charset="-122"/>
              </a:rPr>
              <a:t>不管是给对象进行深拷贝还是浅拷贝，只要拷贝成功就会开辟新的内存空间存储拷贝的对象。</a:t>
            </a:r>
          </a:p>
          <a:p>
            <a:r>
              <a:rPr lang="zh-CN" altLang="en-US" dirty="0">
                <a:latin typeface="Alibaba PuHuiTi" pitchFamily="18" charset="-122"/>
                <a:ea typeface="Alibaba PuHuiTi" pitchFamily="18" charset="-122"/>
                <a:cs typeface="Alibaba PuHuiTi" pitchFamily="18" charset="-122"/>
              </a:rPr>
              <a:t>浅拷贝和深拷贝的区别是</a:t>
            </a:r>
            <a:r>
              <a:rPr lang="en-US" altLang="zh-CN" dirty="0">
                <a:latin typeface="Alibaba PuHuiTi" pitchFamily="18" charset="-122"/>
                <a:ea typeface="Alibaba PuHuiTi" pitchFamily="18" charset="-122"/>
                <a:cs typeface="Alibaba PuHuiTi" pitchFamily="18" charset="-122"/>
              </a:rPr>
              <a:t>:</a:t>
            </a:r>
          </a:p>
          <a:p>
            <a:pPr lvl="1"/>
            <a:r>
              <a:rPr lang="zh-CN" altLang="en-US" sz="1600" b="0" dirty="0">
                <a:latin typeface="Alibaba PuHuiTi" pitchFamily="18" charset="-122"/>
                <a:ea typeface="Alibaba PuHuiTi" pitchFamily="18" charset="-122"/>
                <a:cs typeface="Alibaba PuHuiTi" pitchFamily="18" charset="-122"/>
              </a:rPr>
              <a:t>浅拷贝最多拷贝对象的一层，深拷贝可能拷贝对象的多层</a:t>
            </a:r>
          </a:p>
          <a:p>
            <a:endParaRPr lang="zh-CN" altLang="en-US" dirty="0">
              <a:solidFill>
                <a:srgbClr val="C00000"/>
              </a:solidFill>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2704516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en-US" altLang="zh-CN" dirty="0">
                <a:solidFill>
                  <a:schemeClr val="tx1"/>
                </a:solidFill>
                <a:latin typeface="微软雅黑" charset="-122"/>
                <a:ea typeface="微软雅黑" charset="-122"/>
              </a:rPr>
              <a:t>with</a:t>
            </a:r>
            <a:r>
              <a:rPr lang="zh-CN" altLang="en-US" dirty="0">
                <a:solidFill>
                  <a:schemeClr val="tx1"/>
                </a:solidFill>
                <a:latin typeface="微软雅黑" charset="-122"/>
                <a:ea typeface="微软雅黑" charset="-122"/>
              </a:rPr>
              <a:t>语句</a:t>
            </a:r>
          </a:p>
          <a:p>
            <a:pPr>
              <a:buFont typeface="Wingdings" charset="2"/>
              <a:buChar char="u"/>
            </a:pPr>
            <a:r>
              <a:rPr lang="zh-CN" altLang="en-US" dirty="0">
                <a:solidFill>
                  <a:schemeClr val="tx1"/>
                </a:solidFill>
                <a:latin typeface="微软雅黑" charset="-122"/>
                <a:ea typeface="微软雅黑" charset="-122"/>
              </a:rPr>
              <a:t>深拷贝和浅拷贝</a:t>
            </a:r>
          </a:p>
          <a:p>
            <a:pPr>
              <a:buFont typeface="Wingdings" charset="2"/>
              <a:buChar char="u"/>
            </a:pPr>
            <a:r>
              <a:rPr lang="zh-CN" altLang="en-US" dirty="0">
                <a:solidFill>
                  <a:srgbClr val="C00000"/>
                </a:solidFill>
                <a:latin typeface="微软雅黑" charset="-122"/>
                <a:ea typeface="微软雅黑" charset="-122"/>
              </a:rPr>
              <a:t>正则表达式的概述</a:t>
            </a:r>
          </a:p>
          <a:p>
            <a:pPr>
              <a:buFont typeface="Wingdings" charset="2"/>
              <a:buChar char="u"/>
            </a:pPr>
            <a:r>
              <a:rPr lang="en-US" altLang="zh-CN" dirty="0">
                <a:solidFill>
                  <a:schemeClr val="tx1"/>
                </a:solidFill>
                <a:latin typeface="微软雅黑" charset="-122"/>
                <a:ea typeface="微软雅黑" charset="-122"/>
              </a:rPr>
              <a:t>re</a:t>
            </a:r>
            <a:r>
              <a:rPr lang="zh-CN" altLang="en-US" dirty="0">
                <a:solidFill>
                  <a:schemeClr val="tx1"/>
                </a:solidFill>
                <a:latin typeface="微软雅黑" charset="-122"/>
                <a:ea typeface="微软雅黑" charset="-122"/>
              </a:rPr>
              <a:t>的模块介绍</a:t>
            </a:r>
          </a:p>
          <a:p>
            <a:pPr>
              <a:buFont typeface="Wingdings" charset="2"/>
              <a:buChar char="u"/>
            </a:pPr>
            <a:r>
              <a:rPr lang="zh-CN" altLang="en-US" dirty="0">
                <a:solidFill>
                  <a:schemeClr val="tx1"/>
                </a:solidFill>
                <a:latin typeface="微软雅黑" charset="-122"/>
                <a:ea typeface="微软雅黑" charset="-122"/>
              </a:rPr>
              <a:t>匹配单个字符</a:t>
            </a:r>
          </a:p>
          <a:p>
            <a:pPr>
              <a:buFont typeface="Wingdings" charset="2"/>
              <a:buChar char="u"/>
            </a:pPr>
            <a:r>
              <a:rPr lang="zh-CN" altLang="en-US" dirty="0">
                <a:solidFill>
                  <a:schemeClr val="tx1"/>
                </a:solidFill>
                <a:latin typeface="微软雅黑" charset="-122"/>
                <a:ea typeface="微软雅黑" charset="-122"/>
              </a:rPr>
              <a:t>匹配多个字符</a:t>
            </a:r>
          </a:p>
          <a:p>
            <a:pPr>
              <a:buFont typeface="Wingdings" charset="2"/>
              <a:buChar char="u"/>
            </a:pPr>
            <a:r>
              <a:rPr lang="zh-CN" altLang="en-US" dirty="0">
                <a:solidFill>
                  <a:schemeClr val="tx1"/>
                </a:solidFill>
                <a:latin typeface="微软雅黑" charset="-122"/>
                <a:ea typeface="微软雅黑" charset="-122"/>
              </a:rPr>
              <a:t>匹配开头和结尾</a:t>
            </a:r>
          </a:p>
          <a:p>
            <a:pPr>
              <a:buFont typeface="Wingdings" charset="2"/>
              <a:buChar char="u"/>
            </a:pPr>
            <a:r>
              <a:rPr lang="zh-CN" altLang="en-US" dirty="0">
                <a:solidFill>
                  <a:schemeClr val="tx1"/>
                </a:solidFill>
                <a:latin typeface="微软雅黑" charset="-122"/>
                <a:ea typeface="微软雅黑" charset="-122"/>
              </a:rPr>
              <a:t>匹配分组</a:t>
            </a:r>
          </a:p>
        </p:txBody>
      </p:sp>
    </p:spTree>
    <p:extLst>
      <p:ext uri="{BB962C8B-B14F-4D97-AF65-F5344CB8AC3E}">
        <p14:creationId xmlns:p14="http://schemas.microsoft.com/office/powerpoint/2010/main" val="328092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能够知道正则表达式的作用</a:t>
            </a:r>
          </a:p>
        </p:txBody>
      </p:sp>
    </p:spTree>
    <p:extLst>
      <p:ext uri="{BB962C8B-B14F-4D97-AF65-F5344CB8AC3E}">
        <p14:creationId xmlns:p14="http://schemas.microsoft.com/office/powerpoint/2010/main" val="1781197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正则表达式的概述</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正则表达式的介绍</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在实际开发过程中经常会有查找符合某些复杂规则的字符串的需要，比如</a:t>
            </a:r>
            <a:r>
              <a:rPr lang="en-US" altLang="zh-CN" dirty="0"/>
              <a:t>:</a:t>
            </a:r>
            <a:r>
              <a:rPr lang="zh-CN" altLang="en-US" dirty="0"/>
              <a:t>邮箱、图片地址、手机号码等，这时候想匹配或者查找符合某些规则的字符串就可以使用正则表达式了</a:t>
            </a:r>
            <a:endParaRPr lang="en-US" altLang="zh-CN" dirty="0"/>
          </a:p>
          <a:p>
            <a:endParaRPr lang="en-US" altLang="zh-CN" dirty="0">
              <a:solidFill>
                <a:srgbClr val="C00000"/>
              </a:solidFill>
            </a:endParaRPr>
          </a:p>
          <a:p>
            <a:r>
              <a:rPr lang="zh-CN" altLang="en-US" b="1" dirty="0">
                <a:solidFill>
                  <a:srgbClr val="C00000"/>
                </a:solidFill>
              </a:rPr>
              <a:t>正则表达式概念</a:t>
            </a:r>
            <a:endParaRPr lang="en-US" altLang="zh-CN" b="1" dirty="0">
              <a:solidFill>
                <a:srgbClr val="C00000"/>
              </a:solidFill>
            </a:endParaRPr>
          </a:p>
          <a:p>
            <a:r>
              <a:rPr lang="zh-CN" altLang="en-US" dirty="0"/>
              <a:t>正则表达式就是记录文本规则的代码</a:t>
            </a:r>
            <a:endParaRPr lang="en-US" altLang="zh-CN" dirty="0"/>
          </a:p>
          <a:p>
            <a:endParaRPr lang="en-US" altLang="zh-CN" dirty="0"/>
          </a:p>
          <a:p>
            <a:r>
              <a:rPr lang="zh-CN" altLang="en-US" b="1" dirty="0">
                <a:solidFill>
                  <a:srgbClr val="C00000"/>
                </a:solidFill>
              </a:rPr>
              <a:t>正则表达式的样子</a:t>
            </a:r>
            <a:endParaRPr lang="en-US" altLang="zh-CN" b="1" dirty="0">
              <a:solidFill>
                <a:srgbClr val="C00000"/>
              </a:solidFill>
            </a:endParaRPr>
          </a:p>
          <a:p>
            <a:r>
              <a:rPr lang="en" altLang="zh-CN" dirty="0"/>
              <a:t>0\d{2}-\d{8} </a:t>
            </a:r>
            <a:r>
              <a:rPr lang="zh-CN" altLang="en-US" dirty="0"/>
              <a:t>这个就是一个正则表达式，表达的意思是匹配的是座机号码</a:t>
            </a:r>
            <a:endParaRPr lang="en-US" altLang="zh-CN" dirty="0"/>
          </a:p>
          <a:p>
            <a:endParaRPr lang="en-US" altLang="zh-CN" b="1" dirty="0">
              <a:solidFill>
                <a:srgbClr val="C00000"/>
              </a:solidFill>
            </a:endParaRPr>
          </a:p>
          <a:p>
            <a:r>
              <a:rPr lang="zh-CN" altLang="en-US" b="1" dirty="0">
                <a:solidFill>
                  <a:srgbClr val="C00000"/>
                </a:solidFill>
              </a:rPr>
              <a:t>正则表达式的特点</a:t>
            </a:r>
            <a:endParaRPr lang="en-US" altLang="zh-CN" b="1" dirty="0">
              <a:solidFill>
                <a:srgbClr val="C00000"/>
              </a:solidFill>
            </a:endParaRPr>
          </a:p>
          <a:p>
            <a:r>
              <a:rPr lang="zh-CN" altLang="en-US" dirty="0"/>
              <a:t>正则表达式的语法很令人头疼，可读性差</a:t>
            </a:r>
          </a:p>
          <a:p>
            <a:r>
              <a:rPr lang="zh-CN" altLang="en-US" dirty="0"/>
              <a:t>正则表达式通用行很强，能够适用于很多编程语言</a:t>
            </a:r>
          </a:p>
          <a:p>
            <a:endParaRPr lang="zh-CN" altLang="en-US" b="1" dirty="0"/>
          </a:p>
          <a:p>
            <a:endParaRPr lang="zh-CN" altLang="en-US" b="1" dirty="0">
              <a:solidFill>
                <a:srgbClr val="C00000"/>
              </a:solidFill>
            </a:endParaRPr>
          </a:p>
          <a:p>
            <a:endParaRPr lang="zh-CN" altLang="en-US" dirty="0"/>
          </a:p>
          <a:p>
            <a:endParaRPr lang="zh-CN" altLang="en-US" dirty="0">
              <a:solidFill>
                <a:srgbClr val="C00000"/>
              </a:solidFill>
            </a:endParaRPr>
          </a:p>
        </p:txBody>
      </p:sp>
    </p:spTree>
    <p:extLst>
      <p:ext uri="{BB962C8B-B14F-4D97-AF65-F5344CB8AC3E}">
        <p14:creationId xmlns:p14="http://schemas.microsoft.com/office/powerpoint/2010/main" val="3731021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en-US" altLang="zh-CN" dirty="0">
                <a:solidFill>
                  <a:schemeClr val="tx1"/>
                </a:solidFill>
                <a:latin typeface="微软雅黑" charset="-122"/>
                <a:ea typeface="微软雅黑" charset="-122"/>
              </a:rPr>
              <a:t>with</a:t>
            </a:r>
            <a:r>
              <a:rPr lang="zh-CN" altLang="en-US" dirty="0">
                <a:solidFill>
                  <a:schemeClr val="tx1"/>
                </a:solidFill>
                <a:latin typeface="微软雅黑" charset="-122"/>
                <a:ea typeface="微软雅黑" charset="-122"/>
              </a:rPr>
              <a:t>语句</a:t>
            </a:r>
          </a:p>
          <a:p>
            <a:pPr>
              <a:buFont typeface="Wingdings" charset="2"/>
              <a:buChar char="u"/>
            </a:pPr>
            <a:r>
              <a:rPr lang="zh-CN" altLang="en-US" dirty="0">
                <a:solidFill>
                  <a:schemeClr val="tx1"/>
                </a:solidFill>
                <a:latin typeface="微软雅黑" charset="-122"/>
                <a:ea typeface="微软雅黑" charset="-122"/>
              </a:rPr>
              <a:t>深拷贝和浅拷贝</a:t>
            </a:r>
          </a:p>
          <a:p>
            <a:pPr>
              <a:buFont typeface="Wingdings" charset="2"/>
              <a:buChar char="u"/>
            </a:pPr>
            <a:r>
              <a:rPr lang="zh-CN" altLang="en-US" dirty="0">
                <a:solidFill>
                  <a:schemeClr val="tx1"/>
                </a:solidFill>
                <a:latin typeface="微软雅黑" charset="-122"/>
                <a:ea typeface="微软雅黑" charset="-122"/>
              </a:rPr>
              <a:t>正则表达式的概述</a:t>
            </a:r>
          </a:p>
          <a:p>
            <a:pPr>
              <a:buFont typeface="Wingdings" charset="2"/>
              <a:buChar char="u"/>
            </a:pPr>
            <a:r>
              <a:rPr lang="en-US" altLang="zh-CN" dirty="0">
                <a:solidFill>
                  <a:srgbClr val="C00000"/>
                </a:solidFill>
                <a:latin typeface="微软雅黑" charset="-122"/>
                <a:ea typeface="微软雅黑" charset="-122"/>
              </a:rPr>
              <a:t>re</a:t>
            </a:r>
            <a:r>
              <a:rPr lang="zh-CN" altLang="en-US" dirty="0">
                <a:solidFill>
                  <a:srgbClr val="C00000"/>
                </a:solidFill>
                <a:latin typeface="微软雅黑" charset="-122"/>
                <a:ea typeface="微软雅黑" charset="-122"/>
              </a:rPr>
              <a:t>的模块介绍</a:t>
            </a:r>
          </a:p>
          <a:p>
            <a:pPr>
              <a:buFont typeface="Wingdings" charset="2"/>
              <a:buChar char="u"/>
            </a:pPr>
            <a:r>
              <a:rPr lang="zh-CN" altLang="en-US" dirty="0">
                <a:solidFill>
                  <a:schemeClr val="tx1"/>
                </a:solidFill>
                <a:latin typeface="微软雅黑" charset="-122"/>
                <a:ea typeface="微软雅黑" charset="-122"/>
              </a:rPr>
              <a:t>匹配单个字符</a:t>
            </a:r>
          </a:p>
          <a:p>
            <a:pPr>
              <a:buFont typeface="Wingdings" charset="2"/>
              <a:buChar char="u"/>
            </a:pPr>
            <a:r>
              <a:rPr lang="zh-CN" altLang="en-US" dirty="0">
                <a:solidFill>
                  <a:schemeClr val="tx1"/>
                </a:solidFill>
                <a:latin typeface="微软雅黑" charset="-122"/>
                <a:ea typeface="微软雅黑" charset="-122"/>
              </a:rPr>
              <a:t>匹配多个字符</a:t>
            </a:r>
          </a:p>
          <a:p>
            <a:pPr>
              <a:buFont typeface="Wingdings" charset="2"/>
              <a:buChar char="u"/>
            </a:pPr>
            <a:r>
              <a:rPr lang="zh-CN" altLang="en-US" dirty="0">
                <a:solidFill>
                  <a:schemeClr val="tx1"/>
                </a:solidFill>
                <a:latin typeface="微软雅黑" charset="-122"/>
                <a:ea typeface="微软雅黑" charset="-122"/>
              </a:rPr>
              <a:t>匹配开头和结尾</a:t>
            </a:r>
          </a:p>
          <a:p>
            <a:pPr>
              <a:buFont typeface="Wingdings" charset="2"/>
              <a:buChar char="u"/>
            </a:pPr>
            <a:r>
              <a:rPr lang="zh-CN" altLang="en-US" dirty="0">
                <a:solidFill>
                  <a:schemeClr val="tx1"/>
                </a:solidFill>
                <a:latin typeface="微软雅黑" charset="-122"/>
                <a:ea typeface="微软雅黑" charset="-122"/>
              </a:rPr>
              <a:t>匹配分组</a:t>
            </a:r>
          </a:p>
        </p:txBody>
      </p:sp>
    </p:spTree>
    <p:extLst>
      <p:ext uri="{BB962C8B-B14F-4D97-AF65-F5344CB8AC3E}">
        <p14:creationId xmlns:p14="http://schemas.microsoft.com/office/powerpoint/2010/main" val="3374729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能够知道在</a:t>
            </a:r>
            <a:r>
              <a:rPr lang="en" altLang="zh-CN" dirty="0"/>
              <a:t>python</a:t>
            </a:r>
            <a:r>
              <a:rPr lang="zh-CN" altLang="en-US" dirty="0"/>
              <a:t>中使用正则表达式需要导入的模块</a:t>
            </a:r>
          </a:p>
        </p:txBody>
      </p:sp>
    </p:spTree>
    <p:extLst>
      <p:ext uri="{BB962C8B-B14F-4D97-AF65-F5344CB8AC3E}">
        <p14:creationId xmlns:p14="http://schemas.microsoft.com/office/powerpoint/2010/main" val="3925398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en-US" altLang="zh-CN" dirty="0"/>
              <a:t>re</a:t>
            </a:r>
            <a:r>
              <a:rPr kumimoji="1" lang="zh-CN" altLang="en-US" dirty="0"/>
              <a:t>的模块介绍</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re</a:t>
            </a:r>
            <a:r>
              <a:rPr lang="zh-CN" altLang="en-US" dirty="0"/>
              <a:t>模块的介绍</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在</a:t>
            </a:r>
            <a:r>
              <a:rPr lang="en" altLang="zh-CN" dirty="0"/>
              <a:t>Python</a:t>
            </a:r>
            <a:r>
              <a:rPr lang="zh-CN" altLang="en-US" dirty="0"/>
              <a:t>中需要通过正则表达式对字符串进行匹配的时候，可以使用一个 </a:t>
            </a:r>
            <a:r>
              <a:rPr lang="en" altLang="zh-CN" dirty="0"/>
              <a:t>re </a:t>
            </a:r>
            <a:r>
              <a:rPr lang="zh-CN" altLang="en-US" dirty="0"/>
              <a:t>模块</a:t>
            </a:r>
            <a:endParaRPr lang="zh-CN" altLang="en-US" dirty="0">
              <a:solidFill>
                <a:srgbClr val="C00000"/>
              </a:solidFill>
            </a:endParaRPr>
          </a:p>
        </p:txBody>
      </p:sp>
      <p:pic>
        <p:nvPicPr>
          <p:cNvPr id="5" name="图片 4">
            <a:extLst>
              <a:ext uri="{FF2B5EF4-FFF2-40B4-BE49-F238E27FC236}">
                <a16:creationId xmlns:a16="http://schemas.microsoft.com/office/drawing/2014/main" id="{746EB3CC-5FD3-2349-AAEE-9692690479F3}"/>
              </a:ext>
            </a:extLst>
          </p:cNvPr>
          <p:cNvPicPr>
            <a:picLocks noChangeAspect="1"/>
          </p:cNvPicPr>
          <p:nvPr/>
        </p:nvPicPr>
        <p:blipFill>
          <a:blip r:embed="rId2"/>
          <a:stretch>
            <a:fillRect/>
          </a:stretch>
        </p:blipFill>
        <p:spPr>
          <a:xfrm>
            <a:off x="840210" y="2327170"/>
            <a:ext cx="5626100" cy="2857500"/>
          </a:xfrm>
          <a:prstGeom prst="rect">
            <a:avLst/>
          </a:prstGeom>
          <a:ln>
            <a:solidFill>
              <a:schemeClr val="tx1"/>
            </a:solidFill>
          </a:ln>
        </p:spPr>
      </p:pic>
    </p:spTree>
    <p:extLst>
      <p:ext uri="{BB962C8B-B14F-4D97-AF65-F5344CB8AC3E}">
        <p14:creationId xmlns:p14="http://schemas.microsoft.com/office/powerpoint/2010/main" val="2793856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en-US" altLang="zh-CN" dirty="0"/>
              <a:t>re</a:t>
            </a:r>
            <a:r>
              <a:rPr kumimoji="1" lang="zh-CN" altLang="en-US" dirty="0"/>
              <a:t>的模块介绍</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re</a:t>
            </a:r>
            <a:r>
              <a:rPr lang="zh-CN" altLang="en-US" dirty="0"/>
              <a:t>模块的使用</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E1E6D6E8-F03A-A543-B51F-084E69561B41}"/>
              </a:ext>
            </a:extLst>
          </p:cNvPr>
          <p:cNvPicPr>
            <a:picLocks noChangeAspect="1"/>
          </p:cNvPicPr>
          <p:nvPr/>
        </p:nvPicPr>
        <p:blipFill>
          <a:blip r:embed="rId2"/>
          <a:stretch>
            <a:fillRect/>
          </a:stretch>
        </p:blipFill>
        <p:spPr>
          <a:xfrm>
            <a:off x="848756" y="1674708"/>
            <a:ext cx="5168900" cy="4191000"/>
          </a:xfrm>
          <a:prstGeom prst="rect">
            <a:avLst/>
          </a:prstGeom>
          <a:ln>
            <a:solidFill>
              <a:schemeClr val="tx1"/>
            </a:solidFill>
          </a:ln>
        </p:spPr>
      </p:pic>
    </p:spTree>
    <p:extLst>
      <p:ext uri="{BB962C8B-B14F-4D97-AF65-F5344CB8AC3E}">
        <p14:creationId xmlns:p14="http://schemas.microsoft.com/office/powerpoint/2010/main" val="1998046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en-US" altLang="zh-CN" dirty="0">
                <a:solidFill>
                  <a:schemeClr val="tx1"/>
                </a:solidFill>
                <a:latin typeface="微软雅黑" charset="-122"/>
                <a:ea typeface="微软雅黑" charset="-122"/>
              </a:rPr>
              <a:t>with</a:t>
            </a:r>
            <a:r>
              <a:rPr lang="zh-CN" altLang="en-US" dirty="0">
                <a:solidFill>
                  <a:schemeClr val="tx1"/>
                </a:solidFill>
                <a:latin typeface="微软雅黑" charset="-122"/>
                <a:ea typeface="微软雅黑" charset="-122"/>
              </a:rPr>
              <a:t>语句</a:t>
            </a:r>
          </a:p>
          <a:p>
            <a:pPr>
              <a:buFont typeface="Wingdings" charset="2"/>
              <a:buChar char="u"/>
            </a:pPr>
            <a:r>
              <a:rPr lang="zh-CN" altLang="en-US" dirty="0">
                <a:solidFill>
                  <a:schemeClr val="tx1"/>
                </a:solidFill>
                <a:latin typeface="微软雅黑" charset="-122"/>
                <a:ea typeface="微软雅黑" charset="-122"/>
              </a:rPr>
              <a:t>深拷贝和浅拷贝</a:t>
            </a:r>
          </a:p>
          <a:p>
            <a:pPr>
              <a:buFont typeface="Wingdings" charset="2"/>
              <a:buChar char="u"/>
            </a:pPr>
            <a:r>
              <a:rPr lang="zh-CN" altLang="en-US" dirty="0">
                <a:solidFill>
                  <a:schemeClr val="tx1"/>
                </a:solidFill>
                <a:latin typeface="微软雅黑" charset="-122"/>
                <a:ea typeface="微软雅黑" charset="-122"/>
              </a:rPr>
              <a:t>正则表达式的概述</a:t>
            </a:r>
          </a:p>
          <a:p>
            <a:pPr>
              <a:buFont typeface="Wingdings" charset="2"/>
              <a:buChar char="u"/>
            </a:pPr>
            <a:r>
              <a:rPr lang="en-US" altLang="zh-CN" dirty="0">
                <a:solidFill>
                  <a:schemeClr val="tx1"/>
                </a:solidFill>
                <a:latin typeface="微软雅黑" charset="-122"/>
                <a:ea typeface="微软雅黑" charset="-122"/>
              </a:rPr>
              <a:t>re</a:t>
            </a:r>
            <a:r>
              <a:rPr lang="zh-CN" altLang="en-US" dirty="0">
                <a:solidFill>
                  <a:schemeClr val="tx1"/>
                </a:solidFill>
                <a:latin typeface="微软雅黑" charset="-122"/>
                <a:ea typeface="微软雅黑" charset="-122"/>
              </a:rPr>
              <a:t>的模块介绍</a:t>
            </a:r>
          </a:p>
          <a:p>
            <a:pPr>
              <a:buFont typeface="Wingdings" charset="2"/>
              <a:buChar char="u"/>
            </a:pPr>
            <a:r>
              <a:rPr lang="zh-CN" altLang="en-US" dirty="0">
                <a:solidFill>
                  <a:srgbClr val="C00000"/>
                </a:solidFill>
                <a:latin typeface="微软雅黑" charset="-122"/>
                <a:ea typeface="微软雅黑" charset="-122"/>
              </a:rPr>
              <a:t>匹配单个字符</a:t>
            </a:r>
          </a:p>
          <a:p>
            <a:pPr>
              <a:buFont typeface="Wingdings" charset="2"/>
              <a:buChar char="u"/>
            </a:pPr>
            <a:r>
              <a:rPr lang="zh-CN" altLang="en-US" dirty="0">
                <a:solidFill>
                  <a:schemeClr val="tx1"/>
                </a:solidFill>
                <a:latin typeface="微软雅黑" charset="-122"/>
                <a:ea typeface="微软雅黑" charset="-122"/>
              </a:rPr>
              <a:t>匹配多个字符</a:t>
            </a:r>
          </a:p>
          <a:p>
            <a:pPr>
              <a:buFont typeface="Wingdings" charset="2"/>
              <a:buChar char="u"/>
            </a:pPr>
            <a:r>
              <a:rPr lang="zh-CN" altLang="en-US" dirty="0">
                <a:solidFill>
                  <a:schemeClr val="tx1"/>
                </a:solidFill>
                <a:latin typeface="微软雅黑" charset="-122"/>
                <a:ea typeface="微软雅黑" charset="-122"/>
              </a:rPr>
              <a:t>匹配开头和结尾</a:t>
            </a:r>
          </a:p>
          <a:p>
            <a:pPr>
              <a:buFont typeface="Wingdings" charset="2"/>
              <a:buChar char="u"/>
            </a:pPr>
            <a:r>
              <a:rPr lang="zh-CN" altLang="en-US" dirty="0">
                <a:solidFill>
                  <a:schemeClr val="tx1"/>
                </a:solidFill>
                <a:latin typeface="微软雅黑" charset="-122"/>
                <a:ea typeface="微软雅黑" charset="-122"/>
              </a:rPr>
              <a:t>匹配分组</a:t>
            </a:r>
          </a:p>
        </p:txBody>
      </p:sp>
    </p:spTree>
    <p:extLst>
      <p:ext uri="{BB962C8B-B14F-4D97-AF65-F5344CB8AC3E}">
        <p14:creationId xmlns:p14="http://schemas.microsoft.com/office/powerpoint/2010/main" val="121555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能够知道</a:t>
            </a:r>
            <a:r>
              <a:rPr lang="en-US" altLang="zh-CN" dirty="0"/>
              <a:t>with</a:t>
            </a:r>
            <a:r>
              <a:rPr lang="zh-CN" altLang="en-US" dirty="0"/>
              <a:t>语句的用法</a:t>
            </a:r>
          </a:p>
        </p:txBody>
      </p:sp>
    </p:spTree>
    <p:extLst>
      <p:ext uri="{BB962C8B-B14F-4D97-AF65-F5344CB8AC3E}">
        <p14:creationId xmlns:p14="http://schemas.microsoft.com/office/powerpoint/2010/main" val="4031496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能够使用</a:t>
            </a:r>
            <a:r>
              <a:rPr lang="en" altLang="zh-CN" dirty="0"/>
              <a:t>re</a:t>
            </a:r>
            <a:r>
              <a:rPr lang="zh-CN" altLang="en-US" dirty="0"/>
              <a:t>模块匹配单个字符</a:t>
            </a:r>
          </a:p>
        </p:txBody>
      </p:sp>
    </p:spTree>
    <p:extLst>
      <p:ext uri="{BB962C8B-B14F-4D97-AF65-F5344CB8AC3E}">
        <p14:creationId xmlns:p14="http://schemas.microsoft.com/office/powerpoint/2010/main" val="3171956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匹配单个字符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匹配单个字符</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5" name="图片 4">
            <a:extLst>
              <a:ext uri="{FF2B5EF4-FFF2-40B4-BE49-F238E27FC236}">
                <a16:creationId xmlns:a16="http://schemas.microsoft.com/office/drawing/2014/main" id="{FFAC16FC-DDCA-C749-812D-33C2A57D1A04}"/>
              </a:ext>
            </a:extLst>
          </p:cNvPr>
          <p:cNvPicPr>
            <a:picLocks noChangeAspect="1"/>
          </p:cNvPicPr>
          <p:nvPr/>
        </p:nvPicPr>
        <p:blipFill>
          <a:blip r:embed="rId2"/>
          <a:stretch>
            <a:fillRect/>
          </a:stretch>
        </p:blipFill>
        <p:spPr>
          <a:xfrm>
            <a:off x="793032" y="1533420"/>
            <a:ext cx="7708900" cy="4445000"/>
          </a:xfrm>
          <a:prstGeom prst="rect">
            <a:avLst/>
          </a:prstGeom>
          <a:ln>
            <a:solidFill>
              <a:schemeClr val="tx1"/>
            </a:solidFill>
          </a:ln>
        </p:spPr>
      </p:pic>
    </p:spTree>
    <p:extLst>
      <p:ext uri="{BB962C8B-B14F-4D97-AF65-F5344CB8AC3E}">
        <p14:creationId xmlns:p14="http://schemas.microsoft.com/office/powerpoint/2010/main" val="26117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匹配单个字符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1</a:t>
            </a:r>
            <a:r>
              <a:rPr lang="zh-CN" altLang="en-US" dirty="0"/>
              <a:t>： </a:t>
            </a:r>
            <a:r>
              <a:rPr lang="en-US" altLang="zh-CN" dirty="0"/>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65E90157-4107-9443-BC96-CA30F39F6F35}"/>
              </a:ext>
            </a:extLst>
          </p:cNvPr>
          <p:cNvPicPr>
            <a:picLocks noChangeAspect="1"/>
          </p:cNvPicPr>
          <p:nvPr/>
        </p:nvPicPr>
        <p:blipFill>
          <a:blip r:embed="rId2"/>
          <a:stretch>
            <a:fillRect/>
          </a:stretch>
        </p:blipFill>
        <p:spPr>
          <a:xfrm>
            <a:off x="3648522" y="847620"/>
            <a:ext cx="3987800" cy="5816600"/>
          </a:xfrm>
          <a:prstGeom prst="rect">
            <a:avLst/>
          </a:prstGeom>
          <a:ln>
            <a:solidFill>
              <a:schemeClr val="tx1"/>
            </a:solidFill>
          </a:ln>
        </p:spPr>
      </p:pic>
    </p:spTree>
    <p:extLst>
      <p:ext uri="{BB962C8B-B14F-4D97-AF65-F5344CB8AC3E}">
        <p14:creationId xmlns:p14="http://schemas.microsoft.com/office/powerpoint/2010/main" val="1014632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匹配单个字符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2</a:t>
            </a:r>
            <a:r>
              <a:rPr lang="zh-CN" altLang="en-US" dirty="0"/>
              <a:t>：</a:t>
            </a:r>
            <a:r>
              <a:rPr lang="en-US" altLang="zh-CN" dirty="0"/>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5" name="图片 4">
            <a:extLst>
              <a:ext uri="{FF2B5EF4-FFF2-40B4-BE49-F238E27FC236}">
                <a16:creationId xmlns:a16="http://schemas.microsoft.com/office/drawing/2014/main" id="{908C0920-62AC-2243-93B8-6F9E8D98BD42}"/>
              </a:ext>
            </a:extLst>
          </p:cNvPr>
          <p:cNvPicPr>
            <a:picLocks noChangeAspect="1"/>
          </p:cNvPicPr>
          <p:nvPr/>
        </p:nvPicPr>
        <p:blipFill>
          <a:blip r:embed="rId2"/>
          <a:stretch>
            <a:fillRect/>
          </a:stretch>
        </p:blipFill>
        <p:spPr>
          <a:xfrm>
            <a:off x="2436404" y="1038120"/>
            <a:ext cx="5321300" cy="5435600"/>
          </a:xfrm>
          <a:prstGeom prst="rect">
            <a:avLst/>
          </a:prstGeom>
          <a:ln>
            <a:solidFill>
              <a:schemeClr val="tx1"/>
            </a:solidFill>
          </a:ln>
        </p:spPr>
      </p:pic>
    </p:spTree>
    <p:extLst>
      <p:ext uri="{BB962C8B-B14F-4D97-AF65-F5344CB8AC3E}">
        <p14:creationId xmlns:p14="http://schemas.microsoft.com/office/powerpoint/2010/main" val="106675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匹配单个字符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2</a:t>
            </a:r>
            <a:r>
              <a:rPr lang="zh-CN" altLang="en-US" dirty="0"/>
              <a:t>：</a:t>
            </a:r>
            <a:r>
              <a:rPr lang="en-US" altLang="zh-CN" dirty="0"/>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BFED41D1-53CF-9F4D-8866-EBC80F2DD351}"/>
              </a:ext>
            </a:extLst>
          </p:cNvPr>
          <p:cNvPicPr>
            <a:picLocks noChangeAspect="1"/>
          </p:cNvPicPr>
          <p:nvPr/>
        </p:nvPicPr>
        <p:blipFill>
          <a:blip r:embed="rId2"/>
          <a:stretch>
            <a:fillRect/>
          </a:stretch>
        </p:blipFill>
        <p:spPr>
          <a:xfrm>
            <a:off x="2280370" y="1448763"/>
            <a:ext cx="6731000" cy="4940300"/>
          </a:xfrm>
          <a:prstGeom prst="rect">
            <a:avLst/>
          </a:prstGeom>
          <a:ln>
            <a:solidFill>
              <a:schemeClr val="tx1"/>
            </a:solidFill>
          </a:ln>
        </p:spPr>
      </p:pic>
    </p:spTree>
    <p:extLst>
      <p:ext uri="{BB962C8B-B14F-4D97-AF65-F5344CB8AC3E}">
        <p14:creationId xmlns:p14="http://schemas.microsoft.com/office/powerpoint/2010/main" val="198241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匹配单个字符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3</a:t>
            </a:r>
            <a:r>
              <a:rPr lang="zh-CN" altLang="en-US" dirty="0"/>
              <a:t>：</a:t>
            </a:r>
            <a:r>
              <a:rPr lang="en-US" altLang="zh-CN" dirty="0"/>
              <a:t>\</a:t>
            </a:r>
            <a:r>
              <a:rPr lang="en" altLang="zh-CN" dirty="0"/>
              <a:t>d</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5" name="图片 4">
            <a:extLst>
              <a:ext uri="{FF2B5EF4-FFF2-40B4-BE49-F238E27FC236}">
                <a16:creationId xmlns:a16="http://schemas.microsoft.com/office/drawing/2014/main" id="{D4F58361-44EE-FD4A-8E4B-D36C1DB44254}"/>
              </a:ext>
            </a:extLst>
          </p:cNvPr>
          <p:cNvPicPr>
            <a:picLocks noChangeAspect="1"/>
          </p:cNvPicPr>
          <p:nvPr/>
        </p:nvPicPr>
        <p:blipFill>
          <a:blip r:embed="rId2"/>
          <a:stretch>
            <a:fillRect/>
          </a:stretch>
        </p:blipFill>
        <p:spPr>
          <a:xfrm>
            <a:off x="3576514" y="940081"/>
            <a:ext cx="4499202" cy="5661248"/>
          </a:xfrm>
          <a:prstGeom prst="rect">
            <a:avLst/>
          </a:prstGeom>
          <a:ln>
            <a:solidFill>
              <a:schemeClr val="tx1"/>
            </a:solidFill>
          </a:ln>
        </p:spPr>
      </p:pic>
    </p:spTree>
    <p:extLst>
      <p:ext uri="{BB962C8B-B14F-4D97-AF65-F5344CB8AC3E}">
        <p14:creationId xmlns:p14="http://schemas.microsoft.com/office/powerpoint/2010/main" val="2720562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匹配单个字符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4</a:t>
            </a:r>
            <a:r>
              <a:rPr lang="zh-CN" altLang="en-US" dirty="0"/>
              <a:t>：</a:t>
            </a:r>
            <a:r>
              <a:rPr lang="en-US" altLang="zh-CN" dirty="0"/>
              <a:t>\</a:t>
            </a:r>
            <a:r>
              <a:rPr lang="en" altLang="zh-CN" dirty="0"/>
              <a:t>D</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43C1B862-3DD1-C944-BFDE-96C0C7424C4F}"/>
              </a:ext>
            </a:extLst>
          </p:cNvPr>
          <p:cNvPicPr>
            <a:picLocks noChangeAspect="1"/>
          </p:cNvPicPr>
          <p:nvPr/>
        </p:nvPicPr>
        <p:blipFill>
          <a:blip r:embed="rId2"/>
          <a:stretch>
            <a:fillRect/>
          </a:stretch>
        </p:blipFill>
        <p:spPr>
          <a:xfrm>
            <a:off x="2424386" y="1474411"/>
            <a:ext cx="4254500" cy="4229100"/>
          </a:xfrm>
          <a:prstGeom prst="rect">
            <a:avLst/>
          </a:prstGeom>
          <a:ln>
            <a:solidFill>
              <a:schemeClr val="tx1"/>
            </a:solidFill>
          </a:ln>
        </p:spPr>
      </p:pic>
    </p:spTree>
    <p:extLst>
      <p:ext uri="{BB962C8B-B14F-4D97-AF65-F5344CB8AC3E}">
        <p14:creationId xmlns:p14="http://schemas.microsoft.com/office/powerpoint/2010/main" val="2807006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匹配单个字符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5</a:t>
            </a:r>
            <a:r>
              <a:rPr lang="zh-CN" altLang="en-US" dirty="0"/>
              <a:t>：</a:t>
            </a:r>
            <a:r>
              <a:rPr lang="en-US" altLang="zh-CN" dirty="0"/>
              <a:t>\</a:t>
            </a:r>
            <a:r>
              <a:rPr lang="en" altLang="zh-CN" dirty="0"/>
              <a:t>s</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5" name="图片 4">
            <a:extLst>
              <a:ext uri="{FF2B5EF4-FFF2-40B4-BE49-F238E27FC236}">
                <a16:creationId xmlns:a16="http://schemas.microsoft.com/office/drawing/2014/main" id="{01027281-2389-3644-AD43-09558368D248}"/>
              </a:ext>
            </a:extLst>
          </p:cNvPr>
          <p:cNvPicPr>
            <a:picLocks noChangeAspect="1"/>
          </p:cNvPicPr>
          <p:nvPr/>
        </p:nvPicPr>
        <p:blipFill>
          <a:blip r:embed="rId2"/>
          <a:stretch>
            <a:fillRect/>
          </a:stretch>
        </p:blipFill>
        <p:spPr>
          <a:xfrm>
            <a:off x="3829746" y="823066"/>
            <a:ext cx="4462645" cy="5865708"/>
          </a:xfrm>
          <a:prstGeom prst="rect">
            <a:avLst/>
          </a:prstGeom>
          <a:ln>
            <a:solidFill>
              <a:schemeClr val="tx1"/>
            </a:solidFill>
          </a:ln>
        </p:spPr>
      </p:pic>
    </p:spTree>
    <p:extLst>
      <p:ext uri="{BB962C8B-B14F-4D97-AF65-F5344CB8AC3E}">
        <p14:creationId xmlns:p14="http://schemas.microsoft.com/office/powerpoint/2010/main" val="940012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匹配单个字符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6</a:t>
            </a:r>
            <a:r>
              <a:rPr lang="zh-CN" altLang="en-US" dirty="0"/>
              <a:t>：</a:t>
            </a:r>
            <a:r>
              <a:rPr lang="en-US" altLang="zh-CN" dirty="0"/>
              <a:t>\</a:t>
            </a:r>
            <a:r>
              <a:rPr lang="en" altLang="zh-CN" dirty="0"/>
              <a:t>S</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BA8BC2A3-6F2A-354E-BFFA-701DF8951297}"/>
              </a:ext>
            </a:extLst>
          </p:cNvPr>
          <p:cNvPicPr>
            <a:picLocks noChangeAspect="1"/>
          </p:cNvPicPr>
          <p:nvPr/>
        </p:nvPicPr>
        <p:blipFill>
          <a:blip r:embed="rId2"/>
          <a:stretch>
            <a:fillRect/>
          </a:stretch>
        </p:blipFill>
        <p:spPr>
          <a:xfrm>
            <a:off x="3863691" y="940081"/>
            <a:ext cx="4509216" cy="5721777"/>
          </a:xfrm>
          <a:prstGeom prst="rect">
            <a:avLst/>
          </a:prstGeom>
          <a:ln>
            <a:solidFill>
              <a:schemeClr val="tx1"/>
            </a:solidFill>
          </a:ln>
        </p:spPr>
      </p:pic>
    </p:spTree>
    <p:extLst>
      <p:ext uri="{BB962C8B-B14F-4D97-AF65-F5344CB8AC3E}">
        <p14:creationId xmlns:p14="http://schemas.microsoft.com/office/powerpoint/2010/main" val="3777235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匹配单个字符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7</a:t>
            </a:r>
            <a:r>
              <a:rPr lang="zh-CN" altLang="en-US" dirty="0"/>
              <a:t>：</a:t>
            </a:r>
            <a:r>
              <a:rPr lang="en-US" altLang="zh-CN" dirty="0"/>
              <a:t>\</a:t>
            </a:r>
            <a:r>
              <a:rPr lang="en" altLang="zh-CN" dirty="0"/>
              <a:t>w</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5" name="图片 4">
            <a:extLst>
              <a:ext uri="{FF2B5EF4-FFF2-40B4-BE49-F238E27FC236}">
                <a16:creationId xmlns:a16="http://schemas.microsoft.com/office/drawing/2014/main" id="{5D48A244-733C-2546-BBB1-F70E75D582B9}"/>
              </a:ext>
            </a:extLst>
          </p:cNvPr>
          <p:cNvPicPr>
            <a:picLocks noChangeAspect="1"/>
          </p:cNvPicPr>
          <p:nvPr/>
        </p:nvPicPr>
        <p:blipFill>
          <a:blip r:embed="rId2"/>
          <a:stretch>
            <a:fillRect/>
          </a:stretch>
        </p:blipFill>
        <p:spPr>
          <a:xfrm>
            <a:off x="2640410" y="1457271"/>
            <a:ext cx="4483100" cy="4521200"/>
          </a:xfrm>
          <a:prstGeom prst="rect">
            <a:avLst/>
          </a:prstGeom>
          <a:ln>
            <a:solidFill>
              <a:schemeClr val="tx1"/>
            </a:solidFill>
          </a:ln>
        </p:spPr>
      </p:pic>
    </p:spTree>
    <p:extLst>
      <p:ext uri="{BB962C8B-B14F-4D97-AF65-F5344CB8AC3E}">
        <p14:creationId xmlns:p14="http://schemas.microsoft.com/office/powerpoint/2010/main" val="374899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en-US" altLang="zh-CN" dirty="0"/>
              <a:t>with</a:t>
            </a:r>
            <a:r>
              <a:rPr kumimoji="1" lang="zh-CN" altLang="en-US" dirty="0"/>
              <a:t>语句</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with</a:t>
            </a:r>
            <a:r>
              <a:rPr lang="zh-CN" altLang="en-US" dirty="0"/>
              <a:t>语句的使用</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b="1" dirty="0">
                <a:solidFill>
                  <a:srgbClr val="C00000"/>
                </a:solidFill>
              </a:rPr>
              <a:t>基础班向文件中写入数据的示例代码</a:t>
            </a:r>
            <a:r>
              <a:rPr lang="en-US" altLang="zh-CN" b="1" dirty="0"/>
              <a:t>:</a:t>
            </a: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p>
          <a:p>
            <a:r>
              <a:rPr lang="zh-CN" altLang="en-US" b="1" dirty="0">
                <a:solidFill>
                  <a:srgbClr val="C00000"/>
                </a:solidFill>
              </a:rPr>
              <a:t>代码说明</a:t>
            </a:r>
            <a:r>
              <a:rPr lang="en-US" altLang="zh-CN" b="1" dirty="0">
                <a:solidFill>
                  <a:srgbClr val="C00000"/>
                </a:solidFill>
              </a:rPr>
              <a:t>:</a:t>
            </a:r>
            <a:endParaRPr lang="zh-CN" altLang="en-US" dirty="0">
              <a:solidFill>
                <a:srgbClr val="C00000"/>
              </a:solidFill>
            </a:endParaRPr>
          </a:p>
          <a:p>
            <a:r>
              <a:rPr lang="zh-CN" altLang="en-US" dirty="0"/>
              <a:t>文件使用完后必须关闭，因为文件对象会占用操作系统的资源，并且操作系统同一时间能打开的文件数量也是有限的</a:t>
            </a:r>
          </a:p>
          <a:p>
            <a:endParaRPr lang="zh-CN" altLang="en-US" dirty="0">
              <a:solidFill>
                <a:srgbClr val="C00000"/>
              </a:solidFill>
            </a:endParaRPr>
          </a:p>
        </p:txBody>
      </p:sp>
      <p:pic>
        <p:nvPicPr>
          <p:cNvPr id="5" name="图片 4">
            <a:extLst>
              <a:ext uri="{FF2B5EF4-FFF2-40B4-BE49-F238E27FC236}">
                <a16:creationId xmlns:a16="http://schemas.microsoft.com/office/drawing/2014/main" id="{3593E7F3-AB79-DF4D-9A12-E6715D475286}"/>
              </a:ext>
            </a:extLst>
          </p:cNvPr>
          <p:cNvPicPr>
            <a:picLocks noChangeAspect="1"/>
          </p:cNvPicPr>
          <p:nvPr/>
        </p:nvPicPr>
        <p:blipFill>
          <a:blip r:embed="rId2"/>
          <a:stretch>
            <a:fillRect/>
          </a:stretch>
        </p:blipFill>
        <p:spPr>
          <a:xfrm>
            <a:off x="840210" y="2132856"/>
            <a:ext cx="2781300" cy="2146300"/>
          </a:xfrm>
          <a:prstGeom prst="rect">
            <a:avLst/>
          </a:prstGeom>
          <a:ln>
            <a:solidFill>
              <a:schemeClr val="tx1"/>
            </a:solidFill>
          </a:ln>
        </p:spPr>
      </p:pic>
    </p:spTree>
    <p:extLst>
      <p:ext uri="{BB962C8B-B14F-4D97-AF65-F5344CB8AC3E}">
        <p14:creationId xmlns:p14="http://schemas.microsoft.com/office/powerpoint/2010/main" val="260782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匹配单个字符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8</a:t>
            </a:r>
            <a:r>
              <a:rPr lang="zh-CN" altLang="en-US" dirty="0"/>
              <a:t>：</a:t>
            </a:r>
            <a:r>
              <a:rPr lang="en-US" altLang="zh-CN" dirty="0"/>
              <a:t>\</a:t>
            </a:r>
            <a:r>
              <a:rPr lang="en" altLang="zh-CN" dirty="0"/>
              <a:t>W</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37D39368-9611-7A4A-9B16-ECD7AAD62D47}"/>
              </a:ext>
            </a:extLst>
          </p:cNvPr>
          <p:cNvPicPr>
            <a:picLocks noChangeAspect="1"/>
          </p:cNvPicPr>
          <p:nvPr/>
        </p:nvPicPr>
        <p:blipFill>
          <a:blip r:embed="rId2"/>
          <a:stretch>
            <a:fillRect/>
          </a:stretch>
        </p:blipFill>
        <p:spPr>
          <a:xfrm>
            <a:off x="2640410" y="1457271"/>
            <a:ext cx="4013200" cy="3911600"/>
          </a:xfrm>
          <a:prstGeom prst="rect">
            <a:avLst/>
          </a:prstGeom>
          <a:ln>
            <a:solidFill>
              <a:schemeClr val="tx1"/>
            </a:solidFill>
          </a:ln>
        </p:spPr>
      </p:pic>
    </p:spTree>
    <p:extLst>
      <p:ext uri="{BB962C8B-B14F-4D97-AF65-F5344CB8AC3E}">
        <p14:creationId xmlns:p14="http://schemas.microsoft.com/office/powerpoint/2010/main" val="399895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D787996-4689-F443-9750-87073047ADA4}"/>
              </a:ext>
            </a:extLst>
          </p:cNvPr>
          <p:cNvSpPr>
            <a:spLocks noGrp="1"/>
          </p:cNvSpPr>
          <p:nvPr>
            <p:ph type="body" sz="quarter" idx="10"/>
          </p:nvPr>
        </p:nvSpPr>
        <p:spPr>
          <a:xfrm>
            <a:off x="5102784" y="1268760"/>
            <a:ext cx="5761288" cy="4511040"/>
          </a:xfrm>
        </p:spPr>
        <p:txBody>
          <a:bodyPr/>
          <a:lstStyle/>
          <a:p>
            <a:r>
              <a:rPr lang="en-US" altLang="zh-CN" dirty="0"/>
              <a:t>. </a:t>
            </a:r>
            <a:r>
              <a:rPr lang="zh-CN" altLang="en-US" dirty="0"/>
              <a:t>表示匹配任意</a:t>
            </a:r>
            <a:r>
              <a:rPr lang="en-US" altLang="zh-CN" dirty="0"/>
              <a:t>1</a:t>
            </a:r>
            <a:r>
              <a:rPr lang="zh-CN" altLang="en-US" dirty="0"/>
              <a:t>个字符（除了</a:t>
            </a:r>
            <a:r>
              <a:rPr lang="en-US" altLang="zh-CN" dirty="0"/>
              <a:t>\</a:t>
            </a:r>
            <a:r>
              <a:rPr lang="en" altLang="zh-CN" dirty="0"/>
              <a:t>n</a:t>
            </a:r>
            <a:r>
              <a:rPr lang="zh-CN" altLang="en" dirty="0"/>
              <a:t>）</a:t>
            </a:r>
          </a:p>
          <a:p>
            <a:r>
              <a:rPr lang="en" altLang="zh-CN" dirty="0"/>
              <a:t>[ ] </a:t>
            </a:r>
            <a:r>
              <a:rPr lang="zh-CN" altLang="en-US" dirty="0"/>
              <a:t>表示匹配</a:t>
            </a:r>
            <a:r>
              <a:rPr lang="en-US" altLang="zh-CN" dirty="0"/>
              <a:t>[ ]</a:t>
            </a:r>
            <a:r>
              <a:rPr lang="zh-CN" altLang="en-US" dirty="0"/>
              <a:t>中列举的</a:t>
            </a:r>
            <a:r>
              <a:rPr lang="en-US" altLang="zh-CN" dirty="0"/>
              <a:t>1</a:t>
            </a:r>
            <a:r>
              <a:rPr lang="zh-CN" altLang="en-US" dirty="0"/>
              <a:t>个字符</a:t>
            </a:r>
          </a:p>
          <a:p>
            <a:r>
              <a:rPr lang="en-US" altLang="zh-CN" dirty="0"/>
              <a:t>\</a:t>
            </a:r>
            <a:r>
              <a:rPr lang="en" altLang="zh-CN" dirty="0"/>
              <a:t>d </a:t>
            </a:r>
            <a:r>
              <a:rPr lang="zh-CN" altLang="en-US" dirty="0"/>
              <a:t>表示匹配一个数字，即</a:t>
            </a:r>
            <a:r>
              <a:rPr lang="en-US" altLang="zh-CN" dirty="0"/>
              <a:t>0-9</a:t>
            </a:r>
          </a:p>
          <a:p>
            <a:r>
              <a:rPr lang="en-US" altLang="zh-CN" dirty="0"/>
              <a:t>\</a:t>
            </a:r>
            <a:r>
              <a:rPr lang="en" altLang="zh-CN" dirty="0"/>
              <a:t>D </a:t>
            </a:r>
            <a:r>
              <a:rPr lang="zh-CN" altLang="en-US" dirty="0"/>
              <a:t>表示匹配一个非数字，即不是数字</a:t>
            </a:r>
          </a:p>
          <a:p>
            <a:r>
              <a:rPr lang="en-US" altLang="zh-CN" dirty="0"/>
              <a:t>\</a:t>
            </a:r>
            <a:r>
              <a:rPr lang="en" altLang="zh-CN" dirty="0"/>
              <a:t>s </a:t>
            </a:r>
            <a:r>
              <a:rPr lang="zh-CN" altLang="en-US" dirty="0"/>
              <a:t>表示匹配一个空白字符，即 空格，</a:t>
            </a:r>
            <a:r>
              <a:rPr lang="en" altLang="zh-CN" dirty="0"/>
              <a:t>tab</a:t>
            </a:r>
            <a:r>
              <a:rPr lang="zh-CN" altLang="en-US" dirty="0"/>
              <a:t>键</a:t>
            </a:r>
          </a:p>
          <a:p>
            <a:r>
              <a:rPr lang="en-US" altLang="zh-CN" dirty="0"/>
              <a:t>\</a:t>
            </a:r>
            <a:r>
              <a:rPr lang="en" altLang="zh-CN" dirty="0"/>
              <a:t>S | </a:t>
            </a:r>
            <a:r>
              <a:rPr lang="zh-CN" altLang="en-US" dirty="0"/>
              <a:t>匹配一个非空白字符</a:t>
            </a:r>
          </a:p>
          <a:p>
            <a:r>
              <a:rPr lang="en-US" altLang="zh-CN" dirty="0"/>
              <a:t>\</a:t>
            </a:r>
            <a:r>
              <a:rPr lang="en" altLang="zh-CN" dirty="0"/>
              <a:t>w | </a:t>
            </a:r>
            <a:r>
              <a:rPr lang="zh-CN" altLang="en-US" dirty="0"/>
              <a:t>匹配一个非特殊字符，即</a:t>
            </a:r>
            <a:r>
              <a:rPr lang="en" altLang="zh-CN" dirty="0"/>
              <a:t>a-z</a:t>
            </a:r>
            <a:r>
              <a:rPr lang="zh-CN" altLang="en" dirty="0"/>
              <a:t>、</a:t>
            </a:r>
            <a:r>
              <a:rPr lang="en" altLang="zh-CN" dirty="0"/>
              <a:t>A-Z</a:t>
            </a:r>
            <a:r>
              <a:rPr lang="zh-CN" altLang="en" dirty="0"/>
              <a:t>、</a:t>
            </a:r>
            <a:r>
              <a:rPr lang="en" altLang="zh-CN" dirty="0"/>
              <a:t>0-9</a:t>
            </a:r>
            <a:r>
              <a:rPr lang="zh-CN" altLang="en" dirty="0"/>
              <a:t>、</a:t>
            </a:r>
            <a:r>
              <a:rPr lang="en" altLang="zh-CN" dirty="0"/>
              <a:t>_</a:t>
            </a:r>
            <a:r>
              <a:rPr lang="zh-CN" altLang="en" dirty="0"/>
              <a:t>、</a:t>
            </a:r>
            <a:r>
              <a:rPr lang="zh-CN" altLang="en-US" dirty="0"/>
              <a:t>汉字</a:t>
            </a:r>
          </a:p>
          <a:p>
            <a:r>
              <a:rPr lang="en-US" altLang="zh-CN" dirty="0"/>
              <a:t>\</a:t>
            </a:r>
            <a:r>
              <a:rPr lang="en" altLang="zh-CN" dirty="0"/>
              <a:t>W | </a:t>
            </a:r>
            <a:r>
              <a:rPr lang="zh-CN" altLang="en-US" dirty="0"/>
              <a:t>匹配一个特殊字符，即非字母、非数字、非汉字</a:t>
            </a:r>
          </a:p>
        </p:txBody>
      </p:sp>
      <p:sp>
        <p:nvSpPr>
          <p:cNvPr id="3" name="标题 2">
            <a:extLst>
              <a:ext uri="{FF2B5EF4-FFF2-40B4-BE49-F238E27FC236}">
                <a16:creationId xmlns:a16="http://schemas.microsoft.com/office/drawing/2014/main" id="{4F3384D4-F58A-5949-8B4C-2B850EAF28A5}"/>
              </a:ext>
            </a:extLst>
          </p:cNvPr>
          <p:cNvSpPr>
            <a:spLocks noGrp="1"/>
          </p:cNvSpPr>
          <p:nvPr>
            <p:ph type="title"/>
          </p:nvPr>
        </p:nvSpPr>
        <p:spPr/>
        <p:txBody>
          <a:bodyPr/>
          <a:lstStyle/>
          <a:p>
            <a:r>
              <a:rPr kumimoji="1" lang="zh-CN" altLang="en-US" dirty="0"/>
              <a:t>匹配单个字符</a:t>
            </a:r>
          </a:p>
        </p:txBody>
      </p:sp>
    </p:spTree>
    <p:extLst>
      <p:ext uri="{BB962C8B-B14F-4D97-AF65-F5344CB8AC3E}">
        <p14:creationId xmlns:p14="http://schemas.microsoft.com/office/powerpoint/2010/main" val="1839332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en-US" altLang="zh-CN" dirty="0">
                <a:solidFill>
                  <a:schemeClr val="tx1"/>
                </a:solidFill>
                <a:latin typeface="微软雅黑" charset="-122"/>
                <a:ea typeface="微软雅黑" charset="-122"/>
              </a:rPr>
              <a:t>with</a:t>
            </a:r>
            <a:r>
              <a:rPr lang="zh-CN" altLang="en-US" dirty="0">
                <a:solidFill>
                  <a:schemeClr val="tx1"/>
                </a:solidFill>
                <a:latin typeface="微软雅黑" charset="-122"/>
                <a:ea typeface="微软雅黑" charset="-122"/>
              </a:rPr>
              <a:t>语句</a:t>
            </a:r>
          </a:p>
          <a:p>
            <a:pPr>
              <a:buFont typeface="Wingdings" charset="2"/>
              <a:buChar char="u"/>
            </a:pPr>
            <a:r>
              <a:rPr lang="zh-CN" altLang="en-US" dirty="0">
                <a:solidFill>
                  <a:schemeClr val="tx1"/>
                </a:solidFill>
                <a:latin typeface="微软雅黑" charset="-122"/>
                <a:ea typeface="微软雅黑" charset="-122"/>
              </a:rPr>
              <a:t>深拷贝和浅拷贝</a:t>
            </a:r>
          </a:p>
          <a:p>
            <a:pPr>
              <a:buFont typeface="Wingdings" charset="2"/>
              <a:buChar char="u"/>
            </a:pPr>
            <a:r>
              <a:rPr lang="zh-CN" altLang="en-US" dirty="0">
                <a:solidFill>
                  <a:schemeClr val="tx1"/>
                </a:solidFill>
                <a:latin typeface="微软雅黑" charset="-122"/>
                <a:ea typeface="微软雅黑" charset="-122"/>
              </a:rPr>
              <a:t>正则表达式的概述</a:t>
            </a:r>
          </a:p>
          <a:p>
            <a:pPr>
              <a:buFont typeface="Wingdings" charset="2"/>
              <a:buChar char="u"/>
            </a:pPr>
            <a:r>
              <a:rPr lang="en-US" altLang="zh-CN" dirty="0">
                <a:solidFill>
                  <a:schemeClr val="tx1"/>
                </a:solidFill>
                <a:latin typeface="微软雅黑" charset="-122"/>
                <a:ea typeface="微软雅黑" charset="-122"/>
              </a:rPr>
              <a:t>re</a:t>
            </a:r>
            <a:r>
              <a:rPr lang="zh-CN" altLang="en-US" dirty="0">
                <a:solidFill>
                  <a:schemeClr val="tx1"/>
                </a:solidFill>
                <a:latin typeface="微软雅黑" charset="-122"/>
                <a:ea typeface="微软雅黑" charset="-122"/>
              </a:rPr>
              <a:t>的模块介绍</a:t>
            </a:r>
          </a:p>
          <a:p>
            <a:pPr>
              <a:buFont typeface="Wingdings" charset="2"/>
              <a:buChar char="u"/>
            </a:pPr>
            <a:r>
              <a:rPr lang="zh-CN" altLang="en-US" dirty="0">
                <a:solidFill>
                  <a:schemeClr val="tx1"/>
                </a:solidFill>
                <a:latin typeface="微软雅黑" charset="-122"/>
                <a:ea typeface="微软雅黑" charset="-122"/>
              </a:rPr>
              <a:t>匹配单个字符</a:t>
            </a:r>
          </a:p>
          <a:p>
            <a:pPr>
              <a:buFont typeface="Wingdings" charset="2"/>
              <a:buChar char="u"/>
            </a:pPr>
            <a:r>
              <a:rPr lang="zh-CN" altLang="en-US" dirty="0">
                <a:solidFill>
                  <a:srgbClr val="C00000"/>
                </a:solidFill>
                <a:latin typeface="微软雅黑" charset="-122"/>
                <a:ea typeface="微软雅黑" charset="-122"/>
              </a:rPr>
              <a:t>匹配多个字符</a:t>
            </a:r>
          </a:p>
          <a:p>
            <a:pPr>
              <a:buFont typeface="Wingdings" charset="2"/>
              <a:buChar char="u"/>
            </a:pPr>
            <a:r>
              <a:rPr lang="zh-CN" altLang="en-US" dirty="0">
                <a:solidFill>
                  <a:schemeClr val="tx1"/>
                </a:solidFill>
                <a:latin typeface="微软雅黑" charset="-122"/>
                <a:ea typeface="微软雅黑" charset="-122"/>
              </a:rPr>
              <a:t>匹配开头和结尾</a:t>
            </a:r>
          </a:p>
          <a:p>
            <a:pPr>
              <a:buFont typeface="Wingdings" charset="2"/>
              <a:buChar char="u"/>
            </a:pPr>
            <a:r>
              <a:rPr lang="zh-CN" altLang="en-US" dirty="0">
                <a:solidFill>
                  <a:schemeClr val="tx1"/>
                </a:solidFill>
                <a:latin typeface="微软雅黑" charset="-122"/>
                <a:ea typeface="微软雅黑" charset="-122"/>
              </a:rPr>
              <a:t>匹配分组</a:t>
            </a:r>
          </a:p>
        </p:txBody>
      </p:sp>
    </p:spTree>
    <p:extLst>
      <p:ext uri="{BB962C8B-B14F-4D97-AF65-F5344CB8AC3E}">
        <p14:creationId xmlns:p14="http://schemas.microsoft.com/office/powerpoint/2010/main" val="1567193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能够使用</a:t>
            </a:r>
            <a:r>
              <a:rPr lang="en" altLang="zh-CN" dirty="0"/>
              <a:t>re</a:t>
            </a:r>
            <a:r>
              <a:rPr lang="zh-CN" altLang="en-US" dirty="0"/>
              <a:t>模块匹配多个字符</a:t>
            </a:r>
          </a:p>
        </p:txBody>
      </p:sp>
    </p:spTree>
    <p:extLst>
      <p:ext uri="{BB962C8B-B14F-4D97-AF65-F5344CB8AC3E}">
        <p14:creationId xmlns:p14="http://schemas.microsoft.com/office/powerpoint/2010/main" val="2041453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匹配多个字符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匹配多个字符</a:t>
            </a:r>
          </a:p>
        </p:txBody>
      </p:sp>
      <p:pic>
        <p:nvPicPr>
          <p:cNvPr id="5" name="图片 4">
            <a:extLst>
              <a:ext uri="{FF2B5EF4-FFF2-40B4-BE49-F238E27FC236}">
                <a16:creationId xmlns:a16="http://schemas.microsoft.com/office/drawing/2014/main" id="{ED56E712-0430-3741-8418-5C43B402AC5E}"/>
              </a:ext>
            </a:extLst>
          </p:cNvPr>
          <p:cNvPicPr>
            <a:picLocks noChangeAspect="1"/>
          </p:cNvPicPr>
          <p:nvPr/>
        </p:nvPicPr>
        <p:blipFill>
          <a:blip r:embed="rId2"/>
          <a:stretch>
            <a:fillRect/>
          </a:stretch>
        </p:blipFill>
        <p:spPr>
          <a:xfrm>
            <a:off x="768202" y="1844824"/>
            <a:ext cx="8661400" cy="2933700"/>
          </a:xfrm>
          <a:prstGeom prst="rect">
            <a:avLst/>
          </a:prstGeom>
          <a:ln>
            <a:solidFill>
              <a:schemeClr val="tx1"/>
            </a:solidFill>
          </a:ln>
        </p:spPr>
      </p:pic>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latin typeface="Microsoft YaHei" panose="020B0503020204020204" pitchFamily="34" charset="-122"/>
                <a:ea typeface="Microsoft YaHei" panose="020B0503020204020204" pitchFamily="34" charset="-122"/>
              </a:rPr>
              <a:t> </a:t>
            </a:r>
          </a:p>
        </p:txBody>
      </p:sp>
    </p:spTree>
    <p:extLst>
      <p:ext uri="{BB962C8B-B14F-4D97-AF65-F5344CB8AC3E}">
        <p14:creationId xmlns:p14="http://schemas.microsoft.com/office/powerpoint/2010/main" val="3796989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匹配多个字符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1</a:t>
            </a:r>
            <a:r>
              <a:rPr lang="zh-CN" altLang="en-US" dirty="0"/>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需求：匹配出一个字符串第一个字母为大小字符，</a:t>
            </a:r>
            <a:endParaRPr lang="en-US" altLang="zh-CN" dirty="0"/>
          </a:p>
          <a:p>
            <a:r>
              <a:rPr lang="zh-CN" altLang="en-US" dirty="0"/>
              <a:t>后面都是小写字母并且这些小写字母可 有可无</a:t>
            </a:r>
            <a:endParaRPr lang="zh-CN" altLang="en-US" dirty="0">
              <a:solidFill>
                <a:srgbClr val="C00000"/>
              </a:solidFill>
              <a:latin typeface="Microsoft YaHei" panose="020B0503020204020204" pitchFamily="34" charset="-122"/>
              <a:ea typeface="Microsoft YaHei" panose="020B0503020204020204" pitchFamily="34" charset="-122"/>
            </a:endParaRPr>
          </a:p>
        </p:txBody>
      </p:sp>
      <p:pic>
        <p:nvPicPr>
          <p:cNvPr id="6" name="图片 5">
            <a:extLst>
              <a:ext uri="{FF2B5EF4-FFF2-40B4-BE49-F238E27FC236}">
                <a16:creationId xmlns:a16="http://schemas.microsoft.com/office/drawing/2014/main" id="{11C6E409-DF6B-E941-8F43-0A7C818689E2}"/>
              </a:ext>
            </a:extLst>
          </p:cNvPr>
          <p:cNvPicPr>
            <a:picLocks noChangeAspect="1"/>
          </p:cNvPicPr>
          <p:nvPr/>
        </p:nvPicPr>
        <p:blipFill>
          <a:blip r:embed="rId2"/>
          <a:stretch>
            <a:fillRect/>
          </a:stretch>
        </p:blipFill>
        <p:spPr>
          <a:xfrm>
            <a:off x="6312818" y="1457271"/>
            <a:ext cx="4146405" cy="4822924"/>
          </a:xfrm>
          <a:prstGeom prst="rect">
            <a:avLst/>
          </a:prstGeom>
          <a:ln>
            <a:solidFill>
              <a:schemeClr val="tx1"/>
            </a:solidFill>
          </a:ln>
        </p:spPr>
      </p:pic>
    </p:spTree>
    <p:extLst>
      <p:ext uri="{BB962C8B-B14F-4D97-AF65-F5344CB8AC3E}">
        <p14:creationId xmlns:p14="http://schemas.microsoft.com/office/powerpoint/2010/main" val="1620092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匹配多个字符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2</a:t>
            </a:r>
            <a:r>
              <a:rPr lang="zh-CN" altLang="en-US" dirty="0"/>
              <a:t>：</a:t>
            </a:r>
            <a:r>
              <a:rPr lang="en-US" altLang="zh-CN" dirty="0"/>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需求：匹配一个字符串，第一个字符是</a:t>
            </a:r>
            <a:r>
              <a:rPr lang="en" altLang="zh-CN" dirty="0"/>
              <a:t>t,</a:t>
            </a:r>
            <a:r>
              <a:rPr lang="zh-CN" altLang="en-US" dirty="0"/>
              <a:t>最后一个字符串</a:t>
            </a:r>
            <a:endParaRPr lang="en-US" altLang="zh-CN" dirty="0"/>
          </a:p>
          <a:p>
            <a:r>
              <a:rPr lang="zh-CN" altLang="en-US" dirty="0"/>
              <a:t>是</a:t>
            </a:r>
            <a:r>
              <a:rPr lang="en" altLang="zh-CN" dirty="0"/>
              <a:t>o,</a:t>
            </a:r>
            <a:r>
              <a:rPr lang="zh-CN" altLang="en-US" dirty="0"/>
              <a:t>中间至少有一个字符</a:t>
            </a:r>
            <a:endParaRPr lang="zh-CN" altLang="en-US" dirty="0">
              <a:solidFill>
                <a:srgbClr val="C00000"/>
              </a:solidFill>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7B43B526-2DE9-5247-A79B-FA376DE42163}"/>
              </a:ext>
            </a:extLst>
          </p:cNvPr>
          <p:cNvPicPr>
            <a:picLocks noChangeAspect="1"/>
          </p:cNvPicPr>
          <p:nvPr/>
        </p:nvPicPr>
        <p:blipFill>
          <a:blip r:embed="rId2"/>
          <a:stretch>
            <a:fillRect/>
          </a:stretch>
        </p:blipFill>
        <p:spPr>
          <a:xfrm>
            <a:off x="6600850" y="1749890"/>
            <a:ext cx="4419600" cy="4305300"/>
          </a:xfrm>
          <a:prstGeom prst="rect">
            <a:avLst/>
          </a:prstGeom>
          <a:ln>
            <a:solidFill>
              <a:schemeClr val="tx1"/>
            </a:solidFill>
          </a:ln>
        </p:spPr>
      </p:pic>
    </p:spTree>
    <p:extLst>
      <p:ext uri="{BB962C8B-B14F-4D97-AF65-F5344CB8AC3E}">
        <p14:creationId xmlns:p14="http://schemas.microsoft.com/office/powerpoint/2010/main" val="3945036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匹配多个字符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3</a:t>
            </a:r>
            <a:r>
              <a:rPr lang="zh-CN" altLang="en-US" dirty="0"/>
              <a:t>：</a:t>
            </a:r>
            <a:r>
              <a:rPr lang="en-US" altLang="zh-CN" dirty="0"/>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需求：匹配出这样的数据，但是</a:t>
            </a:r>
            <a:r>
              <a:rPr lang="en" altLang="zh-CN" dirty="0"/>
              <a:t>https </a:t>
            </a:r>
            <a:r>
              <a:rPr lang="zh-CN" altLang="en-US" dirty="0"/>
              <a:t>这个</a:t>
            </a:r>
            <a:r>
              <a:rPr lang="en" altLang="zh-CN" dirty="0"/>
              <a:t>s</a:t>
            </a:r>
            <a:r>
              <a:rPr lang="zh-CN" altLang="en-US" dirty="0"/>
              <a:t>可能有，</a:t>
            </a:r>
            <a:endParaRPr lang="en-US" altLang="zh-CN" dirty="0"/>
          </a:p>
          <a:p>
            <a:r>
              <a:rPr lang="zh-CN" altLang="en-US" dirty="0"/>
              <a:t>也可能是</a:t>
            </a:r>
            <a:r>
              <a:rPr lang="en" altLang="zh-CN" dirty="0"/>
              <a:t>http </a:t>
            </a:r>
            <a:r>
              <a:rPr lang="zh-CN" altLang="en-US" dirty="0"/>
              <a:t>这个</a:t>
            </a:r>
            <a:r>
              <a:rPr lang="en" altLang="zh-CN" dirty="0"/>
              <a:t>s</a:t>
            </a:r>
            <a:r>
              <a:rPr lang="zh-CN" altLang="en-US" dirty="0"/>
              <a:t>没有</a:t>
            </a:r>
            <a:endParaRPr lang="zh-CN" altLang="en-US" dirty="0">
              <a:solidFill>
                <a:srgbClr val="C00000"/>
              </a:solidFill>
              <a:latin typeface="Microsoft YaHei" panose="020B0503020204020204" pitchFamily="34" charset="-122"/>
              <a:ea typeface="Microsoft YaHei" panose="020B0503020204020204" pitchFamily="34" charset="-122"/>
            </a:endParaRPr>
          </a:p>
        </p:txBody>
      </p:sp>
      <p:pic>
        <p:nvPicPr>
          <p:cNvPr id="6" name="图片 5">
            <a:extLst>
              <a:ext uri="{FF2B5EF4-FFF2-40B4-BE49-F238E27FC236}">
                <a16:creationId xmlns:a16="http://schemas.microsoft.com/office/drawing/2014/main" id="{98C12C4E-C4BB-504E-B976-33999189230C}"/>
              </a:ext>
            </a:extLst>
          </p:cNvPr>
          <p:cNvPicPr>
            <a:picLocks noChangeAspect="1"/>
          </p:cNvPicPr>
          <p:nvPr/>
        </p:nvPicPr>
        <p:blipFill>
          <a:blip r:embed="rId2"/>
          <a:stretch>
            <a:fillRect/>
          </a:stretch>
        </p:blipFill>
        <p:spPr>
          <a:xfrm>
            <a:off x="6058196" y="1831870"/>
            <a:ext cx="5410200" cy="3848100"/>
          </a:xfrm>
          <a:prstGeom prst="rect">
            <a:avLst/>
          </a:prstGeom>
          <a:ln>
            <a:solidFill>
              <a:schemeClr val="tx1"/>
            </a:solidFill>
          </a:ln>
        </p:spPr>
      </p:pic>
    </p:spTree>
    <p:extLst>
      <p:ext uri="{BB962C8B-B14F-4D97-AF65-F5344CB8AC3E}">
        <p14:creationId xmlns:p14="http://schemas.microsoft.com/office/powerpoint/2010/main" val="841393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匹配多个字符</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4</a:t>
            </a:r>
            <a:r>
              <a:rPr lang="zh-CN" altLang="en-US" dirty="0"/>
              <a:t>：</a:t>
            </a:r>
            <a:r>
              <a:rPr lang="en-US" altLang="zh-CN" dirty="0"/>
              <a:t>{</a:t>
            </a:r>
            <a:r>
              <a:rPr lang="en" altLang="zh-CN" dirty="0"/>
              <a:t>m}</a:t>
            </a:r>
            <a:r>
              <a:rPr lang="zh-CN" altLang="en" dirty="0"/>
              <a:t>、</a:t>
            </a:r>
            <a:r>
              <a:rPr lang="en" altLang="zh-CN" dirty="0"/>
              <a:t>{m,n}</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需求：匹配出，</a:t>
            </a:r>
            <a:r>
              <a:rPr lang="en-US" altLang="zh-CN" dirty="0"/>
              <a:t>8</a:t>
            </a:r>
            <a:r>
              <a:rPr lang="zh-CN" altLang="en-US" dirty="0"/>
              <a:t>到</a:t>
            </a:r>
            <a:r>
              <a:rPr lang="en-US" altLang="zh-CN" dirty="0"/>
              <a:t>20</a:t>
            </a:r>
            <a:r>
              <a:rPr lang="zh-CN" altLang="en-US" dirty="0"/>
              <a:t>位的密码，可以是大小写英文</a:t>
            </a:r>
            <a:endParaRPr lang="en-US" altLang="zh-CN" dirty="0"/>
          </a:p>
          <a:p>
            <a:r>
              <a:rPr lang="zh-CN" altLang="en-US" dirty="0"/>
              <a:t>字母、数字、下划线</a:t>
            </a:r>
          </a:p>
          <a:p>
            <a:br>
              <a:rPr lang="zh-CN" altLang="en-US" dirty="0"/>
            </a:br>
            <a:endParaRPr lang="zh-CN" altLang="en-US" dirty="0"/>
          </a:p>
        </p:txBody>
      </p:sp>
      <p:pic>
        <p:nvPicPr>
          <p:cNvPr id="5" name="图片 4">
            <a:extLst>
              <a:ext uri="{FF2B5EF4-FFF2-40B4-BE49-F238E27FC236}">
                <a16:creationId xmlns:a16="http://schemas.microsoft.com/office/drawing/2014/main" id="{B8227052-443A-D849-9397-D4082BC7EEA6}"/>
              </a:ext>
            </a:extLst>
          </p:cNvPr>
          <p:cNvPicPr>
            <a:picLocks noChangeAspect="1"/>
          </p:cNvPicPr>
          <p:nvPr/>
        </p:nvPicPr>
        <p:blipFill>
          <a:blip r:embed="rId2"/>
          <a:stretch>
            <a:fillRect/>
          </a:stretch>
        </p:blipFill>
        <p:spPr>
          <a:xfrm>
            <a:off x="5592738" y="1478763"/>
            <a:ext cx="6260678" cy="4554313"/>
          </a:xfrm>
          <a:prstGeom prst="rect">
            <a:avLst/>
          </a:prstGeom>
          <a:ln>
            <a:solidFill>
              <a:schemeClr val="tx1"/>
            </a:solidFill>
          </a:ln>
        </p:spPr>
      </p:pic>
    </p:spTree>
    <p:extLst>
      <p:ext uri="{BB962C8B-B14F-4D97-AF65-F5344CB8AC3E}">
        <p14:creationId xmlns:p14="http://schemas.microsoft.com/office/powerpoint/2010/main" val="3908799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033AB6-9414-E74B-A7FF-48098B0CFDA3}"/>
              </a:ext>
            </a:extLst>
          </p:cNvPr>
          <p:cNvSpPr>
            <a:spLocks noGrp="1"/>
          </p:cNvSpPr>
          <p:nvPr>
            <p:ph type="body" sz="quarter" idx="10"/>
          </p:nvPr>
        </p:nvSpPr>
        <p:spPr>
          <a:xfrm>
            <a:off x="4704756" y="1052736"/>
            <a:ext cx="7488832" cy="4752528"/>
          </a:xfrm>
        </p:spPr>
        <p:txBody>
          <a:bodyPr/>
          <a:lstStyle/>
          <a:p>
            <a:r>
              <a:rPr lang="zh-CN" altLang="en-US" dirty="0"/>
              <a:t>*表示匹配前一个字符出现</a:t>
            </a:r>
            <a:r>
              <a:rPr lang="en-US" altLang="zh-CN" dirty="0"/>
              <a:t>0</a:t>
            </a:r>
            <a:r>
              <a:rPr lang="zh-CN" altLang="en-US" dirty="0"/>
              <a:t>次或者无限次，即可有可无</a:t>
            </a:r>
          </a:p>
          <a:p>
            <a:r>
              <a:rPr lang="en-US" altLang="zh-CN" dirty="0"/>
              <a:t>+</a:t>
            </a:r>
            <a:r>
              <a:rPr lang="zh-CN" altLang="en-US" dirty="0"/>
              <a:t>表示匹配前一个字符出现</a:t>
            </a:r>
            <a:r>
              <a:rPr lang="en-US" altLang="zh-CN" dirty="0"/>
              <a:t>1</a:t>
            </a:r>
            <a:r>
              <a:rPr lang="zh-CN" altLang="en-US" dirty="0"/>
              <a:t>次或者无限次，即至少有</a:t>
            </a:r>
            <a:r>
              <a:rPr lang="en-US" altLang="zh-CN" dirty="0"/>
              <a:t>1</a:t>
            </a:r>
            <a:r>
              <a:rPr lang="zh-CN" altLang="en-US" dirty="0"/>
              <a:t>次</a:t>
            </a:r>
          </a:p>
          <a:p>
            <a:r>
              <a:rPr lang="en-US" altLang="zh-CN" dirty="0"/>
              <a:t>?</a:t>
            </a:r>
            <a:r>
              <a:rPr lang="zh-CN" altLang="en-US" dirty="0"/>
              <a:t>表示匹配前一个字符出现</a:t>
            </a:r>
            <a:r>
              <a:rPr lang="en-US" altLang="zh-CN" dirty="0"/>
              <a:t>1</a:t>
            </a:r>
            <a:r>
              <a:rPr lang="zh-CN" altLang="en-US" dirty="0"/>
              <a:t>次或者</a:t>
            </a:r>
            <a:r>
              <a:rPr lang="en-US" altLang="zh-CN" dirty="0"/>
              <a:t>0</a:t>
            </a:r>
            <a:r>
              <a:rPr lang="zh-CN" altLang="en-US" dirty="0"/>
              <a:t>次，即要么有</a:t>
            </a:r>
            <a:r>
              <a:rPr lang="en-US" altLang="zh-CN" dirty="0"/>
              <a:t>1</a:t>
            </a:r>
            <a:r>
              <a:rPr lang="zh-CN" altLang="en-US" dirty="0"/>
              <a:t>次，要么没有</a:t>
            </a:r>
          </a:p>
          <a:p>
            <a:r>
              <a:rPr lang="en-US" altLang="zh-CN" dirty="0"/>
              <a:t>{</a:t>
            </a:r>
            <a:r>
              <a:rPr lang="en" altLang="zh-CN" dirty="0"/>
              <a:t>m}</a:t>
            </a:r>
            <a:r>
              <a:rPr lang="zh-CN" altLang="en-US" dirty="0"/>
              <a:t>表示匹配前一个字符出现</a:t>
            </a:r>
            <a:r>
              <a:rPr lang="en" altLang="zh-CN" dirty="0"/>
              <a:t>m</a:t>
            </a:r>
            <a:r>
              <a:rPr lang="zh-CN" altLang="en-US" dirty="0"/>
              <a:t>次</a:t>
            </a:r>
          </a:p>
          <a:p>
            <a:r>
              <a:rPr lang="en-US" altLang="zh-CN" dirty="0"/>
              <a:t>{</a:t>
            </a:r>
            <a:r>
              <a:rPr lang="en" altLang="zh-CN" dirty="0" err="1"/>
              <a:t>m,n</a:t>
            </a:r>
            <a:r>
              <a:rPr lang="en" altLang="zh-CN" dirty="0"/>
              <a:t>}</a:t>
            </a:r>
            <a:r>
              <a:rPr lang="zh-CN" altLang="en-US" dirty="0"/>
              <a:t>表示匹配前一个字符出现从</a:t>
            </a:r>
            <a:r>
              <a:rPr lang="en" altLang="zh-CN" dirty="0"/>
              <a:t>m</a:t>
            </a:r>
            <a:r>
              <a:rPr lang="zh-CN" altLang="en-US" dirty="0"/>
              <a:t>到</a:t>
            </a:r>
            <a:r>
              <a:rPr lang="en" altLang="zh-CN" dirty="0"/>
              <a:t>n</a:t>
            </a:r>
            <a:r>
              <a:rPr lang="zh-CN" altLang="en-US" dirty="0"/>
              <a:t>次</a:t>
            </a:r>
          </a:p>
        </p:txBody>
      </p:sp>
      <p:sp>
        <p:nvSpPr>
          <p:cNvPr id="3" name="标题 2">
            <a:extLst>
              <a:ext uri="{FF2B5EF4-FFF2-40B4-BE49-F238E27FC236}">
                <a16:creationId xmlns:a16="http://schemas.microsoft.com/office/drawing/2014/main" id="{33476A84-712E-0241-8315-065B2325D627}"/>
              </a:ext>
            </a:extLst>
          </p:cNvPr>
          <p:cNvSpPr>
            <a:spLocks noGrp="1"/>
          </p:cNvSpPr>
          <p:nvPr>
            <p:ph type="title"/>
          </p:nvPr>
        </p:nvSpPr>
        <p:spPr/>
        <p:txBody>
          <a:bodyPr/>
          <a:lstStyle/>
          <a:p>
            <a:r>
              <a:rPr kumimoji="1" lang="zh-CN" altLang="en-US" dirty="0"/>
              <a:t>匹配多个字符</a:t>
            </a:r>
          </a:p>
        </p:txBody>
      </p:sp>
    </p:spTree>
    <p:extLst>
      <p:ext uri="{BB962C8B-B14F-4D97-AF65-F5344CB8AC3E}">
        <p14:creationId xmlns:p14="http://schemas.microsoft.com/office/powerpoint/2010/main" val="50727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en-US" altLang="zh-CN" dirty="0"/>
              <a:t>with</a:t>
            </a:r>
            <a:r>
              <a:rPr kumimoji="1" lang="zh-CN" altLang="en-US" dirty="0"/>
              <a:t>语句</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with</a:t>
            </a:r>
            <a:r>
              <a:rPr lang="zh-CN" altLang="en-US" dirty="0"/>
              <a:t>语句的使用</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b="1" dirty="0">
                <a:solidFill>
                  <a:srgbClr val="C00000"/>
                </a:solidFill>
              </a:rPr>
              <a:t>这种写法可能出现一定的安全隐患，错误代码如下</a:t>
            </a:r>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r>
              <a:rPr lang="zh-CN" altLang="en-US" b="1" dirty="0">
                <a:solidFill>
                  <a:srgbClr val="C00000"/>
                </a:solidFill>
              </a:rPr>
              <a:t>代码说明</a:t>
            </a:r>
            <a:r>
              <a:rPr lang="en-US" altLang="zh-CN" b="1" dirty="0">
                <a:solidFill>
                  <a:srgbClr val="C00000"/>
                </a:solidFill>
              </a:rPr>
              <a:t>:</a:t>
            </a:r>
            <a:endParaRPr lang="zh-CN" altLang="en-US" dirty="0">
              <a:solidFill>
                <a:srgbClr val="C00000"/>
              </a:solidFill>
            </a:endParaRPr>
          </a:p>
          <a:p>
            <a:r>
              <a:rPr lang="zh-CN" altLang="en-US" dirty="0"/>
              <a:t>由于文件读写时都有可能产生</a:t>
            </a:r>
            <a:r>
              <a:rPr lang="en" altLang="zh-CN" dirty="0" err="1"/>
              <a:t>IOError</a:t>
            </a:r>
            <a:r>
              <a:rPr lang="zh-CN" altLang="en" dirty="0"/>
              <a:t>，</a:t>
            </a:r>
            <a:r>
              <a:rPr lang="zh-CN" altLang="en-US" dirty="0"/>
              <a:t>一旦出错，后面的</a:t>
            </a:r>
            <a:r>
              <a:rPr lang="en" altLang="zh-CN" dirty="0" err="1"/>
              <a:t>f.close</a:t>
            </a:r>
            <a:r>
              <a:rPr lang="en" altLang="zh-CN" dirty="0"/>
              <a:t>()</a:t>
            </a:r>
            <a:r>
              <a:rPr lang="zh-CN" altLang="en-US" dirty="0"/>
              <a:t>就不会调用。</a:t>
            </a:r>
          </a:p>
          <a:p>
            <a:r>
              <a:rPr lang="zh-CN" altLang="en-US" dirty="0"/>
              <a:t>为了保证无论是否出错都能正确地关闭文件，我们可以使用</a:t>
            </a:r>
            <a:r>
              <a:rPr lang="en" altLang="zh-CN" dirty="0"/>
              <a:t>try ... finally</a:t>
            </a:r>
            <a:r>
              <a:rPr lang="zh-CN" altLang="en-US" dirty="0"/>
              <a:t>来解决</a:t>
            </a:r>
          </a:p>
          <a:p>
            <a:endParaRPr lang="zh-CN" altLang="en-US" dirty="0">
              <a:solidFill>
                <a:srgbClr val="C00000"/>
              </a:solidFill>
            </a:endParaRPr>
          </a:p>
        </p:txBody>
      </p:sp>
      <p:pic>
        <p:nvPicPr>
          <p:cNvPr id="6" name="图片 5">
            <a:extLst>
              <a:ext uri="{FF2B5EF4-FFF2-40B4-BE49-F238E27FC236}">
                <a16:creationId xmlns:a16="http://schemas.microsoft.com/office/drawing/2014/main" id="{35500080-56D0-1549-AD19-39DBAA738562}"/>
              </a:ext>
            </a:extLst>
          </p:cNvPr>
          <p:cNvPicPr>
            <a:picLocks noChangeAspect="1"/>
          </p:cNvPicPr>
          <p:nvPr/>
        </p:nvPicPr>
        <p:blipFill>
          <a:blip r:embed="rId2"/>
          <a:stretch>
            <a:fillRect/>
          </a:stretch>
        </p:blipFill>
        <p:spPr>
          <a:xfrm>
            <a:off x="912218" y="2132856"/>
            <a:ext cx="2908300" cy="2222500"/>
          </a:xfrm>
          <a:prstGeom prst="rect">
            <a:avLst/>
          </a:prstGeom>
          <a:ln>
            <a:solidFill>
              <a:schemeClr val="tx1"/>
            </a:solidFill>
          </a:ln>
        </p:spPr>
      </p:pic>
    </p:spTree>
    <p:extLst>
      <p:ext uri="{BB962C8B-B14F-4D97-AF65-F5344CB8AC3E}">
        <p14:creationId xmlns:p14="http://schemas.microsoft.com/office/powerpoint/2010/main" val="2123695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en-US" altLang="zh-CN" dirty="0">
                <a:solidFill>
                  <a:schemeClr val="tx1"/>
                </a:solidFill>
                <a:latin typeface="微软雅黑" charset="-122"/>
                <a:ea typeface="微软雅黑" charset="-122"/>
              </a:rPr>
              <a:t>with</a:t>
            </a:r>
            <a:r>
              <a:rPr lang="zh-CN" altLang="en-US" dirty="0">
                <a:solidFill>
                  <a:schemeClr val="tx1"/>
                </a:solidFill>
                <a:latin typeface="微软雅黑" charset="-122"/>
                <a:ea typeface="微软雅黑" charset="-122"/>
              </a:rPr>
              <a:t>语句</a:t>
            </a:r>
          </a:p>
          <a:p>
            <a:pPr>
              <a:buFont typeface="Wingdings" charset="2"/>
              <a:buChar char="u"/>
            </a:pPr>
            <a:r>
              <a:rPr lang="zh-CN" altLang="en-US" dirty="0">
                <a:solidFill>
                  <a:schemeClr val="tx1"/>
                </a:solidFill>
                <a:latin typeface="微软雅黑" charset="-122"/>
                <a:ea typeface="微软雅黑" charset="-122"/>
              </a:rPr>
              <a:t>深拷贝和浅拷贝</a:t>
            </a:r>
          </a:p>
          <a:p>
            <a:pPr>
              <a:buFont typeface="Wingdings" charset="2"/>
              <a:buChar char="u"/>
            </a:pPr>
            <a:r>
              <a:rPr lang="zh-CN" altLang="en-US" dirty="0">
                <a:solidFill>
                  <a:schemeClr val="tx1"/>
                </a:solidFill>
                <a:latin typeface="微软雅黑" charset="-122"/>
                <a:ea typeface="微软雅黑" charset="-122"/>
              </a:rPr>
              <a:t>正则表达式的概述</a:t>
            </a:r>
          </a:p>
          <a:p>
            <a:pPr>
              <a:buFont typeface="Wingdings" charset="2"/>
              <a:buChar char="u"/>
            </a:pPr>
            <a:r>
              <a:rPr lang="en-US" altLang="zh-CN" dirty="0">
                <a:solidFill>
                  <a:schemeClr val="tx1"/>
                </a:solidFill>
                <a:latin typeface="微软雅黑" charset="-122"/>
                <a:ea typeface="微软雅黑" charset="-122"/>
              </a:rPr>
              <a:t>re</a:t>
            </a:r>
            <a:r>
              <a:rPr lang="zh-CN" altLang="en-US" dirty="0">
                <a:solidFill>
                  <a:schemeClr val="tx1"/>
                </a:solidFill>
                <a:latin typeface="微软雅黑" charset="-122"/>
                <a:ea typeface="微软雅黑" charset="-122"/>
              </a:rPr>
              <a:t>的模块介绍</a:t>
            </a:r>
          </a:p>
          <a:p>
            <a:pPr>
              <a:buFont typeface="Wingdings" charset="2"/>
              <a:buChar char="u"/>
            </a:pPr>
            <a:r>
              <a:rPr lang="zh-CN" altLang="en-US" dirty="0">
                <a:solidFill>
                  <a:schemeClr val="tx1"/>
                </a:solidFill>
                <a:latin typeface="微软雅黑" charset="-122"/>
                <a:ea typeface="微软雅黑" charset="-122"/>
              </a:rPr>
              <a:t>匹配单个字符</a:t>
            </a:r>
          </a:p>
          <a:p>
            <a:pPr>
              <a:buFont typeface="Wingdings" charset="2"/>
              <a:buChar char="u"/>
            </a:pPr>
            <a:r>
              <a:rPr lang="zh-CN" altLang="en-US" dirty="0">
                <a:solidFill>
                  <a:schemeClr val="tx1"/>
                </a:solidFill>
                <a:latin typeface="微软雅黑" charset="-122"/>
                <a:ea typeface="微软雅黑" charset="-122"/>
              </a:rPr>
              <a:t>匹配多个字符</a:t>
            </a:r>
          </a:p>
          <a:p>
            <a:pPr>
              <a:buFont typeface="Wingdings" charset="2"/>
              <a:buChar char="u"/>
            </a:pPr>
            <a:r>
              <a:rPr lang="zh-CN" altLang="en-US" dirty="0">
                <a:solidFill>
                  <a:srgbClr val="C00000"/>
                </a:solidFill>
                <a:latin typeface="微软雅黑" charset="-122"/>
                <a:ea typeface="微软雅黑" charset="-122"/>
              </a:rPr>
              <a:t>匹配开头和结尾</a:t>
            </a:r>
          </a:p>
          <a:p>
            <a:pPr>
              <a:buFont typeface="Wingdings" charset="2"/>
              <a:buChar char="u"/>
            </a:pPr>
            <a:r>
              <a:rPr lang="zh-CN" altLang="en-US" dirty="0">
                <a:solidFill>
                  <a:schemeClr val="tx1"/>
                </a:solidFill>
                <a:latin typeface="微软雅黑" charset="-122"/>
                <a:ea typeface="微软雅黑" charset="-122"/>
              </a:rPr>
              <a:t>匹配分组</a:t>
            </a:r>
          </a:p>
        </p:txBody>
      </p:sp>
    </p:spTree>
    <p:extLst>
      <p:ext uri="{BB962C8B-B14F-4D97-AF65-F5344CB8AC3E}">
        <p14:creationId xmlns:p14="http://schemas.microsoft.com/office/powerpoint/2010/main" val="605276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能够使用</a:t>
            </a:r>
            <a:r>
              <a:rPr lang="en" altLang="zh-CN" dirty="0"/>
              <a:t>re</a:t>
            </a:r>
            <a:r>
              <a:rPr lang="zh-CN" altLang="en-US" dirty="0"/>
              <a:t>模块匹配指定字符串开头或者结尾</a:t>
            </a:r>
          </a:p>
        </p:txBody>
      </p:sp>
    </p:spTree>
    <p:extLst>
      <p:ext uri="{BB962C8B-B14F-4D97-AF65-F5344CB8AC3E}">
        <p14:creationId xmlns:p14="http://schemas.microsoft.com/office/powerpoint/2010/main" val="101169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匹配开头和结尾</a:t>
            </a:r>
            <a:endParaRPr kumimoji="1" lang="zh-CN" altLang="en-US" dirty="0"/>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匹配开头和结尾</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latin typeface="Microsoft YaHei" panose="020B0503020204020204" pitchFamily="34" charset="-122"/>
                <a:ea typeface="Microsoft YaHei" panose="020B0503020204020204" pitchFamily="34" charset="-122"/>
              </a:rPr>
              <a:t> </a:t>
            </a:r>
          </a:p>
        </p:txBody>
      </p:sp>
      <p:pic>
        <p:nvPicPr>
          <p:cNvPr id="6" name="图片 5">
            <a:extLst>
              <a:ext uri="{FF2B5EF4-FFF2-40B4-BE49-F238E27FC236}">
                <a16:creationId xmlns:a16="http://schemas.microsoft.com/office/drawing/2014/main" id="{7384E4D5-F807-064D-8D3F-FECBC2F53D53}"/>
              </a:ext>
            </a:extLst>
          </p:cNvPr>
          <p:cNvPicPr>
            <a:picLocks noChangeAspect="1"/>
          </p:cNvPicPr>
          <p:nvPr/>
        </p:nvPicPr>
        <p:blipFill>
          <a:blip r:embed="rId2"/>
          <a:stretch>
            <a:fillRect/>
          </a:stretch>
        </p:blipFill>
        <p:spPr>
          <a:xfrm>
            <a:off x="768202" y="2204864"/>
            <a:ext cx="6019800" cy="1409700"/>
          </a:xfrm>
          <a:prstGeom prst="rect">
            <a:avLst/>
          </a:prstGeom>
          <a:ln>
            <a:solidFill>
              <a:schemeClr val="tx1"/>
            </a:solidFill>
          </a:ln>
        </p:spPr>
      </p:pic>
    </p:spTree>
    <p:extLst>
      <p:ext uri="{BB962C8B-B14F-4D97-AF65-F5344CB8AC3E}">
        <p14:creationId xmlns:p14="http://schemas.microsoft.com/office/powerpoint/2010/main" val="1553963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匹配开头和结尾</a:t>
            </a:r>
            <a:endParaRPr kumimoji="1" lang="zh-CN" altLang="en-US" dirty="0"/>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1</a:t>
            </a:r>
            <a:r>
              <a:rPr lang="zh-CN" altLang="en-US" dirty="0"/>
              <a:t>：</a:t>
            </a:r>
            <a:r>
              <a:rPr lang="en-US" altLang="zh-CN" dirty="0"/>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需求：匹配以数字开头的数据</a:t>
            </a:r>
            <a:endParaRPr lang="zh-CN" altLang="en-US" dirty="0">
              <a:solidFill>
                <a:srgbClr val="C00000"/>
              </a:solidFill>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6C75518A-5BA1-C643-8F9A-7591056358FE}"/>
              </a:ext>
            </a:extLst>
          </p:cNvPr>
          <p:cNvPicPr>
            <a:picLocks noChangeAspect="1"/>
          </p:cNvPicPr>
          <p:nvPr/>
        </p:nvPicPr>
        <p:blipFill>
          <a:blip r:embed="rId2"/>
          <a:stretch>
            <a:fillRect/>
          </a:stretch>
        </p:blipFill>
        <p:spPr>
          <a:xfrm>
            <a:off x="5592738" y="1646133"/>
            <a:ext cx="4940300" cy="4622800"/>
          </a:xfrm>
          <a:prstGeom prst="rect">
            <a:avLst/>
          </a:prstGeom>
          <a:ln>
            <a:solidFill>
              <a:schemeClr val="tx1"/>
            </a:solidFill>
          </a:ln>
        </p:spPr>
      </p:pic>
    </p:spTree>
    <p:extLst>
      <p:ext uri="{BB962C8B-B14F-4D97-AF65-F5344CB8AC3E}">
        <p14:creationId xmlns:p14="http://schemas.microsoft.com/office/powerpoint/2010/main" val="1781349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匹配开头和结尾</a:t>
            </a:r>
            <a:endParaRPr kumimoji="1" lang="zh-CN" altLang="en-US" dirty="0"/>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2</a:t>
            </a:r>
            <a:r>
              <a:rPr lang="zh-CN" altLang="en-US" dirty="0"/>
              <a:t>：</a:t>
            </a:r>
            <a:r>
              <a:rPr lang="en-US" altLang="zh-CN" dirty="0"/>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a:t>
            </a:r>
            <a:r>
              <a:rPr lang="en-US" altLang="zh-CN" dirty="0"/>
              <a:t>: </a:t>
            </a:r>
            <a:r>
              <a:rPr lang="zh-CN" altLang="en-US" dirty="0"/>
              <a:t>匹配以数字结尾的数据</a:t>
            </a:r>
            <a:endParaRPr lang="zh-CN" altLang="en-US" dirty="0">
              <a:solidFill>
                <a:srgbClr val="C00000"/>
              </a:solidFill>
              <a:latin typeface="Microsoft YaHei" panose="020B0503020204020204" pitchFamily="34" charset="-122"/>
              <a:ea typeface="Microsoft YaHei" panose="020B0503020204020204" pitchFamily="34" charset="-122"/>
            </a:endParaRPr>
          </a:p>
        </p:txBody>
      </p:sp>
      <p:pic>
        <p:nvPicPr>
          <p:cNvPr id="6" name="图片 5">
            <a:extLst>
              <a:ext uri="{FF2B5EF4-FFF2-40B4-BE49-F238E27FC236}">
                <a16:creationId xmlns:a16="http://schemas.microsoft.com/office/drawing/2014/main" id="{330704F5-0CE1-CA4E-9137-FB99FEC81963}"/>
              </a:ext>
            </a:extLst>
          </p:cNvPr>
          <p:cNvPicPr>
            <a:picLocks noChangeAspect="1"/>
          </p:cNvPicPr>
          <p:nvPr/>
        </p:nvPicPr>
        <p:blipFill>
          <a:blip r:embed="rId2"/>
          <a:stretch>
            <a:fillRect/>
          </a:stretch>
        </p:blipFill>
        <p:spPr>
          <a:xfrm>
            <a:off x="5520730" y="1742400"/>
            <a:ext cx="4876800" cy="4152900"/>
          </a:xfrm>
          <a:prstGeom prst="rect">
            <a:avLst/>
          </a:prstGeom>
          <a:ln>
            <a:solidFill>
              <a:schemeClr val="tx1"/>
            </a:solidFill>
          </a:ln>
        </p:spPr>
      </p:pic>
    </p:spTree>
    <p:extLst>
      <p:ext uri="{BB962C8B-B14F-4D97-AF65-F5344CB8AC3E}">
        <p14:creationId xmlns:p14="http://schemas.microsoft.com/office/powerpoint/2010/main" val="29756697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匹配开头和结尾</a:t>
            </a:r>
            <a:endParaRPr kumimoji="1" lang="zh-CN" altLang="en-US" dirty="0"/>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3</a:t>
            </a:r>
            <a:r>
              <a:rPr lang="zh-CN" altLang="en-US" dirty="0"/>
              <a:t>：</a:t>
            </a:r>
            <a:r>
              <a:rPr lang="en-US" altLang="zh-CN" dirty="0"/>
              <a:t>^ </a:t>
            </a:r>
            <a:r>
              <a:rPr lang="zh-CN" altLang="en-US" dirty="0"/>
              <a:t>和 </a:t>
            </a:r>
            <a:r>
              <a:rPr lang="en-US" altLang="zh-CN" dirty="0"/>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a:t>
            </a:r>
            <a:r>
              <a:rPr lang="en-US" altLang="zh-CN" dirty="0"/>
              <a:t>: </a:t>
            </a:r>
            <a:r>
              <a:rPr lang="zh-CN" altLang="en-US" dirty="0"/>
              <a:t>匹配以数字开头中间内容不管以数字结尾</a:t>
            </a:r>
            <a:endParaRPr lang="zh-CN" altLang="en-US" dirty="0">
              <a:solidFill>
                <a:srgbClr val="C00000"/>
              </a:solidFill>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068AED34-7122-3848-9697-04FA8F970B21}"/>
              </a:ext>
            </a:extLst>
          </p:cNvPr>
          <p:cNvPicPr>
            <a:picLocks noChangeAspect="1"/>
          </p:cNvPicPr>
          <p:nvPr/>
        </p:nvPicPr>
        <p:blipFill>
          <a:blip r:embed="rId2"/>
          <a:stretch>
            <a:fillRect/>
          </a:stretch>
        </p:blipFill>
        <p:spPr>
          <a:xfrm>
            <a:off x="5592738" y="1844824"/>
            <a:ext cx="5499100" cy="3530600"/>
          </a:xfrm>
          <a:prstGeom prst="rect">
            <a:avLst/>
          </a:prstGeom>
          <a:ln>
            <a:solidFill>
              <a:schemeClr val="tx1"/>
            </a:solidFill>
          </a:ln>
        </p:spPr>
      </p:pic>
    </p:spTree>
    <p:extLst>
      <p:ext uri="{BB962C8B-B14F-4D97-AF65-F5344CB8AC3E}">
        <p14:creationId xmlns:p14="http://schemas.microsoft.com/office/powerpoint/2010/main" val="2612179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匹配开头和结尾</a:t>
            </a:r>
            <a:endParaRPr kumimoji="1" lang="zh-CN" altLang="en-US" dirty="0"/>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除了指定字符以外都匹配</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en-US" altLang="zh-CN" dirty="0"/>
              <a:t>[^</a:t>
            </a:r>
            <a:r>
              <a:rPr lang="zh-CN" altLang="en-US" dirty="0"/>
              <a:t>指定字符</a:t>
            </a:r>
            <a:r>
              <a:rPr lang="en-US" altLang="zh-CN" dirty="0"/>
              <a:t>]: </a:t>
            </a:r>
            <a:r>
              <a:rPr lang="zh-CN" altLang="en-US" dirty="0"/>
              <a:t>表示除了指定字符都匹配</a:t>
            </a:r>
          </a:p>
          <a:p>
            <a:r>
              <a:rPr lang="zh-CN" altLang="en-US" dirty="0"/>
              <a:t>需求</a:t>
            </a:r>
            <a:r>
              <a:rPr lang="en-US" altLang="zh-CN" dirty="0"/>
              <a:t>: </a:t>
            </a:r>
            <a:r>
              <a:rPr lang="zh-CN" altLang="en-US" dirty="0"/>
              <a:t>第一个字符除了</a:t>
            </a:r>
            <a:r>
              <a:rPr lang="en" altLang="zh-CN" dirty="0" err="1"/>
              <a:t>aeiou</a:t>
            </a:r>
            <a:r>
              <a:rPr lang="zh-CN" altLang="en-US" dirty="0"/>
              <a:t>的字符都匹配</a:t>
            </a:r>
          </a:p>
        </p:txBody>
      </p:sp>
      <p:pic>
        <p:nvPicPr>
          <p:cNvPr id="6" name="图片 5">
            <a:extLst>
              <a:ext uri="{FF2B5EF4-FFF2-40B4-BE49-F238E27FC236}">
                <a16:creationId xmlns:a16="http://schemas.microsoft.com/office/drawing/2014/main" id="{CCD18E74-C4BA-734A-B97A-D03A077F9EFD}"/>
              </a:ext>
            </a:extLst>
          </p:cNvPr>
          <p:cNvPicPr>
            <a:picLocks noChangeAspect="1"/>
          </p:cNvPicPr>
          <p:nvPr/>
        </p:nvPicPr>
        <p:blipFill>
          <a:blip r:embed="rId2"/>
          <a:stretch>
            <a:fillRect/>
          </a:stretch>
        </p:blipFill>
        <p:spPr>
          <a:xfrm>
            <a:off x="5808762" y="1198676"/>
            <a:ext cx="4686300" cy="4686300"/>
          </a:xfrm>
          <a:prstGeom prst="rect">
            <a:avLst/>
          </a:prstGeom>
          <a:ln>
            <a:solidFill>
              <a:schemeClr val="tx1"/>
            </a:solidFill>
          </a:ln>
        </p:spPr>
      </p:pic>
    </p:spTree>
    <p:extLst>
      <p:ext uri="{BB962C8B-B14F-4D97-AF65-F5344CB8AC3E}">
        <p14:creationId xmlns:p14="http://schemas.microsoft.com/office/powerpoint/2010/main" val="1135476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匹配开头和结尾</a:t>
            </a:r>
            <a:endParaRPr kumimoji="1" lang="zh-CN" altLang="en-US" dirty="0"/>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solidFill>
                  <a:srgbClr val="C00000"/>
                </a:solidFill>
              </a:rPr>
              <a:t>练习</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en-US" altLang="zh-CN" dirty="0"/>
              <a:t>1.</a:t>
            </a:r>
            <a:r>
              <a:rPr lang="zh-CN" altLang="en-US" dirty="0"/>
              <a:t>匹配出</a:t>
            </a:r>
            <a:r>
              <a:rPr lang="en-US" altLang="zh-CN" dirty="0"/>
              <a:t>163</a:t>
            </a:r>
            <a:r>
              <a:rPr lang="zh-CN" altLang="en-US" dirty="0"/>
              <a:t>的邮箱地址，且</a:t>
            </a:r>
            <a:r>
              <a:rPr lang="en-US" altLang="zh-CN" dirty="0"/>
              <a:t>@</a:t>
            </a:r>
            <a:r>
              <a:rPr lang="zh-CN" altLang="en-US" dirty="0"/>
              <a:t>符号之前有</a:t>
            </a:r>
            <a:r>
              <a:rPr lang="en-US" altLang="zh-CN" dirty="0"/>
              <a:t>4</a:t>
            </a:r>
            <a:r>
              <a:rPr lang="zh-CN" altLang="en-US" dirty="0"/>
              <a:t>到</a:t>
            </a:r>
            <a:r>
              <a:rPr lang="en-US" altLang="zh-CN" dirty="0"/>
              <a:t>20</a:t>
            </a:r>
            <a:r>
              <a:rPr lang="zh-CN" altLang="en-US" dirty="0"/>
              <a:t>位，例如</a:t>
            </a:r>
            <a:r>
              <a:rPr lang="en" altLang="zh-CN" dirty="0"/>
              <a:t>hello@163.com</a:t>
            </a:r>
          </a:p>
          <a:p>
            <a:r>
              <a:rPr lang="en" altLang="zh-CN" dirty="0"/>
              <a:t>2.</a:t>
            </a:r>
            <a:r>
              <a:rPr lang="zh-CN" altLang="en-US" dirty="0"/>
              <a:t>匹配出</a:t>
            </a:r>
            <a:r>
              <a:rPr lang="en-US" altLang="zh-CN" dirty="0"/>
              <a:t>11</a:t>
            </a:r>
            <a:r>
              <a:rPr lang="zh-CN" altLang="en-US" dirty="0"/>
              <a:t>位手机号码</a:t>
            </a:r>
          </a:p>
          <a:p>
            <a:r>
              <a:rPr lang="en-US" altLang="zh-CN" dirty="0"/>
              <a:t>3.</a:t>
            </a:r>
            <a:r>
              <a:rPr lang="zh-CN" altLang="en-US" dirty="0"/>
              <a:t>匹配出微博中的话题</a:t>
            </a:r>
            <a:r>
              <a:rPr lang="en-US" altLang="zh-CN" dirty="0"/>
              <a:t>, </a:t>
            </a:r>
            <a:r>
              <a:rPr lang="zh-CN" altLang="en-US" dirty="0"/>
              <a:t>比如</a:t>
            </a:r>
            <a:r>
              <a:rPr lang="en-US" altLang="zh-CN" dirty="0"/>
              <a:t>: #</a:t>
            </a:r>
            <a:r>
              <a:rPr lang="zh-CN" altLang="en-US" dirty="0"/>
              <a:t>幸福是奋斗出来的</a:t>
            </a:r>
            <a:r>
              <a:rPr lang="en-US" altLang="zh-CN" dirty="0"/>
              <a:t>#</a:t>
            </a:r>
          </a:p>
        </p:txBody>
      </p:sp>
    </p:spTree>
    <p:extLst>
      <p:ext uri="{BB962C8B-B14F-4D97-AF65-F5344CB8AC3E}">
        <p14:creationId xmlns:p14="http://schemas.microsoft.com/office/powerpoint/2010/main" val="13792701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en-US" altLang="zh-CN" dirty="0">
                <a:solidFill>
                  <a:schemeClr val="tx1"/>
                </a:solidFill>
                <a:latin typeface="微软雅黑" charset="-122"/>
                <a:ea typeface="微软雅黑" charset="-122"/>
              </a:rPr>
              <a:t>with</a:t>
            </a:r>
            <a:r>
              <a:rPr lang="zh-CN" altLang="en-US" dirty="0">
                <a:solidFill>
                  <a:schemeClr val="tx1"/>
                </a:solidFill>
                <a:latin typeface="微软雅黑" charset="-122"/>
                <a:ea typeface="微软雅黑" charset="-122"/>
              </a:rPr>
              <a:t>语句</a:t>
            </a:r>
          </a:p>
          <a:p>
            <a:pPr>
              <a:buFont typeface="Wingdings" charset="2"/>
              <a:buChar char="u"/>
            </a:pPr>
            <a:r>
              <a:rPr lang="zh-CN" altLang="en-US" dirty="0">
                <a:solidFill>
                  <a:schemeClr val="tx1"/>
                </a:solidFill>
                <a:latin typeface="微软雅黑" charset="-122"/>
                <a:ea typeface="微软雅黑" charset="-122"/>
              </a:rPr>
              <a:t>深拷贝和浅拷贝</a:t>
            </a:r>
          </a:p>
          <a:p>
            <a:pPr>
              <a:buFont typeface="Wingdings" charset="2"/>
              <a:buChar char="u"/>
            </a:pPr>
            <a:r>
              <a:rPr lang="zh-CN" altLang="en-US" dirty="0">
                <a:solidFill>
                  <a:schemeClr val="tx1"/>
                </a:solidFill>
                <a:latin typeface="微软雅黑" charset="-122"/>
                <a:ea typeface="微软雅黑" charset="-122"/>
              </a:rPr>
              <a:t>正则表达式的概述</a:t>
            </a:r>
          </a:p>
          <a:p>
            <a:pPr>
              <a:buFont typeface="Wingdings" charset="2"/>
              <a:buChar char="u"/>
            </a:pPr>
            <a:r>
              <a:rPr lang="en-US" altLang="zh-CN" dirty="0">
                <a:solidFill>
                  <a:schemeClr val="tx1"/>
                </a:solidFill>
                <a:latin typeface="微软雅黑" charset="-122"/>
                <a:ea typeface="微软雅黑" charset="-122"/>
              </a:rPr>
              <a:t>re</a:t>
            </a:r>
            <a:r>
              <a:rPr lang="zh-CN" altLang="en-US" dirty="0">
                <a:solidFill>
                  <a:schemeClr val="tx1"/>
                </a:solidFill>
                <a:latin typeface="微软雅黑" charset="-122"/>
                <a:ea typeface="微软雅黑" charset="-122"/>
              </a:rPr>
              <a:t>的模块介绍</a:t>
            </a:r>
          </a:p>
          <a:p>
            <a:pPr>
              <a:buFont typeface="Wingdings" charset="2"/>
              <a:buChar char="u"/>
            </a:pPr>
            <a:r>
              <a:rPr lang="zh-CN" altLang="en-US" dirty="0">
                <a:solidFill>
                  <a:schemeClr val="tx1"/>
                </a:solidFill>
                <a:latin typeface="微软雅黑" charset="-122"/>
                <a:ea typeface="微软雅黑" charset="-122"/>
              </a:rPr>
              <a:t>匹配单个字符</a:t>
            </a:r>
          </a:p>
          <a:p>
            <a:pPr>
              <a:buFont typeface="Wingdings" charset="2"/>
              <a:buChar char="u"/>
            </a:pPr>
            <a:r>
              <a:rPr lang="zh-CN" altLang="en-US" dirty="0">
                <a:solidFill>
                  <a:schemeClr val="tx1"/>
                </a:solidFill>
                <a:latin typeface="微软雅黑" charset="-122"/>
                <a:ea typeface="微软雅黑" charset="-122"/>
              </a:rPr>
              <a:t>匹配多个字符</a:t>
            </a:r>
          </a:p>
          <a:p>
            <a:pPr>
              <a:buFont typeface="Wingdings" charset="2"/>
              <a:buChar char="u"/>
            </a:pPr>
            <a:r>
              <a:rPr lang="zh-CN" altLang="en-US" dirty="0">
                <a:solidFill>
                  <a:schemeClr val="tx1"/>
                </a:solidFill>
                <a:latin typeface="微软雅黑" charset="-122"/>
                <a:ea typeface="微软雅黑" charset="-122"/>
              </a:rPr>
              <a:t>匹配开头和结尾</a:t>
            </a:r>
          </a:p>
          <a:p>
            <a:pPr>
              <a:buFont typeface="Wingdings" charset="2"/>
              <a:buChar char="u"/>
            </a:pPr>
            <a:r>
              <a:rPr lang="zh-CN" altLang="en-US" dirty="0">
                <a:solidFill>
                  <a:srgbClr val="C00000"/>
                </a:solidFill>
                <a:latin typeface="微软雅黑" charset="-122"/>
                <a:ea typeface="微软雅黑" charset="-122"/>
              </a:rPr>
              <a:t>匹配分组</a:t>
            </a:r>
          </a:p>
        </p:txBody>
      </p:sp>
    </p:spTree>
    <p:extLst>
      <p:ext uri="{BB962C8B-B14F-4D97-AF65-F5344CB8AC3E}">
        <p14:creationId xmlns:p14="http://schemas.microsoft.com/office/powerpoint/2010/main" val="556002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能够使用</a:t>
            </a:r>
            <a:r>
              <a:rPr lang="en" altLang="zh-CN" dirty="0"/>
              <a:t>re</a:t>
            </a:r>
            <a:r>
              <a:rPr lang="zh-CN" altLang="en-US" dirty="0"/>
              <a:t>模块提取分组数据</a:t>
            </a:r>
          </a:p>
        </p:txBody>
      </p:sp>
    </p:spTree>
    <p:extLst>
      <p:ext uri="{BB962C8B-B14F-4D97-AF65-F5344CB8AC3E}">
        <p14:creationId xmlns:p14="http://schemas.microsoft.com/office/powerpoint/2010/main" val="392994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en-US" altLang="zh-CN" dirty="0"/>
              <a:t>with</a:t>
            </a:r>
            <a:r>
              <a:rPr kumimoji="1" lang="zh-CN" altLang="en-US" dirty="0"/>
              <a:t>语句</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with</a:t>
            </a:r>
            <a:r>
              <a:rPr lang="zh-CN" altLang="en-US" dirty="0"/>
              <a:t>语句的使用</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b="1" dirty="0">
                <a:solidFill>
                  <a:srgbClr val="C00000"/>
                </a:solidFill>
              </a:rPr>
              <a:t>安全写法</a:t>
            </a:r>
            <a:r>
              <a:rPr lang="en-US" altLang="zh-CN" b="1" dirty="0">
                <a:solidFill>
                  <a:srgbClr val="C00000"/>
                </a:solidFill>
              </a:rPr>
              <a:t>, </a:t>
            </a:r>
            <a:r>
              <a:rPr lang="zh-CN" altLang="en-US" b="1" dirty="0">
                <a:solidFill>
                  <a:srgbClr val="C00000"/>
                </a:solidFill>
              </a:rPr>
              <a:t>代码如下</a:t>
            </a:r>
            <a:r>
              <a:rPr lang="en-US" altLang="zh-CN" b="1" dirty="0">
                <a:solidFill>
                  <a:srgbClr val="C00000"/>
                </a:solidFill>
              </a:rPr>
              <a:t>:</a:t>
            </a:r>
            <a:endParaRPr lang="zh-CN" altLang="en-US" dirty="0">
              <a:solidFill>
                <a:srgbClr val="C00000"/>
              </a:solidFill>
            </a:endParaRPr>
          </a:p>
        </p:txBody>
      </p:sp>
      <p:pic>
        <p:nvPicPr>
          <p:cNvPr id="5" name="图片 4">
            <a:extLst>
              <a:ext uri="{FF2B5EF4-FFF2-40B4-BE49-F238E27FC236}">
                <a16:creationId xmlns:a16="http://schemas.microsoft.com/office/drawing/2014/main" id="{C8907350-D018-9347-A71F-D3E00F4FE270}"/>
              </a:ext>
            </a:extLst>
          </p:cNvPr>
          <p:cNvPicPr>
            <a:picLocks noChangeAspect="1"/>
          </p:cNvPicPr>
          <p:nvPr/>
        </p:nvPicPr>
        <p:blipFill>
          <a:blip r:embed="rId2"/>
          <a:stretch>
            <a:fillRect/>
          </a:stretch>
        </p:blipFill>
        <p:spPr>
          <a:xfrm>
            <a:off x="912218" y="2204864"/>
            <a:ext cx="3213100" cy="4178300"/>
          </a:xfrm>
          <a:prstGeom prst="rect">
            <a:avLst/>
          </a:prstGeom>
          <a:ln>
            <a:solidFill>
              <a:schemeClr val="tx1"/>
            </a:solidFill>
          </a:ln>
        </p:spPr>
      </p:pic>
    </p:spTree>
    <p:extLst>
      <p:ext uri="{BB962C8B-B14F-4D97-AF65-F5344CB8AC3E}">
        <p14:creationId xmlns:p14="http://schemas.microsoft.com/office/powerpoint/2010/main" val="3281979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匹配分组</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匹配分组相关正则表达式</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 </a:t>
            </a:r>
          </a:p>
        </p:txBody>
      </p:sp>
      <p:pic>
        <p:nvPicPr>
          <p:cNvPr id="5" name="图片 4">
            <a:extLst>
              <a:ext uri="{FF2B5EF4-FFF2-40B4-BE49-F238E27FC236}">
                <a16:creationId xmlns:a16="http://schemas.microsoft.com/office/drawing/2014/main" id="{D5909D2D-090A-3C41-A210-87645AC794DC}"/>
              </a:ext>
            </a:extLst>
          </p:cNvPr>
          <p:cNvPicPr>
            <a:picLocks noChangeAspect="1"/>
          </p:cNvPicPr>
          <p:nvPr/>
        </p:nvPicPr>
        <p:blipFill>
          <a:blip r:embed="rId2"/>
          <a:stretch>
            <a:fillRect/>
          </a:stretch>
        </p:blipFill>
        <p:spPr>
          <a:xfrm>
            <a:off x="768202" y="1844824"/>
            <a:ext cx="6921500" cy="2946400"/>
          </a:xfrm>
          <a:prstGeom prst="rect">
            <a:avLst/>
          </a:prstGeom>
          <a:ln>
            <a:solidFill>
              <a:schemeClr val="tx1"/>
            </a:solidFill>
          </a:ln>
        </p:spPr>
      </p:pic>
    </p:spTree>
    <p:extLst>
      <p:ext uri="{BB962C8B-B14F-4D97-AF65-F5344CB8AC3E}">
        <p14:creationId xmlns:p14="http://schemas.microsoft.com/office/powerpoint/2010/main" val="2300449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匹配分组</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1</a:t>
            </a:r>
            <a:r>
              <a:rPr lang="zh-CN" altLang="en-US" dirty="0"/>
              <a:t>：</a:t>
            </a:r>
            <a:r>
              <a:rPr lang="en-US" altLang="zh-CN" dirty="0"/>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需求：在列表中</a:t>
            </a:r>
            <a:r>
              <a:rPr lang="en-US" altLang="zh-CN" dirty="0"/>
              <a:t>["</a:t>
            </a:r>
            <a:r>
              <a:rPr lang="en" altLang="zh-CN" dirty="0"/>
              <a:t>apple", "banana", "orange", "pear"]</a:t>
            </a:r>
            <a:r>
              <a:rPr lang="zh-CN" altLang="en" dirty="0"/>
              <a:t>，</a:t>
            </a:r>
            <a:endParaRPr lang="en-US" altLang="zh-CN" dirty="0"/>
          </a:p>
          <a:p>
            <a:r>
              <a:rPr lang="zh-CN" altLang="en-US" dirty="0"/>
              <a:t>匹配</a:t>
            </a:r>
            <a:r>
              <a:rPr lang="en" altLang="zh-CN" dirty="0"/>
              <a:t>apple</a:t>
            </a:r>
            <a:r>
              <a:rPr lang="zh-CN" altLang="en-US" dirty="0"/>
              <a:t>和</a:t>
            </a:r>
            <a:r>
              <a:rPr lang="en" altLang="zh-CN" dirty="0"/>
              <a:t>pear</a:t>
            </a:r>
            <a:endParaRPr lang="zh-CN" altLang="en-US" dirty="0"/>
          </a:p>
        </p:txBody>
      </p:sp>
      <p:pic>
        <p:nvPicPr>
          <p:cNvPr id="6" name="图片 5">
            <a:extLst>
              <a:ext uri="{FF2B5EF4-FFF2-40B4-BE49-F238E27FC236}">
                <a16:creationId xmlns:a16="http://schemas.microsoft.com/office/drawing/2014/main" id="{207FE354-30F6-A241-A0E8-A2991C610688}"/>
              </a:ext>
            </a:extLst>
          </p:cNvPr>
          <p:cNvPicPr>
            <a:picLocks noChangeAspect="1"/>
          </p:cNvPicPr>
          <p:nvPr/>
        </p:nvPicPr>
        <p:blipFill>
          <a:blip r:embed="rId2"/>
          <a:stretch>
            <a:fillRect/>
          </a:stretch>
        </p:blipFill>
        <p:spPr>
          <a:xfrm>
            <a:off x="6118299" y="957469"/>
            <a:ext cx="5012454" cy="5661248"/>
          </a:xfrm>
          <a:prstGeom prst="rect">
            <a:avLst/>
          </a:prstGeom>
          <a:ln>
            <a:solidFill>
              <a:schemeClr val="tx1"/>
            </a:solidFill>
          </a:ln>
        </p:spPr>
      </p:pic>
    </p:spTree>
    <p:extLst>
      <p:ext uri="{BB962C8B-B14F-4D97-AF65-F5344CB8AC3E}">
        <p14:creationId xmlns:p14="http://schemas.microsoft.com/office/powerpoint/2010/main" val="36364455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匹配分组</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2</a:t>
            </a:r>
            <a:r>
              <a:rPr lang="zh-CN" altLang="en-US" dirty="0"/>
              <a:t>：</a:t>
            </a:r>
            <a:r>
              <a:rPr lang="en-US" altLang="zh-CN" dirty="0"/>
              <a:t>( )</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需求：匹配出</a:t>
            </a:r>
            <a:r>
              <a:rPr lang="en-US" altLang="zh-CN" dirty="0"/>
              <a:t>163</a:t>
            </a:r>
            <a:r>
              <a:rPr lang="zh-CN" altLang="en-US" dirty="0"/>
              <a:t>、</a:t>
            </a:r>
            <a:r>
              <a:rPr lang="en-US" altLang="zh-CN" dirty="0"/>
              <a:t>126</a:t>
            </a:r>
            <a:r>
              <a:rPr lang="zh-CN" altLang="en-US" dirty="0"/>
              <a:t>、</a:t>
            </a:r>
            <a:r>
              <a:rPr lang="en" altLang="zh-CN" dirty="0" err="1"/>
              <a:t>qq</a:t>
            </a:r>
            <a:r>
              <a:rPr lang="zh-CN" altLang="en-US" dirty="0"/>
              <a:t>等邮箱</a:t>
            </a:r>
          </a:p>
        </p:txBody>
      </p:sp>
      <p:pic>
        <p:nvPicPr>
          <p:cNvPr id="5" name="图片 4">
            <a:extLst>
              <a:ext uri="{FF2B5EF4-FFF2-40B4-BE49-F238E27FC236}">
                <a16:creationId xmlns:a16="http://schemas.microsoft.com/office/drawing/2014/main" id="{D4F1CCC1-917B-7A43-8299-016E3DFFD261}"/>
              </a:ext>
            </a:extLst>
          </p:cNvPr>
          <p:cNvPicPr>
            <a:picLocks noChangeAspect="1"/>
          </p:cNvPicPr>
          <p:nvPr/>
        </p:nvPicPr>
        <p:blipFill>
          <a:blip r:embed="rId2"/>
          <a:stretch>
            <a:fillRect/>
          </a:stretch>
        </p:blipFill>
        <p:spPr>
          <a:xfrm>
            <a:off x="800330" y="2132856"/>
            <a:ext cx="8714432" cy="4563610"/>
          </a:xfrm>
          <a:prstGeom prst="rect">
            <a:avLst/>
          </a:prstGeom>
          <a:ln>
            <a:solidFill>
              <a:schemeClr val="tx1"/>
            </a:solidFill>
          </a:ln>
        </p:spPr>
      </p:pic>
    </p:spTree>
    <p:extLst>
      <p:ext uri="{BB962C8B-B14F-4D97-AF65-F5344CB8AC3E}">
        <p14:creationId xmlns:p14="http://schemas.microsoft.com/office/powerpoint/2010/main" val="4052227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匹配分组</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2</a:t>
            </a:r>
            <a:r>
              <a:rPr lang="zh-CN" altLang="en-US" dirty="0"/>
              <a:t>：</a:t>
            </a:r>
            <a:r>
              <a:rPr lang="en-US" altLang="zh-CN" dirty="0"/>
              <a:t>( )</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a:t>
            </a:r>
            <a:r>
              <a:rPr lang="en-US" altLang="zh-CN" dirty="0"/>
              <a:t>: </a:t>
            </a:r>
            <a:r>
              <a:rPr lang="zh-CN" altLang="en-US" dirty="0"/>
              <a:t>匹配</a:t>
            </a:r>
            <a:r>
              <a:rPr lang="en" altLang="zh-CN" dirty="0"/>
              <a:t>qq:10567</a:t>
            </a:r>
            <a:r>
              <a:rPr lang="zh-CN" altLang="en-US" dirty="0"/>
              <a:t>这样的数据，</a:t>
            </a:r>
            <a:endParaRPr lang="en-US" altLang="zh-CN" dirty="0"/>
          </a:p>
          <a:p>
            <a:r>
              <a:rPr lang="zh-CN" altLang="en-US" dirty="0"/>
              <a:t>提取出来</a:t>
            </a:r>
            <a:r>
              <a:rPr lang="en" altLang="zh-CN" dirty="0" err="1"/>
              <a:t>qq</a:t>
            </a:r>
            <a:r>
              <a:rPr lang="zh-CN" altLang="en-US" dirty="0"/>
              <a:t>文字和</a:t>
            </a:r>
            <a:r>
              <a:rPr lang="en" altLang="zh-CN" dirty="0" err="1"/>
              <a:t>qq</a:t>
            </a:r>
            <a:r>
              <a:rPr lang="zh-CN" altLang="en-US" dirty="0"/>
              <a:t>号码</a:t>
            </a:r>
          </a:p>
        </p:txBody>
      </p:sp>
      <p:pic>
        <p:nvPicPr>
          <p:cNvPr id="6" name="图片 5">
            <a:extLst>
              <a:ext uri="{FF2B5EF4-FFF2-40B4-BE49-F238E27FC236}">
                <a16:creationId xmlns:a16="http://schemas.microsoft.com/office/drawing/2014/main" id="{8B65565E-CA97-424A-A084-268AF3ED5A87}"/>
              </a:ext>
            </a:extLst>
          </p:cNvPr>
          <p:cNvPicPr>
            <a:picLocks noChangeAspect="1"/>
          </p:cNvPicPr>
          <p:nvPr/>
        </p:nvPicPr>
        <p:blipFill>
          <a:blip r:embed="rId2"/>
          <a:stretch>
            <a:fillRect/>
          </a:stretch>
        </p:blipFill>
        <p:spPr>
          <a:xfrm>
            <a:off x="5217774" y="1052736"/>
            <a:ext cx="6250622" cy="5565458"/>
          </a:xfrm>
          <a:prstGeom prst="rect">
            <a:avLst/>
          </a:prstGeom>
          <a:ln>
            <a:solidFill>
              <a:schemeClr val="tx1"/>
            </a:solidFill>
          </a:ln>
        </p:spPr>
      </p:pic>
    </p:spTree>
    <p:extLst>
      <p:ext uri="{BB962C8B-B14F-4D97-AF65-F5344CB8AC3E}">
        <p14:creationId xmlns:p14="http://schemas.microsoft.com/office/powerpoint/2010/main" val="507694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匹配分组</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3</a:t>
            </a:r>
            <a:r>
              <a:rPr lang="zh-CN" altLang="en-US" dirty="0"/>
              <a:t>：</a:t>
            </a:r>
            <a:r>
              <a:rPr lang="en-US" altLang="zh-CN" dirty="0"/>
              <a:t>\</a:t>
            </a:r>
            <a:r>
              <a:rPr lang="en" altLang="zh-CN" dirty="0"/>
              <a:t>num</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需求：匹配出</a:t>
            </a:r>
            <a:r>
              <a:rPr lang="en-US" altLang="zh-CN" dirty="0"/>
              <a:t>&lt;</a:t>
            </a:r>
            <a:r>
              <a:rPr lang="en" altLang="zh-CN" dirty="0"/>
              <a:t>html&gt;</a:t>
            </a:r>
            <a:r>
              <a:rPr lang="en" altLang="zh-CN" dirty="0" err="1"/>
              <a:t>hh</a:t>
            </a:r>
            <a:r>
              <a:rPr lang="en" altLang="zh-CN" dirty="0"/>
              <a:t>&lt;/html&gt;</a:t>
            </a:r>
            <a:endParaRPr lang="zh-CN" altLang="en-US" dirty="0"/>
          </a:p>
        </p:txBody>
      </p:sp>
      <p:pic>
        <p:nvPicPr>
          <p:cNvPr id="5" name="图片 4">
            <a:extLst>
              <a:ext uri="{FF2B5EF4-FFF2-40B4-BE49-F238E27FC236}">
                <a16:creationId xmlns:a16="http://schemas.microsoft.com/office/drawing/2014/main" id="{0971C85A-CCAD-AF48-9856-C217BA4F77A1}"/>
              </a:ext>
            </a:extLst>
          </p:cNvPr>
          <p:cNvPicPr>
            <a:picLocks noChangeAspect="1"/>
          </p:cNvPicPr>
          <p:nvPr/>
        </p:nvPicPr>
        <p:blipFill>
          <a:blip r:embed="rId2"/>
          <a:stretch>
            <a:fillRect/>
          </a:stretch>
        </p:blipFill>
        <p:spPr>
          <a:xfrm>
            <a:off x="4381838" y="1094650"/>
            <a:ext cx="7000530" cy="5322540"/>
          </a:xfrm>
          <a:prstGeom prst="rect">
            <a:avLst/>
          </a:prstGeom>
          <a:ln>
            <a:solidFill>
              <a:schemeClr val="tx1"/>
            </a:solidFill>
          </a:ln>
        </p:spPr>
      </p:pic>
    </p:spTree>
    <p:extLst>
      <p:ext uri="{BB962C8B-B14F-4D97-AF65-F5344CB8AC3E}">
        <p14:creationId xmlns:p14="http://schemas.microsoft.com/office/powerpoint/2010/main" val="16824011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匹配分组</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3</a:t>
            </a:r>
            <a:r>
              <a:rPr lang="zh-CN" altLang="en-US" dirty="0"/>
              <a:t>：</a:t>
            </a:r>
            <a:r>
              <a:rPr lang="en-US" altLang="zh-CN" dirty="0"/>
              <a:t>\</a:t>
            </a:r>
            <a:r>
              <a:rPr lang="en" altLang="zh-CN" dirty="0"/>
              <a:t>num</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需求：匹配出</a:t>
            </a:r>
            <a:r>
              <a:rPr lang="en-US" altLang="zh-CN" dirty="0"/>
              <a:t>&lt;</a:t>
            </a:r>
            <a:r>
              <a:rPr lang="en" altLang="zh-CN" dirty="0"/>
              <a:t>html&gt;&lt;h1&gt;</a:t>
            </a:r>
            <a:r>
              <a:rPr lang="en" altLang="zh-CN" dirty="0" err="1"/>
              <a:t>www.itcast.cn</a:t>
            </a:r>
            <a:r>
              <a:rPr lang="en" altLang="zh-CN" dirty="0"/>
              <a:t>&lt;/h1&gt;&lt;/html&gt;</a:t>
            </a:r>
            <a:endParaRPr lang="zh-CN" altLang="en-US" dirty="0"/>
          </a:p>
        </p:txBody>
      </p:sp>
      <p:sp>
        <p:nvSpPr>
          <p:cNvPr id="6" name="TextBox 3">
            <a:extLst>
              <a:ext uri="{FF2B5EF4-FFF2-40B4-BE49-F238E27FC236}">
                <a16:creationId xmlns:a16="http://schemas.microsoft.com/office/drawing/2014/main" id="{A46B1518-95F5-D04D-B511-25C43AD0F025}"/>
              </a:ext>
            </a:extLst>
          </p:cNvPr>
          <p:cNvSpPr txBox="1"/>
          <p:nvPr/>
        </p:nvSpPr>
        <p:spPr>
          <a:xfrm>
            <a:off x="768202" y="2348880"/>
            <a:ext cx="10666853" cy="1569660"/>
          </a:xfrm>
          <a:prstGeom prst="rect">
            <a:avLst/>
          </a:prstGeom>
          <a:solidFill>
            <a:srgbClr val="FFFFE4"/>
          </a:solidFill>
          <a:ln w="3175">
            <a:solidFill>
              <a:srgbClr val="919191"/>
            </a:solidFill>
          </a:ln>
        </p:spPr>
        <p:txBody>
          <a:bodyPr wrap="square">
            <a:spAutoFit/>
          </a:bodyPr>
          <a:lstStyle/>
          <a:p>
            <a:r>
              <a:rPr lang="en" altLang="zh-CN" sz="1600" dirty="0" err="1"/>
              <a:t>match_obj</a:t>
            </a:r>
            <a:r>
              <a:rPr lang="en" altLang="zh-CN" sz="1600" dirty="0"/>
              <a:t> = </a:t>
            </a:r>
            <a:r>
              <a:rPr lang="en" altLang="zh-CN" sz="1600" dirty="0" err="1"/>
              <a:t>re.match</a:t>
            </a:r>
            <a:r>
              <a:rPr lang="en" altLang="zh-CN" sz="1600" dirty="0"/>
              <a:t>(</a:t>
            </a:r>
            <a:r>
              <a:rPr lang="en" altLang="zh-CN" sz="1600" b="1" dirty="0">
                <a:solidFill>
                  <a:srgbClr val="008080"/>
                </a:solidFill>
              </a:rPr>
              <a:t>"&lt;([a-zA-Z1-6]+)&gt;&lt;([a-zA-Z1-6]+)&gt;.*&lt;/</a:t>
            </a:r>
            <a:r>
              <a:rPr lang="en" altLang="zh-CN" sz="1600" dirty="0">
                <a:solidFill>
                  <a:srgbClr val="0037A6"/>
                </a:solidFill>
              </a:rPr>
              <a:t>\\</a:t>
            </a:r>
            <a:r>
              <a:rPr lang="en" altLang="zh-CN" sz="1600" b="1" dirty="0">
                <a:solidFill>
                  <a:srgbClr val="008080"/>
                </a:solidFill>
              </a:rPr>
              <a:t>2&gt;&lt;/</a:t>
            </a:r>
            <a:r>
              <a:rPr lang="en" altLang="zh-CN" sz="1600" dirty="0">
                <a:solidFill>
                  <a:srgbClr val="0037A6"/>
                </a:solidFill>
              </a:rPr>
              <a:t>\\</a:t>
            </a:r>
            <a:r>
              <a:rPr lang="en" altLang="zh-CN" sz="1600" b="1" dirty="0">
                <a:solidFill>
                  <a:srgbClr val="008080"/>
                </a:solidFill>
              </a:rPr>
              <a:t>1&gt;"</a:t>
            </a:r>
            <a:r>
              <a:rPr lang="en" altLang="zh-CN" sz="1600" dirty="0"/>
              <a:t>, </a:t>
            </a:r>
            <a:r>
              <a:rPr lang="en" altLang="zh-CN" sz="1600" b="1" dirty="0">
                <a:solidFill>
                  <a:srgbClr val="008080"/>
                </a:solidFill>
              </a:rPr>
              <a:t>"&lt;html&gt;&lt;h1&gt;</a:t>
            </a:r>
            <a:r>
              <a:rPr lang="en" altLang="zh-CN" sz="1600" b="1" dirty="0" err="1">
                <a:solidFill>
                  <a:srgbClr val="008080"/>
                </a:solidFill>
              </a:rPr>
              <a:t>www.itcast.cn</a:t>
            </a:r>
            <a:r>
              <a:rPr lang="en" altLang="zh-CN" sz="1600" b="1" dirty="0">
                <a:solidFill>
                  <a:srgbClr val="008080"/>
                </a:solidFill>
              </a:rPr>
              <a:t>&lt;/h1&gt;&lt;/html&gt;"</a:t>
            </a:r>
            <a:r>
              <a:rPr lang="en" altLang="zh-CN" sz="1600" dirty="0"/>
              <a:t>)</a:t>
            </a:r>
            <a:br>
              <a:rPr lang="en" altLang="zh-CN" sz="1600" dirty="0"/>
            </a:br>
            <a:br>
              <a:rPr lang="en" altLang="zh-CN" sz="1600" dirty="0"/>
            </a:br>
            <a:r>
              <a:rPr lang="en" altLang="zh-CN" sz="1600" dirty="0">
                <a:solidFill>
                  <a:srgbClr val="0033B3"/>
                </a:solidFill>
              </a:rPr>
              <a:t>if </a:t>
            </a:r>
            <a:r>
              <a:rPr lang="en" altLang="zh-CN" sz="1600" dirty="0" err="1"/>
              <a:t>match_obj</a:t>
            </a:r>
            <a:r>
              <a:rPr lang="en" altLang="zh-CN" sz="1600" dirty="0"/>
              <a:t>:</a:t>
            </a:r>
            <a:br>
              <a:rPr lang="en" altLang="zh-CN" sz="1600" dirty="0"/>
            </a:br>
            <a:r>
              <a:rPr lang="en" altLang="zh-CN" sz="1600" dirty="0"/>
              <a:t>    </a:t>
            </a:r>
            <a:r>
              <a:rPr lang="en" altLang="zh-CN" sz="1600" dirty="0">
                <a:solidFill>
                  <a:srgbClr val="000080"/>
                </a:solidFill>
              </a:rPr>
              <a:t>print</a:t>
            </a:r>
            <a:r>
              <a:rPr lang="en" altLang="zh-CN" sz="1600" dirty="0"/>
              <a:t>(</a:t>
            </a:r>
            <a:r>
              <a:rPr lang="en" altLang="zh-CN" sz="1600" dirty="0" err="1"/>
              <a:t>match_obj.group</a:t>
            </a:r>
            <a:r>
              <a:rPr lang="en" altLang="zh-CN" sz="1600" dirty="0"/>
              <a:t>())</a:t>
            </a:r>
            <a:br>
              <a:rPr lang="en" altLang="zh-CN" sz="1600" dirty="0"/>
            </a:br>
            <a:r>
              <a:rPr lang="en" altLang="zh-CN" sz="1600" dirty="0">
                <a:solidFill>
                  <a:srgbClr val="0033B3"/>
                </a:solidFill>
              </a:rPr>
              <a:t>else</a:t>
            </a:r>
            <a:r>
              <a:rPr lang="en" altLang="zh-CN" sz="1600" dirty="0"/>
              <a:t>:</a:t>
            </a:r>
            <a:br>
              <a:rPr lang="en" altLang="zh-CN" sz="1600" dirty="0"/>
            </a:br>
            <a:r>
              <a:rPr lang="en" altLang="zh-CN" sz="1600" dirty="0"/>
              <a:t>    </a:t>
            </a:r>
            <a:r>
              <a:rPr lang="en" altLang="zh-CN" sz="1600" dirty="0">
                <a:solidFill>
                  <a:srgbClr val="000080"/>
                </a:solidFill>
              </a:rPr>
              <a:t>print</a:t>
            </a:r>
            <a:r>
              <a:rPr lang="en" altLang="zh-CN" sz="1600" dirty="0"/>
              <a:t>(</a:t>
            </a:r>
            <a:r>
              <a:rPr lang="en" altLang="zh-CN" sz="1600" b="1" dirty="0">
                <a:solidFill>
                  <a:srgbClr val="008080"/>
                </a:solidFill>
              </a:rPr>
              <a:t>"</a:t>
            </a:r>
            <a:r>
              <a:rPr lang="zh-CN" altLang="en-US" sz="1600" b="1" dirty="0">
                <a:solidFill>
                  <a:srgbClr val="008080"/>
                </a:solidFill>
              </a:rPr>
              <a:t>匹配失败</a:t>
            </a:r>
            <a:r>
              <a:rPr lang="en-US" altLang="zh-CN" sz="1600" b="1" dirty="0">
                <a:solidFill>
                  <a:srgbClr val="008080"/>
                </a:solidFill>
              </a:rPr>
              <a:t>"</a:t>
            </a:r>
            <a:r>
              <a:rPr lang="en-US" altLang="zh-CN" sz="1600" dirty="0"/>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7" name="图片 6">
            <a:extLst>
              <a:ext uri="{FF2B5EF4-FFF2-40B4-BE49-F238E27FC236}">
                <a16:creationId xmlns:a16="http://schemas.microsoft.com/office/drawing/2014/main" id="{ECCE5F1A-1EAF-6349-BE8A-F169FB01C987}"/>
              </a:ext>
            </a:extLst>
          </p:cNvPr>
          <p:cNvPicPr>
            <a:picLocks noChangeAspect="1"/>
          </p:cNvPicPr>
          <p:nvPr/>
        </p:nvPicPr>
        <p:blipFill>
          <a:blip r:embed="rId2"/>
          <a:stretch>
            <a:fillRect/>
          </a:stretch>
        </p:blipFill>
        <p:spPr>
          <a:xfrm>
            <a:off x="768202" y="4591695"/>
            <a:ext cx="5702300" cy="1079500"/>
          </a:xfrm>
          <a:prstGeom prst="rect">
            <a:avLst/>
          </a:prstGeom>
          <a:ln>
            <a:solidFill>
              <a:schemeClr val="tx1"/>
            </a:solidFill>
          </a:ln>
        </p:spPr>
      </p:pic>
    </p:spTree>
    <p:extLst>
      <p:ext uri="{BB962C8B-B14F-4D97-AF65-F5344CB8AC3E}">
        <p14:creationId xmlns:p14="http://schemas.microsoft.com/office/powerpoint/2010/main" val="40231674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lang="zh-CN" altLang="en-US" dirty="0"/>
              <a:t>匹配分组</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示例</a:t>
            </a:r>
            <a:r>
              <a:rPr lang="en-US" altLang="zh-CN" dirty="0"/>
              <a:t>4</a:t>
            </a:r>
            <a:r>
              <a:rPr lang="zh-CN" altLang="en-US" dirty="0"/>
              <a:t>：</a:t>
            </a:r>
            <a:r>
              <a:rPr lang="en-US" altLang="zh-CN" dirty="0"/>
              <a:t>(?</a:t>
            </a:r>
            <a:r>
              <a:rPr lang="en" altLang="zh-CN" dirty="0"/>
              <a:t>P&lt;name&gt;) (?P=name)</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需求：匹配出</a:t>
            </a:r>
            <a:r>
              <a:rPr lang="en-US" altLang="zh-CN" dirty="0"/>
              <a:t>&lt;</a:t>
            </a:r>
            <a:r>
              <a:rPr lang="en" altLang="zh-CN" dirty="0"/>
              <a:t>html&gt;&lt;h1&gt;</a:t>
            </a:r>
            <a:r>
              <a:rPr lang="en" altLang="zh-CN" dirty="0" err="1"/>
              <a:t>www.itcast.cn</a:t>
            </a:r>
            <a:r>
              <a:rPr lang="en" altLang="zh-CN" dirty="0"/>
              <a:t>&lt;/h1&gt;&lt;/html&gt;</a:t>
            </a:r>
            <a:endParaRPr lang="zh-CN" altLang="en-US" dirty="0"/>
          </a:p>
        </p:txBody>
      </p:sp>
      <p:sp>
        <p:nvSpPr>
          <p:cNvPr id="6" name="TextBox 3">
            <a:extLst>
              <a:ext uri="{FF2B5EF4-FFF2-40B4-BE49-F238E27FC236}">
                <a16:creationId xmlns:a16="http://schemas.microsoft.com/office/drawing/2014/main" id="{A46B1518-95F5-D04D-B511-25C43AD0F025}"/>
              </a:ext>
            </a:extLst>
          </p:cNvPr>
          <p:cNvSpPr txBox="1"/>
          <p:nvPr/>
        </p:nvSpPr>
        <p:spPr>
          <a:xfrm>
            <a:off x="768202" y="2348880"/>
            <a:ext cx="10666853" cy="1815882"/>
          </a:xfrm>
          <a:prstGeom prst="rect">
            <a:avLst/>
          </a:prstGeom>
          <a:solidFill>
            <a:srgbClr val="FFFFE4"/>
          </a:solidFill>
          <a:ln w="3175">
            <a:solidFill>
              <a:srgbClr val="919191"/>
            </a:solidFill>
          </a:ln>
        </p:spPr>
        <p:txBody>
          <a:bodyPr wrap="square">
            <a:spAutoFit/>
          </a:bodyPr>
          <a:lstStyle/>
          <a:p>
            <a:r>
              <a:rPr lang="en" altLang="zh-CN" sz="1600" dirty="0" err="1"/>
              <a:t>match_obj</a:t>
            </a:r>
            <a:r>
              <a:rPr lang="en" altLang="zh-CN" sz="1600" dirty="0"/>
              <a:t> = </a:t>
            </a:r>
            <a:r>
              <a:rPr lang="en" altLang="zh-CN" sz="1600" dirty="0" err="1"/>
              <a:t>re.match</a:t>
            </a:r>
            <a:r>
              <a:rPr lang="en" altLang="zh-CN" sz="1600" dirty="0"/>
              <a:t>(</a:t>
            </a:r>
            <a:r>
              <a:rPr lang="en" altLang="zh-CN" sz="1600" b="1" dirty="0">
                <a:solidFill>
                  <a:srgbClr val="008080"/>
                </a:solidFill>
              </a:rPr>
              <a:t>"&lt;(?P&lt;name1&gt;[a-zA-Z1-6]+)&gt;&lt;(?P&lt;name2&gt;[a-zA-Z1-6]+)&gt;.*&lt;/(?P=name2)&gt;&lt;/(?P=name1)&gt;"</a:t>
            </a:r>
            <a:r>
              <a:rPr lang="en" altLang="zh-CN" sz="1600" dirty="0"/>
              <a:t>, </a:t>
            </a:r>
            <a:r>
              <a:rPr lang="en" altLang="zh-CN" sz="1600" b="1" dirty="0">
                <a:solidFill>
                  <a:srgbClr val="008080"/>
                </a:solidFill>
              </a:rPr>
              <a:t>"&lt;html&gt;&lt;h1&gt;</a:t>
            </a:r>
            <a:r>
              <a:rPr lang="en" altLang="zh-CN" sz="1600" b="1" dirty="0" err="1">
                <a:solidFill>
                  <a:srgbClr val="008080"/>
                </a:solidFill>
              </a:rPr>
              <a:t>www.itcast.cn</a:t>
            </a:r>
            <a:r>
              <a:rPr lang="en" altLang="zh-CN" sz="1600" b="1" dirty="0">
                <a:solidFill>
                  <a:srgbClr val="008080"/>
                </a:solidFill>
              </a:rPr>
              <a:t>&lt;/h1&gt;&lt;/html&gt;"</a:t>
            </a:r>
            <a:r>
              <a:rPr lang="en" altLang="zh-CN" sz="1600" dirty="0"/>
              <a:t>)</a:t>
            </a:r>
            <a:br>
              <a:rPr lang="en" altLang="zh-CN" sz="1600" dirty="0"/>
            </a:br>
            <a:br>
              <a:rPr lang="en" altLang="zh-CN" sz="1600" dirty="0"/>
            </a:br>
            <a:r>
              <a:rPr lang="en" altLang="zh-CN" sz="1600" dirty="0">
                <a:solidFill>
                  <a:srgbClr val="0033B3"/>
                </a:solidFill>
              </a:rPr>
              <a:t>if </a:t>
            </a:r>
            <a:r>
              <a:rPr lang="en" altLang="zh-CN" sz="1600" dirty="0" err="1"/>
              <a:t>match_obj</a:t>
            </a:r>
            <a:r>
              <a:rPr lang="en" altLang="zh-CN" sz="1600" dirty="0"/>
              <a:t>:</a:t>
            </a:r>
            <a:br>
              <a:rPr lang="en" altLang="zh-CN" sz="1600" dirty="0"/>
            </a:br>
            <a:r>
              <a:rPr lang="en" altLang="zh-CN" sz="1600" dirty="0"/>
              <a:t>    </a:t>
            </a:r>
            <a:r>
              <a:rPr lang="en" altLang="zh-CN" sz="1600" dirty="0">
                <a:solidFill>
                  <a:srgbClr val="000080"/>
                </a:solidFill>
              </a:rPr>
              <a:t>print</a:t>
            </a:r>
            <a:r>
              <a:rPr lang="en" altLang="zh-CN" sz="1600" dirty="0"/>
              <a:t>(</a:t>
            </a:r>
            <a:r>
              <a:rPr lang="en" altLang="zh-CN" sz="1600" dirty="0" err="1"/>
              <a:t>match_obj.group</a:t>
            </a:r>
            <a:r>
              <a:rPr lang="en" altLang="zh-CN" sz="1600" dirty="0"/>
              <a:t>())</a:t>
            </a:r>
            <a:br>
              <a:rPr lang="en" altLang="zh-CN" sz="1600" dirty="0"/>
            </a:br>
            <a:r>
              <a:rPr lang="en" altLang="zh-CN" sz="1600" dirty="0">
                <a:solidFill>
                  <a:srgbClr val="0033B3"/>
                </a:solidFill>
              </a:rPr>
              <a:t>else</a:t>
            </a:r>
            <a:r>
              <a:rPr lang="en" altLang="zh-CN" sz="1600" dirty="0"/>
              <a:t>:</a:t>
            </a:r>
            <a:br>
              <a:rPr lang="en" altLang="zh-CN" sz="1600" dirty="0"/>
            </a:br>
            <a:r>
              <a:rPr lang="en" altLang="zh-CN" sz="1600" dirty="0"/>
              <a:t>    </a:t>
            </a:r>
            <a:r>
              <a:rPr lang="en" altLang="zh-CN" sz="1600" dirty="0">
                <a:solidFill>
                  <a:srgbClr val="000080"/>
                </a:solidFill>
              </a:rPr>
              <a:t>print</a:t>
            </a:r>
            <a:r>
              <a:rPr lang="en" altLang="zh-CN" sz="1600" dirty="0"/>
              <a:t>(</a:t>
            </a:r>
            <a:r>
              <a:rPr lang="en" altLang="zh-CN" sz="1600" b="1" dirty="0">
                <a:solidFill>
                  <a:srgbClr val="008080"/>
                </a:solidFill>
              </a:rPr>
              <a:t>"</a:t>
            </a:r>
            <a:r>
              <a:rPr lang="zh-CN" altLang="en-US" sz="1600" b="1" dirty="0">
                <a:solidFill>
                  <a:srgbClr val="008080"/>
                </a:solidFill>
              </a:rPr>
              <a:t>匹配失败</a:t>
            </a:r>
            <a:r>
              <a:rPr lang="en-US" altLang="zh-CN" sz="1600" b="1" dirty="0">
                <a:solidFill>
                  <a:srgbClr val="008080"/>
                </a:solidFill>
              </a:rPr>
              <a:t>"</a:t>
            </a:r>
            <a:r>
              <a:rPr lang="en-US" altLang="zh-CN" sz="1600" dirty="0"/>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a:extLst>
              <a:ext uri="{FF2B5EF4-FFF2-40B4-BE49-F238E27FC236}">
                <a16:creationId xmlns:a16="http://schemas.microsoft.com/office/drawing/2014/main" id="{1BE79894-2457-7D44-851A-28C4E4BE3F3F}"/>
              </a:ext>
            </a:extLst>
          </p:cNvPr>
          <p:cNvPicPr>
            <a:picLocks noChangeAspect="1"/>
          </p:cNvPicPr>
          <p:nvPr/>
        </p:nvPicPr>
        <p:blipFill>
          <a:blip r:embed="rId2"/>
          <a:stretch>
            <a:fillRect/>
          </a:stretch>
        </p:blipFill>
        <p:spPr>
          <a:xfrm>
            <a:off x="768202" y="4748108"/>
            <a:ext cx="4749800" cy="1117600"/>
          </a:xfrm>
          <a:prstGeom prst="rect">
            <a:avLst/>
          </a:prstGeom>
          <a:ln>
            <a:solidFill>
              <a:schemeClr val="tx1"/>
            </a:solidFill>
          </a:ln>
        </p:spPr>
      </p:pic>
    </p:spTree>
    <p:extLst>
      <p:ext uri="{BB962C8B-B14F-4D97-AF65-F5344CB8AC3E}">
        <p14:creationId xmlns:p14="http://schemas.microsoft.com/office/powerpoint/2010/main" val="2345759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033AB6-9414-E74B-A7FF-48098B0CFDA3}"/>
              </a:ext>
            </a:extLst>
          </p:cNvPr>
          <p:cNvSpPr>
            <a:spLocks noGrp="1"/>
          </p:cNvSpPr>
          <p:nvPr>
            <p:ph type="body" sz="quarter" idx="10"/>
          </p:nvPr>
        </p:nvSpPr>
        <p:spPr>
          <a:xfrm>
            <a:off x="4680646" y="1052736"/>
            <a:ext cx="7488832" cy="4752528"/>
          </a:xfrm>
        </p:spPr>
        <p:txBody>
          <a:bodyPr/>
          <a:lstStyle/>
          <a:p>
            <a:r>
              <a:rPr lang="en-US" altLang="zh-CN" dirty="0"/>
              <a:t>| </a:t>
            </a:r>
            <a:r>
              <a:rPr lang="zh-CN" altLang="en-US" dirty="0"/>
              <a:t>表示匹配左右任意一个表达式</a:t>
            </a:r>
          </a:p>
          <a:p>
            <a:r>
              <a:rPr lang="en-US" altLang="zh-CN" dirty="0"/>
              <a:t>(</a:t>
            </a:r>
            <a:r>
              <a:rPr lang="en" altLang="zh-CN" dirty="0"/>
              <a:t>ab) </a:t>
            </a:r>
            <a:r>
              <a:rPr lang="zh-CN" altLang="en-US" dirty="0"/>
              <a:t>表示将括号中字符作为一个分组</a:t>
            </a:r>
          </a:p>
          <a:p>
            <a:r>
              <a:rPr lang="en-US" altLang="zh-CN" dirty="0"/>
              <a:t>\</a:t>
            </a:r>
            <a:r>
              <a:rPr lang="en" altLang="zh-CN" dirty="0" err="1"/>
              <a:t>num</a:t>
            </a:r>
            <a:r>
              <a:rPr lang="en" altLang="zh-CN" dirty="0"/>
              <a:t> </a:t>
            </a:r>
            <a:r>
              <a:rPr lang="zh-CN" altLang="en-US" dirty="0"/>
              <a:t>表示引用分组</a:t>
            </a:r>
            <a:r>
              <a:rPr lang="en" altLang="zh-CN" dirty="0" err="1"/>
              <a:t>num</a:t>
            </a:r>
            <a:r>
              <a:rPr lang="zh-CN" altLang="en-US" dirty="0"/>
              <a:t>匹配到的字符串</a:t>
            </a:r>
          </a:p>
          <a:p>
            <a:r>
              <a:rPr lang="en-US" altLang="zh-CN" dirty="0"/>
              <a:t>(?</a:t>
            </a:r>
            <a:r>
              <a:rPr lang="en" altLang="zh-CN" dirty="0"/>
              <a:t>P&lt;name&gt;) </a:t>
            </a:r>
            <a:r>
              <a:rPr lang="zh-CN" altLang="en-US" dirty="0"/>
              <a:t>表示分组起别名</a:t>
            </a:r>
          </a:p>
          <a:p>
            <a:r>
              <a:rPr lang="en-US" altLang="zh-CN" dirty="0"/>
              <a:t>(?</a:t>
            </a:r>
            <a:r>
              <a:rPr lang="en" altLang="zh-CN" dirty="0"/>
              <a:t>P=name) </a:t>
            </a:r>
            <a:r>
              <a:rPr lang="zh-CN" altLang="en-US" dirty="0"/>
              <a:t>表示引用别名为</a:t>
            </a:r>
            <a:r>
              <a:rPr lang="en" altLang="zh-CN" dirty="0"/>
              <a:t>name</a:t>
            </a:r>
            <a:r>
              <a:rPr lang="zh-CN" altLang="en-US" dirty="0"/>
              <a:t>分组匹配到的字符串</a:t>
            </a:r>
          </a:p>
          <a:p>
            <a:r>
              <a:rPr lang="en-US" altLang="zh-CN" dirty="0"/>
              <a:t>(</a:t>
            </a:r>
            <a:r>
              <a:rPr lang="zh-CN" altLang="en-US" dirty="0"/>
              <a:t>分组数据</a:t>
            </a:r>
            <a:r>
              <a:rPr lang="en-US" altLang="zh-CN" dirty="0"/>
              <a:t>)</a:t>
            </a:r>
            <a:r>
              <a:rPr lang="zh-CN" altLang="en-US" dirty="0"/>
              <a:t>：分组数是从左到右的方式进行分配的，最左边的是第一个分组，依次类推</a:t>
            </a:r>
          </a:p>
        </p:txBody>
      </p:sp>
      <p:sp>
        <p:nvSpPr>
          <p:cNvPr id="3" name="标题 2">
            <a:extLst>
              <a:ext uri="{FF2B5EF4-FFF2-40B4-BE49-F238E27FC236}">
                <a16:creationId xmlns:a16="http://schemas.microsoft.com/office/drawing/2014/main" id="{33476A84-712E-0241-8315-065B2325D627}"/>
              </a:ext>
            </a:extLst>
          </p:cNvPr>
          <p:cNvSpPr>
            <a:spLocks noGrp="1"/>
          </p:cNvSpPr>
          <p:nvPr>
            <p:ph type="title"/>
          </p:nvPr>
        </p:nvSpPr>
        <p:spPr/>
        <p:txBody>
          <a:bodyPr/>
          <a:lstStyle/>
          <a:p>
            <a:r>
              <a:rPr lang="zh-CN" altLang="en-US" dirty="0"/>
              <a:t>匹配分组</a:t>
            </a:r>
            <a:endParaRPr kumimoji="1" lang="zh-CN" altLang="en-US" dirty="0"/>
          </a:p>
        </p:txBody>
      </p:sp>
    </p:spTree>
    <p:extLst>
      <p:ext uri="{BB962C8B-B14F-4D97-AF65-F5344CB8AC3E}">
        <p14:creationId xmlns:p14="http://schemas.microsoft.com/office/powerpoint/2010/main" val="22925419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44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en-US" altLang="zh-CN" dirty="0"/>
              <a:t>with</a:t>
            </a:r>
            <a:r>
              <a:rPr kumimoji="1" lang="zh-CN" altLang="en-US" dirty="0"/>
              <a:t>语句</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with</a:t>
            </a:r>
            <a:r>
              <a:rPr lang="zh-CN" altLang="en-US" dirty="0"/>
              <a:t>语句的使用</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以上方法虽然代码运行良好</a:t>
            </a:r>
            <a:r>
              <a:rPr lang="en-US" altLang="zh-CN" dirty="0"/>
              <a:t>,</a:t>
            </a:r>
            <a:r>
              <a:rPr lang="zh-CN" altLang="en-US" dirty="0"/>
              <a:t>但是缺点就是代码过于冗长</a:t>
            </a:r>
            <a:r>
              <a:rPr lang="en-US" altLang="zh-CN" dirty="0"/>
              <a:t>,</a:t>
            </a:r>
            <a:r>
              <a:rPr lang="zh-CN" altLang="en-US" dirty="0"/>
              <a:t>并且需要添加</a:t>
            </a:r>
            <a:r>
              <a:rPr lang="en" altLang="zh-CN" dirty="0"/>
              <a:t>try-except-finally</a:t>
            </a:r>
            <a:r>
              <a:rPr lang="zh-CN" altLang="en-US" dirty="0"/>
              <a:t>语句</a:t>
            </a:r>
            <a:r>
              <a:rPr lang="en-US" altLang="zh-CN" dirty="0"/>
              <a:t>,</a:t>
            </a:r>
            <a:r>
              <a:rPr lang="zh-CN" altLang="en-US" dirty="0"/>
              <a:t>不是很方便</a:t>
            </a:r>
            <a:r>
              <a:rPr lang="en-US" altLang="zh-CN" dirty="0"/>
              <a:t>,</a:t>
            </a:r>
            <a:r>
              <a:rPr lang="zh-CN" altLang="en-US" dirty="0"/>
              <a:t>也容易忘记</a:t>
            </a:r>
            <a:r>
              <a:rPr lang="en-US" altLang="zh-CN" dirty="0"/>
              <a:t>.</a:t>
            </a:r>
          </a:p>
          <a:p>
            <a:r>
              <a:rPr lang="zh-CN" altLang="en-US" dirty="0"/>
              <a:t>在这种情况下</a:t>
            </a:r>
            <a:r>
              <a:rPr lang="en-US" altLang="zh-CN" dirty="0"/>
              <a:t>,</a:t>
            </a:r>
            <a:r>
              <a:rPr lang="en" altLang="zh-CN" b="1" dirty="0">
                <a:solidFill>
                  <a:srgbClr val="C00000"/>
                </a:solidFill>
              </a:rPr>
              <a:t>Python</a:t>
            </a:r>
            <a:r>
              <a:rPr lang="zh-CN" altLang="en-US" b="1" dirty="0">
                <a:solidFill>
                  <a:srgbClr val="C00000"/>
                </a:solidFill>
              </a:rPr>
              <a:t>提供了 </a:t>
            </a:r>
            <a:r>
              <a:rPr lang="en" altLang="zh-CN" b="1" dirty="0">
                <a:solidFill>
                  <a:srgbClr val="C00000"/>
                </a:solidFill>
              </a:rPr>
              <a:t>with </a:t>
            </a:r>
            <a:r>
              <a:rPr lang="zh-CN" altLang="en-US" b="1" dirty="0">
                <a:solidFill>
                  <a:srgbClr val="C00000"/>
                </a:solidFill>
              </a:rPr>
              <a:t>语句的这种写法，既简单又安全，并且 </a:t>
            </a:r>
            <a:r>
              <a:rPr lang="en" altLang="zh-CN" b="1" dirty="0">
                <a:solidFill>
                  <a:srgbClr val="C00000"/>
                </a:solidFill>
              </a:rPr>
              <a:t>with </a:t>
            </a:r>
            <a:r>
              <a:rPr lang="zh-CN" altLang="en-US" b="1" dirty="0">
                <a:solidFill>
                  <a:srgbClr val="C00000"/>
                </a:solidFill>
              </a:rPr>
              <a:t>语句执行完成以后自动调用关闭文件操作，即使出现异常也会自动调用关闭文件操作</a:t>
            </a:r>
            <a:endParaRPr lang="zh-CN" altLang="en-US" dirty="0">
              <a:solidFill>
                <a:srgbClr val="C00000"/>
              </a:solidFill>
            </a:endParaRPr>
          </a:p>
          <a:p>
            <a:r>
              <a:rPr lang="en" altLang="zh-CN" b="1" dirty="0"/>
              <a:t>with </a:t>
            </a:r>
            <a:r>
              <a:rPr lang="zh-CN" altLang="en-US" b="1" dirty="0"/>
              <a:t>语句的示例代码</a:t>
            </a:r>
            <a:r>
              <a:rPr lang="en-US" altLang="zh-CN" b="1" dirty="0"/>
              <a:t>:</a:t>
            </a:r>
            <a:endParaRPr lang="zh-CN" altLang="en-US" dirty="0"/>
          </a:p>
        </p:txBody>
      </p:sp>
      <p:pic>
        <p:nvPicPr>
          <p:cNvPr id="6" name="图片 5">
            <a:extLst>
              <a:ext uri="{FF2B5EF4-FFF2-40B4-BE49-F238E27FC236}">
                <a16:creationId xmlns:a16="http://schemas.microsoft.com/office/drawing/2014/main" id="{213A1B30-0C9E-4342-AB42-9677C65AE3BD}"/>
              </a:ext>
            </a:extLst>
          </p:cNvPr>
          <p:cNvPicPr>
            <a:picLocks noChangeAspect="1"/>
          </p:cNvPicPr>
          <p:nvPr/>
        </p:nvPicPr>
        <p:blipFill>
          <a:blip r:embed="rId2"/>
          <a:stretch>
            <a:fillRect/>
          </a:stretch>
        </p:blipFill>
        <p:spPr>
          <a:xfrm>
            <a:off x="912218" y="3356992"/>
            <a:ext cx="3543300" cy="1384300"/>
          </a:xfrm>
          <a:prstGeom prst="rect">
            <a:avLst/>
          </a:prstGeom>
          <a:ln>
            <a:solidFill>
              <a:schemeClr val="tx1"/>
            </a:solidFill>
          </a:ln>
        </p:spPr>
      </p:pic>
    </p:spTree>
    <p:extLst>
      <p:ext uri="{BB962C8B-B14F-4D97-AF65-F5344CB8AC3E}">
        <p14:creationId xmlns:p14="http://schemas.microsoft.com/office/powerpoint/2010/main" val="155623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en-US" altLang="zh-CN" dirty="0">
                <a:solidFill>
                  <a:schemeClr val="tx1"/>
                </a:solidFill>
                <a:latin typeface="微软雅黑" charset="-122"/>
                <a:ea typeface="微软雅黑" charset="-122"/>
              </a:rPr>
              <a:t>with</a:t>
            </a:r>
            <a:r>
              <a:rPr lang="zh-CN" altLang="en-US" dirty="0">
                <a:solidFill>
                  <a:schemeClr val="tx1"/>
                </a:solidFill>
                <a:latin typeface="微软雅黑" charset="-122"/>
                <a:ea typeface="微软雅黑" charset="-122"/>
              </a:rPr>
              <a:t>语句</a:t>
            </a:r>
          </a:p>
          <a:p>
            <a:pPr>
              <a:buFont typeface="Wingdings" charset="2"/>
              <a:buChar char="u"/>
            </a:pPr>
            <a:r>
              <a:rPr lang="zh-CN" altLang="en-US" dirty="0">
                <a:solidFill>
                  <a:srgbClr val="C00000"/>
                </a:solidFill>
                <a:latin typeface="微软雅黑" charset="-122"/>
                <a:ea typeface="微软雅黑" charset="-122"/>
              </a:rPr>
              <a:t>深拷贝和浅拷贝</a:t>
            </a:r>
          </a:p>
          <a:p>
            <a:pPr>
              <a:buFont typeface="Wingdings" charset="2"/>
              <a:buChar char="u"/>
            </a:pPr>
            <a:r>
              <a:rPr lang="zh-CN" altLang="en-US" dirty="0">
                <a:solidFill>
                  <a:schemeClr val="tx1"/>
                </a:solidFill>
                <a:latin typeface="微软雅黑" charset="-122"/>
                <a:ea typeface="微软雅黑" charset="-122"/>
              </a:rPr>
              <a:t>正则表达式的概述</a:t>
            </a:r>
          </a:p>
          <a:p>
            <a:pPr>
              <a:buFont typeface="Wingdings" charset="2"/>
              <a:buChar char="u"/>
            </a:pPr>
            <a:r>
              <a:rPr lang="en-US" altLang="zh-CN" dirty="0">
                <a:solidFill>
                  <a:schemeClr val="tx1"/>
                </a:solidFill>
                <a:latin typeface="微软雅黑" charset="-122"/>
                <a:ea typeface="微软雅黑" charset="-122"/>
              </a:rPr>
              <a:t>re</a:t>
            </a:r>
            <a:r>
              <a:rPr lang="zh-CN" altLang="en-US" dirty="0">
                <a:solidFill>
                  <a:schemeClr val="tx1"/>
                </a:solidFill>
                <a:latin typeface="微软雅黑" charset="-122"/>
                <a:ea typeface="微软雅黑" charset="-122"/>
              </a:rPr>
              <a:t>的模块介绍</a:t>
            </a:r>
          </a:p>
          <a:p>
            <a:pPr>
              <a:buFont typeface="Wingdings" charset="2"/>
              <a:buChar char="u"/>
            </a:pPr>
            <a:r>
              <a:rPr lang="zh-CN" altLang="en-US" dirty="0">
                <a:solidFill>
                  <a:schemeClr val="tx1"/>
                </a:solidFill>
                <a:latin typeface="微软雅黑" charset="-122"/>
                <a:ea typeface="微软雅黑" charset="-122"/>
              </a:rPr>
              <a:t>匹配单个字符</a:t>
            </a:r>
          </a:p>
          <a:p>
            <a:pPr>
              <a:buFont typeface="Wingdings" charset="2"/>
              <a:buChar char="u"/>
            </a:pPr>
            <a:r>
              <a:rPr lang="zh-CN" altLang="en-US" dirty="0">
                <a:solidFill>
                  <a:schemeClr val="tx1"/>
                </a:solidFill>
                <a:latin typeface="微软雅黑" charset="-122"/>
                <a:ea typeface="微软雅黑" charset="-122"/>
              </a:rPr>
              <a:t>匹配多个字符</a:t>
            </a:r>
          </a:p>
          <a:p>
            <a:pPr>
              <a:buFont typeface="Wingdings" charset="2"/>
              <a:buChar char="u"/>
            </a:pPr>
            <a:r>
              <a:rPr lang="zh-CN" altLang="en-US" dirty="0">
                <a:solidFill>
                  <a:schemeClr val="tx1"/>
                </a:solidFill>
                <a:latin typeface="微软雅黑" charset="-122"/>
                <a:ea typeface="微软雅黑" charset="-122"/>
              </a:rPr>
              <a:t>匹配开头和结尾</a:t>
            </a:r>
          </a:p>
          <a:p>
            <a:pPr>
              <a:buFont typeface="Wingdings" charset="2"/>
              <a:buChar char="u"/>
            </a:pPr>
            <a:r>
              <a:rPr lang="zh-CN" altLang="en-US" dirty="0">
                <a:solidFill>
                  <a:schemeClr val="tx1"/>
                </a:solidFill>
                <a:latin typeface="微软雅黑" charset="-122"/>
                <a:ea typeface="微软雅黑" charset="-122"/>
              </a:rPr>
              <a:t>匹配分组</a:t>
            </a:r>
          </a:p>
        </p:txBody>
      </p:sp>
    </p:spTree>
    <p:extLst>
      <p:ext uri="{BB962C8B-B14F-4D97-AF65-F5344CB8AC3E}">
        <p14:creationId xmlns:p14="http://schemas.microsoft.com/office/powerpoint/2010/main" val="41845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能够知道深拷贝和浅拷贝的区别</a:t>
            </a:r>
          </a:p>
        </p:txBody>
      </p:sp>
    </p:spTree>
    <p:extLst>
      <p:ext uri="{BB962C8B-B14F-4D97-AF65-F5344CB8AC3E}">
        <p14:creationId xmlns:p14="http://schemas.microsoft.com/office/powerpoint/2010/main" val="3665908800"/>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24919</TotalTime>
  <Words>2200</Words>
  <Application>Microsoft Macintosh PowerPoint</Application>
  <PresentationFormat>自定义</PresentationFormat>
  <Paragraphs>325</Paragraphs>
  <Slides>68</Slides>
  <Notes>0</Notes>
  <HiddenSlides>0</HiddenSlides>
  <MMClips>0</MMClips>
  <ScaleCrop>false</ScaleCrop>
  <HeadingPairs>
    <vt:vector size="6" baseType="variant">
      <vt:variant>
        <vt:lpstr>已用的字体</vt:lpstr>
      </vt:variant>
      <vt:variant>
        <vt:i4>15</vt:i4>
      </vt:variant>
      <vt:variant>
        <vt:lpstr>主题</vt:lpstr>
      </vt:variant>
      <vt:variant>
        <vt:i4>7</vt:i4>
      </vt:variant>
      <vt:variant>
        <vt:lpstr>幻灯片标题</vt:lpstr>
      </vt:variant>
      <vt:variant>
        <vt:i4>68</vt:i4>
      </vt:variant>
    </vt:vector>
  </HeadingPairs>
  <TitlesOfParts>
    <vt:vector size="90" baseType="lpstr">
      <vt:lpstr>阿里巴巴普惠体</vt:lpstr>
      <vt:lpstr>等线</vt:lpstr>
      <vt:lpstr>黑体</vt:lpstr>
      <vt:lpstr>宋体</vt:lpstr>
      <vt:lpstr>Microsoft YaHei</vt:lpstr>
      <vt:lpstr>Microsoft YaHei</vt:lpstr>
      <vt:lpstr>Alibaba PuHuiTi</vt:lpstr>
      <vt:lpstr>Alibaba PuHuiTi B</vt:lpstr>
      <vt:lpstr>Alibaba PuHuiTi M</vt:lpstr>
      <vt:lpstr>Alibaba PuHuiTi R</vt:lpstr>
      <vt:lpstr>Segoe UI</vt:lpstr>
      <vt:lpstr>Arial</vt:lpstr>
      <vt:lpstr>Calibri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PowerPoint 演示文稿</vt:lpstr>
      <vt:lpstr>PowerPoint 演示文稿</vt:lpstr>
      <vt:lpstr>PowerPoint 演示文稿</vt:lpstr>
      <vt:lpstr>with语句</vt:lpstr>
      <vt:lpstr>with语句</vt:lpstr>
      <vt:lpstr>with语句</vt:lpstr>
      <vt:lpstr>with语句</vt:lpstr>
      <vt:lpstr>PowerPoint 演示文稿</vt:lpstr>
      <vt:lpstr>PowerPoint 演示文稿</vt:lpstr>
      <vt:lpstr>深拷贝和浅拷贝</vt:lpstr>
      <vt:lpstr>深拷贝和浅拷贝</vt:lpstr>
      <vt:lpstr>深拷贝和浅拷贝</vt:lpstr>
      <vt:lpstr>深拷贝和浅拷贝</vt:lpstr>
      <vt:lpstr>深拷贝和浅拷贝</vt:lpstr>
      <vt:lpstr>深拷贝和浅拷贝</vt:lpstr>
      <vt:lpstr>深拷贝和浅拷贝</vt:lpstr>
      <vt:lpstr>深拷贝和浅拷贝</vt:lpstr>
      <vt:lpstr>深拷贝和浅拷贝</vt:lpstr>
      <vt:lpstr>深拷贝和浅拷贝</vt:lpstr>
      <vt:lpstr>深拷贝和浅拷贝</vt:lpstr>
      <vt:lpstr>深拷贝和浅拷贝</vt:lpstr>
      <vt:lpstr>PowerPoint 演示文稿</vt:lpstr>
      <vt:lpstr>PowerPoint 演示文稿</vt:lpstr>
      <vt:lpstr>正则表达式的概述</vt:lpstr>
      <vt:lpstr>PowerPoint 演示文稿</vt:lpstr>
      <vt:lpstr>PowerPoint 演示文稿</vt:lpstr>
      <vt:lpstr>re的模块介绍</vt:lpstr>
      <vt:lpstr>re的模块介绍</vt:lpstr>
      <vt:lpstr>PowerPoint 演示文稿</vt:lpstr>
      <vt:lpstr>PowerPoint 演示文稿</vt:lpstr>
      <vt:lpstr>匹配单个字符</vt:lpstr>
      <vt:lpstr>匹配单个字符</vt:lpstr>
      <vt:lpstr>匹配单个字符</vt:lpstr>
      <vt:lpstr>匹配单个字符</vt:lpstr>
      <vt:lpstr>匹配单个字符</vt:lpstr>
      <vt:lpstr>匹配单个字符</vt:lpstr>
      <vt:lpstr>匹配单个字符</vt:lpstr>
      <vt:lpstr>匹配单个字符</vt:lpstr>
      <vt:lpstr>匹配单个字符</vt:lpstr>
      <vt:lpstr>匹配单个字符</vt:lpstr>
      <vt:lpstr>匹配单个字符</vt:lpstr>
      <vt:lpstr>PowerPoint 演示文稿</vt:lpstr>
      <vt:lpstr>PowerPoint 演示文稿</vt:lpstr>
      <vt:lpstr>匹配多个字符</vt:lpstr>
      <vt:lpstr>匹配多个字符</vt:lpstr>
      <vt:lpstr>匹配多个字符</vt:lpstr>
      <vt:lpstr>匹配多个字符</vt:lpstr>
      <vt:lpstr>匹配多个字符</vt:lpstr>
      <vt:lpstr>匹配多个字符</vt:lpstr>
      <vt:lpstr>PowerPoint 演示文稿</vt:lpstr>
      <vt:lpstr>PowerPoint 演示文稿</vt:lpstr>
      <vt:lpstr>匹配开头和结尾</vt:lpstr>
      <vt:lpstr>匹配开头和结尾</vt:lpstr>
      <vt:lpstr>匹配开头和结尾</vt:lpstr>
      <vt:lpstr>匹配开头和结尾</vt:lpstr>
      <vt:lpstr>匹配开头和结尾</vt:lpstr>
      <vt:lpstr>匹配开头和结尾</vt:lpstr>
      <vt:lpstr>PowerPoint 演示文稿</vt:lpstr>
      <vt:lpstr>PowerPoint 演示文稿</vt:lpstr>
      <vt:lpstr>匹配分组</vt:lpstr>
      <vt:lpstr>匹配分组</vt:lpstr>
      <vt:lpstr>匹配分组</vt:lpstr>
      <vt:lpstr>匹配分组</vt:lpstr>
      <vt:lpstr>匹配分组</vt:lpstr>
      <vt:lpstr>匹配分组</vt:lpstr>
      <vt:lpstr>匹配分组</vt:lpstr>
      <vt:lpstr>匹配分组</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Microsoft Office User</cp:lastModifiedBy>
  <cp:revision>877</cp:revision>
  <dcterms:created xsi:type="dcterms:W3CDTF">2015-06-29T07:19:00Z</dcterms:created>
  <dcterms:modified xsi:type="dcterms:W3CDTF">2021-11-04T08:58:32Z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