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6.xml" ContentType="application/vnd.openxmlformats-officedocument.theme+xml"/>
  <Override PartName="/ppt/slideLayouts/slideLayout2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79" r:id="rId2"/>
    <p:sldMasterId id="2147483681" r:id="rId3"/>
    <p:sldMasterId id="2147483683" r:id="rId4"/>
    <p:sldMasterId id="2147483685" r:id="rId5"/>
    <p:sldMasterId id="2147483687" r:id="rId6"/>
    <p:sldMasterId id="2147483704" r:id="rId7"/>
  </p:sldMasterIdLst>
  <p:notesMasterIdLst>
    <p:notesMasterId r:id="rId28"/>
  </p:notesMasterIdLst>
  <p:handoutMasterIdLst>
    <p:handoutMasterId r:id="rId29"/>
  </p:handoutMasterIdLst>
  <p:sldIdLst>
    <p:sldId id="599" r:id="rId8"/>
    <p:sldId id="600" r:id="rId9"/>
    <p:sldId id="601" r:id="rId10"/>
    <p:sldId id="602" r:id="rId11"/>
    <p:sldId id="832" r:id="rId12"/>
    <p:sldId id="833" r:id="rId13"/>
    <p:sldId id="834" r:id="rId14"/>
    <p:sldId id="835" r:id="rId15"/>
    <p:sldId id="836" r:id="rId16"/>
    <p:sldId id="837" r:id="rId17"/>
    <p:sldId id="838" r:id="rId18"/>
    <p:sldId id="775" r:id="rId19"/>
    <p:sldId id="839" r:id="rId20"/>
    <p:sldId id="840" r:id="rId21"/>
    <p:sldId id="841" r:id="rId22"/>
    <p:sldId id="776" r:id="rId23"/>
    <p:sldId id="842" r:id="rId24"/>
    <p:sldId id="843" r:id="rId25"/>
    <p:sldId id="844" r:id="rId26"/>
    <p:sldId id="640" r:id="rId27"/>
  </p:sldIdLst>
  <p:sldSz cx="12193588"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charset="0"/>
        <a:ea typeface="宋体" charset="0"/>
        <a:cs typeface="宋体" charset="0"/>
      </a:defRPr>
    </a:lvl1pPr>
    <a:lvl2pPr marL="457200" algn="l" rtl="0" eaLnBrk="0" fontAlgn="base" hangingPunct="0">
      <a:spcBef>
        <a:spcPct val="0"/>
      </a:spcBef>
      <a:spcAft>
        <a:spcPct val="0"/>
      </a:spcAft>
      <a:defRPr kern="1200">
        <a:solidFill>
          <a:schemeClr val="tx1"/>
        </a:solidFill>
        <a:latin typeface="Calibri" charset="0"/>
        <a:ea typeface="宋体" charset="0"/>
        <a:cs typeface="宋体" charset="0"/>
      </a:defRPr>
    </a:lvl2pPr>
    <a:lvl3pPr marL="914400" algn="l" rtl="0" eaLnBrk="0" fontAlgn="base" hangingPunct="0">
      <a:spcBef>
        <a:spcPct val="0"/>
      </a:spcBef>
      <a:spcAft>
        <a:spcPct val="0"/>
      </a:spcAft>
      <a:defRPr kern="1200">
        <a:solidFill>
          <a:schemeClr val="tx1"/>
        </a:solidFill>
        <a:latin typeface="Calibri" charset="0"/>
        <a:ea typeface="宋体" charset="0"/>
        <a:cs typeface="宋体" charset="0"/>
      </a:defRPr>
    </a:lvl3pPr>
    <a:lvl4pPr marL="1371600" algn="l" rtl="0" eaLnBrk="0" fontAlgn="base" hangingPunct="0">
      <a:spcBef>
        <a:spcPct val="0"/>
      </a:spcBef>
      <a:spcAft>
        <a:spcPct val="0"/>
      </a:spcAft>
      <a:defRPr kern="1200">
        <a:solidFill>
          <a:schemeClr val="tx1"/>
        </a:solidFill>
        <a:latin typeface="Calibri" charset="0"/>
        <a:ea typeface="宋体" charset="0"/>
        <a:cs typeface="宋体" charset="0"/>
      </a:defRPr>
    </a:lvl4pPr>
    <a:lvl5pPr marL="1828800" algn="l" rtl="0" eaLnBrk="0" fontAlgn="base" hangingPunct="0">
      <a:spcBef>
        <a:spcPct val="0"/>
      </a:spcBef>
      <a:spcAft>
        <a:spcPct val="0"/>
      </a:spcAft>
      <a:defRPr kern="1200">
        <a:solidFill>
          <a:schemeClr val="tx1"/>
        </a:solidFill>
        <a:latin typeface="Calibri" charset="0"/>
        <a:ea typeface="宋体" charset="0"/>
        <a:cs typeface="宋体" charset="0"/>
      </a:defRPr>
    </a:lvl5pPr>
    <a:lvl6pPr marL="2286000" algn="l" defTabSz="457200" rtl="0" eaLnBrk="1" latinLnBrk="0" hangingPunct="1">
      <a:defRPr kern="1200">
        <a:solidFill>
          <a:schemeClr val="tx1"/>
        </a:solidFill>
        <a:latin typeface="Calibri" charset="0"/>
        <a:ea typeface="宋体" charset="0"/>
        <a:cs typeface="宋体" charset="0"/>
      </a:defRPr>
    </a:lvl6pPr>
    <a:lvl7pPr marL="2743200" algn="l" defTabSz="457200" rtl="0" eaLnBrk="1" latinLnBrk="0" hangingPunct="1">
      <a:defRPr kern="1200">
        <a:solidFill>
          <a:schemeClr val="tx1"/>
        </a:solidFill>
        <a:latin typeface="Calibri" charset="0"/>
        <a:ea typeface="宋体" charset="0"/>
        <a:cs typeface="宋体" charset="0"/>
      </a:defRPr>
    </a:lvl7pPr>
    <a:lvl8pPr marL="3200400" algn="l" defTabSz="457200" rtl="0" eaLnBrk="1" latinLnBrk="0" hangingPunct="1">
      <a:defRPr kern="1200">
        <a:solidFill>
          <a:schemeClr val="tx1"/>
        </a:solidFill>
        <a:latin typeface="Calibri" charset="0"/>
        <a:ea typeface="宋体" charset="0"/>
        <a:cs typeface="宋体" charset="0"/>
      </a:defRPr>
    </a:lvl8pPr>
    <a:lvl9pPr marL="3657600" algn="l" defTabSz="457200" rtl="0" eaLnBrk="1" latinLnBrk="0" hangingPunct="1">
      <a:defRPr kern="1200">
        <a:solidFill>
          <a:schemeClr val="tx1"/>
        </a:solidFill>
        <a:latin typeface="Calibri" charset="0"/>
        <a:ea typeface="宋体" charset="0"/>
        <a:cs typeface="宋体" charset="0"/>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rl@itcast.cn" initial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F49"/>
    <a:srgbClr val="B3D9FF"/>
    <a:srgbClr val="79AFFF"/>
    <a:srgbClr val="EBF5FF"/>
    <a:srgbClr val="EBD9FF"/>
    <a:srgbClr val="FBD5D5"/>
    <a:srgbClr val="17375E"/>
    <a:srgbClr val="EFF7FF"/>
    <a:srgbClr val="E6F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68"/>
    <p:restoredTop sz="94512"/>
  </p:normalViewPr>
  <p:slideViewPr>
    <p:cSldViewPr>
      <p:cViewPr varScale="1">
        <p:scale>
          <a:sx n="75" d="100"/>
          <a:sy n="75" d="100"/>
        </p:scale>
        <p:origin x="62" y="192"/>
      </p:cViewPr>
      <p:guideLst>
        <p:guide orient="horz" pos="2160"/>
        <p:guide pos="3841"/>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3" d="100"/>
          <a:sy n="83" d="100"/>
        </p:scale>
        <p:origin x="-387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commentAuthors" Target="commentAuthors.xml"/><Relationship Id="rId8"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Calibri" pitchFamily="34" charset="0"/>
                <a:ea typeface="宋体" charset="-122"/>
                <a:cs typeface="+mn-cs"/>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1B71F79F-4065-CD4F-B030-8AC9BC5EDD8C}" type="datetimeFigureOut">
              <a:rPr lang="zh-CN" altLang="en-US"/>
              <a:pPr>
                <a:defRPr/>
              </a:pPr>
              <a:t>2021/11/21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Calibri" pitchFamily="34" charset="0"/>
                <a:ea typeface="宋体" charset="-122"/>
                <a:cs typeface="+mn-cs"/>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D3D60977-06C0-474F-AF9C-D6EAEC0E5E47}" type="slidenum">
              <a:rPr lang="zh-CN" altLang="en-US"/>
              <a:pPr>
                <a:defRPr/>
              </a:pPr>
              <a:t>‹#›</a:t>
            </a:fld>
            <a:endParaRPr lang="zh-CN" altLang="en-US"/>
          </a:p>
        </p:txBody>
      </p:sp>
    </p:spTree>
    <p:extLst>
      <p:ext uri="{BB962C8B-B14F-4D97-AF65-F5344CB8AC3E}">
        <p14:creationId xmlns:p14="http://schemas.microsoft.com/office/powerpoint/2010/main" val="3551062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itchFamily="34" charset="0"/>
                <a:ea typeface="宋体" pitchFamily="2" charset="-122"/>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C49E8CC4-97BD-D24C-B341-9DDAC8C5942D}" type="datetimeFigureOut">
              <a:rPr lang="zh-CN" altLang="en-US"/>
              <a:pPr>
                <a:defRPr/>
              </a:pPr>
              <a:t>2021/11/21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pitchFamily="34" charset="0"/>
                <a:ea typeface="宋体" pitchFamily="2"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A14D5F60-C347-6D40-8E94-8EE9446EB09D}" type="slidenum">
              <a:rPr lang="zh-CN" altLang="en-US"/>
              <a:pPr>
                <a:defRPr/>
              </a:pPr>
              <a:t>‹#›</a:t>
            </a:fld>
            <a:endParaRPr lang="zh-CN" altLang="en-US"/>
          </a:p>
        </p:txBody>
      </p:sp>
    </p:spTree>
    <p:extLst>
      <p:ext uri="{BB962C8B-B14F-4D97-AF65-F5344CB8AC3E}">
        <p14:creationId xmlns:p14="http://schemas.microsoft.com/office/powerpoint/2010/main" val="5304223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309" y="2244726"/>
            <a:ext cx="10542373"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310" y="3454402"/>
            <a:ext cx="10542372"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2604090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5" name="文本占位符 9">
            <a:extLst>
              <a:ext uri="{FF2B5EF4-FFF2-40B4-BE49-F238E27FC236}">
                <a16:creationId xmlns:a16="http://schemas.microsoft.com/office/drawing/2014/main" id="{FB933948-E99B-AD48-8B41-DEA66BC8FB53}"/>
              </a:ext>
            </a:extLst>
          </p:cNvPr>
          <p:cNvSpPr>
            <a:spLocks noGrp="1"/>
          </p:cNvSpPr>
          <p:nvPr>
            <p:ph type="body" sz="quarter" idx="10" hasCustomPrompt="1"/>
          </p:nvPr>
        </p:nvSpPr>
        <p:spPr>
          <a:xfrm>
            <a:off x="710973" y="940081"/>
            <a:ext cx="107494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4171895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973" y="940082"/>
            <a:ext cx="9846957"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2013207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972" y="934934"/>
            <a:ext cx="10720516"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7411262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973" y="945094"/>
            <a:ext cx="107494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716439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3377421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411" y="968974"/>
            <a:ext cx="122863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0067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006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sz="2000" dirty="0">
                  <a:solidFill>
                    <a:srgbClr val="0067E1"/>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736" y="1016160"/>
            <a:ext cx="9215430" cy="517190"/>
          </a:xfrm>
          <a:prstGeom prst="rect">
            <a:avLst/>
          </a:prstGeom>
        </p:spPr>
        <p:txBody>
          <a:bodyPr anchor="ctr" anchorCtr="0"/>
          <a:lstStyle>
            <a:lvl1pPr marL="0" indent="0">
              <a:buNone/>
              <a:defRPr lang="zh-CN" altLang="en-US" sz="2400" kern="1200" dirty="0">
                <a:solidFill>
                  <a:srgbClr val="0067E1"/>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736" y="1656000"/>
            <a:ext cx="92154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3755339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411" y="968974"/>
            <a:ext cx="122863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0067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006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sz="2000" dirty="0">
                  <a:solidFill>
                    <a:srgbClr val="0067E1"/>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736" y="1016160"/>
            <a:ext cx="9215430" cy="517190"/>
          </a:xfrm>
          <a:prstGeom prst="rect">
            <a:avLst/>
          </a:prstGeom>
        </p:spPr>
        <p:txBody>
          <a:bodyPr anchor="ctr" anchorCtr="0"/>
          <a:lstStyle>
            <a:lvl1pPr marL="0" indent="0">
              <a:buNone/>
              <a:defRPr lang="zh-CN" altLang="en-US" sz="2400" kern="1200" dirty="0">
                <a:solidFill>
                  <a:srgbClr val="0067E1"/>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736" y="1656000"/>
            <a:ext cx="92154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64722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思考">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558" y="3611950"/>
            <a:ext cx="1225219" cy="1056361"/>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342" y="2632429"/>
            <a:ext cx="1944550" cy="1676554"/>
          </a:xfrm>
          <a:prstGeom prst="hexagon">
            <a:avLst/>
          </a:prstGeom>
          <a:solidFill>
            <a:schemeClr val="bg1"/>
          </a:solidFill>
          <a:ln w="114300">
            <a:solidFill>
              <a:srgbClr val="0067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7252" y="1436556"/>
            <a:ext cx="576128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641" y="2987770"/>
            <a:ext cx="1567746"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a:extLst>
              <a:ext uri="{FF2B5EF4-FFF2-40B4-BE49-F238E27FC236}">
                <a16:creationId xmlns:a16="http://schemas.microsoft.com/office/drawing/2014/main" id="{493FA365-EB18-4C49-B470-79A013EED4C7}"/>
              </a:ext>
            </a:extLst>
          </p:cNvPr>
          <p:cNvSpPr>
            <a:spLocks noGrp="1"/>
          </p:cNvSpPr>
          <p:nvPr userDrawn="1">
            <p:ph type="title" hasCustomPrompt="1"/>
          </p:nvPr>
        </p:nvSpPr>
        <p:spPr>
          <a:xfrm>
            <a:off x="710973" y="23402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540" y="2254172"/>
            <a:ext cx="566610" cy="488521"/>
          </a:xfrm>
          <a:prstGeom prst="hexagon">
            <a:avLst/>
          </a:prstGeom>
          <a:solidFill>
            <a:srgbClr val="0067E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532" y="4231519"/>
            <a:ext cx="298934" cy="257736"/>
          </a:xfrm>
          <a:prstGeom prst="hexagon">
            <a:avLst/>
          </a:prstGeom>
          <a:solidFill>
            <a:srgbClr val="DE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987" y="4490334"/>
            <a:ext cx="566612" cy="488523"/>
          </a:xfrm>
          <a:prstGeom prst="hexagon">
            <a:avLst/>
          </a:prstGeom>
          <a:noFill/>
          <a:ln w="19050">
            <a:solidFill>
              <a:srgbClr val="DE00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852" y="1820103"/>
            <a:ext cx="854974" cy="737143"/>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3953480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总结">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7252" y="1463040"/>
            <a:ext cx="576128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6065"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973" y="1928703"/>
            <a:ext cx="3587816"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rgbClr val="DE001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0067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DE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14618854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课程小结">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7252" y="1463040"/>
            <a:ext cx="576128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6065"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821108" y="2270979"/>
            <a:ext cx="3512686" cy="2883000"/>
            <a:chOff x="974255" y="2588572"/>
            <a:chExt cx="3512229" cy="2883000"/>
          </a:xfrm>
        </p:grpSpPr>
        <p:sp>
          <p:nvSpPr>
            <p:cNvPr id="12" name="椭圆 11"/>
            <p:cNvSpPr/>
            <p:nvPr userDrawn="1"/>
          </p:nvSpPr>
          <p:spPr>
            <a:xfrm>
              <a:off x="3372155" y="4718547"/>
              <a:ext cx="753025" cy="753025"/>
            </a:xfrm>
            <a:prstGeom prst="ellipse">
              <a:avLst/>
            </a:prstGeom>
            <a:noFill/>
            <a:ln w="12700">
              <a:solidFill>
                <a:srgbClr val="DE001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211929" y="4106554"/>
              <a:ext cx="592684" cy="592684"/>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椭圆 13"/>
            <p:cNvSpPr/>
            <p:nvPr userDrawn="1"/>
          </p:nvSpPr>
          <p:spPr>
            <a:xfrm>
              <a:off x="974255" y="2692113"/>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556915" y="2830523"/>
              <a:ext cx="2097063" cy="2065246"/>
            </a:xfrm>
            <a:prstGeom prst="ellipse">
              <a:avLst/>
            </a:prstGeom>
            <a:solidFill>
              <a:schemeClr val="bg1"/>
            </a:solidFill>
            <a:ln w="114300">
              <a:solidFill>
                <a:srgbClr val="0067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3682146" y="2588572"/>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467561" y="2778561"/>
              <a:ext cx="314325" cy="314325"/>
            </a:xfrm>
            <a:prstGeom prst="ellipse">
              <a:avLst/>
            </a:prstGeom>
            <a:solidFill>
              <a:srgbClr val="DE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04613" y="3323396"/>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课程小结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787891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01FAF-D372-FC44-88CB-12C15DC9D05C}"/>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CC26F9E9-319B-F747-821C-B36B71C10030}"/>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30745940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937" y="3089666"/>
            <a:ext cx="936368" cy="936490"/>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549" y="4032772"/>
            <a:ext cx="643144" cy="643228"/>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6131" y="2140615"/>
            <a:ext cx="219635" cy="219664"/>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547" y="4247831"/>
            <a:ext cx="494750" cy="494814"/>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693" y="2161689"/>
            <a:ext cx="361655" cy="361702"/>
          </a:xfrm>
          <a:prstGeom prst="rect">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6001" y="2537630"/>
            <a:ext cx="1828800" cy="1829038"/>
          </a:xfrm>
          <a:prstGeom prst="rect">
            <a:avLst/>
          </a:prstGeom>
          <a:solidFill>
            <a:schemeClr val="bg1"/>
          </a:solidFill>
          <a:ln w="114300">
            <a:solidFill>
              <a:srgbClr val="0067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7252" y="1371600"/>
            <a:ext cx="576128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446" y="2679748"/>
            <a:ext cx="1567746"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4000" y="2466424"/>
            <a:ext cx="263657" cy="263691"/>
          </a:xfrm>
          <a:prstGeom prst="rect">
            <a:avLst/>
          </a:prstGeom>
          <a:solidFill>
            <a:srgbClr val="DE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8470961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演示">
    <p:spTree>
      <p:nvGrpSpPr>
        <p:cNvPr id="1" name=""/>
        <p:cNvGrpSpPr/>
        <p:nvPr/>
      </p:nvGrpSpPr>
      <p:grpSpPr>
        <a:xfrm>
          <a:off x="0" y="0"/>
          <a:ext cx="0" cy="0"/>
          <a:chOff x="0" y="0"/>
          <a:chExt cx="0" cy="0"/>
        </a:xfrm>
      </p:grpSpPr>
      <p:sp>
        <p:nvSpPr>
          <p:cNvPr id="17" name="圆角矩形 16">
            <a:extLst>
              <a:ext uri="{FF2B5EF4-FFF2-40B4-BE49-F238E27FC236}">
                <a16:creationId xmlns:a16="http://schemas.microsoft.com/office/drawing/2014/main" id="{6ED0ECCE-700B-174A-A0C7-E4E2A2CC1AED}"/>
              </a:ext>
            </a:extLst>
          </p:cNvPr>
          <p:cNvSpPr/>
          <p:nvPr userDrawn="1"/>
        </p:nvSpPr>
        <p:spPr>
          <a:xfrm rot="2700000">
            <a:off x="3512027" y="3583953"/>
            <a:ext cx="515265" cy="515332"/>
          </a:xfrm>
          <a:prstGeom prst="roundRect">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圆角矩形 14">
            <a:extLst>
              <a:ext uri="{FF2B5EF4-FFF2-40B4-BE49-F238E27FC236}">
                <a16:creationId xmlns:a16="http://schemas.microsoft.com/office/drawing/2014/main" id="{6C7FB80A-0632-F346-B5EC-DE853333A547}"/>
              </a:ext>
            </a:extLst>
          </p:cNvPr>
          <p:cNvSpPr/>
          <p:nvPr userDrawn="1"/>
        </p:nvSpPr>
        <p:spPr>
          <a:xfrm rot="2700000">
            <a:off x="1758954" y="4003292"/>
            <a:ext cx="695926" cy="696017"/>
          </a:xfrm>
          <a:prstGeom prst="round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 name="圆角矩形 3">
            <a:extLst>
              <a:ext uri="{FF2B5EF4-FFF2-40B4-BE49-F238E27FC236}">
                <a16:creationId xmlns:a16="http://schemas.microsoft.com/office/drawing/2014/main" id="{7B322775-2795-0D40-A84E-0EC42A34C971}"/>
              </a:ext>
            </a:extLst>
          </p:cNvPr>
          <p:cNvSpPr/>
          <p:nvPr userDrawn="1"/>
        </p:nvSpPr>
        <p:spPr>
          <a:xfrm rot="2700000">
            <a:off x="1780139" y="2463550"/>
            <a:ext cx="1913638" cy="1913887"/>
          </a:xfrm>
          <a:prstGeom prst="roundRect">
            <a:avLst/>
          </a:prstGeom>
          <a:solidFill>
            <a:schemeClr val="bg1"/>
          </a:solidFill>
          <a:ln w="114300">
            <a:solidFill>
              <a:srgbClr val="0067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7252" y="1371600"/>
            <a:ext cx="576128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446" y="2679748"/>
            <a:ext cx="1567746"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演示</a:t>
            </a:r>
          </a:p>
        </p:txBody>
      </p:sp>
      <p:sp>
        <p:nvSpPr>
          <p:cNvPr id="16" name="圆角矩形 15">
            <a:extLst>
              <a:ext uri="{FF2B5EF4-FFF2-40B4-BE49-F238E27FC236}">
                <a16:creationId xmlns:a16="http://schemas.microsoft.com/office/drawing/2014/main" id="{C17C2BAF-8739-E342-BE2C-3191E1182BF5}"/>
              </a:ext>
            </a:extLst>
          </p:cNvPr>
          <p:cNvSpPr/>
          <p:nvPr userDrawn="1"/>
        </p:nvSpPr>
        <p:spPr>
          <a:xfrm rot="2700000">
            <a:off x="1336828" y="2080265"/>
            <a:ext cx="515265" cy="515332"/>
          </a:xfrm>
          <a:prstGeom prst="round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8" name="圆角矩形 17">
            <a:extLst>
              <a:ext uri="{FF2B5EF4-FFF2-40B4-BE49-F238E27FC236}">
                <a16:creationId xmlns:a16="http://schemas.microsoft.com/office/drawing/2014/main" id="{12FF83A2-A462-1048-B09C-183FAE0DCED7}"/>
              </a:ext>
            </a:extLst>
          </p:cNvPr>
          <p:cNvSpPr/>
          <p:nvPr userDrawn="1"/>
        </p:nvSpPr>
        <p:spPr>
          <a:xfrm rot="2700000">
            <a:off x="963233" y="3948300"/>
            <a:ext cx="515265" cy="515332"/>
          </a:xfrm>
          <a:prstGeom prst="round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9" name="圆角矩形 18">
            <a:extLst>
              <a:ext uri="{FF2B5EF4-FFF2-40B4-BE49-F238E27FC236}">
                <a16:creationId xmlns:a16="http://schemas.microsoft.com/office/drawing/2014/main" id="{B6F8C03F-6BD0-6749-87C6-6A41893FEE79}"/>
              </a:ext>
            </a:extLst>
          </p:cNvPr>
          <p:cNvSpPr/>
          <p:nvPr userDrawn="1"/>
        </p:nvSpPr>
        <p:spPr>
          <a:xfrm rot="2700000">
            <a:off x="3237751" y="4752068"/>
            <a:ext cx="391216" cy="391267"/>
          </a:xfrm>
          <a:prstGeom prst="roundRect">
            <a:avLst/>
          </a:prstGeom>
          <a:solidFill>
            <a:srgbClr val="DE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圆角矩形 19">
            <a:extLst>
              <a:ext uri="{FF2B5EF4-FFF2-40B4-BE49-F238E27FC236}">
                <a16:creationId xmlns:a16="http://schemas.microsoft.com/office/drawing/2014/main" id="{D99B425A-2101-B145-8D33-CC87B0C00E11}"/>
              </a:ext>
            </a:extLst>
          </p:cNvPr>
          <p:cNvSpPr/>
          <p:nvPr userDrawn="1"/>
        </p:nvSpPr>
        <p:spPr>
          <a:xfrm rot="2700000">
            <a:off x="3739445" y="2597292"/>
            <a:ext cx="302530" cy="302569"/>
          </a:xfrm>
          <a:prstGeom prst="round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848565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昨日复习">
    <p:spTree>
      <p:nvGrpSpPr>
        <p:cNvPr id="1" name=""/>
        <p:cNvGrpSpPr/>
        <p:nvPr/>
      </p:nvGrpSpPr>
      <p:grpSpPr>
        <a:xfrm>
          <a:off x="0" y="0"/>
          <a:ext cx="0" cy="0"/>
          <a:chOff x="0" y="0"/>
          <a:chExt cx="0" cy="0"/>
        </a:xfrm>
      </p:grpSpPr>
      <p:sp>
        <p:nvSpPr>
          <p:cNvPr id="14" name="泪珠形 13">
            <a:extLst>
              <a:ext uri="{FF2B5EF4-FFF2-40B4-BE49-F238E27FC236}">
                <a16:creationId xmlns:a16="http://schemas.microsoft.com/office/drawing/2014/main" id="{AEE70BF1-844D-594C-84FB-2C43885B87B4}"/>
              </a:ext>
            </a:extLst>
          </p:cNvPr>
          <p:cNvSpPr/>
          <p:nvPr userDrawn="1"/>
        </p:nvSpPr>
        <p:spPr>
          <a:xfrm>
            <a:off x="1014076" y="3264492"/>
            <a:ext cx="1399183"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泪珠形 1">
            <a:extLst>
              <a:ext uri="{FF2B5EF4-FFF2-40B4-BE49-F238E27FC236}">
                <a16:creationId xmlns:a16="http://schemas.microsoft.com/office/drawing/2014/main" id="{59B61F06-1E02-D64A-A737-5F6EE309549B}"/>
              </a:ext>
            </a:extLst>
          </p:cNvPr>
          <p:cNvSpPr/>
          <p:nvPr userDrawn="1"/>
        </p:nvSpPr>
        <p:spPr>
          <a:xfrm>
            <a:off x="1645577" y="2434299"/>
            <a:ext cx="2018213" cy="2017950"/>
          </a:xfrm>
          <a:prstGeom prst="teardrop">
            <a:avLst/>
          </a:prstGeom>
          <a:solidFill>
            <a:schemeClr val="bg1"/>
          </a:solidFill>
          <a:ln w="114300">
            <a:solidFill>
              <a:srgbClr val="0067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7252" y="1371600"/>
            <a:ext cx="576128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446" y="2679748"/>
            <a:ext cx="1567746"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昨日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复习</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泪珠形 12">
            <a:extLst>
              <a:ext uri="{FF2B5EF4-FFF2-40B4-BE49-F238E27FC236}">
                <a16:creationId xmlns:a16="http://schemas.microsoft.com/office/drawing/2014/main" id="{610A8FEC-D8D2-9848-969A-0251B4F804B8}"/>
              </a:ext>
            </a:extLst>
          </p:cNvPr>
          <p:cNvSpPr/>
          <p:nvPr userDrawn="1"/>
        </p:nvSpPr>
        <p:spPr>
          <a:xfrm>
            <a:off x="3663790" y="4089233"/>
            <a:ext cx="439981" cy="439924"/>
          </a:xfrm>
          <a:prstGeom prst="teardrop">
            <a:avLst/>
          </a:prstGeom>
          <a:solidFill>
            <a:srgbClr val="DE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6" name="泪珠形 15">
            <a:extLst>
              <a:ext uri="{FF2B5EF4-FFF2-40B4-BE49-F238E27FC236}">
                <a16:creationId xmlns:a16="http://schemas.microsoft.com/office/drawing/2014/main" id="{9D293168-6B0F-FC49-A395-20B2FC316CD8}"/>
              </a:ext>
            </a:extLst>
          </p:cNvPr>
          <p:cNvSpPr/>
          <p:nvPr userDrawn="1"/>
        </p:nvSpPr>
        <p:spPr>
          <a:xfrm>
            <a:off x="2152768" y="2051118"/>
            <a:ext cx="260491"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泪珠形 14">
            <a:extLst>
              <a:ext uri="{FF2B5EF4-FFF2-40B4-BE49-F238E27FC236}">
                <a16:creationId xmlns:a16="http://schemas.microsoft.com/office/drawing/2014/main" id="{8571B79A-B942-F34B-B3C2-4B483E88E97E}"/>
              </a:ext>
            </a:extLst>
          </p:cNvPr>
          <p:cNvSpPr/>
          <p:nvPr userDrawn="1"/>
        </p:nvSpPr>
        <p:spPr>
          <a:xfrm>
            <a:off x="845106" y="3381144"/>
            <a:ext cx="562283"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194782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7443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20012" y="1006476"/>
            <a:ext cx="5974539"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40380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7593" y="1087756"/>
            <a:ext cx="629970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40070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727" y="2398078"/>
            <a:ext cx="6726796"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727" y="3069273"/>
            <a:ext cx="5466792"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2261" y="2468880"/>
            <a:ext cx="1127272"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241143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3081" y="2766219"/>
            <a:ext cx="6655667"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2261" y="2468880"/>
            <a:ext cx="1127272"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71612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973" y="234029"/>
            <a:ext cx="8772163"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id="{1BE760B7-955D-46DB-9CF6-0F5E75ACEF47}"/>
              </a:ext>
            </a:extLst>
          </p:cNvPr>
          <p:cNvSpPr>
            <a:spLocks noGrp="1"/>
          </p:cNvSpPr>
          <p:nvPr>
            <p:ph type="body" sz="quarter" idx="10" hasCustomPrompt="1"/>
          </p:nvPr>
        </p:nvSpPr>
        <p:spPr>
          <a:xfrm>
            <a:off x="710972" y="940081"/>
            <a:ext cx="10700194"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972" y="1656000"/>
            <a:ext cx="10700194"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9957612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974" y="1646134"/>
            <a:ext cx="107509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973" y="24418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973" y="940081"/>
            <a:ext cx="107509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760476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972" y="1646134"/>
            <a:ext cx="10720516"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E5CC542A-FF04-5243-BA82-1AC7B0A112E0}"/>
              </a:ext>
            </a:extLst>
          </p:cNvPr>
          <p:cNvSpPr>
            <a:spLocks noGrp="1"/>
          </p:cNvSpPr>
          <p:nvPr>
            <p:ph type="body" sz="quarter" idx="10" hasCustomPrompt="1"/>
          </p:nvPr>
        </p:nvSpPr>
        <p:spPr>
          <a:xfrm>
            <a:off x="710974" y="940081"/>
            <a:ext cx="1072051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8942434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4.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image" Target="../media/image4.png"/><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theme" Target="../theme/theme6.xml"/><Relationship Id="rId2" Type="http://schemas.openxmlformats.org/officeDocument/2006/relationships/slideLayout" Target="../slideLayouts/slideLayout8.xml"/><Relationship Id="rId16" Type="http://schemas.openxmlformats.org/officeDocument/2006/relationships/slideLayout" Target="../slideLayouts/slideLayout2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 name="六边形 29">
            <a:extLst>
              <a:ext uri="{FF2B5EF4-FFF2-40B4-BE49-F238E27FC236}">
                <a16:creationId xmlns:a16="http://schemas.microsoft.com/office/drawing/2014/main" id="{6F51DA0D-EA98-B14B-A35B-7EDF8DBC5804}"/>
              </a:ext>
            </a:extLst>
          </p:cNvPr>
          <p:cNvSpPr/>
          <p:nvPr userDrawn="1"/>
        </p:nvSpPr>
        <p:spPr>
          <a:xfrm rot="5400000">
            <a:off x="8673564" y="-244308"/>
            <a:ext cx="1034350" cy="1136797"/>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006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2352" y="753859"/>
            <a:ext cx="523072" cy="450984"/>
          </a:xfrm>
          <a:prstGeom prst="hexagon">
            <a:avLst/>
          </a:prstGeom>
          <a:solidFill>
            <a:srgbClr val="3F3F3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9024" y="996928"/>
            <a:ext cx="523072" cy="450984"/>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8930" y="140883"/>
            <a:ext cx="196767" cy="169649"/>
          </a:xfrm>
          <a:prstGeom prst="hexagon">
            <a:avLst/>
          </a:prstGeom>
          <a:solidFill>
            <a:srgbClr val="DE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5257" y="893647"/>
            <a:ext cx="886529" cy="764350"/>
          </a:xfrm>
          <a:prstGeom prst="hexagon">
            <a:avLst/>
          </a:prstGeom>
          <a:noFill/>
          <a:ln w="9525">
            <a:solidFill>
              <a:srgbClr val="0067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7738" y="1225105"/>
            <a:ext cx="206955" cy="178433"/>
          </a:xfrm>
          <a:prstGeom prst="hexagon">
            <a:avLst/>
          </a:prstGeom>
          <a:noFill/>
          <a:ln w="9525">
            <a:solidFill>
              <a:srgbClr val="0067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624" y="676489"/>
            <a:ext cx="206955" cy="178433"/>
          </a:xfrm>
          <a:prstGeom prst="hexagon">
            <a:avLst/>
          </a:prstGeom>
          <a:solidFill>
            <a:srgbClr val="0067E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5535" y="775572"/>
            <a:ext cx="369001" cy="318146"/>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8516" y="1131213"/>
            <a:ext cx="647173"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924" y="466241"/>
            <a:ext cx="69203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图片 3" descr="图形用户界面, 文本&#10;&#10;描述已自动生成">
            <a:extLst>
              <a:ext uri="{FF2B5EF4-FFF2-40B4-BE49-F238E27FC236}">
                <a16:creationId xmlns:a16="http://schemas.microsoft.com/office/drawing/2014/main" id="{F390DDD2-5BCD-AC44-B76C-506151CA99E8}"/>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4461327" y="5656882"/>
            <a:ext cx="3270934" cy="695852"/>
          </a:xfrm>
          <a:prstGeom prst="rect">
            <a:avLst/>
          </a:prstGeom>
        </p:spPr>
      </p:pic>
    </p:spTree>
    <p:extLst>
      <p:ext uri="{BB962C8B-B14F-4D97-AF65-F5344CB8AC3E}">
        <p14:creationId xmlns:p14="http://schemas.microsoft.com/office/powerpoint/2010/main" val="783000424"/>
      </p:ext>
    </p:extLst>
  </p:cSld>
  <p:clrMap bg1="lt1" tx1="dk1" bg2="lt2" tx2="dk2" accent1="accent1" accent2="accent2" accent3="accent3" accent4="accent4" accent5="accent5" accent6="accent6" hlink="hlink" folHlink="folHlink"/>
  <p:sldLayoutIdLst>
    <p:sldLayoutId id="2147483678" r:id="rId1"/>
    <p:sldLayoutId id="2147483706" r:id="rId2"/>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1670" y="6786000"/>
            <a:ext cx="1301919" cy="72000"/>
          </a:xfrm>
          <a:prstGeom prst="rect">
            <a:avLst/>
          </a:prstGeom>
          <a:solidFill>
            <a:srgbClr val="DE0014"/>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9693" cy="72000"/>
          </a:xfrm>
          <a:prstGeom prst="rect">
            <a:avLst/>
          </a:prstGeom>
          <a:solidFill>
            <a:srgbClr val="0067E1"/>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872" y="2260318"/>
            <a:ext cx="2281241"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006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E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3913015830"/>
      </p:ext>
    </p:extLst>
  </p:cSld>
  <p:clrMap bg1="lt1" tx1="dk1" bg2="lt2" tx2="dk2" accent1="accent1" accent2="accent2" accent3="accent3" accent4="accent4" accent5="accent5" accent6="accent6" hlink="hlink" folHlink="folHlink"/>
  <p:sldLayoutIdLst>
    <p:sldLayoutId id="2147483680"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197" y="2458685"/>
            <a:ext cx="474535" cy="474473"/>
          </a:xfrm>
          <a:prstGeom prst="ellipse">
            <a:avLst/>
          </a:prstGeom>
          <a:solidFill>
            <a:srgbClr val="006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1670" y="6786000"/>
            <a:ext cx="1301919" cy="72000"/>
          </a:xfrm>
          <a:prstGeom prst="rect">
            <a:avLst/>
          </a:prstGeom>
          <a:solidFill>
            <a:srgbClr val="DE0014"/>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9693" cy="72000"/>
          </a:xfrm>
          <a:prstGeom prst="rect">
            <a:avLst/>
          </a:prstGeom>
          <a:solidFill>
            <a:srgbClr val="0067E1"/>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3065" y="2333175"/>
            <a:ext cx="23073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3083" y="2983479"/>
            <a:ext cx="3874229"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8274" y="2336717"/>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a:extLst>
              <a:ext uri="{FF2B5EF4-FFF2-40B4-BE49-F238E27FC236}">
                <a16:creationId xmlns:a16="http://schemas.microsoft.com/office/drawing/2014/main" id="{A7484BB2-BD94-3C49-9EC4-B9A294E2AF24}"/>
              </a:ext>
            </a:extLst>
          </p:cNvPr>
          <p:cNvPicPr>
            <a:picLocks noChangeAspect="1"/>
          </p:cNvPicPr>
          <p:nvPr userDrawn="1"/>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242" y="2491361"/>
            <a:ext cx="406443" cy="406390"/>
          </a:xfrm>
          <a:prstGeom prst="rect">
            <a:avLst/>
          </a:prstGeom>
        </p:spPr>
      </p:pic>
    </p:spTree>
    <p:extLst>
      <p:ext uri="{BB962C8B-B14F-4D97-AF65-F5344CB8AC3E}">
        <p14:creationId xmlns:p14="http://schemas.microsoft.com/office/powerpoint/2010/main" val="3827990126"/>
      </p:ext>
    </p:extLst>
  </p:cSld>
  <p:clrMap bg1="lt1" tx1="dk1" bg2="lt2" tx2="dk2" accent1="accent1" accent2="accent2" accent3="accent3" accent4="accent4" accent5="accent5" accent6="accent6" hlink="hlink" folHlink="folHlink"/>
  <p:sldLayoutIdLst>
    <p:sldLayoutId id="2147483682"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80412" y="2429388"/>
            <a:ext cx="1318512" cy="1136797"/>
          </a:xfrm>
          <a:prstGeom prst="hexagon">
            <a:avLst/>
          </a:prstGeom>
          <a:solidFill>
            <a:srgbClr val="006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529" y="3257369"/>
            <a:ext cx="429253" cy="370094"/>
          </a:xfrm>
          <a:prstGeom prst="hexagon">
            <a:avLst/>
          </a:prstGeom>
          <a:solidFill>
            <a:srgbClr val="DE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369051777"/>
      </p:ext>
    </p:extLst>
  </p:cSld>
  <p:clrMap bg1="lt1" tx1="dk1" bg2="lt2" tx2="dk2" accent1="accent1" accent2="accent2" accent3="accent3" accent4="accent4" accent5="accent5" accent6="accent6" hlink="hlink" folHlink="folHlink"/>
  <p:sldLayoutIdLst>
    <p:sldLayoutId id="214748368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80412" y="2429388"/>
            <a:ext cx="1318512" cy="1136797"/>
          </a:xfrm>
          <a:prstGeom prst="hexagon">
            <a:avLst/>
          </a:prstGeom>
          <a:solidFill>
            <a:srgbClr val="006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529" y="3257369"/>
            <a:ext cx="429253" cy="370094"/>
          </a:xfrm>
          <a:prstGeom prst="hexagon">
            <a:avLst/>
          </a:prstGeom>
          <a:solidFill>
            <a:srgbClr val="DE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53333129"/>
      </p:ext>
    </p:extLst>
  </p:cSld>
  <p:clrMap bg1="lt1" tx1="dk1" bg2="lt2" tx2="dk2" accent1="accent1" accent2="accent2" accent3="accent3" accent4="accent4" accent5="accent5" accent6="accent6" hlink="hlink" folHlink="folHlink"/>
  <p:sldLayoutIdLst>
    <p:sldLayoutId id="214748368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4BCEE7AE-CF55-47A2-9D29-09373E3D62B5}"/>
              </a:ext>
            </a:extLst>
          </p:cNvPr>
          <p:cNvSpPr/>
          <p:nvPr userDrawn="1"/>
        </p:nvSpPr>
        <p:spPr bwMode="auto">
          <a:xfrm>
            <a:off x="10891670" y="6786000"/>
            <a:ext cx="1301919" cy="72000"/>
          </a:xfrm>
          <a:prstGeom prst="rect">
            <a:avLst/>
          </a:prstGeom>
          <a:solidFill>
            <a:srgbClr val="DE0014"/>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0"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9693" cy="72000"/>
          </a:xfrm>
          <a:prstGeom prst="rect">
            <a:avLst/>
          </a:prstGeom>
          <a:solidFill>
            <a:srgbClr val="0067E1"/>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cxnSp>
        <p:nvCxnSpPr>
          <p:cNvPr id="11" name="直接连接符 22">
            <a:extLst>
              <a:ext uri="{FF2B5EF4-FFF2-40B4-BE49-F238E27FC236}">
                <a16:creationId xmlns:a16="http://schemas.microsoft.com/office/drawing/2014/main" id="{E3D0AD59-338B-5041-BA54-3D9BB0E399D6}"/>
              </a:ext>
            </a:extLst>
          </p:cNvPr>
          <p:cNvCxnSpPr/>
          <p:nvPr userDrawn="1"/>
        </p:nvCxnSpPr>
        <p:spPr>
          <a:xfrm flipH="1">
            <a:off x="323643" y="763880"/>
            <a:ext cx="11546305"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F2197ADE-85E8-B341-8233-C315893A0BCC}"/>
              </a:ext>
            </a:extLst>
          </p:cNvPr>
          <p:cNvGrpSpPr/>
          <p:nvPr userDrawn="1"/>
        </p:nvGrpSpPr>
        <p:grpSpPr>
          <a:xfrm>
            <a:off x="0" y="420997"/>
            <a:ext cx="224619" cy="220464"/>
            <a:chOff x="0" y="262878"/>
            <a:chExt cx="224590" cy="506266"/>
          </a:xfrm>
        </p:grpSpPr>
        <p:sp>
          <p:nvSpPr>
            <p:cNvPr id="13" name="矩形 12">
              <a:extLst>
                <a:ext uri="{FF2B5EF4-FFF2-40B4-BE49-F238E27FC236}">
                  <a16:creationId xmlns:a16="http://schemas.microsoft.com/office/drawing/2014/main" id="{C3756651-9738-8349-95DA-B0B282B3FAEA}"/>
                </a:ext>
              </a:extLst>
            </p:cNvPr>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EF63353-41E7-0E43-AFC0-B2282740E9FE}"/>
                </a:ext>
              </a:extLst>
            </p:cNvPr>
            <p:cNvSpPr/>
            <p:nvPr/>
          </p:nvSpPr>
          <p:spPr>
            <a:xfrm>
              <a:off x="142500" y="262878"/>
              <a:ext cx="82090" cy="506266"/>
            </a:xfrm>
            <a:prstGeom prst="rect">
              <a:avLst/>
            </a:prstGeom>
            <a:solidFill>
              <a:srgbClr val="006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5" name="图片 4" descr="文本, 徽标&#10;&#10;描述已自动生成">
            <a:extLst>
              <a:ext uri="{FF2B5EF4-FFF2-40B4-BE49-F238E27FC236}">
                <a16:creationId xmlns:a16="http://schemas.microsoft.com/office/drawing/2014/main" id="{AC4F8B51-5AD5-C645-93AB-A01EECC58130}"/>
              </a:ext>
            </a:extLst>
          </p:cNvPr>
          <p:cNvPicPr>
            <a:picLocks noChangeAspect="1"/>
          </p:cNvPicPr>
          <p:nvPr userDrawn="1"/>
        </p:nvPicPr>
        <p:blipFill>
          <a:blip r:embed="rId18" cstate="email">
            <a:extLst>
              <a:ext uri="{28A0092B-C50C-407E-A947-70E740481C1C}">
                <a14:useLocalDpi xmlns:a14="http://schemas.microsoft.com/office/drawing/2010/main" val="0"/>
              </a:ext>
            </a:extLst>
          </a:blip>
          <a:stretch>
            <a:fillRect/>
          </a:stretch>
        </p:blipFill>
        <p:spPr>
          <a:xfrm>
            <a:off x="10439852" y="150227"/>
            <a:ext cx="1636621" cy="613653"/>
          </a:xfrm>
          <a:prstGeom prst="rect">
            <a:avLst/>
          </a:prstGeom>
        </p:spPr>
      </p:pic>
    </p:spTree>
    <p:extLst>
      <p:ext uri="{BB962C8B-B14F-4D97-AF65-F5344CB8AC3E}">
        <p14:creationId xmlns:p14="http://schemas.microsoft.com/office/powerpoint/2010/main" val="149582380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descr="徽标, 公司名称&#10;&#10;描述已自动生成">
            <a:extLst>
              <a:ext uri="{FF2B5EF4-FFF2-40B4-BE49-F238E27FC236}">
                <a16:creationId xmlns:a16="http://schemas.microsoft.com/office/drawing/2014/main" id="{DBFA506B-F932-7B46-A4D6-164B0178E073}"/>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863420" y="2077550"/>
            <a:ext cx="2466749" cy="2010139"/>
          </a:xfrm>
          <a:prstGeom prst="rect">
            <a:avLst/>
          </a:prstGeom>
        </p:spPr>
      </p:pic>
    </p:spTree>
    <p:extLst>
      <p:ext uri="{BB962C8B-B14F-4D97-AF65-F5344CB8AC3E}">
        <p14:creationId xmlns:p14="http://schemas.microsoft.com/office/powerpoint/2010/main" val="2707120499"/>
      </p:ext>
    </p:extLst>
  </p:cSld>
  <p:clrMap bg1="lt1" tx1="dk1" bg2="lt2" tx2="dk2" accent1="accent1" accent2="accent2" accent3="accent3" accent4="accent4" accent5="accent5" accent6="accent6" hlink="hlink" folHlink="folHlink"/>
  <p:sldLayoutIdLst>
    <p:sldLayoutId id="2147483705"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cn.python-requests.org/zh_CN/latest/"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Box 3"/>
          <p:cNvSpPr txBox="1">
            <a:spLocks noChangeArrowheads="1"/>
          </p:cNvSpPr>
          <p:nvPr/>
        </p:nvSpPr>
        <p:spPr bwMode="auto">
          <a:xfrm>
            <a:off x="4368602" y="2636912"/>
            <a:ext cx="351891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eaLnBrk="0" fontAlgn="base" hangingPunct="0">
              <a:spcBef>
                <a:spcPct val="0"/>
              </a:spcBef>
              <a:spcAft>
                <a:spcPct val="0"/>
              </a:spcAft>
              <a:defRPr>
                <a:solidFill>
                  <a:schemeClr val="tx1"/>
                </a:solidFill>
                <a:latin typeface="Calibri" charset="0"/>
                <a:ea typeface="宋体" charset="-122"/>
              </a:defRPr>
            </a:lvl6pPr>
            <a:lvl7pPr marL="2971800" indent="-228600" eaLnBrk="0" fontAlgn="base" hangingPunct="0">
              <a:spcBef>
                <a:spcPct val="0"/>
              </a:spcBef>
              <a:spcAft>
                <a:spcPct val="0"/>
              </a:spcAft>
              <a:defRPr>
                <a:solidFill>
                  <a:schemeClr val="tx1"/>
                </a:solidFill>
                <a:latin typeface="Calibri" charset="0"/>
                <a:ea typeface="宋体" charset="-122"/>
              </a:defRPr>
            </a:lvl7pPr>
            <a:lvl8pPr marL="3429000" indent="-228600" eaLnBrk="0" fontAlgn="base" hangingPunct="0">
              <a:spcBef>
                <a:spcPct val="0"/>
              </a:spcBef>
              <a:spcAft>
                <a:spcPct val="0"/>
              </a:spcAft>
              <a:defRPr>
                <a:solidFill>
                  <a:schemeClr val="tx1"/>
                </a:solidFill>
                <a:latin typeface="Calibri" charset="0"/>
                <a:ea typeface="宋体" charset="-122"/>
              </a:defRPr>
            </a:lvl8pPr>
            <a:lvl9pPr marL="3886200" indent="-228600" eaLnBrk="0" fontAlgn="base" hangingPunct="0">
              <a:spcBef>
                <a:spcPct val="0"/>
              </a:spcBef>
              <a:spcAft>
                <a:spcPct val="0"/>
              </a:spcAft>
              <a:defRPr>
                <a:solidFill>
                  <a:schemeClr val="tx1"/>
                </a:solidFill>
                <a:latin typeface="Calibri" charset="0"/>
                <a:ea typeface="宋体" charset="-122"/>
              </a:defRPr>
            </a:lvl9pPr>
          </a:lstStyle>
          <a:p>
            <a:r>
              <a:rPr lang="zh-CN" altLang="en-US" sz="6600" b="1" dirty="0">
                <a:latin typeface="Alibaba PuHuiTi" pitchFamily="18" charset="-122"/>
                <a:ea typeface="Alibaba PuHuiTi" pitchFamily="18" charset="-122"/>
                <a:cs typeface="Alibaba PuHuiTi" pitchFamily="18" charset="-122"/>
              </a:rPr>
              <a:t>爬取数据</a:t>
            </a:r>
          </a:p>
        </p:txBody>
      </p:sp>
    </p:spTree>
    <p:extLst>
      <p:ext uri="{BB962C8B-B14F-4D97-AF65-F5344CB8AC3E}">
        <p14:creationId xmlns:p14="http://schemas.microsoft.com/office/powerpoint/2010/main" val="1110143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5A2BFC6-E19A-3240-AA71-28CCE11C1D61}"/>
              </a:ext>
            </a:extLst>
          </p:cNvPr>
          <p:cNvSpPr>
            <a:spLocks noGrp="1"/>
          </p:cNvSpPr>
          <p:nvPr>
            <p:ph type="body" sz="quarter" idx="10"/>
          </p:nvPr>
        </p:nvSpPr>
        <p:spPr>
          <a:xfrm>
            <a:off x="5376714" y="1196752"/>
            <a:ext cx="5974539" cy="4256405"/>
          </a:xfrm>
        </p:spPr>
        <p:txBody>
          <a:bodyPr/>
          <a:lstStyle/>
          <a:p>
            <a:pPr>
              <a:buFont typeface="Wingdings" charset="2"/>
              <a:buChar char="u"/>
            </a:pPr>
            <a:r>
              <a:rPr lang="zh-CN" altLang="en-US" dirty="0">
                <a:solidFill>
                  <a:schemeClr val="tx1"/>
                </a:solidFill>
                <a:latin typeface="微软雅黑" charset="-122"/>
                <a:ea typeface="微软雅黑" charset="-122"/>
              </a:rPr>
              <a:t>加载图片资源</a:t>
            </a:r>
          </a:p>
          <a:p>
            <a:pPr>
              <a:buFont typeface="Wingdings" charset="2"/>
              <a:buChar char="u"/>
            </a:pPr>
            <a:r>
              <a:rPr lang="zh-CN" altLang="en-US" dirty="0">
                <a:solidFill>
                  <a:srgbClr val="C00000"/>
                </a:solidFill>
                <a:latin typeface="微软雅黑" charset="-122"/>
                <a:ea typeface="微软雅黑" charset="-122"/>
              </a:rPr>
              <a:t>通用配置</a:t>
            </a:r>
          </a:p>
          <a:p>
            <a:pPr>
              <a:buFont typeface="Wingdings" charset="2"/>
              <a:buChar char="u"/>
            </a:pPr>
            <a:r>
              <a:rPr lang="zh-CN" altLang="en-US" dirty="0">
                <a:solidFill>
                  <a:schemeClr val="tx1"/>
                </a:solidFill>
                <a:latin typeface="微软雅黑" charset="-122"/>
                <a:ea typeface="微软雅黑" charset="-122"/>
              </a:rPr>
              <a:t>爬虫介绍</a:t>
            </a:r>
          </a:p>
          <a:p>
            <a:pPr>
              <a:buFont typeface="Wingdings" charset="2"/>
              <a:buChar char="u"/>
            </a:pPr>
            <a:r>
              <a:rPr lang="zh-CN" altLang="en-US" dirty="0">
                <a:solidFill>
                  <a:schemeClr val="tx1"/>
                </a:solidFill>
                <a:latin typeface="微软雅黑" charset="-122"/>
                <a:ea typeface="微软雅黑" charset="-122"/>
              </a:rPr>
              <a:t>爬取照片</a:t>
            </a:r>
          </a:p>
          <a:p>
            <a:pPr>
              <a:buFont typeface="Wingdings" charset="2"/>
              <a:buChar char="u"/>
            </a:pPr>
            <a:r>
              <a:rPr lang="zh-CN" altLang="en-US" dirty="0">
                <a:solidFill>
                  <a:schemeClr val="tx1"/>
                </a:solidFill>
                <a:latin typeface="微软雅黑" charset="-122"/>
                <a:ea typeface="微软雅黑" charset="-122"/>
              </a:rPr>
              <a:t>爬取</a:t>
            </a:r>
            <a:r>
              <a:rPr lang="en-US" altLang="zh-CN" dirty="0">
                <a:solidFill>
                  <a:schemeClr val="tx1"/>
                </a:solidFill>
                <a:latin typeface="微软雅黑" charset="-122"/>
                <a:ea typeface="微软雅黑" charset="-122"/>
              </a:rPr>
              <a:t>GDP</a:t>
            </a:r>
            <a:r>
              <a:rPr lang="zh-CN" altLang="en-US" dirty="0">
                <a:solidFill>
                  <a:schemeClr val="tx1"/>
                </a:solidFill>
                <a:latin typeface="微软雅黑" charset="-122"/>
                <a:ea typeface="微软雅黑" charset="-122"/>
              </a:rPr>
              <a:t>数据</a:t>
            </a:r>
          </a:p>
          <a:p>
            <a:pPr>
              <a:buFont typeface="Wingdings" charset="2"/>
              <a:buChar char="u"/>
            </a:pPr>
            <a:r>
              <a:rPr lang="zh-CN" altLang="en-US" dirty="0">
                <a:solidFill>
                  <a:schemeClr val="tx1"/>
                </a:solidFill>
                <a:latin typeface="微软雅黑" charset="-122"/>
                <a:ea typeface="微软雅黑" charset="-122"/>
              </a:rPr>
              <a:t>爬虫多任务版</a:t>
            </a:r>
          </a:p>
          <a:p>
            <a:pPr>
              <a:buFont typeface="Wingdings" charset="2"/>
              <a:buChar char="u"/>
            </a:pPr>
            <a:r>
              <a:rPr lang="zh-CN" altLang="en-US" dirty="0">
                <a:solidFill>
                  <a:schemeClr val="tx1"/>
                </a:solidFill>
                <a:latin typeface="微软雅黑" charset="-122"/>
                <a:ea typeface="微软雅黑" charset="-122"/>
              </a:rPr>
              <a:t>数据可视化</a:t>
            </a:r>
          </a:p>
          <a:p>
            <a:pPr>
              <a:buFont typeface="Wingdings" charset="2"/>
              <a:buChar char="u"/>
            </a:pPr>
            <a:r>
              <a:rPr lang="en-US" altLang="zh-CN" dirty="0">
                <a:solidFill>
                  <a:schemeClr val="tx1"/>
                </a:solidFill>
                <a:latin typeface="微软雅黑" charset="-122"/>
                <a:ea typeface="微软雅黑" charset="-122"/>
              </a:rPr>
              <a:t>logging</a:t>
            </a:r>
            <a:r>
              <a:rPr lang="zh-CN" altLang="en-US" dirty="0">
                <a:solidFill>
                  <a:schemeClr val="tx1"/>
                </a:solidFill>
                <a:latin typeface="微软雅黑" charset="-122"/>
                <a:ea typeface="微软雅黑" charset="-122"/>
              </a:rPr>
              <a:t>日志</a:t>
            </a:r>
          </a:p>
        </p:txBody>
      </p:sp>
    </p:spTree>
    <p:extLst>
      <p:ext uri="{BB962C8B-B14F-4D97-AF65-F5344CB8AC3E}">
        <p14:creationId xmlns:p14="http://schemas.microsoft.com/office/powerpoint/2010/main" val="3921697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2370228-28D1-A249-B587-AF66ACDED382}"/>
              </a:ext>
            </a:extLst>
          </p:cNvPr>
          <p:cNvSpPr>
            <a:spLocks noGrp="1"/>
          </p:cNvSpPr>
          <p:nvPr>
            <p:ph type="body" sz="quarter" idx="10"/>
          </p:nvPr>
        </p:nvSpPr>
        <p:spPr>
          <a:xfrm>
            <a:off x="5016674" y="332656"/>
            <a:ext cx="6299701" cy="4855845"/>
          </a:xfrm>
        </p:spPr>
        <p:txBody>
          <a:bodyPr/>
          <a:lstStyle/>
          <a:p>
            <a:r>
              <a:rPr lang="zh-CN" altLang="en-US" dirty="0"/>
              <a:t>能够实现让路由装饰器自动根据访问网址返回相应资源</a:t>
            </a:r>
          </a:p>
        </p:txBody>
      </p:sp>
    </p:spTree>
    <p:extLst>
      <p:ext uri="{BB962C8B-B14F-4D97-AF65-F5344CB8AC3E}">
        <p14:creationId xmlns:p14="http://schemas.microsoft.com/office/powerpoint/2010/main" val="2911520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通用配置</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路由装饰器自动根据访问网址返回相应资源</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对以上代码观察</a:t>
            </a:r>
            <a:r>
              <a:rPr lang="en-US" altLang="zh-CN" dirty="0"/>
              <a:t>,</a:t>
            </a:r>
            <a:r>
              <a:rPr lang="zh-CN" altLang="en-US" dirty="0"/>
              <a:t>会发现每一张图片</a:t>
            </a:r>
            <a:r>
              <a:rPr lang="en-US" altLang="zh-CN" dirty="0"/>
              <a:t>0.</a:t>
            </a:r>
            <a:r>
              <a:rPr lang="en" altLang="zh-CN" dirty="0"/>
              <a:t>jpg 1.jpg 2.jpg</a:t>
            </a:r>
          </a:p>
          <a:p>
            <a:r>
              <a:rPr lang="zh-CN" altLang="en-US" dirty="0"/>
              <a:t>就需要一个函数对应</a:t>
            </a:r>
            <a:r>
              <a:rPr lang="en-US" altLang="zh-CN" dirty="0"/>
              <a:t>, </a:t>
            </a:r>
            <a:r>
              <a:rPr lang="zh-CN" altLang="en-US" dirty="0"/>
              <a:t>如果我们需要</a:t>
            </a:r>
            <a:r>
              <a:rPr lang="en-US" altLang="zh-CN" dirty="0"/>
              <a:t>1000</a:t>
            </a:r>
            <a:r>
              <a:rPr lang="zh-CN" altLang="en-US" dirty="0"/>
              <a:t>张图片那就</a:t>
            </a:r>
            <a:endParaRPr lang="en-US" altLang="zh-CN" dirty="0"/>
          </a:p>
          <a:p>
            <a:r>
              <a:rPr lang="zh-CN" altLang="en-US" dirty="0"/>
              <a:t>需要</a:t>
            </a:r>
            <a:r>
              <a:rPr lang="en-US" altLang="zh-CN" dirty="0"/>
              <a:t>1000</a:t>
            </a:r>
            <a:r>
              <a:rPr lang="zh-CN" altLang="en-US" dirty="0"/>
              <a:t>个函数对应</a:t>
            </a:r>
            <a:r>
              <a:rPr lang="en-US" altLang="zh-CN" dirty="0"/>
              <a:t>, </a:t>
            </a:r>
            <a:r>
              <a:rPr lang="zh-CN" altLang="en-US" dirty="0"/>
              <a:t>显然这样做代码的重复太多了</a:t>
            </a:r>
            <a:r>
              <a:rPr lang="en-US" altLang="zh-CN" dirty="0"/>
              <a:t>.</a:t>
            </a:r>
            <a:endParaRPr lang="zh-CN" altLang="en-US" dirty="0">
              <a:solidFill>
                <a:srgbClr val="C00000"/>
              </a:solidFill>
            </a:endParaRPr>
          </a:p>
        </p:txBody>
      </p:sp>
      <p:pic>
        <p:nvPicPr>
          <p:cNvPr id="5" name="图片 4">
            <a:extLst>
              <a:ext uri="{FF2B5EF4-FFF2-40B4-BE49-F238E27FC236}">
                <a16:creationId xmlns:a16="http://schemas.microsoft.com/office/drawing/2014/main" id="{5F33980D-548D-E447-87A7-C90F23DD72F9}"/>
              </a:ext>
            </a:extLst>
          </p:cNvPr>
          <p:cNvPicPr>
            <a:picLocks noChangeAspect="1"/>
          </p:cNvPicPr>
          <p:nvPr/>
        </p:nvPicPr>
        <p:blipFill>
          <a:blip r:embed="rId2"/>
          <a:stretch>
            <a:fillRect/>
          </a:stretch>
        </p:blipFill>
        <p:spPr>
          <a:xfrm>
            <a:off x="6036889" y="940081"/>
            <a:ext cx="5078315" cy="5733256"/>
          </a:xfrm>
          <a:prstGeom prst="rect">
            <a:avLst/>
          </a:prstGeom>
          <a:ln>
            <a:solidFill>
              <a:schemeClr val="tx1"/>
            </a:solidFill>
          </a:ln>
        </p:spPr>
      </p:pic>
    </p:spTree>
    <p:extLst>
      <p:ext uri="{BB962C8B-B14F-4D97-AF65-F5344CB8AC3E}">
        <p14:creationId xmlns:p14="http://schemas.microsoft.com/office/powerpoint/2010/main" val="2123695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通用配置</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通用配置</a:t>
            </a:r>
          </a:p>
        </p:txBody>
      </p:sp>
      <p:pic>
        <p:nvPicPr>
          <p:cNvPr id="6" name="图片 5">
            <a:extLst>
              <a:ext uri="{FF2B5EF4-FFF2-40B4-BE49-F238E27FC236}">
                <a16:creationId xmlns:a16="http://schemas.microsoft.com/office/drawing/2014/main" id="{C65AE474-8468-3344-ABDD-8CD353F6A501}"/>
              </a:ext>
            </a:extLst>
          </p:cNvPr>
          <p:cNvPicPr>
            <a:picLocks noChangeAspect="1"/>
          </p:cNvPicPr>
          <p:nvPr/>
        </p:nvPicPr>
        <p:blipFill>
          <a:blip r:embed="rId2"/>
          <a:stretch>
            <a:fillRect/>
          </a:stretch>
        </p:blipFill>
        <p:spPr>
          <a:xfrm>
            <a:off x="2949649" y="1646133"/>
            <a:ext cx="6337300" cy="4584700"/>
          </a:xfrm>
          <a:prstGeom prst="rect">
            <a:avLst/>
          </a:prstGeom>
          <a:ln>
            <a:solidFill>
              <a:schemeClr val="tx1"/>
            </a:solidFill>
          </a:ln>
        </p:spPr>
      </p:pic>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solidFill>
                  <a:srgbClr val="C00000"/>
                </a:solidFill>
              </a:rPr>
              <a:t> </a:t>
            </a:r>
          </a:p>
        </p:txBody>
      </p:sp>
    </p:spTree>
    <p:extLst>
      <p:ext uri="{BB962C8B-B14F-4D97-AF65-F5344CB8AC3E}">
        <p14:creationId xmlns:p14="http://schemas.microsoft.com/office/powerpoint/2010/main" val="1639049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5A2BFC6-E19A-3240-AA71-28CCE11C1D61}"/>
              </a:ext>
            </a:extLst>
          </p:cNvPr>
          <p:cNvSpPr>
            <a:spLocks noGrp="1"/>
          </p:cNvSpPr>
          <p:nvPr>
            <p:ph type="body" sz="quarter" idx="10"/>
          </p:nvPr>
        </p:nvSpPr>
        <p:spPr>
          <a:xfrm>
            <a:off x="5376714" y="1196752"/>
            <a:ext cx="5974539" cy="4256405"/>
          </a:xfrm>
        </p:spPr>
        <p:txBody>
          <a:bodyPr/>
          <a:lstStyle/>
          <a:p>
            <a:pPr>
              <a:buFont typeface="Wingdings" charset="2"/>
              <a:buChar char="u"/>
            </a:pPr>
            <a:r>
              <a:rPr lang="zh-CN" altLang="en-US" dirty="0">
                <a:solidFill>
                  <a:schemeClr val="tx1"/>
                </a:solidFill>
                <a:latin typeface="微软雅黑" charset="-122"/>
                <a:ea typeface="微软雅黑" charset="-122"/>
              </a:rPr>
              <a:t>加载图片资源</a:t>
            </a:r>
          </a:p>
          <a:p>
            <a:pPr>
              <a:buFont typeface="Wingdings" charset="2"/>
              <a:buChar char="u"/>
            </a:pPr>
            <a:r>
              <a:rPr lang="zh-CN" altLang="en-US" dirty="0">
                <a:solidFill>
                  <a:schemeClr val="tx1"/>
                </a:solidFill>
                <a:latin typeface="微软雅黑" charset="-122"/>
                <a:ea typeface="微软雅黑" charset="-122"/>
              </a:rPr>
              <a:t>通用配置</a:t>
            </a:r>
          </a:p>
          <a:p>
            <a:pPr>
              <a:buFont typeface="Wingdings" charset="2"/>
              <a:buChar char="u"/>
            </a:pPr>
            <a:r>
              <a:rPr lang="zh-CN" altLang="en-US" dirty="0">
                <a:solidFill>
                  <a:srgbClr val="C00000"/>
                </a:solidFill>
                <a:latin typeface="微软雅黑" charset="-122"/>
                <a:ea typeface="微软雅黑" charset="-122"/>
              </a:rPr>
              <a:t>爬虫介绍</a:t>
            </a:r>
          </a:p>
          <a:p>
            <a:pPr>
              <a:buFont typeface="Wingdings" charset="2"/>
              <a:buChar char="u"/>
            </a:pPr>
            <a:r>
              <a:rPr lang="zh-CN" altLang="en-US" dirty="0">
                <a:solidFill>
                  <a:schemeClr val="tx1"/>
                </a:solidFill>
                <a:latin typeface="微软雅黑" charset="-122"/>
                <a:ea typeface="微软雅黑" charset="-122"/>
              </a:rPr>
              <a:t>爬取照片</a:t>
            </a:r>
          </a:p>
          <a:p>
            <a:pPr>
              <a:buFont typeface="Wingdings" charset="2"/>
              <a:buChar char="u"/>
            </a:pPr>
            <a:r>
              <a:rPr lang="zh-CN" altLang="en-US" dirty="0">
                <a:solidFill>
                  <a:schemeClr val="tx1"/>
                </a:solidFill>
                <a:latin typeface="微软雅黑" charset="-122"/>
                <a:ea typeface="微软雅黑" charset="-122"/>
              </a:rPr>
              <a:t>爬取</a:t>
            </a:r>
            <a:r>
              <a:rPr lang="en-US" altLang="zh-CN" dirty="0">
                <a:solidFill>
                  <a:schemeClr val="tx1"/>
                </a:solidFill>
                <a:latin typeface="微软雅黑" charset="-122"/>
                <a:ea typeface="微软雅黑" charset="-122"/>
              </a:rPr>
              <a:t>GDP</a:t>
            </a:r>
            <a:r>
              <a:rPr lang="zh-CN" altLang="en-US" dirty="0">
                <a:solidFill>
                  <a:schemeClr val="tx1"/>
                </a:solidFill>
                <a:latin typeface="微软雅黑" charset="-122"/>
                <a:ea typeface="微软雅黑" charset="-122"/>
              </a:rPr>
              <a:t>数据</a:t>
            </a:r>
          </a:p>
          <a:p>
            <a:pPr>
              <a:buFont typeface="Wingdings" charset="2"/>
              <a:buChar char="u"/>
            </a:pPr>
            <a:r>
              <a:rPr lang="zh-CN" altLang="en-US" dirty="0">
                <a:solidFill>
                  <a:schemeClr val="tx1"/>
                </a:solidFill>
                <a:latin typeface="微软雅黑" charset="-122"/>
                <a:ea typeface="微软雅黑" charset="-122"/>
              </a:rPr>
              <a:t>爬虫多任务版</a:t>
            </a:r>
          </a:p>
          <a:p>
            <a:pPr>
              <a:buFont typeface="Wingdings" charset="2"/>
              <a:buChar char="u"/>
            </a:pPr>
            <a:r>
              <a:rPr lang="zh-CN" altLang="en-US" dirty="0">
                <a:solidFill>
                  <a:schemeClr val="tx1"/>
                </a:solidFill>
                <a:latin typeface="微软雅黑" charset="-122"/>
                <a:ea typeface="微软雅黑" charset="-122"/>
              </a:rPr>
              <a:t>数据可视化</a:t>
            </a:r>
          </a:p>
          <a:p>
            <a:pPr>
              <a:buFont typeface="Wingdings" charset="2"/>
              <a:buChar char="u"/>
            </a:pPr>
            <a:r>
              <a:rPr lang="en-US" altLang="zh-CN" dirty="0">
                <a:solidFill>
                  <a:schemeClr val="tx1"/>
                </a:solidFill>
                <a:latin typeface="微软雅黑" charset="-122"/>
                <a:ea typeface="微软雅黑" charset="-122"/>
              </a:rPr>
              <a:t>logging</a:t>
            </a:r>
            <a:r>
              <a:rPr lang="zh-CN" altLang="en-US" dirty="0">
                <a:solidFill>
                  <a:schemeClr val="tx1"/>
                </a:solidFill>
                <a:latin typeface="微软雅黑" charset="-122"/>
                <a:ea typeface="微软雅黑" charset="-122"/>
              </a:rPr>
              <a:t>日志</a:t>
            </a:r>
          </a:p>
        </p:txBody>
      </p:sp>
    </p:spTree>
    <p:extLst>
      <p:ext uri="{BB962C8B-B14F-4D97-AF65-F5344CB8AC3E}">
        <p14:creationId xmlns:p14="http://schemas.microsoft.com/office/powerpoint/2010/main" val="3088579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2370228-28D1-A249-B587-AF66ACDED382}"/>
              </a:ext>
            </a:extLst>
          </p:cNvPr>
          <p:cNvSpPr>
            <a:spLocks noGrp="1"/>
          </p:cNvSpPr>
          <p:nvPr>
            <p:ph type="body" sz="quarter" idx="10"/>
          </p:nvPr>
        </p:nvSpPr>
        <p:spPr>
          <a:xfrm>
            <a:off x="5016674" y="332656"/>
            <a:ext cx="6299701" cy="4855845"/>
          </a:xfrm>
        </p:spPr>
        <p:txBody>
          <a:bodyPr/>
          <a:lstStyle/>
          <a:p>
            <a:r>
              <a:rPr lang="zh-CN" altLang="en-US" dirty="0"/>
              <a:t>知道什么是爬虫</a:t>
            </a:r>
          </a:p>
          <a:p>
            <a:r>
              <a:rPr lang="zh-CN" altLang="en-US" dirty="0"/>
              <a:t>知道通过</a:t>
            </a:r>
            <a:r>
              <a:rPr lang="en" altLang="zh-CN" dirty="0"/>
              <a:t>requests</a:t>
            </a:r>
            <a:r>
              <a:rPr lang="zh-CN" altLang="en-US" dirty="0"/>
              <a:t>模块可以使用爬虫</a:t>
            </a:r>
          </a:p>
        </p:txBody>
      </p:sp>
    </p:spTree>
    <p:extLst>
      <p:ext uri="{BB962C8B-B14F-4D97-AF65-F5344CB8AC3E}">
        <p14:creationId xmlns:p14="http://schemas.microsoft.com/office/powerpoint/2010/main" val="2651017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爬虫介绍</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什么是爬虫</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b="1" dirty="0">
                <a:solidFill>
                  <a:srgbClr val="C00000"/>
                </a:solidFill>
              </a:rPr>
              <a:t>网络爬虫</a:t>
            </a:r>
            <a:r>
              <a:rPr lang="en-US" altLang="zh-CN" b="1" dirty="0">
                <a:solidFill>
                  <a:srgbClr val="C00000"/>
                </a:solidFill>
              </a:rPr>
              <a:t>:</a:t>
            </a:r>
            <a:endParaRPr lang="zh-CN" altLang="en-US" dirty="0">
              <a:solidFill>
                <a:srgbClr val="C00000"/>
              </a:solidFill>
            </a:endParaRPr>
          </a:p>
          <a:p>
            <a:r>
              <a:rPr lang="zh-CN" altLang="en-US" dirty="0"/>
              <a:t>又被称为网页蜘蛛，网络机器人，是一种按照一定的规则，自动地抓取网络信息的程序或者脚本，另外一些不常使用的名字还有蚂蚁、自动索引、模拟程序或者蠕虫</a:t>
            </a:r>
            <a:r>
              <a:rPr lang="en-US" altLang="zh-CN" dirty="0"/>
              <a:t>.</a:t>
            </a:r>
          </a:p>
          <a:p>
            <a:r>
              <a:rPr lang="zh-CN" altLang="en-US" b="1" dirty="0">
                <a:solidFill>
                  <a:srgbClr val="C00000"/>
                </a:solidFill>
              </a:rPr>
              <a:t>通俗理解</a:t>
            </a:r>
            <a:r>
              <a:rPr lang="en-US" altLang="zh-CN" b="1" dirty="0">
                <a:solidFill>
                  <a:srgbClr val="C00000"/>
                </a:solidFill>
              </a:rPr>
              <a:t>:</a:t>
            </a:r>
            <a:endParaRPr lang="zh-CN" altLang="en-US" dirty="0">
              <a:solidFill>
                <a:srgbClr val="C00000"/>
              </a:solidFill>
            </a:endParaRPr>
          </a:p>
          <a:p>
            <a:r>
              <a:rPr lang="zh-CN" altLang="en-US" dirty="0"/>
              <a:t>简单来讲，爬虫就是一个探测机器，它的基本操作就是模拟人的行为去各个网站溜达，点点按钮，查查数据，或者把看到的信息背回来</a:t>
            </a:r>
            <a:r>
              <a:rPr lang="en-US" altLang="zh-CN" dirty="0"/>
              <a:t>. </a:t>
            </a:r>
            <a:r>
              <a:rPr lang="zh-CN" altLang="en-US" dirty="0"/>
              <a:t>就像一只虫子在一幢楼里不知疲倦地爬来爬去</a:t>
            </a:r>
            <a:r>
              <a:rPr lang="en-US" altLang="zh-CN" dirty="0"/>
              <a:t>.</a:t>
            </a:r>
          </a:p>
          <a:p>
            <a:endParaRPr lang="en-US" altLang="zh-CN" b="1" dirty="0">
              <a:solidFill>
                <a:srgbClr val="C00000"/>
              </a:solidFill>
            </a:endParaRPr>
          </a:p>
          <a:p>
            <a:r>
              <a:rPr lang="zh-CN" altLang="en-US" b="1" dirty="0">
                <a:solidFill>
                  <a:srgbClr val="C00000"/>
                </a:solidFill>
              </a:rPr>
              <a:t>你可以简单地想象：</a:t>
            </a:r>
            <a:r>
              <a:rPr lang="zh-CN" altLang="en-US" dirty="0">
                <a:solidFill>
                  <a:srgbClr val="C00000"/>
                </a:solidFill>
              </a:rPr>
              <a:t> </a:t>
            </a:r>
            <a:r>
              <a:rPr lang="zh-CN" altLang="en-US" b="1" dirty="0">
                <a:solidFill>
                  <a:srgbClr val="C00000"/>
                </a:solidFill>
              </a:rPr>
              <a:t>每个爬虫都是你的「分身」</a:t>
            </a:r>
            <a:endParaRPr lang="en-US" altLang="zh-CN" b="1" dirty="0">
              <a:solidFill>
                <a:srgbClr val="C00000"/>
              </a:solidFill>
            </a:endParaRPr>
          </a:p>
          <a:p>
            <a:r>
              <a:rPr lang="zh-CN" altLang="en-US" b="1" dirty="0">
                <a:solidFill>
                  <a:srgbClr val="C00000"/>
                </a:solidFill>
              </a:rPr>
              <a:t>就像孙悟空拔了一撮汗毛，吹出一堆猴子一样</a:t>
            </a:r>
            <a:endParaRPr lang="zh-CN" altLang="en-US" dirty="0">
              <a:solidFill>
                <a:srgbClr val="C00000"/>
              </a:solidFill>
            </a:endParaRPr>
          </a:p>
        </p:txBody>
      </p:sp>
      <p:pic>
        <p:nvPicPr>
          <p:cNvPr id="6" name="图片 5">
            <a:extLst>
              <a:ext uri="{FF2B5EF4-FFF2-40B4-BE49-F238E27FC236}">
                <a16:creationId xmlns:a16="http://schemas.microsoft.com/office/drawing/2014/main" id="{30049BCF-3650-A444-B73D-6866E2FFB221}"/>
              </a:ext>
            </a:extLst>
          </p:cNvPr>
          <p:cNvPicPr>
            <a:picLocks noChangeAspect="1"/>
          </p:cNvPicPr>
          <p:nvPr/>
        </p:nvPicPr>
        <p:blipFill>
          <a:blip r:embed="rId2"/>
          <a:stretch>
            <a:fillRect/>
          </a:stretch>
        </p:blipFill>
        <p:spPr>
          <a:xfrm>
            <a:off x="7328196" y="3861048"/>
            <a:ext cx="4140200" cy="2705100"/>
          </a:xfrm>
          <a:prstGeom prst="rect">
            <a:avLst/>
          </a:prstGeom>
          <a:ln>
            <a:solidFill>
              <a:schemeClr val="tx1"/>
            </a:solidFill>
          </a:ln>
        </p:spPr>
      </p:pic>
    </p:spTree>
    <p:extLst>
      <p:ext uri="{BB962C8B-B14F-4D97-AF65-F5344CB8AC3E}">
        <p14:creationId xmlns:p14="http://schemas.microsoft.com/office/powerpoint/2010/main" val="3281979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爬虫介绍</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什么是爬虫</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b="1" dirty="0">
                <a:solidFill>
                  <a:srgbClr val="C00000"/>
                </a:solidFill>
              </a:rPr>
              <a:t>百度</a:t>
            </a:r>
            <a:r>
              <a:rPr lang="en-US" altLang="zh-CN" b="1" dirty="0">
                <a:solidFill>
                  <a:srgbClr val="C00000"/>
                </a:solidFill>
              </a:rPr>
              <a:t>:</a:t>
            </a:r>
            <a:r>
              <a:rPr lang="zh-CN" altLang="en-US" dirty="0"/>
              <a:t>其实就是利用了这种爬虫技术</a:t>
            </a:r>
            <a:r>
              <a:rPr lang="en-US" altLang="zh-CN" dirty="0"/>
              <a:t>, </a:t>
            </a:r>
            <a:r>
              <a:rPr lang="zh-CN" altLang="en-US" dirty="0"/>
              <a:t>每天放出无数爬虫到各个网站，把他们的信息抓回来，然后化好淡妆排着小队等你来检索</a:t>
            </a:r>
            <a:r>
              <a:rPr lang="en-US" altLang="zh-CN" dirty="0"/>
              <a:t>.</a:t>
            </a:r>
          </a:p>
          <a:p>
            <a:r>
              <a:rPr lang="zh-CN" altLang="en-US" dirty="0"/>
              <a:t>有了这样的特性</a:t>
            </a:r>
            <a:r>
              <a:rPr lang="en-US" altLang="zh-CN" dirty="0"/>
              <a:t>, </a:t>
            </a:r>
            <a:r>
              <a:rPr lang="zh-CN" altLang="en-US" dirty="0"/>
              <a:t>对于一些自己公司数据量不足的小公司</a:t>
            </a:r>
            <a:r>
              <a:rPr lang="en-US" altLang="zh-CN" dirty="0"/>
              <a:t>, </a:t>
            </a:r>
            <a:r>
              <a:rPr lang="zh-CN" altLang="en-US" dirty="0"/>
              <a:t>这个时候还想做数据分析就可以通过爬虫获取同行业的数据然后进行分析</a:t>
            </a:r>
            <a:r>
              <a:rPr lang="en-US" altLang="zh-CN" dirty="0"/>
              <a:t>, </a:t>
            </a:r>
            <a:r>
              <a:rPr lang="zh-CN" altLang="en-US" dirty="0"/>
              <a:t>进而指导公司的策略指定</a:t>
            </a:r>
            <a:r>
              <a:rPr lang="en-US" altLang="zh-CN" dirty="0"/>
              <a:t>.</a:t>
            </a:r>
            <a:endParaRPr lang="en-US" altLang="zh-CN" dirty="0">
              <a:effectLst/>
            </a:endParaRPr>
          </a:p>
        </p:txBody>
      </p:sp>
      <p:pic>
        <p:nvPicPr>
          <p:cNvPr id="5" name="图片 4">
            <a:extLst>
              <a:ext uri="{FF2B5EF4-FFF2-40B4-BE49-F238E27FC236}">
                <a16:creationId xmlns:a16="http://schemas.microsoft.com/office/drawing/2014/main" id="{116CA6EA-9C15-6B4A-8128-E7F3D2EFC0AD}"/>
              </a:ext>
            </a:extLst>
          </p:cNvPr>
          <p:cNvPicPr>
            <a:picLocks noChangeAspect="1"/>
          </p:cNvPicPr>
          <p:nvPr/>
        </p:nvPicPr>
        <p:blipFill>
          <a:blip r:embed="rId2"/>
          <a:stretch>
            <a:fillRect/>
          </a:stretch>
        </p:blipFill>
        <p:spPr>
          <a:xfrm>
            <a:off x="6600850" y="4047970"/>
            <a:ext cx="4699000" cy="2006600"/>
          </a:xfrm>
          <a:prstGeom prst="rect">
            <a:avLst/>
          </a:prstGeom>
          <a:ln>
            <a:solidFill>
              <a:schemeClr val="tx1"/>
            </a:solidFill>
          </a:ln>
        </p:spPr>
      </p:pic>
    </p:spTree>
    <p:extLst>
      <p:ext uri="{BB962C8B-B14F-4D97-AF65-F5344CB8AC3E}">
        <p14:creationId xmlns:p14="http://schemas.microsoft.com/office/powerpoint/2010/main" val="4002174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爬虫介绍</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爬虫的基本步骤</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b="1" dirty="0">
                <a:solidFill>
                  <a:srgbClr val="C00000"/>
                </a:solidFill>
              </a:rPr>
              <a:t>基本步骤</a:t>
            </a:r>
            <a:r>
              <a:rPr lang="en-US" altLang="zh-CN" dirty="0">
                <a:solidFill>
                  <a:srgbClr val="C00000"/>
                </a:solidFill>
              </a:rPr>
              <a:t>:</a:t>
            </a:r>
          </a:p>
          <a:p>
            <a:r>
              <a:rPr lang="en-US" altLang="zh-CN" dirty="0"/>
              <a:t>1.</a:t>
            </a:r>
            <a:r>
              <a:rPr lang="zh-CN" altLang="en-US" dirty="0"/>
              <a:t>起始</a:t>
            </a:r>
            <a:r>
              <a:rPr lang="en" altLang="zh-CN" dirty="0"/>
              <a:t>URL</a:t>
            </a:r>
            <a:r>
              <a:rPr lang="zh-CN" altLang="en-US" dirty="0"/>
              <a:t>地址</a:t>
            </a:r>
          </a:p>
          <a:p>
            <a:r>
              <a:rPr lang="en-US" altLang="zh-CN" dirty="0"/>
              <a:t>2.</a:t>
            </a:r>
            <a:r>
              <a:rPr lang="zh-CN" altLang="en-US" dirty="0"/>
              <a:t>发出请求获取响应数据</a:t>
            </a:r>
          </a:p>
          <a:p>
            <a:r>
              <a:rPr lang="en-US" altLang="zh-CN" dirty="0"/>
              <a:t>3.</a:t>
            </a:r>
            <a:r>
              <a:rPr lang="zh-CN" altLang="en-US" dirty="0"/>
              <a:t>对响应数据解析</a:t>
            </a:r>
          </a:p>
          <a:p>
            <a:r>
              <a:rPr lang="en-US" altLang="zh-CN" dirty="0"/>
              <a:t>4.</a:t>
            </a:r>
            <a:r>
              <a:rPr lang="zh-CN" altLang="en-US" dirty="0"/>
              <a:t>数据入库</a:t>
            </a:r>
          </a:p>
          <a:p>
            <a:r>
              <a:rPr lang="zh-CN" altLang="en-US" b="1" dirty="0">
                <a:solidFill>
                  <a:srgbClr val="C00000"/>
                </a:solidFill>
              </a:rPr>
              <a:t>需要的模块</a:t>
            </a:r>
            <a:endParaRPr lang="zh-CN" altLang="en-US" dirty="0">
              <a:solidFill>
                <a:srgbClr val="C00000"/>
              </a:solidFill>
            </a:endParaRPr>
          </a:p>
          <a:p>
            <a:pPr lvl="1"/>
            <a:r>
              <a:rPr lang="en" altLang="zh-CN" b="0" dirty="0"/>
              <a:t>requests : </a:t>
            </a:r>
            <a:r>
              <a:rPr lang="zh-CN" altLang="en-US" b="0" dirty="0"/>
              <a:t>可以模拟浏览器的请求</a:t>
            </a:r>
          </a:p>
          <a:p>
            <a:pPr lvl="1"/>
            <a:r>
              <a:rPr lang="zh-CN" altLang="en-US" b="0" dirty="0"/>
              <a:t>官方文档 ：</a:t>
            </a:r>
            <a:r>
              <a:rPr lang="en" altLang="zh-CN" b="0" u="sng" dirty="0">
                <a:hlinkClick r:id="rId2"/>
              </a:rPr>
              <a:t>http://cn.python-requests.org/zh_CN/latest/</a:t>
            </a:r>
            <a:endParaRPr lang="en" altLang="zh-CN" b="0" dirty="0"/>
          </a:p>
          <a:p>
            <a:pPr lvl="1"/>
            <a:r>
              <a:rPr lang="zh-CN" altLang="en-US" b="0" dirty="0"/>
              <a:t>安装 ：</a:t>
            </a:r>
            <a:r>
              <a:rPr lang="en" altLang="zh-CN" b="0" dirty="0"/>
              <a:t>pip3 install requests</a:t>
            </a:r>
          </a:p>
        </p:txBody>
      </p:sp>
    </p:spTree>
    <p:extLst>
      <p:ext uri="{BB962C8B-B14F-4D97-AF65-F5344CB8AC3E}">
        <p14:creationId xmlns:p14="http://schemas.microsoft.com/office/powerpoint/2010/main" val="3611944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爬虫介绍</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代码尝鲜</a:t>
            </a:r>
            <a:endParaRPr lang="zh-CN" altLang="en-US" b="0" dirty="0"/>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b="0" dirty="0"/>
              <a:t> </a:t>
            </a:r>
            <a:endParaRPr lang="en" altLang="zh-CN" b="0" dirty="0"/>
          </a:p>
        </p:txBody>
      </p:sp>
      <p:pic>
        <p:nvPicPr>
          <p:cNvPr id="5" name="图片 4">
            <a:extLst>
              <a:ext uri="{FF2B5EF4-FFF2-40B4-BE49-F238E27FC236}">
                <a16:creationId xmlns:a16="http://schemas.microsoft.com/office/drawing/2014/main" id="{721EEBE8-F1E0-FF4C-A97F-5E3FF7897521}"/>
              </a:ext>
            </a:extLst>
          </p:cNvPr>
          <p:cNvPicPr>
            <a:picLocks noChangeAspect="1"/>
          </p:cNvPicPr>
          <p:nvPr/>
        </p:nvPicPr>
        <p:blipFill>
          <a:blip r:embed="rId2"/>
          <a:stretch>
            <a:fillRect/>
          </a:stretch>
        </p:blipFill>
        <p:spPr>
          <a:xfrm>
            <a:off x="768202" y="1916832"/>
            <a:ext cx="7810500" cy="2425700"/>
          </a:xfrm>
          <a:prstGeom prst="rect">
            <a:avLst/>
          </a:prstGeom>
          <a:ln>
            <a:solidFill>
              <a:schemeClr val="tx1"/>
            </a:solidFill>
          </a:ln>
        </p:spPr>
      </p:pic>
    </p:spTree>
    <p:extLst>
      <p:ext uri="{BB962C8B-B14F-4D97-AF65-F5344CB8AC3E}">
        <p14:creationId xmlns:p14="http://schemas.microsoft.com/office/powerpoint/2010/main" val="3902249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5A2BFC6-E19A-3240-AA71-28CCE11C1D61}"/>
              </a:ext>
            </a:extLst>
          </p:cNvPr>
          <p:cNvSpPr>
            <a:spLocks noGrp="1"/>
          </p:cNvSpPr>
          <p:nvPr>
            <p:ph type="body" sz="quarter" idx="10"/>
          </p:nvPr>
        </p:nvSpPr>
        <p:spPr>
          <a:xfrm>
            <a:off x="5376714" y="1196752"/>
            <a:ext cx="5974539" cy="4256405"/>
          </a:xfrm>
        </p:spPr>
        <p:txBody>
          <a:bodyPr/>
          <a:lstStyle/>
          <a:p>
            <a:pPr>
              <a:buFont typeface="Wingdings" charset="2"/>
              <a:buChar char="u"/>
            </a:pPr>
            <a:r>
              <a:rPr lang="zh-CN" altLang="en-US" dirty="0">
                <a:solidFill>
                  <a:srgbClr val="C00000"/>
                </a:solidFill>
                <a:latin typeface="微软雅黑" charset="-122"/>
                <a:ea typeface="微软雅黑" charset="-122"/>
              </a:rPr>
              <a:t>加载图片资源</a:t>
            </a:r>
          </a:p>
          <a:p>
            <a:pPr>
              <a:buFont typeface="Wingdings" charset="2"/>
              <a:buChar char="u"/>
            </a:pPr>
            <a:r>
              <a:rPr lang="zh-CN" altLang="en-US" dirty="0">
                <a:solidFill>
                  <a:schemeClr val="tx1"/>
                </a:solidFill>
                <a:latin typeface="微软雅黑" charset="-122"/>
                <a:ea typeface="微软雅黑" charset="-122"/>
              </a:rPr>
              <a:t>通用配置</a:t>
            </a:r>
          </a:p>
          <a:p>
            <a:pPr>
              <a:buFont typeface="Wingdings" charset="2"/>
              <a:buChar char="u"/>
            </a:pPr>
            <a:r>
              <a:rPr lang="zh-CN" altLang="en-US" dirty="0">
                <a:solidFill>
                  <a:schemeClr val="tx1"/>
                </a:solidFill>
                <a:latin typeface="微软雅黑" charset="-122"/>
                <a:ea typeface="微软雅黑" charset="-122"/>
              </a:rPr>
              <a:t>爬虫介绍</a:t>
            </a:r>
          </a:p>
          <a:p>
            <a:pPr>
              <a:buFont typeface="Wingdings" charset="2"/>
              <a:buChar char="u"/>
            </a:pPr>
            <a:r>
              <a:rPr lang="zh-CN" altLang="en-US" dirty="0">
                <a:solidFill>
                  <a:schemeClr val="tx1"/>
                </a:solidFill>
                <a:latin typeface="微软雅黑" charset="-122"/>
                <a:ea typeface="微软雅黑" charset="-122"/>
              </a:rPr>
              <a:t>爬取照片</a:t>
            </a:r>
          </a:p>
          <a:p>
            <a:pPr>
              <a:buFont typeface="Wingdings" charset="2"/>
              <a:buChar char="u"/>
            </a:pPr>
            <a:r>
              <a:rPr lang="zh-CN" altLang="en-US" dirty="0">
                <a:solidFill>
                  <a:schemeClr val="tx1"/>
                </a:solidFill>
                <a:latin typeface="微软雅黑" charset="-122"/>
                <a:ea typeface="微软雅黑" charset="-122"/>
              </a:rPr>
              <a:t>爬取</a:t>
            </a:r>
            <a:r>
              <a:rPr lang="en-US" altLang="zh-CN" dirty="0">
                <a:solidFill>
                  <a:schemeClr val="tx1"/>
                </a:solidFill>
                <a:latin typeface="微软雅黑" charset="-122"/>
                <a:ea typeface="微软雅黑" charset="-122"/>
              </a:rPr>
              <a:t>GDP</a:t>
            </a:r>
            <a:r>
              <a:rPr lang="zh-CN" altLang="en-US" dirty="0">
                <a:solidFill>
                  <a:schemeClr val="tx1"/>
                </a:solidFill>
                <a:latin typeface="微软雅黑" charset="-122"/>
                <a:ea typeface="微软雅黑" charset="-122"/>
              </a:rPr>
              <a:t>数据</a:t>
            </a:r>
          </a:p>
          <a:p>
            <a:pPr>
              <a:buFont typeface="Wingdings" charset="2"/>
              <a:buChar char="u"/>
            </a:pPr>
            <a:r>
              <a:rPr lang="zh-CN" altLang="en-US" dirty="0">
                <a:solidFill>
                  <a:schemeClr val="tx1"/>
                </a:solidFill>
                <a:latin typeface="微软雅黑" charset="-122"/>
                <a:ea typeface="微软雅黑" charset="-122"/>
              </a:rPr>
              <a:t>爬虫多任务版</a:t>
            </a:r>
          </a:p>
          <a:p>
            <a:pPr>
              <a:buFont typeface="Wingdings" charset="2"/>
              <a:buChar char="u"/>
            </a:pPr>
            <a:r>
              <a:rPr lang="zh-CN" altLang="en-US" dirty="0">
                <a:solidFill>
                  <a:schemeClr val="tx1"/>
                </a:solidFill>
                <a:latin typeface="微软雅黑" charset="-122"/>
                <a:ea typeface="微软雅黑" charset="-122"/>
              </a:rPr>
              <a:t>数据可视化</a:t>
            </a:r>
          </a:p>
          <a:p>
            <a:pPr>
              <a:buFont typeface="Wingdings" charset="2"/>
              <a:buChar char="u"/>
            </a:pPr>
            <a:r>
              <a:rPr lang="en-US" altLang="zh-CN" dirty="0">
                <a:solidFill>
                  <a:schemeClr val="tx1"/>
                </a:solidFill>
                <a:latin typeface="微软雅黑" charset="-122"/>
                <a:ea typeface="微软雅黑" charset="-122"/>
              </a:rPr>
              <a:t>logging</a:t>
            </a:r>
            <a:r>
              <a:rPr lang="zh-CN" altLang="en-US" dirty="0">
                <a:solidFill>
                  <a:schemeClr val="tx1"/>
                </a:solidFill>
                <a:latin typeface="微软雅黑" charset="-122"/>
                <a:ea typeface="微软雅黑" charset="-122"/>
              </a:rPr>
              <a:t>日志</a:t>
            </a:r>
          </a:p>
        </p:txBody>
      </p:sp>
    </p:spTree>
    <p:extLst>
      <p:ext uri="{BB962C8B-B14F-4D97-AF65-F5344CB8AC3E}">
        <p14:creationId xmlns:p14="http://schemas.microsoft.com/office/powerpoint/2010/main" val="2679448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6444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2370228-28D1-A249-B587-AF66ACDED382}"/>
              </a:ext>
            </a:extLst>
          </p:cNvPr>
          <p:cNvSpPr>
            <a:spLocks noGrp="1"/>
          </p:cNvSpPr>
          <p:nvPr>
            <p:ph type="body" sz="quarter" idx="10"/>
          </p:nvPr>
        </p:nvSpPr>
        <p:spPr>
          <a:xfrm>
            <a:off x="5016674" y="332656"/>
            <a:ext cx="6299701" cy="4855845"/>
          </a:xfrm>
        </p:spPr>
        <p:txBody>
          <a:bodyPr/>
          <a:lstStyle/>
          <a:p>
            <a:r>
              <a:rPr lang="zh-CN" altLang="en-US" dirty="0"/>
              <a:t>能够知道整个</a:t>
            </a:r>
            <a:r>
              <a:rPr lang="en" altLang="zh-CN" dirty="0"/>
              <a:t>web</a:t>
            </a:r>
            <a:r>
              <a:rPr lang="zh-CN" altLang="en-US" dirty="0"/>
              <a:t>服务器和浏览器的通讯流程</a:t>
            </a:r>
          </a:p>
          <a:p>
            <a:r>
              <a:rPr lang="zh-CN" altLang="en-US" dirty="0"/>
              <a:t>能够通过</a:t>
            </a:r>
            <a:r>
              <a:rPr lang="en" altLang="zh-CN" dirty="0" err="1"/>
              <a:t>FastAPI</a:t>
            </a:r>
            <a:r>
              <a:rPr lang="zh-CN" altLang="en-US" dirty="0"/>
              <a:t>加载图片资源</a:t>
            </a:r>
          </a:p>
        </p:txBody>
      </p:sp>
    </p:spTree>
    <p:extLst>
      <p:ext uri="{BB962C8B-B14F-4D97-AF65-F5344CB8AC3E}">
        <p14:creationId xmlns:p14="http://schemas.microsoft.com/office/powerpoint/2010/main" val="4031496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加载图片资源</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en" altLang="zh-CN" dirty="0"/>
              <a:t>Web</a:t>
            </a:r>
            <a:r>
              <a:rPr lang="zh-CN" altLang="en-US" dirty="0"/>
              <a:t>服务器和浏览器的通讯流程</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b="1" dirty="0">
                <a:solidFill>
                  <a:srgbClr val="C00000"/>
                </a:solidFill>
              </a:rPr>
              <a:t>访问</a:t>
            </a:r>
            <a:r>
              <a:rPr lang="en" altLang="zh-CN" b="1" dirty="0" err="1">
                <a:solidFill>
                  <a:srgbClr val="C00000"/>
                </a:solidFill>
              </a:rPr>
              <a:t>index.html</a:t>
            </a:r>
            <a:r>
              <a:rPr lang="zh-CN" altLang="en-US" b="1" dirty="0">
                <a:solidFill>
                  <a:srgbClr val="C00000"/>
                </a:solidFill>
              </a:rPr>
              <a:t>的问题</a:t>
            </a:r>
            <a:endParaRPr lang="en-US" altLang="zh-CN" b="1" dirty="0">
              <a:solidFill>
                <a:srgbClr val="C00000"/>
              </a:solidFill>
            </a:endParaRPr>
          </a:p>
          <a:p>
            <a:r>
              <a:rPr lang="zh-CN" altLang="en-US" dirty="0"/>
              <a:t>通过刚刚创建的</a:t>
            </a:r>
            <a:r>
              <a:rPr lang="en" altLang="zh-CN" dirty="0"/>
              <a:t>Web</a:t>
            </a:r>
            <a:r>
              <a:rPr lang="zh-CN" altLang="en-US" dirty="0"/>
              <a:t>服务器</a:t>
            </a:r>
            <a:r>
              <a:rPr lang="en-US" altLang="zh-CN" dirty="0"/>
              <a:t>, </a:t>
            </a:r>
            <a:r>
              <a:rPr lang="zh-CN" altLang="en-US" dirty="0"/>
              <a:t>访问</a:t>
            </a:r>
            <a:r>
              <a:rPr lang="en" altLang="zh-CN" dirty="0" err="1"/>
              <a:t>index.html</a:t>
            </a:r>
            <a:r>
              <a:rPr lang="zh-CN" altLang="en-US" dirty="0"/>
              <a:t>会发现有图片无法加载的问题</a:t>
            </a:r>
            <a:endParaRPr lang="zh-CN" altLang="en-US" dirty="0">
              <a:solidFill>
                <a:srgbClr val="C00000"/>
              </a:solidFill>
            </a:endParaRPr>
          </a:p>
        </p:txBody>
      </p:sp>
      <p:pic>
        <p:nvPicPr>
          <p:cNvPr id="6" name="图片 5">
            <a:extLst>
              <a:ext uri="{FF2B5EF4-FFF2-40B4-BE49-F238E27FC236}">
                <a16:creationId xmlns:a16="http://schemas.microsoft.com/office/drawing/2014/main" id="{EDD6DFB1-51EB-9A42-8452-977DE38ADEC8}"/>
              </a:ext>
            </a:extLst>
          </p:cNvPr>
          <p:cNvPicPr>
            <a:picLocks noChangeAspect="1"/>
          </p:cNvPicPr>
          <p:nvPr/>
        </p:nvPicPr>
        <p:blipFill>
          <a:blip r:embed="rId2"/>
          <a:stretch>
            <a:fillRect/>
          </a:stretch>
        </p:blipFill>
        <p:spPr>
          <a:xfrm>
            <a:off x="912218" y="2492896"/>
            <a:ext cx="7056784" cy="4027071"/>
          </a:xfrm>
          <a:prstGeom prst="rect">
            <a:avLst/>
          </a:prstGeom>
          <a:ln>
            <a:solidFill>
              <a:schemeClr val="tx1"/>
            </a:solidFill>
          </a:ln>
        </p:spPr>
      </p:pic>
    </p:spTree>
    <p:extLst>
      <p:ext uri="{BB962C8B-B14F-4D97-AF65-F5344CB8AC3E}">
        <p14:creationId xmlns:p14="http://schemas.microsoft.com/office/powerpoint/2010/main" val="2607821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加载图片资源</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en" altLang="zh-CN" dirty="0"/>
              <a:t>Web</a:t>
            </a:r>
            <a:r>
              <a:rPr lang="zh-CN" altLang="en-US" dirty="0"/>
              <a:t>服务器和浏览器的通讯流程</a:t>
            </a:r>
            <a:endParaRPr lang="zh-CN" altLang="en-US" b="0" dirty="0"/>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t>实际上</a:t>
            </a:r>
            <a:r>
              <a:rPr lang="en" altLang="zh-CN" dirty="0"/>
              <a:t>Web</a:t>
            </a:r>
            <a:r>
              <a:rPr lang="zh-CN" altLang="en-US" dirty="0"/>
              <a:t>服务器和浏览器的通讯流程过程并不是一次性完成的</a:t>
            </a:r>
            <a:r>
              <a:rPr lang="en-US" altLang="zh-CN" dirty="0"/>
              <a:t>, </a:t>
            </a:r>
            <a:r>
              <a:rPr lang="zh-CN" altLang="en-US" dirty="0"/>
              <a:t>这里</a:t>
            </a:r>
            <a:r>
              <a:rPr lang="en" altLang="zh-CN" dirty="0"/>
              <a:t>html</a:t>
            </a:r>
            <a:r>
              <a:rPr lang="zh-CN" altLang="en-US" dirty="0"/>
              <a:t>代码中也会有访问服务器的代码</a:t>
            </a:r>
            <a:r>
              <a:rPr lang="en-US" altLang="zh-CN" dirty="0"/>
              <a:t>, </a:t>
            </a:r>
            <a:r>
              <a:rPr lang="zh-CN" altLang="en-US" dirty="0"/>
              <a:t>比如请求图片资源</a:t>
            </a:r>
            <a:endParaRPr lang="zh-CN" altLang="en-US" dirty="0">
              <a:solidFill>
                <a:srgbClr val="C00000"/>
              </a:solidFill>
            </a:endParaRPr>
          </a:p>
        </p:txBody>
      </p:sp>
      <p:pic>
        <p:nvPicPr>
          <p:cNvPr id="5" name="图片 4">
            <a:extLst>
              <a:ext uri="{FF2B5EF4-FFF2-40B4-BE49-F238E27FC236}">
                <a16:creationId xmlns:a16="http://schemas.microsoft.com/office/drawing/2014/main" id="{66430CD4-40E7-174D-9833-83C571BEA407}"/>
              </a:ext>
            </a:extLst>
          </p:cNvPr>
          <p:cNvPicPr>
            <a:picLocks noChangeAspect="1"/>
          </p:cNvPicPr>
          <p:nvPr/>
        </p:nvPicPr>
        <p:blipFill>
          <a:blip r:embed="rId2"/>
          <a:stretch>
            <a:fillRect/>
          </a:stretch>
        </p:blipFill>
        <p:spPr>
          <a:xfrm>
            <a:off x="912218" y="2420887"/>
            <a:ext cx="8570918" cy="4003521"/>
          </a:xfrm>
          <a:prstGeom prst="rect">
            <a:avLst/>
          </a:prstGeom>
          <a:ln>
            <a:solidFill>
              <a:schemeClr val="tx1"/>
            </a:solidFill>
          </a:ln>
        </p:spPr>
      </p:pic>
    </p:spTree>
    <p:extLst>
      <p:ext uri="{BB962C8B-B14F-4D97-AF65-F5344CB8AC3E}">
        <p14:creationId xmlns:p14="http://schemas.microsoft.com/office/powerpoint/2010/main" val="854316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加载图片资源</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en" altLang="zh-CN" dirty="0"/>
              <a:t>Web</a:t>
            </a:r>
            <a:r>
              <a:rPr lang="zh-CN" altLang="en-US" dirty="0"/>
              <a:t>服务器和浏览器的通讯流程</a:t>
            </a:r>
            <a:endParaRPr lang="zh-CN" altLang="en-US" b="0" dirty="0"/>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t>那像</a:t>
            </a:r>
            <a:r>
              <a:rPr lang="en-US" altLang="zh-CN" dirty="0"/>
              <a:t>0.</a:t>
            </a:r>
            <a:r>
              <a:rPr lang="en" altLang="zh-CN" dirty="0"/>
              <a:t>jpg 1.jpg</a:t>
            </a:r>
            <a:r>
              <a:rPr lang="zh-CN" altLang="en-US" dirty="0"/>
              <a:t>这些访问来自哪里呢 </a:t>
            </a:r>
            <a:r>
              <a:rPr lang="en-US" altLang="zh-CN" dirty="0"/>
              <a:t>? </a:t>
            </a:r>
            <a:r>
              <a:rPr lang="zh-CN" altLang="en-US" dirty="0"/>
              <a:t>它们来自</a:t>
            </a:r>
            <a:r>
              <a:rPr lang="en" altLang="zh-CN" dirty="0"/>
              <a:t>html.</a:t>
            </a:r>
            <a:endParaRPr lang="zh-CN" altLang="en-US" dirty="0">
              <a:solidFill>
                <a:srgbClr val="C00000"/>
              </a:solidFill>
            </a:endParaRPr>
          </a:p>
        </p:txBody>
      </p:sp>
      <p:pic>
        <p:nvPicPr>
          <p:cNvPr id="6" name="图片 5">
            <a:extLst>
              <a:ext uri="{FF2B5EF4-FFF2-40B4-BE49-F238E27FC236}">
                <a16:creationId xmlns:a16="http://schemas.microsoft.com/office/drawing/2014/main" id="{894D30C0-A980-5147-8B53-2738957B8DEE}"/>
              </a:ext>
            </a:extLst>
          </p:cNvPr>
          <p:cNvPicPr>
            <a:picLocks noChangeAspect="1"/>
          </p:cNvPicPr>
          <p:nvPr/>
        </p:nvPicPr>
        <p:blipFill>
          <a:blip r:embed="rId2"/>
          <a:stretch>
            <a:fillRect/>
          </a:stretch>
        </p:blipFill>
        <p:spPr>
          <a:xfrm>
            <a:off x="912218" y="2132856"/>
            <a:ext cx="7920880" cy="4372140"/>
          </a:xfrm>
          <a:prstGeom prst="rect">
            <a:avLst/>
          </a:prstGeom>
          <a:ln>
            <a:solidFill>
              <a:schemeClr val="tx1"/>
            </a:solidFill>
          </a:ln>
        </p:spPr>
      </p:pic>
    </p:spTree>
    <p:extLst>
      <p:ext uri="{BB962C8B-B14F-4D97-AF65-F5344CB8AC3E}">
        <p14:creationId xmlns:p14="http://schemas.microsoft.com/office/powerpoint/2010/main" val="2604444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加载图片资源</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en" altLang="zh-CN" dirty="0"/>
              <a:t>Web</a:t>
            </a:r>
            <a:r>
              <a:rPr lang="zh-CN" altLang="en-US" dirty="0"/>
              <a:t>服务器和浏览器的通讯流程</a:t>
            </a:r>
            <a:endParaRPr lang="zh-CN" altLang="en-US" b="0" dirty="0"/>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t>浏览器访问</a:t>
            </a:r>
            <a:r>
              <a:rPr lang="en" altLang="zh-CN" dirty="0"/>
              <a:t>Web</a:t>
            </a:r>
            <a:r>
              <a:rPr lang="zh-CN" altLang="en-US" dirty="0"/>
              <a:t>服务器的通讯流程</a:t>
            </a:r>
            <a:endParaRPr lang="zh-CN" altLang="en-US" dirty="0">
              <a:solidFill>
                <a:srgbClr val="C00000"/>
              </a:solidFill>
            </a:endParaRPr>
          </a:p>
        </p:txBody>
      </p:sp>
      <p:pic>
        <p:nvPicPr>
          <p:cNvPr id="5" name="图片 4">
            <a:extLst>
              <a:ext uri="{FF2B5EF4-FFF2-40B4-BE49-F238E27FC236}">
                <a16:creationId xmlns:a16="http://schemas.microsoft.com/office/drawing/2014/main" id="{7F66B8F2-95AA-B94F-BCC1-96F3BD076F4C}"/>
              </a:ext>
            </a:extLst>
          </p:cNvPr>
          <p:cNvPicPr>
            <a:picLocks noChangeAspect="1"/>
          </p:cNvPicPr>
          <p:nvPr/>
        </p:nvPicPr>
        <p:blipFill>
          <a:blip r:embed="rId2"/>
          <a:stretch>
            <a:fillRect/>
          </a:stretch>
        </p:blipFill>
        <p:spPr>
          <a:xfrm>
            <a:off x="912218" y="2339870"/>
            <a:ext cx="9436100" cy="2832100"/>
          </a:xfrm>
          <a:prstGeom prst="rect">
            <a:avLst/>
          </a:prstGeom>
          <a:ln>
            <a:solidFill>
              <a:schemeClr val="tx1"/>
            </a:solidFill>
          </a:ln>
        </p:spPr>
      </p:pic>
    </p:spTree>
    <p:extLst>
      <p:ext uri="{BB962C8B-B14F-4D97-AF65-F5344CB8AC3E}">
        <p14:creationId xmlns:p14="http://schemas.microsoft.com/office/powerpoint/2010/main" val="630791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加载图片资源</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en" altLang="zh-CN" dirty="0"/>
              <a:t>Web</a:t>
            </a:r>
            <a:r>
              <a:rPr lang="zh-CN" altLang="en-US" dirty="0"/>
              <a:t>服务器和浏览器的通讯流程</a:t>
            </a:r>
            <a:endParaRPr lang="zh-CN" altLang="en-US" b="0" dirty="0"/>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t>浏览器访问</a:t>
            </a:r>
            <a:r>
              <a:rPr lang="en" altLang="zh-CN" dirty="0"/>
              <a:t>Web</a:t>
            </a:r>
            <a:r>
              <a:rPr lang="zh-CN" altLang="en-US" dirty="0"/>
              <a:t>服务器的通讯流程</a:t>
            </a:r>
            <a:endParaRPr lang="en-US" altLang="zh-CN" dirty="0"/>
          </a:p>
          <a:p>
            <a:endParaRPr lang="en-US" altLang="zh-CN" dirty="0">
              <a:solidFill>
                <a:srgbClr val="C00000"/>
              </a:solidFill>
            </a:endParaRPr>
          </a:p>
          <a:p>
            <a:r>
              <a:rPr lang="en-US" altLang="zh-CN" dirty="0"/>
              <a:t>1.</a:t>
            </a:r>
            <a:r>
              <a:rPr lang="zh-CN" altLang="en-US" dirty="0"/>
              <a:t> 浏览器 </a:t>
            </a:r>
            <a:r>
              <a:rPr lang="en-US" altLang="zh-CN" dirty="0"/>
              <a:t>(127.0.0.1/</a:t>
            </a:r>
            <a:r>
              <a:rPr lang="en" altLang="zh-CN" dirty="0" err="1"/>
              <a:t>index.html</a:t>
            </a:r>
            <a:r>
              <a:rPr lang="en" altLang="zh-CN" dirty="0"/>
              <a:t>) ==&gt; </a:t>
            </a:r>
            <a:r>
              <a:rPr lang="zh-CN" altLang="en-US" dirty="0"/>
              <a:t>向</a:t>
            </a:r>
            <a:r>
              <a:rPr lang="en" altLang="zh-CN" dirty="0"/>
              <a:t>Web</a:t>
            </a:r>
            <a:r>
              <a:rPr lang="zh-CN" altLang="en-US" dirty="0"/>
              <a:t>服务器请求</a:t>
            </a:r>
            <a:r>
              <a:rPr lang="en" altLang="zh-CN" dirty="0" err="1"/>
              <a:t>index.html</a:t>
            </a:r>
            <a:endParaRPr lang="en" altLang="zh-CN" dirty="0"/>
          </a:p>
          <a:p>
            <a:r>
              <a:rPr lang="en-US" altLang="zh-CN" dirty="0"/>
              <a:t>2.</a:t>
            </a:r>
            <a:r>
              <a:rPr lang="zh-CN" altLang="en-US" dirty="0"/>
              <a:t> </a:t>
            </a:r>
            <a:r>
              <a:rPr lang="en" altLang="zh-CN" dirty="0"/>
              <a:t>Web</a:t>
            </a:r>
            <a:r>
              <a:rPr lang="zh-CN" altLang="en-US" dirty="0"/>
              <a:t>服务器 </a:t>
            </a:r>
            <a:r>
              <a:rPr lang="en-US" altLang="zh-CN" dirty="0"/>
              <a:t>(</a:t>
            </a:r>
            <a:r>
              <a:rPr lang="zh-CN" altLang="en-US" dirty="0"/>
              <a:t>返回</a:t>
            </a:r>
            <a:r>
              <a:rPr lang="en" altLang="zh-CN" dirty="0" err="1"/>
              <a:t>index.html</a:t>
            </a:r>
            <a:r>
              <a:rPr lang="en" altLang="zh-CN" dirty="0"/>
              <a:t>) ==&gt; </a:t>
            </a:r>
            <a:r>
              <a:rPr lang="zh-CN" altLang="en-US" dirty="0"/>
              <a:t>浏览器</a:t>
            </a:r>
          </a:p>
          <a:p>
            <a:r>
              <a:rPr lang="en-US" altLang="zh-CN" dirty="0"/>
              <a:t>3.</a:t>
            </a:r>
            <a:r>
              <a:rPr lang="zh-CN" altLang="en-US" dirty="0"/>
              <a:t> 浏览器解析</a:t>
            </a:r>
            <a:r>
              <a:rPr lang="en" altLang="zh-CN" dirty="0" err="1"/>
              <a:t>index.html</a:t>
            </a:r>
            <a:r>
              <a:rPr lang="zh-CN" altLang="en-US" dirty="0"/>
              <a:t>发现需要</a:t>
            </a:r>
            <a:r>
              <a:rPr lang="en-US" altLang="zh-CN" dirty="0"/>
              <a:t>0.</a:t>
            </a:r>
            <a:r>
              <a:rPr lang="en" altLang="zh-CN" dirty="0"/>
              <a:t>jpg ==&gt;</a:t>
            </a:r>
            <a:r>
              <a:rPr lang="zh-CN" altLang="en-US" dirty="0"/>
              <a:t>发送请求给 </a:t>
            </a:r>
            <a:r>
              <a:rPr lang="en" altLang="zh-CN" dirty="0"/>
              <a:t>Web</a:t>
            </a:r>
            <a:r>
              <a:rPr lang="zh-CN" altLang="en-US" dirty="0"/>
              <a:t>服务器请求</a:t>
            </a:r>
            <a:r>
              <a:rPr lang="en-US" altLang="zh-CN" dirty="0"/>
              <a:t>0.</a:t>
            </a:r>
            <a:r>
              <a:rPr lang="en" altLang="zh-CN" dirty="0"/>
              <a:t>jpg</a:t>
            </a:r>
          </a:p>
          <a:p>
            <a:r>
              <a:rPr lang="en-US" altLang="zh-CN" dirty="0"/>
              <a:t>4.</a:t>
            </a:r>
            <a:r>
              <a:rPr lang="zh-CN" altLang="en-US" dirty="0"/>
              <a:t> </a:t>
            </a:r>
            <a:r>
              <a:rPr lang="en" altLang="zh-CN" dirty="0"/>
              <a:t>Web</a:t>
            </a:r>
            <a:r>
              <a:rPr lang="zh-CN" altLang="en-US" dirty="0"/>
              <a:t>服务器 收到请求返回</a:t>
            </a:r>
            <a:r>
              <a:rPr lang="en-US" altLang="zh-CN" dirty="0"/>
              <a:t>0.</a:t>
            </a:r>
            <a:r>
              <a:rPr lang="en" altLang="zh-CN" dirty="0"/>
              <a:t>jpg ==&gt; </a:t>
            </a:r>
            <a:r>
              <a:rPr lang="zh-CN" altLang="en-US" dirty="0"/>
              <a:t>浏览器 接受</a:t>
            </a:r>
            <a:r>
              <a:rPr lang="en-US" altLang="zh-CN" dirty="0"/>
              <a:t>0.</a:t>
            </a:r>
            <a:r>
              <a:rPr lang="en" altLang="zh-CN" dirty="0"/>
              <a:t>jpg</a:t>
            </a:r>
          </a:p>
          <a:p>
            <a:endParaRPr lang="zh-CN" altLang="en-US" dirty="0">
              <a:solidFill>
                <a:srgbClr val="C00000"/>
              </a:solidFill>
            </a:endParaRPr>
          </a:p>
        </p:txBody>
      </p:sp>
    </p:spTree>
    <p:extLst>
      <p:ext uri="{BB962C8B-B14F-4D97-AF65-F5344CB8AC3E}">
        <p14:creationId xmlns:p14="http://schemas.microsoft.com/office/powerpoint/2010/main" val="586805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加载图片资源</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通讯过程能够成功的前提</a:t>
            </a:r>
            <a:r>
              <a:rPr lang="en-US" altLang="zh-CN" dirty="0"/>
              <a:t>:</a:t>
            </a:r>
            <a:endParaRPr lang="zh-CN" altLang="en-US" b="0" dirty="0"/>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t>浏览器发送的</a:t>
            </a:r>
            <a:r>
              <a:rPr lang="en-US" altLang="zh-CN" dirty="0"/>
              <a:t>0.</a:t>
            </a:r>
            <a:r>
              <a:rPr lang="en" altLang="zh-CN" dirty="0"/>
              <a:t>jpg</a:t>
            </a:r>
            <a:r>
              <a:rPr lang="zh-CN" altLang="en-US" dirty="0"/>
              <a:t>请求</a:t>
            </a:r>
            <a:r>
              <a:rPr lang="en-US" altLang="zh-CN" dirty="0"/>
              <a:t>, </a:t>
            </a:r>
            <a:r>
              <a:rPr lang="en" altLang="zh-CN" dirty="0"/>
              <a:t>Web</a:t>
            </a:r>
            <a:r>
              <a:rPr lang="zh-CN" altLang="en-US" dirty="0"/>
              <a:t>服务器可以做出响应</a:t>
            </a:r>
            <a:r>
              <a:rPr lang="en-US" altLang="zh-CN" dirty="0"/>
              <a:t>, </a:t>
            </a:r>
            <a:r>
              <a:rPr lang="zh-CN" altLang="en-US" dirty="0"/>
              <a:t>也就是代码如下</a:t>
            </a:r>
            <a:endParaRPr lang="zh-CN" altLang="en-US" dirty="0">
              <a:solidFill>
                <a:srgbClr val="C00000"/>
              </a:solidFill>
            </a:endParaRPr>
          </a:p>
        </p:txBody>
      </p:sp>
      <p:pic>
        <p:nvPicPr>
          <p:cNvPr id="5" name="图片 4">
            <a:extLst>
              <a:ext uri="{FF2B5EF4-FFF2-40B4-BE49-F238E27FC236}">
                <a16:creationId xmlns:a16="http://schemas.microsoft.com/office/drawing/2014/main" id="{96540CA2-0153-E74C-8769-1CC4C05449D2}"/>
              </a:ext>
            </a:extLst>
          </p:cNvPr>
          <p:cNvPicPr>
            <a:picLocks noChangeAspect="1"/>
          </p:cNvPicPr>
          <p:nvPr/>
        </p:nvPicPr>
        <p:blipFill>
          <a:blip r:embed="rId2"/>
          <a:stretch>
            <a:fillRect/>
          </a:stretch>
        </p:blipFill>
        <p:spPr>
          <a:xfrm>
            <a:off x="912218" y="2276872"/>
            <a:ext cx="5892800" cy="2438400"/>
          </a:xfrm>
          <a:prstGeom prst="rect">
            <a:avLst/>
          </a:prstGeom>
          <a:ln>
            <a:solidFill>
              <a:schemeClr val="tx1"/>
            </a:solidFill>
          </a:ln>
        </p:spPr>
      </p:pic>
    </p:spTree>
    <p:extLst>
      <p:ext uri="{BB962C8B-B14F-4D97-AF65-F5344CB8AC3E}">
        <p14:creationId xmlns:p14="http://schemas.microsoft.com/office/powerpoint/2010/main" val="3045118360"/>
      </p:ext>
    </p:extLst>
  </p:cSld>
  <p:clrMapOvr>
    <a:masterClrMapping/>
  </p:clrMapOvr>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25098</TotalTime>
  <Words>693</Words>
  <Application>Microsoft Office PowerPoint</Application>
  <PresentationFormat>自定义</PresentationFormat>
  <Paragraphs>98</Paragraphs>
  <Slides>20</Slides>
  <Notes>0</Notes>
  <HiddenSlides>0</HiddenSlides>
  <MMClips>0</MMClips>
  <ScaleCrop>false</ScaleCrop>
  <HeadingPairs>
    <vt:vector size="6" baseType="variant">
      <vt:variant>
        <vt:lpstr>已用的字体</vt:lpstr>
      </vt:variant>
      <vt:variant>
        <vt:i4>13</vt:i4>
      </vt:variant>
      <vt:variant>
        <vt:lpstr>主题</vt:lpstr>
      </vt:variant>
      <vt:variant>
        <vt:i4>7</vt:i4>
      </vt:variant>
      <vt:variant>
        <vt:lpstr>幻灯片标题</vt:lpstr>
      </vt:variant>
      <vt:variant>
        <vt:i4>20</vt:i4>
      </vt:variant>
    </vt:vector>
  </HeadingPairs>
  <TitlesOfParts>
    <vt:vector size="40" baseType="lpstr">
      <vt:lpstr>Alibaba PuHuiTi</vt:lpstr>
      <vt:lpstr>Alibaba PuHuiTi B</vt:lpstr>
      <vt:lpstr>Alibaba PuHuiTi M</vt:lpstr>
      <vt:lpstr>Alibaba PuHuiTi R</vt:lpstr>
      <vt:lpstr>阿里巴巴普惠体</vt:lpstr>
      <vt:lpstr>等线</vt:lpstr>
      <vt:lpstr>黑体</vt:lpstr>
      <vt:lpstr>微软雅黑</vt:lpstr>
      <vt:lpstr>Arial</vt:lpstr>
      <vt:lpstr>Calibri</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PowerPoint 演示文稿</vt:lpstr>
      <vt:lpstr>PowerPoint 演示文稿</vt:lpstr>
      <vt:lpstr>PowerPoint 演示文稿</vt:lpstr>
      <vt:lpstr>加载图片资源</vt:lpstr>
      <vt:lpstr>加载图片资源</vt:lpstr>
      <vt:lpstr>加载图片资源</vt:lpstr>
      <vt:lpstr>加载图片资源</vt:lpstr>
      <vt:lpstr>加载图片资源</vt:lpstr>
      <vt:lpstr>加载图片资源</vt:lpstr>
      <vt:lpstr>PowerPoint 演示文稿</vt:lpstr>
      <vt:lpstr>PowerPoint 演示文稿</vt:lpstr>
      <vt:lpstr>通用配置</vt:lpstr>
      <vt:lpstr>通用配置</vt:lpstr>
      <vt:lpstr>PowerPoint 演示文稿</vt:lpstr>
      <vt:lpstr>PowerPoint 演示文稿</vt:lpstr>
      <vt:lpstr>爬虫介绍</vt:lpstr>
      <vt:lpstr>爬虫介绍</vt:lpstr>
      <vt:lpstr>爬虫介绍</vt:lpstr>
      <vt:lpstr>爬虫介绍</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smart</cp:lastModifiedBy>
  <cp:revision>888</cp:revision>
  <dcterms:created xsi:type="dcterms:W3CDTF">2015-06-29T07:19:00Z</dcterms:created>
  <dcterms:modified xsi:type="dcterms:W3CDTF">2021-11-21T12:52:11Z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