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9" r:id="rId2"/>
    <p:sldMasterId id="2147483681" r:id="rId3"/>
    <p:sldMasterId id="2147483683" r:id="rId4"/>
    <p:sldMasterId id="2147483685" r:id="rId5"/>
    <p:sldMasterId id="2147483687" r:id="rId6"/>
    <p:sldMasterId id="2147483704" r:id="rId7"/>
  </p:sldMasterIdLst>
  <p:notesMasterIdLst>
    <p:notesMasterId r:id="rId39"/>
  </p:notesMasterIdLst>
  <p:handoutMasterIdLst>
    <p:handoutMasterId r:id="rId40"/>
  </p:handoutMasterIdLst>
  <p:sldIdLst>
    <p:sldId id="599" r:id="rId8"/>
    <p:sldId id="845" r:id="rId9"/>
    <p:sldId id="846" r:id="rId10"/>
    <p:sldId id="777" r:id="rId11"/>
    <p:sldId id="847" r:id="rId12"/>
    <p:sldId id="848" r:id="rId13"/>
    <p:sldId id="849" r:id="rId14"/>
    <p:sldId id="850" r:id="rId15"/>
    <p:sldId id="851" r:id="rId16"/>
    <p:sldId id="780" r:id="rId17"/>
    <p:sldId id="852" r:id="rId18"/>
    <p:sldId id="853" r:id="rId19"/>
    <p:sldId id="854" r:id="rId20"/>
    <p:sldId id="781" r:id="rId21"/>
    <p:sldId id="855" r:id="rId22"/>
    <p:sldId id="856" r:id="rId23"/>
    <p:sldId id="857" r:id="rId24"/>
    <p:sldId id="782" r:id="rId25"/>
    <p:sldId id="858" r:id="rId26"/>
    <p:sldId id="859" r:id="rId27"/>
    <p:sldId id="860" r:id="rId28"/>
    <p:sldId id="861" r:id="rId29"/>
    <p:sldId id="862" r:id="rId30"/>
    <p:sldId id="863" r:id="rId31"/>
    <p:sldId id="864" r:id="rId32"/>
    <p:sldId id="783" r:id="rId33"/>
    <p:sldId id="865" r:id="rId34"/>
    <p:sldId id="866" r:id="rId35"/>
    <p:sldId id="868" r:id="rId36"/>
    <p:sldId id="867" r:id="rId37"/>
    <p:sldId id="640" r:id="rId38"/>
  </p:sldIdLst>
  <p:sldSz cx="1219358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49"/>
    <a:srgbClr val="B3D9FF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512"/>
  </p:normalViewPr>
  <p:slideViewPr>
    <p:cSldViewPr>
      <p:cViewPr varScale="1">
        <p:scale>
          <a:sx n="75" d="100"/>
          <a:sy n="75" d="100"/>
        </p:scale>
        <p:origin x="62" y="19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2021/11/21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309" y="2244726"/>
            <a:ext cx="10542373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310" y="3454402"/>
            <a:ext cx="10542372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6040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3" y="940081"/>
            <a:ext cx="107494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189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3" y="940082"/>
            <a:ext cx="9846957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1320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934934"/>
            <a:ext cx="10720516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2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3" y="945094"/>
            <a:ext cx="107494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39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7742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411" y="968974"/>
            <a:ext cx="122863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0067E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736" y="1016160"/>
            <a:ext cx="92154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0067E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736" y="1656000"/>
            <a:ext cx="92154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55339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411" y="968974"/>
            <a:ext cx="122863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0067E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736" y="1016160"/>
            <a:ext cx="92154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0067E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736" y="1656000"/>
            <a:ext cx="92154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6472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558" y="3611950"/>
            <a:ext cx="1225219" cy="1056361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342" y="2632429"/>
            <a:ext cx="1944550" cy="1676554"/>
          </a:xfrm>
          <a:prstGeom prst="hexagon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36556"/>
            <a:ext cx="576128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641" y="2987770"/>
            <a:ext cx="1567746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540" y="2254172"/>
            <a:ext cx="566610" cy="488521"/>
          </a:xfrm>
          <a:prstGeom prst="hexagon">
            <a:avLst/>
          </a:prstGeom>
          <a:solidFill>
            <a:srgbClr val="0067E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532" y="4231519"/>
            <a:ext cx="298934" cy="257736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987" y="4490334"/>
            <a:ext cx="566612" cy="488523"/>
          </a:xfrm>
          <a:prstGeom prst="hexagon">
            <a:avLst/>
          </a:prstGeom>
          <a:noFill/>
          <a:ln w="19050">
            <a:solidFill>
              <a:srgbClr val="DE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852" y="1820103"/>
            <a:ext cx="854974" cy="737143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80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63040"/>
            <a:ext cx="576128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6065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973" y="1928703"/>
            <a:ext cx="3587816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rgbClr val="DE00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461885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463040"/>
            <a:ext cx="576128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6065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21108" y="2270979"/>
            <a:ext cx="3512686" cy="2883000"/>
            <a:chOff x="974255" y="2588572"/>
            <a:chExt cx="3512229" cy="2883000"/>
          </a:xfrm>
        </p:grpSpPr>
        <p:sp>
          <p:nvSpPr>
            <p:cNvPr id="12" name="椭圆 11"/>
            <p:cNvSpPr/>
            <p:nvPr userDrawn="1"/>
          </p:nvSpPr>
          <p:spPr>
            <a:xfrm>
              <a:off x="3372155" y="4718547"/>
              <a:ext cx="753025" cy="753025"/>
            </a:xfrm>
            <a:prstGeom prst="ellipse">
              <a:avLst/>
            </a:prstGeom>
            <a:noFill/>
            <a:ln w="12700">
              <a:solidFill>
                <a:srgbClr val="DE00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1211929" y="4106554"/>
              <a:ext cx="592684" cy="592684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974255" y="2692113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556915" y="2830523"/>
              <a:ext cx="2097063" cy="2065246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0067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3682146" y="2588572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467561" y="2778561"/>
              <a:ext cx="314325" cy="314325"/>
            </a:xfrm>
            <a:prstGeom prst="ellipse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04613" y="3323396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课程小结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878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1FAF-D372-FC44-88CB-12C15DC9D0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CC26F9E9-319B-F747-821C-B36B71C1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30745940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937" y="3089666"/>
            <a:ext cx="936368" cy="93649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549" y="4032772"/>
            <a:ext cx="643144" cy="643228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6131" y="2140615"/>
            <a:ext cx="219635" cy="219664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547" y="4247831"/>
            <a:ext cx="494750" cy="494814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693" y="2161689"/>
            <a:ext cx="361655" cy="361702"/>
          </a:xfrm>
          <a:prstGeom prst="rect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6001" y="2537630"/>
            <a:ext cx="1828800" cy="1829038"/>
          </a:xfrm>
          <a:prstGeom prst="rect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4000" y="2466424"/>
            <a:ext cx="263657" cy="263691"/>
          </a:xfrm>
          <a:prstGeom prst="rect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961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6ED0ECCE-700B-174A-A0C7-E4E2A2CC1AED}"/>
              </a:ext>
            </a:extLst>
          </p:cNvPr>
          <p:cNvSpPr/>
          <p:nvPr userDrawn="1"/>
        </p:nvSpPr>
        <p:spPr>
          <a:xfrm rot="2700000">
            <a:off x="3512027" y="3583953"/>
            <a:ext cx="515265" cy="515332"/>
          </a:xfrm>
          <a:prstGeom prst="roundRect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6C7FB80A-0632-F346-B5EC-DE853333A547}"/>
              </a:ext>
            </a:extLst>
          </p:cNvPr>
          <p:cNvSpPr/>
          <p:nvPr userDrawn="1"/>
        </p:nvSpPr>
        <p:spPr>
          <a:xfrm rot="2700000">
            <a:off x="1758954" y="4003292"/>
            <a:ext cx="695926" cy="696017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B322775-2795-0D40-A84E-0EC42A34C971}"/>
              </a:ext>
            </a:extLst>
          </p:cNvPr>
          <p:cNvSpPr/>
          <p:nvPr userDrawn="1"/>
        </p:nvSpPr>
        <p:spPr>
          <a:xfrm rot="2700000">
            <a:off x="1780139" y="2463550"/>
            <a:ext cx="1913638" cy="1913887"/>
          </a:xfrm>
          <a:prstGeom prst="roundRect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演示</a:t>
            </a: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17C2BAF-8739-E342-BE2C-3191E1182BF5}"/>
              </a:ext>
            </a:extLst>
          </p:cNvPr>
          <p:cNvSpPr/>
          <p:nvPr userDrawn="1"/>
        </p:nvSpPr>
        <p:spPr>
          <a:xfrm rot="2700000">
            <a:off x="1336828" y="2080265"/>
            <a:ext cx="515265" cy="515332"/>
          </a:xfrm>
          <a:prstGeom prst="round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2FF83A2-A462-1048-B09C-183FAE0DCED7}"/>
              </a:ext>
            </a:extLst>
          </p:cNvPr>
          <p:cNvSpPr/>
          <p:nvPr userDrawn="1"/>
        </p:nvSpPr>
        <p:spPr>
          <a:xfrm rot="2700000">
            <a:off x="963233" y="3948300"/>
            <a:ext cx="515265" cy="515332"/>
          </a:xfrm>
          <a:prstGeom prst="round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6F8C03F-6BD0-6749-87C6-6A41893FEE79}"/>
              </a:ext>
            </a:extLst>
          </p:cNvPr>
          <p:cNvSpPr/>
          <p:nvPr userDrawn="1"/>
        </p:nvSpPr>
        <p:spPr>
          <a:xfrm rot="2700000">
            <a:off x="3237751" y="4752068"/>
            <a:ext cx="391216" cy="391267"/>
          </a:xfrm>
          <a:prstGeom prst="roundRect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D99B425A-2101-B145-8D33-CC87B0C00E11}"/>
              </a:ext>
            </a:extLst>
          </p:cNvPr>
          <p:cNvSpPr/>
          <p:nvPr userDrawn="1"/>
        </p:nvSpPr>
        <p:spPr>
          <a:xfrm rot="2700000">
            <a:off x="3739445" y="2597292"/>
            <a:ext cx="302530" cy="302569"/>
          </a:xfrm>
          <a:prstGeom prst="round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昨日复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泪珠形 13">
            <a:extLst>
              <a:ext uri="{FF2B5EF4-FFF2-40B4-BE49-F238E27FC236}">
                <a16:creationId xmlns:a16="http://schemas.microsoft.com/office/drawing/2014/main" id="{AEE70BF1-844D-594C-84FB-2C43885B87B4}"/>
              </a:ext>
            </a:extLst>
          </p:cNvPr>
          <p:cNvSpPr/>
          <p:nvPr userDrawn="1"/>
        </p:nvSpPr>
        <p:spPr>
          <a:xfrm>
            <a:off x="1014076" y="3264492"/>
            <a:ext cx="1399183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泪珠形 1">
            <a:extLst>
              <a:ext uri="{FF2B5EF4-FFF2-40B4-BE49-F238E27FC236}">
                <a16:creationId xmlns:a16="http://schemas.microsoft.com/office/drawing/2014/main" id="{59B61F06-1E02-D64A-A737-5F6EE309549B}"/>
              </a:ext>
            </a:extLst>
          </p:cNvPr>
          <p:cNvSpPr/>
          <p:nvPr userDrawn="1"/>
        </p:nvSpPr>
        <p:spPr>
          <a:xfrm>
            <a:off x="1645577" y="2434299"/>
            <a:ext cx="2018213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7252" y="1371600"/>
            <a:ext cx="576128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446" y="2679748"/>
            <a:ext cx="1567746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昨日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复习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泪珠形 12">
            <a:extLst>
              <a:ext uri="{FF2B5EF4-FFF2-40B4-BE49-F238E27FC236}">
                <a16:creationId xmlns:a16="http://schemas.microsoft.com/office/drawing/2014/main" id="{610A8FEC-D8D2-9848-969A-0251B4F804B8}"/>
              </a:ext>
            </a:extLst>
          </p:cNvPr>
          <p:cNvSpPr/>
          <p:nvPr userDrawn="1"/>
        </p:nvSpPr>
        <p:spPr>
          <a:xfrm>
            <a:off x="3663790" y="4089233"/>
            <a:ext cx="439981" cy="439924"/>
          </a:xfrm>
          <a:prstGeom prst="teardrop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泪珠形 15">
            <a:extLst>
              <a:ext uri="{FF2B5EF4-FFF2-40B4-BE49-F238E27FC236}">
                <a16:creationId xmlns:a16="http://schemas.microsoft.com/office/drawing/2014/main" id="{9D293168-6B0F-FC49-A395-20B2FC316CD8}"/>
              </a:ext>
            </a:extLst>
          </p:cNvPr>
          <p:cNvSpPr/>
          <p:nvPr userDrawn="1"/>
        </p:nvSpPr>
        <p:spPr>
          <a:xfrm>
            <a:off x="2152768" y="2051118"/>
            <a:ext cx="260491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8571B79A-B942-F34B-B3C2-4B483E88E97E}"/>
              </a:ext>
            </a:extLst>
          </p:cNvPr>
          <p:cNvSpPr/>
          <p:nvPr userDrawn="1"/>
        </p:nvSpPr>
        <p:spPr>
          <a:xfrm>
            <a:off x="845106" y="3381144"/>
            <a:ext cx="562283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7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4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0012" y="1006476"/>
            <a:ext cx="5974539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8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593" y="1087756"/>
            <a:ext cx="629970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400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727" y="2398078"/>
            <a:ext cx="6726796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727" y="3069273"/>
            <a:ext cx="5466792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2261" y="2468880"/>
            <a:ext cx="1127272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2411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3081" y="2766219"/>
            <a:ext cx="6655667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2261" y="2468880"/>
            <a:ext cx="1127272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7161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1656000"/>
            <a:ext cx="10700194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9576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4" y="1646134"/>
            <a:ext cx="107509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4418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3" y="940081"/>
            <a:ext cx="107509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6047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972" y="1646134"/>
            <a:ext cx="10720516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973" y="234029"/>
            <a:ext cx="8772163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74" y="940081"/>
            <a:ext cx="1072051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942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3564" y="-244308"/>
            <a:ext cx="1034350" cy="1136797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2352" y="753859"/>
            <a:ext cx="523072" cy="450984"/>
          </a:xfrm>
          <a:prstGeom prst="hexagon">
            <a:avLst/>
          </a:prstGeom>
          <a:solidFill>
            <a:srgbClr val="3F3F3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9024" y="996928"/>
            <a:ext cx="523072" cy="450984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8930" y="140883"/>
            <a:ext cx="196767" cy="169649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5257" y="893647"/>
            <a:ext cx="886529" cy="764350"/>
          </a:xfrm>
          <a:prstGeom prst="hexagon">
            <a:avLst/>
          </a:prstGeom>
          <a:noFill/>
          <a:ln w="9525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7738" y="1225105"/>
            <a:ext cx="206955" cy="178433"/>
          </a:xfrm>
          <a:prstGeom prst="hexagon">
            <a:avLst/>
          </a:prstGeom>
          <a:noFill/>
          <a:ln w="9525">
            <a:solidFill>
              <a:srgbClr val="006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624" y="676489"/>
            <a:ext cx="206955" cy="178433"/>
          </a:xfrm>
          <a:prstGeom prst="hexagon">
            <a:avLst/>
          </a:prstGeom>
          <a:solidFill>
            <a:srgbClr val="0067E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5535" y="775572"/>
            <a:ext cx="369001" cy="318146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8516" y="1131213"/>
            <a:ext cx="647173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924" y="466241"/>
            <a:ext cx="69203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F390DDD2-5BCD-AC44-B76C-506151CA99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27" y="5656882"/>
            <a:ext cx="3270934" cy="6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0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872" y="2260318"/>
            <a:ext cx="2281241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E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0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197" y="2458685"/>
            <a:ext cx="474535" cy="474473"/>
          </a:xfrm>
          <a:prstGeom prst="ellipse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3065" y="2333175"/>
            <a:ext cx="23073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3083" y="2983479"/>
            <a:ext cx="3874229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8274" y="2336717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242" y="2491361"/>
            <a:ext cx="406443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80412" y="2429388"/>
            <a:ext cx="1318512" cy="1136797"/>
          </a:xfrm>
          <a:prstGeom prst="hexagon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529" y="3257369"/>
            <a:ext cx="429253" cy="370094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80412" y="2429388"/>
            <a:ext cx="1318512" cy="1136797"/>
          </a:xfrm>
          <a:prstGeom prst="hexagon">
            <a:avLst/>
          </a:prstGeom>
          <a:solidFill>
            <a:srgbClr val="006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529" y="3257369"/>
            <a:ext cx="429253" cy="370094"/>
          </a:xfrm>
          <a:prstGeom prst="hexagon">
            <a:avLst/>
          </a:prstGeom>
          <a:solidFill>
            <a:srgbClr val="DE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3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1670" y="6786000"/>
            <a:ext cx="1301919" cy="72000"/>
          </a:xfrm>
          <a:prstGeom prst="rect">
            <a:avLst/>
          </a:prstGeom>
          <a:solidFill>
            <a:srgbClr val="DE0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9693" cy="72000"/>
          </a:xfrm>
          <a:prstGeom prst="rect">
            <a:avLst/>
          </a:prstGeom>
          <a:solidFill>
            <a:srgbClr val="0067E1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43" y="763880"/>
            <a:ext cx="11546305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619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006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 descr="文本, 徽标&#10;&#10;描述已自动生成">
            <a:extLst>
              <a:ext uri="{FF2B5EF4-FFF2-40B4-BE49-F238E27FC236}">
                <a16:creationId xmlns:a16="http://schemas.microsoft.com/office/drawing/2014/main" id="{AC4F8B51-5AD5-C645-93AB-A01EECC5813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52" y="150227"/>
            <a:ext cx="1636621" cy="6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, 公司名称&#10;&#10;描述已自动生成">
            <a:extLst>
              <a:ext uri="{FF2B5EF4-FFF2-40B4-BE49-F238E27FC236}">
                <a16:creationId xmlns:a16="http://schemas.microsoft.com/office/drawing/2014/main" id="{DBFA506B-F932-7B46-A4D6-164B0178E0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20" y="2077550"/>
            <a:ext cx="2466749" cy="20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080/gdp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4368602" y="2636912"/>
            <a:ext cx="35189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zh-CN" altLang="en-US" sz="66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爬取数据</a:t>
            </a: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</a:t>
            </a:r>
            <a:r>
              <a:rPr kumimoji="1" lang="en-US" altLang="zh-CN" dirty="0"/>
              <a:t>GDP</a:t>
            </a:r>
            <a:r>
              <a:rPr kumimoji="1" lang="zh-CN" altLang="en-US" dirty="0"/>
              <a:t>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 err="1"/>
              <a:t>gdp.html</a:t>
            </a:r>
            <a:endParaRPr lang="en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4219575"/>
          </a:xfrm>
        </p:spPr>
        <p:txBody>
          <a:bodyPr/>
          <a:lstStyle/>
          <a:p>
            <a:r>
              <a:rPr lang="zh-CN" altLang="en-US" dirty="0"/>
              <a:t>通过访问 </a:t>
            </a:r>
            <a:r>
              <a:rPr lang="en" altLang="zh-CN" dirty="0">
                <a:hlinkClick r:id="rId2"/>
              </a:rPr>
              <a:t>http://127.0.0.1:8080/gdp.html</a:t>
            </a:r>
            <a:r>
              <a:rPr lang="en" altLang="zh-CN" dirty="0"/>
              <a:t> </a:t>
            </a:r>
            <a:r>
              <a:rPr lang="zh-CN" altLang="en-US" dirty="0"/>
              <a:t>可以获取</a:t>
            </a:r>
            <a:r>
              <a:rPr lang="en-US" altLang="zh-CN" dirty="0"/>
              <a:t>2020</a:t>
            </a:r>
            <a:r>
              <a:rPr lang="zh-CN" altLang="en-US" dirty="0"/>
              <a:t>年世界</a:t>
            </a:r>
            <a:r>
              <a:rPr lang="en" altLang="zh-CN" dirty="0"/>
              <a:t>GDP</a:t>
            </a:r>
            <a:r>
              <a:rPr lang="zh-CN" altLang="en-US" dirty="0"/>
              <a:t>排名</a:t>
            </a:r>
            <a:r>
              <a:rPr lang="en-US" altLang="zh-CN" dirty="0"/>
              <a:t>. </a:t>
            </a:r>
            <a:r>
              <a:rPr lang="zh-CN" altLang="en-US" dirty="0"/>
              <a:t>在这里我们通过和爬取照片一样的流程步骤获取</a:t>
            </a:r>
            <a:r>
              <a:rPr lang="en" altLang="zh-CN" dirty="0"/>
              <a:t>GDP</a:t>
            </a:r>
            <a:r>
              <a:rPr lang="zh-CN" altLang="en-US" dirty="0"/>
              <a:t>数据</a:t>
            </a:r>
            <a:r>
              <a:rPr lang="en-US" altLang="zh-CN" dirty="0"/>
              <a:t>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728498-06E4-4644-8A2F-FCC81784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04" y="2420888"/>
            <a:ext cx="8166100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014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</a:t>
            </a:r>
            <a:r>
              <a:rPr kumimoji="1" lang="en-US" altLang="zh-CN" dirty="0"/>
              <a:t>GDP</a:t>
            </a:r>
            <a:r>
              <a:rPr kumimoji="1" lang="zh-CN" altLang="en-US" dirty="0"/>
              <a:t>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爬取</a:t>
            </a:r>
            <a:r>
              <a:rPr lang="en" altLang="zh-CN" dirty="0"/>
              <a:t>gdp.html</a:t>
            </a:r>
            <a:r>
              <a:rPr lang="zh-CN" altLang="en-US" dirty="0"/>
              <a:t>数据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4609B-AE2F-AA42-9BBF-EB8CA00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554" y="751219"/>
            <a:ext cx="6572639" cy="5973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4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6714" y="1196752"/>
            <a:ext cx="5974539" cy="425640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爬取照片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GDP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爬虫多任务版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数据可视化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logging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386618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674" y="332656"/>
            <a:ext cx="6299701" cy="4855845"/>
          </a:xfrm>
        </p:spPr>
        <p:txBody>
          <a:bodyPr/>
          <a:lstStyle/>
          <a:p>
            <a:r>
              <a:rPr lang="zh-CN" altLang="en-US" dirty="0"/>
              <a:t>能够实现多任务实现爬虫</a:t>
            </a:r>
          </a:p>
        </p:txBody>
      </p:sp>
    </p:spTree>
    <p:extLst>
      <p:ext uri="{BB962C8B-B14F-4D97-AF65-F5344CB8AC3E}">
        <p14:creationId xmlns:p14="http://schemas.microsoft.com/office/powerpoint/2010/main" val="166075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爬虫多任务版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为什么用多任务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4219575"/>
          </a:xfrm>
        </p:spPr>
        <p:txBody>
          <a:bodyPr/>
          <a:lstStyle/>
          <a:p>
            <a:r>
              <a:rPr lang="zh-CN" altLang="en-US" dirty="0"/>
              <a:t>在我们的案例中</a:t>
            </a:r>
            <a:r>
              <a:rPr lang="en-US" altLang="zh-CN" dirty="0"/>
              <a:t>, </a:t>
            </a:r>
            <a:r>
              <a:rPr lang="zh-CN" altLang="en-US" dirty="0"/>
              <a:t>我们只是爬取了</a:t>
            </a:r>
            <a:r>
              <a:rPr lang="en-US" altLang="zh-CN" dirty="0"/>
              <a:t>2</a:t>
            </a:r>
            <a:r>
              <a:rPr lang="zh-CN" altLang="en-US" dirty="0"/>
              <a:t>个非常简单的页面</a:t>
            </a:r>
            <a:r>
              <a:rPr lang="en-US" altLang="zh-CN" dirty="0"/>
              <a:t>, </a:t>
            </a:r>
            <a:r>
              <a:rPr lang="zh-CN" altLang="en-US" dirty="0"/>
              <a:t>这两个页面的数据爬取并不会使用太多的时间</a:t>
            </a:r>
            <a:r>
              <a:rPr lang="en-US" altLang="zh-CN" dirty="0"/>
              <a:t>, </a:t>
            </a:r>
            <a:r>
              <a:rPr lang="zh-CN" altLang="en-US" dirty="0"/>
              <a:t>所以我们也没有太多的考虑效率问题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但是在真正的工作环境中</a:t>
            </a:r>
            <a:r>
              <a:rPr lang="en-US" altLang="zh-CN" dirty="0"/>
              <a:t>, </a:t>
            </a:r>
            <a:r>
              <a:rPr lang="zh-CN" altLang="en-US" dirty="0"/>
              <a:t>我们爬取的数据可能非常的多</a:t>
            </a:r>
            <a:r>
              <a:rPr lang="en-US" altLang="zh-CN" dirty="0"/>
              <a:t>, </a:t>
            </a:r>
            <a:r>
              <a:rPr lang="zh-CN" altLang="en-US" dirty="0"/>
              <a:t>如果还是使用单任务实现</a:t>
            </a:r>
            <a:r>
              <a:rPr lang="en-US" altLang="zh-CN" dirty="0"/>
              <a:t>, </a:t>
            </a:r>
            <a:r>
              <a:rPr lang="zh-CN" altLang="en-US" dirty="0"/>
              <a:t>这时候就会让我们爬取数据的时间很长</a:t>
            </a:r>
            <a:r>
              <a:rPr lang="en-US" altLang="zh-CN" dirty="0"/>
              <a:t>, </a:t>
            </a:r>
            <a:r>
              <a:rPr lang="zh-CN" altLang="en-US" dirty="0"/>
              <a:t>那么显然使用多任务可以大大提升我们爬取数据的效率</a:t>
            </a:r>
          </a:p>
        </p:txBody>
      </p:sp>
    </p:spTree>
    <p:extLst>
      <p:ext uri="{BB962C8B-B14F-4D97-AF65-F5344CB8AC3E}">
        <p14:creationId xmlns:p14="http://schemas.microsoft.com/office/powerpoint/2010/main" val="391268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爬虫多任务版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多任务爬取数据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4219575"/>
          </a:xfrm>
        </p:spPr>
        <p:txBody>
          <a:bodyPr/>
          <a:lstStyle/>
          <a:p>
            <a:r>
              <a:rPr lang="zh-CN" altLang="en-US" dirty="0"/>
              <a:t>实际上实现多任务并不难</a:t>
            </a:r>
            <a:r>
              <a:rPr lang="en-US" altLang="zh-CN" dirty="0"/>
              <a:t>, </a:t>
            </a:r>
            <a:r>
              <a:rPr lang="zh-CN" altLang="en-US" dirty="0"/>
              <a:t>只需要使用我们之前讲过</a:t>
            </a:r>
            <a:endParaRPr lang="en-US" altLang="zh-CN" dirty="0"/>
          </a:p>
          <a:p>
            <a:r>
              <a:rPr lang="zh-CN" altLang="en-US" dirty="0"/>
              <a:t>的多任务就可以了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30E4DA-F950-3E42-BD63-CFEDBD2F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18" y="1457271"/>
            <a:ext cx="5274413" cy="480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67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6714" y="1196752"/>
            <a:ext cx="5974539" cy="425640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爬取照片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GDP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爬虫多任务版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数据可视化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logging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202457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674" y="332656"/>
            <a:ext cx="6299701" cy="4855845"/>
          </a:xfrm>
        </p:spPr>
        <p:txBody>
          <a:bodyPr/>
          <a:lstStyle/>
          <a:p>
            <a:r>
              <a:rPr lang="zh-CN" altLang="en-US" dirty="0"/>
              <a:t>能够知道什么是数据可以化</a:t>
            </a:r>
          </a:p>
          <a:p>
            <a:r>
              <a:rPr lang="zh-CN" altLang="en-US" dirty="0"/>
              <a:t>能够用</a:t>
            </a:r>
            <a:r>
              <a:rPr lang="en" altLang="zh-CN" dirty="0" err="1"/>
              <a:t>pyecharts</a:t>
            </a:r>
            <a:r>
              <a:rPr lang="zh-CN" altLang="en-US" dirty="0"/>
              <a:t>实现饼图</a:t>
            </a:r>
          </a:p>
        </p:txBody>
      </p:sp>
    </p:spTree>
    <p:extLst>
      <p:ext uri="{BB962C8B-B14F-4D97-AF65-F5344CB8AC3E}">
        <p14:creationId xmlns:p14="http://schemas.microsoft.com/office/powerpoint/2010/main" val="279001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什么是数据可视化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A9EF05-5B62-704D-8D05-A80260DA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0" y="2348880"/>
            <a:ext cx="6610022" cy="4219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数据可视化</a:t>
            </a:r>
            <a:r>
              <a:rPr lang="en-US" altLang="zh-CN" dirty="0"/>
              <a:t>:</a:t>
            </a:r>
            <a:r>
              <a:rPr lang="zh-CN" altLang="en-US" dirty="0"/>
              <a:t>顾名思义就是让数据看的到</a:t>
            </a:r>
            <a:r>
              <a:rPr lang="en-US" altLang="zh-CN" dirty="0"/>
              <a:t>,</a:t>
            </a:r>
            <a:r>
              <a:rPr lang="zh-CN" altLang="en-US" dirty="0"/>
              <a:t>他的作用也很明显</a:t>
            </a:r>
            <a:r>
              <a:rPr lang="en-US" altLang="zh-CN" dirty="0"/>
              <a:t>, </a:t>
            </a:r>
            <a:r>
              <a:rPr lang="zh-CN" altLang="en-US" dirty="0"/>
              <a:t>让人们不用再去阅读枯燥无味的数据</a:t>
            </a:r>
            <a:r>
              <a:rPr lang="en-US" altLang="zh-CN" dirty="0"/>
              <a:t>, </a:t>
            </a:r>
            <a:r>
              <a:rPr lang="zh-CN" altLang="en-US" dirty="0"/>
              <a:t>一眼看去就可以明白数据是什么</a:t>
            </a:r>
            <a:r>
              <a:rPr lang="en-US" altLang="zh-CN" dirty="0"/>
              <a:t>, </a:t>
            </a:r>
            <a:r>
              <a:rPr lang="zh-CN" altLang="en-US" dirty="0"/>
              <a:t>数据间的关系是什么</a:t>
            </a:r>
            <a:r>
              <a:rPr lang="en-US" altLang="zh-CN" dirty="0"/>
              <a:t>, </a:t>
            </a:r>
            <a:r>
              <a:rPr lang="zh-CN" altLang="en-US" dirty="0"/>
              <a:t>更好的让我们通过数据发现潜在的规律进而进行商业决策</a:t>
            </a:r>
            <a:r>
              <a:rPr lang="en-US" altLang="zh-CN" dirty="0"/>
              <a:t>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5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pyecharts</a:t>
            </a:r>
            <a:r>
              <a:rPr lang="zh-CN" altLang="en-US" dirty="0"/>
              <a:t>模块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概况</a:t>
            </a:r>
            <a:r>
              <a:rPr lang="zh-CN" altLang="en-US" dirty="0">
                <a:solidFill>
                  <a:srgbClr val="C00000"/>
                </a:solidFill>
              </a:rPr>
              <a:t> 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r>
              <a:rPr lang="en" altLang="zh-CN" b="1" dirty="0" err="1">
                <a:solidFill>
                  <a:srgbClr val="C00000"/>
                </a:solidFill>
              </a:rPr>
              <a:t>Echarts</a:t>
            </a:r>
            <a:r>
              <a:rPr lang="en" altLang="zh-CN" dirty="0">
                <a:solidFill>
                  <a:srgbClr val="C00000"/>
                </a:solidFill>
              </a:rPr>
              <a:t> </a:t>
            </a:r>
            <a:r>
              <a:rPr lang="zh-CN" altLang="en-US" dirty="0"/>
              <a:t>是个由百度开源的数据可视化，凭借着良好的交互性，精巧的图表设计，得到了众多开发者的认可</a:t>
            </a:r>
            <a:r>
              <a:rPr lang="en-US" altLang="zh-CN" dirty="0"/>
              <a:t>. </a:t>
            </a:r>
            <a:r>
              <a:rPr lang="zh-CN" altLang="en-US" dirty="0"/>
              <a:t>而 </a:t>
            </a:r>
            <a:r>
              <a:rPr lang="en" altLang="zh-CN" b="1" dirty="0">
                <a:solidFill>
                  <a:srgbClr val="C00000"/>
                </a:solidFill>
              </a:rPr>
              <a:t>Python</a:t>
            </a:r>
            <a:r>
              <a:rPr lang="en" altLang="zh-CN" dirty="0">
                <a:solidFill>
                  <a:srgbClr val="C00000"/>
                </a:solidFill>
              </a:rPr>
              <a:t> </a:t>
            </a:r>
            <a:r>
              <a:rPr lang="zh-CN" altLang="en-US" dirty="0"/>
              <a:t>是门富有表达力的语言，很适合用于数据处理</a:t>
            </a:r>
            <a:r>
              <a:rPr lang="en-US" altLang="zh-CN" dirty="0"/>
              <a:t>. </a:t>
            </a:r>
            <a:r>
              <a:rPr lang="zh-CN" altLang="en-US" dirty="0"/>
              <a:t>当数据分析遇上数据可视化时</a:t>
            </a:r>
            <a:r>
              <a:rPr lang="en" altLang="zh-CN" dirty="0" err="1"/>
              <a:t>pyecharts</a:t>
            </a:r>
            <a:r>
              <a:rPr lang="en" altLang="zh-CN" dirty="0"/>
              <a:t> </a:t>
            </a:r>
            <a:r>
              <a:rPr lang="zh-CN" altLang="en-US" dirty="0"/>
              <a:t>诞生了</a:t>
            </a:r>
            <a:r>
              <a:rPr lang="en-US" altLang="zh-CN" dirty="0"/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2089E4-4229-104D-B0F4-B37F6FF0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4" y="2953898"/>
            <a:ext cx="43053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04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6714" y="1196752"/>
            <a:ext cx="5974539" cy="425640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爬取照片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GDP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爬虫多任务版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数据可视化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logging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25922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/>
              <a:t>pyecharts</a:t>
            </a:r>
            <a:r>
              <a:rPr lang="zh-CN" altLang="en-US" dirty="0"/>
              <a:t>模块创建饼状图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B43AA-8034-3D45-A288-734F7969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9" y="1835797"/>
            <a:ext cx="4394200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1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/>
              <a:t>pyecharts</a:t>
            </a:r>
            <a:r>
              <a:rPr lang="zh-CN" altLang="en-US" dirty="0"/>
              <a:t>模块创建饼状图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初始化饼状图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" altLang="zh-CN" b="1" dirty="0">
                <a:solidFill>
                  <a:srgbClr val="C00000"/>
                </a:solidFill>
              </a:rPr>
              <a:t>Pie()</a:t>
            </a:r>
            <a:r>
              <a:rPr lang="zh-CN" altLang="en-US" b="1" dirty="0">
                <a:solidFill>
                  <a:srgbClr val="C00000"/>
                </a:solidFill>
              </a:rPr>
              <a:t>函数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dirty="0"/>
              <a:t> 创建饼图</a:t>
            </a:r>
          </a:p>
          <a:p>
            <a:r>
              <a:rPr lang="en" altLang="zh-CN" b="1" dirty="0" err="1">
                <a:solidFill>
                  <a:srgbClr val="C00000"/>
                </a:solidFill>
              </a:rPr>
              <a:t>opts.InitOpts</a:t>
            </a:r>
            <a:r>
              <a:rPr lang="zh-CN" altLang="en-US" b="1" dirty="0">
                <a:solidFill>
                  <a:srgbClr val="C00000"/>
                </a:solidFill>
              </a:rPr>
              <a:t>参数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dirty="0"/>
              <a:t> </a:t>
            </a:r>
            <a:r>
              <a:rPr lang="en" altLang="zh-CN" dirty="0"/>
              <a:t>Pie(</a:t>
            </a:r>
            <a:r>
              <a:rPr lang="en" altLang="zh-CN" dirty="0" err="1"/>
              <a:t>init_opts</a:t>
            </a:r>
            <a:r>
              <a:rPr lang="en" altLang="zh-CN" dirty="0"/>
              <a:t>=</a:t>
            </a:r>
            <a:r>
              <a:rPr lang="en" altLang="zh-CN" dirty="0" err="1"/>
              <a:t>opts.InitOpts</a:t>
            </a:r>
            <a:r>
              <a:rPr lang="en" altLang="zh-CN" dirty="0"/>
              <a:t>(width="1400px", height="800px"))</a:t>
            </a:r>
          </a:p>
          <a:p>
            <a:r>
              <a:rPr lang="en" altLang="zh-CN" b="1" dirty="0" err="1">
                <a:solidFill>
                  <a:srgbClr val="C00000"/>
                </a:solidFill>
              </a:rPr>
              <a:t>init_opts</a:t>
            </a:r>
            <a:r>
              <a:rPr lang="en" altLang="zh-CN" b="1" dirty="0">
                <a:solidFill>
                  <a:srgbClr val="C00000"/>
                </a:solidFill>
              </a:rPr>
              <a:t>:</a:t>
            </a:r>
            <a:r>
              <a:rPr lang="en" altLang="zh-CN" dirty="0">
                <a:solidFill>
                  <a:srgbClr val="C00000"/>
                </a:solidFill>
              </a:rPr>
              <a:t> </a:t>
            </a:r>
            <a:r>
              <a:rPr lang="zh-CN" altLang="en-US" dirty="0"/>
              <a:t>指定参数名</a:t>
            </a:r>
          </a:p>
          <a:p>
            <a:r>
              <a:rPr lang="en" altLang="zh-CN" b="1" dirty="0" err="1">
                <a:solidFill>
                  <a:srgbClr val="C00000"/>
                </a:solidFill>
              </a:rPr>
              <a:t>opts.InitOpts</a:t>
            </a:r>
            <a:r>
              <a:rPr lang="en" altLang="zh-CN" b="1" dirty="0">
                <a:solidFill>
                  <a:srgbClr val="C00000"/>
                </a:solidFill>
              </a:rPr>
              <a:t>:</a:t>
            </a:r>
            <a:r>
              <a:rPr lang="en" altLang="zh-CN" dirty="0"/>
              <a:t> </a:t>
            </a:r>
            <a:r>
              <a:rPr lang="zh-CN" altLang="en-US" dirty="0"/>
              <a:t>配置选项</a:t>
            </a:r>
          </a:p>
          <a:p>
            <a:r>
              <a:rPr lang="en" altLang="zh-CN" b="1" dirty="0">
                <a:solidFill>
                  <a:srgbClr val="C00000"/>
                </a:solidFill>
              </a:rPr>
              <a:t>width="1400px" height="800px" :</a:t>
            </a:r>
            <a:r>
              <a:rPr lang="zh-CN" altLang="en-US" dirty="0"/>
              <a:t>界面的宽度和高度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9114F5-710F-0B49-B15E-79C711EF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94" y="4221088"/>
            <a:ext cx="77216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7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/>
              <a:t>pyecharts</a:t>
            </a:r>
            <a:r>
              <a:rPr lang="zh-CN" altLang="en-US" dirty="0"/>
              <a:t>模块创建饼状图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给饼图添加数据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en" altLang="zh-CN" b="1" dirty="0">
                <a:solidFill>
                  <a:srgbClr val="C00000"/>
                </a:solidFill>
              </a:rPr>
              <a:t> </a:t>
            </a:r>
          </a:p>
          <a:p>
            <a:r>
              <a:rPr lang="en" altLang="zh-CN" b="1" dirty="0">
                <a:solidFill>
                  <a:srgbClr val="C00000"/>
                </a:solidFill>
              </a:rPr>
              <a:t>add()</a:t>
            </a:r>
            <a:r>
              <a:rPr lang="zh-CN" altLang="en-US" b="1" dirty="0">
                <a:solidFill>
                  <a:srgbClr val="C00000"/>
                </a:solidFill>
              </a:rPr>
              <a:t>函数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参数</a:t>
            </a:r>
            <a:r>
              <a:rPr lang="en-US" altLang="zh-CN" dirty="0"/>
              <a:t>1: </a:t>
            </a:r>
            <a:r>
              <a:rPr lang="zh-CN" altLang="en-US" dirty="0"/>
              <a:t>名称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2: </a:t>
            </a:r>
            <a:r>
              <a:rPr lang="zh-CN" altLang="en-US" dirty="0"/>
              <a:t>具体数据</a:t>
            </a:r>
            <a:r>
              <a:rPr lang="en-US" altLang="zh-CN" dirty="0"/>
              <a:t>, </a:t>
            </a:r>
            <a:r>
              <a:rPr lang="zh-CN" altLang="en-US" dirty="0"/>
              <a:t>数据类型为</a:t>
            </a:r>
            <a:r>
              <a:rPr lang="en-US" altLang="zh-CN" dirty="0"/>
              <a:t>==&gt;[(</a:t>
            </a:r>
            <a:r>
              <a:rPr lang="en" altLang="zh-CN" dirty="0" err="1"/>
              <a:t>a,b</a:t>
            </a:r>
            <a:r>
              <a:rPr lang="en" altLang="zh-CN" dirty="0"/>
              <a:t>),(</a:t>
            </a:r>
            <a:r>
              <a:rPr lang="en" altLang="zh-CN" dirty="0" err="1"/>
              <a:t>a,b</a:t>
            </a:r>
            <a:r>
              <a:rPr lang="en" altLang="zh-CN" dirty="0"/>
              <a:t>),(</a:t>
            </a:r>
            <a:r>
              <a:rPr lang="en" altLang="zh-CN" dirty="0" err="1"/>
              <a:t>a,b</a:t>
            </a:r>
            <a:r>
              <a:rPr lang="en" altLang="zh-CN" dirty="0"/>
              <a:t>)]==&gt;a</a:t>
            </a:r>
            <a:r>
              <a:rPr lang="zh-CN" altLang="en-US" dirty="0"/>
              <a:t>为数据名称</a:t>
            </a:r>
            <a:r>
              <a:rPr lang="en-US" altLang="zh-CN" dirty="0"/>
              <a:t>,</a:t>
            </a:r>
            <a:r>
              <a:rPr lang="en" altLang="zh-CN" dirty="0"/>
              <a:t>b</a:t>
            </a:r>
            <a:r>
              <a:rPr lang="zh-CN" altLang="en-US" dirty="0"/>
              <a:t>为数据大小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3: </a:t>
            </a:r>
            <a:r>
              <a:rPr lang="zh-CN" altLang="en-US" dirty="0"/>
              <a:t>标签设置 </a:t>
            </a:r>
            <a:r>
              <a:rPr lang="en" altLang="zh-CN" dirty="0" err="1"/>
              <a:t>label_opts</a:t>
            </a:r>
            <a:r>
              <a:rPr lang="en" altLang="zh-CN" dirty="0"/>
              <a:t>=</a:t>
            </a:r>
            <a:r>
              <a:rPr lang="en" altLang="zh-CN" dirty="0" err="1"/>
              <a:t>opts.LabelOpts</a:t>
            </a:r>
            <a:r>
              <a:rPr lang="en" altLang="zh-CN" dirty="0"/>
              <a:t>(formatter='{b}:{d}%') </a:t>
            </a:r>
            <a:r>
              <a:rPr lang="zh-CN" altLang="en-US" dirty="0"/>
              <a:t>符合百分比的形式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6E09FF-D590-9B4C-8DDF-DC447033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2" y="3861048"/>
            <a:ext cx="5892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254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数据可视化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/>
              <a:t>pyecharts</a:t>
            </a:r>
            <a:r>
              <a:rPr lang="zh-CN" altLang="en-US" dirty="0"/>
              <a:t>模块创建饼状图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039" y="1457271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给饼图添设置标题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</a:p>
          <a:p>
            <a:r>
              <a:rPr lang="en" altLang="zh-CN" b="1" dirty="0" err="1"/>
              <a:t>set_global_opts</a:t>
            </a:r>
            <a:r>
              <a:rPr lang="en" altLang="zh-CN" b="1" dirty="0"/>
              <a:t>()</a:t>
            </a:r>
            <a:r>
              <a:rPr lang="zh-CN" altLang="en-US" b="1" dirty="0"/>
              <a:t>函数 </a:t>
            </a:r>
            <a:r>
              <a:rPr lang="en-US" altLang="zh-CN" b="1" dirty="0"/>
              <a:t>:</a:t>
            </a:r>
            <a:endParaRPr lang="zh-CN" altLang="en-US" dirty="0"/>
          </a:p>
          <a:p>
            <a:r>
              <a:rPr lang="en" altLang="zh-CN" b="1" dirty="0" err="1"/>
              <a:t>title_opts</a:t>
            </a:r>
            <a:r>
              <a:rPr lang="en" altLang="zh-CN" b="1" dirty="0"/>
              <a:t>=</a:t>
            </a:r>
            <a:r>
              <a:rPr lang="en" altLang="zh-CN" b="1" dirty="0" err="1"/>
              <a:t>opts.TitleOpts</a:t>
            </a:r>
            <a:r>
              <a:rPr lang="en" altLang="zh-CN" b="1" dirty="0"/>
              <a:t> :</a:t>
            </a:r>
            <a:r>
              <a:rPr lang="en" altLang="zh-CN" dirty="0"/>
              <a:t> </a:t>
            </a:r>
            <a:r>
              <a:rPr lang="zh-CN" altLang="en-US" dirty="0"/>
              <a:t>设置标题</a:t>
            </a:r>
          </a:p>
          <a:p>
            <a:r>
              <a:rPr lang="en" altLang="zh-CN" b="1" dirty="0"/>
              <a:t>title="2020</a:t>
            </a:r>
            <a:r>
              <a:rPr lang="zh-CN" altLang="en-US" b="1" dirty="0"/>
              <a:t>年世界</a:t>
            </a:r>
            <a:r>
              <a:rPr lang="en" altLang="zh-CN" b="1" dirty="0"/>
              <a:t>GDP</a:t>
            </a:r>
            <a:r>
              <a:rPr lang="zh-CN" altLang="en-US" b="1" dirty="0"/>
              <a:t>排名</a:t>
            </a:r>
            <a:r>
              <a:rPr lang="en-US" altLang="zh-CN" b="1" dirty="0"/>
              <a:t>", </a:t>
            </a:r>
            <a:r>
              <a:rPr lang="en" altLang="zh-CN" b="1" dirty="0"/>
              <a:t>subtitle="</a:t>
            </a:r>
            <a:r>
              <a:rPr lang="zh-CN" altLang="en-US" b="1" dirty="0"/>
              <a:t>美元</a:t>
            </a:r>
            <a:r>
              <a:rPr lang="en-US" altLang="zh-CN" b="1" dirty="0"/>
              <a:t>" : </a:t>
            </a:r>
            <a:r>
              <a:rPr lang="zh-CN" altLang="en-US" dirty="0"/>
              <a:t>设置主标题和副标题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保存数据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F07EAD-7C27-0A4F-A46B-5C42A169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2" y="3233574"/>
            <a:ext cx="95377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DC319A-43A9-DA42-9BDD-CED3FE1C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2" y="4908843"/>
            <a:ext cx="18288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938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6714" y="1196752"/>
            <a:ext cx="5974539" cy="425640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爬取照片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</a:t>
            </a: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GDP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爬虫多任务版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数据可视化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logging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273506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674" y="332656"/>
            <a:ext cx="6299701" cy="4855845"/>
          </a:xfrm>
        </p:spPr>
        <p:txBody>
          <a:bodyPr/>
          <a:lstStyle/>
          <a:p>
            <a:r>
              <a:rPr lang="zh-CN" altLang="en-US" dirty="0"/>
              <a:t>能够知道</a:t>
            </a:r>
            <a:r>
              <a:rPr lang="en" altLang="zh-CN" dirty="0"/>
              <a:t>logging</a:t>
            </a:r>
            <a:r>
              <a:rPr lang="zh-CN" altLang="en-US" dirty="0"/>
              <a:t>日志的使用</a:t>
            </a:r>
          </a:p>
        </p:txBody>
      </p:sp>
    </p:spTree>
    <p:extLst>
      <p:ext uri="{BB962C8B-B14F-4D97-AF65-F5344CB8AC3E}">
        <p14:creationId xmlns:p14="http://schemas.microsoft.com/office/powerpoint/2010/main" val="188703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logging</a:t>
            </a:r>
            <a:r>
              <a:rPr lang="zh-CN" altLang="en-US" dirty="0"/>
              <a:t>日志的介绍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4219575"/>
          </a:xfrm>
        </p:spPr>
        <p:txBody>
          <a:bodyPr/>
          <a:lstStyle/>
          <a:p>
            <a:r>
              <a:rPr lang="zh-CN" altLang="en-US" dirty="0"/>
              <a:t>在现实生活中，记录日志非常重要，比如</a:t>
            </a:r>
            <a:r>
              <a:rPr lang="en-US" altLang="zh-CN" dirty="0"/>
              <a:t>:</a:t>
            </a:r>
            <a:r>
              <a:rPr lang="zh-CN" altLang="en-US" dirty="0"/>
              <a:t>银行转账时会有转账记录；飞机飞行过程中，会有个黑盒子（飞行数据记录器）记录着飞机的飞行过程，那在咱们</a:t>
            </a:r>
            <a:r>
              <a:rPr lang="en" altLang="zh-CN" dirty="0"/>
              <a:t>python</a:t>
            </a:r>
            <a:r>
              <a:rPr lang="zh-CN" altLang="en-US" dirty="0"/>
              <a:t>程序中想要记录程序在运行时所产生的日志信息，怎么做呢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zh-CN" altLang="en-US" dirty="0"/>
              <a:t>可以使用 </a:t>
            </a:r>
            <a:r>
              <a:rPr lang="en" altLang="zh-CN" b="1" dirty="0">
                <a:solidFill>
                  <a:srgbClr val="C00000"/>
                </a:solidFill>
              </a:rPr>
              <a:t>logging</a:t>
            </a:r>
            <a:r>
              <a:rPr lang="en" altLang="zh-CN" dirty="0">
                <a:solidFill>
                  <a:srgbClr val="C00000"/>
                </a:solidFill>
              </a:rPr>
              <a:t> </a:t>
            </a:r>
            <a:r>
              <a:rPr lang="zh-CN" altLang="en-US" dirty="0"/>
              <a:t>这个包来完成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记录程序日志信息的目的是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1.</a:t>
            </a:r>
            <a:r>
              <a:rPr lang="zh-CN" altLang="en-US" dirty="0"/>
              <a:t>可以很方便的了解程序的运行情况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可以分析用户的操作行为、喜好等信息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方便开发人员检查</a:t>
            </a:r>
            <a:r>
              <a:rPr lang="en" altLang="zh-CN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35641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logging</a:t>
            </a:r>
            <a:r>
              <a:rPr lang="zh-CN" altLang="en-US" dirty="0"/>
              <a:t>日志级别介绍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514008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1800" dirty="0"/>
              <a:t>日志等级可以分为</a:t>
            </a:r>
            <a:r>
              <a:rPr lang="en-US" altLang="zh-CN" sz="1800" dirty="0"/>
              <a:t>5</a:t>
            </a:r>
            <a:r>
              <a:rPr lang="zh-CN" altLang="en-US" sz="1800" dirty="0"/>
              <a:t>个，从低到高分别是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 </a:t>
            </a:r>
            <a:r>
              <a:rPr lang="en" altLang="zh-CN" sz="1800" dirty="0"/>
              <a:t>DEBUG</a:t>
            </a:r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 </a:t>
            </a:r>
            <a:r>
              <a:rPr lang="en" altLang="zh-CN" sz="1800" dirty="0"/>
              <a:t>INFO</a:t>
            </a:r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 </a:t>
            </a:r>
            <a:r>
              <a:rPr lang="en" altLang="zh-CN" sz="1800" dirty="0"/>
              <a:t>WARNING</a:t>
            </a:r>
          </a:p>
          <a:p>
            <a:r>
              <a:rPr lang="en-US" altLang="zh-CN" sz="1800" dirty="0"/>
              <a:t>4.</a:t>
            </a:r>
            <a:r>
              <a:rPr lang="zh-CN" altLang="en-US" sz="1800" dirty="0"/>
              <a:t> </a:t>
            </a:r>
            <a:r>
              <a:rPr lang="en" altLang="zh-CN" sz="1800" dirty="0"/>
              <a:t>ERROR</a:t>
            </a:r>
          </a:p>
          <a:p>
            <a:r>
              <a:rPr lang="en-US" altLang="zh-CN" sz="1800" dirty="0"/>
              <a:t>5.</a:t>
            </a:r>
            <a:r>
              <a:rPr lang="zh-CN" altLang="en-US" sz="1800" dirty="0"/>
              <a:t> </a:t>
            </a:r>
            <a:r>
              <a:rPr lang="en" altLang="zh-CN" sz="1800" dirty="0"/>
              <a:t>CRITICAL</a:t>
            </a:r>
          </a:p>
          <a:p>
            <a:endParaRPr lang="en" altLang="zh-CN" dirty="0"/>
          </a:p>
          <a:p>
            <a:r>
              <a:rPr lang="zh-CN" altLang="en-US" sz="2100" b="1" dirty="0">
                <a:solidFill>
                  <a:srgbClr val="C00000"/>
                </a:solidFill>
              </a:rPr>
              <a:t>日志等级说明</a:t>
            </a:r>
            <a:r>
              <a:rPr lang="en-US" altLang="zh-CN" sz="2100" b="1" dirty="0">
                <a:solidFill>
                  <a:srgbClr val="C00000"/>
                </a:solidFill>
              </a:rPr>
              <a:t>:</a:t>
            </a:r>
            <a:endParaRPr lang="zh-CN" altLang="en-US" sz="2100" dirty="0">
              <a:solidFill>
                <a:srgbClr val="C00000"/>
              </a:solidFill>
            </a:endParaRPr>
          </a:p>
          <a:p>
            <a:r>
              <a:rPr lang="en-US" altLang="zh-CN" sz="2100" dirty="0"/>
              <a:t>1.</a:t>
            </a:r>
            <a:r>
              <a:rPr lang="zh-CN" altLang="en-US" sz="2100" dirty="0"/>
              <a:t> </a:t>
            </a:r>
            <a:r>
              <a:rPr lang="en" altLang="zh-CN" sz="2100" dirty="0"/>
              <a:t>DEBUG</a:t>
            </a:r>
            <a:r>
              <a:rPr lang="zh-CN" altLang="en" sz="2100" dirty="0"/>
              <a:t>：</a:t>
            </a:r>
            <a:r>
              <a:rPr lang="zh-CN" altLang="en-US" sz="2100" dirty="0"/>
              <a:t>程序调试</a:t>
            </a:r>
            <a:r>
              <a:rPr lang="en" altLang="zh-CN" sz="2100" dirty="0"/>
              <a:t>bug</a:t>
            </a:r>
            <a:r>
              <a:rPr lang="zh-CN" altLang="en-US" sz="2100" dirty="0"/>
              <a:t>时使用</a:t>
            </a:r>
          </a:p>
          <a:p>
            <a:r>
              <a:rPr lang="en-US" altLang="zh-CN" sz="2100" dirty="0"/>
              <a:t>2.</a:t>
            </a:r>
            <a:r>
              <a:rPr lang="zh-CN" altLang="en-US" sz="2100" dirty="0"/>
              <a:t> </a:t>
            </a:r>
            <a:r>
              <a:rPr lang="en" altLang="zh-CN" sz="2100" dirty="0"/>
              <a:t>INFO</a:t>
            </a:r>
            <a:r>
              <a:rPr lang="zh-CN" altLang="en" sz="2100" dirty="0"/>
              <a:t>：</a:t>
            </a:r>
            <a:r>
              <a:rPr lang="zh-CN" altLang="en-US" sz="2100" dirty="0"/>
              <a:t>程序正常运行时使用</a:t>
            </a:r>
          </a:p>
          <a:p>
            <a:r>
              <a:rPr lang="en-US" altLang="zh-CN" sz="2100" dirty="0"/>
              <a:t>3.</a:t>
            </a:r>
            <a:r>
              <a:rPr lang="zh-CN" altLang="en-US" sz="2100" dirty="0"/>
              <a:t> </a:t>
            </a:r>
            <a:r>
              <a:rPr lang="en" altLang="zh-CN" sz="2100" dirty="0"/>
              <a:t>WARNING</a:t>
            </a:r>
            <a:r>
              <a:rPr lang="zh-CN" altLang="en" sz="2100" dirty="0"/>
              <a:t>：</a:t>
            </a:r>
            <a:r>
              <a:rPr lang="zh-CN" altLang="en-US" sz="2100" dirty="0"/>
              <a:t>程序未按预期运行时使用，但并不是错误，如</a:t>
            </a:r>
            <a:r>
              <a:rPr lang="en-US" altLang="zh-CN" sz="2100" dirty="0"/>
              <a:t>:</a:t>
            </a:r>
            <a:r>
              <a:rPr lang="zh-CN" altLang="en-US" sz="2100" dirty="0"/>
              <a:t>用户登录密码错误</a:t>
            </a:r>
          </a:p>
          <a:p>
            <a:r>
              <a:rPr lang="en-US" altLang="zh-CN" sz="2100" dirty="0"/>
              <a:t>4</a:t>
            </a:r>
            <a:r>
              <a:rPr lang="zh-CN" altLang="en-US" sz="2100" dirty="0"/>
              <a:t> </a:t>
            </a:r>
            <a:r>
              <a:rPr lang="en-US" altLang="zh-CN" sz="2100" dirty="0"/>
              <a:t>.</a:t>
            </a:r>
            <a:r>
              <a:rPr lang="en" altLang="zh-CN" sz="2100" dirty="0"/>
              <a:t>ERROR</a:t>
            </a:r>
            <a:r>
              <a:rPr lang="zh-CN" altLang="en" sz="2100" dirty="0"/>
              <a:t>：</a:t>
            </a:r>
            <a:r>
              <a:rPr lang="zh-CN" altLang="en-US" sz="2100" dirty="0"/>
              <a:t>程序出错误时使用，如</a:t>
            </a:r>
            <a:r>
              <a:rPr lang="en-US" altLang="zh-CN" sz="2100" dirty="0"/>
              <a:t>:</a:t>
            </a:r>
            <a:r>
              <a:rPr lang="en" altLang="zh-CN" sz="2100" dirty="0"/>
              <a:t>IO</a:t>
            </a:r>
            <a:r>
              <a:rPr lang="zh-CN" altLang="en-US" sz="2100" dirty="0"/>
              <a:t>操作失败</a:t>
            </a:r>
          </a:p>
          <a:p>
            <a:r>
              <a:rPr lang="en-US" altLang="zh-CN" sz="2100" dirty="0"/>
              <a:t>5.</a:t>
            </a:r>
            <a:r>
              <a:rPr lang="zh-CN" altLang="en-US" sz="2100" dirty="0"/>
              <a:t> </a:t>
            </a:r>
            <a:r>
              <a:rPr lang="en" altLang="zh-CN" sz="2100" dirty="0"/>
              <a:t>CRITICAL</a:t>
            </a:r>
            <a:r>
              <a:rPr lang="zh-CN" altLang="en" sz="2100" dirty="0"/>
              <a:t>：</a:t>
            </a:r>
            <a:r>
              <a:rPr lang="zh-CN" altLang="en-US" sz="2100" dirty="0"/>
              <a:t>特别严重的问题，导致程序不能再继续运行时使用，如</a:t>
            </a:r>
            <a:r>
              <a:rPr lang="en-US" altLang="zh-CN" sz="2100" dirty="0"/>
              <a:t>:</a:t>
            </a:r>
            <a:r>
              <a:rPr lang="zh-CN" altLang="en-US" sz="2100" dirty="0"/>
              <a:t>磁盘空间为空，一般很少使用</a:t>
            </a:r>
          </a:p>
          <a:p>
            <a:r>
              <a:rPr lang="zh-CN" altLang="en-US" sz="2100" dirty="0">
                <a:solidFill>
                  <a:srgbClr val="C00000"/>
                </a:solidFill>
              </a:rPr>
              <a:t>默认的是</a:t>
            </a:r>
            <a:r>
              <a:rPr lang="en" altLang="zh-CN" sz="2100" dirty="0">
                <a:solidFill>
                  <a:srgbClr val="C00000"/>
                </a:solidFill>
              </a:rPr>
              <a:t>WARNING</a:t>
            </a:r>
            <a:r>
              <a:rPr lang="zh-CN" altLang="en-US" sz="2100" dirty="0">
                <a:solidFill>
                  <a:srgbClr val="C00000"/>
                </a:solidFill>
              </a:rPr>
              <a:t>等级，当在</a:t>
            </a:r>
            <a:r>
              <a:rPr lang="en" altLang="zh-CN" sz="2100" dirty="0">
                <a:solidFill>
                  <a:srgbClr val="C00000"/>
                </a:solidFill>
              </a:rPr>
              <a:t>WARNING</a:t>
            </a:r>
            <a:r>
              <a:rPr lang="zh-CN" altLang="en-US" sz="2100" dirty="0">
                <a:solidFill>
                  <a:srgbClr val="C00000"/>
                </a:solidFill>
              </a:rPr>
              <a:t>或</a:t>
            </a:r>
            <a:r>
              <a:rPr lang="en" altLang="zh-CN" sz="2100" dirty="0">
                <a:solidFill>
                  <a:srgbClr val="C00000"/>
                </a:solidFill>
              </a:rPr>
              <a:t>WARNING</a:t>
            </a:r>
            <a:r>
              <a:rPr lang="zh-CN" altLang="en-US" sz="2100" dirty="0">
                <a:solidFill>
                  <a:srgbClr val="C00000"/>
                </a:solidFill>
              </a:rPr>
              <a:t>之上等级的才记录日志信息</a:t>
            </a:r>
          </a:p>
          <a:p>
            <a:r>
              <a:rPr lang="zh-CN" altLang="en-US" sz="2100" dirty="0">
                <a:solidFill>
                  <a:srgbClr val="C00000"/>
                </a:solidFill>
              </a:rPr>
              <a:t>日志等级从低到高的顺序是</a:t>
            </a:r>
            <a:r>
              <a:rPr lang="en-US" altLang="zh-CN" sz="2100" dirty="0">
                <a:solidFill>
                  <a:srgbClr val="C00000"/>
                </a:solidFill>
              </a:rPr>
              <a:t>: </a:t>
            </a:r>
            <a:r>
              <a:rPr lang="en" altLang="zh-CN" sz="2100" dirty="0">
                <a:solidFill>
                  <a:srgbClr val="C00000"/>
                </a:solidFill>
              </a:rPr>
              <a:t>DEBUG &lt; INFO &lt; WARNING &lt; ERROR &lt; CRITICAL</a:t>
            </a:r>
          </a:p>
          <a:p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29391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logging</a:t>
            </a:r>
            <a:r>
              <a:rPr lang="zh-CN" altLang="en-US" dirty="0"/>
              <a:t>日志的使用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0210" y="1457271"/>
            <a:ext cx="10700194" cy="5140081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" altLang="zh-CN" dirty="0"/>
              <a:t>logging </a:t>
            </a:r>
            <a:r>
              <a:rPr lang="zh-CN" altLang="en-US" dirty="0"/>
              <a:t>包中记录日志的方式有两种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输出到控制台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保存到日志文件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日志信息输出到控制台的示例代码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en-US" altLang="zh-CN" b="1" dirty="0"/>
              <a:t>			</a:t>
            </a:r>
            <a:r>
              <a:rPr lang="zh-CN" altLang="en-US" b="1" dirty="0">
                <a:solidFill>
                  <a:srgbClr val="C00000"/>
                </a:solidFill>
              </a:rPr>
              <a:t>运行结果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845CF-EE2D-DB47-AAEA-CEA58E30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69" y="3573016"/>
            <a:ext cx="4747177" cy="2215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77C923-C3EE-AF4A-AEE5-3197483F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34" y="3575790"/>
            <a:ext cx="48387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393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logging</a:t>
            </a:r>
            <a:r>
              <a:rPr lang="zh-CN" altLang="en-US" dirty="0"/>
              <a:t>日志等级和输出格式的设置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CF7EF2F-401A-2E47-86F3-8A856F36B481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41424" y="1473669"/>
            <a:ext cx="10701337" cy="416966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33B3"/>
                </a:solidFill>
              </a:rPr>
              <a:t>import </a:t>
            </a:r>
            <a:r>
              <a:rPr lang="en" altLang="zh-CN" dirty="0"/>
              <a:t>logging</a:t>
            </a:r>
            <a:br>
              <a:rPr lang="en" altLang="zh-CN" dirty="0"/>
            </a:br>
            <a:r>
              <a:rPr lang="en" altLang="zh-CN" i="1" dirty="0">
                <a:solidFill>
                  <a:srgbClr val="8C8C8C"/>
                </a:solidFill>
              </a:rPr>
              <a:t># </a:t>
            </a:r>
            <a:r>
              <a:rPr lang="zh-CN" altLang="en-US" i="1" dirty="0">
                <a:solidFill>
                  <a:srgbClr val="8C8C8C"/>
                </a:solidFill>
              </a:rPr>
              <a:t>设置日志等级和输出日志格式</a:t>
            </a:r>
            <a:br>
              <a:rPr lang="zh-CN" altLang="en-US" i="1" dirty="0">
                <a:solidFill>
                  <a:srgbClr val="8C8C8C"/>
                </a:solidFill>
              </a:rPr>
            </a:br>
            <a:r>
              <a:rPr lang="en" altLang="zh-CN" dirty="0" err="1"/>
              <a:t>logging.basicConfig</a:t>
            </a:r>
            <a:r>
              <a:rPr lang="en" altLang="zh-CN" dirty="0"/>
              <a:t>(</a:t>
            </a:r>
            <a:r>
              <a:rPr lang="en" altLang="zh-CN" dirty="0">
                <a:solidFill>
                  <a:srgbClr val="660099"/>
                </a:solidFill>
              </a:rPr>
              <a:t>level</a:t>
            </a:r>
            <a:r>
              <a:rPr lang="en" altLang="zh-CN" dirty="0"/>
              <a:t>=</a:t>
            </a:r>
            <a:r>
              <a:rPr lang="en" altLang="zh-CN" dirty="0" err="1"/>
              <a:t>logging.DEBUG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                </a:t>
            </a:r>
            <a:r>
              <a:rPr lang="en" altLang="zh-CN" dirty="0">
                <a:solidFill>
                  <a:srgbClr val="660099"/>
                </a:solidFill>
              </a:rPr>
              <a:t>format</a:t>
            </a:r>
            <a:r>
              <a:rPr lang="en" altLang="zh-CN" dirty="0"/>
              <a:t>=</a:t>
            </a:r>
            <a:r>
              <a:rPr lang="en" altLang="zh-CN" b="1" dirty="0">
                <a:solidFill>
                  <a:srgbClr val="008080"/>
                </a:solidFill>
              </a:rPr>
              <a:t>'%(</a:t>
            </a:r>
            <a:r>
              <a:rPr lang="en" altLang="zh-CN" b="1" dirty="0" err="1">
                <a:solidFill>
                  <a:srgbClr val="008080"/>
                </a:solidFill>
              </a:rPr>
              <a:t>asctime</a:t>
            </a:r>
            <a:r>
              <a:rPr lang="en" altLang="zh-CN" b="1" dirty="0">
                <a:solidFill>
                  <a:srgbClr val="008080"/>
                </a:solidFill>
              </a:rPr>
              <a:t>)s - %(filename)s[line:%(</a:t>
            </a:r>
            <a:r>
              <a:rPr lang="en" altLang="zh-CN" b="1" dirty="0" err="1">
                <a:solidFill>
                  <a:srgbClr val="008080"/>
                </a:solidFill>
              </a:rPr>
              <a:t>lineno</a:t>
            </a:r>
            <a:r>
              <a:rPr lang="en" altLang="zh-CN" b="1" dirty="0">
                <a:solidFill>
                  <a:srgbClr val="008080"/>
                </a:solidFill>
              </a:rPr>
              <a:t>)d] - %(</a:t>
            </a:r>
            <a:r>
              <a:rPr lang="en" altLang="zh-CN" b="1" dirty="0" err="1">
                <a:solidFill>
                  <a:srgbClr val="008080"/>
                </a:solidFill>
              </a:rPr>
              <a:t>levelname</a:t>
            </a:r>
            <a:r>
              <a:rPr lang="en" altLang="zh-CN" b="1" dirty="0">
                <a:solidFill>
                  <a:srgbClr val="008080"/>
                </a:solidFill>
              </a:rPr>
              <a:t>)s: %(message)s'</a:t>
            </a:r>
            <a:r>
              <a:rPr lang="en" altLang="zh-CN" dirty="0"/>
              <a:t>)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 err="1"/>
              <a:t>logging.debug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debug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logging.info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info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logging.warning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warning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logging.error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error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logging.critical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critical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’</a:t>
            </a:r>
            <a:r>
              <a:rPr lang="en-US" altLang="zh-CN" dirty="0"/>
              <a:t>)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9E6EA4-74D3-C641-8992-7618242D20E3}"/>
              </a:ext>
            </a:extLst>
          </p:cNvPr>
          <p:cNvSpPr/>
          <p:nvPr/>
        </p:nvSpPr>
        <p:spPr>
          <a:xfrm>
            <a:off x="6528842" y="32129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Helvetica Neue" panose="02000503000000020004" pitchFamily="2" charset="0"/>
              </a:rPr>
              <a:t>代码说明</a:t>
            </a:r>
            <a:r>
              <a:rPr lang="en-US" altLang="zh-CN" b="1" dirty="0">
                <a:solidFill>
                  <a:srgbClr val="C00000"/>
                </a:solidFill>
                <a:latin typeface="Helvetica Neue" panose="02000503000000020004" pitchFamily="2" charset="0"/>
              </a:rPr>
              <a:t>:</a:t>
            </a:r>
            <a:endParaRPr lang="zh-CN" altLang="en-US" dirty="0">
              <a:solidFill>
                <a:srgbClr val="C00000"/>
              </a:solidFill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level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表示设置的日志等级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format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表示日志的输出格式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参数说明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%(</a:t>
            </a:r>
            <a:r>
              <a:rPr lang="en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levelname</a:t>
            </a: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)s: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打印日志级别名称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%(</a:t>
            </a: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filename)s: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打印当前执行程序名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%(</a:t>
            </a:r>
            <a:r>
              <a:rPr lang="en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lineno</a:t>
            </a: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)d: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打印日志的当前行号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%(</a:t>
            </a:r>
            <a:r>
              <a:rPr lang="en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asctime</a:t>
            </a: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)s: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打印日志的时间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%(</a:t>
            </a:r>
            <a:r>
              <a:rPr lang="en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message)s: 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打印日志信息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6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674" y="332656"/>
            <a:ext cx="6299701" cy="4855845"/>
          </a:xfrm>
        </p:spPr>
        <p:txBody>
          <a:bodyPr/>
          <a:lstStyle/>
          <a:p>
            <a:r>
              <a:rPr lang="zh-CN" altLang="en-US" dirty="0"/>
              <a:t>能够通过爬虫获取</a:t>
            </a:r>
            <a:r>
              <a:rPr lang="en" altLang="zh-CN" dirty="0" err="1"/>
              <a:t>index.html</a:t>
            </a:r>
            <a:r>
              <a:rPr lang="zh-CN" altLang="en-US" dirty="0"/>
              <a:t>中的照片</a:t>
            </a:r>
          </a:p>
        </p:txBody>
      </p:sp>
    </p:spTree>
    <p:extLst>
      <p:ext uri="{BB962C8B-B14F-4D97-AF65-F5344CB8AC3E}">
        <p14:creationId xmlns:p14="http://schemas.microsoft.com/office/powerpoint/2010/main" val="608081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</a:t>
            </a:r>
            <a:r>
              <a:rPr kumimoji="1" lang="zh-CN" altLang="en-US" dirty="0"/>
              <a:t>日志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日志信息保存到日志文件的示例代码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CF7EF2F-401A-2E47-86F3-8A856F36B481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41424" y="1473669"/>
            <a:ext cx="10701337" cy="44897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33B3"/>
                </a:solidFill>
              </a:rPr>
              <a:t>import </a:t>
            </a:r>
            <a:r>
              <a:rPr lang="en" altLang="zh-CN" dirty="0"/>
              <a:t>logging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 err="1"/>
              <a:t>logging.basicConfig</a:t>
            </a:r>
            <a:r>
              <a:rPr lang="en" altLang="zh-CN" dirty="0"/>
              <a:t>(</a:t>
            </a:r>
            <a:r>
              <a:rPr lang="en" altLang="zh-CN" dirty="0">
                <a:solidFill>
                  <a:srgbClr val="660099"/>
                </a:solidFill>
              </a:rPr>
              <a:t>level</a:t>
            </a:r>
            <a:r>
              <a:rPr lang="en" altLang="zh-CN" dirty="0"/>
              <a:t>=</a:t>
            </a:r>
            <a:r>
              <a:rPr lang="en" altLang="zh-CN" dirty="0" err="1"/>
              <a:t>logging.DEBUG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                </a:t>
            </a:r>
            <a:r>
              <a:rPr lang="en" altLang="zh-CN" dirty="0">
                <a:solidFill>
                  <a:srgbClr val="660099"/>
                </a:solidFill>
              </a:rPr>
              <a:t>format</a:t>
            </a:r>
            <a:r>
              <a:rPr lang="en" altLang="zh-CN" dirty="0"/>
              <a:t>=</a:t>
            </a:r>
            <a:r>
              <a:rPr lang="en" altLang="zh-CN" b="1" dirty="0">
                <a:solidFill>
                  <a:srgbClr val="008080"/>
                </a:solidFill>
              </a:rPr>
              <a:t>'%(</a:t>
            </a:r>
            <a:r>
              <a:rPr lang="en" altLang="zh-CN" b="1" dirty="0" err="1">
                <a:solidFill>
                  <a:srgbClr val="008080"/>
                </a:solidFill>
              </a:rPr>
              <a:t>asctime</a:t>
            </a:r>
            <a:r>
              <a:rPr lang="en" altLang="zh-CN" b="1" dirty="0">
                <a:solidFill>
                  <a:srgbClr val="008080"/>
                </a:solidFill>
              </a:rPr>
              <a:t>)s - %(filename)s[line:%(</a:t>
            </a:r>
            <a:r>
              <a:rPr lang="en" altLang="zh-CN" b="1" dirty="0" err="1">
                <a:solidFill>
                  <a:srgbClr val="008080"/>
                </a:solidFill>
              </a:rPr>
              <a:t>lineno</a:t>
            </a:r>
            <a:r>
              <a:rPr lang="en" altLang="zh-CN" b="1" dirty="0">
                <a:solidFill>
                  <a:srgbClr val="008080"/>
                </a:solidFill>
              </a:rPr>
              <a:t>)d] - %(</a:t>
            </a:r>
            <a:r>
              <a:rPr lang="en" altLang="zh-CN" b="1" dirty="0" err="1">
                <a:solidFill>
                  <a:srgbClr val="008080"/>
                </a:solidFill>
              </a:rPr>
              <a:t>levelname</a:t>
            </a:r>
            <a:r>
              <a:rPr lang="en" altLang="zh-CN" b="1" dirty="0">
                <a:solidFill>
                  <a:srgbClr val="008080"/>
                </a:solidFill>
              </a:rPr>
              <a:t>)s: %(message)s'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                </a:t>
            </a:r>
            <a:r>
              <a:rPr lang="en" altLang="zh-CN" dirty="0">
                <a:solidFill>
                  <a:srgbClr val="660099"/>
                </a:solidFill>
              </a:rPr>
              <a:t>filename</a:t>
            </a:r>
            <a:r>
              <a:rPr lang="en" altLang="zh-CN" dirty="0"/>
              <a:t>=</a:t>
            </a:r>
            <a:r>
              <a:rPr lang="en" altLang="zh-CN" b="1" dirty="0">
                <a:solidFill>
                  <a:srgbClr val="008080"/>
                </a:solidFill>
              </a:rPr>
              <a:t>"</a:t>
            </a:r>
            <a:r>
              <a:rPr lang="en" altLang="zh-CN" b="1" dirty="0" err="1">
                <a:solidFill>
                  <a:srgbClr val="008080"/>
                </a:solidFill>
              </a:rPr>
              <a:t>log.txt</a:t>
            </a:r>
            <a:r>
              <a:rPr lang="en" altLang="zh-CN" b="1" dirty="0">
                <a:solidFill>
                  <a:srgbClr val="008080"/>
                </a:solidFill>
              </a:rPr>
              <a:t>"</a:t>
            </a:r>
            <a:r>
              <a:rPr lang="en" altLang="zh-CN" dirty="0"/>
              <a:t>,</a:t>
            </a:r>
            <a:br>
              <a:rPr lang="en" altLang="zh-CN" dirty="0"/>
            </a:br>
            <a:r>
              <a:rPr lang="en" altLang="zh-CN" dirty="0"/>
              <a:t>                    </a:t>
            </a:r>
            <a:r>
              <a:rPr lang="en" altLang="zh-CN" dirty="0" err="1">
                <a:solidFill>
                  <a:srgbClr val="660099"/>
                </a:solidFill>
              </a:rPr>
              <a:t>filemode</a:t>
            </a:r>
            <a:r>
              <a:rPr lang="en" altLang="zh-CN" dirty="0"/>
              <a:t>=</a:t>
            </a:r>
            <a:r>
              <a:rPr lang="en" altLang="zh-CN" b="1" dirty="0">
                <a:solidFill>
                  <a:srgbClr val="008080"/>
                </a:solidFill>
              </a:rPr>
              <a:t>"w"</a:t>
            </a:r>
            <a:r>
              <a:rPr lang="en" altLang="zh-CN" dirty="0"/>
              <a:t>)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 err="1"/>
              <a:t>logging.debug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debug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logging.info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info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logging.warning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warning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logging.error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error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" altLang="zh-CN" dirty="0" err="1"/>
              <a:t>logging.critical</a:t>
            </a:r>
            <a:r>
              <a:rPr lang="en" altLang="zh-CN" dirty="0"/>
              <a:t>(</a:t>
            </a:r>
            <a:r>
              <a:rPr lang="en" altLang="zh-CN" b="1" dirty="0">
                <a:solidFill>
                  <a:srgbClr val="008080"/>
                </a:solidFill>
              </a:rPr>
              <a:t>'</a:t>
            </a:r>
            <a:r>
              <a:rPr lang="zh-CN" altLang="en-US" b="1" dirty="0">
                <a:solidFill>
                  <a:srgbClr val="008080"/>
                </a:solidFill>
              </a:rPr>
              <a:t>这是一个</a:t>
            </a:r>
            <a:r>
              <a:rPr lang="en" altLang="zh-CN" b="1" dirty="0">
                <a:solidFill>
                  <a:srgbClr val="008080"/>
                </a:solidFill>
              </a:rPr>
              <a:t>critical</a:t>
            </a:r>
            <a:r>
              <a:rPr lang="zh-CN" altLang="en-US" b="1" dirty="0">
                <a:solidFill>
                  <a:srgbClr val="008080"/>
                </a:solidFill>
              </a:rPr>
              <a:t>级别的日志信息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14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44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爬取照片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" altLang="zh-CN" dirty="0"/>
              <a:t>index.html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爬取照片的步骤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sz="1600" b="0" dirty="0"/>
              <a:t>1.</a:t>
            </a:r>
            <a:r>
              <a:rPr lang="zh-CN" altLang="en-US" sz="1600" b="0" dirty="0"/>
              <a:t> 获取</a:t>
            </a:r>
            <a:r>
              <a:rPr lang="en" altLang="zh-CN" sz="1600" b="0" dirty="0" err="1"/>
              <a:t>index.html</a:t>
            </a:r>
            <a:r>
              <a:rPr lang="zh-CN" altLang="en-US" sz="1600" b="0" dirty="0"/>
              <a:t>代码</a:t>
            </a:r>
            <a:endParaRPr lang="en-US" altLang="zh-CN" sz="1600" b="0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zh-CN" altLang="en-US" sz="1600" b="0" dirty="0"/>
              <a:t>解析</a:t>
            </a:r>
            <a:r>
              <a:rPr lang="en" altLang="zh-CN" sz="1600" b="0" dirty="0" err="1"/>
              <a:t>index.html</a:t>
            </a:r>
            <a:r>
              <a:rPr lang="zh-CN" altLang="en-US" sz="1600" b="0" dirty="0"/>
              <a:t>代码获取图片</a:t>
            </a:r>
            <a:r>
              <a:rPr lang="en" altLang="zh-CN" sz="1600" b="0" dirty="0" err="1"/>
              <a:t>url</a:t>
            </a:r>
            <a:endParaRPr lang="en" altLang="zh-CN" dirty="0"/>
          </a:p>
          <a:p>
            <a:r>
              <a:rPr lang="en-US" altLang="zh-CN" sz="1600" b="0" dirty="0"/>
              <a:t>3.</a:t>
            </a:r>
            <a:r>
              <a:rPr lang="zh-CN" altLang="en-US" sz="1600" b="0" dirty="0"/>
              <a:t> 通过图片</a:t>
            </a:r>
            <a:r>
              <a:rPr lang="en" altLang="zh-CN" sz="1600" b="0" dirty="0" err="1"/>
              <a:t>url</a:t>
            </a:r>
            <a:r>
              <a:rPr lang="zh-CN" altLang="en-US" sz="1600" b="0" dirty="0"/>
              <a:t>获取图片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1CC7B1-4736-0E4E-827F-E9C9C06E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44" y="1340768"/>
            <a:ext cx="7897206" cy="5020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2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爬取照片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r>
              <a:rPr lang="en" altLang="zh-CN" dirty="0"/>
              <a:t>index.html</a:t>
            </a:r>
            <a:r>
              <a:rPr lang="zh-CN" altLang="en-US" dirty="0"/>
              <a:t>代码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5C4772-AE94-844C-BBB7-89CD4C8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2" y="1844824"/>
            <a:ext cx="6680200" cy="176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7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爬取照片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" altLang="zh-CN" dirty="0"/>
              <a:t>index.html</a:t>
            </a:r>
            <a:r>
              <a:rPr lang="zh-CN" altLang="en-US" dirty="0"/>
              <a:t>代码获取图片</a:t>
            </a:r>
            <a:r>
              <a:rPr lang="en" altLang="zh-CN" dirty="0"/>
              <a:t>url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3E4E4-4CB6-9643-815F-C2F2ACFC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50" y="850176"/>
            <a:ext cx="6273254" cy="5811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804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8B88E-23FA-9E41-91B9-14A5078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爬取照片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E424D-3118-C947-9B56-A371912241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通过图片</a:t>
            </a:r>
            <a:r>
              <a:rPr lang="en" altLang="zh-CN" dirty="0"/>
              <a:t>url</a:t>
            </a:r>
            <a:r>
              <a:rPr lang="zh-CN" altLang="en-US" dirty="0"/>
              <a:t>获取图片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8F344-694D-AA49-807E-422E24A47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202" y="1646133"/>
            <a:ext cx="10700194" cy="4219575"/>
          </a:xfrm>
        </p:spPr>
        <p:txBody>
          <a:bodyPr/>
          <a:lstStyle/>
          <a:p>
            <a:r>
              <a:rPr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B3BEBC-52BC-3D4C-A384-AD584706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53" y="1646133"/>
            <a:ext cx="7099300" cy="379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089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A2BFC6-E19A-3240-AA71-28CCE11C1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6714" y="1196752"/>
            <a:ext cx="5974539" cy="4256405"/>
          </a:xfrm>
        </p:spPr>
        <p:txBody>
          <a:bodyPr/>
          <a:lstStyle/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爬取照片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爬取</a:t>
            </a:r>
            <a:r>
              <a:rPr lang="en-US" altLang="zh-CN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GDP</a:t>
            </a:r>
            <a:r>
              <a:rPr lang="zh-CN" altLang="en-US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数据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爬虫多任务版</a:t>
            </a:r>
          </a:p>
          <a:p>
            <a:pPr>
              <a:buFont typeface="Wingdings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数据可视化</a:t>
            </a:r>
          </a:p>
          <a:p>
            <a:pPr>
              <a:buFont typeface="Wingdings" charset="2"/>
              <a:buChar char="u"/>
            </a:pPr>
            <a:r>
              <a:rPr lang="en-US" altLang="zh-CN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logging</a:t>
            </a:r>
            <a:r>
              <a:rPr lang="zh-CN" altLang="en-US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77332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370228-28D1-A249-B587-AF66ACDE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674" y="332656"/>
            <a:ext cx="6299701" cy="4855845"/>
          </a:xfrm>
        </p:spPr>
        <p:txBody>
          <a:bodyPr/>
          <a:lstStyle/>
          <a:p>
            <a:r>
              <a:rPr lang="zh-CN" altLang="en-US" dirty="0"/>
              <a:t>能够通过爬虫获取</a:t>
            </a:r>
            <a:r>
              <a:rPr lang="en" altLang="zh-CN" dirty="0" err="1"/>
              <a:t>gdp.html</a:t>
            </a:r>
            <a:r>
              <a:rPr lang="zh-CN" altLang="en-US" dirty="0"/>
              <a:t>中的数据</a:t>
            </a:r>
          </a:p>
        </p:txBody>
      </p:sp>
    </p:spTree>
    <p:extLst>
      <p:ext uri="{BB962C8B-B14F-4D97-AF65-F5344CB8AC3E}">
        <p14:creationId xmlns:p14="http://schemas.microsoft.com/office/powerpoint/2010/main" val="375154532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25099</TotalTime>
  <Words>1348</Words>
  <Application>Microsoft Office PowerPoint</Application>
  <PresentationFormat>自定义</PresentationFormat>
  <Paragraphs>145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Alibaba PuHuiTi</vt:lpstr>
      <vt:lpstr>Alibaba PuHuiTi B</vt:lpstr>
      <vt:lpstr>Alibaba PuHuiTi M</vt:lpstr>
      <vt:lpstr>Alibaba PuHuiTi R</vt:lpstr>
      <vt:lpstr>Helvetica Neue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PowerPoint 演示文稿</vt:lpstr>
      <vt:lpstr>爬取照片</vt:lpstr>
      <vt:lpstr>爬取照片</vt:lpstr>
      <vt:lpstr>爬取照片</vt:lpstr>
      <vt:lpstr>爬取照片</vt:lpstr>
      <vt:lpstr>PowerPoint 演示文稿</vt:lpstr>
      <vt:lpstr>PowerPoint 演示文稿</vt:lpstr>
      <vt:lpstr>爬取GDP数据</vt:lpstr>
      <vt:lpstr>爬取GDP数据</vt:lpstr>
      <vt:lpstr>PowerPoint 演示文稿</vt:lpstr>
      <vt:lpstr>PowerPoint 演示文稿</vt:lpstr>
      <vt:lpstr>爬虫多任务版</vt:lpstr>
      <vt:lpstr>爬虫多任务版</vt:lpstr>
      <vt:lpstr>PowerPoint 演示文稿</vt:lpstr>
      <vt:lpstr>PowerPoint 演示文稿</vt:lpstr>
      <vt:lpstr>数据可视化</vt:lpstr>
      <vt:lpstr>数据可视化</vt:lpstr>
      <vt:lpstr>数据可视化</vt:lpstr>
      <vt:lpstr>数据可视化</vt:lpstr>
      <vt:lpstr>数据可视化</vt:lpstr>
      <vt:lpstr>数据可视化</vt:lpstr>
      <vt:lpstr>PowerPoint 演示文稿</vt:lpstr>
      <vt:lpstr>PowerPoint 演示文稿</vt:lpstr>
      <vt:lpstr>logging日志</vt:lpstr>
      <vt:lpstr>logging日志</vt:lpstr>
      <vt:lpstr>logging日志</vt:lpstr>
      <vt:lpstr>logging日志</vt:lpstr>
      <vt:lpstr>logging日志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smart</cp:lastModifiedBy>
  <cp:revision>893</cp:revision>
  <dcterms:created xsi:type="dcterms:W3CDTF">2015-06-29T07:19:00Z</dcterms:created>
  <dcterms:modified xsi:type="dcterms:W3CDTF">2021-11-21T12:53:33Z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