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32" r:id="rId1"/>
  </p:sldMasterIdLst>
  <p:notesMasterIdLst>
    <p:notesMasterId r:id="rId108"/>
  </p:notesMasterIdLst>
  <p:handoutMasterIdLst>
    <p:handoutMasterId r:id="rId109"/>
  </p:handoutMasterIdLst>
  <p:sldIdLst>
    <p:sldId id="436" r:id="rId2"/>
    <p:sldId id="427" r:id="rId3"/>
    <p:sldId id="439" r:id="rId4"/>
    <p:sldId id="429" r:id="rId5"/>
    <p:sldId id="444" r:id="rId6"/>
    <p:sldId id="445" r:id="rId7"/>
    <p:sldId id="447" r:id="rId8"/>
    <p:sldId id="448" r:id="rId9"/>
    <p:sldId id="449" r:id="rId10"/>
    <p:sldId id="450" r:id="rId11"/>
    <p:sldId id="452" r:id="rId12"/>
    <p:sldId id="451" r:id="rId13"/>
    <p:sldId id="486" r:id="rId14"/>
    <p:sldId id="453" r:id="rId15"/>
    <p:sldId id="457" r:id="rId16"/>
    <p:sldId id="459" r:id="rId17"/>
    <p:sldId id="460" r:id="rId18"/>
    <p:sldId id="462" r:id="rId19"/>
    <p:sldId id="461" r:id="rId20"/>
    <p:sldId id="431" r:id="rId21"/>
    <p:sldId id="464" r:id="rId22"/>
    <p:sldId id="468" r:id="rId23"/>
    <p:sldId id="463" r:id="rId24"/>
    <p:sldId id="467" r:id="rId25"/>
    <p:sldId id="465" r:id="rId26"/>
    <p:sldId id="466" r:id="rId27"/>
    <p:sldId id="470" r:id="rId28"/>
    <p:sldId id="469" r:id="rId29"/>
    <p:sldId id="471" r:id="rId30"/>
    <p:sldId id="474" r:id="rId31"/>
    <p:sldId id="475" r:id="rId32"/>
    <p:sldId id="572" r:id="rId33"/>
    <p:sldId id="575" r:id="rId34"/>
    <p:sldId id="576" r:id="rId35"/>
    <p:sldId id="472" r:id="rId36"/>
    <p:sldId id="473" r:id="rId37"/>
    <p:sldId id="476" r:id="rId38"/>
    <p:sldId id="477" r:id="rId39"/>
    <p:sldId id="478" r:id="rId40"/>
    <p:sldId id="485" r:id="rId41"/>
    <p:sldId id="484" r:id="rId42"/>
    <p:sldId id="483" r:id="rId43"/>
    <p:sldId id="488" r:id="rId44"/>
    <p:sldId id="577" r:id="rId45"/>
    <p:sldId id="487" r:id="rId46"/>
    <p:sldId id="482" r:id="rId47"/>
    <p:sldId id="481" r:id="rId48"/>
    <p:sldId id="480" r:id="rId49"/>
    <p:sldId id="479" r:id="rId50"/>
    <p:sldId id="489" r:id="rId51"/>
    <p:sldId id="492" r:id="rId52"/>
    <p:sldId id="578" r:id="rId53"/>
    <p:sldId id="493" r:id="rId54"/>
    <p:sldId id="494" r:id="rId55"/>
    <p:sldId id="511" r:id="rId56"/>
    <p:sldId id="510" r:id="rId57"/>
    <p:sldId id="579" r:id="rId58"/>
    <p:sldId id="509" r:id="rId59"/>
    <p:sldId id="512" r:id="rId60"/>
    <p:sldId id="529" r:id="rId61"/>
    <p:sldId id="514" r:id="rId62"/>
    <p:sldId id="513" r:id="rId63"/>
    <p:sldId id="515" r:id="rId64"/>
    <p:sldId id="580" r:id="rId65"/>
    <p:sldId id="516" r:id="rId66"/>
    <p:sldId id="517" r:id="rId67"/>
    <p:sldId id="518" r:id="rId68"/>
    <p:sldId id="519" r:id="rId69"/>
    <p:sldId id="520" r:id="rId70"/>
    <p:sldId id="521" r:id="rId71"/>
    <p:sldId id="522" r:id="rId72"/>
    <p:sldId id="523" r:id="rId73"/>
    <p:sldId id="524" r:id="rId74"/>
    <p:sldId id="581" r:id="rId75"/>
    <p:sldId id="525" r:id="rId76"/>
    <p:sldId id="582" r:id="rId77"/>
    <p:sldId id="527" r:id="rId78"/>
    <p:sldId id="528" r:id="rId79"/>
    <p:sldId id="531" r:id="rId80"/>
    <p:sldId id="543" r:id="rId81"/>
    <p:sldId id="544" r:id="rId82"/>
    <p:sldId id="545" r:id="rId83"/>
    <p:sldId id="546" r:id="rId84"/>
    <p:sldId id="548" r:id="rId85"/>
    <p:sldId id="584" r:id="rId86"/>
    <p:sldId id="551" r:id="rId87"/>
    <p:sldId id="552" r:id="rId88"/>
    <p:sldId id="553" r:id="rId89"/>
    <p:sldId id="554" r:id="rId90"/>
    <p:sldId id="555" r:id="rId91"/>
    <p:sldId id="556" r:id="rId92"/>
    <p:sldId id="557" r:id="rId93"/>
    <p:sldId id="558" r:id="rId94"/>
    <p:sldId id="559" r:id="rId95"/>
    <p:sldId id="560" r:id="rId96"/>
    <p:sldId id="561" r:id="rId97"/>
    <p:sldId id="562" r:id="rId98"/>
    <p:sldId id="563" r:id="rId99"/>
    <p:sldId id="564" r:id="rId100"/>
    <p:sldId id="565" r:id="rId101"/>
    <p:sldId id="566" r:id="rId102"/>
    <p:sldId id="567" r:id="rId103"/>
    <p:sldId id="583" r:id="rId104"/>
    <p:sldId id="568" r:id="rId105"/>
    <p:sldId id="570" r:id="rId106"/>
    <p:sldId id="571" r:id="rId10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4" userDrawn="1">
          <p15:clr>
            <a:srgbClr val="A4A3A4"/>
          </p15:clr>
        </p15:guide>
        <p15:guide id="2" pos="2880">
          <p15:clr>
            <a:srgbClr val="A4A3A4"/>
          </p15:clr>
        </p15:guide>
        <p15:guide id="3" orient="horz" pos="612" userDrawn="1">
          <p15:clr>
            <a:srgbClr val="A4A3A4"/>
          </p15:clr>
        </p15:guide>
        <p15:guide id="4" orient="horz" pos="1476" userDrawn="1">
          <p15:clr>
            <a:srgbClr val="A4A3A4"/>
          </p15:clr>
        </p15:guide>
        <p15:guide id="5" orient="horz" pos="1908" userDrawn="1">
          <p15:clr>
            <a:srgbClr val="A4A3A4"/>
          </p15:clr>
        </p15:guide>
        <p15:guide id="6" orient="horz" pos="23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dy Wood" initials="KW" lastIdx="1" clrIdx="0">
    <p:extLst/>
  </p:cmAuthor>
  <p:cmAuthor id="2" name="Kady Wood" initials="KW [2]" lastIdx="1" clrIdx="1">
    <p:extLst/>
  </p:cmAuthor>
  <p:cmAuthor id="3" name="Kady Wood" initials="KW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4A6"/>
    <a:srgbClr val="919395"/>
    <a:srgbClr val="FF4F1F"/>
    <a:srgbClr val="5D3E5D"/>
    <a:srgbClr val="942092"/>
    <a:srgbClr val="0432FF"/>
    <a:srgbClr val="666666"/>
    <a:srgbClr val="FFD579"/>
    <a:srgbClr val="D5FC79"/>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0" autoAdjust="0"/>
    <p:restoredTop sz="95822" autoAdjust="0"/>
  </p:normalViewPr>
  <p:slideViewPr>
    <p:cSldViewPr snapToGrid="0" snapToObjects="1">
      <p:cViewPr varScale="1">
        <p:scale>
          <a:sx n="121" d="100"/>
          <a:sy n="121" d="100"/>
        </p:scale>
        <p:origin x="324" y="96"/>
      </p:cViewPr>
      <p:guideLst>
        <p:guide orient="horz" pos="1044"/>
        <p:guide pos="2880"/>
        <p:guide orient="horz" pos="612"/>
        <p:guide orient="horz" pos="1476"/>
        <p:guide orient="horz" pos="1908"/>
        <p:guide orient="horz" pos="2340"/>
      </p:guideLst>
    </p:cSldViewPr>
  </p:slideViewPr>
  <p:outlineViewPr>
    <p:cViewPr>
      <p:scale>
        <a:sx n="33" d="100"/>
        <a:sy n="33" d="100"/>
      </p:scale>
      <p:origin x="0" y="-13902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2" d="100"/>
          <a:sy n="72" d="100"/>
        </p:scale>
        <p:origin x="307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625A11-37AC-6743-A34A-C148325F3821}" type="datetimeFigureOut">
              <a:rPr lang="en-US" smtClean="0"/>
              <a:t>2/19/2018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0DF519-CE93-EA4F-A60F-932AFCD2C97A}" type="slidenum">
              <a:rPr lang="en-US" smtClean="0"/>
              <a:t>‹#›</a:t>
            </a:fld>
            <a:endParaRPr lang="en-US"/>
          </a:p>
        </p:txBody>
      </p:sp>
    </p:spTree>
    <p:extLst>
      <p:ext uri="{BB962C8B-B14F-4D97-AF65-F5344CB8AC3E}">
        <p14:creationId xmlns:p14="http://schemas.microsoft.com/office/powerpoint/2010/main" val="894195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F2D18-43F3-3A4F-98E1-58681EDE704A}" type="datetimeFigureOut">
              <a:rPr lang="en-US" smtClean="0"/>
              <a:t>2/19/2018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0E2CE-D880-8449-B507-73D2A0793BF7}" type="slidenum">
              <a:rPr lang="en-US" smtClean="0"/>
              <a:t>‹#›</a:t>
            </a:fld>
            <a:endParaRPr lang="en-US"/>
          </a:p>
        </p:txBody>
      </p:sp>
    </p:spTree>
    <p:extLst>
      <p:ext uri="{BB962C8B-B14F-4D97-AF65-F5344CB8AC3E}">
        <p14:creationId xmlns:p14="http://schemas.microsoft.com/office/powerpoint/2010/main" val="1180898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1</a:t>
            </a:fld>
            <a:endParaRPr lang="en-US"/>
          </a:p>
        </p:txBody>
      </p:sp>
    </p:spTree>
    <p:extLst>
      <p:ext uri="{BB962C8B-B14F-4D97-AF65-F5344CB8AC3E}">
        <p14:creationId xmlns:p14="http://schemas.microsoft.com/office/powerpoint/2010/main" val="3301653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10</a:t>
            </a:fld>
            <a:endParaRPr lang="en-US"/>
          </a:p>
        </p:txBody>
      </p:sp>
    </p:spTree>
    <p:extLst>
      <p:ext uri="{BB962C8B-B14F-4D97-AF65-F5344CB8AC3E}">
        <p14:creationId xmlns:p14="http://schemas.microsoft.com/office/powerpoint/2010/main" val="2177524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11</a:t>
            </a:fld>
            <a:endParaRPr lang="en-US"/>
          </a:p>
        </p:txBody>
      </p:sp>
    </p:spTree>
    <p:extLst>
      <p:ext uri="{BB962C8B-B14F-4D97-AF65-F5344CB8AC3E}">
        <p14:creationId xmlns:p14="http://schemas.microsoft.com/office/powerpoint/2010/main" val="3917770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12</a:t>
            </a:fld>
            <a:endParaRPr lang="en-US"/>
          </a:p>
        </p:txBody>
      </p:sp>
    </p:spTree>
    <p:extLst>
      <p:ext uri="{BB962C8B-B14F-4D97-AF65-F5344CB8AC3E}">
        <p14:creationId xmlns:p14="http://schemas.microsoft.com/office/powerpoint/2010/main" val="3351381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13</a:t>
            </a:fld>
            <a:endParaRPr lang="en-US"/>
          </a:p>
        </p:txBody>
      </p:sp>
    </p:spTree>
    <p:extLst>
      <p:ext uri="{BB962C8B-B14F-4D97-AF65-F5344CB8AC3E}">
        <p14:creationId xmlns:p14="http://schemas.microsoft.com/office/powerpoint/2010/main" val="4002134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14</a:t>
            </a:fld>
            <a:endParaRPr lang="en-US"/>
          </a:p>
        </p:txBody>
      </p:sp>
    </p:spTree>
    <p:extLst>
      <p:ext uri="{BB962C8B-B14F-4D97-AF65-F5344CB8AC3E}">
        <p14:creationId xmlns:p14="http://schemas.microsoft.com/office/powerpoint/2010/main" val="1484036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15</a:t>
            </a:fld>
            <a:endParaRPr lang="en-US"/>
          </a:p>
        </p:txBody>
      </p:sp>
    </p:spTree>
    <p:extLst>
      <p:ext uri="{BB962C8B-B14F-4D97-AF65-F5344CB8AC3E}">
        <p14:creationId xmlns:p14="http://schemas.microsoft.com/office/powerpoint/2010/main" val="1950123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16</a:t>
            </a:fld>
            <a:endParaRPr lang="en-US"/>
          </a:p>
        </p:txBody>
      </p:sp>
    </p:spTree>
    <p:extLst>
      <p:ext uri="{BB962C8B-B14F-4D97-AF65-F5344CB8AC3E}">
        <p14:creationId xmlns:p14="http://schemas.microsoft.com/office/powerpoint/2010/main" val="1156989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17</a:t>
            </a:fld>
            <a:endParaRPr lang="en-US"/>
          </a:p>
        </p:txBody>
      </p:sp>
    </p:spTree>
    <p:extLst>
      <p:ext uri="{BB962C8B-B14F-4D97-AF65-F5344CB8AC3E}">
        <p14:creationId xmlns:p14="http://schemas.microsoft.com/office/powerpoint/2010/main" val="2249377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18</a:t>
            </a:fld>
            <a:endParaRPr lang="en-US"/>
          </a:p>
        </p:txBody>
      </p:sp>
    </p:spTree>
    <p:extLst>
      <p:ext uri="{BB962C8B-B14F-4D97-AF65-F5344CB8AC3E}">
        <p14:creationId xmlns:p14="http://schemas.microsoft.com/office/powerpoint/2010/main" val="1597628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19</a:t>
            </a:fld>
            <a:endParaRPr lang="en-US"/>
          </a:p>
        </p:txBody>
      </p:sp>
    </p:spTree>
    <p:extLst>
      <p:ext uri="{BB962C8B-B14F-4D97-AF65-F5344CB8AC3E}">
        <p14:creationId xmlns:p14="http://schemas.microsoft.com/office/powerpoint/2010/main" val="407189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2</a:t>
            </a:fld>
            <a:endParaRPr lang="en-US"/>
          </a:p>
        </p:txBody>
      </p:sp>
    </p:spTree>
    <p:extLst>
      <p:ext uri="{BB962C8B-B14F-4D97-AF65-F5344CB8AC3E}">
        <p14:creationId xmlns:p14="http://schemas.microsoft.com/office/powerpoint/2010/main" val="632120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20</a:t>
            </a:fld>
            <a:endParaRPr lang="en-US"/>
          </a:p>
        </p:txBody>
      </p:sp>
    </p:spTree>
    <p:extLst>
      <p:ext uri="{BB962C8B-B14F-4D97-AF65-F5344CB8AC3E}">
        <p14:creationId xmlns:p14="http://schemas.microsoft.com/office/powerpoint/2010/main" val="2205767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21</a:t>
            </a:fld>
            <a:endParaRPr lang="en-US"/>
          </a:p>
        </p:txBody>
      </p:sp>
    </p:spTree>
    <p:extLst>
      <p:ext uri="{BB962C8B-B14F-4D97-AF65-F5344CB8AC3E}">
        <p14:creationId xmlns:p14="http://schemas.microsoft.com/office/powerpoint/2010/main" val="1192557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22</a:t>
            </a:fld>
            <a:endParaRPr lang="en-US"/>
          </a:p>
        </p:txBody>
      </p:sp>
    </p:spTree>
    <p:extLst>
      <p:ext uri="{BB962C8B-B14F-4D97-AF65-F5344CB8AC3E}">
        <p14:creationId xmlns:p14="http://schemas.microsoft.com/office/powerpoint/2010/main" val="2343404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23</a:t>
            </a:fld>
            <a:endParaRPr lang="en-US"/>
          </a:p>
        </p:txBody>
      </p:sp>
    </p:spTree>
    <p:extLst>
      <p:ext uri="{BB962C8B-B14F-4D97-AF65-F5344CB8AC3E}">
        <p14:creationId xmlns:p14="http://schemas.microsoft.com/office/powerpoint/2010/main" val="3814532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24</a:t>
            </a:fld>
            <a:endParaRPr lang="en-US"/>
          </a:p>
        </p:txBody>
      </p:sp>
    </p:spTree>
    <p:extLst>
      <p:ext uri="{BB962C8B-B14F-4D97-AF65-F5344CB8AC3E}">
        <p14:creationId xmlns:p14="http://schemas.microsoft.com/office/powerpoint/2010/main" val="764301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25</a:t>
            </a:fld>
            <a:endParaRPr lang="en-US"/>
          </a:p>
        </p:txBody>
      </p:sp>
    </p:spTree>
    <p:extLst>
      <p:ext uri="{BB962C8B-B14F-4D97-AF65-F5344CB8AC3E}">
        <p14:creationId xmlns:p14="http://schemas.microsoft.com/office/powerpoint/2010/main" val="2360498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26</a:t>
            </a:fld>
            <a:endParaRPr lang="en-US"/>
          </a:p>
        </p:txBody>
      </p:sp>
    </p:spTree>
    <p:extLst>
      <p:ext uri="{BB962C8B-B14F-4D97-AF65-F5344CB8AC3E}">
        <p14:creationId xmlns:p14="http://schemas.microsoft.com/office/powerpoint/2010/main" val="4068495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27</a:t>
            </a:fld>
            <a:endParaRPr lang="en-US"/>
          </a:p>
        </p:txBody>
      </p:sp>
    </p:spTree>
    <p:extLst>
      <p:ext uri="{BB962C8B-B14F-4D97-AF65-F5344CB8AC3E}">
        <p14:creationId xmlns:p14="http://schemas.microsoft.com/office/powerpoint/2010/main" val="2969792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28</a:t>
            </a:fld>
            <a:endParaRPr lang="en-US"/>
          </a:p>
        </p:txBody>
      </p:sp>
    </p:spTree>
    <p:extLst>
      <p:ext uri="{BB962C8B-B14F-4D97-AF65-F5344CB8AC3E}">
        <p14:creationId xmlns:p14="http://schemas.microsoft.com/office/powerpoint/2010/main" val="2449860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29</a:t>
            </a:fld>
            <a:endParaRPr lang="en-US"/>
          </a:p>
        </p:txBody>
      </p:sp>
    </p:spTree>
    <p:extLst>
      <p:ext uri="{BB962C8B-B14F-4D97-AF65-F5344CB8AC3E}">
        <p14:creationId xmlns:p14="http://schemas.microsoft.com/office/powerpoint/2010/main" val="3755424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3</a:t>
            </a:fld>
            <a:endParaRPr lang="en-US"/>
          </a:p>
        </p:txBody>
      </p:sp>
    </p:spTree>
    <p:extLst>
      <p:ext uri="{BB962C8B-B14F-4D97-AF65-F5344CB8AC3E}">
        <p14:creationId xmlns:p14="http://schemas.microsoft.com/office/powerpoint/2010/main" val="3657198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40E2CE-D880-8449-B507-73D2A0793BF7}" type="slidenum">
              <a:rPr lang="en-US" smtClean="0"/>
              <a:t>30</a:t>
            </a:fld>
            <a:endParaRPr lang="en-US"/>
          </a:p>
        </p:txBody>
      </p:sp>
    </p:spTree>
    <p:extLst>
      <p:ext uri="{BB962C8B-B14F-4D97-AF65-F5344CB8AC3E}">
        <p14:creationId xmlns:p14="http://schemas.microsoft.com/office/powerpoint/2010/main" val="3389284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31</a:t>
            </a:fld>
            <a:endParaRPr lang="en-US"/>
          </a:p>
        </p:txBody>
      </p:sp>
    </p:spTree>
    <p:extLst>
      <p:ext uri="{BB962C8B-B14F-4D97-AF65-F5344CB8AC3E}">
        <p14:creationId xmlns:p14="http://schemas.microsoft.com/office/powerpoint/2010/main" val="3071098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40E2CE-D880-8449-B507-73D2A0793BF7}" type="slidenum">
              <a:rPr lang="en-US" smtClean="0"/>
              <a:t>32</a:t>
            </a:fld>
            <a:endParaRPr lang="en-US"/>
          </a:p>
        </p:txBody>
      </p:sp>
    </p:spTree>
    <p:extLst>
      <p:ext uri="{BB962C8B-B14F-4D97-AF65-F5344CB8AC3E}">
        <p14:creationId xmlns:p14="http://schemas.microsoft.com/office/powerpoint/2010/main" val="3992424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40E2CE-D880-8449-B507-73D2A0793BF7}" type="slidenum">
              <a:rPr lang="en-US" smtClean="0"/>
              <a:t>33</a:t>
            </a:fld>
            <a:endParaRPr lang="en-US"/>
          </a:p>
        </p:txBody>
      </p:sp>
    </p:spTree>
    <p:extLst>
      <p:ext uri="{BB962C8B-B14F-4D97-AF65-F5344CB8AC3E}">
        <p14:creationId xmlns:p14="http://schemas.microsoft.com/office/powerpoint/2010/main" val="1902664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40E2CE-D880-8449-B507-73D2A0793BF7}" type="slidenum">
              <a:rPr lang="en-US" smtClean="0"/>
              <a:t>34</a:t>
            </a:fld>
            <a:endParaRPr lang="en-US"/>
          </a:p>
        </p:txBody>
      </p:sp>
    </p:spTree>
    <p:extLst>
      <p:ext uri="{BB962C8B-B14F-4D97-AF65-F5344CB8AC3E}">
        <p14:creationId xmlns:p14="http://schemas.microsoft.com/office/powerpoint/2010/main" val="3500752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35</a:t>
            </a:fld>
            <a:endParaRPr lang="en-US"/>
          </a:p>
        </p:txBody>
      </p:sp>
    </p:spTree>
    <p:extLst>
      <p:ext uri="{BB962C8B-B14F-4D97-AF65-F5344CB8AC3E}">
        <p14:creationId xmlns:p14="http://schemas.microsoft.com/office/powerpoint/2010/main" val="1459838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36</a:t>
            </a:fld>
            <a:endParaRPr lang="en-US"/>
          </a:p>
        </p:txBody>
      </p:sp>
    </p:spTree>
    <p:extLst>
      <p:ext uri="{BB962C8B-B14F-4D97-AF65-F5344CB8AC3E}">
        <p14:creationId xmlns:p14="http://schemas.microsoft.com/office/powerpoint/2010/main" val="1929171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37</a:t>
            </a:fld>
            <a:endParaRPr lang="en-US"/>
          </a:p>
        </p:txBody>
      </p:sp>
    </p:spTree>
    <p:extLst>
      <p:ext uri="{BB962C8B-B14F-4D97-AF65-F5344CB8AC3E}">
        <p14:creationId xmlns:p14="http://schemas.microsoft.com/office/powerpoint/2010/main" val="28287896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38</a:t>
            </a:fld>
            <a:endParaRPr lang="en-US"/>
          </a:p>
        </p:txBody>
      </p:sp>
    </p:spTree>
    <p:extLst>
      <p:ext uri="{BB962C8B-B14F-4D97-AF65-F5344CB8AC3E}">
        <p14:creationId xmlns:p14="http://schemas.microsoft.com/office/powerpoint/2010/main" val="2393569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39</a:t>
            </a:fld>
            <a:endParaRPr lang="en-US"/>
          </a:p>
        </p:txBody>
      </p:sp>
    </p:spTree>
    <p:extLst>
      <p:ext uri="{BB962C8B-B14F-4D97-AF65-F5344CB8AC3E}">
        <p14:creationId xmlns:p14="http://schemas.microsoft.com/office/powerpoint/2010/main" val="110692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4</a:t>
            </a:fld>
            <a:endParaRPr lang="en-US"/>
          </a:p>
        </p:txBody>
      </p:sp>
    </p:spTree>
    <p:extLst>
      <p:ext uri="{BB962C8B-B14F-4D97-AF65-F5344CB8AC3E}">
        <p14:creationId xmlns:p14="http://schemas.microsoft.com/office/powerpoint/2010/main" val="1256055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40</a:t>
            </a:fld>
            <a:endParaRPr lang="en-US"/>
          </a:p>
        </p:txBody>
      </p:sp>
    </p:spTree>
    <p:extLst>
      <p:ext uri="{BB962C8B-B14F-4D97-AF65-F5344CB8AC3E}">
        <p14:creationId xmlns:p14="http://schemas.microsoft.com/office/powerpoint/2010/main" val="1890088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41</a:t>
            </a:fld>
            <a:endParaRPr lang="en-US"/>
          </a:p>
        </p:txBody>
      </p:sp>
    </p:spTree>
    <p:extLst>
      <p:ext uri="{BB962C8B-B14F-4D97-AF65-F5344CB8AC3E}">
        <p14:creationId xmlns:p14="http://schemas.microsoft.com/office/powerpoint/2010/main" val="4228463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42</a:t>
            </a:fld>
            <a:endParaRPr lang="en-US"/>
          </a:p>
        </p:txBody>
      </p:sp>
    </p:spTree>
    <p:extLst>
      <p:ext uri="{BB962C8B-B14F-4D97-AF65-F5344CB8AC3E}">
        <p14:creationId xmlns:p14="http://schemas.microsoft.com/office/powerpoint/2010/main" val="7777347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43</a:t>
            </a:fld>
            <a:endParaRPr lang="en-US"/>
          </a:p>
        </p:txBody>
      </p:sp>
    </p:spTree>
    <p:extLst>
      <p:ext uri="{BB962C8B-B14F-4D97-AF65-F5344CB8AC3E}">
        <p14:creationId xmlns:p14="http://schemas.microsoft.com/office/powerpoint/2010/main" val="5604795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44</a:t>
            </a:fld>
            <a:endParaRPr lang="en-US"/>
          </a:p>
        </p:txBody>
      </p:sp>
    </p:spTree>
    <p:extLst>
      <p:ext uri="{BB962C8B-B14F-4D97-AF65-F5344CB8AC3E}">
        <p14:creationId xmlns:p14="http://schemas.microsoft.com/office/powerpoint/2010/main" val="2525536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45</a:t>
            </a:fld>
            <a:endParaRPr lang="en-US"/>
          </a:p>
        </p:txBody>
      </p:sp>
    </p:spTree>
    <p:extLst>
      <p:ext uri="{BB962C8B-B14F-4D97-AF65-F5344CB8AC3E}">
        <p14:creationId xmlns:p14="http://schemas.microsoft.com/office/powerpoint/2010/main" val="14360596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46</a:t>
            </a:fld>
            <a:endParaRPr lang="en-US"/>
          </a:p>
        </p:txBody>
      </p:sp>
    </p:spTree>
    <p:extLst>
      <p:ext uri="{BB962C8B-B14F-4D97-AF65-F5344CB8AC3E}">
        <p14:creationId xmlns:p14="http://schemas.microsoft.com/office/powerpoint/2010/main" val="2867158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47</a:t>
            </a:fld>
            <a:endParaRPr lang="en-US"/>
          </a:p>
        </p:txBody>
      </p:sp>
    </p:spTree>
    <p:extLst>
      <p:ext uri="{BB962C8B-B14F-4D97-AF65-F5344CB8AC3E}">
        <p14:creationId xmlns:p14="http://schemas.microsoft.com/office/powerpoint/2010/main" val="13260646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48</a:t>
            </a:fld>
            <a:endParaRPr lang="en-US"/>
          </a:p>
        </p:txBody>
      </p:sp>
    </p:spTree>
    <p:extLst>
      <p:ext uri="{BB962C8B-B14F-4D97-AF65-F5344CB8AC3E}">
        <p14:creationId xmlns:p14="http://schemas.microsoft.com/office/powerpoint/2010/main" val="24221060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49</a:t>
            </a:fld>
            <a:endParaRPr lang="en-US"/>
          </a:p>
        </p:txBody>
      </p:sp>
    </p:spTree>
    <p:extLst>
      <p:ext uri="{BB962C8B-B14F-4D97-AF65-F5344CB8AC3E}">
        <p14:creationId xmlns:p14="http://schemas.microsoft.com/office/powerpoint/2010/main" val="338675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5</a:t>
            </a:fld>
            <a:endParaRPr lang="en-US"/>
          </a:p>
        </p:txBody>
      </p:sp>
    </p:spTree>
    <p:extLst>
      <p:ext uri="{BB962C8B-B14F-4D97-AF65-F5344CB8AC3E}">
        <p14:creationId xmlns:p14="http://schemas.microsoft.com/office/powerpoint/2010/main" val="23552497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50</a:t>
            </a:fld>
            <a:endParaRPr lang="en-US"/>
          </a:p>
        </p:txBody>
      </p:sp>
    </p:spTree>
    <p:extLst>
      <p:ext uri="{BB962C8B-B14F-4D97-AF65-F5344CB8AC3E}">
        <p14:creationId xmlns:p14="http://schemas.microsoft.com/office/powerpoint/2010/main" val="38652736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51</a:t>
            </a:fld>
            <a:endParaRPr lang="en-US"/>
          </a:p>
        </p:txBody>
      </p:sp>
    </p:spTree>
    <p:extLst>
      <p:ext uri="{BB962C8B-B14F-4D97-AF65-F5344CB8AC3E}">
        <p14:creationId xmlns:p14="http://schemas.microsoft.com/office/powerpoint/2010/main" val="18084594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52</a:t>
            </a:fld>
            <a:endParaRPr lang="en-US"/>
          </a:p>
        </p:txBody>
      </p:sp>
    </p:spTree>
    <p:extLst>
      <p:ext uri="{BB962C8B-B14F-4D97-AF65-F5344CB8AC3E}">
        <p14:creationId xmlns:p14="http://schemas.microsoft.com/office/powerpoint/2010/main" val="16554332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53</a:t>
            </a:fld>
            <a:endParaRPr lang="en-US"/>
          </a:p>
        </p:txBody>
      </p:sp>
    </p:spTree>
    <p:extLst>
      <p:ext uri="{BB962C8B-B14F-4D97-AF65-F5344CB8AC3E}">
        <p14:creationId xmlns:p14="http://schemas.microsoft.com/office/powerpoint/2010/main" val="9433886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54</a:t>
            </a:fld>
            <a:endParaRPr lang="en-US"/>
          </a:p>
        </p:txBody>
      </p:sp>
    </p:spTree>
    <p:extLst>
      <p:ext uri="{BB962C8B-B14F-4D97-AF65-F5344CB8AC3E}">
        <p14:creationId xmlns:p14="http://schemas.microsoft.com/office/powerpoint/2010/main" val="35686776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55</a:t>
            </a:fld>
            <a:endParaRPr lang="en-US"/>
          </a:p>
        </p:txBody>
      </p:sp>
    </p:spTree>
    <p:extLst>
      <p:ext uri="{BB962C8B-B14F-4D97-AF65-F5344CB8AC3E}">
        <p14:creationId xmlns:p14="http://schemas.microsoft.com/office/powerpoint/2010/main" val="37744597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56</a:t>
            </a:fld>
            <a:endParaRPr lang="en-US"/>
          </a:p>
        </p:txBody>
      </p:sp>
    </p:spTree>
    <p:extLst>
      <p:ext uri="{BB962C8B-B14F-4D97-AF65-F5344CB8AC3E}">
        <p14:creationId xmlns:p14="http://schemas.microsoft.com/office/powerpoint/2010/main" val="24337234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57</a:t>
            </a:fld>
            <a:endParaRPr lang="en-US"/>
          </a:p>
        </p:txBody>
      </p:sp>
    </p:spTree>
    <p:extLst>
      <p:ext uri="{BB962C8B-B14F-4D97-AF65-F5344CB8AC3E}">
        <p14:creationId xmlns:p14="http://schemas.microsoft.com/office/powerpoint/2010/main" val="7541113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58</a:t>
            </a:fld>
            <a:endParaRPr lang="en-US"/>
          </a:p>
        </p:txBody>
      </p:sp>
    </p:spTree>
    <p:extLst>
      <p:ext uri="{BB962C8B-B14F-4D97-AF65-F5344CB8AC3E}">
        <p14:creationId xmlns:p14="http://schemas.microsoft.com/office/powerpoint/2010/main" val="21601045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59</a:t>
            </a:fld>
            <a:endParaRPr lang="en-US"/>
          </a:p>
        </p:txBody>
      </p:sp>
    </p:spTree>
    <p:extLst>
      <p:ext uri="{BB962C8B-B14F-4D97-AF65-F5344CB8AC3E}">
        <p14:creationId xmlns:p14="http://schemas.microsoft.com/office/powerpoint/2010/main" val="768249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6</a:t>
            </a:fld>
            <a:endParaRPr lang="en-US"/>
          </a:p>
        </p:txBody>
      </p:sp>
    </p:spTree>
    <p:extLst>
      <p:ext uri="{BB962C8B-B14F-4D97-AF65-F5344CB8AC3E}">
        <p14:creationId xmlns:p14="http://schemas.microsoft.com/office/powerpoint/2010/main" val="28560539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60</a:t>
            </a:fld>
            <a:endParaRPr lang="en-US"/>
          </a:p>
        </p:txBody>
      </p:sp>
    </p:spTree>
    <p:extLst>
      <p:ext uri="{BB962C8B-B14F-4D97-AF65-F5344CB8AC3E}">
        <p14:creationId xmlns:p14="http://schemas.microsoft.com/office/powerpoint/2010/main" val="15292378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61</a:t>
            </a:fld>
            <a:endParaRPr lang="en-US"/>
          </a:p>
        </p:txBody>
      </p:sp>
    </p:spTree>
    <p:extLst>
      <p:ext uri="{BB962C8B-B14F-4D97-AF65-F5344CB8AC3E}">
        <p14:creationId xmlns:p14="http://schemas.microsoft.com/office/powerpoint/2010/main" val="30480687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62</a:t>
            </a:fld>
            <a:endParaRPr lang="en-US"/>
          </a:p>
        </p:txBody>
      </p:sp>
    </p:spTree>
    <p:extLst>
      <p:ext uri="{BB962C8B-B14F-4D97-AF65-F5344CB8AC3E}">
        <p14:creationId xmlns:p14="http://schemas.microsoft.com/office/powerpoint/2010/main" val="12061296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63</a:t>
            </a:fld>
            <a:endParaRPr lang="en-US"/>
          </a:p>
        </p:txBody>
      </p:sp>
    </p:spTree>
    <p:extLst>
      <p:ext uri="{BB962C8B-B14F-4D97-AF65-F5344CB8AC3E}">
        <p14:creationId xmlns:p14="http://schemas.microsoft.com/office/powerpoint/2010/main" val="2545914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64</a:t>
            </a:fld>
            <a:endParaRPr lang="en-US"/>
          </a:p>
        </p:txBody>
      </p:sp>
    </p:spTree>
    <p:extLst>
      <p:ext uri="{BB962C8B-B14F-4D97-AF65-F5344CB8AC3E}">
        <p14:creationId xmlns:p14="http://schemas.microsoft.com/office/powerpoint/2010/main" val="30188421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40E2CE-D880-8449-B507-73D2A0793BF7}" type="slidenum">
              <a:rPr lang="en-US" smtClean="0"/>
              <a:t>65</a:t>
            </a:fld>
            <a:endParaRPr lang="en-US"/>
          </a:p>
        </p:txBody>
      </p:sp>
    </p:spTree>
    <p:extLst>
      <p:ext uri="{BB962C8B-B14F-4D97-AF65-F5344CB8AC3E}">
        <p14:creationId xmlns:p14="http://schemas.microsoft.com/office/powerpoint/2010/main" val="3515122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66</a:t>
            </a:fld>
            <a:endParaRPr lang="en-US"/>
          </a:p>
        </p:txBody>
      </p:sp>
    </p:spTree>
    <p:extLst>
      <p:ext uri="{BB962C8B-B14F-4D97-AF65-F5344CB8AC3E}">
        <p14:creationId xmlns:p14="http://schemas.microsoft.com/office/powerpoint/2010/main" val="19922104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67</a:t>
            </a:fld>
            <a:endParaRPr lang="en-US"/>
          </a:p>
        </p:txBody>
      </p:sp>
    </p:spTree>
    <p:extLst>
      <p:ext uri="{BB962C8B-B14F-4D97-AF65-F5344CB8AC3E}">
        <p14:creationId xmlns:p14="http://schemas.microsoft.com/office/powerpoint/2010/main" val="25627010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68</a:t>
            </a:fld>
            <a:endParaRPr lang="en-US"/>
          </a:p>
        </p:txBody>
      </p:sp>
    </p:spTree>
    <p:extLst>
      <p:ext uri="{BB962C8B-B14F-4D97-AF65-F5344CB8AC3E}">
        <p14:creationId xmlns:p14="http://schemas.microsoft.com/office/powerpoint/2010/main" val="23268532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69</a:t>
            </a:fld>
            <a:endParaRPr lang="en-US"/>
          </a:p>
        </p:txBody>
      </p:sp>
    </p:spTree>
    <p:extLst>
      <p:ext uri="{BB962C8B-B14F-4D97-AF65-F5344CB8AC3E}">
        <p14:creationId xmlns:p14="http://schemas.microsoft.com/office/powerpoint/2010/main" val="2404194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7</a:t>
            </a:fld>
            <a:endParaRPr lang="en-US"/>
          </a:p>
        </p:txBody>
      </p:sp>
    </p:spTree>
    <p:extLst>
      <p:ext uri="{BB962C8B-B14F-4D97-AF65-F5344CB8AC3E}">
        <p14:creationId xmlns:p14="http://schemas.microsoft.com/office/powerpoint/2010/main" val="11430834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70</a:t>
            </a:fld>
            <a:endParaRPr lang="en-US"/>
          </a:p>
        </p:txBody>
      </p:sp>
    </p:spTree>
    <p:extLst>
      <p:ext uri="{BB962C8B-B14F-4D97-AF65-F5344CB8AC3E}">
        <p14:creationId xmlns:p14="http://schemas.microsoft.com/office/powerpoint/2010/main" val="6302749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71</a:t>
            </a:fld>
            <a:endParaRPr lang="en-US"/>
          </a:p>
        </p:txBody>
      </p:sp>
    </p:spTree>
    <p:extLst>
      <p:ext uri="{BB962C8B-B14F-4D97-AF65-F5344CB8AC3E}">
        <p14:creationId xmlns:p14="http://schemas.microsoft.com/office/powerpoint/2010/main" val="17444801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72</a:t>
            </a:fld>
            <a:endParaRPr lang="en-US"/>
          </a:p>
        </p:txBody>
      </p:sp>
    </p:spTree>
    <p:extLst>
      <p:ext uri="{BB962C8B-B14F-4D97-AF65-F5344CB8AC3E}">
        <p14:creationId xmlns:p14="http://schemas.microsoft.com/office/powerpoint/2010/main" val="13926850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73</a:t>
            </a:fld>
            <a:endParaRPr lang="en-US"/>
          </a:p>
        </p:txBody>
      </p:sp>
    </p:spTree>
    <p:extLst>
      <p:ext uri="{BB962C8B-B14F-4D97-AF65-F5344CB8AC3E}">
        <p14:creationId xmlns:p14="http://schemas.microsoft.com/office/powerpoint/2010/main" val="35388311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74</a:t>
            </a:fld>
            <a:endParaRPr lang="en-US"/>
          </a:p>
        </p:txBody>
      </p:sp>
    </p:spTree>
    <p:extLst>
      <p:ext uri="{BB962C8B-B14F-4D97-AF65-F5344CB8AC3E}">
        <p14:creationId xmlns:p14="http://schemas.microsoft.com/office/powerpoint/2010/main" val="5823663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75</a:t>
            </a:fld>
            <a:endParaRPr lang="en-US"/>
          </a:p>
        </p:txBody>
      </p:sp>
    </p:spTree>
    <p:extLst>
      <p:ext uri="{BB962C8B-B14F-4D97-AF65-F5344CB8AC3E}">
        <p14:creationId xmlns:p14="http://schemas.microsoft.com/office/powerpoint/2010/main" val="29009970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76</a:t>
            </a:fld>
            <a:endParaRPr lang="en-US"/>
          </a:p>
        </p:txBody>
      </p:sp>
    </p:spTree>
    <p:extLst>
      <p:ext uri="{BB962C8B-B14F-4D97-AF65-F5344CB8AC3E}">
        <p14:creationId xmlns:p14="http://schemas.microsoft.com/office/powerpoint/2010/main" val="29420777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77</a:t>
            </a:fld>
            <a:endParaRPr lang="en-US"/>
          </a:p>
        </p:txBody>
      </p:sp>
    </p:spTree>
    <p:extLst>
      <p:ext uri="{BB962C8B-B14F-4D97-AF65-F5344CB8AC3E}">
        <p14:creationId xmlns:p14="http://schemas.microsoft.com/office/powerpoint/2010/main" val="22134737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78</a:t>
            </a:fld>
            <a:endParaRPr lang="en-US"/>
          </a:p>
        </p:txBody>
      </p:sp>
    </p:spTree>
    <p:extLst>
      <p:ext uri="{BB962C8B-B14F-4D97-AF65-F5344CB8AC3E}">
        <p14:creationId xmlns:p14="http://schemas.microsoft.com/office/powerpoint/2010/main" val="42802008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79</a:t>
            </a:fld>
            <a:endParaRPr lang="en-US"/>
          </a:p>
        </p:txBody>
      </p:sp>
    </p:spTree>
    <p:extLst>
      <p:ext uri="{BB962C8B-B14F-4D97-AF65-F5344CB8AC3E}">
        <p14:creationId xmlns:p14="http://schemas.microsoft.com/office/powerpoint/2010/main" val="425074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8</a:t>
            </a:fld>
            <a:endParaRPr lang="en-US"/>
          </a:p>
        </p:txBody>
      </p:sp>
    </p:spTree>
    <p:extLst>
      <p:ext uri="{BB962C8B-B14F-4D97-AF65-F5344CB8AC3E}">
        <p14:creationId xmlns:p14="http://schemas.microsoft.com/office/powerpoint/2010/main" val="5673630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80</a:t>
            </a:fld>
            <a:endParaRPr lang="en-US"/>
          </a:p>
        </p:txBody>
      </p:sp>
    </p:spTree>
    <p:extLst>
      <p:ext uri="{BB962C8B-B14F-4D97-AF65-F5344CB8AC3E}">
        <p14:creationId xmlns:p14="http://schemas.microsoft.com/office/powerpoint/2010/main" val="14315306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81</a:t>
            </a:fld>
            <a:endParaRPr lang="en-US"/>
          </a:p>
        </p:txBody>
      </p:sp>
    </p:spTree>
    <p:extLst>
      <p:ext uri="{BB962C8B-B14F-4D97-AF65-F5344CB8AC3E}">
        <p14:creationId xmlns:p14="http://schemas.microsoft.com/office/powerpoint/2010/main" val="234931864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82</a:t>
            </a:fld>
            <a:endParaRPr lang="en-US"/>
          </a:p>
        </p:txBody>
      </p:sp>
    </p:spTree>
    <p:extLst>
      <p:ext uri="{BB962C8B-B14F-4D97-AF65-F5344CB8AC3E}">
        <p14:creationId xmlns:p14="http://schemas.microsoft.com/office/powerpoint/2010/main" val="305460283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83</a:t>
            </a:fld>
            <a:endParaRPr lang="en-US"/>
          </a:p>
        </p:txBody>
      </p:sp>
    </p:spTree>
    <p:extLst>
      <p:ext uri="{BB962C8B-B14F-4D97-AF65-F5344CB8AC3E}">
        <p14:creationId xmlns:p14="http://schemas.microsoft.com/office/powerpoint/2010/main" val="9987678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84</a:t>
            </a:fld>
            <a:endParaRPr lang="en-US"/>
          </a:p>
        </p:txBody>
      </p:sp>
    </p:spTree>
    <p:extLst>
      <p:ext uri="{BB962C8B-B14F-4D97-AF65-F5344CB8AC3E}">
        <p14:creationId xmlns:p14="http://schemas.microsoft.com/office/powerpoint/2010/main" val="24890487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85</a:t>
            </a:fld>
            <a:endParaRPr lang="en-US"/>
          </a:p>
        </p:txBody>
      </p:sp>
    </p:spTree>
    <p:extLst>
      <p:ext uri="{BB962C8B-B14F-4D97-AF65-F5344CB8AC3E}">
        <p14:creationId xmlns:p14="http://schemas.microsoft.com/office/powerpoint/2010/main" val="222829733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86</a:t>
            </a:fld>
            <a:endParaRPr lang="en-US"/>
          </a:p>
        </p:txBody>
      </p:sp>
    </p:spTree>
    <p:extLst>
      <p:ext uri="{BB962C8B-B14F-4D97-AF65-F5344CB8AC3E}">
        <p14:creationId xmlns:p14="http://schemas.microsoft.com/office/powerpoint/2010/main" val="426937737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87</a:t>
            </a:fld>
            <a:endParaRPr lang="en-US"/>
          </a:p>
        </p:txBody>
      </p:sp>
    </p:spTree>
    <p:extLst>
      <p:ext uri="{BB962C8B-B14F-4D97-AF65-F5344CB8AC3E}">
        <p14:creationId xmlns:p14="http://schemas.microsoft.com/office/powerpoint/2010/main" val="30773131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88</a:t>
            </a:fld>
            <a:endParaRPr lang="en-US"/>
          </a:p>
        </p:txBody>
      </p:sp>
    </p:spTree>
    <p:extLst>
      <p:ext uri="{BB962C8B-B14F-4D97-AF65-F5344CB8AC3E}">
        <p14:creationId xmlns:p14="http://schemas.microsoft.com/office/powerpoint/2010/main" val="147976247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89</a:t>
            </a:fld>
            <a:endParaRPr lang="en-US"/>
          </a:p>
        </p:txBody>
      </p:sp>
    </p:spTree>
    <p:extLst>
      <p:ext uri="{BB962C8B-B14F-4D97-AF65-F5344CB8AC3E}">
        <p14:creationId xmlns:p14="http://schemas.microsoft.com/office/powerpoint/2010/main" val="4274755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0E2CE-D880-8449-B507-73D2A0793BF7}" type="slidenum">
              <a:rPr lang="en-US" smtClean="0"/>
              <a:t>9</a:t>
            </a:fld>
            <a:endParaRPr lang="en-US"/>
          </a:p>
        </p:txBody>
      </p:sp>
    </p:spTree>
    <p:extLst>
      <p:ext uri="{BB962C8B-B14F-4D97-AF65-F5344CB8AC3E}">
        <p14:creationId xmlns:p14="http://schemas.microsoft.com/office/powerpoint/2010/main" val="2694955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1 - Warm Red">
    <p:bg>
      <p:bgPr>
        <a:solidFill>
          <a:srgbClr val="FF4F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2900" y="841773"/>
            <a:ext cx="8458200" cy="1729978"/>
          </a:xfrm>
        </p:spPr>
        <p:txBody>
          <a:bodyPr anchor="b">
            <a:normAutofit/>
          </a:bodyPr>
          <a:lstStyle>
            <a:lvl1pPr algn="l">
              <a:defRPr sz="4500">
                <a:solidFill>
                  <a:schemeClr val="bg1"/>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42899" y="2576614"/>
            <a:ext cx="8458202" cy="1729978"/>
          </a:xfrm>
        </p:spPr>
        <p:txBody>
          <a:bodyPr/>
          <a:lstStyle>
            <a:lvl1pPr marL="0" indent="0" algn="l">
              <a:buNone/>
              <a:defRPr sz="1800">
                <a:solidFill>
                  <a:schemeClr val="bg1"/>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74899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spcCol="360000"/>
          <a:lstStyle>
            <a:lvl1pPr>
              <a:lnSpc>
                <a:spcPct val="100000"/>
              </a:lnSpc>
              <a:spcBef>
                <a:spcPts val="750"/>
              </a:spcBef>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4"/>
          </p:nvPr>
        </p:nvSpPr>
        <p:spPr>
          <a:xfrm>
            <a:off x="6890147" y="4662649"/>
            <a:ext cx="1910954" cy="273844"/>
          </a:xfrm>
          <a:prstGeom prst="rect">
            <a:avLst/>
          </a:prstGeom>
        </p:spPr>
        <p:txBody>
          <a:bodyPr vert="horz" lIns="90000" tIns="45720" rIns="0" bIns="45720" rtlCol="0" anchor="ctr"/>
          <a:lstStyle>
            <a:lvl1pPr algn="r">
              <a:defRPr sz="750">
                <a:solidFill>
                  <a:schemeClr val="tx1">
                    <a:tint val="75000"/>
                  </a:schemeClr>
                </a:solidFill>
              </a:defRPr>
            </a:lvl1pPr>
          </a:lstStyle>
          <a:p>
            <a:fld id="{20CFEDCE-3BD6-9940-A642-E28DD407BF5F}" type="slidenum">
              <a:rPr lang="en-US" smtClean="0"/>
              <a:pPr/>
              <a:t>‹#›</a:t>
            </a:fld>
            <a:endParaRPr lang="en-US" dirty="0"/>
          </a:p>
        </p:txBody>
      </p:sp>
    </p:spTree>
    <p:extLst>
      <p:ext uri="{BB962C8B-B14F-4D97-AF65-F5344CB8AC3E}">
        <p14:creationId xmlns:p14="http://schemas.microsoft.com/office/powerpoint/2010/main" val="4155550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1168004"/>
            <a:ext cx="4121269" cy="32944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4143" y="1168004"/>
            <a:ext cx="4116958" cy="32944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a:xfrm>
            <a:off x="6890147" y="4662649"/>
            <a:ext cx="1910954" cy="273844"/>
          </a:xfrm>
        </p:spPr>
        <p:txBody>
          <a:bodyPr/>
          <a:lstStyle/>
          <a:p>
            <a:fld id="{20CFEDCE-3BD6-9940-A642-E28DD407BF5F}" type="slidenum">
              <a:rPr lang="en-US" smtClean="0"/>
              <a:t>‹#›</a:t>
            </a:fld>
            <a:endParaRPr lang="en-US"/>
          </a:p>
        </p:txBody>
      </p:sp>
    </p:spTree>
    <p:extLst>
      <p:ext uri="{BB962C8B-B14F-4D97-AF65-F5344CB8AC3E}">
        <p14:creationId xmlns:p14="http://schemas.microsoft.com/office/powerpoint/2010/main" val="484347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14325"/>
            <a:ext cx="8458200" cy="583142"/>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2900" y="897731"/>
            <a:ext cx="8458201" cy="3564732"/>
          </a:xfrm>
          <a:prstGeom prst="rect">
            <a:avLst/>
          </a:prstGeom>
        </p:spPr>
        <p:txBody>
          <a:bodyPr vert="horz" lIns="0" tIns="18000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491625" y="4713051"/>
            <a:ext cx="1624520" cy="284534"/>
          </a:xfrm>
          <a:prstGeom prst="rect">
            <a:avLst/>
          </a:prstGeom>
        </p:spPr>
        <p:txBody>
          <a:bodyPr vert="horz" lIns="0" tIns="0" rIns="0" bIns="0" rtlCol="0" anchor="t" anchorCtr="0"/>
          <a:lstStyle>
            <a:lvl1pPr algn="l">
              <a:defRPr lang="en-US" sz="563" b="0" i="0" kern="1200" smtClean="0">
                <a:solidFill>
                  <a:schemeClr val="bg1">
                    <a:lumMod val="65000"/>
                  </a:schemeClr>
                </a:solidFill>
                <a:effectLst/>
              </a:defRPr>
            </a:lvl1pPr>
          </a:lstStyle>
          <a:p>
            <a:r>
              <a:rPr lang="en-US" dirty="0" err="1" smtClean="0"/>
              <a:t>Genesys</a:t>
            </a:r>
            <a:r>
              <a:rPr lang="en-US" dirty="0" smtClean="0"/>
              <a:t> confidential and proprietary information. Unauthorized disclosure is prohibited.</a:t>
            </a:r>
            <a:endParaRPr lang="en-US" dirty="0"/>
          </a:p>
        </p:txBody>
      </p:sp>
      <p:sp>
        <p:nvSpPr>
          <p:cNvPr id="6" name="Slide Number Placeholder 5"/>
          <p:cNvSpPr>
            <a:spLocks noGrp="1"/>
          </p:cNvSpPr>
          <p:nvPr>
            <p:ph type="sldNum" sz="quarter" idx="4"/>
          </p:nvPr>
        </p:nvSpPr>
        <p:spPr>
          <a:xfrm>
            <a:off x="6890147" y="4662649"/>
            <a:ext cx="1910954" cy="273844"/>
          </a:xfrm>
          <a:prstGeom prst="rect">
            <a:avLst/>
          </a:prstGeom>
        </p:spPr>
        <p:txBody>
          <a:bodyPr vert="horz" lIns="90000" tIns="45720" rIns="0" bIns="45720" rtlCol="0" anchor="ctr"/>
          <a:lstStyle>
            <a:lvl1pPr algn="r">
              <a:defRPr sz="750">
                <a:solidFill>
                  <a:schemeClr val="tx1">
                    <a:tint val="75000"/>
                  </a:schemeClr>
                </a:solidFill>
              </a:defRPr>
            </a:lvl1pPr>
          </a:lstStyle>
          <a:p>
            <a:fld id="{20CFEDCE-3BD6-9940-A642-E28DD407BF5F}" type="slidenum">
              <a:rPr lang="en-US" smtClean="0"/>
              <a:pPr/>
              <a:t>‹#›</a:t>
            </a:fld>
            <a:endParaRPr lang="en-US" dirty="0"/>
          </a:p>
        </p:txBody>
      </p:sp>
    </p:spTree>
    <p:extLst>
      <p:ext uri="{BB962C8B-B14F-4D97-AF65-F5344CB8AC3E}">
        <p14:creationId xmlns:p14="http://schemas.microsoft.com/office/powerpoint/2010/main" val="988585463"/>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6" r:id="rId3"/>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000" kern="1200" spc="-113">
          <a:solidFill>
            <a:srgbClr val="FF4F1F"/>
          </a:solidFill>
          <a:latin typeface="+mj-lt"/>
          <a:ea typeface="+mj-ea"/>
          <a:cs typeface="+mj-cs"/>
        </a:defRPr>
      </a:lvl1pPr>
    </p:titleStyle>
    <p:bodyStyle>
      <a:lvl1pPr marL="202406" indent="-202406" algn="l" defTabSz="685800" rtl="0" eaLnBrk="1" latinLnBrk="0" hangingPunct="1">
        <a:lnSpc>
          <a:spcPct val="110000"/>
        </a:lnSpc>
        <a:spcBef>
          <a:spcPts val="1200"/>
        </a:spcBef>
        <a:buClr>
          <a:srgbClr val="FF4F1F"/>
        </a:buClr>
        <a:buFont typeface="Lato-Black" charset="0"/>
        <a:buChar char="◦"/>
        <a:tabLst/>
        <a:defRPr sz="1800" kern="1200" spc="0">
          <a:solidFill>
            <a:srgbClr val="4E5054"/>
          </a:solidFill>
          <a:latin typeface="+mn-lt"/>
          <a:ea typeface="+mn-ea"/>
          <a:cs typeface="+mn-cs"/>
        </a:defRPr>
      </a:lvl1pPr>
      <a:lvl2pPr marL="571500" indent="-228600" algn="l" defTabSz="685800" rtl="0" eaLnBrk="1" latinLnBrk="0" hangingPunct="1">
        <a:lnSpc>
          <a:spcPct val="90000"/>
        </a:lnSpc>
        <a:spcBef>
          <a:spcPts val="375"/>
        </a:spcBef>
        <a:buClr>
          <a:srgbClr val="FF4F1F"/>
        </a:buClr>
        <a:buFont typeface="AmericanTypewriter-Light" charset="0"/>
        <a:buChar char="•"/>
        <a:tabLst/>
        <a:defRPr sz="1500" kern="1200" spc="0">
          <a:solidFill>
            <a:srgbClr val="4E5054"/>
          </a:solidFill>
          <a:latin typeface="+mn-lt"/>
          <a:ea typeface="+mn-ea"/>
          <a:cs typeface="+mn-cs"/>
        </a:defRPr>
      </a:lvl2pPr>
      <a:lvl3pPr marL="857250" indent="-171450" algn="l" defTabSz="685800" rtl="0" eaLnBrk="1" latinLnBrk="0" hangingPunct="1">
        <a:lnSpc>
          <a:spcPct val="90000"/>
        </a:lnSpc>
        <a:spcBef>
          <a:spcPts val="375"/>
        </a:spcBef>
        <a:buClr>
          <a:srgbClr val="FF4F1F"/>
        </a:buClr>
        <a:buFont typeface="Wingdings" charset="2"/>
        <a:buChar char="§"/>
        <a:defRPr sz="1350" kern="1200" spc="0">
          <a:solidFill>
            <a:srgbClr val="4E5054"/>
          </a:solidFill>
          <a:latin typeface="+mn-lt"/>
          <a:ea typeface="+mn-ea"/>
          <a:cs typeface="+mn-cs"/>
        </a:defRPr>
      </a:lvl3pPr>
      <a:lvl4pPr marL="1200150" indent="-171450" algn="l" defTabSz="685800" rtl="0" eaLnBrk="1" latinLnBrk="0" hangingPunct="1">
        <a:lnSpc>
          <a:spcPct val="90000"/>
        </a:lnSpc>
        <a:spcBef>
          <a:spcPts val="375"/>
        </a:spcBef>
        <a:buClr>
          <a:srgbClr val="FF4F1F"/>
        </a:buClr>
        <a:buFont typeface=".AppleSystemUIFont" charset="-120"/>
        <a:buChar char="▴"/>
        <a:defRPr sz="1200" kern="1200" spc="0">
          <a:solidFill>
            <a:srgbClr val="4E5054"/>
          </a:solidFill>
          <a:latin typeface="+mn-lt"/>
          <a:ea typeface="+mn-ea"/>
          <a:cs typeface="+mn-cs"/>
        </a:defRPr>
      </a:lvl4pPr>
      <a:lvl5pPr marL="1543050" indent="-171450" algn="l" defTabSz="685800" rtl="0" eaLnBrk="1" latinLnBrk="0" hangingPunct="1">
        <a:lnSpc>
          <a:spcPct val="90000"/>
        </a:lnSpc>
        <a:spcBef>
          <a:spcPts val="375"/>
        </a:spcBef>
        <a:buClr>
          <a:srgbClr val="FF4F1F"/>
        </a:buClr>
        <a:buFont typeface="Mshtakan" charset="0"/>
        <a:buChar char="★"/>
        <a:defRPr sz="1200" kern="1200" spc="0">
          <a:solidFill>
            <a:srgbClr val="4E5054"/>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pos="3560" userDrawn="1">
          <p15:clr>
            <a:srgbClr val="F26B43"/>
          </p15:clr>
        </p15:guide>
        <p15:guide id="3" pos="4241" userDrawn="1">
          <p15:clr>
            <a:srgbClr val="F26B43"/>
          </p15:clr>
        </p15:guide>
        <p15:guide id="4" pos="4922" userDrawn="1">
          <p15:clr>
            <a:srgbClr val="F26B43"/>
          </p15:clr>
        </p15:guide>
        <p15:guide id="6" pos="2200" userDrawn="1">
          <p15:clr>
            <a:srgbClr val="F26B43"/>
          </p15:clr>
        </p15:guide>
        <p15:guide id="7" pos="1520" userDrawn="1">
          <p15:clr>
            <a:srgbClr val="F26B43"/>
          </p15:clr>
        </p15:guide>
        <p15:guide id="8" pos="862" userDrawn="1">
          <p15:clr>
            <a:srgbClr val="F26B43"/>
          </p15:clr>
        </p15:guide>
        <p15:guide id="10" orient="horz" pos="2934" userDrawn="1">
          <p15:clr>
            <a:srgbClr val="F26B43"/>
          </p15:clr>
        </p15:guide>
        <p15:guide id="11" orient="horz" pos="2811" userDrawn="1">
          <p15:clr>
            <a:srgbClr val="F26B43"/>
          </p15:clr>
        </p15:guide>
        <p15:guide id="12" pos="216" userDrawn="1">
          <p15:clr>
            <a:srgbClr val="F26B43"/>
          </p15:clr>
        </p15:guide>
        <p15:guide id="13" pos="5544" userDrawn="1">
          <p15:clr>
            <a:srgbClr val="F26B43"/>
          </p15:clr>
        </p15:guide>
        <p15:guide id="16" orient="horz" pos="19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8" Type="http://schemas.openxmlformats.org/officeDocument/2006/relationships/hyperlink" Target="https://www.crockford.com/javascript/" TargetMode="External"/><Relationship Id="rId3" Type="http://schemas.openxmlformats.org/officeDocument/2006/relationships/hyperlink" Target="https://jsfiddle.net/" TargetMode="External"/><Relationship Id="rId7" Type="http://schemas.openxmlformats.org/officeDocument/2006/relationships/hyperlink" Target="https://www.w3schools.com/colors/colors_picker.asp" TargetMode="External"/><Relationship Id="rId2" Type="http://schemas.openxmlformats.org/officeDocument/2006/relationships/hyperlink" Target="https://developer.mozilla.org/" TargetMode="External"/><Relationship Id="rId1" Type="http://schemas.openxmlformats.org/officeDocument/2006/relationships/slideLayout" Target="../slideLayouts/slideLayout3.xml"/><Relationship Id="rId6" Type="http://schemas.openxmlformats.org/officeDocument/2006/relationships/hyperlink" Target="https://material.io/" TargetMode="External"/><Relationship Id="rId5" Type="http://schemas.openxmlformats.org/officeDocument/2006/relationships/hyperlink" Target="https://fonts.google.com/" TargetMode="External"/><Relationship Id="rId4" Type="http://schemas.openxmlformats.org/officeDocument/2006/relationships/hyperlink" Target="https://www.npmjs.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material.io/icons"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s://www.w3schools.com/"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material.io/icons"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hyperlink" Target="https://www.w3schools.com/"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JavaScript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7861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 It Some CSS</a:t>
            </a:r>
            <a:endParaRPr lang="en-US" dirty="0"/>
          </a:p>
        </p:txBody>
      </p:sp>
      <p:sp>
        <p:nvSpPr>
          <p:cNvPr id="3" name="Content Placeholder 2"/>
          <p:cNvSpPr>
            <a:spLocks noGrp="1"/>
          </p:cNvSpPr>
          <p:nvPr>
            <p:ph sz="half" idx="1"/>
          </p:nvPr>
        </p:nvSpPr>
        <p:spPr>
          <a:xfrm>
            <a:off x="342901" y="897467"/>
            <a:ext cx="8612564" cy="686967"/>
          </a:xfrm>
        </p:spPr>
        <p:txBody>
          <a:bodyPr tIns="91440">
            <a:noAutofit/>
          </a:bodyPr>
          <a:lstStyle/>
          <a:p>
            <a:r>
              <a:rPr lang="en-US" dirty="0" smtClean="0"/>
              <a:t>And put our styling into a styles/notes.css file</a:t>
            </a:r>
            <a:r>
              <a:rPr lang="en-US" dirty="0"/>
              <a:t>:</a:t>
            </a:r>
            <a:endParaRPr lang="en-US" dirty="0" smtClean="0"/>
          </a:p>
        </p:txBody>
      </p:sp>
      <p:sp>
        <p:nvSpPr>
          <p:cNvPr id="5" name="TextBox 4"/>
          <p:cNvSpPr txBox="1"/>
          <p:nvPr/>
        </p:nvSpPr>
        <p:spPr>
          <a:xfrm>
            <a:off x="342900" y="1480609"/>
            <a:ext cx="8612564" cy="2517612"/>
          </a:xfrm>
          <a:prstGeom prst="rect">
            <a:avLst/>
          </a:prstGeom>
          <a:noFill/>
        </p:spPr>
        <p:txBody>
          <a:bodyPr wrap="square" rtlCol="0">
            <a:spAutoFit/>
          </a:bodyPr>
          <a:lstStyle/>
          <a:p>
            <a:r>
              <a:rPr lang="en-US" b="1" spc="100" dirty="0">
                <a:latin typeface="Courier New" panose="02070309020205020404" pitchFamily="49" charset="0"/>
                <a:cs typeface="Courier New" panose="02070309020205020404" pitchFamily="49" charset="0"/>
              </a:rPr>
              <a:t>li {</a:t>
            </a:r>
          </a:p>
          <a:p>
            <a:r>
              <a:rPr lang="en-US" b="1" spc="100" dirty="0">
                <a:latin typeface="Courier New" panose="02070309020205020404" pitchFamily="49" charset="0"/>
                <a:cs typeface="Courier New" panose="02070309020205020404" pitchFamily="49" charset="0"/>
              </a:rPr>
              <a:t>    height: 150px</a:t>
            </a:r>
            <a:r>
              <a:rPr lang="en-US" b="1" spc="100" dirty="0" smtClean="0">
                <a:latin typeface="Courier New" panose="02070309020205020404" pitchFamily="49" charset="0"/>
                <a:cs typeface="Courier New" panose="02070309020205020404" pitchFamily="49" charset="0"/>
              </a:rPr>
              <a:t>;            /* make them 150 by 150 pixels */</a:t>
            </a:r>
            <a:endParaRPr lang="en-US" b="1" spc="100" dirty="0">
              <a:latin typeface="Courier New" panose="02070309020205020404" pitchFamily="49" charset="0"/>
              <a:cs typeface="Courier New" panose="02070309020205020404" pitchFamily="49" charset="0"/>
            </a:endParaRPr>
          </a:p>
          <a:p>
            <a:r>
              <a:rPr lang="en-US" b="1" spc="100" dirty="0" smtClean="0">
                <a:latin typeface="Courier New" panose="02070309020205020404" pitchFamily="49" charset="0"/>
                <a:cs typeface="Courier New" panose="02070309020205020404" pitchFamily="49" charset="0"/>
              </a:rPr>
              <a:t>    width</a:t>
            </a:r>
            <a:r>
              <a:rPr lang="en-US" b="1" spc="100" dirty="0">
                <a:latin typeface="Courier New" panose="02070309020205020404" pitchFamily="49" charset="0"/>
                <a:cs typeface="Courier New" panose="02070309020205020404" pitchFamily="49" charset="0"/>
              </a:rPr>
              <a:t>: </a:t>
            </a:r>
            <a:r>
              <a:rPr lang="en-US" b="1" spc="100" dirty="0" smtClean="0">
                <a:latin typeface="Courier New" panose="02070309020205020404" pitchFamily="49" charset="0"/>
                <a:cs typeface="Courier New" panose="02070309020205020404" pitchFamily="49" charset="0"/>
              </a:rPr>
              <a:t>150px</a:t>
            </a:r>
            <a:r>
              <a:rPr lang="en-US" b="1" spc="100" dirty="0">
                <a:latin typeface="Courier New" panose="02070309020205020404" pitchFamily="49" charset="0"/>
                <a:cs typeface="Courier New" panose="02070309020205020404" pitchFamily="49" charset="0"/>
              </a:rPr>
              <a:t>;</a:t>
            </a:r>
          </a:p>
          <a:p>
            <a:r>
              <a:rPr lang="en-US" b="1" spc="100" dirty="0" smtClean="0">
                <a:latin typeface="Courier New" panose="02070309020205020404" pitchFamily="49" charset="0"/>
                <a:cs typeface="Courier New" panose="02070309020205020404" pitchFamily="49" charset="0"/>
              </a:rPr>
              <a:t>    border-style</a:t>
            </a:r>
            <a:r>
              <a:rPr lang="en-US" b="1" spc="100" dirty="0">
                <a:latin typeface="Courier New" panose="02070309020205020404" pitchFamily="49" charset="0"/>
                <a:cs typeface="Courier New" panose="02070309020205020404" pitchFamily="49" charset="0"/>
              </a:rPr>
              <a:t>: solid</a:t>
            </a:r>
            <a:r>
              <a:rPr lang="en-US" b="1" spc="100" dirty="0" smtClean="0">
                <a:latin typeface="Courier New" panose="02070309020205020404" pitchFamily="49" charset="0"/>
                <a:cs typeface="Courier New" panose="02070309020205020404" pitchFamily="49" charset="0"/>
              </a:rPr>
              <a:t>;      /* with solid black borders */</a:t>
            </a:r>
            <a:endParaRPr lang="en-US" b="1" spc="100" dirty="0">
              <a:latin typeface="Courier New" panose="02070309020205020404" pitchFamily="49" charset="0"/>
              <a:cs typeface="Courier New" panose="02070309020205020404" pitchFamily="49" charset="0"/>
            </a:endParaRPr>
          </a:p>
          <a:p>
            <a:r>
              <a:rPr lang="en-US" b="1" spc="100" dirty="0" smtClean="0">
                <a:latin typeface="Courier New" panose="02070309020205020404" pitchFamily="49" charset="0"/>
                <a:cs typeface="Courier New" panose="02070309020205020404" pitchFamily="49" charset="0"/>
              </a:rPr>
              <a:t>    background</a:t>
            </a:r>
            <a:r>
              <a:rPr lang="en-US" b="1" spc="100" dirty="0">
                <a:latin typeface="Courier New" panose="02070309020205020404" pitchFamily="49" charset="0"/>
                <a:cs typeface="Courier New" panose="02070309020205020404" pitchFamily="49" charset="0"/>
              </a:rPr>
              <a:t>: #</a:t>
            </a:r>
            <a:r>
              <a:rPr lang="en-US" b="1" spc="100" dirty="0" err="1">
                <a:latin typeface="Courier New" panose="02070309020205020404" pitchFamily="49" charset="0"/>
                <a:cs typeface="Courier New" panose="02070309020205020404" pitchFamily="49" charset="0"/>
              </a:rPr>
              <a:t>ffc</a:t>
            </a:r>
            <a:r>
              <a:rPr lang="en-US" b="1" spc="100" dirty="0" smtClean="0">
                <a:latin typeface="Courier New" panose="02070309020205020404" pitchFamily="49" charset="0"/>
                <a:cs typeface="Courier New" panose="02070309020205020404" pitchFamily="49" charset="0"/>
              </a:rPr>
              <a:t>;         /* and a bright yellow background */</a:t>
            </a:r>
            <a:endParaRPr lang="en-US" b="1" spc="100" dirty="0">
              <a:latin typeface="Courier New" panose="02070309020205020404" pitchFamily="49" charset="0"/>
              <a:cs typeface="Courier New" panose="02070309020205020404" pitchFamily="49" charset="0"/>
            </a:endParaRPr>
          </a:p>
          <a:p>
            <a:r>
              <a:rPr lang="en-US" b="1" spc="100" dirty="0" smtClean="0">
                <a:latin typeface="Courier New" panose="02070309020205020404" pitchFamily="49" charset="0"/>
                <a:cs typeface="Courier New" panose="02070309020205020404" pitchFamily="49" charset="0"/>
              </a:rPr>
              <a:t>}</a:t>
            </a:r>
          </a:p>
          <a:p>
            <a:endParaRPr lang="en-US" b="1" spc="100" dirty="0">
              <a:latin typeface="Courier New" panose="02070309020205020404" pitchFamily="49" charset="0"/>
              <a:cs typeface="Courier New" panose="02070309020205020404" pitchFamily="49" charset="0"/>
            </a:endParaRPr>
          </a:p>
          <a:p>
            <a:pPr marL="202406" lvl="0" indent="-202406">
              <a:lnSpc>
                <a:spcPct val="110000"/>
              </a:lnSpc>
              <a:spcBef>
                <a:spcPts val="1200"/>
              </a:spcBef>
              <a:buClr>
                <a:srgbClr val="FF4F1F"/>
              </a:buClr>
              <a:buFont typeface="Lato-Black" charset="0"/>
              <a:buChar char="◦"/>
            </a:pPr>
            <a:r>
              <a:rPr lang="en-US" sz="1800" dirty="0" smtClean="0">
                <a:solidFill>
                  <a:srgbClr val="4E5054"/>
                </a:solidFill>
              </a:rPr>
              <a:t>This specifies that all &lt;li&gt; elements in the document should have those attributes applied to their styles.</a:t>
            </a:r>
            <a:endParaRPr lang="en-US" sz="1800" dirty="0">
              <a:solidFill>
                <a:srgbClr val="4E5054"/>
              </a:solidFill>
            </a:endParaRPr>
          </a:p>
          <a:p>
            <a:endParaRPr lang="en-US" b="1" spc="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982622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901" y="1009650"/>
            <a:ext cx="8458200" cy="3452813"/>
          </a:xfrm>
        </p:spPr>
        <p:txBody>
          <a:bodyPr/>
          <a:lstStyle/>
          <a:p>
            <a:r>
              <a:rPr lang="en-US" dirty="0" smtClean="0"/>
              <a:t>The action bar is straightforward, just needs to have the right class name:</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create the &lt;div&gt; for the action bar and add it to the note</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actionBar</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document.createElement</a:t>
            </a:r>
            <a:r>
              <a:rPr lang="en-US" sz="1400" b="1" dirty="0">
                <a:solidFill>
                  <a:schemeClr val="tx1"/>
                </a:solidFill>
                <a:latin typeface="Courier New" panose="02070309020205020404" pitchFamily="49" charset="0"/>
                <a:cs typeface="Courier New" panose="02070309020205020404" pitchFamily="49" charset="0"/>
              </a:rPr>
              <a:t>("div");</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actionBar.className</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"action";</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noteElem.appendChild</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actionBar</a:t>
            </a:r>
            <a:r>
              <a:rPr lang="en-US" sz="1400" b="1" dirty="0">
                <a:solidFill>
                  <a:schemeClr val="tx1"/>
                </a:solidFill>
                <a:latin typeface="Courier New" panose="02070309020205020404" pitchFamily="49" charset="0"/>
                <a:cs typeface="Courier New" panose="02070309020205020404" pitchFamily="49" charset="0"/>
              </a:rPr>
              <a:t>);</a:t>
            </a:r>
          </a:p>
          <a:p>
            <a:r>
              <a:rPr lang="en-US" dirty="0" smtClean="0"/>
              <a:t>The text area also is easy, set the text we got from the server into its value and make it </a:t>
            </a:r>
            <a:r>
              <a:rPr lang="en-US" dirty="0" err="1" smtClean="0"/>
              <a:t>readonly</a:t>
            </a:r>
            <a:r>
              <a:rPr lang="en-US" dirty="0" smtClean="0"/>
              <a:t>:</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create the note's text area and add it to the note</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document.createElement</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textArea.readOnly</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true;</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textArea.value</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noteObj.text</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noteElem.appendChild</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textArea</a:t>
            </a:r>
            <a:r>
              <a:rPr lang="en-US" sz="1400" b="1" dirty="0" smtClean="0">
                <a:solidFill>
                  <a:schemeClr val="tx1"/>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151440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901" y="1009650"/>
            <a:ext cx="8458200" cy="3452813"/>
          </a:xfrm>
        </p:spPr>
        <p:txBody>
          <a:bodyPr/>
          <a:lstStyle/>
          <a:p>
            <a:r>
              <a:rPr lang="en-US" dirty="0" smtClean="0"/>
              <a:t>Before we add the note to the document, make it editable and </a:t>
            </a:r>
            <a:r>
              <a:rPr lang="en-US" dirty="0" err="1" smtClean="0"/>
              <a:t>draggable</a:t>
            </a:r>
            <a:r>
              <a:rPr lang="en-US" dirty="0" smtClean="0"/>
              <a:t>:</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make the note </a:t>
            </a:r>
            <a:r>
              <a:rPr lang="en-US" sz="1400" b="1" dirty="0" err="1">
                <a:solidFill>
                  <a:schemeClr val="tx1"/>
                </a:solidFill>
                <a:latin typeface="Courier New" panose="02070309020205020404" pitchFamily="49" charset="0"/>
                <a:cs typeface="Courier New" panose="02070309020205020404" pitchFamily="49" charset="0"/>
              </a:rPr>
              <a:t>draggable</a:t>
            </a:r>
            <a:r>
              <a:rPr lang="en-US" sz="1400" b="1" dirty="0">
                <a:solidFill>
                  <a:schemeClr val="tx1"/>
                </a:solidFill>
                <a:latin typeface="Courier New" panose="02070309020205020404" pitchFamily="49" charset="0"/>
                <a:cs typeface="Courier New" panose="02070309020205020404" pitchFamily="49" charset="0"/>
              </a:rPr>
              <a:t> and editable</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editable.makeEditable</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noteElem</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draggable.makeDraggable</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noteElem</a:t>
            </a:r>
            <a:r>
              <a:rPr lang="en-US" sz="1400" b="1" dirty="0">
                <a:solidFill>
                  <a:schemeClr val="tx1"/>
                </a:solidFill>
                <a:latin typeface="Courier New" panose="02070309020205020404" pitchFamily="49" charset="0"/>
                <a:cs typeface="Courier New" panose="02070309020205020404" pitchFamily="49" charset="0"/>
              </a:rPr>
              <a:t>);</a:t>
            </a:r>
          </a:p>
          <a:p>
            <a:r>
              <a:rPr lang="en-US" dirty="0" smtClean="0"/>
              <a:t>And lastly, add the note to the document:</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add the note to the document body</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document.body.appendChild</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noteElem</a:t>
            </a:r>
            <a:r>
              <a:rPr lang="en-US" sz="1400" b="1" dirty="0" smtClean="0">
                <a:solidFill>
                  <a:schemeClr val="tx1"/>
                </a:solidFill>
                <a:latin typeface="Courier New" panose="02070309020205020404" pitchFamily="49" charset="0"/>
                <a:cs typeface="Courier New" panose="02070309020205020404" pitchFamily="49" charset="0"/>
              </a:rPr>
              <a:t>);</a:t>
            </a:r>
            <a:r>
              <a:rPr lang="en-US" dirty="0"/>
              <a:t/>
            </a:r>
            <a:br>
              <a:rPr lang="en-US" dirty="0"/>
            </a:br>
            <a:endParaRPr lang="en-US" dirty="0"/>
          </a:p>
          <a:p>
            <a:endParaRPr lang="en-US" dirty="0"/>
          </a:p>
        </p:txBody>
      </p:sp>
    </p:spTree>
    <p:extLst>
      <p:ext uri="{BB962C8B-B14F-4D97-AF65-F5344CB8AC3E}">
        <p14:creationId xmlns:p14="http://schemas.microsoft.com/office/powerpoint/2010/main" val="74541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900" y="821162"/>
            <a:ext cx="8458200" cy="3294459"/>
          </a:xfrm>
        </p:spPr>
        <p:txBody>
          <a:bodyPr/>
          <a:lstStyle/>
          <a:p>
            <a:r>
              <a:rPr lang="en-US" dirty="0" smtClean="0"/>
              <a:t>We now need </a:t>
            </a:r>
            <a:r>
              <a:rPr lang="en-US" dirty="0"/>
              <a:t>to access </a:t>
            </a:r>
            <a:r>
              <a:rPr lang="en-US" dirty="0" err="1"/>
              <a:t>makeEditable</a:t>
            </a:r>
            <a:r>
              <a:rPr lang="en-US" dirty="0"/>
              <a:t> from outside of editable.js, so export it by changing the top line of editable.js to:</a:t>
            </a:r>
          </a:p>
          <a:p>
            <a:pPr marL="0" indent="0">
              <a:lnSpc>
                <a:spcPct val="100000"/>
              </a:lnSpc>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editable = </a:t>
            </a:r>
            <a:r>
              <a:rPr lang="en-US" sz="1400" b="1" dirty="0">
                <a:solidFill>
                  <a:schemeClr val="bg1">
                    <a:lumMod val="50000"/>
                  </a:schemeClr>
                </a:solidFill>
                <a:latin typeface="Courier New" panose="02070309020205020404" pitchFamily="49" charset="0"/>
                <a:cs typeface="Courier New" panose="02070309020205020404" pitchFamily="49" charset="0"/>
              </a:rPr>
              <a:t>(function() {</a:t>
            </a:r>
          </a:p>
          <a:p>
            <a:r>
              <a:rPr lang="en-US" dirty="0"/>
              <a:t>And </a:t>
            </a:r>
            <a:r>
              <a:rPr lang="en-US" dirty="0" smtClean="0"/>
              <a:t>then adding </a:t>
            </a:r>
            <a:r>
              <a:rPr lang="en-US" dirty="0"/>
              <a:t>just before the last line:</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return </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makeEditable</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makeEditable</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 )</a:t>
            </a:r>
          </a:p>
          <a:p>
            <a:endParaRPr lang="en-US" dirty="0"/>
          </a:p>
        </p:txBody>
      </p:sp>
    </p:spTree>
    <p:extLst>
      <p:ext uri="{BB962C8B-B14F-4D97-AF65-F5344CB8AC3E}">
        <p14:creationId xmlns:p14="http://schemas.microsoft.com/office/powerpoint/2010/main" val="385737049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900" y="821162"/>
            <a:ext cx="8458200" cy="3294459"/>
          </a:xfrm>
        </p:spPr>
        <p:txBody>
          <a:bodyPr/>
          <a:lstStyle/>
          <a:p>
            <a:r>
              <a:rPr lang="en-US" dirty="0" smtClean="0"/>
              <a:t>As a finishing touch, we don't actually need the HTML body any more. This is our final HTML. It looks more like a linker input file </a:t>
            </a:r>
            <a:r>
              <a:rPr lang="en-US" dirty="0" smtClean="0">
                <a:sym typeface="Wingdings" panose="05000000000000000000" pitchFamily="2" charset="2"/>
              </a:rPr>
              <a:t></a:t>
            </a:r>
            <a:endParaRPr lang="en-US" dirty="0" smtClean="0"/>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&lt;!</a:t>
            </a:r>
            <a:r>
              <a:rPr lang="en-US" sz="1400" b="1" dirty="0">
                <a:solidFill>
                  <a:schemeClr val="tx1"/>
                </a:solidFill>
                <a:latin typeface="Courier New" panose="02070309020205020404" pitchFamily="49" charset="0"/>
                <a:cs typeface="Courier New" panose="02070309020205020404" pitchFamily="49" charset="0"/>
              </a:rPr>
              <a:t>DOCTYPE HTML&gt;</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&lt;html&gt;</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head&gt;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title&gt;My TODO’s&lt;/title&gt;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link type="text/</a:t>
            </a:r>
            <a:r>
              <a:rPr lang="en-US" sz="1400" b="1" dirty="0" err="1">
                <a:solidFill>
                  <a:schemeClr val="tx1"/>
                </a:solidFill>
                <a:latin typeface="Courier New" panose="02070309020205020404" pitchFamily="49" charset="0"/>
                <a:cs typeface="Courier New" panose="02070309020205020404" pitchFamily="49" charset="0"/>
              </a:rPr>
              <a:t>css</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rel</a:t>
            </a:r>
            <a:r>
              <a:rPr lang="en-US" sz="1400" b="1" dirty="0">
                <a:solidFill>
                  <a:schemeClr val="tx1"/>
                </a:solidFill>
                <a:latin typeface="Courier New" panose="02070309020205020404" pitchFamily="49" charset="0"/>
                <a:cs typeface="Courier New" panose="02070309020205020404" pitchFamily="49" charset="0"/>
              </a:rPr>
              <a:t>="stylesheet" </a:t>
            </a:r>
            <a:r>
              <a:rPr lang="en-US" sz="1400" b="1" dirty="0" err="1">
                <a:solidFill>
                  <a:schemeClr val="tx1"/>
                </a:solidFill>
                <a:latin typeface="Courier New" panose="02070309020205020404" pitchFamily="49" charset="0"/>
                <a:cs typeface="Courier New" panose="02070309020205020404" pitchFamily="49" charset="0"/>
              </a:rPr>
              <a:t>href</a:t>
            </a:r>
            <a:r>
              <a:rPr lang="en-US" sz="1400" b="1" dirty="0">
                <a:solidFill>
                  <a:schemeClr val="tx1"/>
                </a:solidFill>
                <a:latin typeface="Courier New" panose="02070309020205020404" pitchFamily="49" charset="0"/>
                <a:cs typeface="Courier New" panose="02070309020205020404" pitchFamily="49" charset="0"/>
              </a:rPr>
              <a:t>="styles/notes.css" /&gt;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link </a:t>
            </a:r>
            <a:r>
              <a:rPr lang="en-US" sz="1400" b="1" dirty="0" err="1">
                <a:solidFill>
                  <a:schemeClr val="tx1"/>
                </a:solidFill>
                <a:latin typeface="Courier New" panose="02070309020205020404" pitchFamily="49" charset="0"/>
                <a:cs typeface="Courier New" panose="02070309020205020404" pitchFamily="49" charset="0"/>
              </a:rPr>
              <a:t>href</a:t>
            </a:r>
            <a:r>
              <a:rPr lang="en-US" sz="1400" b="1" dirty="0">
                <a:solidFill>
                  <a:schemeClr val="tx1"/>
                </a:solidFill>
                <a:latin typeface="Courier New" panose="02070309020205020404" pitchFamily="49" charset="0"/>
                <a:cs typeface="Courier New" panose="02070309020205020404" pitchFamily="49" charset="0"/>
              </a:rPr>
              <a:t>="http://fonts.googleapis.com/</a:t>
            </a:r>
            <a:r>
              <a:rPr lang="en-US" sz="1400" b="1" dirty="0" err="1">
                <a:solidFill>
                  <a:schemeClr val="tx1"/>
                </a:solidFill>
                <a:latin typeface="Courier New" panose="02070309020205020404" pitchFamily="49" charset="0"/>
                <a:cs typeface="Courier New" panose="02070309020205020404" pitchFamily="49" charset="0"/>
              </a:rPr>
              <a:t>css?family</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Rock+Salt</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rel</a:t>
            </a:r>
            <a:r>
              <a:rPr lang="en-US" sz="1400" b="1" dirty="0">
                <a:solidFill>
                  <a:schemeClr val="tx1"/>
                </a:solidFill>
                <a:latin typeface="Courier New" panose="02070309020205020404" pitchFamily="49" charset="0"/>
                <a:cs typeface="Courier New" panose="02070309020205020404" pitchFamily="49" charset="0"/>
              </a:rPr>
              <a:t>="stylesheet" /&gt;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script </a:t>
            </a:r>
            <a:r>
              <a:rPr lang="en-US" sz="1400" b="1" dirty="0" err="1">
                <a:solidFill>
                  <a:schemeClr val="tx1"/>
                </a:solidFill>
                <a:latin typeface="Courier New" panose="02070309020205020404" pitchFamily="49" charset="0"/>
                <a:cs typeface="Courier New" panose="02070309020205020404" pitchFamily="49" charset="0"/>
              </a:rPr>
              <a:t>src</a:t>
            </a:r>
            <a:r>
              <a:rPr lang="en-US" sz="1400" b="1" dirty="0">
                <a:solidFill>
                  <a:schemeClr val="tx1"/>
                </a:solidFill>
                <a:latin typeface="Courier New" panose="02070309020205020404" pitchFamily="49" charset="0"/>
                <a:cs typeface="Courier New" panose="02070309020205020404" pitchFamily="49" charset="0"/>
              </a:rPr>
              <a:t>="scripts/draggable.js" type="application/</a:t>
            </a:r>
            <a:r>
              <a:rPr lang="en-US" sz="1400" b="1" dirty="0" err="1">
                <a:solidFill>
                  <a:schemeClr val="tx1"/>
                </a:solidFill>
                <a:latin typeface="Courier New" panose="02070309020205020404" pitchFamily="49" charset="0"/>
                <a:cs typeface="Courier New" panose="02070309020205020404" pitchFamily="49" charset="0"/>
              </a:rPr>
              <a:t>javascript</a:t>
            </a:r>
            <a:r>
              <a:rPr lang="en-US" sz="1400" b="1" dirty="0">
                <a:solidFill>
                  <a:schemeClr val="tx1"/>
                </a:solidFill>
                <a:latin typeface="Courier New" panose="02070309020205020404" pitchFamily="49" charset="0"/>
                <a:cs typeface="Courier New" panose="02070309020205020404" pitchFamily="49" charset="0"/>
              </a:rPr>
              <a:t>"&gt;&lt;/script&gt;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script </a:t>
            </a:r>
            <a:r>
              <a:rPr lang="en-US" sz="1400" b="1" dirty="0" err="1">
                <a:solidFill>
                  <a:schemeClr val="tx1"/>
                </a:solidFill>
                <a:latin typeface="Courier New" panose="02070309020205020404" pitchFamily="49" charset="0"/>
                <a:cs typeface="Courier New" panose="02070309020205020404" pitchFamily="49" charset="0"/>
              </a:rPr>
              <a:t>src</a:t>
            </a:r>
            <a:r>
              <a:rPr lang="en-US" sz="1400" b="1" dirty="0">
                <a:solidFill>
                  <a:schemeClr val="tx1"/>
                </a:solidFill>
                <a:latin typeface="Courier New" panose="02070309020205020404" pitchFamily="49" charset="0"/>
                <a:cs typeface="Courier New" panose="02070309020205020404" pitchFamily="49" charset="0"/>
              </a:rPr>
              <a:t>="scripts/editable.js" type="application/</a:t>
            </a:r>
            <a:r>
              <a:rPr lang="en-US" sz="1400" b="1" dirty="0" err="1">
                <a:solidFill>
                  <a:schemeClr val="tx1"/>
                </a:solidFill>
                <a:latin typeface="Courier New" panose="02070309020205020404" pitchFamily="49" charset="0"/>
                <a:cs typeface="Courier New" panose="02070309020205020404" pitchFamily="49" charset="0"/>
              </a:rPr>
              <a:t>javascript</a:t>
            </a:r>
            <a:r>
              <a:rPr lang="en-US" sz="1400" b="1" dirty="0">
                <a:solidFill>
                  <a:schemeClr val="tx1"/>
                </a:solidFill>
                <a:latin typeface="Courier New" panose="02070309020205020404" pitchFamily="49" charset="0"/>
                <a:cs typeface="Courier New" panose="02070309020205020404" pitchFamily="49" charset="0"/>
              </a:rPr>
              <a:t>"&gt;&lt;/script&gt;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script </a:t>
            </a:r>
            <a:r>
              <a:rPr lang="en-US" sz="1400" b="1" dirty="0" err="1">
                <a:solidFill>
                  <a:schemeClr val="tx1"/>
                </a:solidFill>
                <a:latin typeface="Courier New" panose="02070309020205020404" pitchFamily="49" charset="0"/>
                <a:cs typeface="Courier New" panose="02070309020205020404" pitchFamily="49" charset="0"/>
              </a:rPr>
              <a:t>src</a:t>
            </a:r>
            <a:r>
              <a:rPr lang="en-US" sz="1400" b="1" dirty="0">
                <a:solidFill>
                  <a:schemeClr val="tx1"/>
                </a:solidFill>
                <a:latin typeface="Courier New" panose="02070309020205020404" pitchFamily="49" charset="0"/>
                <a:cs typeface="Courier New" panose="02070309020205020404" pitchFamily="49" charset="0"/>
              </a:rPr>
              <a:t>="scripts/persist.js" type="application/</a:t>
            </a:r>
            <a:r>
              <a:rPr lang="en-US" sz="1400" b="1" dirty="0" err="1">
                <a:solidFill>
                  <a:schemeClr val="tx1"/>
                </a:solidFill>
                <a:latin typeface="Courier New" panose="02070309020205020404" pitchFamily="49" charset="0"/>
                <a:cs typeface="Courier New" panose="02070309020205020404" pitchFamily="49" charset="0"/>
              </a:rPr>
              <a:t>javascript</a:t>
            </a:r>
            <a:r>
              <a:rPr lang="en-US" sz="1400" b="1" dirty="0">
                <a:solidFill>
                  <a:schemeClr val="tx1"/>
                </a:solidFill>
                <a:latin typeface="Courier New" panose="02070309020205020404" pitchFamily="49" charset="0"/>
                <a:cs typeface="Courier New" panose="02070309020205020404" pitchFamily="49" charset="0"/>
              </a:rPr>
              <a:t>"&gt;&lt;/script&gt;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head&gt;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body&gt;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body&gt;</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&lt;/html</a:t>
            </a:r>
            <a:r>
              <a:rPr lang="en-US" sz="1400" b="1" dirty="0" smtClean="0">
                <a:solidFill>
                  <a:schemeClr val="tx1"/>
                </a:solidFill>
                <a:latin typeface="Courier New" panose="02070309020205020404" pitchFamily="49" charset="0"/>
                <a:cs typeface="Courier New" panose="02070309020205020404" pitchFamily="49" charset="0"/>
              </a:rPr>
              <a:t>&gt;</a:t>
            </a:r>
            <a:endParaRPr lang="en-US"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469555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901" y="1168004"/>
            <a:ext cx="4109829" cy="3294459"/>
          </a:xfrm>
        </p:spPr>
        <p:txBody>
          <a:bodyPr/>
          <a:lstStyle/>
          <a:p>
            <a:r>
              <a:rPr lang="en-US" dirty="0"/>
              <a:t>This final version is available in the </a:t>
            </a:r>
            <a:r>
              <a:rPr lang="en-US" dirty="0" smtClean="0"/>
              <a:t>'step 15 - rebuild</a:t>
            </a:r>
            <a:r>
              <a:rPr lang="en-US" dirty="0" smtClean="0"/>
              <a:t>' commit of the repo.</a:t>
            </a:r>
            <a:endParaRPr lang="en-US" dirty="0"/>
          </a:p>
          <a:p>
            <a:r>
              <a:rPr lang="en-US" dirty="0" smtClean="0"/>
              <a:t>Save everything and restart the server.</a:t>
            </a:r>
          </a:p>
          <a:p>
            <a:r>
              <a:rPr lang="en-US" dirty="0" smtClean="0"/>
              <a:t>Load the page, and confirm your notes are loaded as you last left them.</a:t>
            </a:r>
          </a:p>
          <a:p>
            <a:r>
              <a:rPr lang="en-US" dirty="0" smtClean="0"/>
              <a:t>Drag them around, edit them, and then close the page and reopen it.</a:t>
            </a:r>
          </a:p>
          <a:p>
            <a:endParaRPr lang="en-US" dirty="0"/>
          </a:p>
        </p:txBody>
      </p:sp>
      <p:pic>
        <p:nvPicPr>
          <p:cNvPr id="4" name="Picture 3"/>
          <p:cNvPicPr>
            <a:picLocks noChangeAspect="1"/>
          </p:cNvPicPr>
          <p:nvPr/>
        </p:nvPicPr>
        <p:blipFill>
          <a:blip r:embed="rId2"/>
          <a:stretch>
            <a:fillRect/>
          </a:stretch>
        </p:blipFill>
        <p:spPr>
          <a:xfrm>
            <a:off x="4572000" y="314325"/>
            <a:ext cx="4264827" cy="4020911"/>
          </a:xfrm>
          <a:prstGeom prst="rect">
            <a:avLst/>
          </a:prstGeom>
        </p:spPr>
      </p:pic>
    </p:spTree>
    <p:extLst>
      <p:ext uri="{BB962C8B-B14F-4D97-AF65-F5344CB8AC3E}">
        <p14:creationId xmlns:p14="http://schemas.microsoft.com/office/powerpoint/2010/main" val="33389243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We're done!!</a:t>
            </a:r>
            <a:endParaRPr lang="en-US" dirty="0"/>
          </a:p>
        </p:txBody>
      </p:sp>
      <p:sp>
        <p:nvSpPr>
          <p:cNvPr id="3" name="Content Placeholder 2"/>
          <p:cNvSpPr>
            <a:spLocks noGrp="1"/>
          </p:cNvSpPr>
          <p:nvPr>
            <p:ph sz="half" idx="1"/>
          </p:nvPr>
        </p:nvSpPr>
        <p:spPr>
          <a:xfrm>
            <a:off x="342901" y="1168004"/>
            <a:ext cx="8458200" cy="3294459"/>
          </a:xfrm>
        </p:spPr>
        <p:txBody>
          <a:bodyPr/>
          <a:lstStyle/>
          <a:p>
            <a:r>
              <a:rPr lang="en-US" dirty="0" smtClean="0"/>
              <a:t>Hope you had fun </a:t>
            </a:r>
            <a:r>
              <a:rPr lang="en-US" dirty="0" smtClean="0">
                <a:sym typeface="Wingdings" panose="05000000000000000000" pitchFamily="2" charset="2"/>
              </a:rPr>
              <a:t></a:t>
            </a:r>
          </a:p>
          <a:p>
            <a:r>
              <a:rPr lang="en-US" dirty="0" smtClean="0">
                <a:sym typeface="Wingdings" panose="05000000000000000000" pitchFamily="2" charset="2"/>
              </a:rPr>
              <a:t>Homework exercises:</a:t>
            </a:r>
          </a:p>
          <a:p>
            <a:pPr lvl="1"/>
            <a:r>
              <a:rPr lang="en-US" dirty="0" smtClean="0">
                <a:sym typeface="Wingdings" panose="05000000000000000000" pitchFamily="2" charset="2"/>
              </a:rPr>
              <a:t>Would be nice to be able to create new notes – maybe by double-clicking on the background</a:t>
            </a:r>
          </a:p>
          <a:p>
            <a:pPr lvl="1"/>
            <a:r>
              <a:rPr lang="en-US" dirty="0" smtClean="0">
                <a:sym typeface="Wingdings" panose="05000000000000000000" pitchFamily="2" charset="2"/>
              </a:rPr>
              <a:t>A wastebasket icon on the action bar to delete a note. After all, someday we might actually get around to doing some of these chores.</a:t>
            </a:r>
          </a:p>
          <a:p>
            <a:pPr lvl="1"/>
            <a:r>
              <a:rPr lang="en-US" dirty="0" smtClean="0">
                <a:sym typeface="Wingdings" panose="05000000000000000000" pitchFamily="2" charset="2"/>
              </a:rPr>
              <a:t>Smarter storage on the server.</a:t>
            </a:r>
          </a:p>
          <a:p>
            <a:pPr lvl="1"/>
            <a:r>
              <a:rPr lang="en-US" dirty="0" smtClean="0">
                <a:sym typeface="Wingdings" panose="05000000000000000000" pitchFamily="2" charset="2"/>
              </a:rPr>
              <a:t>Maybe even </a:t>
            </a:r>
            <a:r>
              <a:rPr lang="en-US" dirty="0" err="1" smtClean="0">
                <a:sym typeface="Wingdings" panose="05000000000000000000" pitchFamily="2" charset="2"/>
              </a:rPr>
              <a:t>eventing</a:t>
            </a:r>
            <a:r>
              <a:rPr lang="en-US" dirty="0" smtClean="0">
                <a:sym typeface="Wingdings" panose="05000000000000000000" pitchFamily="2" charset="2"/>
              </a:rPr>
              <a:t> to other clients when a new note is created.</a:t>
            </a:r>
            <a:endParaRPr lang="en-US" dirty="0"/>
          </a:p>
        </p:txBody>
      </p:sp>
    </p:spTree>
    <p:extLst>
      <p:ext uri="{BB962C8B-B14F-4D97-AF65-F5344CB8AC3E}">
        <p14:creationId xmlns:p14="http://schemas.microsoft.com/office/powerpoint/2010/main" val="50842190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half" idx="1"/>
          </p:nvPr>
        </p:nvSpPr>
        <p:spPr>
          <a:xfrm>
            <a:off x="342901" y="1168004"/>
            <a:ext cx="8458200" cy="3294459"/>
          </a:xfrm>
        </p:spPr>
        <p:txBody>
          <a:bodyPr/>
          <a:lstStyle/>
          <a:p>
            <a:r>
              <a:rPr lang="en-US" dirty="0" smtClean="0"/>
              <a:t>These are my top resources when working on no-framework web pages </a:t>
            </a:r>
            <a:r>
              <a:rPr lang="en-US" smtClean="0"/>
              <a:t>like this one:</a:t>
            </a:r>
            <a:endParaRPr lang="en-US" dirty="0" smtClean="0"/>
          </a:p>
          <a:p>
            <a:pPr lvl="1"/>
            <a:r>
              <a:rPr lang="en-US" dirty="0"/>
              <a:t>Mozilla Developer Network - </a:t>
            </a:r>
            <a:r>
              <a:rPr lang="en-US" dirty="0">
                <a:hlinkClick r:id="rId2"/>
              </a:rPr>
              <a:t>https://</a:t>
            </a:r>
            <a:r>
              <a:rPr lang="en-US" dirty="0" smtClean="0">
                <a:hlinkClick r:id="rId2"/>
              </a:rPr>
              <a:t>developer.mozilla.org</a:t>
            </a:r>
            <a:endParaRPr lang="en-US" dirty="0" smtClean="0"/>
          </a:p>
          <a:p>
            <a:pPr lvl="1"/>
            <a:r>
              <a:rPr lang="en-US" dirty="0" smtClean="0"/>
              <a:t>HTML/CSS/JavaScript fiddle </a:t>
            </a:r>
            <a:r>
              <a:rPr lang="en-US" dirty="0"/>
              <a:t>– </a:t>
            </a:r>
            <a:r>
              <a:rPr lang="en-US" dirty="0">
                <a:hlinkClick r:id="rId3"/>
              </a:rPr>
              <a:t>https://jsfiddle.net</a:t>
            </a:r>
            <a:r>
              <a:rPr lang="en-US" dirty="0" smtClean="0">
                <a:hlinkClick r:id="rId3"/>
              </a:rPr>
              <a:t>/</a:t>
            </a:r>
            <a:endParaRPr lang="en-US" dirty="0"/>
          </a:p>
          <a:p>
            <a:pPr lvl="1"/>
            <a:r>
              <a:rPr lang="en-US" dirty="0" smtClean="0"/>
              <a:t>NPM (documentation for JS packages) - </a:t>
            </a:r>
            <a:r>
              <a:rPr lang="en-US" dirty="0" smtClean="0">
                <a:hlinkClick r:id="rId4"/>
              </a:rPr>
              <a:t>https</a:t>
            </a:r>
            <a:r>
              <a:rPr lang="en-US" dirty="0">
                <a:hlinkClick r:id="rId4"/>
              </a:rPr>
              <a:t>://www.npmjs.com</a:t>
            </a:r>
            <a:r>
              <a:rPr lang="en-US" dirty="0" smtClean="0">
                <a:hlinkClick r:id="rId4"/>
              </a:rPr>
              <a:t>/</a:t>
            </a:r>
            <a:endParaRPr lang="en-US" dirty="0" smtClean="0"/>
          </a:p>
          <a:p>
            <a:pPr lvl="1"/>
            <a:r>
              <a:rPr lang="en-US" dirty="0"/>
              <a:t>Google fonts - </a:t>
            </a:r>
            <a:r>
              <a:rPr lang="en-US" dirty="0">
                <a:hlinkClick r:id="rId5"/>
              </a:rPr>
              <a:t>https://fonts.google.com</a:t>
            </a:r>
            <a:r>
              <a:rPr lang="en-US" dirty="0" smtClean="0">
                <a:hlinkClick r:id="rId5"/>
              </a:rPr>
              <a:t>/</a:t>
            </a:r>
            <a:endParaRPr lang="en-US" dirty="0" smtClean="0"/>
          </a:p>
          <a:p>
            <a:pPr lvl="1"/>
            <a:r>
              <a:rPr lang="en-US" dirty="0" smtClean="0"/>
              <a:t>Material icons </a:t>
            </a:r>
            <a:r>
              <a:rPr lang="en-US" dirty="0"/>
              <a:t>and guidelines - </a:t>
            </a:r>
            <a:r>
              <a:rPr lang="en-US" dirty="0">
                <a:hlinkClick r:id="rId6"/>
              </a:rPr>
              <a:t>https://material.io</a:t>
            </a:r>
            <a:r>
              <a:rPr lang="en-US" dirty="0" smtClean="0">
                <a:hlinkClick r:id="rId6"/>
              </a:rPr>
              <a:t>/</a:t>
            </a:r>
            <a:endParaRPr lang="en-US" dirty="0" smtClean="0"/>
          </a:p>
          <a:p>
            <a:pPr lvl="1"/>
            <a:r>
              <a:rPr lang="en-US" dirty="0"/>
              <a:t>Color picker - </a:t>
            </a:r>
            <a:r>
              <a:rPr lang="en-US" dirty="0">
                <a:hlinkClick r:id="rId7"/>
              </a:rPr>
              <a:t>https://</a:t>
            </a:r>
            <a:r>
              <a:rPr lang="en-US" dirty="0" smtClean="0">
                <a:hlinkClick r:id="rId7"/>
              </a:rPr>
              <a:t>www.w3schools.com/colors/colors_picker.asp</a:t>
            </a:r>
            <a:endParaRPr lang="en-US" dirty="0" smtClean="0"/>
          </a:p>
          <a:p>
            <a:pPr lvl="1"/>
            <a:r>
              <a:rPr lang="en-US" dirty="0" smtClean="0"/>
              <a:t>Douglas </a:t>
            </a:r>
            <a:r>
              <a:rPr lang="en-US" dirty="0" err="1" smtClean="0"/>
              <a:t>Crockford's</a:t>
            </a:r>
            <a:r>
              <a:rPr lang="en-US" dirty="0"/>
              <a:t> site - </a:t>
            </a:r>
            <a:r>
              <a:rPr lang="en-US" dirty="0">
                <a:hlinkClick r:id="rId8"/>
              </a:rPr>
              <a:t>https://www.crockford.com/javascript</a:t>
            </a:r>
            <a:r>
              <a:rPr lang="en-US" dirty="0" smtClean="0">
                <a:hlinkClick r:id="rId8"/>
              </a:rPr>
              <a:t>/</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82563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 It Some CSS</a:t>
            </a:r>
            <a:endParaRPr lang="en-US" dirty="0"/>
          </a:p>
        </p:txBody>
      </p:sp>
      <p:sp>
        <p:nvSpPr>
          <p:cNvPr id="3" name="Content Placeholder 2"/>
          <p:cNvSpPr>
            <a:spLocks noGrp="1"/>
          </p:cNvSpPr>
          <p:nvPr>
            <p:ph sz="half" idx="1"/>
          </p:nvPr>
        </p:nvSpPr>
        <p:spPr>
          <a:xfrm>
            <a:off x="342901" y="897467"/>
            <a:ext cx="3244361" cy="1581964"/>
          </a:xfrm>
        </p:spPr>
        <p:txBody>
          <a:bodyPr tIns="91440">
            <a:noAutofit/>
          </a:bodyPr>
          <a:lstStyle/>
          <a:p>
            <a:r>
              <a:rPr lang="en-US" sz="2300" dirty="0" smtClean="0"/>
              <a:t>Same results (almost), less work!</a:t>
            </a:r>
          </a:p>
          <a:p>
            <a:pPr marL="0" indent="0">
              <a:buNone/>
            </a:pPr>
            <a:endParaRPr lang="en-US" dirty="0" smtClean="0"/>
          </a:p>
        </p:txBody>
      </p:sp>
      <p:pic>
        <p:nvPicPr>
          <p:cNvPr id="5" name="Picture 4"/>
          <p:cNvPicPr>
            <a:picLocks noChangeAspect="1"/>
          </p:cNvPicPr>
          <p:nvPr/>
        </p:nvPicPr>
        <p:blipFill>
          <a:blip r:embed="rId3"/>
          <a:stretch>
            <a:fillRect/>
          </a:stretch>
        </p:blipFill>
        <p:spPr>
          <a:xfrm>
            <a:off x="4156797" y="314325"/>
            <a:ext cx="4657790" cy="4153197"/>
          </a:xfrm>
          <a:prstGeom prst="rect">
            <a:avLst/>
          </a:prstGeom>
        </p:spPr>
      </p:pic>
    </p:spTree>
    <p:extLst>
      <p:ext uri="{BB962C8B-B14F-4D97-AF65-F5344CB8AC3E}">
        <p14:creationId xmlns:p14="http://schemas.microsoft.com/office/powerpoint/2010/main" val="2046764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a:t>
            </a:r>
            <a:endParaRPr lang="en-US" dirty="0"/>
          </a:p>
        </p:txBody>
      </p:sp>
      <p:sp>
        <p:nvSpPr>
          <p:cNvPr id="3" name="Content Placeholder 2"/>
          <p:cNvSpPr>
            <a:spLocks noGrp="1"/>
          </p:cNvSpPr>
          <p:nvPr>
            <p:ph sz="half" idx="1"/>
          </p:nvPr>
        </p:nvSpPr>
        <p:spPr>
          <a:xfrm>
            <a:off x="342901" y="897466"/>
            <a:ext cx="8612564" cy="4032673"/>
          </a:xfrm>
        </p:spPr>
        <p:txBody>
          <a:bodyPr>
            <a:normAutofit/>
          </a:bodyPr>
          <a:lstStyle/>
          <a:p>
            <a:r>
              <a:rPr lang="en-US" dirty="0" smtClean="0"/>
              <a:t>A CSS file is a series of</a:t>
            </a:r>
          </a:p>
          <a:p>
            <a:pPr lvl="1"/>
            <a:r>
              <a:rPr lang="en-US" sz="1400" b="1" dirty="0" smtClean="0">
                <a:solidFill>
                  <a:schemeClr val="tx1"/>
                </a:solidFill>
                <a:latin typeface="Courier New" panose="02070309020205020404" pitchFamily="49" charset="0"/>
                <a:cs typeface="Courier New" panose="02070309020205020404" pitchFamily="49" charset="0"/>
              </a:rPr>
              <a:t>&lt;selector&gt; { &lt;attribute&gt;: &lt;value&gt;; … }</a:t>
            </a:r>
          </a:p>
          <a:p>
            <a:r>
              <a:rPr lang="en-US" dirty="0" smtClean="0"/>
              <a:t>Selector types</a:t>
            </a:r>
          </a:p>
          <a:p>
            <a:pPr lvl="1"/>
            <a:r>
              <a:rPr lang="en-US" dirty="0" smtClean="0"/>
              <a:t>HTML element tag: e.g. </a:t>
            </a:r>
            <a:r>
              <a:rPr lang="en-US" sz="1400" b="1" dirty="0" smtClean="0">
                <a:solidFill>
                  <a:schemeClr val="tx1"/>
                </a:solidFill>
                <a:latin typeface="Courier New" panose="02070309020205020404" pitchFamily="49" charset="0"/>
                <a:cs typeface="Courier New" panose="02070309020205020404" pitchFamily="49" charset="0"/>
              </a:rPr>
              <a:t>li</a:t>
            </a:r>
            <a:r>
              <a:rPr lang="en-US" dirty="0" smtClean="0"/>
              <a:t> selects all </a:t>
            </a:r>
            <a:r>
              <a:rPr lang="en-US" sz="1400" b="1" dirty="0" smtClean="0">
                <a:solidFill>
                  <a:schemeClr val="tx1"/>
                </a:solidFill>
                <a:latin typeface="Courier New" panose="02070309020205020404" pitchFamily="49" charset="0"/>
                <a:cs typeface="Courier New" panose="02070309020205020404" pitchFamily="49" charset="0"/>
              </a:rPr>
              <a:t>&lt;li&gt; </a:t>
            </a:r>
            <a:r>
              <a:rPr lang="en-US" dirty="0" smtClean="0"/>
              <a:t>elements.</a:t>
            </a:r>
          </a:p>
          <a:p>
            <a:pPr lvl="1"/>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classname</a:t>
            </a:r>
            <a:r>
              <a:rPr lang="en-US" sz="1400" b="1" dirty="0" smtClean="0">
                <a:solidFill>
                  <a:schemeClr val="tx1"/>
                </a:solidFill>
                <a:latin typeface="Courier New" panose="02070309020205020404" pitchFamily="49" charset="0"/>
                <a:cs typeface="Courier New" panose="02070309020205020404" pitchFamily="49" charset="0"/>
              </a:rPr>
              <a:t> </a:t>
            </a:r>
            <a:r>
              <a:rPr lang="en-US" dirty="0" smtClean="0"/>
              <a:t>selects all elements with the specified class.</a:t>
            </a:r>
          </a:p>
          <a:p>
            <a:pPr lvl="1"/>
            <a:r>
              <a:rPr lang="en-US" sz="1400" b="1" dirty="0" smtClean="0">
                <a:solidFill>
                  <a:schemeClr val="tx1"/>
                </a:solidFill>
                <a:latin typeface="Courier New" panose="02070309020205020404" pitchFamily="49" charset="0"/>
                <a:cs typeface="Courier New" panose="02070309020205020404" pitchFamily="49" charset="0"/>
              </a:rPr>
              <a:t>#id </a:t>
            </a:r>
            <a:r>
              <a:rPr lang="en-US" dirty="0" smtClean="0"/>
              <a:t>selects the element with the specified ID.</a:t>
            </a:r>
          </a:p>
          <a:p>
            <a:pPr lvl="1"/>
            <a:r>
              <a:rPr lang="en-US" sz="1400" b="1" dirty="0" smtClean="0">
                <a:solidFill>
                  <a:schemeClr val="tx1"/>
                </a:solidFill>
                <a:latin typeface="Courier New" panose="02070309020205020404" pitchFamily="49" charset="0"/>
                <a:cs typeface="Courier New" panose="02070309020205020404" pitchFamily="49" charset="0"/>
              </a:rPr>
              <a:t>*</a:t>
            </a:r>
            <a:r>
              <a:rPr lang="en-US" dirty="0" smtClean="0"/>
              <a:t> selects all elements.</a:t>
            </a:r>
          </a:p>
          <a:p>
            <a:pPr lvl="1"/>
            <a:r>
              <a:rPr lang="en-US" sz="1400" b="1" dirty="0" smtClean="0">
                <a:solidFill>
                  <a:schemeClr val="tx1"/>
                </a:solidFill>
                <a:latin typeface="Courier New" panose="02070309020205020404" pitchFamily="49" charset="0"/>
                <a:cs typeface="Courier New" panose="02070309020205020404" pitchFamily="49" charset="0"/>
              </a:rPr>
              <a:t>[ attribute] </a:t>
            </a:r>
            <a:r>
              <a:rPr lang="en-US" dirty="0" smtClean="0"/>
              <a:t>selects all elements having the specified attribute.</a:t>
            </a:r>
          </a:p>
          <a:p>
            <a:pPr lvl="1"/>
            <a:r>
              <a:rPr lang="en-US" sz="1400" b="1" dirty="0" smtClean="0">
                <a:solidFill>
                  <a:schemeClr val="tx1"/>
                </a:solidFill>
                <a:latin typeface="Courier New" panose="02070309020205020404" pitchFamily="49" charset="0"/>
                <a:cs typeface="Courier New" panose="02070309020205020404" pitchFamily="49" charset="0"/>
              </a:rPr>
              <a:t>[ attribute = value ] </a:t>
            </a:r>
            <a:r>
              <a:rPr lang="en-US" dirty="0" smtClean="0"/>
              <a:t>selects all elements where the specified attribute has the specified value.</a:t>
            </a:r>
          </a:p>
          <a:p>
            <a:pPr lvl="1"/>
            <a:r>
              <a:rPr lang="en-US" sz="1400" b="1" dirty="0" smtClean="0">
                <a:solidFill>
                  <a:schemeClr val="tx1"/>
                </a:solidFill>
                <a:latin typeface="Courier New" panose="02070309020205020404" pitchFamily="49" charset="0"/>
                <a:cs typeface="Courier New" panose="02070309020205020404" pitchFamily="49" charset="0"/>
              </a:rPr>
              <a:t>:modifier </a:t>
            </a:r>
            <a:r>
              <a:rPr lang="en-US" dirty="0" smtClean="0"/>
              <a:t>is a pseudo-class selector, e.g. </a:t>
            </a:r>
            <a:r>
              <a:rPr lang="en-US" sz="1400" b="1" dirty="0" smtClean="0">
                <a:solidFill>
                  <a:schemeClr val="tx1"/>
                </a:solidFill>
                <a:latin typeface="Courier New" panose="02070309020205020404" pitchFamily="49" charset="0"/>
                <a:cs typeface="Courier New" panose="02070309020205020404" pitchFamily="49" charset="0"/>
              </a:rPr>
              <a:t>:hover</a:t>
            </a:r>
            <a:r>
              <a:rPr lang="en-US" dirty="0" smtClean="0"/>
              <a:t> selects elements when the cursor is hovering over them.</a:t>
            </a:r>
          </a:p>
          <a:p>
            <a:pPr lvl="1"/>
            <a:r>
              <a:rPr lang="en-US" sz="1400" b="1" dirty="0" smtClean="0">
                <a:solidFill>
                  <a:schemeClr val="tx1"/>
                </a:solidFill>
                <a:latin typeface="Courier New" panose="02070309020205020404" pitchFamily="49" charset="0"/>
                <a:cs typeface="Courier New" panose="02070309020205020404" pitchFamily="49" charset="0"/>
              </a:rPr>
              <a:t>::modifier </a:t>
            </a:r>
            <a:r>
              <a:rPr lang="en-US" dirty="0" smtClean="0"/>
              <a:t>is a pseudo-element selector, </a:t>
            </a:r>
            <a:r>
              <a:rPr lang="en-US" dirty="0" err="1" smtClean="0"/>
              <a:t>e.g</a:t>
            </a:r>
            <a:r>
              <a:rPr lang="en-US" dirty="0" smtClean="0"/>
              <a:t> </a:t>
            </a:r>
            <a:r>
              <a:rPr lang="en-US" sz="1400" b="1" dirty="0" smtClean="0">
                <a:solidFill>
                  <a:schemeClr val="tx1"/>
                </a:solidFill>
                <a:latin typeface="Courier New" panose="02070309020205020404" pitchFamily="49" charset="0"/>
                <a:cs typeface="Courier New" panose="02070309020205020404" pitchFamily="49" charset="0"/>
              </a:rPr>
              <a:t>::after </a:t>
            </a:r>
            <a:r>
              <a:rPr lang="en-US" dirty="0" smtClean="0"/>
              <a:t>and </a:t>
            </a:r>
            <a:r>
              <a:rPr lang="en-US" sz="1400" b="1" dirty="0" smtClean="0">
                <a:solidFill>
                  <a:schemeClr val="tx1"/>
                </a:solidFill>
                <a:latin typeface="Courier New" panose="02070309020205020404" pitchFamily="49" charset="0"/>
                <a:cs typeface="Courier New" panose="02070309020205020404" pitchFamily="49" charset="0"/>
              </a:rPr>
              <a:t>::before </a:t>
            </a:r>
            <a:r>
              <a:rPr lang="en-US" dirty="0" smtClean="0"/>
              <a:t>add content before and after selected elements -- </a:t>
            </a:r>
            <a:r>
              <a:rPr lang="en-US" sz="1400" b="1" dirty="0" smtClean="0">
                <a:solidFill>
                  <a:schemeClr val="tx1"/>
                </a:solidFill>
                <a:latin typeface="Courier New" panose="02070309020205020404" pitchFamily="49" charset="0"/>
                <a:cs typeface="Courier New" panose="02070309020205020404" pitchFamily="49" charset="0"/>
              </a:rPr>
              <a:t>::before { content: "--&gt;"; } </a:t>
            </a:r>
            <a:r>
              <a:rPr lang="en-US" dirty="0" smtClean="0"/>
              <a:t>inserts an arrow before every element.</a:t>
            </a:r>
          </a:p>
        </p:txBody>
      </p:sp>
    </p:spTree>
    <p:extLst>
      <p:ext uri="{BB962C8B-B14F-4D97-AF65-F5344CB8AC3E}">
        <p14:creationId xmlns:p14="http://schemas.microsoft.com/office/powerpoint/2010/main" val="669313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a:t>
            </a:r>
            <a:endParaRPr lang="en-US" dirty="0"/>
          </a:p>
        </p:txBody>
      </p:sp>
      <p:sp>
        <p:nvSpPr>
          <p:cNvPr id="3" name="Content Placeholder 2"/>
          <p:cNvSpPr>
            <a:spLocks noGrp="1"/>
          </p:cNvSpPr>
          <p:nvPr>
            <p:ph sz="half" idx="1"/>
          </p:nvPr>
        </p:nvSpPr>
        <p:spPr>
          <a:xfrm>
            <a:off x="342901" y="897466"/>
            <a:ext cx="8612564" cy="4032673"/>
          </a:xfrm>
        </p:spPr>
        <p:txBody>
          <a:bodyPr>
            <a:normAutofit fontScale="85000" lnSpcReduction="20000"/>
          </a:bodyPr>
          <a:lstStyle/>
          <a:p>
            <a:r>
              <a:rPr lang="en-US" dirty="0" smtClean="0"/>
              <a:t>Multiple selectors can be combined in a few different ways.</a:t>
            </a:r>
            <a:endParaRPr lang="en-US" sz="1400" b="1" dirty="0" smtClean="0">
              <a:solidFill>
                <a:schemeClr val="tx1"/>
              </a:solidFill>
              <a:latin typeface="Courier New" panose="02070309020205020404" pitchFamily="49" charset="0"/>
              <a:cs typeface="Courier New" panose="02070309020205020404" pitchFamily="49" charset="0"/>
            </a:endParaRPr>
          </a:p>
          <a:p>
            <a:r>
              <a:rPr lang="en-US" dirty="0" smtClean="0"/>
              <a:t>concatenated, means 'and':</a:t>
            </a:r>
          </a:p>
          <a:p>
            <a:pPr lvl="1"/>
            <a:r>
              <a:rPr lang="en-US" sz="1400" b="1" dirty="0" err="1">
                <a:solidFill>
                  <a:schemeClr val="tx1"/>
                </a:solidFill>
                <a:latin typeface="Courier New" panose="02070309020205020404" pitchFamily="49" charset="0"/>
                <a:cs typeface="Courier New" panose="02070309020205020404" pitchFamily="49" charset="0"/>
              </a:rPr>
              <a:t>p.special</a:t>
            </a:r>
            <a:r>
              <a:rPr lang="en-US" dirty="0"/>
              <a:t> selects all </a:t>
            </a:r>
            <a:r>
              <a:rPr lang="en-US" sz="1400" b="1" dirty="0">
                <a:solidFill>
                  <a:schemeClr val="tx1"/>
                </a:solidFill>
                <a:latin typeface="Courier New" panose="02070309020205020404" pitchFamily="49" charset="0"/>
                <a:cs typeface="Courier New" panose="02070309020205020404" pitchFamily="49" charset="0"/>
              </a:rPr>
              <a:t>&lt;p&gt;</a:t>
            </a:r>
            <a:r>
              <a:rPr lang="en-US" dirty="0"/>
              <a:t> elements </a:t>
            </a:r>
            <a:r>
              <a:rPr lang="en-US" dirty="0" smtClean="0"/>
              <a:t>that also have class </a:t>
            </a:r>
            <a:r>
              <a:rPr lang="en-US" dirty="0"/>
              <a:t>name 'special'.</a:t>
            </a:r>
          </a:p>
          <a:p>
            <a:pPr lvl="1"/>
            <a:r>
              <a:rPr lang="en-US" sz="1400" b="1" dirty="0" err="1" smtClean="0">
                <a:solidFill>
                  <a:schemeClr val="tx1"/>
                </a:solidFill>
                <a:latin typeface="Courier New" panose="02070309020205020404" pitchFamily="49" charset="0"/>
                <a:cs typeface="Courier New" panose="02070309020205020404" pitchFamily="49" charset="0"/>
              </a:rPr>
              <a:t>li:hover</a:t>
            </a:r>
            <a:r>
              <a:rPr lang="en-US" sz="1400" b="1" dirty="0" smtClean="0">
                <a:solidFill>
                  <a:schemeClr val="tx1"/>
                </a:solidFill>
                <a:latin typeface="Courier New" panose="02070309020205020404" pitchFamily="49" charset="0"/>
                <a:cs typeface="Courier New" panose="02070309020205020404" pitchFamily="49" charset="0"/>
              </a:rPr>
              <a:t> </a:t>
            </a:r>
            <a:r>
              <a:rPr lang="en-US" dirty="0" smtClean="0"/>
              <a:t>selects </a:t>
            </a:r>
            <a:r>
              <a:rPr lang="en-US" sz="1400" b="1" dirty="0" smtClean="0">
                <a:solidFill>
                  <a:schemeClr val="tx1"/>
                </a:solidFill>
                <a:latin typeface="Courier New" panose="02070309020205020404" pitchFamily="49" charset="0"/>
                <a:cs typeface="Courier New" panose="02070309020205020404" pitchFamily="49" charset="0"/>
              </a:rPr>
              <a:t>&lt;li&gt;</a:t>
            </a:r>
            <a:r>
              <a:rPr lang="en-US" dirty="0" smtClean="0"/>
              <a:t> elements only when the cursor is over them.</a:t>
            </a:r>
          </a:p>
          <a:p>
            <a:r>
              <a:rPr lang="en-US" dirty="0" smtClean="0"/>
              <a:t>Space separated, means 'descendant of':</a:t>
            </a:r>
          </a:p>
          <a:p>
            <a:pPr lvl="1"/>
            <a:r>
              <a:rPr lang="en-US" sz="1600" b="1" dirty="0" smtClean="0">
                <a:solidFill>
                  <a:schemeClr val="tx1"/>
                </a:solidFill>
                <a:latin typeface="Courier New" panose="02070309020205020404" pitchFamily="49" charset="0"/>
                <a:cs typeface="Courier New" panose="02070309020205020404" pitchFamily="49" charset="0"/>
              </a:rPr>
              <a:t>div p</a:t>
            </a:r>
            <a:r>
              <a:rPr lang="en-US" dirty="0" smtClean="0"/>
              <a:t> selects all </a:t>
            </a:r>
            <a:r>
              <a:rPr lang="en-US" sz="1600" b="1" dirty="0" smtClean="0">
                <a:solidFill>
                  <a:schemeClr val="tx1"/>
                </a:solidFill>
                <a:latin typeface="Courier New" panose="02070309020205020404" pitchFamily="49" charset="0"/>
                <a:cs typeface="Courier New" panose="02070309020205020404" pitchFamily="49" charset="0"/>
              </a:rPr>
              <a:t>&lt;p&gt;</a:t>
            </a:r>
            <a:r>
              <a:rPr lang="en-US" dirty="0" smtClean="0"/>
              <a:t> elements that have a </a:t>
            </a:r>
            <a:r>
              <a:rPr lang="en-US" sz="1600" b="1" dirty="0" smtClean="0">
                <a:solidFill>
                  <a:schemeClr val="tx1"/>
                </a:solidFill>
                <a:latin typeface="Courier New" panose="02070309020205020404" pitchFamily="49" charset="0"/>
                <a:cs typeface="Courier New" panose="02070309020205020404" pitchFamily="49" charset="0"/>
              </a:rPr>
              <a:t>&lt;div&gt;</a:t>
            </a:r>
            <a:r>
              <a:rPr lang="en-US" dirty="0" smtClean="0"/>
              <a:t> ancestor.</a:t>
            </a:r>
          </a:p>
          <a:p>
            <a:r>
              <a:rPr lang="en-US" dirty="0" smtClean="0"/>
              <a:t>With an arrow, means 'child of':</a:t>
            </a:r>
          </a:p>
          <a:p>
            <a:pPr lvl="1"/>
            <a:r>
              <a:rPr lang="en-US" sz="1600" b="1" dirty="0" smtClean="0">
                <a:solidFill>
                  <a:schemeClr val="tx1"/>
                </a:solidFill>
                <a:latin typeface="Courier New" panose="02070309020205020404" pitchFamily="49" charset="0"/>
                <a:cs typeface="Courier New" panose="02070309020205020404" pitchFamily="49" charset="0"/>
              </a:rPr>
              <a:t>div &gt; p</a:t>
            </a:r>
            <a:r>
              <a:rPr lang="en-US" dirty="0" smtClean="0"/>
              <a:t> selects all </a:t>
            </a:r>
            <a:r>
              <a:rPr lang="en-US" sz="1600" b="1" dirty="0" smtClean="0">
                <a:solidFill>
                  <a:schemeClr val="tx1"/>
                </a:solidFill>
                <a:latin typeface="Courier New" panose="02070309020205020404" pitchFamily="49" charset="0"/>
                <a:cs typeface="Courier New" panose="02070309020205020404" pitchFamily="49" charset="0"/>
              </a:rPr>
              <a:t>&lt;p&gt;</a:t>
            </a:r>
            <a:r>
              <a:rPr lang="en-US" dirty="0" smtClean="0"/>
              <a:t> elements that are an immediate child of a </a:t>
            </a:r>
            <a:r>
              <a:rPr lang="en-US" sz="1600" b="1" dirty="0" smtClean="0">
                <a:solidFill>
                  <a:schemeClr val="tx1"/>
                </a:solidFill>
                <a:latin typeface="Courier New" panose="02070309020205020404" pitchFamily="49" charset="0"/>
                <a:cs typeface="Courier New" panose="02070309020205020404" pitchFamily="49" charset="0"/>
              </a:rPr>
              <a:t>&lt;div&gt;</a:t>
            </a:r>
            <a:r>
              <a:rPr lang="en-US" dirty="0" smtClean="0"/>
              <a:t> element.</a:t>
            </a:r>
          </a:p>
          <a:p>
            <a:r>
              <a:rPr lang="en-US" dirty="0" smtClean="0"/>
              <a:t>With a plus sign, means 'after':</a:t>
            </a:r>
          </a:p>
          <a:p>
            <a:pPr lvl="1"/>
            <a:r>
              <a:rPr lang="en-US" sz="1400" b="1" dirty="0" err="1" smtClean="0">
                <a:solidFill>
                  <a:schemeClr val="tx1"/>
                </a:solidFill>
                <a:latin typeface="Courier New" panose="02070309020205020404" pitchFamily="49" charset="0"/>
                <a:cs typeface="Courier New" panose="02070309020205020404" pitchFamily="49" charset="0"/>
              </a:rPr>
              <a:t>img</a:t>
            </a:r>
            <a:r>
              <a:rPr lang="en-US" sz="1400" b="1" dirty="0" smtClean="0">
                <a:solidFill>
                  <a:schemeClr val="tx1"/>
                </a:solidFill>
                <a:latin typeface="Courier New" panose="02070309020205020404" pitchFamily="49" charset="0"/>
                <a:cs typeface="Courier New" panose="02070309020205020404" pitchFamily="49" charset="0"/>
              </a:rPr>
              <a:t> + p</a:t>
            </a:r>
            <a:r>
              <a:rPr lang="en-US" dirty="0" smtClean="0"/>
              <a:t> selects all </a:t>
            </a:r>
            <a:r>
              <a:rPr lang="en-US" sz="1400" b="1" dirty="0" smtClean="0">
                <a:solidFill>
                  <a:schemeClr val="tx1"/>
                </a:solidFill>
                <a:latin typeface="Courier New" panose="02070309020205020404" pitchFamily="49" charset="0"/>
                <a:cs typeface="Courier New" panose="02070309020205020404" pitchFamily="49" charset="0"/>
              </a:rPr>
              <a:t>&lt;p&gt;</a:t>
            </a:r>
            <a:r>
              <a:rPr lang="en-US" dirty="0" smtClean="0"/>
              <a:t> elements that immediately follow an </a:t>
            </a:r>
            <a:r>
              <a:rPr lang="en-US" sz="1400" b="1" dirty="0" smtClean="0">
                <a:solidFill>
                  <a:schemeClr val="tx1"/>
                </a:solidFill>
                <a:latin typeface="Courier New" panose="02070309020205020404" pitchFamily="49" charset="0"/>
                <a:cs typeface="Courier New" panose="02070309020205020404" pitchFamily="49" charset="0"/>
              </a:rPr>
              <a:t>&lt;</a:t>
            </a:r>
            <a:r>
              <a:rPr lang="en-US" sz="1400" b="1" dirty="0" err="1" smtClean="0">
                <a:solidFill>
                  <a:schemeClr val="tx1"/>
                </a:solidFill>
                <a:latin typeface="Courier New" panose="02070309020205020404" pitchFamily="49" charset="0"/>
                <a:cs typeface="Courier New" panose="02070309020205020404" pitchFamily="49" charset="0"/>
              </a:rPr>
              <a:t>img</a:t>
            </a:r>
            <a:r>
              <a:rPr lang="en-US" sz="1400" b="1" dirty="0" smtClean="0">
                <a:solidFill>
                  <a:schemeClr val="tx1"/>
                </a:solidFill>
                <a:latin typeface="Courier New" panose="02070309020205020404" pitchFamily="49" charset="0"/>
                <a:cs typeface="Courier New" panose="02070309020205020404" pitchFamily="49" charset="0"/>
              </a:rPr>
              <a:t>&gt;</a:t>
            </a:r>
            <a:r>
              <a:rPr lang="en-US" dirty="0" smtClean="0"/>
              <a:t> element.</a:t>
            </a:r>
          </a:p>
          <a:p>
            <a:r>
              <a:rPr lang="en-US" dirty="0" smtClean="0"/>
              <a:t>With a squiggle, means 'sibling of':</a:t>
            </a:r>
          </a:p>
          <a:p>
            <a:pPr lvl="1"/>
            <a:r>
              <a:rPr lang="en-US" sz="1600" b="1" dirty="0" smtClean="0">
                <a:solidFill>
                  <a:schemeClr val="tx1"/>
                </a:solidFill>
                <a:latin typeface="Courier New" panose="02070309020205020404" pitchFamily="49" charset="0"/>
                <a:cs typeface="Courier New" panose="02070309020205020404" pitchFamily="49" charset="0"/>
              </a:rPr>
              <a:t>div ~ p</a:t>
            </a:r>
            <a:r>
              <a:rPr lang="en-US" dirty="0" smtClean="0"/>
              <a:t> selects all </a:t>
            </a:r>
            <a:r>
              <a:rPr lang="en-US" sz="1600" b="1" dirty="0" smtClean="0">
                <a:solidFill>
                  <a:schemeClr val="tx1"/>
                </a:solidFill>
                <a:latin typeface="Courier New" panose="02070309020205020404" pitchFamily="49" charset="0"/>
                <a:cs typeface="Courier New" panose="02070309020205020404" pitchFamily="49" charset="0"/>
              </a:rPr>
              <a:t>&lt;p&gt; </a:t>
            </a:r>
            <a:r>
              <a:rPr lang="en-US" dirty="0" smtClean="0"/>
              <a:t>elements that are siblings of a </a:t>
            </a:r>
            <a:r>
              <a:rPr lang="en-US" sz="1600" b="1" dirty="0" smtClean="0">
                <a:solidFill>
                  <a:schemeClr val="tx1"/>
                </a:solidFill>
                <a:latin typeface="Courier New" panose="02070309020205020404" pitchFamily="49" charset="0"/>
                <a:cs typeface="Courier New" panose="02070309020205020404" pitchFamily="49" charset="0"/>
              </a:rPr>
              <a:t>&lt;div</a:t>
            </a:r>
            <a:r>
              <a:rPr lang="en-US" dirty="0" smtClean="0"/>
              <a:t>&gt; element.</a:t>
            </a:r>
          </a:p>
          <a:p>
            <a:r>
              <a:rPr lang="en-US" dirty="0" smtClean="0"/>
              <a:t>Multiple combinations can be specified, comma-separated:</a:t>
            </a:r>
            <a:endParaRPr lang="en-US" dirty="0"/>
          </a:p>
          <a:p>
            <a:pPr lvl="1"/>
            <a:r>
              <a:rPr lang="en-US" sz="1600" b="1" dirty="0">
                <a:solidFill>
                  <a:schemeClr val="tx1"/>
                </a:solidFill>
                <a:latin typeface="Courier New" panose="02070309020205020404" pitchFamily="49" charset="0"/>
                <a:cs typeface="Courier New" panose="02070309020205020404" pitchFamily="49" charset="0"/>
              </a:rPr>
              <a:t>p, </a:t>
            </a:r>
            <a:r>
              <a:rPr lang="en-US" sz="1600" b="1" dirty="0" smtClean="0">
                <a:solidFill>
                  <a:schemeClr val="tx1"/>
                </a:solidFill>
                <a:latin typeface="Courier New" panose="02070309020205020404" pitchFamily="49" charset="0"/>
                <a:cs typeface="Courier New" panose="02070309020205020404" pitchFamily="49" charset="0"/>
              </a:rPr>
              <a:t>div &gt; li</a:t>
            </a:r>
            <a:r>
              <a:rPr lang="en-US" dirty="0" smtClean="0"/>
              <a:t> </a:t>
            </a:r>
            <a:r>
              <a:rPr lang="en-US" dirty="0"/>
              <a:t>selects all </a:t>
            </a:r>
            <a:r>
              <a:rPr lang="en-US" b="1" dirty="0">
                <a:solidFill>
                  <a:schemeClr val="tx1"/>
                </a:solidFill>
                <a:latin typeface="Courier New" panose="02070309020205020404" pitchFamily="49" charset="0"/>
                <a:cs typeface="Courier New" panose="02070309020205020404" pitchFamily="49" charset="0"/>
              </a:rPr>
              <a:t>&lt;p&gt;</a:t>
            </a:r>
            <a:r>
              <a:rPr lang="en-US" dirty="0"/>
              <a:t> </a:t>
            </a:r>
            <a:r>
              <a:rPr lang="en-US" dirty="0" smtClean="0"/>
              <a:t>elements, and all </a:t>
            </a:r>
            <a:r>
              <a:rPr lang="en-US" b="1" dirty="0" smtClean="0">
                <a:solidFill>
                  <a:schemeClr val="tx1"/>
                </a:solidFill>
                <a:latin typeface="Courier New" panose="02070309020205020404" pitchFamily="49" charset="0"/>
                <a:cs typeface="Courier New" panose="02070309020205020404" pitchFamily="49" charset="0"/>
              </a:rPr>
              <a:t>&lt;li</a:t>
            </a:r>
            <a:r>
              <a:rPr lang="en-US" b="1" dirty="0">
                <a:solidFill>
                  <a:schemeClr val="tx1"/>
                </a:solidFill>
                <a:latin typeface="Courier New" panose="02070309020205020404" pitchFamily="49" charset="0"/>
                <a:cs typeface="Courier New" panose="02070309020205020404" pitchFamily="49" charset="0"/>
              </a:rPr>
              <a:t>&gt;</a:t>
            </a:r>
            <a:r>
              <a:rPr lang="en-US" dirty="0"/>
              <a:t> </a:t>
            </a:r>
            <a:r>
              <a:rPr lang="en-US" dirty="0" smtClean="0"/>
              <a:t>elements that are children of a </a:t>
            </a:r>
            <a:r>
              <a:rPr lang="en-US" sz="1600" b="1" dirty="0" smtClean="0">
                <a:solidFill>
                  <a:schemeClr val="tx1"/>
                </a:solidFill>
                <a:latin typeface="Courier New" panose="02070309020205020404" pitchFamily="49" charset="0"/>
                <a:cs typeface="Courier New" panose="02070309020205020404" pitchFamily="49" charset="0"/>
              </a:rPr>
              <a:t>&lt;div&gt;</a:t>
            </a:r>
            <a:r>
              <a:rPr lang="en-US" dirty="0" smtClean="0"/>
              <a:t> element.</a:t>
            </a:r>
            <a:endParaRPr lang="en-US" dirty="0"/>
          </a:p>
        </p:txBody>
      </p:sp>
    </p:spTree>
    <p:extLst>
      <p:ext uri="{BB962C8B-B14F-4D97-AF65-F5344CB8AC3E}">
        <p14:creationId xmlns:p14="http://schemas.microsoft.com/office/powerpoint/2010/main" val="3268930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 the Styling</a:t>
            </a:r>
            <a:endParaRPr lang="en-US" dirty="0"/>
          </a:p>
        </p:txBody>
      </p:sp>
      <p:sp>
        <p:nvSpPr>
          <p:cNvPr id="3" name="Content Placeholder 2"/>
          <p:cNvSpPr>
            <a:spLocks noGrp="1"/>
          </p:cNvSpPr>
          <p:nvPr>
            <p:ph sz="half" idx="1"/>
          </p:nvPr>
        </p:nvSpPr>
        <p:spPr>
          <a:xfrm>
            <a:off x="342901" y="772511"/>
            <a:ext cx="8612564" cy="1125118"/>
          </a:xfrm>
        </p:spPr>
        <p:txBody>
          <a:bodyPr tIns="91440">
            <a:noAutofit/>
          </a:bodyPr>
          <a:lstStyle/>
          <a:p>
            <a:r>
              <a:rPr lang="en-US" dirty="0" smtClean="0"/>
              <a:t>We can finish styling the list items without all the copy and paste (and add a background shade that's easier on the eyes):</a:t>
            </a:r>
          </a:p>
          <a:p>
            <a:pPr marL="0" indent="0">
              <a:buNone/>
            </a:pPr>
            <a:endParaRPr lang="en-US" dirty="0" smtClean="0"/>
          </a:p>
        </p:txBody>
      </p:sp>
      <p:sp>
        <p:nvSpPr>
          <p:cNvPr id="5" name="TextBox 4"/>
          <p:cNvSpPr txBox="1"/>
          <p:nvPr/>
        </p:nvSpPr>
        <p:spPr>
          <a:xfrm>
            <a:off x="342900" y="1397547"/>
            <a:ext cx="8458200" cy="3624069"/>
          </a:xfrm>
          <a:prstGeom prst="rect">
            <a:avLst/>
          </a:prstGeom>
          <a:noFill/>
        </p:spPr>
        <p:txBody>
          <a:bodyPr wrap="square" rtlCol="0">
            <a:spAutoFit/>
          </a:bodyPr>
          <a:lstStyle/>
          <a:p>
            <a:endParaRPr lang="en-US" b="1" spc="100" dirty="0" smtClean="0">
              <a:solidFill>
                <a:schemeClr val="bg1">
                  <a:lumMod val="50000"/>
                </a:schemeClr>
              </a:solidFill>
              <a:latin typeface="Courier New" panose="02070309020205020404" pitchFamily="49" charset="0"/>
              <a:cs typeface="Courier New" panose="02070309020205020404" pitchFamily="49" charset="0"/>
            </a:endParaRPr>
          </a:p>
          <a:p>
            <a:r>
              <a:rPr lang="en-US" b="1" spc="100" dirty="0">
                <a:latin typeface="Courier New" panose="02070309020205020404" pitchFamily="49" charset="0"/>
                <a:cs typeface="Courier New" panose="02070309020205020404" pitchFamily="49" charset="0"/>
              </a:rPr>
              <a:t>body {</a:t>
            </a:r>
          </a:p>
          <a:p>
            <a:r>
              <a:rPr lang="en-US" b="1" spc="100" dirty="0">
                <a:latin typeface="Courier New" panose="02070309020205020404" pitchFamily="49" charset="0"/>
                <a:cs typeface="Courier New" panose="02070309020205020404" pitchFamily="49" charset="0"/>
              </a:rPr>
              <a:t>    background: #888;</a:t>
            </a:r>
          </a:p>
          <a:p>
            <a:r>
              <a:rPr lang="en-US" b="1" spc="100" dirty="0">
                <a:latin typeface="Courier New" panose="02070309020205020404" pitchFamily="49" charset="0"/>
                <a:cs typeface="Courier New" panose="02070309020205020404" pitchFamily="49" charset="0"/>
              </a:rPr>
              <a:t>}</a:t>
            </a:r>
          </a:p>
          <a:p>
            <a:endParaRPr lang="en-US" b="1" spc="100" dirty="0" smtClean="0">
              <a:solidFill>
                <a:schemeClr val="bg1">
                  <a:lumMod val="50000"/>
                </a:schemeClr>
              </a:solidFill>
              <a:latin typeface="Courier New" panose="02070309020205020404" pitchFamily="49" charset="0"/>
              <a:cs typeface="Courier New" panose="02070309020205020404" pitchFamily="49" charset="0"/>
            </a:endParaRPr>
          </a:p>
          <a:p>
            <a:r>
              <a:rPr lang="en-US" b="1" spc="100" dirty="0" smtClean="0">
                <a:solidFill>
                  <a:schemeClr val="bg1">
                    <a:lumMod val="50000"/>
                  </a:schemeClr>
                </a:solidFill>
                <a:latin typeface="Courier New" panose="02070309020205020404" pitchFamily="49" charset="0"/>
                <a:cs typeface="Courier New" panose="02070309020205020404" pitchFamily="49" charset="0"/>
              </a:rPr>
              <a:t>li </a:t>
            </a:r>
            <a:r>
              <a:rPr lang="en-US" b="1" spc="100" dirty="0">
                <a:solidFill>
                  <a:schemeClr val="bg1">
                    <a:lumMod val="50000"/>
                  </a:schemeClr>
                </a:solidFill>
                <a:latin typeface="Courier New" panose="02070309020205020404" pitchFamily="49" charset="0"/>
                <a:cs typeface="Courier New" panose="02070309020205020404" pitchFamily="49" charset="0"/>
              </a:rPr>
              <a:t>{</a:t>
            </a:r>
          </a:p>
          <a:p>
            <a:r>
              <a:rPr lang="en-US" b="1" spc="100" dirty="0">
                <a:solidFill>
                  <a:schemeClr val="bg1">
                    <a:lumMod val="50000"/>
                  </a:schemeClr>
                </a:solidFill>
                <a:latin typeface="Courier New" panose="02070309020205020404" pitchFamily="49" charset="0"/>
                <a:cs typeface="Courier New" panose="02070309020205020404" pitchFamily="49" charset="0"/>
              </a:rPr>
              <a:t>    height: 150px;            /* make them 150 by 150 pixels */</a:t>
            </a:r>
          </a:p>
          <a:p>
            <a:r>
              <a:rPr lang="en-US" b="1" spc="100" dirty="0">
                <a:solidFill>
                  <a:schemeClr val="bg1">
                    <a:lumMod val="50000"/>
                  </a:schemeClr>
                </a:solidFill>
                <a:latin typeface="Courier New" panose="02070309020205020404" pitchFamily="49" charset="0"/>
                <a:cs typeface="Courier New" panose="02070309020205020404" pitchFamily="49" charset="0"/>
              </a:rPr>
              <a:t>    width: 150px;</a:t>
            </a:r>
          </a:p>
          <a:p>
            <a:r>
              <a:rPr lang="en-US" b="1" spc="100" dirty="0">
                <a:solidFill>
                  <a:schemeClr val="bg1">
                    <a:lumMod val="50000"/>
                  </a:schemeClr>
                </a:solidFill>
                <a:latin typeface="Courier New" panose="02070309020205020404" pitchFamily="49" charset="0"/>
                <a:cs typeface="Courier New" panose="02070309020205020404" pitchFamily="49" charset="0"/>
              </a:rPr>
              <a:t>    border-style: solid;      /* with solid black borders */</a:t>
            </a:r>
          </a:p>
          <a:p>
            <a:r>
              <a:rPr lang="en-US" b="1" spc="100" dirty="0">
                <a:solidFill>
                  <a:schemeClr val="bg1">
                    <a:lumMod val="50000"/>
                  </a:schemeClr>
                </a:solidFill>
                <a:latin typeface="Courier New" panose="02070309020205020404" pitchFamily="49" charset="0"/>
                <a:cs typeface="Courier New" panose="02070309020205020404" pitchFamily="49" charset="0"/>
              </a:rPr>
              <a:t>    background: #</a:t>
            </a:r>
            <a:r>
              <a:rPr lang="en-US" b="1" spc="100" dirty="0" err="1">
                <a:solidFill>
                  <a:schemeClr val="bg1">
                    <a:lumMod val="50000"/>
                  </a:schemeClr>
                </a:solidFill>
                <a:latin typeface="Courier New" panose="02070309020205020404" pitchFamily="49" charset="0"/>
                <a:cs typeface="Courier New" panose="02070309020205020404" pitchFamily="49" charset="0"/>
              </a:rPr>
              <a:t>ffc</a:t>
            </a:r>
            <a:r>
              <a:rPr lang="en-US" b="1" spc="100" dirty="0">
                <a:solidFill>
                  <a:schemeClr val="bg1">
                    <a:lumMod val="50000"/>
                  </a:schemeClr>
                </a:solidFill>
                <a:latin typeface="Courier New" panose="02070309020205020404" pitchFamily="49" charset="0"/>
                <a:cs typeface="Courier New" panose="02070309020205020404" pitchFamily="49" charset="0"/>
              </a:rPr>
              <a:t>;         /* and a bright yellow background */</a:t>
            </a:r>
          </a:p>
          <a:p>
            <a:r>
              <a:rPr lang="en-US" b="1" spc="100" dirty="0" smtClean="0">
                <a:latin typeface="Courier New" panose="02070309020205020404" pitchFamily="49" charset="0"/>
                <a:cs typeface="Courier New" panose="02070309020205020404" pitchFamily="49" charset="0"/>
              </a:rPr>
              <a:t>    list-style: none;         /* get rid of the bullets */</a:t>
            </a:r>
            <a:endParaRPr lang="en-US" b="1" spc="100" dirty="0">
              <a:latin typeface="Courier New" panose="02070309020205020404" pitchFamily="49" charset="0"/>
              <a:cs typeface="Courier New" panose="02070309020205020404" pitchFamily="49" charset="0"/>
            </a:endParaRPr>
          </a:p>
          <a:p>
            <a:r>
              <a:rPr lang="en-US" b="1" spc="100" dirty="0">
                <a:latin typeface="Courier New" panose="02070309020205020404" pitchFamily="49" charset="0"/>
                <a:cs typeface="Courier New" panose="02070309020205020404" pitchFamily="49" charset="0"/>
              </a:rPr>
              <a:t> </a:t>
            </a:r>
            <a:r>
              <a:rPr lang="en-US" b="1" spc="100" dirty="0" smtClean="0">
                <a:latin typeface="Courier New" panose="02070309020205020404" pitchFamily="49" charset="0"/>
                <a:cs typeface="Courier New" panose="02070309020205020404" pitchFamily="49" charset="0"/>
              </a:rPr>
              <a:t>   float</a:t>
            </a:r>
            <a:r>
              <a:rPr lang="en-US" b="1" spc="100" dirty="0">
                <a:latin typeface="Courier New" panose="02070309020205020404" pitchFamily="49" charset="0"/>
                <a:cs typeface="Courier New" panose="02070309020205020404" pitchFamily="49" charset="0"/>
              </a:rPr>
              <a:t>: left</a:t>
            </a:r>
            <a:r>
              <a:rPr lang="en-US" b="1" spc="100" dirty="0" smtClean="0">
                <a:latin typeface="Courier New" panose="02070309020205020404" pitchFamily="49" charset="0"/>
                <a:cs typeface="Courier New" panose="02070309020205020404" pitchFamily="49" charset="0"/>
              </a:rPr>
              <a:t>;              /* arrange left-to-right with wrapping */</a:t>
            </a:r>
            <a:endParaRPr lang="en-US" b="1" spc="100" dirty="0">
              <a:latin typeface="Courier New" panose="02070309020205020404" pitchFamily="49" charset="0"/>
              <a:cs typeface="Courier New" panose="02070309020205020404" pitchFamily="49" charset="0"/>
            </a:endParaRPr>
          </a:p>
          <a:p>
            <a:r>
              <a:rPr lang="en-US" b="1" spc="100" dirty="0">
                <a:latin typeface="Courier New" panose="02070309020205020404" pitchFamily="49" charset="0"/>
                <a:cs typeface="Courier New" panose="02070309020205020404" pitchFamily="49" charset="0"/>
              </a:rPr>
              <a:t>    margin: 15px</a:t>
            </a:r>
            <a:r>
              <a:rPr lang="en-US" b="1" spc="100" dirty="0" smtClean="0">
                <a:latin typeface="Courier New" panose="02070309020205020404" pitchFamily="49" charset="0"/>
                <a:cs typeface="Courier New" panose="02070309020205020404" pitchFamily="49" charset="0"/>
              </a:rPr>
              <a:t>;             /* leave some space between the notes */</a:t>
            </a:r>
            <a:endParaRPr lang="en-US" b="1" spc="100" dirty="0">
              <a:latin typeface="Courier New" panose="02070309020205020404" pitchFamily="49" charset="0"/>
              <a:cs typeface="Courier New" panose="02070309020205020404" pitchFamily="49" charset="0"/>
            </a:endParaRPr>
          </a:p>
          <a:p>
            <a:r>
              <a:rPr lang="en-US" b="1" spc="100" dirty="0">
                <a:latin typeface="Courier New" panose="02070309020205020404" pitchFamily="49" charset="0"/>
                <a:cs typeface="Courier New" panose="02070309020205020404" pitchFamily="49" charset="0"/>
              </a:rPr>
              <a:t>    padding: 15px</a:t>
            </a:r>
            <a:r>
              <a:rPr lang="en-US" b="1" spc="100" dirty="0" smtClean="0">
                <a:latin typeface="Courier New" panose="02070309020205020404" pitchFamily="49" charset="0"/>
                <a:cs typeface="Courier New" panose="02070309020205020404" pitchFamily="49" charset="0"/>
              </a:rPr>
              <a:t>;            /* leave some space around the text */</a:t>
            </a:r>
          </a:p>
          <a:p>
            <a:r>
              <a:rPr lang="en-US" b="1" spc="100" dirty="0" smtClean="0">
                <a:latin typeface="Courier New" panose="02070309020205020404" pitchFamily="49" charset="0"/>
                <a:cs typeface="Courier New" panose="02070309020205020404" pitchFamily="49" charset="0"/>
              </a:rPr>
              <a:t>    </a:t>
            </a:r>
            <a:r>
              <a:rPr lang="en-US" b="1" spc="100" dirty="0">
                <a:latin typeface="Courier New" panose="02070309020205020404" pitchFamily="49" charset="0"/>
                <a:cs typeface="Courier New" panose="02070309020205020404" pitchFamily="49" charset="0"/>
              </a:rPr>
              <a:t>box-shadow</a:t>
            </a:r>
            <a:r>
              <a:rPr lang="en-US" b="1" spc="100" dirty="0" smtClean="0">
                <a:latin typeface="Courier New" panose="02070309020205020404" pitchFamily="49" charset="0"/>
                <a:cs typeface="Courier New" panose="02070309020205020404" pitchFamily="49" charset="0"/>
              </a:rPr>
              <a:t>:</a:t>
            </a:r>
          </a:p>
          <a:p>
            <a:r>
              <a:rPr lang="en-US" b="1" spc="100" dirty="0">
                <a:latin typeface="Courier New" panose="02070309020205020404" pitchFamily="49" charset="0"/>
                <a:cs typeface="Courier New" panose="02070309020205020404" pitchFamily="49" charset="0"/>
              </a:rPr>
              <a:t> </a:t>
            </a:r>
            <a:r>
              <a:rPr lang="en-US" b="1" spc="100" dirty="0" smtClean="0">
                <a:latin typeface="Courier New" panose="02070309020205020404" pitchFamily="49" charset="0"/>
                <a:cs typeface="Courier New" panose="02070309020205020404" pitchFamily="49" charset="0"/>
              </a:rPr>
              <a:t>       </a:t>
            </a:r>
            <a:r>
              <a:rPr lang="en-US" b="1" spc="100" dirty="0">
                <a:latin typeface="Courier New" panose="02070309020205020404" pitchFamily="49" charset="0"/>
                <a:cs typeface="Courier New" panose="02070309020205020404" pitchFamily="49" charset="0"/>
              </a:rPr>
              <a:t>5px </a:t>
            </a:r>
            <a:r>
              <a:rPr lang="en-US" b="1" spc="100" dirty="0" err="1">
                <a:latin typeface="Courier New" panose="02070309020205020404" pitchFamily="49" charset="0"/>
                <a:cs typeface="Courier New" panose="02070309020205020404" pitchFamily="49" charset="0"/>
              </a:rPr>
              <a:t>5px</a:t>
            </a:r>
            <a:r>
              <a:rPr lang="en-US" b="1" spc="100" dirty="0">
                <a:latin typeface="Courier New" panose="02070309020205020404" pitchFamily="49" charset="0"/>
                <a:cs typeface="Courier New" panose="02070309020205020404" pitchFamily="49" charset="0"/>
              </a:rPr>
              <a:t> 7px </a:t>
            </a:r>
            <a:r>
              <a:rPr lang="en-US" b="1" spc="100" dirty="0" err="1">
                <a:latin typeface="Courier New" panose="02070309020205020404" pitchFamily="49" charset="0"/>
                <a:cs typeface="Courier New" panose="02070309020205020404" pitchFamily="49" charset="0"/>
              </a:rPr>
              <a:t>rgba</a:t>
            </a:r>
            <a:r>
              <a:rPr lang="en-US" b="1" spc="100" dirty="0">
                <a:latin typeface="Courier New" panose="02070309020205020404" pitchFamily="49" charset="0"/>
                <a:cs typeface="Courier New" panose="02070309020205020404" pitchFamily="49" charset="0"/>
              </a:rPr>
              <a:t>(33, 33, 33, .7</a:t>
            </a:r>
            <a:r>
              <a:rPr lang="en-US" b="1" spc="100" dirty="0" smtClean="0">
                <a:latin typeface="Courier New" panose="02070309020205020404" pitchFamily="49" charset="0"/>
                <a:cs typeface="Courier New" panose="02070309020205020404" pitchFamily="49" charset="0"/>
              </a:rPr>
              <a:t>);  /* drop shadow */</a:t>
            </a:r>
          </a:p>
          <a:p>
            <a:r>
              <a:rPr lang="en-US" b="1" spc="100" dirty="0" smtClean="0">
                <a:solidFill>
                  <a:schemeClr val="bg1">
                    <a:lumMod val="50000"/>
                  </a:schemeClr>
                </a:solidFill>
                <a:latin typeface="Courier New" panose="02070309020205020404" pitchFamily="49" charset="0"/>
                <a:cs typeface="Courier New" panose="02070309020205020404" pitchFamily="49" charset="0"/>
              </a:rPr>
              <a:t>}</a:t>
            </a:r>
            <a:endParaRPr lang="en-US" b="1" spc="1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8531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 the Styling</a:t>
            </a:r>
            <a:endParaRPr lang="en-US" dirty="0"/>
          </a:p>
        </p:txBody>
      </p:sp>
      <p:sp>
        <p:nvSpPr>
          <p:cNvPr id="3" name="Content Placeholder 2"/>
          <p:cNvSpPr>
            <a:spLocks noGrp="1"/>
          </p:cNvSpPr>
          <p:nvPr>
            <p:ph sz="half" idx="1"/>
          </p:nvPr>
        </p:nvSpPr>
        <p:spPr>
          <a:xfrm>
            <a:off x="342901" y="897467"/>
            <a:ext cx="8612564" cy="497781"/>
          </a:xfrm>
        </p:spPr>
        <p:txBody>
          <a:bodyPr tIns="91440">
            <a:noAutofit/>
          </a:bodyPr>
          <a:lstStyle/>
          <a:p>
            <a:r>
              <a:rPr lang="en-US" dirty="0" smtClean="0"/>
              <a:t>We can find a nice font on Google Fonts, and add a link to the HTML:</a:t>
            </a:r>
          </a:p>
        </p:txBody>
      </p:sp>
      <p:sp>
        <p:nvSpPr>
          <p:cNvPr id="5" name="TextBox 4"/>
          <p:cNvSpPr txBox="1"/>
          <p:nvPr/>
        </p:nvSpPr>
        <p:spPr>
          <a:xfrm>
            <a:off x="342900" y="1395248"/>
            <a:ext cx="8458200" cy="3667158"/>
          </a:xfrm>
          <a:prstGeom prst="rect">
            <a:avLst/>
          </a:prstGeom>
          <a:noFill/>
        </p:spPr>
        <p:txBody>
          <a:bodyPr wrap="square" rtlCol="0">
            <a:spAutoFit/>
          </a:bodyPr>
          <a:lstStyle/>
          <a:p>
            <a:r>
              <a:rPr lang="en-US" b="1" spc="100" dirty="0">
                <a:solidFill>
                  <a:schemeClr val="bg1">
                    <a:lumMod val="50000"/>
                  </a:schemeClr>
                </a:solidFill>
                <a:latin typeface="Courier New" panose="02070309020205020404" pitchFamily="49" charset="0"/>
                <a:cs typeface="Courier New" panose="02070309020205020404" pitchFamily="49" charset="0"/>
              </a:rPr>
              <a:t> </a:t>
            </a:r>
            <a:r>
              <a:rPr lang="en-US" b="1" spc="100" dirty="0" smtClean="0">
                <a:solidFill>
                  <a:schemeClr val="bg1">
                    <a:lumMod val="50000"/>
                  </a:schemeClr>
                </a:solidFill>
                <a:latin typeface="Courier New" panose="02070309020205020404" pitchFamily="49" charset="0"/>
                <a:cs typeface="Courier New" panose="02070309020205020404" pitchFamily="49" charset="0"/>
              </a:rPr>
              <a:t> &lt;</a:t>
            </a:r>
            <a:r>
              <a:rPr lang="en-US" b="1" spc="100" dirty="0">
                <a:solidFill>
                  <a:schemeClr val="bg1">
                    <a:lumMod val="50000"/>
                  </a:schemeClr>
                </a:solidFill>
                <a:latin typeface="Courier New" panose="02070309020205020404" pitchFamily="49" charset="0"/>
                <a:cs typeface="Courier New" panose="02070309020205020404" pitchFamily="49" charset="0"/>
              </a:rPr>
              <a:t>head&gt;</a:t>
            </a:r>
          </a:p>
          <a:p>
            <a:r>
              <a:rPr lang="en-US" b="1" spc="100" dirty="0">
                <a:solidFill>
                  <a:schemeClr val="bg1">
                    <a:lumMod val="50000"/>
                  </a:schemeClr>
                </a:solidFill>
                <a:latin typeface="Courier New" panose="02070309020205020404" pitchFamily="49" charset="0"/>
                <a:cs typeface="Courier New" panose="02070309020205020404" pitchFamily="49" charset="0"/>
              </a:rPr>
              <a:t>    &lt;title&gt;My TODO's&lt;/title&gt;</a:t>
            </a:r>
          </a:p>
          <a:p>
            <a:r>
              <a:rPr lang="en-US" b="1" spc="100" dirty="0">
                <a:solidFill>
                  <a:schemeClr val="bg1">
                    <a:lumMod val="50000"/>
                  </a:schemeClr>
                </a:solidFill>
                <a:latin typeface="Courier New" panose="02070309020205020404" pitchFamily="49" charset="0"/>
                <a:cs typeface="Courier New" panose="02070309020205020404" pitchFamily="49" charset="0"/>
              </a:rPr>
              <a:t>    &lt;link type="text/</a:t>
            </a:r>
            <a:r>
              <a:rPr lang="en-US" b="1" spc="100" dirty="0" err="1">
                <a:solidFill>
                  <a:schemeClr val="bg1">
                    <a:lumMod val="50000"/>
                  </a:schemeClr>
                </a:solidFill>
                <a:latin typeface="Courier New" panose="02070309020205020404" pitchFamily="49" charset="0"/>
                <a:cs typeface="Courier New" panose="02070309020205020404" pitchFamily="49" charset="0"/>
              </a:rPr>
              <a:t>css</a:t>
            </a:r>
            <a:r>
              <a:rPr lang="en-US" b="1" spc="100" dirty="0">
                <a:solidFill>
                  <a:schemeClr val="bg1">
                    <a:lumMod val="50000"/>
                  </a:schemeClr>
                </a:solidFill>
                <a:latin typeface="Courier New" panose="02070309020205020404" pitchFamily="49" charset="0"/>
                <a:cs typeface="Courier New" panose="02070309020205020404" pitchFamily="49" charset="0"/>
              </a:rPr>
              <a:t>" </a:t>
            </a:r>
            <a:r>
              <a:rPr lang="en-US" b="1" spc="100" dirty="0" err="1">
                <a:solidFill>
                  <a:schemeClr val="bg1">
                    <a:lumMod val="50000"/>
                  </a:schemeClr>
                </a:solidFill>
                <a:latin typeface="Courier New" panose="02070309020205020404" pitchFamily="49" charset="0"/>
                <a:cs typeface="Courier New" panose="02070309020205020404" pitchFamily="49" charset="0"/>
              </a:rPr>
              <a:t>rel</a:t>
            </a:r>
            <a:r>
              <a:rPr lang="en-US" b="1" spc="100" dirty="0">
                <a:solidFill>
                  <a:schemeClr val="bg1">
                    <a:lumMod val="50000"/>
                  </a:schemeClr>
                </a:solidFill>
                <a:latin typeface="Courier New" panose="02070309020205020404" pitchFamily="49" charset="0"/>
                <a:cs typeface="Courier New" panose="02070309020205020404" pitchFamily="49" charset="0"/>
              </a:rPr>
              <a:t>="stylesheet" </a:t>
            </a:r>
            <a:r>
              <a:rPr lang="en-US" b="1" spc="100" dirty="0" err="1">
                <a:solidFill>
                  <a:schemeClr val="bg1">
                    <a:lumMod val="50000"/>
                  </a:schemeClr>
                </a:solidFill>
                <a:latin typeface="Courier New" panose="02070309020205020404" pitchFamily="49" charset="0"/>
                <a:cs typeface="Courier New" panose="02070309020205020404" pitchFamily="49" charset="0"/>
              </a:rPr>
              <a:t>href</a:t>
            </a:r>
            <a:r>
              <a:rPr lang="en-US" b="1" spc="100" dirty="0">
                <a:solidFill>
                  <a:schemeClr val="bg1">
                    <a:lumMod val="50000"/>
                  </a:schemeClr>
                </a:solidFill>
                <a:latin typeface="Courier New" panose="02070309020205020404" pitchFamily="49" charset="0"/>
                <a:cs typeface="Courier New" panose="02070309020205020404" pitchFamily="49" charset="0"/>
              </a:rPr>
              <a:t>="styles/notes.css" /&gt;</a:t>
            </a:r>
          </a:p>
          <a:p>
            <a:r>
              <a:rPr lang="en-US" b="1" spc="100" dirty="0">
                <a:latin typeface="Courier New" panose="02070309020205020404" pitchFamily="49" charset="0"/>
                <a:cs typeface="Courier New" panose="02070309020205020404" pitchFamily="49" charset="0"/>
              </a:rPr>
              <a:t>    &lt;link </a:t>
            </a:r>
            <a:r>
              <a:rPr lang="en-US" b="1" spc="100" dirty="0" err="1" smtClean="0">
                <a:latin typeface="Courier New" panose="02070309020205020404" pitchFamily="49" charset="0"/>
                <a:cs typeface="Courier New" panose="02070309020205020404" pitchFamily="49" charset="0"/>
              </a:rPr>
              <a:t>href</a:t>
            </a:r>
            <a:r>
              <a:rPr lang="en-US" b="1" spc="100" dirty="0" smtClean="0">
                <a:latin typeface="Courier New" panose="02070309020205020404" pitchFamily="49" charset="0"/>
                <a:cs typeface="Courier New" panose="02070309020205020404" pitchFamily="49" charset="0"/>
              </a:rPr>
              <a:t>="http</a:t>
            </a:r>
            <a:r>
              <a:rPr lang="en-US" b="1" spc="100" dirty="0">
                <a:latin typeface="Courier New" panose="02070309020205020404" pitchFamily="49" charset="0"/>
                <a:cs typeface="Courier New" panose="02070309020205020404" pitchFamily="49" charset="0"/>
              </a:rPr>
              <a:t>://</a:t>
            </a:r>
            <a:r>
              <a:rPr lang="en-US" b="1" spc="100" dirty="0" smtClean="0">
                <a:latin typeface="Courier New" panose="02070309020205020404" pitchFamily="49" charset="0"/>
                <a:cs typeface="Courier New" panose="02070309020205020404" pitchFamily="49" charset="0"/>
              </a:rPr>
              <a:t>fonts.googleapis.com/</a:t>
            </a:r>
            <a:r>
              <a:rPr lang="en-US" b="1" spc="100" dirty="0" err="1" smtClean="0">
                <a:latin typeface="Courier New" panose="02070309020205020404" pitchFamily="49" charset="0"/>
                <a:cs typeface="Courier New" panose="02070309020205020404" pitchFamily="49" charset="0"/>
              </a:rPr>
              <a:t>css?family</a:t>
            </a:r>
            <a:r>
              <a:rPr lang="en-US" b="1" spc="100" dirty="0" smtClean="0">
                <a:latin typeface="Courier New" panose="02070309020205020404" pitchFamily="49" charset="0"/>
                <a:cs typeface="Courier New" panose="02070309020205020404" pitchFamily="49" charset="0"/>
              </a:rPr>
              <a:t>=</a:t>
            </a:r>
            <a:r>
              <a:rPr lang="en-US" b="1" spc="100" dirty="0" err="1" smtClean="0">
                <a:latin typeface="Courier New" panose="02070309020205020404" pitchFamily="49" charset="0"/>
                <a:cs typeface="Courier New" panose="02070309020205020404" pitchFamily="49" charset="0"/>
              </a:rPr>
              <a:t>Rock+Salt</a:t>
            </a:r>
            <a:r>
              <a:rPr lang="en-US" b="1" spc="100" dirty="0" smtClean="0">
                <a:latin typeface="Courier New" panose="02070309020205020404" pitchFamily="49" charset="0"/>
                <a:cs typeface="Courier New" panose="02070309020205020404" pitchFamily="49" charset="0"/>
              </a:rPr>
              <a:t>"</a:t>
            </a:r>
          </a:p>
          <a:p>
            <a:r>
              <a:rPr lang="en-US" b="1" spc="100" dirty="0" smtClean="0">
                <a:latin typeface="Courier New" panose="02070309020205020404" pitchFamily="49" charset="0"/>
                <a:cs typeface="Courier New" panose="02070309020205020404" pitchFamily="49" charset="0"/>
              </a:rPr>
              <a:t>          </a:t>
            </a:r>
            <a:r>
              <a:rPr lang="en-US" b="1" spc="100" dirty="0" err="1">
                <a:latin typeface="Courier New" panose="02070309020205020404" pitchFamily="49" charset="0"/>
                <a:cs typeface="Courier New" panose="02070309020205020404" pitchFamily="49" charset="0"/>
              </a:rPr>
              <a:t>rel</a:t>
            </a:r>
            <a:r>
              <a:rPr lang="en-US" b="1" spc="100" dirty="0">
                <a:latin typeface="Courier New" panose="02070309020205020404" pitchFamily="49" charset="0"/>
                <a:cs typeface="Courier New" panose="02070309020205020404" pitchFamily="49" charset="0"/>
              </a:rPr>
              <a:t>="stylesheet" /&gt;</a:t>
            </a:r>
          </a:p>
          <a:p>
            <a:r>
              <a:rPr lang="en-US" b="1" spc="100" dirty="0">
                <a:solidFill>
                  <a:schemeClr val="bg1">
                    <a:lumMod val="50000"/>
                  </a:schemeClr>
                </a:solidFill>
                <a:latin typeface="Courier New" panose="02070309020205020404" pitchFamily="49" charset="0"/>
                <a:cs typeface="Courier New" panose="02070309020205020404" pitchFamily="49" charset="0"/>
              </a:rPr>
              <a:t>  &lt;/head</a:t>
            </a:r>
            <a:r>
              <a:rPr lang="en-US" b="1" spc="100" dirty="0" smtClean="0">
                <a:solidFill>
                  <a:schemeClr val="bg1">
                    <a:lumMod val="50000"/>
                  </a:schemeClr>
                </a:solidFill>
                <a:latin typeface="Courier New" panose="02070309020205020404" pitchFamily="49" charset="0"/>
                <a:cs typeface="Courier New" panose="02070309020205020404" pitchFamily="49" charset="0"/>
              </a:rPr>
              <a:t>&gt;</a:t>
            </a:r>
          </a:p>
          <a:p>
            <a:pPr marL="202406" lvl="0" indent="-202406">
              <a:lnSpc>
                <a:spcPct val="110000"/>
              </a:lnSpc>
              <a:spcBef>
                <a:spcPts val="1200"/>
              </a:spcBef>
              <a:buClr>
                <a:srgbClr val="FF4F1F"/>
              </a:buClr>
              <a:buFont typeface="Lato-Black" charset="0"/>
              <a:buChar char="◦"/>
            </a:pPr>
            <a:r>
              <a:rPr lang="en-US" sz="1800" dirty="0" smtClean="0">
                <a:solidFill>
                  <a:srgbClr val="4E5054"/>
                </a:solidFill>
              </a:rPr>
              <a:t>Then update the style to apply it to the list items</a:t>
            </a:r>
            <a:endParaRPr lang="en-US" b="1" spc="100" dirty="0" smtClean="0">
              <a:solidFill>
                <a:schemeClr val="bg1">
                  <a:lumMod val="50000"/>
                </a:schemeClr>
              </a:solidFill>
              <a:latin typeface="Courier New" panose="02070309020205020404" pitchFamily="49" charset="0"/>
              <a:cs typeface="Courier New" panose="02070309020205020404" pitchFamily="49" charset="0"/>
            </a:endParaRPr>
          </a:p>
          <a:p>
            <a:endParaRPr lang="en-US" b="1" spc="100" dirty="0">
              <a:solidFill>
                <a:schemeClr val="bg1">
                  <a:lumMod val="50000"/>
                </a:schemeClr>
              </a:solidFill>
              <a:latin typeface="Courier New" panose="02070309020205020404" pitchFamily="49" charset="0"/>
              <a:cs typeface="Courier New" panose="02070309020205020404" pitchFamily="49" charset="0"/>
            </a:endParaRPr>
          </a:p>
          <a:p>
            <a:r>
              <a:rPr lang="en-US" b="1" spc="100" dirty="0">
                <a:solidFill>
                  <a:schemeClr val="bg1">
                    <a:lumMod val="50000"/>
                  </a:schemeClr>
                </a:solidFill>
                <a:latin typeface="Courier New" panose="02070309020205020404" pitchFamily="49" charset="0"/>
                <a:cs typeface="Courier New" panose="02070309020205020404" pitchFamily="49" charset="0"/>
              </a:rPr>
              <a:t>li {</a:t>
            </a:r>
          </a:p>
          <a:p>
            <a:r>
              <a:rPr lang="en-US" b="1" spc="100" dirty="0">
                <a:solidFill>
                  <a:schemeClr val="bg1">
                    <a:lumMod val="50000"/>
                  </a:schemeClr>
                </a:solidFill>
                <a:latin typeface="Courier New" panose="02070309020205020404" pitchFamily="49" charset="0"/>
                <a:cs typeface="Courier New" panose="02070309020205020404" pitchFamily="49" charset="0"/>
              </a:rPr>
              <a:t>    . . .</a:t>
            </a:r>
          </a:p>
          <a:p>
            <a:r>
              <a:rPr lang="en-US" b="1" spc="100" dirty="0">
                <a:latin typeface="Courier New" panose="02070309020205020404" pitchFamily="49" charset="0"/>
                <a:cs typeface="Courier New" panose="02070309020205020404" pitchFamily="49" charset="0"/>
              </a:rPr>
              <a:t>    font-family: 'Rock Salt', cursive;</a:t>
            </a:r>
          </a:p>
          <a:p>
            <a:r>
              <a:rPr lang="en-US" b="1" spc="100" dirty="0">
                <a:latin typeface="Courier New" panose="02070309020205020404" pitchFamily="49" charset="0"/>
                <a:cs typeface="Courier New" panose="02070309020205020404" pitchFamily="49" charset="0"/>
              </a:rPr>
              <a:t>    font-weight: bold;</a:t>
            </a:r>
          </a:p>
          <a:p>
            <a:r>
              <a:rPr lang="en-US" b="1" spc="100" dirty="0">
                <a:latin typeface="Courier New" panose="02070309020205020404" pitchFamily="49" charset="0"/>
                <a:cs typeface="Courier New" panose="02070309020205020404" pitchFamily="49" charset="0"/>
              </a:rPr>
              <a:t>    font-size: 120%;</a:t>
            </a:r>
          </a:p>
          <a:p>
            <a:r>
              <a:rPr lang="en-US" b="1" spc="100" dirty="0">
                <a:latin typeface="Courier New" panose="02070309020205020404" pitchFamily="49" charset="0"/>
                <a:cs typeface="Courier New" panose="02070309020205020404" pitchFamily="49" charset="0"/>
              </a:rPr>
              <a:t>    letter-spacing: 2px;</a:t>
            </a:r>
          </a:p>
          <a:p>
            <a:r>
              <a:rPr lang="en-US" b="1" spc="100" dirty="0">
                <a:solidFill>
                  <a:schemeClr val="bg1">
                    <a:lumMod val="50000"/>
                  </a:schemeClr>
                </a:solidFill>
                <a:latin typeface="Courier New" panose="02070309020205020404" pitchFamily="49" charset="0"/>
                <a:cs typeface="Courier New" panose="02070309020205020404" pitchFamily="49" charset="0"/>
              </a:rPr>
              <a:t>}</a:t>
            </a:r>
          </a:p>
          <a:p>
            <a:endParaRPr lang="en-US" b="1" spc="1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50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 the Styling</a:t>
            </a:r>
            <a:endParaRPr lang="en-US" dirty="0"/>
          </a:p>
        </p:txBody>
      </p:sp>
      <p:sp>
        <p:nvSpPr>
          <p:cNvPr id="3" name="Content Placeholder 2"/>
          <p:cNvSpPr>
            <a:spLocks noGrp="1"/>
          </p:cNvSpPr>
          <p:nvPr>
            <p:ph sz="half" idx="1"/>
          </p:nvPr>
        </p:nvSpPr>
        <p:spPr>
          <a:xfrm>
            <a:off x="342901" y="897467"/>
            <a:ext cx="8612564" cy="1000161"/>
          </a:xfrm>
        </p:spPr>
        <p:txBody>
          <a:bodyPr tIns="91440">
            <a:noAutofit/>
          </a:bodyPr>
          <a:lstStyle/>
          <a:p>
            <a:r>
              <a:rPr lang="en-US" dirty="0" smtClean="0"/>
              <a:t>There's a neat way to bring back the </a:t>
            </a:r>
            <a:r>
              <a:rPr lang="en-US" dirty="0" err="1" smtClean="0"/>
              <a:t>colour</a:t>
            </a:r>
            <a:r>
              <a:rPr lang="en-US" dirty="0" smtClean="0"/>
              <a:t> assortment. We’ll use a ‘pseudo-class’ selector called :nth-child. Other useful pseudo-class selectors: :first-child, :last-child, :hover, :active, :focus.</a:t>
            </a:r>
          </a:p>
          <a:p>
            <a:r>
              <a:rPr lang="en-US" dirty="0" smtClean="0"/>
              <a:t>It happens that nth-child can do 'modular' arithmetic:</a:t>
            </a:r>
          </a:p>
        </p:txBody>
      </p:sp>
      <p:sp>
        <p:nvSpPr>
          <p:cNvPr id="5" name="TextBox 4"/>
          <p:cNvSpPr txBox="1"/>
          <p:nvPr/>
        </p:nvSpPr>
        <p:spPr>
          <a:xfrm>
            <a:off x="342901" y="2597711"/>
            <a:ext cx="8612564" cy="1962076"/>
          </a:xfrm>
          <a:prstGeom prst="rect">
            <a:avLst/>
          </a:prstGeom>
          <a:noFill/>
        </p:spPr>
        <p:txBody>
          <a:bodyPr wrap="square" rtlCol="0">
            <a:spAutoFit/>
          </a:bodyPr>
          <a:lstStyle/>
          <a:p>
            <a:r>
              <a:rPr lang="en-US" b="1" spc="100" dirty="0" err="1">
                <a:latin typeface="Courier New" panose="02070309020205020404" pitchFamily="49" charset="0"/>
                <a:cs typeface="Courier New" panose="02070309020205020404" pitchFamily="49" charset="0"/>
              </a:rPr>
              <a:t>li:nth-child</a:t>
            </a:r>
            <a:r>
              <a:rPr lang="en-US" b="1" spc="100" dirty="0">
                <a:latin typeface="Courier New" panose="02070309020205020404" pitchFamily="49" charset="0"/>
                <a:cs typeface="Courier New" panose="02070309020205020404" pitchFamily="49" charset="0"/>
              </a:rPr>
              <a:t>(3n) {</a:t>
            </a:r>
          </a:p>
          <a:p>
            <a:r>
              <a:rPr lang="en-US" b="1" spc="100" dirty="0" smtClean="0">
                <a:latin typeface="Courier New" panose="02070309020205020404" pitchFamily="49" charset="0"/>
                <a:cs typeface="Courier New" panose="02070309020205020404" pitchFamily="49" charset="0"/>
              </a:rPr>
              <a:t>    background</a:t>
            </a:r>
            <a:r>
              <a:rPr lang="en-US" b="1" spc="100" dirty="0">
                <a:latin typeface="Courier New" panose="02070309020205020404" pitchFamily="49" charset="0"/>
                <a:cs typeface="Courier New" panose="02070309020205020404" pitchFamily="49" charset="0"/>
              </a:rPr>
              <a:t>: #</a:t>
            </a:r>
            <a:r>
              <a:rPr lang="en-US" b="1" spc="100" dirty="0" err="1">
                <a:latin typeface="Courier New" panose="02070309020205020404" pitchFamily="49" charset="0"/>
                <a:cs typeface="Courier New" panose="02070309020205020404" pitchFamily="49" charset="0"/>
              </a:rPr>
              <a:t>ffc</a:t>
            </a:r>
            <a:r>
              <a:rPr lang="en-US" b="1" spc="100" dirty="0">
                <a:latin typeface="Courier New" panose="02070309020205020404" pitchFamily="49" charset="0"/>
                <a:cs typeface="Courier New" panose="02070309020205020404" pitchFamily="49" charset="0"/>
              </a:rPr>
              <a:t>;</a:t>
            </a:r>
          </a:p>
          <a:p>
            <a:r>
              <a:rPr lang="en-US" b="1" spc="100" dirty="0">
                <a:latin typeface="Courier New" panose="02070309020205020404" pitchFamily="49" charset="0"/>
                <a:cs typeface="Courier New" panose="02070309020205020404" pitchFamily="49" charset="0"/>
              </a:rPr>
              <a:t>}</a:t>
            </a:r>
          </a:p>
          <a:p>
            <a:r>
              <a:rPr lang="en-US" b="1" spc="100" dirty="0" err="1">
                <a:latin typeface="Courier New" panose="02070309020205020404" pitchFamily="49" charset="0"/>
                <a:cs typeface="Courier New" panose="02070309020205020404" pitchFamily="49" charset="0"/>
              </a:rPr>
              <a:t>li:nth-child</a:t>
            </a:r>
            <a:r>
              <a:rPr lang="en-US" b="1" spc="100" dirty="0">
                <a:latin typeface="Courier New" panose="02070309020205020404" pitchFamily="49" charset="0"/>
                <a:cs typeface="Courier New" panose="02070309020205020404" pitchFamily="49" charset="0"/>
              </a:rPr>
              <a:t>(3n+1) {</a:t>
            </a:r>
          </a:p>
          <a:p>
            <a:r>
              <a:rPr lang="en-US" b="1" spc="100" dirty="0" smtClean="0">
                <a:latin typeface="Courier New" panose="02070309020205020404" pitchFamily="49" charset="0"/>
                <a:cs typeface="Courier New" panose="02070309020205020404" pitchFamily="49" charset="0"/>
              </a:rPr>
              <a:t>    background</a:t>
            </a:r>
            <a:r>
              <a:rPr lang="en-US" b="1" spc="100" dirty="0">
                <a:latin typeface="Courier New" panose="02070309020205020404" pitchFamily="49" charset="0"/>
                <a:cs typeface="Courier New" panose="02070309020205020404" pitchFamily="49" charset="0"/>
              </a:rPr>
              <a:t>: #cfc;</a:t>
            </a:r>
          </a:p>
          <a:p>
            <a:r>
              <a:rPr lang="en-US" b="1" spc="100" dirty="0">
                <a:latin typeface="Courier New" panose="02070309020205020404" pitchFamily="49" charset="0"/>
                <a:cs typeface="Courier New" panose="02070309020205020404" pitchFamily="49" charset="0"/>
              </a:rPr>
              <a:t>}</a:t>
            </a:r>
          </a:p>
          <a:p>
            <a:r>
              <a:rPr lang="en-US" b="1" spc="100" dirty="0" err="1">
                <a:latin typeface="Courier New" panose="02070309020205020404" pitchFamily="49" charset="0"/>
                <a:cs typeface="Courier New" panose="02070309020205020404" pitchFamily="49" charset="0"/>
              </a:rPr>
              <a:t>li:nth-child</a:t>
            </a:r>
            <a:r>
              <a:rPr lang="en-US" b="1" spc="100" dirty="0">
                <a:latin typeface="Courier New" panose="02070309020205020404" pitchFamily="49" charset="0"/>
                <a:cs typeface="Courier New" panose="02070309020205020404" pitchFamily="49" charset="0"/>
              </a:rPr>
              <a:t>(3n+2) {</a:t>
            </a:r>
          </a:p>
          <a:p>
            <a:r>
              <a:rPr lang="en-US" b="1" spc="100" dirty="0" smtClean="0">
                <a:latin typeface="Courier New" panose="02070309020205020404" pitchFamily="49" charset="0"/>
                <a:cs typeface="Courier New" panose="02070309020205020404" pitchFamily="49" charset="0"/>
              </a:rPr>
              <a:t>    background</a:t>
            </a:r>
            <a:r>
              <a:rPr lang="en-US" b="1" spc="100" dirty="0">
                <a:latin typeface="Courier New" panose="02070309020205020404" pitchFamily="49" charset="0"/>
                <a:cs typeface="Courier New" panose="02070309020205020404" pitchFamily="49" charset="0"/>
              </a:rPr>
              <a:t>: #f6f;</a:t>
            </a:r>
          </a:p>
          <a:p>
            <a:r>
              <a:rPr lang="en-US" b="1" spc="1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16700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 the Styling</a:t>
            </a:r>
            <a:endParaRPr lang="en-US" dirty="0"/>
          </a:p>
        </p:txBody>
      </p:sp>
      <p:sp>
        <p:nvSpPr>
          <p:cNvPr id="3" name="Content Placeholder 2"/>
          <p:cNvSpPr>
            <a:spLocks noGrp="1"/>
          </p:cNvSpPr>
          <p:nvPr>
            <p:ph sz="half" idx="1"/>
          </p:nvPr>
        </p:nvSpPr>
        <p:spPr>
          <a:xfrm>
            <a:off x="342901" y="897467"/>
            <a:ext cx="3149599" cy="2377578"/>
          </a:xfrm>
        </p:spPr>
        <p:txBody>
          <a:bodyPr tIns="91440">
            <a:noAutofit/>
          </a:bodyPr>
          <a:lstStyle/>
          <a:p>
            <a:r>
              <a:rPr lang="en-US" dirty="0" smtClean="0"/>
              <a:t>Now that’s style!!</a:t>
            </a:r>
          </a:p>
          <a:p>
            <a:r>
              <a:rPr lang="en-US" dirty="0" smtClean="0"/>
              <a:t>The webpage in its current form is available in the repo as the </a:t>
            </a:r>
            <a:r>
              <a:rPr lang="en-US" dirty="0" smtClean="0"/>
              <a:t>'step 1 - static</a:t>
            </a:r>
            <a:r>
              <a:rPr lang="en-US" dirty="0" smtClean="0"/>
              <a:t>' commit.</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3877202" y="314325"/>
            <a:ext cx="4923898" cy="4153932"/>
          </a:xfrm>
          <a:prstGeom prst="rect">
            <a:avLst/>
          </a:prstGeom>
        </p:spPr>
      </p:pic>
    </p:spTree>
    <p:extLst>
      <p:ext uri="{BB962C8B-B14F-4D97-AF65-F5344CB8AC3E}">
        <p14:creationId xmlns:p14="http://schemas.microsoft.com/office/powerpoint/2010/main" val="2630152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(DOM)</a:t>
            </a:r>
            <a:endParaRPr lang="en-US" dirty="0"/>
          </a:p>
        </p:txBody>
      </p:sp>
      <p:sp>
        <p:nvSpPr>
          <p:cNvPr id="3" name="Content Placeholder 2"/>
          <p:cNvSpPr>
            <a:spLocks noGrp="1"/>
          </p:cNvSpPr>
          <p:nvPr>
            <p:ph sz="half" idx="1"/>
          </p:nvPr>
        </p:nvSpPr>
        <p:spPr>
          <a:xfrm>
            <a:off x="342901" y="897467"/>
            <a:ext cx="8612564" cy="3564996"/>
          </a:xfrm>
        </p:spPr>
        <p:txBody>
          <a:bodyPr>
            <a:normAutofit/>
          </a:bodyPr>
          <a:lstStyle/>
          <a:p>
            <a:r>
              <a:rPr lang="en-US" dirty="0" smtClean="0"/>
              <a:t>The DOM is a hierarchy of objects (called elements). These elements expose interfaces that allow JS scripts to interact with the document content and structure, and to register handlers for user interactions.</a:t>
            </a:r>
          </a:p>
          <a:p>
            <a:r>
              <a:rPr lang="en-US" dirty="0" smtClean="0"/>
              <a:t>The root object is a global variable called ‘document’.</a:t>
            </a:r>
          </a:p>
          <a:p>
            <a:r>
              <a:rPr lang="en-US" dirty="0" smtClean="0"/>
              <a:t>The document type may be XML, XUL, … but of course is most commonly HTML.</a:t>
            </a:r>
          </a:p>
          <a:p>
            <a:r>
              <a:rPr lang="en-US" dirty="0" smtClean="0"/>
              <a:t>The document may contain one or more child ‘elements’ (the document itself is also an element).</a:t>
            </a:r>
          </a:p>
          <a:p>
            <a:r>
              <a:rPr lang="en-US" dirty="0" smtClean="0"/>
              <a:t>Elements may contain child elements and attributes.</a:t>
            </a:r>
          </a:p>
          <a:p>
            <a:pPr marL="0" indent="0">
              <a:buNone/>
            </a:pPr>
            <a:endParaRPr lang="en-US" dirty="0" smtClean="0"/>
          </a:p>
        </p:txBody>
      </p:sp>
    </p:spTree>
    <p:extLst>
      <p:ext uri="{BB962C8B-B14F-4D97-AF65-F5344CB8AC3E}">
        <p14:creationId xmlns:p14="http://schemas.microsoft.com/office/powerpoint/2010/main" val="4159688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(DOM)</a:t>
            </a:r>
            <a:endParaRPr lang="en-US" dirty="0"/>
          </a:p>
        </p:txBody>
      </p:sp>
      <p:sp>
        <p:nvSpPr>
          <p:cNvPr id="3" name="Content Placeholder 2"/>
          <p:cNvSpPr>
            <a:spLocks noGrp="1"/>
          </p:cNvSpPr>
          <p:nvPr>
            <p:ph sz="half" idx="1"/>
          </p:nvPr>
        </p:nvSpPr>
        <p:spPr>
          <a:xfrm>
            <a:off x="342901" y="897467"/>
            <a:ext cx="8612564" cy="3564996"/>
          </a:xfrm>
        </p:spPr>
        <p:txBody>
          <a:bodyPr>
            <a:normAutofit/>
          </a:bodyPr>
          <a:lstStyle/>
          <a:p>
            <a:pPr marL="342900" lvl="1" indent="0">
              <a:buNone/>
            </a:pPr>
            <a:endParaRPr lang="en-US" dirty="0" smtClean="0"/>
          </a:p>
          <a:p>
            <a:pPr marL="0" indent="0">
              <a:buNone/>
            </a:pPr>
            <a:endParaRPr lang="en-US" dirty="0" smtClean="0"/>
          </a:p>
        </p:txBody>
      </p:sp>
      <p:sp>
        <p:nvSpPr>
          <p:cNvPr id="9" name="Rectangle 8"/>
          <p:cNvSpPr/>
          <p:nvPr/>
        </p:nvSpPr>
        <p:spPr>
          <a:xfrm>
            <a:off x="4129603" y="976255"/>
            <a:ext cx="940777" cy="41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a:t>
            </a:r>
            <a:endParaRPr lang="en-US" dirty="0"/>
          </a:p>
        </p:txBody>
      </p:sp>
      <p:sp>
        <p:nvSpPr>
          <p:cNvPr id="11" name="Rectangle 10"/>
          <p:cNvSpPr/>
          <p:nvPr/>
        </p:nvSpPr>
        <p:spPr>
          <a:xfrm>
            <a:off x="5195130" y="1672735"/>
            <a:ext cx="940777" cy="41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body</a:t>
            </a:r>
            <a:endParaRPr lang="en-US" dirty="0"/>
          </a:p>
        </p:txBody>
      </p:sp>
      <p:sp>
        <p:nvSpPr>
          <p:cNvPr id="12" name="Rectangle 11"/>
          <p:cNvSpPr/>
          <p:nvPr/>
        </p:nvSpPr>
        <p:spPr>
          <a:xfrm>
            <a:off x="3022109" y="1657350"/>
            <a:ext cx="940777" cy="41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head</a:t>
            </a:r>
            <a:endParaRPr lang="en-US" dirty="0"/>
          </a:p>
        </p:txBody>
      </p:sp>
      <p:sp>
        <p:nvSpPr>
          <p:cNvPr id="13" name="Rectangle 12"/>
          <p:cNvSpPr/>
          <p:nvPr/>
        </p:nvSpPr>
        <p:spPr>
          <a:xfrm>
            <a:off x="3022108" y="2338716"/>
            <a:ext cx="940777" cy="41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title</a:t>
            </a:r>
            <a:endParaRPr lang="en-US" dirty="0"/>
          </a:p>
        </p:txBody>
      </p:sp>
      <p:sp>
        <p:nvSpPr>
          <p:cNvPr id="14" name="Rectangle 13"/>
          <p:cNvSpPr/>
          <p:nvPr/>
        </p:nvSpPr>
        <p:spPr>
          <a:xfrm>
            <a:off x="5190465" y="2343150"/>
            <a:ext cx="940777" cy="41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ul</a:t>
            </a:r>
            <a:endParaRPr lang="en-US" dirty="0"/>
          </a:p>
        </p:txBody>
      </p:sp>
      <p:sp>
        <p:nvSpPr>
          <p:cNvPr id="15" name="Rectangle 14"/>
          <p:cNvSpPr/>
          <p:nvPr/>
        </p:nvSpPr>
        <p:spPr>
          <a:xfrm>
            <a:off x="3492496" y="3304025"/>
            <a:ext cx="940777" cy="41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a:t>
            </a:r>
            <a:endParaRPr lang="en-US" dirty="0"/>
          </a:p>
        </p:txBody>
      </p:sp>
      <p:sp>
        <p:nvSpPr>
          <p:cNvPr id="16" name="Rectangle 15"/>
          <p:cNvSpPr/>
          <p:nvPr/>
        </p:nvSpPr>
        <p:spPr>
          <a:xfrm>
            <a:off x="5195130" y="3304025"/>
            <a:ext cx="940777" cy="41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a:t>
            </a:r>
            <a:endParaRPr lang="en-US" dirty="0"/>
          </a:p>
        </p:txBody>
      </p:sp>
      <p:sp>
        <p:nvSpPr>
          <p:cNvPr id="17" name="Rectangle 16"/>
          <p:cNvSpPr/>
          <p:nvPr/>
        </p:nvSpPr>
        <p:spPr>
          <a:xfrm>
            <a:off x="6872898" y="3304025"/>
            <a:ext cx="940777" cy="41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a:t>
            </a:r>
            <a:endParaRPr lang="en-US" dirty="0"/>
          </a:p>
        </p:txBody>
      </p:sp>
      <p:cxnSp>
        <p:nvCxnSpPr>
          <p:cNvPr id="19" name="Straight Arrow Connector 18"/>
          <p:cNvCxnSpPr>
            <a:stCxn id="9" idx="2"/>
            <a:endCxn id="12" idx="0"/>
          </p:cNvCxnSpPr>
          <p:nvPr/>
        </p:nvCxnSpPr>
        <p:spPr>
          <a:xfrm flipH="1">
            <a:off x="3492498" y="1388842"/>
            <a:ext cx="1107494" cy="268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1" idx="0"/>
          </p:cNvCxnSpPr>
          <p:nvPr/>
        </p:nvCxnSpPr>
        <p:spPr>
          <a:xfrm>
            <a:off x="4599992" y="1388842"/>
            <a:ext cx="1065527" cy="283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2"/>
            <a:endCxn id="13" idx="0"/>
          </p:cNvCxnSpPr>
          <p:nvPr/>
        </p:nvCxnSpPr>
        <p:spPr>
          <a:xfrm flipH="1">
            <a:off x="3492497" y="2069937"/>
            <a:ext cx="1" cy="268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4" idx="0"/>
          </p:cNvCxnSpPr>
          <p:nvPr/>
        </p:nvCxnSpPr>
        <p:spPr>
          <a:xfrm flipH="1">
            <a:off x="5660854" y="2085322"/>
            <a:ext cx="4665" cy="25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2"/>
            <a:endCxn id="15" idx="0"/>
          </p:cNvCxnSpPr>
          <p:nvPr/>
        </p:nvCxnSpPr>
        <p:spPr>
          <a:xfrm flipH="1">
            <a:off x="3962885" y="2755737"/>
            <a:ext cx="1697969" cy="54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2"/>
            <a:endCxn id="16" idx="0"/>
          </p:cNvCxnSpPr>
          <p:nvPr/>
        </p:nvCxnSpPr>
        <p:spPr>
          <a:xfrm>
            <a:off x="5660854" y="2755737"/>
            <a:ext cx="4665" cy="54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2"/>
            <a:endCxn id="17" idx="0"/>
          </p:cNvCxnSpPr>
          <p:nvPr/>
        </p:nvCxnSpPr>
        <p:spPr>
          <a:xfrm>
            <a:off x="5660854" y="2755737"/>
            <a:ext cx="1682433" cy="54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29603" y="4039566"/>
            <a:ext cx="940777" cy="41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 feed the cat</a:t>
            </a:r>
            <a:endParaRPr lang="en-US" dirty="0"/>
          </a:p>
        </p:txBody>
      </p:sp>
      <p:sp>
        <p:nvSpPr>
          <p:cNvPr id="48" name="Rectangle 47"/>
          <p:cNvSpPr/>
          <p:nvPr/>
        </p:nvSpPr>
        <p:spPr>
          <a:xfrm>
            <a:off x="6262199" y="4039567"/>
            <a:ext cx="940777" cy="41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style: “…”</a:t>
            </a:r>
            <a:endParaRPr lang="en-US" dirty="0"/>
          </a:p>
        </p:txBody>
      </p:sp>
      <p:cxnSp>
        <p:nvCxnSpPr>
          <p:cNvPr id="50" name="Straight Arrow Connector 49"/>
          <p:cNvCxnSpPr>
            <a:stCxn id="16" idx="2"/>
            <a:endCxn id="47" idx="0"/>
          </p:cNvCxnSpPr>
          <p:nvPr/>
        </p:nvCxnSpPr>
        <p:spPr>
          <a:xfrm flipH="1">
            <a:off x="4599992" y="3716612"/>
            <a:ext cx="1065527" cy="32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48" idx="0"/>
          </p:cNvCxnSpPr>
          <p:nvPr/>
        </p:nvCxnSpPr>
        <p:spPr>
          <a:xfrm>
            <a:off x="5665519" y="3716612"/>
            <a:ext cx="1067069" cy="32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117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 of JavaScript</a:t>
            </a:r>
            <a:endParaRPr lang="en-US" dirty="0"/>
          </a:p>
        </p:txBody>
      </p:sp>
      <p:sp>
        <p:nvSpPr>
          <p:cNvPr id="3" name="Content Placeholder 2"/>
          <p:cNvSpPr>
            <a:spLocks noGrp="1"/>
          </p:cNvSpPr>
          <p:nvPr>
            <p:ph idx="1"/>
          </p:nvPr>
        </p:nvSpPr>
        <p:spPr>
          <a:xfrm>
            <a:off x="342899" y="771607"/>
            <a:ext cx="8458201" cy="3564732"/>
          </a:xfrm>
        </p:spPr>
        <p:txBody>
          <a:bodyPr tIns="91440" numCol="1">
            <a:noAutofit/>
          </a:bodyPr>
          <a:lstStyle/>
          <a:p>
            <a:r>
              <a:rPr lang="en-US" dirty="0" smtClean="0"/>
              <a:t>Initial version by Brandon </a:t>
            </a:r>
            <a:r>
              <a:rPr lang="en-US" dirty="0" err="1" smtClean="0"/>
              <a:t>Eich</a:t>
            </a:r>
            <a:r>
              <a:rPr lang="en-US" dirty="0" smtClean="0"/>
              <a:t> for </a:t>
            </a:r>
            <a:r>
              <a:rPr lang="en-US" dirty="0" err="1" smtClean="0"/>
              <a:t>NetScape</a:t>
            </a:r>
            <a:r>
              <a:rPr lang="en-US" dirty="0" smtClean="0"/>
              <a:t> Navigator version 2 beta, May 1995.</a:t>
            </a:r>
          </a:p>
          <a:p>
            <a:r>
              <a:rPr lang="en-US" dirty="0" smtClean="0"/>
              <a:t>Design points</a:t>
            </a:r>
          </a:p>
          <a:p>
            <a:pPr lvl="1"/>
            <a:r>
              <a:rPr lang="en-US" dirty="0" smtClean="0"/>
              <a:t>Syntax lightweight and Java-like.</a:t>
            </a:r>
          </a:p>
          <a:p>
            <a:pPr lvl="1"/>
            <a:r>
              <a:rPr lang="en-US" dirty="0" smtClean="0"/>
              <a:t>First-class functions, influenced by Scheme.</a:t>
            </a:r>
          </a:p>
          <a:p>
            <a:pPr lvl="1"/>
            <a:r>
              <a:rPr lang="en-US" dirty="0" smtClean="0"/>
              <a:t>Prototype-based object-orientation, influenced by Self (Smalltalk dialect).</a:t>
            </a:r>
          </a:p>
          <a:p>
            <a:pPr lvl="1"/>
            <a:r>
              <a:rPr lang="en-US" dirty="0" smtClean="0"/>
              <a:t>Single-threaded but asynchronous event-based execution model, influenced by HyperCard.</a:t>
            </a:r>
          </a:p>
          <a:p>
            <a:pPr lvl="1"/>
            <a:r>
              <a:rPr lang="en-US" dirty="0" smtClean="0"/>
              <a:t>Rich runtime functionality – introspection, reflection, garbage collection</a:t>
            </a:r>
          </a:p>
          <a:p>
            <a:pPr lvl="1"/>
            <a:r>
              <a:rPr lang="en-US" dirty="0" smtClean="0"/>
              <a:t>Backward compatibility – code written in 1995 still runs.</a:t>
            </a:r>
          </a:p>
          <a:p>
            <a:r>
              <a:rPr lang="en-US" dirty="0" smtClean="0"/>
              <a:t>ECMA standard established 1997, current official version is ECMAScript 8 or ES 2017</a:t>
            </a:r>
          </a:p>
          <a:p>
            <a:r>
              <a:rPr lang="en-US" dirty="0" smtClean="0"/>
              <a:t>AJAX pattern emerges ~2000, and 2004-2005 gets large-scale use in Google Maps, Gmail.</a:t>
            </a:r>
            <a:endParaRPr lang="en-US" dirty="0"/>
          </a:p>
          <a:p>
            <a:r>
              <a:rPr lang="en-US" dirty="0" smtClean="0"/>
              <a:t>Fast interpreters appear ~2004-08 – Firefox, Chrome. JavaScript and AJAX become the underlying technologies of the Web 2.0 revolution.</a:t>
            </a:r>
          </a:p>
          <a:p>
            <a:r>
              <a:rPr lang="en-US" dirty="0" smtClean="0"/>
              <a:t>As of May 2017, 94.5% of the 10 million most popular websites use JavaScript.</a:t>
            </a:r>
            <a:endParaRPr lang="en-US" dirty="0"/>
          </a:p>
        </p:txBody>
      </p:sp>
    </p:spTree>
    <p:extLst>
      <p:ext uri="{BB962C8B-B14F-4D97-AF65-F5344CB8AC3E}">
        <p14:creationId xmlns:p14="http://schemas.microsoft.com/office/powerpoint/2010/main" val="1104902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DOM Properties and Methods</a:t>
            </a:r>
            <a:endParaRPr lang="en-US" dirty="0"/>
          </a:p>
        </p:txBody>
      </p:sp>
      <p:sp>
        <p:nvSpPr>
          <p:cNvPr id="3" name="Content Placeholder 2"/>
          <p:cNvSpPr>
            <a:spLocks noGrp="1"/>
          </p:cNvSpPr>
          <p:nvPr>
            <p:ph idx="1"/>
          </p:nvPr>
        </p:nvSpPr>
        <p:spPr>
          <a:xfrm>
            <a:off x="342900" y="796159"/>
            <a:ext cx="8458201" cy="3666304"/>
          </a:xfrm>
        </p:spPr>
        <p:txBody>
          <a:bodyPr>
            <a:normAutofit/>
          </a:bodyPr>
          <a:lstStyle/>
          <a:p>
            <a:r>
              <a:rPr lang="en-US" dirty="0"/>
              <a:t>Useful properties of document:</a:t>
            </a:r>
          </a:p>
          <a:p>
            <a:pPr lvl="1"/>
            <a:r>
              <a:rPr lang="en-US" dirty="0"/>
              <a:t>The main document elements: body, head, title, </a:t>
            </a:r>
            <a:r>
              <a:rPr lang="en-US" dirty="0" err="1"/>
              <a:t>documentElement</a:t>
            </a:r>
            <a:r>
              <a:rPr lang="en-US" dirty="0"/>
              <a:t> (html)</a:t>
            </a:r>
          </a:p>
          <a:p>
            <a:pPr lvl="1"/>
            <a:r>
              <a:rPr lang="en-US" dirty="0"/>
              <a:t>Some other properties: URL, </a:t>
            </a:r>
            <a:r>
              <a:rPr lang="en-US" dirty="0" err="1"/>
              <a:t>baseURI</a:t>
            </a:r>
            <a:r>
              <a:rPr lang="en-US" dirty="0"/>
              <a:t>, cookie, </a:t>
            </a:r>
            <a:r>
              <a:rPr lang="en-US" dirty="0" smtClean="0"/>
              <a:t>referrer</a:t>
            </a:r>
          </a:p>
          <a:p>
            <a:r>
              <a:rPr lang="en-US" dirty="0" smtClean="0"/>
              <a:t>Useful properties of element:</a:t>
            </a:r>
          </a:p>
          <a:p>
            <a:pPr lvl="1"/>
            <a:r>
              <a:rPr lang="en-US" dirty="0" err="1" smtClean="0"/>
              <a:t>className</a:t>
            </a:r>
            <a:r>
              <a:rPr lang="en-US" dirty="0" smtClean="0"/>
              <a:t>, id, </a:t>
            </a:r>
            <a:r>
              <a:rPr lang="en-US" dirty="0" err="1" smtClean="0"/>
              <a:t>innerHTML</a:t>
            </a:r>
            <a:r>
              <a:rPr lang="en-US" dirty="0" smtClean="0"/>
              <a:t>, style</a:t>
            </a:r>
          </a:p>
          <a:p>
            <a:pPr lvl="1"/>
            <a:r>
              <a:rPr lang="en-US" dirty="0" smtClean="0"/>
              <a:t>Others like value, text are element-specific</a:t>
            </a:r>
            <a:endParaRPr lang="en-US" dirty="0"/>
          </a:p>
          <a:p>
            <a:r>
              <a:rPr lang="en-US" dirty="0"/>
              <a:t>Useful methods of document:</a:t>
            </a:r>
          </a:p>
          <a:p>
            <a:pPr lvl="1"/>
            <a:r>
              <a:rPr lang="en-US" dirty="0" err="1"/>
              <a:t>getElementById</a:t>
            </a:r>
            <a:r>
              <a:rPr lang="en-US" dirty="0"/>
              <a:t>(id), </a:t>
            </a:r>
            <a:r>
              <a:rPr lang="en-US" dirty="0" err="1"/>
              <a:t>createElement</a:t>
            </a:r>
            <a:r>
              <a:rPr lang="en-US" dirty="0"/>
              <a:t>(tag)</a:t>
            </a:r>
          </a:p>
          <a:p>
            <a:r>
              <a:rPr lang="en-US" dirty="0"/>
              <a:t> Useful methods of </a:t>
            </a:r>
            <a:r>
              <a:rPr lang="en-US" dirty="0" smtClean="0"/>
              <a:t>elements</a:t>
            </a:r>
            <a:r>
              <a:rPr lang="en-US" dirty="0"/>
              <a:t>:</a:t>
            </a:r>
          </a:p>
          <a:p>
            <a:pPr lvl="1"/>
            <a:r>
              <a:rPr lang="en-US" dirty="0" err="1" smtClean="0"/>
              <a:t>getElementsByClassName</a:t>
            </a:r>
            <a:r>
              <a:rPr lang="en-US" dirty="0" smtClean="0"/>
              <a:t>(name</a:t>
            </a:r>
            <a:r>
              <a:rPr lang="en-US" dirty="0"/>
              <a:t>), </a:t>
            </a:r>
            <a:r>
              <a:rPr lang="en-US" dirty="0" err="1"/>
              <a:t>getElementsByTagName</a:t>
            </a:r>
            <a:r>
              <a:rPr lang="en-US" dirty="0"/>
              <a:t>(tag</a:t>
            </a:r>
            <a:r>
              <a:rPr lang="en-US" dirty="0" smtClean="0"/>
              <a:t>)</a:t>
            </a:r>
          </a:p>
          <a:p>
            <a:pPr lvl="1"/>
            <a:r>
              <a:rPr lang="en-US" dirty="0" err="1" smtClean="0"/>
              <a:t>querySelector</a:t>
            </a:r>
            <a:r>
              <a:rPr lang="en-US" dirty="0" smtClean="0"/>
              <a:t>(</a:t>
            </a:r>
            <a:r>
              <a:rPr lang="en-US" dirty="0" err="1" smtClean="0"/>
              <a:t>cssSelectors</a:t>
            </a:r>
            <a:r>
              <a:rPr lang="en-US" dirty="0" smtClean="0"/>
              <a:t>), </a:t>
            </a:r>
            <a:r>
              <a:rPr lang="en-US" dirty="0" err="1" smtClean="0"/>
              <a:t>querySelectorAll</a:t>
            </a:r>
            <a:r>
              <a:rPr lang="en-US" dirty="0" smtClean="0"/>
              <a:t>(</a:t>
            </a:r>
            <a:r>
              <a:rPr lang="en-US" dirty="0" err="1" smtClean="0"/>
              <a:t>cssSelectors</a:t>
            </a:r>
            <a:r>
              <a:rPr lang="en-US" dirty="0" smtClean="0"/>
              <a:t>)</a:t>
            </a:r>
            <a:endParaRPr lang="en-US" dirty="0"/>
          </a:p>
          <a:p>
            <a:pPr lvl="1"/>
            <a:r>
              <a:rPr lang="en-US" dirty="0" err="1" smtClean="0"/>
              <a:t>appendChild</a:t>
            </a:r>
            <a:r>
              <a:rPr lang="en-US" dirty="0" smtClean="0"/>
              <a:t>(element</a:t>
            </a:r>
            <a:r>
              <a:rPr lang="en-US" dirty="0"/>
              <a:t>), </a:t>
            </a:r>
            <a:r>
              <a:rPr lang="en-US" dirty="0" err="1"/>
              <a:t>removeChild</a:t>
            </a:r>
            <a:r>
              <a:rPr lang="en-US" dirty="0"/>
              <a:t>(element</a:t>
            </a:r>
            <a:r>
              <a:rPr lang="en-US" dirty="0" smtClean="0"/>
              <a:t>), remove()</a:t>
            </a:r>
            <a:endParaRPr lang="en-US" dirty="0"/>
          </a:p>
          <a:p>
            <a:pPr lvl="1"/>
            <a:r>
              <a:rPr lang="en-US" dirty="0" err="1" smtClean="0"/>
              <a:t>getAttribute</a:t>
            </a:r>
            <a:r>
              <a:rPr lang="en-US" dirty="0" smtClean="0"/>
              <a:t>( name ) , </a:t>
            </a:r>
            <a:r>
              <a:rPr lang="en-US" dirty="0" err="1" smtClean="0"/>
              <a:t>setAttribute</a:t>
            </a:r>
            <a:r>
              <a:rPr lang="en-US" dirty="0" smtClean="0"/>
              <a:t>( name, string ), </a:t>
            </a:r>
            <a:r>
              <a:rPr lang="en-US" dirty="0" err="1" smtClean="0"/>
              <a:t>removeAttribute</a:t>
            </a:r>
            <a:r>
              <a:rPr lang="en-US" dirty="0" smtClean="0"/>
              <a:t>( name )</a:t>
            </a:r>
          </a:p>
          <a:p>
            <a:pPr marL="0" indent="0">
              <a:buNone/>
            </a:pPr>
            <a:endParaRPr lang="en-US" dirty="0"/>
          </a:p>
        </p:txBody>
      </p:sp>
    </p:spTree>
    <p:extLst>
      <p:ext uri="{BB962C8B-B14F-4D97-AF65-F5344CB8AC3E}">
        <p14:creationId xmlns:p14="http://schemas.microsoft.com/office/powerpoint/2010/main" val="1758815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Making the Notes </a:t>
            </a:r>
            <a:r>
              <a:rPr lang="en-US" dirty="0" err="1" smtClean="0"/>
              <a:t>Draggable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All elements inherit the </a:t>
            </a:r>
            <a:r>
              <a:rPr lang="en-US" dirty="0" err="1" smtClean="0"/>
              <a:t>EventHandler</a:t>
            </a:r>
            <a:r>
              <a:rPr lang="en-US" dirty="0" smtClean="0"/>
              <a:t> interface, which allows handlers for specific types of events to be attached. We will use three event handlers.</a:t>
            </a:r>
          </a:p>
          <a:p>
            <a:r>
              <a:rPr lang="en-US" dirty="0" err="1" smtClean="0"/>
              <a:t>onmousedown</a:t>
            </a:r>
            <a:r>
              <a:rPr lang="en-US" dirty="0" smtClean="0"/>
              <a:t> ( </a:t>
            </a:r>
            <a:r>
              <a:rPr lang="en-US" dirty="0" err="1" smtClean="0"/>
              <a:t>mouseEvent</a:t>
            </a:r>
            <a:r>
              <a:rPr lang="en-US" dirty="0"/>
              <a:t> </a:t>
            </a:r>
            <a:r>
              <a:rPr lang="en-US" dirty="0" smtClean="0"/>
              <a:t>)</a:t>
            </a:r>
          </a:p>
          <a:p>
            <a:pPr lvl="1"/>
            <a:r>
              <a:rPr lang="en-US" dirty="0"/>
              <a:t>C</a:t>
            </a:r>
            <a:r>
              <a:rPr lang="en-US" dirty="0" smtClean="0"/>
              <a:t>alled when a mouse button is pressed while over the element. The </a:t>
            </a:r>
            <a:r>
              <a:rPr lang="en-US" dirty="0" err="1" smtClean="0"/>
              <a:t>mouseEvent</a:t>
            </a:r>
            <a:r>
              <a:rPr lang="en-US" dirty="0" smtClean="0"/>
              <a:t> has x, y coordinates, button ID, </a:t>
            </a:r>
            <a:r>
              <a:rPr lang="en-US" dirty="0" err="1" smtClean="0"/>
              <a:t>shify</a:t>
            </a:r>
            <a:r>
              <a:rPr lang="en-US" dirty="0" smtClean="0"/>
              <a:t>/ctrl/alt key states, …</a:t>
            </a:r>
          </a:p>
          <a:p>
            <a:pPr lvl="1"/>
            <a:r>
              <a:rPr lang="en-US" dirty="0" smtClean="0"/>
              <a:t>Save the current x, y coordinates of the mouse, and attach the </a:t>
            </a:r>
            <a:r>
              <a:rPr lang="en-US" dirty="0" err="1" smtClean="0"/>
              <a:t>onmousemove</a:t>
            </a:r>
            <a:r>
              <a:rPr lang="en-US" dirty="0" smtClean="0"/>
              <a:t>/</a:t>
            </a:r>
            <a:r>
              <a:rPr lang="en-US" dirty="0" err="1" smtClean="0"/>
              <a:t>onmouseup</a:t>
            </a:r>
            <a:r>
              <a:rPr lang="en-US" dirty="0" smtClean="0"/>
              <a:t> handlers.</a:t>
            </a:r>
          </a:p>
          <a:p>
            <a:r>
              <a:rPr lang="en-US" dirty="0" err="1"/>
              <a:t>o</a:t>
            </a:r>
            <a:r>
              <a:rPr lang="en-US" dirty="0" err="1" smtClean="0"/>
              <a:t>nmousemove</a:t>
            </a:r>
            <a:r>
              <a:rPr lang="en-US" dirty="0" smtClean="0"/>
              <a:t> ( </a:t>
            </a:r>
            <a:r>
              <a:rPr lang="en-US" dirty="0" err="1" smtClean="0"/>
              <a:t>mouseEvent</a:t>
            </a:r>
            <a:r>
              <a:rPr lang="en-US" dirty="0" smtClean="0"/>
              <a:t> )</a:t>
            </a:r>
          </a:p>
          <a:p>
            <a:pPr lvl="1"/>
            <a:r>
              <a:rPr lang="en-US" dirty="0" smtClean="0"/>
              <a:t>Called when the mouse is moved while over the element.</a:t>
            </a:r>
          </a:p>
          <a:p>
            <a:pPr lvl="1"/>
            <a:r>
              <a:rPr lang="en-US" dirty="0" smtClean="0"/>
              <a:t>Update the note position and save the new current </a:t>
            </a:r>
            <a:r>
              <a:rPr lang="en-US" dirty="0" err="1" smtClean="0"/>
              <a:t>x,y</a:t>
            </a:r>
            <a:r>
              <a:rPr lang="en-US" dirty="0" smtClean="0"/>
              <a:t> coordinates.</a:t>
            </a:r>
          </a:p>
          <a:p>
            <a:r>
              <a:rPr lang="en-US" dirty="0" err="1" smtClean="0"/>
              <a:t>onmouseup</a:t>
            </a:r>
            <a:r>
              <a:rPr lang="en-US" dirty="0" smtClean="0"/>
              <a:t> ( </a:t>
            </a:r>
            <a:r>
              <a:rPr lang="en-US" dirty="0" err="1" smtClean="0"/>
              <a:t>mouseEvent</a:t>
            </a:r>
            <a:r>
              <a:rPr lang="en-US" dirty="0" smtClean="0"/>
              <a:t> )</a:t>
            </a:r>
          </a:p>
          <a:p>
            <a:pPr lvl="1"/>
            <a:r>
              <a:rPr lang="en-US" dirty="0" smtClean="0"/>
              <a:t>Called when a mouse button is released while over the element.</a:t>
            </a:r>
          </a:p>
          <a:p>
            <a:pPr lvl="1"/>
            <a:r>
              <a:rPr lang="en-US" dirty="0" smtClean="0"/>
              <a:t>Detach the </a:t>
            </a:r>
            <a:r>
              <a:rPr lang="en-US" dirty="0" err="1" smtClean="0"/>
              <a:t>onmousemove</a:t>
            </a:r>
            <a:r>
              <a:rPr lang="en-US" dirty="0" smtClean="0"/>
              <a:t>/</a:t>
            </a:r>
            <a:r>
              <a:rPr lang="en-US" dirty="0" err="1" smtClean="0"/>
              <a:t>onmouseup</a:t>
            </a:r>
            <a:r>
              <a:rPr lang="en-US" dirty="0" smtClean="0"/>
              <a:t> handlers.</a:t>
            </a:r>
            <a:endParaRPr lang="en-US" dirty="0"/>
          </a:p>
        </p:txBody>
      </p:sp>
    </p:spTree>
    <p:extLst>
      <p:ext uri="{BB962C8B-B14F-4D97-AF65-F5344CB8AC3E}">
        <p14:creationId xmlns:p14="http://schemas.microsoft.com/office/powerpoint/2010/main" val="2330425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onmousedown</a:t>
            </a:r>
            <a:r>
              <a:rPr lang="en-US" dirty="0" smtClean="0"/>
              <a:t> handler</a:t>
            </a:r>
            <a:endParaRPr lang="en-US" dirty="0"/>
          </a:p>
        </p:txBody>
      </p:sp>
      <p:sp>
        <p:nvSpPr>
          <p:cNvPr id="3" name="Content Placeholder 2"/>
          <p:cNvSpPr>
            <a:spLocks noGrp="1"/>
          </p:cNvSpPr>
          <p:nvPr>
            <p:ph idx="1"/>
          </p:nvPr>
        </p:nvSpPr>
        <p:spPr>
          <a:xfrm>
            <a:off x="342899" y="779489"/>
            <a:ext cx="8458201" cy="3564732"/>
          </a:xfrm>
        </p:spPr>
        <p:txBody>
          <a:bodyPr>
            <a:noAutofit/>
          </a:bodyPr>
          <a:lstStyle/>
          <a:p>
            <a:pPr marL="0" indent="0">
              <a:spcBef>
                <a:spcPts val="0"/>
              </a:spcBef>
              <a:buNone/>
            </a:pPr>
            <a:r>
              <a:rPr lang="en-US" sz="1400" b="1" dirty="0" smtClean="0">
                <a:solidFill>
                  <a:schemeClr val="bg1">
                    <a:lumMod val="65000"/>
                  </a:schemeClr>
                </a:solidFill>
                <a:latin typeface="Courier New" panose="02070309020205020404" pitchFamily="49" charset="0"/>
                <a:cs typeface="Courier New" panose="02070309020205020404" pitchFamily="49" charset="0"/>
              </a:rPr>
              <a:t>&lt;</a:t>
            </a:r>
            <a:r>
              <a:rPr lang="en-US" sz="1400" b="1" dirty="0">
                <a:solidFill>
                  <a:schemeClr val="bg1">
                    <a:lumMod val="65000"/>
                  </a:schemeClr>
                </a:solidFill>
                <a:latin typeface="Courier New" panose="02070309020205020404" pitchFamily="49" charset="0"/>
                <a:cs typeface="Courier New" panose="02070309020205020404" pitchFamily="49" charset="0"/>
              </a:rPr>
              <a:t>head&gt;</a:t>
            </a:r>
          </a:p>
          <a:p>
            <a:pPr marL="0" indent="0">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 . .</a:t>
            </a:r>
            <a:endParaRPr lang="en-US" sz="1400" b="1" dirty="0">
              <a:solidFill>
                <a:schemeClr val="bg1">
                  <a:lumMod val="50000"/>
                </a:schemeClr>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script&gt;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currX</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currY</a:t>
            </a: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smtClean="0">
                <a:solidFill>
                  <a:schemeClr val="tx1"/>
                </a:solidFill>
                <a:latin typeface="Courier New" panose="02070309020205020404" pitchFamily="49" charset="0"/>
                <a:cs typeface="Courier New" panose="02070309020205020404" pitchFamily="49" charset="0"/>
              </a:rPr>
              <a:t>        function </a:t>
            </a:r>
            <a:r>
              <a:rPr lang="en-US" sz="1400" b="1" dirty="0" err="1">
                <a:solidFill>
                  <a:schemeClr val="tx1"/>
                </a:solidFill>
                <a:latin typeface="Courier New" panose="02070309020205020404" pitchFamily="49" charset="0"/>
                <a:cs typeface="Courier New" panose="02070309020205020404" pitchFamily="49" charset="0"/>
              </a:rPr>
              <a:t>startDragging</a:t>
            </a:r>
            <a:r>
              <a:rPr lang="en-US" sz="1400" b="1" dirty="0"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e = </a:t>
            </a:r>
            <a:r>
              <a:rPr lang="en-US" sz="1400" b="1" dirty="0" err="1" smtClean="0">
                <a:solidFill>
                  <a:schemeClr val="tx1"/>
                </a:solidFill>
                <a:latin typeface="Courier New" panose="02070309020205020404" pitchFamily="49" charset="0"/>
                <a:cs typeface="Courier New" panose="02070309020205020404" pitchFamily="49" charset="0"/>
              </a:rPr>
              <a:t>window.event</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elem</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err="1" smtClean="0">
                <a:solidFill>
                  <a:schemeClr val="tx1"/>
                </a:solidFill>
                <a:latin typeface="Courier New" panose="02070309020205020404" pitchFamily="49" charset="0"/>
                <a:cs typeface="Courier New" panose="02070309020205020404" pitchFamily="49" charset="0"/>
              </a:rPr>
              <a:t>e.currentTarget</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get the </a:t>
            </a:r>
            <a:r>
              <a:rPr lang="en-US" sz="1400" b="1" dirty="0" smtClean="0">
                <a:solidFill>
                  <a:schemeClr val="tx1"/>
                </a:solidFill>
                <a:latin typeface="Courier New" panose="02070309020205020404" pitchFamily="49" charset="0"/>
                <a:cs typeface="Courier New" panose="02070309020205020404" pitchFamily="49" charset="0"/>
              </a:rPr>
              <a:t>current mouse </a:t>
            </a:r>
            <a:r>
              <a:rPr lang="en-US" sz="1400" b="1" dirty="0">
                <a:solidFill>
                  <a:schemeClr val="tx1"/>
                </a:solidFill>
                <a:latin typeface="Courier New" panose="02070309020205020404" pitchFamily="49" charset="0"/>
                <a:cs typeface="Courier New" panose="02070309020205020404" pitchFamily="49" charset="0"/>
              </a:rPr>
              <a:t>cursor </a:t>
            </a:r>
            <a:r>
              <a:rPr lang="en-US" sz="1400" b="1" dirty="0" smtClean="0">
                <a:solidFill>
                  <a:schemeClr val="tx1"/>
                </a:solidFill>
                <a:latin typeface="Courier New" panose="02070309020205020404" pitchFamily="49" charset="0"/>
                <a:cs typeface="Courier New" panose="02070309020205020404" pitchFamily="49" charset="0"/>
              </a:rPr>
              <a:t>position</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currX</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e.clientX</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currY</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e.clientY</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set handlers for mouse move, up</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elem.onmousemove</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continueDragging</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elem.onmouseup</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endDragging</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&lt;/script&gt;</a:t>
            </a: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smtClean="0">
                <a:solidFill>
                  <a:schemeClr val="bg1">
                    <a:lumMod val="65000"/>
                  </a:schemeClr>
                </a:solidFill>
                <a:latin typeface="Courier New" panose="02070309020205020404" pitchFamily="49" charset="0"/>
                <a:cs typeface="Courier New" panose="02070309020205020404" pitchFamily="49" charset="0"/>
              </a:rPr>
              <a:t>&lt;/</a:t>
            </a:r>
            <a:r>
              <a:rPr lang="en-US" sz="1400" b="1" dirty="0">
                <a:solidFill>
                  <a:schemeClr val="bg1">
                    <a:lumMod val="65000"/>
                  </a:schemeClr>
                </a:solidFill>
                <a:latin typeface="Courier New" panose="02070309020205020404" pitchFamily="49" charset="0"/>
                <a:cs typeface="Courier New" panose="02070309020205020404" pitchFamily="49" charset="0"/>
              </a:rPr>
              <a:t>head&gt;</a:t>
            </a:r>
          </a:p>
          <a:p>
            <a:endParaRPr lang="en-US" sz="1200" dirty="0"/>
          </a:p>
        </p:txBody>
      </p:sp>
    </p:spTree>
    <p:extLst>
      <p:ext uri="{BB962C8B-B14F-4D97-AF65-F5344CB8AC3E}">
        <p14:creationId xmlns:p14="http://schemas.microsoft.com/office/powerpoint/2010/main" val="3893074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onmousemove</a:t>
            </a:r>
            <a:r>
              <a:rPr lang="en-US" dirty="0" smtClean="0"/>
              <a:t> handler</a:t>
            </a:r>
            <a:endParaRPr lang="en-US" dirty="0"/>
          </a:p>
        </p:txBody>
      </p:sp>
      <p:sp>
        <p:nvSpPr>
          <p:cNvPr id="3" name="Content Placeholder 2"/>
          <p:cNvSpPr>
            <a:spLocks noGrp="1"/>
          </p:cNvSpPr>
          <p:nvPr>
            <p:ph idx="1"/>
          </p:nvPr>
        </p:nvSpPr>
        <p:spPr>
          <a:xfrm>
            <a:off x="342900" y="771607"/>
            <a:ext cx="8458201" cy="3564732"/>
          </a:xfrm>
        </p:spPr>
        <p:txBody>
          <a:bodyPr>
            <a:noAutofit/>
          </a:bodyPr>
          <a:lstStyle/>
          <a:p>
            <a:pPr marL="0" indent="0">
              <a:spcBef>
                <a:spcPts val="0"/>
              </a:spcBef>
              <a:buNone/>
            </a:pPr>
            <a:r>
              <a:rPr lang="en-US" sz="1400" b="1" dirty="0" smtClean="0">
                <a:solidFill>
                  <a:schemeClr val="bg1">
                    <a:lumMod val="65000"/>
                  </a:schemeClr>
                </a:solidFill>
                <a:latin typeface="Courier New" panose="02070309020205020404" pitchFamily="49" charset="0"/>
                <a:cs typeface="Courier New" panose="02070309020205020404" pitchFamily="49" charset="0"/>
              </a:rPr>
              <a:t>    &lt;script&gt;</a:t>
            </a:r>
          </a:p>
          <a:p>
            <a:pPr marL="0" indent="0">
              <a:spcBef>
                <a:spcPts val="0"/>
              </a:spcBef>
              <a:buNone/>
            </a:pPr>
            <a:r>
              <a:rPr lang="en-US" sz="1400" b="1" dirty="0" smtClean="0">
                <a:solidFill>
                  <a:schemeClr val="bg1">
                    <a:lumMod val="65000"/>
                  </a:schemeClr>
                </a:solidFill>
                <a:latin typeface="Courier New" panose="02070309020205020404" pitchFamily="49" charset="0"/>
                <a:cs typeface="Courier New" panose="02070309020205020404" pitchFamily="49" charset="0"/>
              </a:rPr>
              <a:t>        function </a:t>
            </a:r>
            <a:r>
              <a:rPr lang="en-US" sz="1400" b="1" dirty="0" err="1" smtClean="0">
                <a:solidFill>
                  <a:schemeClr val="bg1">
                    <a:lumMod val="65000"/>
                  </a:schemeClr>
                </a:solidFill>
                <a:latin typeface="Courier New" panose="02070309020205020404" pitchFamily="49" charset="0"/>
                <a:cs typeface="Courier New" panose="02070309020205020404" pitchFamily="49" charset="0"/>
              </a:rPr>
              <a:t>startDragging</a:t>
            </a:r>
            <a:r>
              <a:rPr lang="en-US" sz="1400" b="1" dirty="0" smtClean="0">
                <a:solidFill>
                  <a:schemeClr val="bg1">
                    <a:lumMod val="65000"/>
                  </a:schemeClr>
                </a:solidFill>
                <a:latin typeface="Courier New" panose="02070309020205020404" pitchFamily="49" charset="0"/>
                <a:cs typeface="Courier New" panose="02070309020205020404" pitchFamily="49" charset="0"/>
              </a:rPr>
              <a:t>(e) {</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a:t>
            </a:r>
            <a:r>
              <a:rPr lang="en-US" sz="1400" b="1" dirty="0" smtClean="0">
                <a:solidFill>
                  <a:schemeClr val="bg1">
                    <a:lumMod val="65000"/>
                  </a:schemeClr>
                </a:solidFill>
                <a:latin typeface="Courier New" panose="02070309020205020404" pitchFamily="49" charset="0"/>
                <a:cs typeface="Courier New" panose="02070309020205020404" pitchFamily="49" charset="0"/>
              </a:rPr>
              <a:t>           . . .</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a:t>
            </a:r>
            <a:r>
              <a:rPr lang="en-US" sz="1400" b="1" dirty="0" smtClean="0">
                <a:solidFill>
                  <a:schemeClr val="bg1">
                    <a:lumMod val="65000"/>
                  </a:schemeClr>
                </a:solidFill>
                <a:latin typeface="Courier New" panose="02070309020205020404" pitchFamily="49" charset="0"/>
                <a:cs typeface="Courier New" panose="02070309020205020404" pitchFamily="49" charset="0"/>
              </a:rPr>
              <a:t>       }</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function </a:t>
            </a:r>
            <a:r>
              <a:rPr lang="en-US" sz="1400" b="1" dirty="0" err="1" smtClean="0">
                <a:solidFill>
                  <a:schemeClr val="tx1"/>
                </a:solidFill>
                <a:latin typeface="Courier New" panose="02070309020205020404" pitchFamily="49" charset="0"/>
                <a:cs typeface="Courier New" panose="02070309020205020404" pitchFamily="49" charset="0"/>
              </a:rPr>
              <a:t>continueDragging</a:t>
            </a:r>
            <a:r>
              <a:rPr lang="en-US" sz="1400" b="1" dirty="0"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e = </a:t>
            </a:r>
            <a:r>
              <a:rPr lang="en-US" sz="1400" b="1" dirty="0" err="1" smtClean="0">
                <a:solidFill>
                  <a:schemeClr val="tx1"/>
                </a:solidFill>
                <a:latin typeface="Courier New" panose="02070309020205020404" pitchFamily="49" charset="0"/>
                <a:cs typeface="Courier New" panose="02070309020205020404" pitchFamily="49" charset="0"/>
              </a:rPr>
              <a:t>window.event</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elem</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err="1" smtClean="0">
                <a:solidFill>
                  <a:schemeClr val="tx1"/>
                </a:solidFill>
                <a:latin typeface="Courier New" panose="02070309020205020404" pitchFamily="49" charset="0"/>
                <a:cs typeface="Courier New" panose="02070309020205020404" pitchFamily="49" charset="0"/>
              </a:rPr>
              <a:t>e.currentTarget</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calculate the mouse movement</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offsetX</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e.clientX</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smtClean="0">
                <a:solidFill>
                  <a:schemeClr val="tx1"/>
                </a:solidFill>
                <a:latin typeface="Courier New" panose="02070309020205020404" pitchFamily="49" charset="0"/>
                <a:cs typeface="Courier New" panose="02070309020205020404" pitchFamily="49" charset="0"/>
              </a:rPr>
              <a:t>currX</a:t>
            </a: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offsetY</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e.clientY</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smtClean="0">
                <a:solidFill>
                  <a:schemeClr val="tx1"/>
                </a:solidFill>
                <a:latin typeface="Courier New" panose="02070309020205020404" pitchFamily="49" charset="0"/>
                <a:cs typeface="Courier New" panose="02070309020205020404" pitchFamily="49" charset="0"/>
              </a:rPr>
              <a:t>currY</a:t>
            </a: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currX</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e.clientX</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currY</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e.clientY</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set the element's new position:</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elem.style.top</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elem.offsetTop</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offsetY</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px</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elem.style.left</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elem.offsetLeft</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offsetX</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px</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a:t>
            </a:r>
            <a:r>
              <a:rPr lang="en-US" sz="1400" b="1" dirty="0" smtClean="0">
                <a:solidFill>
                  <a:schemeClr val="bg1">
                    <a:lumMod val="65000"/>
                  </a:schemeClr>
                </a:solidFill>
                <a:latin typeface="Courier New" panose="02070309020205020404" pitchFamily="49" charset="0"/>
                <a:cs typeface="Courier New" panose="02070309020205020404" pitchFamily="49" charset="0"/>
              </a:rPr>
              <a:t>   &lt;/script&gt;</a:t>
            </a:r>
            <a:endParaRPr lang="en-US" sz="1400" b="1" dirty="0">
              <a:solidFill>
                <a:schemeClr val="bg1">
                  <a:lumMod val="6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6713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onmouseup</a:t>
            </a:r>
            <a:r>
              <a:rPr lang="en-US" dirty="0" smtClean="0"/>
              <a:t> handler</a:t>
            </a:r>
            <a:endParaRPr lang="en-US" dirty="0"/>
          </a:p>
        </p:txBody>
      </p:sp>
      <p:sp>
        <p:nvSpPr>
          <p:cNvPr id="3" name="Content Placeholder 2"/>
          <p:cNvSpPr>
            <a:spLocks noGrp="1"/>
          </p:cNvSpPr>
          <p:nvPr>
            <p:ph idx="1"/>
          </p:nvPr>
        </p:nvSpPr>
        <p:spPr>
          <a:xfrm>
            <a:off x="342901" y="803138"/>
            <a:ext cx="8458201" cy="3564732"/>
          </a:xfrm>
        </p:spPr>
        <p:txBody>
          <a:bodyPr>
            <a:normAutofit/>
          </a:bodyPr>
          <a:lstStyle/>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a:t>
            </a:r>
            <a:r>
              <a:rPr lang="en-US" sz="1400" b="1" dirty="0" smtClean="0">
                <a:solidFill>
                  <a:schemeClr val="bg1">
                    <a:lumMod val="65000"/>
                  </a:schemeClr>
                </a:solidFill>
                <a:latin typeface="Courier New" panose="02070309020205020404" pitchFamily="49" charset="0"/>
                <a:cs typeface="Courier New" panose="02070309020205020404" pitchFamily="49" charset="0"/>
              </a:rPr>
              <a:t>    &lt;</a:t>
            </a:r>
            <a:r>
              <a:rPr lang="en-US" sz="1400" b="1" dirty="0">
                <a:solidFill>
                  <a:schemeClr val="bg1">
                    <a:lumMod val="65000"/>
                  </a:schemeClr>
                </a:solidFill>
                <a:latin typeface="Courier New" panose="02070309020205020404" pitchFamily="49" charset="0"/>
                <a:cs typeface="Courier New" panose="02070309020205020404" pitchFamily="49" charset="0"/>
              </a:rPr>
              <a:t>script&gt;</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function </a:t>
            </a:r>
            <a:r>
              <a:rPr lang="en-US" sz="1400" b="1" dirty="0" err="1" smtClean="0">
                <a:solidFill>
                  <a:schemeClr val="bg1">
                    <a:lumMod val="65000"/>
                  </a:schemeClr>
                </a:solidFill>
                <a:latin typeface="Courier New" panose="02070309020205020404" pitchFamily="49" charset="0"/>
                <a:cs typeface="Courier New" panose="02070309020205020404" pitchFamily="49" charset="0"/>
              </a:rPr>
              <a:t>continueDragging</a:t>
            </a:r>
            <a:r>
              <a:rPr lang="en-US" sz="1400" b="1" dirty="0" smtClean="0">
                <a:solidFill>
                  <a:schemeClr val="bg1">
                    <a:lumMod val="65000"/>
                  </a:schemeClr>
                </a:solidFill>
                <a:latin typeface="Courier New" panose="02070309020205020404" pitchFamily="49" charset="0"/>
                <a:cs typeface="Courier New" panose="02070309020205020404" pitchFamily="49" charset="0"/>
              </a:rPr>
              <a:t>(e</a:t>
            </a:r>
            <a:r>
              <a:rPr lang="en-US" sz="1400" b="1" dirty="0">
                <a:solidFill>
                  <a:schemeClr val="bg1">
                    <a:lumMod val="65000"/>
                  </a:schemeClr>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 . .</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a:t>
            </a:r>
          </a:p>
          <a:p>
            <a:pPr marL="0" indent="0">
              <a:spcBef>
                <a:spcPts val="0"/>
              </a:spcBef>
              <a:buNone/>
            </a:pPr>
            <a:endParaRPr lang="en-US" sz="1400" b="1" dirty="0">
              <a:solidFill>
                <a:schemeClr val="bg1">
                  <a:lumMod val="65000"/>
                </a:schemeClr>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function </a:t>
            </a:r>
            <a:r>
              <a:rPr lang="en-US" sz="1400" b="1" dirty="0" err="1" smtClean="0">
                <a:solidFill>
                  <a:schemeClr val="tx1"/>
                </a:solidFill>
                <a:latin typeface="Courier New" panose="02070309020205020404" pitchFamily="49" charset="0"/>
                <a:cs typeface="Courier New" panose="02070309020205020404" pitchFamily="49" charset="0"/>
              </a:rPr>
              <a:t>endDragging</a:t>
            </a:r>
            <a:r>
              <a:rPr lang="en-US" sz="1400" b="1" dirty="0"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e = </a:t>
            </a:r>
            <a:r>
              <a:rPr lang="en-US" sz="1400" b="1" dirty="0" err="1" smtClean="0">
                <a:solidFill>
                  <a:schemeClr val="tx1"/>
                </a:solidFill>
                <a:latin typeface="Courier New" panose="02070309020205020404" pitchFamily="49" charset="0"/>
                <a:cs typeface="Courier New" panose="02070309020205020404" pitchFamily="49" charset="0"/>
              </a:rPr>
              <a:t>window.event</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elem</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err="1" smtClean="0">
                <a:solidFill>
                  <a:schemeClr val="tx1"/>
                </a:solidFill>
                <a:latin typeface="Courier New" panose="02070309020205020404" pitchFamily="49" charset="0"/>
                <a:cs typeface="Courier New" panose="02070309020205020404" pitchFamily="49" charset="0"/>
              </a:rPr>
              <a:t>e.currentTarget</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clear the handlers when the mouse button is released</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elem.onmousemove</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null</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elem.onmouseup</a:t>
            </a:r>
            <a:r>
              <a:rPr lang="en-US" sz="1400" b="1" dirty="0">
                <a:solidFill>
                  <a:schemeClr val="tx1"/>
                </a:solidFill>
                <a:latin typeface="Courier New" panose="02070309020205020404" pitchFamily="49" charset="0"/>
                <a:cs typeface="Courier New" panose="02070309020205020404" pitchFamily="49" charset="0"/>
              </a:rPr>
              <a:t> = null</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&lt;/script&gt;</a:t>
            </a:r>
            <a:endParaRPr lang="en-US" sz="1400" dirty="0"/>
          </a:p>
        </p:txBody>
      </p:sp>
    </p:spTree>
    <p:extLst>
      <p:ext uri="{BB962C8B-B14F-4D97-AF65-F5344CB8AC3E}">
        <p14:creationId xmlns:p14="http://schemas.microsoft.com/office/powerpoint/2010/main" val="1960919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Hook up the </a:t>
            </a:r>
            <a:r>
              <a:rPr lang="en-US" dirty="0" err="1" smtClean="0"/>
              <a:t>onmousedown</a:t>
            </a:r>
            <a:r>
              <a:rPr lang="en-US" dirty="0" smtClean="0"/>
              <a:t> handler to the list items</a:t>
            </a:r>
            <a:endParaRPr lang="en-US" dirty="0"/>
          </a:p>
        </p:txBody>
      </p:sp>
      <p:sp>
        <p:nvSpPr>
          <p:cNvPr id="3" name="Content Placeholder 2"/>
          <p:cNvSpPr>
            <a:spLocks noGrp="1"/>
          </p:cNvSpPr>
          <p:nvPr>
            <p:ph idx="1"/>
          </p:nvPr>
        </p:nvSpPr>
        <p:spPr/>
        <p:txBody>
          <a:bodyPr/>
          <a:lstStyle/>
          <a:p>
            <a:r>
              <a:rPr lang="en-US" dirty="0" smtClean="0"/>
              <a:t>Add to each &lt;li&gt; tag in index.html:</a:t>
            </a:r>
          </a:p>
          <a:p>
            <a:pPr marL="0" indent="0">
              <a:buNone/>
            </a:pPr>
            <a:endParaRPr lang="en-US" dirty="0"/>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&lt;li </a:t>
            </a:r>
            <a:r>
              <a:rPr lang="en-US" sz="1400" b="1" dirty="0" err="1">
                <a:solidFill>
                  <a:schemeClr val="tx1"/>
                </a:solidFill>
                <a:latin typeface="Courier New" panose="02070309020205020404" pitchFamily="49" charset="0"/>
                <a:cs typeface="Courier New" panose="02070309020205020404" pitchFamily="49" charset="0"/>
              </a:rPr>
              <a:t>onmousedown</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startDragging</a:t>
            </a:r>
            <a:r>
              <a:rPr lang="en-US" sz="1400" b="1" dirty="0">
                <a:solidFill>
                  <a:schemeClr val="tx1"/>
                </a:solidFill>
                <a:latin typeface="Courier New" panose="02070309020205020404" pitchFamily="49" charset="0"/>
                <a:cs typeface="Courier New" panose="02070309020205020404" pitchFamily="49" charset="0"/>
              </a:rPr>
              <a:t>()"</a:t>
            </a:r>
            <a:r>
              <a:rPr lang="en-US" sz="1400" b="1" dirty="0">
                <a:solidFill>
                  <a:schemeClr val="bg1">
                    <a:lumMod val="65000"/>
                  </a:schemeClr>
                </a:solidFill>
                <a:latin typeface="Courier New" panose="02070309020205020404" pitchFamily="49" charset="0"/>
                <a:cs typeface="Courier New" panose="02070309020205020404" pitchFamily="49" charset="0"/>
              </a:rPr>
              <a:t>&gt;Feed the cat&lt;/li&gt;</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&lt;li </a:t>
            </a:r>
            <a:r>
              <a:rPr lang="en-US" sz="1400" b="1" dirty="0" err="1">
                <a:solidFill>
                  <a:schemeClr val="tx1"/>
                </a:solidFill>
                <a:latin typeface="Courier New" panose="02070309020205020404" pitchFamily="49" charset="0"/>
                <a:cs typeface="Courier New" panose="02070309020205020404" pitchFamily="49" charset="0"/>
              </a:rPr>
              <a:t>onmousedown</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startDragging</a:t>
            </a:r>
            <a:r>
              <a:rPr lang="en-US" sz="1400" b="1" dirty="0">
                <a:solidFill>
                  <a:schemeClr val="tx1"/>
                </a:solidFill>
                <a:latin typeface="Courier New" panose="02070309020205020404" pitchFamily="49" charset="0"/>
                <a:cs typeface="Courier New" panose="02070309020205020404" pitchFamily="49" charset="0"/>
              </a:rPr>
              <a:t>()"</a:t>
            </a:r>
            <a:r>
              <a:rPr lang="en-US" sz="1400" b="1" dirty="0">
                <a:solidFill>
                  <a:schemeClr val="bg1">
                    <a:lumMod val="65000"/>
                  </a:schemeClr>
                </a:solidFill>
                <a:latin typeface="Courier New" panose="02070309020205020404" pitchFamily="49" charset="0"/>
                <a:cs typeface="Courier New" panose="02070309020205020404" pitchFamily="49" charset="0"/>
              </a:rPr>
              <a:t>&gt;Take out the garbage&lt;/li&gt;</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&lt;li </a:t>
            </a:r>
            <a:r>
              <a:rPr lang="en-US" sz="1400" b="1" dirty="0" err="1">
                <a:solidFill>
                  <a:schemeClr val="tx1"/>
                </a:solidFill>
                <a:latin typeface="Courier New" panose="02070309020205020404" pitchFamily="49" charset="0"/>
                <a:cs typeface="Courier New" panose="02070309020205020404" pitchFamily="49" charset="0"/>
              </a:rPr>
              <a:t>onmousedown</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startDragging</a:t>
            </a:r>
            <a:r>
              <a:rPr lang="en-US" sz="1400" b="1" dirty="0">
                <a:solidFill>
                  <a:schemeClr val="tx1"/>
                </a:solidFill>
                <a:latin typeface="Courier New" panose="02070309020205020404" pitchFamily="49" charset="0"/>
                <a:cs typeface="Courier New" panose="02070309020205020404" pitchFamily="49" charset="0"/>
              </a:rPr>
              <a:t>()"</a:t>
            </a:r>
            <a:r>
              <a:rPr lang="en-US" sz="1400" b="1" dirty="0">
                <a:solidFill>
                  <a:schemeClr val="bg1">
                    <a:lumMod val="65000"/>
                  </a:schemeClr>
                </a:solidFill>
                <a:latin typeface="Courier New" panose="02070309020205020404" pitchFamily="49" charset="0"/>
                <a:cs typeface="Courier New" panose="02070309020205020404" pitchFamily="49" charset="0"/>
              </a:rPr>
              <a:t>&gt;Tidy the garage&lt;/li&gt;</a:t>
            </a:r>
          </a:p>
          <a:p>
            <a:pPr marL="0" indent="0">
              <a:buNone/>
            </a:pPr>
            <a:endParaRPr lang="en-US" dirty="0"/>
          </a:p>
        </p:txBody>
      </p:sp>
    </p:spTree>
    <p:extLst>
      <p:ext uri="{BB962C8B-B14F-4D97-AF65-F5344CB8AC3E}">
        <p14:creationId xmlns:p14="http://schemas.microsoft.com/office/powerpoint/2010/main" val="3694880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Allow the notes to be positioned absolutely</a:t>
            </a:r>
            <a:endParaRPr lang="en-US" dirty="0"/>
          </a:p>
        </p:txBody>
      </p:sp>
      <p:sp>
        <p:nvSpPr>
          <p:cNvPr id="3" name="Content Placeholder 2"/>
          <p:cNvSpPr>
            <a:spLocks noGrp="1"/>
          </p:cNvSpPr>
          <p:nvPr>
            <p:ph idx="1"/>
          </p:nvPr>
        </p:nvSpPr>
        <p:spPr/>
        <p:txBody>
          <a:bodyPr/>
          <a:lstStyle/>
          <a:p>
            <a:r>
              <a:rPr lang="en-US" dirty="0" smtClean="0"/>
              <a:t>By default HTML elements are positioned relative to the preceding element, in a left-to-right, top-to-bottom document ‘flow’.</a:t>
            </a:r>
          </a:p>
          <a:p>
            <a:r>
              <a:rPr lang="en-US" dirty="0" smtClean="0"/>
              <a:t>This can be modified by style attributes – we need to change the following in notes.css:</a:t>
            </a:r>
          </a:p>
          <a:p>
            <a:pPr marL="0" indent="0">
              <a:spcBef>
                <a:spcPts val="0"/>
              </a:spcBef>
              <a:buNone/>
            </a:pPr>
            <a:endParaRPr lang="en-US" dirty="0" smtClean="0"/>
          </a:p>
          <a:p>
            <a:pPr marL="0" indent="0">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li {</a:t>
            </a:r>
          </a:p>
          <a:p>
            <a:pPr marL="0" indent="0">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 . .</a:t>
            </a:r>
          </a:p>
          <a:p>
            <a:pPr marL="0" indent="0">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strike="sngStrike" dirty="0">
                <a:solidFill>
                  <a:srgbClr val="FF0000"/>
                </a:solidFill>
                <a:latin typeface="Courier New" panose="02070309020205020404" pitchFamily="49" charset="0"/>
                <a:cs typeface="Courier New" panose="02070309020205020404" pitchFamily="49" charset="0"/>
              </a:rPr>
              <a:t>float: left; </a:t>
            </a:r>
            <a:r>
              <a:rPr lang="en-US" sz="1400" b="1" strike="sngStrike" dirty="0" smtClean="0">
                <a:solidFill>
                  <a:srgbClr val="FF0000"/>
                </a:solidFill>
                <a:latin typeface="Courier New" panose="02070309020205020404" pitchFamily="49" charset="0"/>
                <a:cs typeface="Courier New" panose="02070309020205020404" pitchFamily="49" charset="0"/>
              </a:rPr>
              <a:t>             /* </a:t>
            </a:r>
            <a:r>
              <a:rPr lang="en-US" sz="1400" b="1" strike="sngStrike" dirty="0">
                <a:solidFill>
                  <a:srgbClr val="FF0000"/>
                </a:solidFill>
                <a:latin typeface="Courier New" panose="02070309020205020404" pitchFamily="49" charset="0"/>
                <a:cs typeface="Courier New" panose="02070309020205020404" pitchFamily="49" charset="0"/>
              </a:rPr>
              <a:t>arrange left-to-right with wrapping */</a:t>
            </a:r>
          </a:p>
          <a:p>
            <a:pPr marL="0" indent="0">
              <a:spcBef>
                <a:spcPts val="0"/>
              </a:spcBef>
              <a:buNone/>
            </a:pPr>
            <a:r>
              <a:rPr lang="en-US" sz="1400" b="1" dirty="0" smtClean="0">
                <a:solidFill>
                  <a:srgbClr val="FF0000"/>
                </a:solidFill>
                <a:latin typeface="Courier New" panose="02070309020205020404" pitchFamily="49" charset="0"/>
                <a:cs typeface="Courier New" panose="02070309020205020404" pitchFamily="49" charset="0"/>
              </a:rPr>
              <a:t>    </a:t>
            </a:r>
            <a:r>
              <a:rPr lang="en-US" sz="1400" b="1" strike="sngStrike" dirty="0">
                <a:solidFill>
                  <a:srgbClr val="FF0000"/>
                </a:solidFill>
                <a:latin typeface="Courier New" panose="02070309020205020404" pitchFamily="49" charset="0"/>
                <a:cs typeface="Courier New" panose="02070309020205020404" pitchFamily="49" charset="0"/>
              </a:rPr>
              <a:t>margin: 15px; </a:t>
            </a:r>
            <a:r>
              <a:rPr lang="en-US" sz="1400" b="1" strike="sngStrike" dirty="0" smtClean="0">
                <a:solidFill>
                  <a:srgbClr val="FF0000"/>
                </a:solidFill>
                <a:latin typeface="Courier New" panose="02070309020205020404" pitchFamily="49" charset="0"/>
                <a:cs typeface="Courier New" panose="02070309020205020404" pitchFamily="49" charset="0"/>
              </a:rPr>
              <a:t>            /* </a:t>
            </a:r>
            <a:r>
              <a:rPr lang="en-US" sz="1400" b="1" strike="sngStrike" dirty="0">
                <a:solidFill>
                  <a:srgbClr val="FF0000"/>
                </a:solidFill>
                <a:latin typeface="Courier New" panose="02070309020205020404" pitchFamily="49" charset="0"/>
                <a:cs typeface="Courier New" panose="02070309020205020404" pitchFamily="49" charset="0"/>
              </a:rPr>
              <a:t>leave some space between the notes */</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position: absolute</a:t>
            </a:r>
            <a:r>
              <a:rPr lang="en-US" sz="1400" b="1" dirty="0" smtClean="0">
                <a:solidFill>
                  <a:schemeClr val="tx1"/>
                </a:solidFill>
                <a:latin typeface="Courier New" panose="02070309020205020404" pitchFamily="49" charset="0"/>
                <a:cs typeface="Courier New" panose="02070309020205020404" pitchFamily="49" charset="0"/>
              </a:rPr>
              <a:t>;       /* will be positioned by setting top &amp; left */</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a:t>
            </a:r>
            <a:endParaRPr lang="en-US" sz="1400" b="1" dirty="0">
              <a:solidFill>
                <a:schemeClr val="bg1">
                  <a:lumMod val="50000"/>
                </a:schemeClr>
              </a:solidFill>
              <a:latin typeface="Courier New" panose="02070309020205020404" pitchFamily="49" charset="0"/>
              <a:cs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19389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Draggable</a:t>
            </a:r>
            <a:r>
              <a:rPr lang="en-US" dirty="0" smtClean="0"/>
              <a:t>!</a:t>
            </a:r>
            <a:endParaRPr lang="en-US" dirty="0"/>
          </a:p>
        </p:txBody>
      </p:sp>
      <p:sp>
        <p:nvSpPr>
          <p:cNvPr id="3" name="Content Placeholder 2"/>
          <p:cNvSpPr>
            <a:spLocks noGrp="1"/>
          </p:cNvSpPr>
          <p:nvPr>
            <p:ph idx="1"/>
          </p:nvPr>
        </p:nvSpPr>
        <p:spPr>
          <a:xfrm>
            <a:off x="342900" y="897731"/>
            <a:ext cx="3781231" cy="3564732"/>
          </a:xfrm>
        </p:spPr>
        <p:txBody>
          <a:bodyPr/>
          <a:lstStyle/>
          <a:p>
            <a:r>
              <a:rPr lang="en-US" dirty="0" smtClean="0"/>
              <a:t>The notes will initially be on top of each other (due to the position: absolute attribute)</a:t>
            </a:r>
          </a:p>
          <a:p>
            <a:r>
              <a:rPr lang="en-US" dirty="0" smtClean="0"/>
              <a:t>They can be dragged to new locations (don’t drag too fast!)</a:t>
            </a:r>
          </a:p>
          <a:p>
            <a:r>
              <a:rPr lang="en-US" dirty="0" smtClean="0"/>
              <a:t>This version of the page is available in the </a:t>
            </a:r>
            <a:r>
              <a:rPr lang="en-US" dirty="0" smtClean="0"/>
              <a:t>'step 2 - </a:t>
            </a:r>
            <a:r>
              <a:rPr lang="en-US" dirty="0" err="1" smtClean="0"/>
              <a:t>draggable</a:t>
            </a:r>
            <a:r>
              <a:rPr lang="en-US" dirty="0" smtClean="0"/>
              <a:t>' commit of the repo</a:t>
            </a: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4572000" y="318603"/>
            <a:ext cx="4229100" cy="3817938"/>
          </a:xfrm>
          <a:prstGeom prst="rect">
            <a:avLst/>
          </a:prstGeom>
        </p:spPr>
      </p:pic>
    </p:spTree>
    <p:extLst>
      <p:ext uri="{BB962C8B-B14F-4D97-AF65-F5344CB8AC3E}">
        <p14:creationId xmlns:p14="http://schemas.microsoft.com/office/powerpoint/2010/main" val="799386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Clean up the HTML</a:t>
            </a:r>
            <a:endParaRPr lang="en-US" dirty="0"/>
          </a:p>
        </p:txBody>
      </p:sp>
      <p:sp>
        <p:nvSpPr>
          <p:cNvPr id="3" name="Content Placeholder 2"/>
          <p:cNvSpPr>
            <a:spLocks noGrp="1"/>
          </p:cNvSpPr>
          <p:nvPr>
            <p:ph idx="1"/>
          </p:nvPr>
        </p:nvSpPr>
        <p:spPr/>
        <p:txBody>
          <a:bodyPr/>
          <a:lstStyle/>
          <a:p>
            <a:r>
              <a:rPr lang="en-US" dirty="0" smtClean="0"/>
              <a:t>Our HTML file is getting a little messy – let’s clean it up. We can move all of our JavaScript into its own file – scripts/draggable.js.</a:t>
            </a:r>
          </a:p>
          <a:p>
            <a:r>
              <a:rPr lang="en-US" dirty="0" smtClean="0"/>
              <a:t>Then add a link to it in the document head:</a:t>
            </a:r>
          </a:p>
          <a:p>
            <a:pPr marL="0" indent="0">
              <a:buNone/>
            </a:pPr>
            <a:r>
              <a:rPr lang="fr-FR" sz="1400" b="1" dirty="0" smtClean="0">
                <a:solidFill>
                  <a:schemeClr val="tx1"/>
                </a:solidFill>
                <a:latin typeface="Courier New" panose="02070309020205020404" pitchFamily="49" charset="0"/>
                <a:cs typeface="Courier New" panose="02070309020205020404" pitchFamily="49" charset="0"/>
              </a:rPr>
              <a:t>   &lt;</a:t>
            </a:r>
            <a:r>
              <a:rPr lang="fr-FR" sz="1400" b="1" dirty="0">
                <a:solidFill>
                  <a:schemeClr val="tx1"/>
                </a:solidFill>
                <a:latin typeface="Courier New" panose="02070309020205020404" pitchFamily="49" charset="0"/>
                <a:cs typeface="Courier New" panose="02070309020205020404" pitchFamily="49" charset="0"/>
              </a:rPr>
              <a:t>script </a:t>
            </a:r>
            <a:r>
              <a:rPr lang="fr-FR" sz="1400" b="1" dirty="0" err="1">
                <a:solidFill>
                  <a:schemeClr val="tx1"/>
                </a:solidFill>
                <a:latin typeface="Courier New" panose="02070309020205020404" pitchFamily="49" charset="0"/>
                <a:cs typeface="Courier New" panose="02070309020205020404" pitchFamily="49" charset="0"/>
              </a:rPr>
              <a:t>src</a:t>
            </a:r>
            <a:r>
              <a:rPr lang="fr-FR" sz="1400" b="1" dirty="0">
                <a:solidFill>
                  <a:schemeClr val="tx1"/>
                </a:solidFill>
                <a:latin typeface="Courier New" panose="02070309020205020404" pitchFamily="49" charset="0"/>
                <a:cs typeface="Courier New" panose="02070309020205020404" pitchFamily="49" charset="0"/>
              </a:rPr>
              <a:t>="scripts/draggable.js" type="application/</a:t>
            </a:r>
            <a:r>
              <a:rPr lang="fr-FR" sz="1400" b="1" dirty="0" err="1">
                <a:solidFill>
                  <a:schemeClr val="tx1"/>
                </a:solidFill>
                <a:latin typeface="Courier New" panose="02070309020205020404" pitchFamily="49" charset="0"/>
                <a:cs typeface="Courier New" panose="02070309020205020404" pitchFamily="49" charset="0"/>
              </a:rPr>
              <a:t>javascript</a:t>
            </a:r>
            <a:r>
              <a:rPr lang="fr-FR" sz="1400" b="1" dirty="0">
                <a:solidFill>
                  <a:schemeClr val="tx1"/>
                </a:solidFill>
                <a:latin typeface="Courier New" panose="02070309020205020404" pitchFamily="49" charset="0"/>
                <a:cs typeface="Courier New" panose="02070309020205020404" pitchFamily="49" charset="0"/>
              </a:rPr>
              <a:t>"&gt;&lt;/script</a:t>
            </a:r>
            <a:r>
              <a:rPr lang="fr-FR" sz="1400" b="1" dirty="0" smtClean="0">
                <a:solidFill>
                  <a:schemeClr val="tx1"/>
                </a:solidFill>
                <a:latin typeface="Courier New" panose="02070309020205020404" pitchFamily="49" charset="0"/>
                <a:cs typeface="Courier New" panose="02070309020205020404" pitchFamily="49" charset="0"/>
              </a:rPr>
              <a:t>&gt;</a:t>
            </a:r>
          </a:p>
          <a:p>
            <a:pPr lvl="0"/>
            <a:r>
              <a:rPr lang="en-US" dirty="0" smtClean="0"/>
              <a:t>This has no effect on the page.</a:t>
            </a:r>
            <a:endParaRPr lang="en-US" dirty="0"/>
          </a:p>
          <a:p>
            <a:pPr marL="0" indent="0">
              <a:buNone/>
            </a:pPr>
            <a:endParaRPr lang="fr-FR"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7010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Closures</a:t>
            </a:r>
            <a:endParaRPr lang="en-US" dirty="0"/>
          </a:p>
        </p:txBody>
      </p:sp>
      <p:sp>
        <p:nvSpPr>
          <p:cNvPr id="3" name="Content Placeholder 2"/>
          <p:cNvSpPr>
            <a:spLocks noGrp="1"/>
          </p:cNvSpPr>
          <p:nvPr>
            <p:ph idx="1"/>
          </p:nvPr>
        </p:nvSpPr>
        <p:spPr/>
        <p:txBody>
          <a:bodyPr/>
          <a:lstStyle/>
          <a:p>
            <a:r>
              <a:rPr lang="en-US" dirty="0" smtClean="0"/>
              <a:t>A ‘closure’ is a function along with the scope in which it was declared.</a:t>
            </a:r>
          </a:p>
          <a:p>
            <a:r>
              <a:rPr lang="en-US" dirty="0" smtClean="0"/>
              <a:t>Let's try this simple function:</a:t>
            </a:r>
            <a:endParaRPr lang="en-US" sz="1400" b="1" dirty="0" smtClean="0">
              <a:latin typeface="Courier New" panose="02070309020205020404" pitchFamily="49" charset="0"/>
              <a:cs typeface="Courier New" panose="02070309020205020404" pitchFamily="49" charset="0"/>
            </a:endParaRPr>
          </a:p>
          <a:p>
            <a:pPr marL="0" indent="0">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function show()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item = "The item";</a:t>
            </a:r>
          </a:p>
          <a:p>
            <a:pPr marL="0" indent="0">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function </a:t>
            </a:r>
            <a:r>
              <a:rPr lang="en-US" sz="1400" b="1" dirty="0" err="1" smtClean="0">
                <a:solidFill>
                  <a:schemeClr val="tx1"/>
                </a:solidFill>
                <a:latin typeface="Courier New" panose="02070309020205020404" pitchFamily="49" charset="0"/>
                <a:cs typeface="Courier New" panose="02070309020205020404" pitchFamily="49" charset="0"/>
              </a:rPr>
              <a:t>showItem</a:t>
            </a:r>
            <a:r>
              <a:rPr lang="en-US" sz="1400" b="1" dirty="0"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alert(item);</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showItem</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show();</a:t>
            </a:r>
          </a:p>
          <a:p>
            <a:pPr marL="0" indent="0">
              <a:spcBef>
                <a:spcPts val="0"/>
              </a:spcBef>
              <a:buNone/>
            </a:pPr>
            <a:endParaRPr lang="en-US" sz="1400" b="1" dirty="0">
              <a:latin typeface="Courier New" panose="02070309020205020404" pitchFamily="49" charset="0"/>
              <a:cs typeface="Courier New" panose="02070309020205020404" pitchFamily="49" charset="0"/>
            </a:endParaRPr>
          </a:p>
          <a:p>
            <a:r>
              <a:rPr lang="en-US" dirty="0" smtClean="0"/>
              <a:t>As you would expect, the call to  </a:t>
            </a:r>
            <a:r>
              <a:rPr lang="en-US" sz="1400" b="1" dirty="0" smtClean="0">
                <a:solidFill>
                  <a:schemeClr val="tx1"/>
                </a:solidFill>
                <a:latin typeface="Courier New" panose="02070309020205020404" pitchFamily="49" charset="0"/>
                <a:cs typeface="Courier New" panose="02070309020205020404" pitchFamily="49" charset="0"/>
              </a:rPr>
              <a:t>alert()</a:t>
            </a:r>
            <a:r>
              <a:rPr lang="en-US" dirty="0" smtClean="0">
                <a:solidFill>
                  <a:schemeClr val="tx1"/>
                </a:solidFill>
              </a:rPr>
              <a:t> </a:t>
            </a:r>
            <a:r>
              <a:rPr lang="en-US" dirty="0" smtClean="0"/>
              <a:t>displays the value of </a:t>
            </a:r>
            <a:r>
              <a:rPr lang="en-US" sz="1400" b="1" dirty="0" smtClean="0">
                <a:solidFill>
                  <a:schemeClr val="tx1"/>
                </a:solidFill>
                <a:latin typeface="Courier New" panose="02070309020205020404" pitchFamily="49" charset="0"/>
                <a:cs typeface="Courier New" panose="02070309020205020404" pitchFamily="49" charset="0"/>
              </a:rPr>
              <a:t>item</a:t>
            </a:r>
            <a:r>
              <a:rPr lang="en-US" dirty="0" smtClean="0"/>
              <a:t> from the surrounding scope.</a:t>
            </a:r>
            <a:endParaRPr lang="en-US" dirty="0"/>
          </a:p>
          <a:p>
            <a:pPr marL="0" indent="0">
              <a:buNone/>
            </a:pPr>
            <a:endParaRPr lang="en-US" dirty="0"/>
          </a:p>
        </p:txBody>
      </p:sp>
    </p:spTree>
    <p:extLst>
      <p:ext uri="{BB962C8B-B14F-4D97-AF65-F5344CB8AC3E}">
        <p14:creationId xmlns:p14="http://schemas.microsoft.com/office/powerpoint/2010/main" val="630746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My TODO’s</a:t>
            </a:r>
            <a:endParaRPr lang="en-US" dirty="0"/>
          </a:p>
        </p:txBody>
      </p:sp>
      <p:sp>
        <p:nvSpPr>
          <p:cNvPr id="3" name="Subtitle 2"/>
          <p:cNvSpPr>
            <a:spLocks noGrp="1"/>
          </p:cNvSpPr>
          <p:nvPr>
            <p:ph type="subTitle" idx="1"/>
          </p:nvPr>
        </p:nvSpPr>
        <p:spPr/>
        <p:txBody>
          <a:bodyPr/>
          <a:lstStyle/>
          <a:p>
            <a:r>
              <a:rPr lang="en-US" dirty="0" smtClean="0"/>
              <a:t>Create a simple web application to track household chores.</a:t>
            </a:r>
            <a:endParaRPr lang="en-US" dirty="0"/>
          </a:p>
        </p:txBody>
      </p:sp>
    </p:spTree>
    <p:extLst>
      <p:ext uri="{BB962C8B-B14F-4D97-AF65-F5344CB8AC3E}">
        <p14:creationId xmlns:p14="http://schemas.microsoft.com/office/powerpoint/2010/main" val="203800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1" y="314325"/>
            <a:ext cx="8458200" cy="583142"/>
          </a:xfrm>
        </p:spPr>
        <p:txBody>
          <a:bodyPr>
            <a:normAutofit/>
          </a:bodyPr>
          <a:lstStyle/>
          <a:p>
            <a:r>
              <a:rPr lang="en-US" dirty="0" smtClean="0"/>
              <a:t>Closures</a:t>
            </a:r>
            <a:endParaRPr lang="en-US" dirty="0"/>
          </a:p>
        </p:txBody>
      </p:sp>
      <p:sp>
        <p:nvSpPr>
          <p:cNvPr id="3" name="Content Placeholder 2"/>
          <p:cNvSpPr>
            <a:spLocks noGrp="1"/>
          </p:cNvSpPr>
          <p:nvPr>
            <p:ph idx="1"/>
          </p:nvPr>
        </p:nvSpPr>
        <p:spPr>
          <a:xfrm>
            <a:off x="342901" y="851338"/>
            <a:ext cx="8458201" cy="3634773"/>
          </a:xfrm>
        </p:spPr>
        <p:txBody>
          <a:bodyPr>
            <a:normAutofit lnSpcReduction="10000"/>
          </a:bodyPr>
          <a:lstStyle/>
          <a:p>
            <a:r>
              <a:rPr lang="en-US" dirty="0" smtClean="0"/>
              <a:t>Instead of displaying the item, now we'd like the outer function to just return a function that we can call later to do the actual display. This type of function</a:t>
            </a:r>
            <a:r>
              <a:rPr lang="en-US" dirty="0"/>
              <a:t>, whose purpose is to create or modify another function is known as a higher-order function :</a:t>
            </a:r>
            <a:endParaRPr lang="en-US" sz="1400" b="1" dirty="0" smtClean="0">
              <a:latin typeface="Courier New" panose="02070309020205020404" pitchFamily="49" charset="0"/>
              <a:cs typeface="Courier New" panose="02070309020205020404" pitchFamily="49" charset="0"/>
            </a:endParaRPr>
          </a:p>
          <a:p>
            <a:pPr marL="0" indent="0">
              <a:spcBef>
                <a:spcPts val="0"/>
              </a:spcBef>
              <a:buNone/>
            </a:pPr>
            <a:endParaRPr lang="en-US" sz="1400" b="1" dirty="0" smtClean="0">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function </a:t>
            </a:r>
            <a:r>
              <a:rPr lang="en-US" sz="1400" b="1" dirty="0" err="1" smtClean="0">
                <a:solidFill>
                  <a:schemeClr val="tx1"/>
                </a:solidFill>
                <a:latin typeface="Courier New" panose="02070309020205020404" pitchFamily="49" charset="0"/>
                <a:cs typeface="Courier New" panose="02070309020205020404" pitchFamily="49" charset="0"/>
              </a:rPr>
              <a:t>makeShowFunction</a:t>
            </a: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r>
              <a:rPr lang="en-US" sz="1400" b="1" dirty="0" err="1" smtClean="0">
                <a:solidFill>
                  <a:schemeClr val="bg1">
                    <a:lumMod val="50000"/>
                  </a:schemeClr>
                </a:solidFill>
                <a:latin typeface="Courier New" panose="02070309020205020404" pitchFamily="49" charset="0"/>
                <a:cs typeface="Courier New" panose="02070309020205020404" pitchFamily="49" charset="0"/>
              </a:rPr>
              <a:t>var</a:t>
            </a:r>
            <a:r>
              <a:rPr lang="en-US" sz="1400" b="1" dirty="0" smtClean="0">
                <a:solidFill>
                  <a:schemeClr val="bg1">
                    <a:lumMod val="50000"/>
                  </a:schemeClr>
                </a:solidFill>
                <a:latin typeface="Courier New" panose="02070309020205020404" pitchFamily="49" charset="0"/>
                <a:cs typeface="Courier New" panose="02070309020205020404" pitchFamily="49" charset="0"/>
              </a:rPr>
              <a:t> item = "The item";</a:t>
            </a:r>
          </a:p>
          <a:p>
            <a:pPr marL="0" indent="0">
              <a:spcBef>
                <a:spcPts val="0"/>
              </a:spcBef>
              <a:buNone/>
            </a:pPr>
            <a:endParaRPr lang="en-US" sz="1400" b="1" dirty="0" smtClean="0">
              <a:solidFill>
                <a:schemeClr val="bg1">
                  <a:lumMod val="50000"/>
                </a:schemeClr>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   function </a:t>
            </a:r>
            <a:r>
              <a:rPr lang="en-US" sz="1400" b="1" dirty="0" err="1" smtClean="0">
                <a:solidFill>
                  <a:schemeClr val="bg1">
                    <a:lumMod val="50000"/>
                  </a:schemeClr>
                </a:solidFill>
                <a:latin typeface="Courier New" panose="02070309020205020404" pitchFamily="49" charset="0"/>
                <a:cs typeface="Courier New" panose="02070309020205020404" pitchFamily="49" charset="0"/>
              </a:rPr>
              <a:t>showItem</a:t>
            </a: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p>
          <a:p>
            <a:pPr marL="0" indent="0">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        alert(item);</a:t>
            </a:r>
          </a:p>
          <a:p>
            <a:pPr marL="0" indent="0">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return </a:t>
            </a:r>
            <a:r>
              <a:rPr lang="en-US" sz="1400" b="1" dirty="0" err="1" smtClean="0">
                <a:solidFill>
                  <a:schemeClr val="tx1"/>
                </a:solidFill>
                <a:latin typeface="Courier New" panose="02070309020205020404" pitchFamily="49" charset="0"/>
                <a:cs typeface="Courier New" panose="02070309020205020404" pitchFamily="49" charset="0"/>
              </a:rPr>
              <a:t>showItem</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a:t>
            </a:r>
          </a:p>
          <a:p>
            <a:pPr marL="0" indent="0">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showFunction</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err="1" smtClean="0">
                <a:solidFill>
                  <a:schemeClr val="tx1"/>
                </a:solidFill>
                <a:latin typeface="Courier New" panose="02070309020205020404" pitchFamily="49" charset="0"/>
                <a:cs typeface="Courier New" panose="02070309020205020404" pitchFamily="49" charset="0"/>
              </a:rPr>
              <a:t>makeShowFunction</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showFunction</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endParaRPr lang="en-US" sz="1400" b="1" dirty="0">
              <a:latin typeface="Courier New" panose="02070309020205020404" pitchFamily="49" charset="0"/>
              <a:cs typeface="Courier New" panose="02070309020205020404" pitchFamily="49" charset="0"/>
            </a:endParaRPr>
          </a:p>
          <a:p>
            <a:r>
              <a:rPr lang="en-US" dirty="0" smtClean="0"/>
              <a:t>When </a:t>
            </a:r>
            <a:r>
              <a:rPr lang="en-US" sz="1400" b="1" dirty="0" err="1" smtClean="0">
                <a:solidFill>
                  <a:schemeClr val="tx1"/>
                </a:solidFill>
                <a:latin typeface="Courier New" panose="02070309020205020404" pitchFamily="49" charset="0"/>
                <a:cs typeface="Courier New" panose="02070309020205020404" pitchFamily="49" charset="0"/>
              </a:rPr>
              <a:t>makeShowItem</a:t>
            </a:r>
            <a:r>
              <a:rPr lang="en-US" dirty="0" smtClean="0"/>
              <a:t> returns the reference to </a:t>
            </a:r>
            <a:r>
              <a:rPr lang="en-US" sz="1400" b="1" dirty="0" err="1" smtClean="0">
                <a:solidFill>
                  <a:schemeClr val="tx1"/>
                </a:solidFill>
                <a:latin typeface="Courier New" panose="02070309020205020404" pitchFamily="49" charset="0"/>
                <a:cs typeface="Courier New" panose="02070309020205020404" pitchFamily="49" charset="0"/>
              </a:rPr>
              <a:t>showItem</a:t>
            </a:r>
            <a:r>
              <a:rPr lang="en-US" dirty="0" smtClean="0"/>
              <a:t>, that function reference is accompanied by the surrounding scope – it still has access to the value of </a:t>
            </a:r>
            <a:r>
              <a:rPr lang="en-US" sz="1400" b="1" dirty="0" smtClean="0">
                <a:solidFill>
                  <a:schemeClr val="tx1"/>
                </a:solidFill>
                <a:latin typeface="Courier New" panose="02070309020205020404" pitchFamily="49" charset="0"/>
                <a:cs typeface="Courier New" panose="02070309020205020404" pitchFamily="49" charset="0"/>
              </a:rPr>
              <a:t>item</a:t>
            </a:r>
            <a:r>
              <a:rPr lang="en-US" dirty="0" smtClean="0"/>
              <a:t>.</a:t>
            </a:r>
          </a:p>
          <a:p>
            <a:r>
              <a:rPr lang="en-US" dirty="0" smtClean="0"/>
              <a:t>Don’t try this in C++!</a:t>
            </a:r>
            <a:endParaRPr lang="en-US" dirty="0"/>
          </a:p>
          <a:p>
            <a:pPr marL="0" indent="0">
              <a:buNone/>
            </a:pPr>
            <a:endParaRPr lang="en-US" dirty="0"/>
          </a:p>
        </p:txBody>
      </p:sp>
    </p:spTree>
    <p:extLst>
      <p:ext uri="{BB962C8B-B14F-4D97-AF65-F5344CB8AC3E}">
        <p14:creationId xmlns:p14="http://schemas.microsoft.com/office/powerpoint/2010/main" val="3840933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Closures</a:t>
            </a:r>
            <a:endParaRPr lang="en-US" dirty="0"/>
          </a:p>
        </p:txBody>
      </p:sp>
      <p:sp>
        <p:nvSpPr>
          <p:cNvPr id="3" name="Content Placeholder 2"/>
          <p:cNvSpPr>
            <a:spLocks noGrp="1"/>
          </p:cNvSpPr>
          <p:nvPr>
            <p:ph idx="1"/>
          </p:nvPr>
        </p:nvSpPr>
        <p:spPr/>
        <p:txBody>
          <a:bodyPr>
            <a:normAutofit/>
          </a:bodyPr>
          <a:lstStyle/>
          <a:p>
            <a:r>
              <a:rPr lang="en-US" dirty="0" smtClean="0"/>
              <a:t>The captured scope could also include parameters:</a:t>
            </a:r>
            <a:endParaRPr lang="en-US" sz="1400" b="1" dirty="0" smtClean="0">
              <a:latin typeface="Courier New" panose="02070309020205020404" pitchFamily="49" charset="0"/>
              <a:cs typeface="Courier New" panose="02070309020205020404" pitchFamily="49" charset="0"/>
            </a:endParaRPr>
          </a:p>
          <a:p>
            <a:pPr marL="0" indent="0">
              <a:spcBef>
                <a:spcPts val="0"/>
              </a:spcBef>
              <a:buNone/>
            </a:pPr>
            <a:endParaRPr lang="en-US" sz="1400" b="1" dirty="0" smtClean="0">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function </a:t>
            </a:r>
            <a:r>
              <a:rPr lang="en-US" sz="1400" b="1" dirty="0" err="1" smtClean="0">
                <a:solidFill>
                  <a:schemeClr val="tx1"/>
                </a:solidFill>
                <a:latin typeface="Courier New" panose="02070309020205020404" pitchFamily="49" charset="0"/>
                <a:cs typeface="Courier New" panose="02070309020205020404" pitchFamily="49" charset="0"/>
              </a:rPr>
              <a:t>makeShowFunction</a:t>
            </a:r>
            <a:r>
              <a:rPr lang="en-US" sz="1400" b="1" dirty="0" smtClean="0">
                <a:solidFill>
                  <a:schemeClr val="tx1"/>
                </a:solidFill>
                <a:latin typeface="Courier New" panose="02070309020205020404" pitchFamily="49" charset="0"/>
                <a:cs typeface="Courier New" panose="02070309020205020404" pitchFamily="49" charset="0"/>
              </a:rPr>
              <a:t>(item) {</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function </a:t>
            </a:r>
            <a:r>
              <a:rPr lang="en-US" sz="1400" b="1" dirty="0" err="1" smtClean="0">
                <a:solidFill>
                  <a:schemeClr val="tx1"/>
                </a:solidFill>
                <a:latin typeface="Courier New" panose="02070309020205020404" pitchFamily="49" charset="0"/>
                <a:cs typeface="Courier New" panose="02070309020205020404" pitchFamily="49" charset="0"/>
              </a:rPr>
              <a:t>showItem</a:t>
            </a:r>
            <a:r>
              <a:rPr lang="en-US" sz="1400" b="1" dirty="0"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alert(item);</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return </a:t>
            </a:r>
            <a:r>
              <a:rPr lang="en-US" sz="1400" b="1" dirty="0" err="1" smtClean="0">
                <a:solidFill>
                  <a:schemeClr val="tx1"/>
                </a:solidFill>
                <a:latin typeface="Courier New" panose="02070309020205020404" pitchFamily="49" charset="0"/>
                <a:cs typeface="Courier New" panose="02070309020205020404" pitchFamily="49" charset="0"/>
              </a:rPr>
              <a:t>showItem</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showFunction1 = </a:t>
            </a:r>
            <a:r>
              <a:rPr lang="en-US" sz="1400" b="1" dirty="0" err="1" smtClean="0">
                <a:solidFill>
                  <a:schemeClr val="tx1"/>
                </a:solidFill>
                <a:latin typeface="Courier New" panose="02070309020205020404" pitchFamily="49" charset="0"/>
                <a:cs typeface="Courier New" panose="02070309020205020404" pitchFamily="49" charset="0"/>
              </a:rPr>
              <a:t>makeShowFunction</a:t>
            </a:r>
            <a:r>
              <a:rPr lang="en-US" sz="1400" b="1" dirty="0" smtClean="0">
                <a:solidFill>
                  <a:schemeClr val="tx1"/>
                </a:solidFill>
                <a:latin typeface="Courier New" panose="02070309020205020404" pitchFamily="49" charset="0"/>
                <a:cs typeface="Courier New" panose="02070309020205020404" pitchFamily="49" charset="0"/>
              </a:rPr>
              <a:t>("Item 1");</a:t>
            </a:r>
          </a:p>
          <a:p>
            <a:pPr marL="0" indent="0">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showFunction2 = </a:t>
            </a:r>
            <a:r>
              <a:rPr lang="en-US" sz="1400" b="1" dirty="0" err="1" smtClean="0">
                <a:solidFill>
                  <a:schemeClr val="tx1"/>
                </a:solidFill>
                <a:latin typeface="Courier New" panose="02070309020205020404" pitchFamily="49" charset="0"/>
                <a:cs typeface="Courier New" panose="02070309020205020404" pitchFamily="49" charset="0"/>
              </a:rPr>
              <a:t>makeShowFunction</a:t>
            </a:r>
            <a:r>
              <a:rPr lang="en-US" sz="1400" b="1" dirty="0" smtClean="0">
                <a:solidFill>
                  <a:schemeClr val="tx1"/>
                </a:solidFill>
                <a:latin typeface="Courier New" panose="02070309020205020404" pitchFamily="49" charset="0"/>
                <a:cs typeface="Courier New" panose="02070309020205020404" pitchFamily="49" charset="0"/>
              </a:rPr>
              <a:t>("Item 2");</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showFunction1();</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showFunction2();</a:t>
            </a:r>
          </a:p>
          <a:p>
            <a:pPr marL="0" indent="0">
              <a:spcBef>
                <a:spcPts val="0"/>
              </a:spcBef>
              <a:buNone/>
            </a:pPr>
            <a:endParaRPr lang="en-US" sz="1400" b="1" dirty="0">
              <a:latin typeface="Courier New" panose="02070309020205020404" pitchFamily="49" charset="0"/>
              <a:cs typeface="Courier New" panose="02070309020205020404" pitchFamily="49" charset="0"/>
            </a:endParaRPr>
          </a:p>
          <a:p>
            <a:r>
              <a:rPr lang="en-US" dirty="0" smtClean="0"/>
              <a:t>Each instance of </a:t>
            </a:r>
            <a:r>
              <a:rPr lang="en-US" sz="1400" b="1" dirty="0" err="1" smtClean="0">
                <a:solidFill>
                  <a:schemeClr val="tx1"/>
                </a:solidFill>
                <a:latin typeface="Courier New" panose="02070309020205020404" pitchFamily="49" charset="0"/>
                <a:cs typeface="Courier New" panose="02070309020205020404" pitchFamily="49" charset="0"/>
              </a:rPr>
              <a:t>showItem</a:t>
            </a:r>
            <a:r>
              <a:rPr lang="en-US" dirty="0" smtClean="0"/>
              <a:t> that is returned captures the scope in which it was created.</a:t>
            </a:r>
          </a:p>
          <a:p>
            <a:r>
              <a:rPr lang="en-US" sz="1400" b="1" dirty="0" err="1">
                <a:solidFill>
                  <a:schemeClr val="tx1"/>
                </a:solidFill>
                <a:latin typeface="Courier New" panose="02070309020205020404" pitchFamily="49" charset="0"/>
                <a:cs typeface="Courier New" panose="02070309020205020404" pitchFamily="49" charset="0"/>
              </a:rPr>
              <a:t>makeShowFunction</a:t>
            </a:r>
            <a:r>
              <a:rPr lang="en-US" dirty="0" smtClean="0"/>
              <a:t> is called twice, so two scopes are created, each with their own instance of </a:t>
            </a:r>
            <a:r>
              <a:rPr lang="en-US" sz="1400" b="1" dirty="0">
                <a:solidFill>
                  <a:schemeClr val="tx1"/>
                </a:solidFill>
                <a:latin typeface="Courier New" panose="02070309020205020404" pitchFamily="49" charset="0"/>
                <a:cs typeface="Courier New" panose="02070309020205020404" pitchFamily="49" charset="0"/>
              </a:rPr>
              <a:t>item</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795948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Closures</a:t>
            </a:r>
            <a:endParaRPr lang="en-US" dirty="0"/>
          </a:p>
        </p:txBody>
      </p:sp>
      <p:sp>
        <p:nvSpPr>
          <p:cNvPr id="3" name="Content Placeholder 2"/>
          <p:cNvSpPr>
            <a:spLocks noGrp="1"/>
          </p:cNvSpPr>
          <p:nvPr>
            <p:ph idx="1"/>
          </p:nvPr>
        </p:nvSpPr>
        <p:spPr>
          <a:xfrm>
            <a:off x="342900" y="796159"/>
            <a:ext cx="8458201" cy="3666304"/>
          </a:xfrm>
        </p:spPr>
        <p:txBody>
          <a:bodyPr>
            <a:normAutofit/>
          </a:bodyPr>
          <a:lstStyle/>
          <a:p>
            <a:r>
              <a:rPr lang="en-US" dirty="0" smtClean="0"/>
              <a:t>Here is a common error:</a:t>
            </a:r>
            <a:endParaRPr lang="en-US" sz="1400" b="1" dirty="0" smtClean="0">
              <a:latin typeface="Courier New" panose="02070309020205020404" pitchFamily="49" charset="0"/>
              <a:cs typeface="Courier New" panose="02070309020205020404" pitchFamily="49" charset="0"/>
            </a:endParaRPr>
          </a:p>
          <a:p>
            <a:pPr marL="0" indent="0">
              <a:spcBef>
                <a:spcPts val="0"/>
              </a:spcBef>
              <a:buNone/>
            </a:pPr>
            <a:endParaRPr lang="en-US" sz="1400" b="1" dirty="0" smtClean="0">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function </a:t>
            </a:r>
            <a:r>
              <a:rPr lang="en-US" sz="1400" b="1" dirty="0" err="1" smtClean="0">
                <a:solidFill>
                  <a:schemeClr val="tx1"/>
                </a:solidFill>
                <a:latin typeface="Courier New" panose="02070309020205020404" pitchFamily="49" charset="0"/>
                <a:cs typeface="Courier New" panose="02070309020205020404" pitchFamily="49" charset="0"/>
              </a:rPr>
              <a:t>makeShowFunctions</a:t>
            </a:r>
            <a:r>
              <a:rPr lang="en-US" sz="1400" b="1" dirty="0"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item = "item 1";</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function showItem1() {</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alert(item);</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item = "Item 2";</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function showItem2()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alert(item);</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return [ showItem1, showItem2 ];</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showFunctions</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err="1" smtClean="0">
                <a:solidFill>
                  <a:schemeClr val="tx1"/>
                </a:solidFill>
                <a:latin typeface="Courier New" panose="02070309020205020404" pitchFamily="49" charset="0"/>
                <a:cs typeface="Courier New" panose="02070309020205020404" pitchFamily="49" charset="0"/>
              </a:rPr>
              <a:t>makeShowFunctions</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showFunctions</a:t>
            </a:r>
            <a:r>
              <a:rPr lang="en-US" sz="1400" b="1" dirty="0" smtClean="0">
                <a:solidFill>
                  <a:schemeClr val="tx1"/>
                </a:solidFill>
                <a:latin typeface="Courier New" panose="02070309020205020404" pitchFamily="49" charset="0"/>
                <a:cs typeface="Courier New" panose="02070309020205020404" pitchFamily="49" charset="0"/>
              </a:rPr>
              <a:t>[0]();</a:t>
            </a:r>
          </a:p>
          <a:p>
            <a:pPr marL="0" indent="0">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showFunctions</a:t>
            </a:r>
            <a:r>
              <a:rPr lang="en-US" sz="1400" b="1" dirty="0" smtClean="0">
                <a:solidFill>
                  <a:schemeClr val="tx1"/>
                </a:solidFill>
                <a:latin typeface="Courier New" panose="02070309020205020404" pitchFamily="49" charset="0"/>
                <a:cs typeface="Courier New" panose="02070309020205020404" pitchFamily="49" charset="0"/>
              </a:rPr>
              <a:t>[1]();</a:t>
            </a:r>
          </a:p>
          <a:p>
            <a:r>
              <a:rPr lang="en-US" dirty="0" smtClean="0"/>
              <a:t>There is only one scope, shared by both functions, and only one copy of </a:t>
            </a:r>
            <a:r>
              <a:rPr lang="en-US" sz="1400" b="1" dirty="0" smtClean="0">
                <a:solidFill>
                  <a:schemeClr val="tx1"/>
                </a:solidFill>
                <a:latin typeface="Courier New" panose="02070309020205020404" pitchFamily="49" charset="0"/>
                <a:cs typeface="Courier New" panose="02070309020205020404" pitchFamily="49" charset="0"/>
              </a:rPr>
              <a:t>item</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7330361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Closures – Exercise 1</a:t>
            </a:r>
            <a:endParaRPr lang="en-US" dirty="0"/>
          </a:p>
        </p:txBody>
      </p:sp>
      <p:sp>
        <p:nvSpPr>
          <p:cNvPr id="3" name="Content Placeholder 2"/>
          <p:cNvSpPr>
            <a:spLocks noGrp="1"/>
          </p:cNvSpPr>
          <p:nvPr>
            <p:ph idx="1"/>
          </p:nvPr>
        </p:nvSpPr>
        <p:spPr>
          <a:xfrm>
            <a:off x="342900" y="796159"/>
            <a:ext cx="8458201" cy="3666304"/>
          </a:xfrm>
        </p:spPr>
        <p:txBody>
          <a:bodyPr>
            <a:normAutofit/>
          </a:bodyPr>
          <a:lstStyle/>
          <a:p>
            <a:r>
              <a:rPr lang="en-US" dirty="0" smtClean="0"/>
              <a:t>The </a:t>
            </a:r>
            <a:r>
              <a:rPr lang="en-US" dirty="0" err="1" smtClean="0"/>
              <a:t>setTimeout</a:t>
            </a:r>
            <a:r>
              <a:rPr lang="en-US" dirty="0" smtClean="0"/>
              <a:t>( </a:t>
            </a:r>
            <a:r>
              <a:rPr lang="en-US" dirty="0" err="1" smtClean="0"/>
              <a:t>millis</a:t>
            </a:r>
            <a:r>
              <a:rPr lang="en-US" dirty="0" smtClean="0"/>
              <a:t>, function) can be used to tell JavaScript to call a function after the specified delay.</a:t>
            </a:r>
          </a:p>
          <a:p>
            <a:r>
              <a:rPr lang="en-US" dirty="0" smtClean="0"/>
              <a:t>Say we want a function that will pop up a specified number of alert boxes, 100 milliseconds apart. Let's try this:</a:t>
            </a:r>
          </a:p>
          <a:p>
            <a:pPr marL="0" indent="0">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function </a:t>
            </a:r>
            <a:r>
              <a:rPr lang="en-US" sz="1400" b="1" dirty="0" err="1">
                <a:solidFill>
                  <a:schemeClr val="tx1"/>
                </a:solidFill>
                <a:latin typeface="Courier New" panose="02070309020205020404" pitchFamily="49" charset="0"/>
                <a:cs typeface="Courier New" panose="02070309020205020404" pitchFamily="49" charset="0"/>
              </a:rPr>
              <a:t>doAlerts</a:t>
            </a:r>
            <a:r>
              <a:rPr lang="en-US" sz="1400" b="1" dirty="0">
                <a:solidFill>
                  <a:schemeClr val="tx1"/>
                </a:solidFill>
                <a:latin typeface="Courier New" panose="02070309020205020404" pitchFamily="49" charset="0"/>
                <a:cs typeface="Courier New" panose="02070309020205020404" pitchFamily="49" charset="0"/>
              </a:rPr>
              <a:t>(n) {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for (</a:t>
            </a: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i</a:t>
            </a:r>
            <a:r>
              <a:rPr lang="en-US" sz="1400" b="1" dirty="0">
                <a:solidFill>
                  <a:schemeClr val="tx1"/>
                </a:solidFill>
                <a:latin typeface="Courier New" panose="02070309020205020404" pitchFamily="49" charset="0"/>
                <a:cs typeface="Courier New" panose="02070309020205020404" pitchFamily="49" charset="0"/>
              </a:rPr>
              <a:t> = 0; </a:t>
            </a:r>
            <a:r>
              <a:rPr lang="en-US" sz="1400" b="1" dirty="0" err="1">
                <a:solidFill>
                  <a:schemeClr val="tx1"/>
                </a:solidFill>
                <a:latin typeface="Courier New" panose="02070309020205020404" pitchFamily="49" charset="0"/>
                <a:cs typeface="Courier New" panose="02070309020205020404" pitchFamily="49" charset="0"/>
              </a:rPr>
              <a:t>i</a:t>
            </a:r>
            <a:r>
              <a:rPr lang="en-US" sz="1400" b="1" dirty="0">
                <a:solidFill>
                  <a:schemeClr val="tx1"/>
                </a:solidFill>
                <a:latin typeface="Courier New" panose="02070309020205020404" pitchFamily="49" charset="0"/>
                <a:cs typeface="Courier New" panose="02070309020205020404" pitchFamily="49" charset="0"/>
              </a:rPr>
              <a:t> &lt; n; </a:t>
            </a:r>
            <a:r>
              <a:rPr lang="en-US" sz="1400" b="1" dirty="0" err="1">
                <a:solidFill>
                  <a:schemeClr val="tx1"/>
                </a:solidFill>
                <a:latin typeface="Courier New" panose="02070309020205020404" pitchFamily="49" charset="0"/>
                <a:cs typeface="Courier New" panose="02070309020205020404" pitchFamily="49" charset="0"/>
              </a:rPr>
              <a:t>i</a:t>
            </a:r>
            <a:r>
              <a:rPr lang="en-US" sz="1400" b="1" dirty="0">
                <a:solidFill>
                  <a:schemeClr val="tx1"/>
                </a:solidFill>
                <a:latin typeface="Courier New" panose="02070309020205020404" pitchFamily="49" charset="0"/>
                <a:cs typeface="Courier New" panose="02070309020205020404" pitchFamily="49" charset="0"/>
              </a:rPr>
              <a:t>++ )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setTimeout</a:t>
            </a:r>
            <a:r>
              <a:rPr lang="en-US" sz="1400" b="1" dirty="0">
                <a:solidFill>
                  <a:schemeClr val="tx1"/>
                </a:solidFill>
                <a:latin typeface="Courier New" panose="02070309020205020404" pitchFamily="49" charset="0"/>
                <a:cs typeface="Courier New" panose="02070309020205020404" pitchFamily="49" charset="0"/>
              </a:rPr>
              <a:t>( function() { alert("Alert number " + </a:t>
            </a:r>
            <a:r>
              <a:rPr lang="en-US" sz="1400" b="1" dirty="0" err="1">
                <a:solidFill>
                  <a:schemeClr val="tx1"/>
                </a:solidFill>
                <a:latin typeface="Courier New" panose="02070309020205020404" pitchFamily="49" charset="0"/>
                <a:cs typeface="Courier New" panose="02070309020205020404" pitchFamily="49" charset="0"/>
              </a:rPr>
              <a:t>i</a:t>
            </a:r>
            <a:r>
              <a:rPr lang="en-US" sz="1400" b="1" dirty="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i</a:t>
            </a:r>
            <a:r>
              <a:rPr lang="en-US" sz="1400" b="1" dirty="0">
                <a:solidFill>
                  <a:schemeClr val="tx1"/>
                </a:solidFill>
                <a:latin typeface="Courier New" panose="02070309020205020404" pitchFamily="49" charset="0"/>
                <a:cs typeface="Courier New" panose="02070309020205020404" pitchFamily="49" charset="0"/>
              </a:rPr>
              <a:t> * 100</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err="1">
                <a:solidFill>
                  <a:schemeClr val="tx1"/>
                </a:solidFill>
                <a:latin typeface="Courier New" panose="02070309020205020404" pitchFamily="49" charset="0"/>
                <a:cs typeface="Courier New" panose="02070309020205020404" pitchFamily="49" charset="0"/>
              </a:rPr>
              <a:t>doAlerts</a:t>
            </a:r>
            <a:r>
              <a:rPr lang="en-US" sz="1400" b="1" dirty="0">
                <a:solidFill>
                  <a:schemeClr val="tx1"/>
                </a:solidFill>
                <a:latin typeface="Courier New" panose="02070309020205020404" pitchFamily="49" charset="0"/>
                <a:cs typeface="Courier New" panose="02070309020205020404" pitchFamily="49" charset="0"/>
              </a:rPr>
              <a:t>(3);</a:t>
            </a:r>
          </a:p>
          <a:p>
            <a:pPr lvl="0"/>
            <a:r>
              <a:rPr lang="en-US" dirty="0" smtClean="0"/>
              <a:t>Try it out … oops! Can you fix it? You can find this broken version in the </a:t>
            </a:r>
            <a:r>
              <a:rPr lang="en-US" dirty="0" smtClean="0"/>
              <a:t>'exercise 1' </a:t>
            </a:r>
            <a:r>
              <a:rPr lang="en-US" dirty="0" smtClean="0"/>
              <a:t>commit of the repo.</a:t>
            </a:r>
            <a:endParaRPr lang="en-US" sz="1400" b="1" dirty="0" smtClean="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0070194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Closures – Exercise 1</a:t>
            </a:r>
            <a:endParaRPr lang="en-US" dirty="0"/>
          </a:p>
        </p:txBody>
      </p:sp>
      <p:sp>
        <p:nvSpPr>
          <p:cNvPr id="3" name="Content Placeholder 2"/>
          <p:cNvSpPr>
            <a:spLocks noGrp="1"/>
          </p:cNvSpPr>
          <p:nvPr>
            <p:ph idx="1"/>
          </p:nvPr>
        </p:nvSpPr>
        <p:spPr>
          <a:xfrm>
            <a:off x="342900" y="796159"/>
            <a:ext cx="8458201" cy="3666304"/>
          </a:xfrm>
        </p:spPr>
        <p:txBody>
          <a:bodyPr>
            <a:normAutofit/>
          </a:bodyPr>
          <a:lstStyle/>
          <a:p>
            <a:r>
              <a:rPr lang="en-US" smtClean="0"/>
              <a:t>Here's one way:</a:t>
            </a:r>
          </a:p>
          <a:p>
            <a:pPr marL="0" indent="0">
              <a:spcBef>
                <a:spcPts val="0"/>
              </a:spcBef>
              <a:buNone/>
            </a:pPr>
            <a:endParaRPr lang="en-US" sz="1400" b="1" smtClean="0">
              <a:latin typeface="Courier New" panose="02070309020205020404" pitchFamily="49" charset="0"/>
              <a:cs typeface="Courier New" panose="02070309020205020404" pitchFamily="49" charset="0"/>
            </a:endParaRPr>
          </a:p>
          <a:p>
            <a:pPr marL="0" indent="0">
              <a:spcBef>
                <a:spcPts val="0"/>
              </a:spcBef>
              <a:buNone/>
            </a:pPr>
            <a:r>
              <a:rPr lang="en-US" sz="1400" b="1" smtClean="0">
                <a:solidFill>
                  <a:schemeClr val="tx1"/>
                </a:solidFill>
                <a:latin typeface="Courier New" panose="02070309020205020404" pitchFamily="49" charset="0"/>
                <a:cs typeface="Courier New" panose="02070309020205020404" pitchFamily="49" charset="0"/>
              </a:rPr>
              <a:t>function setTheAlert(i) {</a:t>
            </a:r>
          </a:p>
          <a:p>
            <a:pPr marL="0" indent="0">
              <a:spcBef>
                <a:spcPts val="0"/>
              </a:spcBef>
              <a:buNone/>
            </a:pPr>
            <a:r>
              <a:rPr lang="en-US" sz="1400" b="1" smtClean="0">
                <a:solidFill>
                  <a:schemeClr val="tx1"/>
                </a:solidFill>
                <a:latin typeface="Courier New" panose="02070309020205020404" pitchFamily="49" charset="0"/>
                <a:cs typeface="Courier New" panose="02070309020205020404" pitchFamily="49" charset="0"/>
              </a:rPr>
              <a:t>    setTimeout( function() { alert("Alert number " + i); }, i * 100);</a:t>
            </a:r>
          </a:p>
          <a:p>
            <a:pPr marL="0" indent="0">
              <a:spcBef>
                <a:spcPts val="0"/>
              </a:spcBef>
              <a:buNone/>
            </a:pPr>
            <a:r>
              <a:rPr lang="en-US" sz="1400" b="1"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smtClean="0">
                <a:latin typeface="Courier New" panose="02070309020205020404" pitchFamily="49" charset="0"/>
                <a:cs typeface="Courier New" panose="02070309020205020404" pitchFamily="49" charset="0"/>
              </a:rPr>
              <a:t>f</a:t>
            </a:r>
            <a:r>
              <a:rPr lang="en-US" sz="1400" b="1" smtClean="0">
                <a:solidFill>
                  <a:schemeClr val="tx1"/>
                </a:solidFill>
                <a:latin typeface="Courier New" panose="02070309020205020404" pitchFamily="49" charset="0"/>
                <a:cs typeface="Courier New" panose="02070309020205020404" pitchFamily="49" charset="0"/>
              </a:rPr>
              <a:t>unction doAlerts(n) { </a:t>
            </a:r>
          </a:p>
          <a:p>
            <a:pPr marL="0" indent="0">
              <a:spcBef>
                <a:spcPts val="0"/>
              </a:spcBef>
              <a:buNone/>
            </a:pPr>
            <a:r>
              <a:rPr lang="en-US" sz="1400" b="1" smtClean="0">
                <a:solidFill>
                  <a:schemeClr val="tx1"/>
                </a:solidFill>
                <a:latin typeface="Courier New" panose="02070309020205020404" pitchFamily="49" charset="0"/>
                <a:cs typeface="Courier New" panose="02070309020205020404" pitchFamily="49" charset="0"/>
              </a:rPr>
              <a:t>    for (var i = 0; i &lt; n; i++ ) {</a:t>
            </a:r>
          </a:p>
          <a:p>
            <a:pPr marL="0" indent="0">
              <a:spcBef>
                <a:spcPts val="0"/>
              </a:spcBef>
              <a:buNone/>
            </a:pPr>
            <a:r>
              <a:rPr lang="en-US" sz="1400" b="1" smtClean="0">
                <a:solidFill>
                  <a:schemeClr val="tx1"/>
                </a:solidFill>
                <a:latin typeface="Courier New" panose="02070309020205020404" pitchFamily="49" charset="0"/>
                <a:cs typeface="Courier New" panose="02070309020205020404" pitchFamily="49" charset="0"/>
              </a:rPr>
              <a:t>        setTheAlert(i);</a:t>
            </a:r>
          </a:p>
          <a:p>
            <a:pPr marL="0" indent="0">
              <a:spcBef>
                <a:spcPts val="0"/>
              </a:spcBef>
              <a:buNone/>
            </a:pPr>
            <a:r>
              <a:rPr lang="en-US" sz="1400" b="1"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smtClean="0">
                <a:solidFill>
                  <a:schemeClr val="tx1"/>
                </a:solidFill>
                <a:latin typeface="Courier New" panose="02070309020205020404" pitchFamily="49" charset="0"/>
                <a:cs typeface="Courier New" panose="02070309020205020404" pitchFamily="49" charset="0"/>
              </a:rPr>
              <a:t>doAlerts(3);</a:t>
            </a:r>
          </a:p>
          <a:p>
            <a:pPr marL="0" indent="0">
              <a:spcBef>
                <a:spcPts val="0"/>
              </a:spcBef>
              <a:buNone/>
            </a:pPr>
            <a:endParaRPr lang="en-US" sz="1400" b="1" smtClean="0">
              <a:solidFill>
                <a:schemeClr val="tx1"/>
              </a:solidFill>
              <a:latin typeface="Courier New" panose="02070309020205020404" pitchFamily="49" charset="0"/>
              <a:cs typeface="Courier New" panose="02070309020205020404" pitchFamily="49" charset="0"/>
            </a:endParaRPr>
          </a:p>
          <a:p>
            <a:pPr lvl="0"/>
            <a:r>
              <a:rPr lang="en-US" smtClean="0"/>
              <a:t>Each call to </a:t>
            </a:r>
            <a:r>
              <a:rPr lang="en-US" sz="1400" b="1" smtClean="0">
                <a:solidFill>
                  <a:schemeClr val="tx1"/>
                </a:solidFill>
                <a:latin typeface="Courier New" panose="02070309020205020404" pitchFamily="49" charset="0"/>
                <a:cs typeface="Courier New" panose="02070309020205020404" pitchFamily="49" charset="0"/>
              </a:rPr>
              <a:t>setTheAlert</a:t>
            </a:r>
            <a:r>
              <a:rPr lang="en-US" smtClean="0"/>
              <a:t> is capturing the current value of</a:t>
            </a:r>
            <a:r>
              <a:rPr lang="en-US" sz="1400" b="1" smtClean="0">
                <a:solidFill>
                  <a:schemeClr val="tx1"/>
                </a:solidFill>
                <a:latin typeface="Courier New" panose="02070309020205020404" pitchFamily="49" charset="0"/>
                <a:cs typeface="Courier New" panose="02070309020205020404" pitchFamily="49" charset="0"/>
              </a:rPr>
              <a:t> i </a:t>
            </a:r>
            <a:r>
              <a:rPr lang="en-US" smtClean="0"/>
              <a:t>in a closure, so that it's preserved for later on when the function that does the alert is invoked.</a:t>
            </a:r>
          </a:p>
          <a:p>
            <a:pPr marL="0" indent="0">
              <a:spcBef>
                <a:spcPts val="0"/>
              </a:spcBef>
              <a:buNone/>
            </a:pPr>
            <a:endParaRPr lang="en-US" smtClean="0"/>
          </a:p>
          <a:p>
            <a:pPr marL="0" indent="0">
              <a:spcBef>
                <a:spcPts val="0"/>
              </a:spcBef>
              <a:buNone/>
            </a:pPr>
            <a:endParaRPr lang="en-US" sz="1400" b="1" smtClean="0">
              <a:latin typeface="Courier New" panose="02070309020205020404" pitchFamily="49" charset="0"/>
              <a:cs typeface="Courier New" panose="02070309020205020404" pitchFamily="49" charset="0"/>
            </a:endParaRPr>
          </a:p>
          <a:p>
            <a:pPr marL="0" indent="0">
              <a:spcBef>
                <a:spcPts val="0"/>
              </a:spcBef>
              <a:buNone/>
            </a:pPr>
            <a:endParaRPr lang="en-US" sz="1400" b="1" smtClean="0">
              <a:latin typeface="Courier New" panose="02070309020205020404" pitchFamily="49" charset="0"/>
              <a:cs typeface="Courier New" panose="02070309020205020404" pitchFamily="49" charset="0"/>
            </a:endParaRPr>
          </a:p>
          <a:p>
            <a:pPr marL="0" indent="0">
              <a:spcBef>
                <a:spcPts val="0"/>
              </a:spcBef>
              <a:buNone/>
            </a:pPr>
            <a:endParaRPr lang="en-US" sz="1400" b="1" smtClean="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27141727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Encapsulate the event handlers, using closures</a:t>
            </a:r>
            <a:endParaRPr lang="en-US" dirty="0"/>
          </a:p>
        </p:txBody>
      </p:sp>
      <p:sp>
        <p:nvSpPr>
          <p:cNvPr id="3" name="Content Placeholder 2"/>
          <p:cNvSpPr>
            <a:spLocks noGrp="1"/>
          </p:cNvSpPr>
          <p:nvPr>
            <p:ph idx="1"/>
          </p:nvPr>
        </p:nvSpPr>
        <p:spPr/>
        <p:txBody>
          <a:bodyPr/>
          <a:lstStyle/>
          <a:p>
            <a:r>
              <a:rPr lang="en-US" dirty="0" smtClean="0"/>
              <a:t>We can use a closure to improve the reliability of our event handlers. In draggable.js, enclose our event handlers in an outer function by wrapping all of the existing code in:</a:t>
            </a:r>
          </a:p>
          <a:p>
            <a:pPr marL="0" indent="0">
              <a:spcBef>
                <a:spcPts val="0"/>
              </a:spcBef>
              <a:buNone/>
            </a:pPr>
            <a:endParaRPr lang="en-US" sz="1400" b="1" dirty="0" smtClean="0">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function </a:t>
            </a:r>
            <a:r>
              <a:rPr lang="en-US" sz="1400" b="1" dirty="0" err="1" smtClean="0">
                <a:solidFill>
                  <a:schemeClr val="tx1"/>
                </a:solidFill>
                <a:latin typeface="Courier New" panose="02070309020205020404" pitchFamily="49" charset="0"/>
                <a:cs typeface="Courier New" panose="02070309020205020404" pitchFamily="49" charset="0"/>
              </a:rPr>
              <a:t>makeDraggable</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elem</a:t>
            </a:r>
            <a:r>
              <a:rPr lang="en-US" sz="1400" b="1" dirty="0" smtClean="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 .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a:t>
            </a:r>
          </a:p>
          <a:p>
            <a:r>
              <a:rPr lang="en-US" dirty="0" smtClean="0"/>
              <a:t>The </a:t>
            </a:r>
            <a:r>
              <a:rPr lang="en-US" dirty="0" err="1" smtClean="0"/>
              <a:t>startDragging</a:t>
            </a:r>
            <a:r>
              <a:rPr lang="en-US" dirty="0" smtClean="0"/>
              <a:t> function is no longer visible to the HTML, so we remove it from the &lt;li&gt;'s (we'll hook it back in using a different method later on):</a:t>
            </a:r>
          </a:p>
          <a:p>
            <a:pPr marL="0" indent="0">
              <a:spcBef>
                <a:spcPts val="0"/>
              </a:spcBef>
              <a:buNone/>
            </a:pPr>
            <a:endParaRPr lang="en-US" sz="1400" b="1" dirty="0" smtClean="0">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&lt;li</a:t>
            </a:r>
            <a:r>
              <a:rPr lang="en-US" sz="1400" b="1" strike="sngStrike" dirty="0" smtClean="0">
                <a:solidFill>
                  <a:srgbClr val="FF0000"/>
                </a:solidFill>
                <a:latin typeface="Courier New" panose="02070309020205020404" pitchFamily="49" charset="0"/>
                <a:cs typeface="Courier New" panose="02070309020205020404" pitchFamily="49" charset="0"/>
              </a:rPr>
              <a:t> </a:t>
            </a:r>
            <a:r>
              <a:rPr lang="en-US" sz="1400" b="1" strike="sngStrike" dirty="0" err="1" smtClean="0">
                <a:solidFill>
                  <a:srgbClr val="FF0000"/>
                </a:solidFill>
                <a:latin typeface="Courier New" panose="02070309020205020404" pitchFamily="49" charset="0"/>
                <a:cs typeface="Courier New" panose="02070309020205020404" pitchFamily="49" charset="0"/>
              </a:rPr>
              <a:t>onmousedown</a:t>
            </a:r>
            <a:r>
              <a:rPr lang="en-US" sz="1400" b="1" strike="sngStrike" dirty="0" smtClean="0">
                <a:solidFill>
                  <a:srgbClr val="FF0000"/>
                </a:solidFill>
                <a:latin typeface="Courier New" panose="02070309020205020404" pitchFamily="49" charset="0"/>
                <a:cs typeface="Courier New" panose="02070309020205020404" pitchFamily="49" charset="0"/>
              </a:rPr>
              <a:t>="</a:t>
            </a:r>
            <a:r>
              <a:rPr lang="en-US" sz="1400" b="1" strike="sngStrike" dirty="0" err="1" smtClean="0">
                <a:solidFill>
                  <a:srgbClr val="FF0000"/>
                </a:solidFill>
                <a:latin typeface="Courier New" panose="02070309020205020404" pitchFamily="49" charset="0"/>
                <a:cs typeface="Courier New" panose="02070309020205020404" pitchFamily="49" charset="0"/>
              </a:rPr>
              <a:t>startDragging</a:t>
            </a:r>
            <a:r>
              <a:rPr lang="en-US" sz="1400" b="1" strike="sngStrike" dirty="0" smtClean="0">
                <a:solidFill>
                  <a:srgbClr val="FF0000"/>
                </a:solidFill>
                <a:latin typeface="Courier New" panose="02070309020205020404" pitchFamily="49" charset="0"/>
                <a:cs typeface="Courier New" panose="02070309020205020404" pitchFamily="49" charset="0"/>
              </a:rPr>
              <a:t>()"</a:t>
            </a:r>
            <a:r>
              <a:rPr lang="en-US" sz="1400" b="1" dirty="0" smtClean="0">
                <a:solidFill>
                  <a:schemeClr val="tx1"/>
                </a:solidFill>
                <a:latin typeface="Courier New" panose="02070309020205020404" pitchFamily="49" charset="0"/>
                <a:cs typeface="Courier New" panose="02070309020205020404" pitchFamily="49" charset="0"/>
              </a:rPr>
              <a:t>&gt;</a:t>
            </a:r>
            <a:r>
              <a:rPr lang="en-US" sz="1400" b="1" dirty="0">
                <a:solidFill>
                  <a:schemeClr val="tx1"/>
                </a:solidFill>
                <a:latin typeface="Courier New" panose="02070309020205020404" pitchFamily="49" charset="0"/>
                <a:cs typeface="Courier New" panose="02070309020205020404" pitchFamily="49" charset="0"/>
              </a:rPr>
              <a:t>Feed the cat&lt;/li&gt;</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&lt;</a:t>
            </a:r>
            <a:r>
              <a:rPr lang="en-US" sz="1400" b="1" dirty="0" smtClean="0">
                <a:solidFill>
                  <a:schemeClr val="tx1"/>
                </a:solidFill>
                <a:latin typeface="Courier New" panose="02070309020205020404" pitchFamily="49" charset="0"/>
                <a:cs typeface="Courier New" panose="02070309020205020404" pitchFamily="49" charset="0"/>
              </a:rPr>
              <a:t>li</a:t>
            </a:r>
            <a:r>
              <a:rPr lang="en-US" sz="1400" b="1" strike="sngStrike" dirty="0">
                <a:solidFill>
                  <a:srgbClr val="FF0000"/>
                </a:solidFill>
                <a:latin typeface="Courier New" panose="02070309020205020404" pitchFamily="49" charset="0"/>
                <a:cs typeface="Courier New" panose="02070309020205020404" pitchFamily="49" charset="0"/>
              </a:rPr>
              <a:t> </a:t>
            </a:r>
            <a:r>
              <a:rPr lang="en-US" sz="1400" b="1" strike="sngStrike" dirty="0" err="1">
                <a:solidFill>
                  <a:srgbClr val="FF0000"/>
                </a:solidFill>
                <a:latin typeface="Courier New" panose="02070309020205020404" pitchFamily="49" charset="0"/>
                <a:cs typeface="Courier New" panose="02070309020205020404" pitchFamily="49" charset="0"/>
              </a:rPr>
              <a:t>onmousedown</a:t>
            </a:r>
            <a:r>
              <a:rPr lang="en-US" sz="1400" b="1" strike="sngStrike" dirty="0">
                <a:solidFill>
                  <a:srgbClr val="FF0000"/>
                </a:solidFill>
                <a:latin typeface="Courier New" panose="02070309020205020404" pitchFamily="49" charset="0"/>
                <a:cs typeface="Courier New" panose="02070309020205020404" pitchFamily="49" charset="0"/>
              </a:rPr>
              <a:t>="</a:t>
            </a:r>
            <a:r>
              <a:rPr lang="en-US" sz="1400" b="1" strike="sngStrike" dirty="0" err="1">
                <a:solidFill>
                  <a:srgbClr val="FF0000"/>
                </a:solidFill>
                <a:latin typeface="Courier New" panose="02070309020205020404" pitchFamily="49" charset="0"/>
                <a:cs typeface="Courier New" panose="02070309020205020404" pitchFamily="49" charset="0"/>
              </a:rPr>
              <a:t>startDragging</a:t>
            </a:r>
            <a:r>
              <a:rPr lang="en-US" sz="1400" b="1" strike="sngStrike" dirty="0">
                <a:solidFill>
                  <a:srgbClr val="FF0000"/>
                </a:solidFill>
                <a:latin typeface="Courier New" panose="02070309020205020404" pitchFamily="49" charset="0"/>
                <a:cs typeface="Courier New" panose="02070309020205020404" pitchFamily="49" charset="0"/>
              </a:rPr>
              <a:t>()"</a:t>
            </a:r>
            <a:r>
              <a:rPr lang="en-US" sz="1400" b="1" dirty="0" smtClean="0">
                <a:solidFill>
                  <a:schemeClr val="tx1"/>
                </a:solidFill>
                <a:latin typeface="Courier New" panose="02070309020205020404" pitchFamily="49" charset="0"/>
                <a:cs typeface="Courier New" panose="02070309020205020404" pitchFamily="49" charset="0"/>
              </a:rPr>
              <a:t>&gt;Take </a:t>
            </a:r>
            <a:r>
              <a:rPr lang="en-US" sz="1400" b="1" dirty="0">
                <a:solidFill>
                  <a:schemeClr val="tx1"/>
                </a:solidFill>
                <a:latin typeface="Courier New" panose="02070309020205020404" pitchFamily="49" charset="0"/>
                <a:cs typeface="Courier New" panose="02070309020205020404" pitchFamily="49" charset="0"/>
              </a:rPr>
              <a:t>out the garbage&lt;/li&gt;</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&lt;</a:t>
            </a:r>
            <a:r>
              <a:rPr lang="en-US" sz="1400" b="1" dirty="0" smtClean="0">
                <a:solidFill>
                  <a:schemeClr val="tx1"/>
                </a:solidFill>
                <a:latin typeface="Courier New" panose="02070309020205020404" pitchFamily="49" charset="0"/>
                <a:cs typeface="Courier New" panose="02070309020205020404" pitchFamily="49" charset="0"/>
              </a:rPr>
              <a:t>li</a:t>
            </a:r>
            <a:r>
              <a:rPr lang="en-US" sz="1400" b="1" strike="sngStrike" dirty="0">
                <a:solidFill>
                  <a:srgbClr val="FF0000"/>
                </a:solidFill>
                <a:latin typeface="Courier New" panose="02070309020205020404" pitchFamily="49" charset="0"/>
                <a:cs typeface="Courier New" panose="02070309020205020404" pitchFamily="49" charset="0"/>
              </a:rPr>
              <a:t> </a:t>
            </a:r>
            <a:r>
              <a:rPr lang="en-US" sz="1400" b="1" strike="sngStrike" dirty="0" err="1">
                <a:solidFill>
                  <a:srgbClr val="FF0000"/>
                </a:solidFill>
                <a:latin typeface="Courier New" panose="02070309020205020404" pitchFamily="49" charset="0"/>
                <a:cs typeface="Courier New" panose="02070309020205020404" pitchFamily="49" charset="0"/>
              </a:rPr>
              <a:t>onmousedown</a:t>
            </a:r>
            <a:r>
              <a:rPr lang="en-US" sz="1400" b="1" strike="sngStrike" dirty="0">
                <a:solidFill>
                  <a:srgbClr val="FF0000"/>
                </a:solidFill>
                <a:latin typeface="Courier New" panose="02070309020205020404" pitchFamily="49" charset="0"/>
                <a:cs typeface="Courier New" panose="02070309020205020404" pitchFamily="49" charset="0"/>
              </a:rPr>
              <a:t>="</a:t>
            </a:r>
            <a:r>
              <a:rPr lang="en-US" sz="1400" b="1" strike="sngStrike" dirty="0" err="1">
                <a:solidFill>
                  <a:srgbClr val="FF0000"/>
                </a:solidFill>
                <a:latin typeface="Courier New" panose="02070309020205020404" pitchFamily="49" charset="0"/>
                <a:cs typeface="Courier New" panose="02070309020205020404" pitchFamily="49" charset="0"/>
              </a:rPr>
              <a:t>startDragging</a:t>
            </a:r>
            <a:r>
              <a:rPr lang="en-US" sz="1400" b="1" strike="sngStrike" dirty="0">
                <a:solidFill>
                  <a:srgbClr val="FF0000"/>
                </a:solidFill>
                <a:latin typeface="Courier New" panose="02070309020205020404" pitchFamily="49" charset="0"/>
                <a:cs typeface="Courier New" panose="02070309020205020404" pitchFamily="49" charset="0"/>
              </a:rPr>
              <a:t>()"</a:t>
            </a:r>
            <a:r>
              <a:rPr lang="en-US" sz="1400" b="1" dirty="0" smtClean="0">
                <a:solidFill>
                  <a:schemeClr val="tx1"/>
                </a:solidFill>
                <a:latin typeface="Courier New" panose="02070309020205020404" pitchFamily="49" charset="0"/>
                <a:cs typeface="Courier New" panose="02070309020205020404" pitchFamily="49" charset="0"/>
              </a:rPr>
              <a:t>&gt;</a:t>
            </a:r>
            <a:r>
              <a:rPr lang="en-US" sz="1400" b="1" dirty="0">
                <a:solidFill>
                  <a:schemeClr val="tx1"/>
                </a:solidFill>
                <a:latin typeface="Courier New" panose="02070309020205020404" pitchFamily="49" charset="0"/>
                <a:cs typeface="Courier New" panose="02070309020205020404" pitchFamily="49" charset="0"/>
              </a:rPr>
              <a:t>Tidy the garage&lt;/li&gt;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767795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Encapsulate the event handlers, using closures</a:t>
            </a:r>
          </a:p>
        </p:txBody>
      </p:sp>
      <p:sp>
        <p:nvSpPr>
          <p:cNvPr id="3" name="Content Placeholder 2"/>
          <p:cNvSpPr>
            <a:spLocks noGrp="1"/>
          </p:cNvSpPr>
          <p:nvPr>
            <p:ph idx="1"/>
          </p:nvPr>
        </p:nvSpPr>
        <p:spPr>
          <a:xfrm>
            <a:off x="342900" y="897730"/>
            <a:ext cx="8458201" cy="4047649"/>
          </a:xfrm>
        </p:spPr>
        <p:txBody>
          <a:bodyPr>
            <a:normAutofit fontScale="92500" lnSpcReduction="10000"/>
          </a:bodyPr>
          <a:lstStyle/>
          <a:p>
            <a:r>
              <a:rPr lang="en-US" sz="1900" dirty="0" smtClean="0"/>
              <a:t>The element '</a:t>
            </a:r>
            <a:r>
              <a:rPr lang="en-US" sz="1900" dirty="0" err="1" smtClean="0"/>
              <a:t>elem</a:t>
            </a:r>
            <a:r>
              <a:rPr lang="en-US" sz="1900" dirty="0" smtClean="0"/>
              <a:t>' is captured in a closure that's available to all three of our dragging functions. So we no longer need to rely on </a:t>
            </a:r>
            <a:r>
              <a:rPr lang="en-US" sz="1900" dirty="0" err="1" smtClean="0"/>
              <a:t>event.currentTarget</a:t>
            </a:r>
            <a:r>
              <a:rPr lang="en-US" sz="1900" dirty="0" smtClean="0"/>
              <a:t>, and the dragging will be more reliable.</a:t>
            </a:r>
          </a:p>
          <a:p>
            <a:r>
              <a:rPr lang="en-US" sz="1900" dirty="0" smtClean="0"/>
              <a:t>Because we will hook the event handlers directly into the DOM, we can use the fact that the event is actually passed to the event handler as a parameter. We'll use </a:t>
            </a:r>
            <a:r>
              <a:rPr lang="en-US" sz="1900" dirty="0" err="1" smtClean="0"/>
              <a:t>window.event</a:t>
            </a:r>
            <a:r>
              <a:rPr lang="en-US" sz="1900" dirty="0" smtClean="0"/>
              <a:t> just as a fallback:</a:t>
            </a:r>
          </a:p>
          <a:p>
            <a:pPr marL="0" indent="0">
              <a:buNone/>
            </a:pPr>
            <a:r>
              <a:rPr lang="en-US" sz="1400" b="1" dirty="0" smtClean="0">
                <a:solidFill>
                  <a:schemeClr val="tx1"/>
                </a:solidFill>
                <a:latin typeface="Courier New" panose="02070309020205020404" pitchFamily="49" charset="0"/>
                <a:cs typeface="Courier New" panose="02070309020205020404" pitchFamily="49" charset="0"/>
              </a:rPr>
              <a:t>    function </a:t>
            </a:r>
            <a:r>
              <a:rPr lang="en-US" sz="1400" b="1" dirty="0" err="1">
                <a:solidFill>
                  <a:schemeClr val="tx1"/>
                </a:solidFill>
                <a:latin typeface="Courier New" panose="02070309020205020404" pitchFamily="49" charset="0"/>
                <a:cs typeface="Courier New" panose="02070309020205020404" pitchFamily="49" charset="0"/>
              </a:rPr>
              <a:t>startDragging</a:t>
            </a:r>
            <a:r>
              <a:rPr lang="en-US" sz="1400" b="1" dirty="0">
                <a:solidFill>
                  <a:schemeClr val="tx1"/>
                </a:solidFill>
                <a:latin typeface="Courier New" panose="02070309020205020404" pitchFamily="49" charset="0"/>
                <a:cs typeface="Courier New" panose="02070309020205020404" pitchFamily="49" charset="0"/>
              </a:rPr>
              <a:t>(e)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e = e || </a:t>
            </a:r>
            <a:r>
              <a:rPr lang="en-US" sz="1400" b="1" dirty="0" err="1">
                <a:solidFill>
                  <a:schemeClr val="tx1"/>
                </a:solidFill>
                <a:latin typeface="Courier New" panose="02070309020205020404" pitchFamily="49" charset="0"/>
                <a:cs typeface="Courier New" panose="02070309020205020404" pitchFamily="49" charset="0"/>
              </a:rPr>
              <a:t>window.event</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strike="sngStrike" dirty="0" err="1" smtClean="0">
                <a:solidFill>
                  <a:srgbClr val="FF0000"/>
                </a:solidFill>
                <a:latin typeface="Courier New" panose="02070309020205020404" pitchFamily="49" charset="0"/>
                <a:cs typeface="Courier New" panose="02070309020205020404" pitchFamily="49" charset="0"/>
              </a:rPr>
              <a:t>var</a:t>
            </a:r>
            <a:r>
              <a:rPr lang="en-US" sz="1400" b="1" strike="sngStrike" dirty="0" smtClean="0">
                <a:solidFill>
                  <a:srgbClr val="FF0000"/>
                </a:solidFill>
                <a:latin typeface="Courier New" panose="02070309020205020404" pitchFamily="49" charset="0"/>
                <a:cs typeface="Courier New" panose="02070309020205020404" pitchFamily="49" charset="0"/>
              </a:rPr>
              <a:t> </a:t>
            </a:r>
            <a:r>
              <a:rPr lang="en-US" sz="1400" b="1" strike="sngStrike" dirty="0" err="1" smtClean="0">
                <a:solidFill>
                  <a:srgbClr val="FF0000"/>
                </a:solidFill>
                <a:latin typeface="Courier New" panose="02070309020205020404" pitchFamily="49" charset="0"/>
                <a:cs typeface="Courier New" panose="02070309020205020404" pitchFamily="49" charset="0"/>
              </a:rPr>
              <a:t>elem</a:t>
            </a:r>
            <a:r>
              <a:rPr lang="en-US" sz="1400" b="1" strike="sngStrike" dirty="0" smtClean="0">
                <a:solidFill>
                  <a:srgbClr val="FF0000"/>
                </a:solidFill>
                <a:latin typeface="Courier New" panose="02070309020205020404" pitchFamily="49" charset="0"/>
                <a:cs typeface="Courier New" panose="02070309020205020404" pitchFamily="49" charset="0"/>
              </a:rPr>
              <a:t> = </a:t>
            </a:r>
            <a:r>
              <a:rPr lang="en-US" sz="1400" b="1" strike="sngStrike" dirty="0" err="1" smtClean="0">
                <a:solidFill>
                  <a:srgbClr val="FF0000"/>
                </a:solidFill>
                <a:latin typeface="Courier New" panose="02070309020205020404" pitchFamily="49" charset="0"/>
                <a:cs typeface="Courier New" panose="02070309020205020404" pitchFamily="49" charset="0"/>
              </a:rPr>
              <a:t>e.currentTarget</a:t>
            </a:r>
            <a:r>
              <a:rPr lang="en-US" sz="1400" b="1" strike="sngStrike" dirty="0" smtClean="0">
                <a:solidFill>
                  <a:srgbClr val="FF0000"/>
                </a:solidFill>
                <a:latin typeface="Courier New" panose="02070309020205020404" pitchFamily="49" charset="0"/>
                <a:cs typeface="Courier New" panose="02070309020205020404" pitchFamily="49" charset="0"/>
              </a:rPr>
              <a:t>;</a:t>
            </a:r>
          </a:p>
          <a:p>
            <a:pPr marL="0" indent="0">
              <a:spcBef>
                <a:spcPts val="0"/>
              </a:spcBef>
              <a:buNone/>
            </a:pPr>
            <a:endParaRPr lang="en-US" sz="1400" b="1"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function </a:t>
            </a:r>
            <a:r>
              <a:rPr lang="en-US" sz="1400" b="1" dirty="0" err="1" smtClean="0">
                <a:solidFill>
                  <a:schemeClr val="tx1"/>
                </a:solidFill>
                <a:latin typeface="Courier New" panose="02070309020205020404" pitchFamily="49" charset="0"/>
                <a:cs typeface="Courier New" panose="02070309020205020404" pitchFamily="49" charset="0"/>
              </a:rPr>
              <a:t>continueDragging</a:t>
            </a:r>
            <a:r>
              <a:rPr lang="en-US" sz="1400" b="1" dirty="0" smtClean="0">
                <a:solidFill>
                  <a:schemeClr val="tx1"/>
                </a:solidFill>
                <a:latin typeface="Courier New" panose="02070309020205020404" pitchFamily="49" charset="0"/>
                <a:cs typeface="Courier New" panose="02070309020205020404" pitchFamily="49" charset="0"/>
              </a:rPr>
              <a:t>(e</a:t>
            </a:r>
            <a:r>
              <a:rPr lang="en-US" sz="1400" b="1" dirty="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e = e || </a:t>
            </a:r>
            <a:r>
              <a:rPr lang="en-US" sz="1400" b="1" dirty="0" err="1">
                <a:solidFill>
                  <a:schemeClr val="tx1"/>
                </a:solidFill>
                <a:latin typeface="Courier New" panose="02070309020205020404" pitchFamily="49" charset="0"/>
                <a:cs typeface="Courier New" panose="02070309020205020404" pitchFamily="49" charset="0"/>
              </a:rPr>
              <a:t>window.event</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strike="sngStrike" dirty="0" err="1">
                <a:solidFill>
                  <a:srgbClr val="FF0000"/>
                </a:solidFill>
                <a:latin typeface="Courier New" panose="02070309020205020404" pitchFamily="49" charset="0"/>
                <a:cs typeface="Courier New" panose="02070309020205020404" pitchFamily="49" charset="0"/>
              </a:rPr>
              <a:t>var</a:t>
            </a:r>
            <a:r>
              <a:rPr lang="en-US" sz="1400" b="1" strike="sngStrike" dirty="0">
                <a:solidFill>
                  <a:srgbClr val="FF0000"/>
                </a:solidFill>
                <a:latin typeface="Courier New" panose="02070309020205020404" pitchFamily="49" charset="0"/>
                <a:cs typeface="Courier New" panose="02070309020205020404" pitchFamily="49" charset="0"/>
              </a:rPr>
              <a:t> </a:t>
            </a:r>
            <a:r>
              <a:rPr lang="en-US" sz="1400" b="1" strike="sngStrike" dirty="0" err="1">
                <a:solidFill>
                  <a:srgbClr val="FF0000"/>
                </a:solidFill>
                <a:latin typeface="Courier New" panose="02070309020205020404" pitchFamily="49" charset="0"/>
                <a:cs typeface="Courier New" panose="02070309020205020404" pitchFamily="49" charset="0"/>
              </a:rPr>
              <a:t>elem</a:t>
            </a:r>
            <a:r>
              <a:rPr lang="en-US" sz="1400" b="1" strike="sngStrike" dirty="0">
                <a:solidFill>
                  <a:srgbClr val="FF0000"/>
                </a:solidFill>
                <a:latin typeface="Courier New" panose="02070309020205020404" pitchFamily="49" charset="0"/>
                <a:cs typeface="Courier New" panose="02070309020205020404" pitchFamily="49" charset="0"/>
              </a:rPr>
              <a:t> = </a:t>
            </a:r>
            <a:r>
              <a:rPr lang="en-US" sz="1400" b="1" strike="sngStrike" dirty="0" err="1" smtClean="0">
                <a:solidFill>
                  <a:srgbClr val="FF0000"/>
                </a:solidFill>
                <a:latin typeface="Courier New" panose="02070309020205020404" pitchFamily="49" charset="0"/>
                <a:cs typeface="Courier New" panose="02070309020205020404" pitchFamily="49" charset="0"/>
              </a:rPr>
              <a:t>e.currentTarget</a:t>
            </a:r>
            <a:r>
              <a:rPr lang="en-US" sz="1400" b="1" strike="sngStrike" dirty="0" smtClean="0">
                <a:solidFill>
                  <a:srgbClr val="FF0000"/>
                </a:solidFill>
                <a:latin typeface="Courier New" panose="02070309020205020404" pitchFamily="49" charset="0"/>
                <a:cs typeface="Courier New" panose="02070309020205020404" pitchFamily="49" charset="0"/>
              </a:rPr>
              <a:t>;</a:t>
            </a:r>
            <a:endParaRPr lang="en-US" sz="1400" b="1" strike="sngStrike"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function </a:t>
            </a:r>
            <a:r>
              <a:rPr lang="en-US" sz="1400" b="1" dirty="0" err="1" smtClean="0">
                <a:solidFill>
                  <a:schemeClr val="tx1"/>
                </a:solidFill>
                <a:latin typeface="Courier New" panose="02070309020205020404" pitchFamily="49" charset="0"/>
                <a:cs typeface="Courier New" panose="02070309020205020404" pitchFamily="49" charset="0"/>
              </a:rPr>
              <a:t>endDragging</a:t>
            </a:r>
            <a:r>
              <a:rPr lang="en-US" sz="1400" b="1" dirty="0" smtClean="0">
                <a:solidFill>
                  <a:schemeClr val="tx1"/>
                </a:solidFill>
                <a:latin typeface="Courier New" panose="02070309020205020404" pitchFamily="49" charset="0"/>
                <a:cs typeface="Courier New" panose="02070309020205020404" pitchFamily="49" charset="0"/>
              </a:rPr>
              <a:t>(e</a:t>
            </a:r>
            <a:r>
              <a:rPr lang="en-US" sz="1400" b="1" dirty="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e = e || </a:t>
            </a:r>
            <a:r>
              <a:rPr lang="en-US" sz="1400" b="1" dirty="0" err="1">
                <a:solidFill>
                  <a:schemeClr val="tx1"/>
                </a:solidFill>
                <a:latin typeface="Courier New" panose="02070309020205020404" pitchFamily="49" charset="0"/>
                <a:cs typeface="Courier New" panose="02070309020205020404" pitchFamily="49" charset="0"/>
              </a:rPr>
              <a:t>window.event</a:t>
            </a:r>
            <a:r>
              <a:rPr lang="en-US" sz="1400" b="1" dirty="0">
                <a:solidFill>
                  <a:schemeClr val="tx1"/>
                </a:solidFill>
                <a:latin typeface="Courier New" panose="02070309020205020404" pitchFamily="49" charset="0"/>
                <a:cs typeface="Courier New" panose="02070309020205020404" pitchFamily="49" charset="0"/>
              </a:rPr>
              <a:t>;     </a:t>
            </a: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strike="sngStrike" dirty="0" err="1">
                <a:solidFill>
                  <a:srgbClr val="FF0000"/>
                </a:solidFill>
                <a:latin typeface="Courier New" panose="02070309020205020404" pitchFamily="49" charset="0"/>
                <a:cs typeface="Courier New" panose="02070309020205020404" pitchFamily="49" charset="0"/>
              </a:rPr>
              <a:t>var</a:t>
            </a:r>
            <a:r>
              <a:rPr lang="en-US" sz="1400" b="1" strike="sngStrike" dirty="0">
                <a:solidFill>
                  <a:srgbClr val="FF0000"/>
                </a:solidFill>
                <a:latin typeface="Courier New" panose="02070309020205020404" pitchFamily="49" charset="0"/>
                <a:cs typeface="Courier New" panose="02070309020205020404" pitchFamily="49" charset="0"/>
              </a:rPr>
              <a:t> </a:t>
            </a:r>
            <a:r>
              <a:rPr lang="en-US" sz="1400" b="1" strike="sngStrike" dirty="0" err="1">
                <a:solidFill>
                  <a:srgbClr val="FF0000"/>
                </a:solidFill>
                <a:latin typeface="Courier New" panose="02070309020205020404" pitchFamily="49" charset="0"/>
                <a:cs typeface="Courier New" panose="02070309020205020404" pitchFamily="49" charset="0"/>
              </a:rPr>
              <a:t>elem</a:t>
            </a:r>
            <a:r>
              <a:rPr lang="en-US" sz="1400" b="1" strike="sngStrike" dirty="0">
                <a:solidFill>
                  <a:srgbClr val="FF0000"/>
                </a:solidFill>
                <a:latin typeface="Courier New" panose="02070309020205020404" pitchFamily="49" charset="0"/>
                <a:cs typeface="Courier New" panose="02070309020205020404" pitchFamily="49" charset="0"/>
              </a:rPr>
              <a:t> = </a:t>
            </a:r>
            <a:r>
              <a:rPr lang="en-US" sz="1400" b="1" strike="sngStrike" dirty="0" err="1" smtClean="0">
                <a:solidFill>
                  <a:srgbClr val="FF0000"/>
                </a:solidFill>
                <a:latin typeface="Courier New" panose="02070309020205020404" pitchFamily="49" charset="0"/>
                <a:cs typeface="Courier New" panose="02070309020205020404" pitchFamily="49" charset="0"/>
              </a:rPr>
              <a:t>e.currentTarget</a:t>
            </a:r>
            <a:r>
              <a:rPr lang="en-US" sz="1400" b="1" strike="sngStrike" dirty="0" smtClean="0">
                <a:solidFill>
                  <a:srgbClr val="FF0000"/>
                </a:solidFill>
                <a:latin typeface="Courier New" panose="02070309020205020404" pitchFamily="49" charset="0"/>
                <a:cs typeface="Courier New" panose="02070309020205020404" pitchFamily="49" charset="0"/>
              </a:rPr>
              <a:t>;</a:t>
            </a:r>
            <a:endParaRPr lang="en-US" sz="1400" b="1" strike="sngStrike" dirty="0">
              <a:solidFill>
                <a:srgbClr val="FF0000"/>
              </a:solidFill>
              <a:latin typeface="Courier New" panose="02070309020205020404" pitchFamily="49" charset="0"/>
              <a:cs typeface="Courier New" panose="02070309020205020404" pitchFamily="49" charset="0"/>
            </a:endParaRPr>
          </a:p>
          <a:p>
            <a:endParaRPr lang="en-US" dirty="0" smtClean="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603076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Encapsulate the event handlers, using closures</a:t>
            </a:r>
          </a:p>
        </p:txBody>
      </p:sp>
      <p:sp>
        <p:nvSpPr>
          <p:cNvPr id="3" name="Content Placeholder 2"/>
          <p:cNvSpPr>
            <a:spLocks noGrp="1"/>
          </p:cNvSpPr>
          <p:nvPr>
            <p:ph idx="1"/>
          </p:nvPr>
        </p:nvSpPr>
        <p:spPr>
          <a:xfrm>
            <a:off x="342900" y="897730"/>
            <a:ext cx="8458201" cy="4047649"/>
          </a:xfrm>
        </p:spPr>
        <p:txBody>
          <a:bodyPr>
            <a:normAutofit/>
          </a:bodyPr>
          <a:lstStyle/>
          <a:p>
            <a:r>
              <a:rPr lang="en-US" dirty="0" smtClean="0"/>
              <a:t>We don't need to use </a:t>
            </a:r>
            <a:r>
              <a:rPr lang="en-US" dirty="0" err="1" smtClean="0"/>
              <a:t>event.currentTarget</a:t>
            </a:r>
            <a:r>
              <a:rPr lang="en-US" dirty="0" smtClean="0"/>
              <a:t> any more, so once we start dragging we can attach the </a:t>
            </a:r>
            <a:r>
              <a:rPr lang="en-US" dirty="0" err="1" smtClean="0"/>
              <a:t>onmousemove</a:t>
            </a:r>
            <a:r>
              <a:rPr lang="en-US" dirty="0" smtClean="0"/>
              <a:t> and </a:t>
            </a:r>
            <a:r>
              <a:rPr lang="en-US" dirty="0" err="1" smtClean="0"/>
              <a:t>onmouseup</a:t>
            </a:r>
            <a:r>
              <a:rPr lang="en-US" dirty="0" smtClean="0"/>
              <a:t> handlers to the document.</a:t>
            </a:r>
          </a:p>
          <a:p>
            <a:r>
              <a:rPr lang="en-US" dirty="0" smtClean="0"/>
              <a:t>In </a:t>
            </a:r>
            <a:r>
              <a:rPr lang="en-US" dirty="0" err="1" smtClean="0"/>
              <a:t>startDragging</a:t>
            </a:r>
            <a:r>
              <a:rPr lang="en-US" dirty="0" smtClean="0"/>
              <a:t>:</a:t>
            </a:r>
            <a:endParaRPr lang="en-US" dirty="0"/>
          </a:p>
          <a:p>
            <a:pPr marL="0" indent="0">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set handlers for mouse move, up</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strike="sngStrike" dirty="0" err="1" smtClean="0">
                <a:solidFill>
                  <a:schemeClr val="accent1"/>
                </a:solidFill>
                <a:latin typeface="Courier New" panose="02070309020205020404" pitchFamily="49" charset="0"/>
                <a:cs typeface="Courier New" panose="02070309020205020404" pitchFamily="49" charset="0"/>
              </a:rPr>
              <a:t>elem</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document.onmousemove</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continueDragging</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strike="sngStrike" dirty="0" err="1" smtClean="0">
                <a:solidFill>
                  <a:schemeClr val="accent1"/>
                </a:solidFill>
                <a:latin typeface="Courier New" panose="02070309020205020404" pitchFamily="49" charset="0"/>
                <a:cs typeface="Courier New" panose="02070309020205020404" pitchFamily="49" charset="0"/>
              </a:rPr>
              <a:t>elem</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document.onmouseup</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endDragging</a:t>
            </a:r>
            <a:r>
              <a:rPr lang="en-US" sz="1400" b="1" dirty="0">
                <a:solidFill>
                  <a:schemeClr val="tx1"/>
                </a:solidFill>
                <a:latin typeface="Courier New" panose="02070309020205020404" pitchFamily="49" charset="0"/>
                <a:cs typeface="Courier New" panose="02070309020205020404" pitchFamily="49" charset="0"/>
              </a:rPr>
              <a:t>;</a:t>
            </a:r>
          </a:p>
          <a:p>
            <a:r>
              <a:rPr lang="en-US" dirty="0" smtClean="0"/>
              <a:t>And in </a:t>
            </a:r>
            <a:r>
              <a:rPr lang="en-US" dirty="0" err="1" smtClean="0"/>
              <a:t>endDragging</a:t>
            </a:r>
            <a:r>
              <a:rPr lang="en-US" dirty="0" smtClean="0"/>
              <a:t>:</a:t>
            </a:r>
          </a:p>
          <a:p>
            <a:pPr marL="0" indent="0">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clear the handlers when the mouse button is released</a:t>
            </a:r>
          </a:p>
          <a:p>
            <a:pPr marL="0" indent="0">
              <a:spcBef>
                <a:spcPts val="0"/>
              </a:spcBef>
              <a:buNone/>
            </a:pPr>
            <a:r>
              <a:rPr lang="en-US" sz="1400" b="1" strike="sngStrike" dirty="0" smtClean="0">
                <a:solidFill>
                  <a:schemeClr val="accent1"/>
                </a:solidFill>
                <a:latin typeface="Courier New" panose="02070309020205020404" pitchFamily="49" charset="0"/>
                <a:cs typeface="Courier New" panose="02070309020205020404" pitchFamily="49" charset="0"/>
              </a:rPr>
              <a:t>        </a:t>
            </a:r>
            <a:r>
              <a:rPr lang="en-US" sz="1400" b="1" strike="sngStrike" dirty="0" err="1" smtClean="0">
                <a:solidFill>
                  <a:schemeClr val="accent1"/>
                </a:solidFill>
                <a:latin typeface="Courier New" panose="02070309020205020404" pitchFamily="49" charset="0"/>
                <a:cs typeface="Courier New" panose="02070309020205020404" pitchFamily="49" charset="0"/>
              </a:rPr>
              <a:t>elem</a:t>
            </a:r>
            <a:r>
              <a:rPr lang="en-US" sz="1400" b="1" dirty="0" smtClean="0">
                <a:solidFill>
                  <a:schemeClr val="accent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document.onmousemove</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null</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strike="sngStrike" dirty="0" err="1">
                <a:solidFill>
                  <a:schemeClr val="accent1"/>
                </a:solidFill>
                <a:latin typeface="Courier New" panose="02070309020205020404" pitchFamily="49" charset="0"/>
                <a:cs typeface="Courier New" panose="02070309020205020404" pitchFamily="49" charset="0"/>
              </a:rPr>
              <a:t>elem</a:t>
            </a:r>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document.onmouseup</a:t>
            </a:r>
            <a:r>
              <a:rPr lang="en-US" sz="1400" b="1" dirty="0">
                <a:solidFill>
                  <a:schemeClr val="tx1"/>
                </a:solidFill>
                <a:latin typeface="Courier New" panose="02070309020205020404" pitchFamily="49" charset="0"/>
                <a:cs typeface="Courier New" panose="02070309020205020404" pitchFamily="49" charset="0"/>
              </a:rPr>
              <a:t> = null;</a:t>
            </a:r>
          </a:p>
          <a:p>
            <a:endParaRPr lang="en-US" dirty="0"/>
          </a:p>
          <a:p>
            <a:pPr marL="0" indent="0">
              <a:buNone/>
            </a:pPr>
            <a:endParaRPr lang="en-US" dirty="0"/>
          </a:p>
        </p:txBody>
      </p:sp>
    </p:spTree>
    <p:extLst>
      <p:ext uri="{BB962C8B-B14F-4D97-AF65-F5344CB8AC3E}">
        <p14:creationId xmlns:p14="http://schemas.microsoft.com/office/powerpoint/2010/main" val="37254667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Encapsulate the event handlers, using closures</a:t>
            </a:r>
          </a:p>
        </p:txBody>
      </p:sp>
      <p:sp>
        <p:nvSpPr>
          <p:cNvPr id="3" name="Content Placeholder 2"/>
          <p:cNvSpPr>
            <a:spLocks noGrp="1"/>
          </p:cNvSpPr>
          <p:nvPr>
            <p:ph idx="1"/>
          </p:nvPr>
        </p:nvSpPr>
        <p:spPr>
          <a:xfrm>
            <a:off x="342899" y="716165"/>
            <a:ext cx="8458201" cy="4047912"/>
          </a:xfrm>
        </p:spPr>
        <p:txBody>
          <a:bodyPr>
            <a:normAutofit fontScale="92500" lnSpcReduction="10000"/>
          </a:bodyPr>
          <a:lstStyle/>
          <a:p>
            <a:r>
              <a:rPr lang="en-US" sz="1900" dirty="0" smtClean="0"/>
              <a:t>Lastly, we need to hook </a:t>
            </a:r>
            <a:r>
              <a:rPr lang="en-US" sz="1500" b="1" dirty="0" err="1" smtClean="0">
                <a:solidFill>
                  <a:schemeClr val="tx1"/>
                </a:solidFill>
                <a:latin typeface="Courier New" panose="02070309020205020404" pitchFamily="49" charset="0"/>
                <a:cs typeface="Courier New" panose="02070309020205020404" pitchFamily="49" charset="0"/>
              </a:rPr>
              <a:t>startDragging</a:t>
            </a:r>
            <a:r>
              <a:rPr lang="en-US" sz="1900" dirty="0" smtClean="0"/>
              <a:t> back into the </a:t>
            </a:r>
            <a:r>
              <a:rPr lang="en-US" sz="1500" b="1" dirty="0">
                <a:solidFill>
                  <a:schemeClr val="tx1"/>
                </a:solidFill>
                <a:latin typeface="Courier New" panose="02070309020205020404" pitchFamily="49" charset="0"/>
                <a:cs typeface="Courier New" panose="02070309020205020404" pitchFamily="49" charset="0"/>
              </a:rPr>
              <a:t>&lt;li&gt;</a:t>
            </a:r>
            <a:r>
              <a:rPr lang="en-US" sz="1900" dirty="0" smtClean="0"/>
              <a:t>'s. We can do this at the top of </a:t>
            </a:r>
            <a:r>
              <a:rPr lang="en-US" sz="1500" b="1" dirty="0" err="1" smtClean="0">
                <a:solidFill>
                  <a:schemeClr val="tx1"/>
                </a:solidFill>
                <a:latin typeface="Courier New" panose="02070309020205020404" pitchFamily="49" charset="0"/>
                <a:cs typeface="Courier New" panose="02070309020205020404" pitchFamily="49" charset="0"/>
              </a:rPr>
              <a:t>makeDraggable</a:t>
            </a:r>
            <a:r>
              <a:rPr lang="en-US" sz="1900" dirty="0"/>
              <a:t>:</a:t>
            </a:r>
            <a:endParaRPr lang="en-US" sz="1900" dirty="0" smtClean="0"/>
          </a:p>
          <a:p>
            <a:pPr marL="0" indent="0">
              <a:spcBef>
                <a:spcPts val="0"/>
              </a:spcBef>
              <a:buNone/>
            </a:pPr>
            <a:r>
              <a:rPr lang="en-US" dirty="0"/>
              <a:t> </a:t>
            </a: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bg1">
                    <a:lumMod val="65000"/>
                  </a:schemeClr>
                </a:solidFill>
                <a:latin typeface="Courier New" panose="02070309020205020404" pitchFamily="49" charset="0"/>
                <a:cs typeface="Courier New" panose="02070309020205020404" pitchFamily="49" charset="0"/>
              </a:rPr>
              <a:t>function </a:t>
            </a:r>
            <a:r>
              <a:rPr lang="en-US" sz="1400" b="1" dirty="0" err="1" smtClean="0">
                <a:solidFill>
                  <a:schemeClr val="bg1">
                    <a:lumMod val="65000"/>
                  </a:schemeClr>
                </a:solidFill>
                <a:latin typeface="Courier New" panose="02070309020205020404" pitchFamily="49" charset="0"/>
                <a:cs typeface="Courier New" panose="02070309020205020404" pitchFamily="49" charset="0"/>
              </a:rPr>
              <a:t>makeDraggable</a:t>
            </a:r>
            <a:r>
              <a:rPr lang="en-US" sz="1400" b="1" dirty="0" smtClean="0">
                <a:solidFill>
                  <a:schemeClr val="bg1">
                    <a:lumMod val="65000"/>
                  </a:schemeClr>
                </a:solidFill>
                <a:latin typeface="Courier New" panose="02070309020205020404" pitchFamily="49" charset="0"/>
                <a:cs typeface="Courier New" panose="02070309020205020404" pitchFamily="49" charset="0"/>
              </a:rPr>
              <a:t>(</a:t>
            </a:r>
            <a:r>
              <a:rPr lang="en-US" sz="1400" b="1" dirty="0" err="1" smtClean="0">
                <a:solidFill>
                  <a:schemeClr val="bg1">
                    <a:lumMod val="65000"/>
                  </a:schemeClr>
                </a:solidFill>
                <a:latin typeface="Courier New" panose="02070309020205020404" pitchFamily="49" charset="0"/>
                <a:cs typeface="Courier New" panose="02070309020205020404" pitchFamily="49" charset="0"/>
              </a:rPr>
              <a:t>elem</a:t>
            </a:r>
            <a:r>
              <a:rPr lang="en-US" sz="1400" b="1" dirty="0" smtClean="0">
                <a:solidFill>
                  <a:schemeClr val="bg1">
                    <a:lumMod val="65000"/>
                  </a:schemeClr>
                </a:solidFill>
                <a:latin typeface="Courier New" panose="02070309020205020404" pitchFamily="49" charset="0"/>
                <a:cs typeface="Courier New" panose="02070309020205020404" pitchFamily="49" charset="0"/>
              </a:rPr>
              <a:t>) </a:t>
            </a:r>
            <a:r>
              <a:rPr lang="en-US" sz="1400" b="1" dirty="0">
                <a:solidFill>
                  <a:schemeClr val="bg1">
                    <a:lumMod val="65000"/>
                  </a:schemeClr>
                </a:solidFill>
                <a:latin typeface="Courier New" panose="02070309020205020404" pitchFamily="49" charset="0"/>
                <a:cs typeface="Courier New" panose="02070309020205020404" pitchFamily="49" charset="0"/>
              </a:rPr>
              <a:t>{</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a:t>
            </a:r>
            <a:r>
              <a:rPr lang="en-US" sz="1400" b="1" dirty="0" err="1" smtClean="0">
                <a:solidFill>
                  <a:schemeClr val="bg1">
                    <a:lumMod val="65000"/>
                  </a:schemeClr>
                </a:solidFill>
                <a:latin typeface="Courier New" panose="02070309020205020404" pitchFamily="49" charset="0"/>
                <a:cs typeface="Courier New" panose="02070309020205020404" pitchFamily="49" charset="0"/>
              </a:rPr>
              <a:t>var</a:t>
            </a:r>
            <a:r>
              <a:rPr lang="en-US" sz="1400" b="1" dirty="0" smtClean="0">
                <a:solidFill>
                  <a:schemeClr val="bg1">
                    <a:lumMod val="65000"/>
                  </a:schemeClr>
                </a:solidFill>
                <a:latin typeface="Courier New" panose="02070309020205020404" pitchFamily="49" charset="0"/>
                <a:cs typeface="Courier New" panose="02070309020205020404" pitchFamily="49" charset="0"/>
              </a:rPr>
              <a:t> </a:t>
            </a:r>
            <a:r>
              <a:rPr lang="en-US" sz="1400" b="1" dirty="0" err="1" smtClean="0">
                <a:solidFill>
                  <a:schemeClr val="bg1">
                    <a:lumMod val="65000"/>
                  </a:schemeClr>
                </a:solidFill>
                <a:latin typeface="Courier New" panose="02070309020205020404" pitchFamily="49" charset="0"/>
                <a:cs typeface="Courier New" panose="02070309020205020404" pitchFamily="49" charset="0"/>
              </a:rPr>
              <a:t>currX</a:t>
            </a:r>
            <a:r>
              <a:rPr lang="en-US" sz="1400" b="1" dirty="0" smtClean="0">
                <a:solidFill>
                  <a:schemeClr val="bg1">
                    <a:lumMod val="65000"/>
                  </a:schemeClr>
                </a:solidFill>
                <a:latin typeface="Courier New" panose="02070309020205020404" pitchFamily="49" charset="0"/>
                <a:cs typeface="Courier New" panose="02070309020205020404" pitchFamily="49" charset="0"/>
              </a:rPr>
              <a:t>, </a:t>
            </a:r>
            <a:r>
              <a:rPr lang="en-US" sz="1400" b="1" dirty="0" err="1" smtClean="0">
                <a:solidFill>
                  <a:schemeClr val="bg1">
                    <a:lumMod val="65000"/>
                  </a:schemeClr>
                </a:solidFill>
                <a:latin typeface="Courier New" panose="02070309020205020404" pitchFamily="49" charset="0"/>
                <a:cs typeface="Courier New" panose="02070309020205020404" pitchFamily="49" charset="0"/>
              </a:rPr>
              <a:t>currY</a:t>
            </a:r>
            <a:r>
              <a:rPr lang="en-US" sz="1400" b="1" dirty="0" smtClean="0">
                <a:solidFill>
                  <a:schemeClr val="bg1">
                    <a:lumMod val="65000"/>
                  </a:schemeClr>
                </a:solidFill>
                <a:latin typeface="Courier New" panose="02070309020205020404" pitchFamily="49" charset="0"/>
                <a:cs typeface="Courier New" panose="02070309020205020404" pitchFamily="49" charset="0"/>
              </a:rPr>
              <a: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elem.onmousedown</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err="1" smtClean="0">
                <a:solidFill>
                  <a:schemeClr val="tx1"/>
                </a:solidFill>
                <a:latin typeface="Courier New" panose="02070309020205020404" pitchFamily="49" charset="0"/>
                <a:cs typeface="Courier New" panose="02070309020205020404" pitchFamily="49" charset="0"/>
              </a:rPr>
              <a:t>startDragging</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spcBef>
                <a:spcPts val="0"/>
              </a:spcBef>
              <a:buNone/>
            </a:pPr>
            <a:endParaRPr lang="en-US" sz="1400" b="1" dirty="0" smtClean="0">
              <a:solidFill>
                <a:schemeClr val="bg1">
                  <a:lumMod val="65000"/>
                </a:schemeClr>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bg1">
                    <a:lumMod val="65000"/>
                  </a:schemeClr>
                </a:solidFill>
                <a:latin typeface="Courier New" panose="02070309020205020404" pitchFamily="49" charset="0"/>
                <a:cs typeface="Courier New" panose="02070309020205020404" pitchFamily="49" charset="0"/>
              </a:rPr>
              <a:t>    . . .</a:t>
            </a:r>
            <a:endParaRPr lang="en-US" sz="1400" b="1" dirty="0">
              <a:solidFill>
                <a:schemeClr val="bg1">
                  <a:lumMod val="65000"/>
                </a:schemeClr>
              </a:solidFill>
              <a:latin typeface="Courier New" panose="02070309020205020404" pitchFamily="49" charset="0"/>
              <a:cs typeface="Courier New" panose="02070309020205020404" pitchFamily="49" charset="0"/>
            </a:endParaRPr>
          </a:p>
          <a:p>
            <a:r>
              <a:rPr lang="en-US" dirty="0" smtClean="0"/>
              <a:t>Right now </a:t>
            </a:r>
            <a:r>
              <a:rPr lang="en-US" dirty="0" err="1" smtClean="0"/>
              <a:t>makeDraggable</a:t>
            </a:r>
            <a:r>
              <a:rPr lang="en-US" dirty="0" smtClean="0"/>
              <a:t> is just a function declaration, no one ever calls it. So we add to the very bottom of draggable.js (outside the </a:t>
            </a:r>
            <a:r>
              <a:rPr lang="en-US" sz="1500" b="1" dirty="0" err="1">
                <a:solidFill>
                  <a:schemeClr val="tx1"/>
                </a:solidFill>
                <a:latin typeface="Courier New" panose="02070309020205020404" pitchFamily="49" charset="0"/>
                <a:cs typeface="Courier New" panose="02070309020205020404" pitchFamily="49" charset="0"/>
              </a:rPr>
              <a:t>makeDraggable</a:t>
            </a:r>
            <a:r>
              <a:rPr lang="en-US" dirty="0" smtClean="0"/>
              <a:t> function):</a:t>
            </a:r>
          </a:p>
          <a:p>
            <a:pPr>
              <a:spcBef>
                <a:spcPts val="0"/>
              </a:spcBef>
            </a:pPr>
            <a:endParaRPr lang="en-US" sz="15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500" b="1" dirty="0" err="1" smtClean="0">
                <a:solidFill>
                  <a:schemeClr val="tx1"/>
                </a:solidFill>
                <a:latin typeface="Courier New" panose="02070309020205020404" pitchFamily="49" charset="0"/>
                <a:cs typeface="Courier New" panose="02070309020205020404" pitchFamily="49" charset="0"/>
              </a:rPr>
              <a:t>window.onload</a:t>
            </a:r>
            <a:r>
              <a:rPr lang="en-US" sz="1500" b="1" dirty="0" smtClean="0">
                <a:solidFill>
                  <a:schemeClr val="tx1"/>
                </a:solidFill>
                <a:latin typeface="Courier New" panose="02070309020205020404" pitchFamily="49" charset="0"/>
                <a:cs typeface="Courier New" panose="02070309020205020404" pitchFamily="49" charset="0"/>
              </a:rPr>
              <a:t> </a:t>
            </a:r>
            <a:r>
              <a:rPr lang="en-US" sz="1500" b="1" dirty="0">
                <a:solidFill>
                  <a:schemeClr val="tx1"/>
                </a:solidFill>
                <a:latin typeface="Courier New" panose="02070309020205020404" pitchFamily="49" charset="0"/>
                <a:cs typeface="Courier New" panose="02070309020205020404" pitchFamily="49" charset="0"/>
              </a:rPr>
              <a:t>= function() {</a:t>
            </a:r>
          </a:p>
          <a:p>
            <a:pPr marL="0" indent="0">
              <a:spcBef>
                <a:spcPts val="0"/>
              </a:spcBef>
              <a:buNone/>
            </a:pPr>
            <a:r>
              <a:rPr lang="en-US" sz="1500" b="1" dirty="0">
                <a:solidFill>
                  <a:schemeClr val="tx1"/>
                </a:solidFill>
                <a:latin typeface="Courier New" panose="02070309020205020404" pitchFamily="49" charset="0"/>
                <a:cs typeface="Courier New" panose="02070309020205020404" pitchFamily="49" charset="0"/>
              </a:rPr>
              <a:t>    for (</a:t>
            </a:r>
            <a:r>
              <a:rPr lang="en-US" sz="1500" b="1" dirty="0" err="1">
                <a:solidFill>
                  <a:schemeClr val="tx1"/>
                </a:solidFill>
                <a:latin typeface="Courier New" panose="02070309020205020404" pitchFamily="49" charset="0"/>
                <a:cs typeface="Courier New" panose="02070309020205020404" pitchFamily="49" charset="0"/>
              </a:rPr>
              <a:t>var</a:t>
            </a:r>
            <a:r>
              <a:rPr lang="en-US" sz="1500" b="1" dirty="0">
                <a:solidFill>
                  <a:schemeClr val="tx1"/>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elem</a:t>
            </a:r>
            <a:r>
              <a:rPr lang="en-US" sz="1500" b="1" dirty="0">
                <a:solidFill>
                  <a:schemeClr val="tx1"/>
                </a:solidFill>
                <a:latin typeface="Courier New" panose="02070309020205020404" pitchFamily="49" charset="0"/>
                <a:cs typeface="Courier New" panose="02070309020205020404" pitchFamily="49" charset="0"/>
              </a:rPr>
              <a:t> of </a:t>
            </a:r>
            <a:r>
              <a:rPr lang="en-US" sz="1500" b="1" dirty="0" err="1">
                <a:solidFill>
                  <a:schemeClr val="tx1"/>
                </a:solidFill>
                <a:latin typeface="Courier New" panose="02070309020205020404" pitchFamily="49" charset="0"/>
                <a:cs typeface="Courier New" panose="02070309020205020404" pitchFamily="49" charset="0"/>
              </a:rPr>
              <a:t>document.getElementsByTagName</a:t>
            </a:r>
            <a:r>
              <a:rPr lang="en-US" sz="1500" b="1" dirty="0">
                <a:solidFill>
                  <a:schemeClr val="tx1"/>
                </a:solidFill>
                <a:latin typeface="Courier New" panose="02070309020205020404" pitchFamily="49" charset="0"/>
                <a:cs typeface="Courier New" panose="02070309020205020404" pitchFamily="49" charset="0"/>
              </a:rPr>
              <a:t>("li")) {</a:t>
            </a:r>
          </a:p>
          <a:p>
            <a:pPr marL="0" indent="0">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makeDraggable</a:t>
            </a:r>
            <a:r>
              <a:rPr lang="en-US" sz="1500" b="1" dirty="0">
                <a:solidFill>
                  <a:schemeClr val="tx1"/>
                </a:solidFill>
                <a:latin typeface="Courier New" panose="02070309020205020404" pitchFamily="49" charset="0"/>
                <a:cs typeface="Courier New" panose="02070309020205020404" pitchFamily="49" charset="0"/>
              </a:rPr>
              <a:t>(</a:t>
            </a:r>
            <a:r>
              <a:rPr lang="en-US" sz="1500" b="1" dirty="0" err="1">
                <a:solidFill>
                  <a:schemeClr val="tx1"/>
                </a:solidFill>
                <a:latin typeface="Courier New" panose="02070309020205020404" pitchFamily="49" charset="0"/>
                <a:cs typeface="Courier New" panose="02070309020205020404" pitchFamily="49" charset="0"/>
              </a:rPr>
              <a:t>elem</a:t>
            </a:r>
            <a:r>
              <a:rPr lang="en-US" sz="15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p>
          <a:p>
            <a:pPr marL="0" indent="0">
              <a:spcBef>
                <a:spcPts val="0"/>
              </a:spcBef>
              <a:buNone/>
            </a:pPr>
            <a:r>
              <a:rPr lang="en-US" sz="1500" b="1" dirty="0" smtClean="0">
                <a:solidFill>
                  <a:schemeClr val="tx1"/>
                </a:solidFill>
                <a:latin typeface="Courier New" panose="02070309020205020404" pitchFamily="49" charset="0"/>
                <a:cs typeface="Courier New" panose="02070309020205020404" pitchFamily="49" charset="0"/>
              </a:rPr>
              <a:t>}</a:t>
            </a:r>
          </a:p>
          <a:p>
            <a:pPr lvl="0"/>
            <a:r>
              <a:rPr lang="en-US" sz="1900" dirty="0" smtClean="0"/>
              <a:t>When a script is loaded, everything in the 'outer block' is executed. The anonymous function will be called once the document has been loaded, hooking up the </a:t>
            </a:r>
            <a:r>
              <a:rPr lang="en-US" sz="1500" b="1" dirty="0">
                <a:solidFill>
                  <a:schemeClr val="tx1"/>
                </a:solidFill>
                <a:latin typeface="Courier New" panose="02070309020205020404" pitchFamily="49" charset="0"/>
                <a:cs typeface="Courier New" panose="02070309020205020404" pitchFamily="49" charset="0"/>
              </a:rPr>
              <a:t>&lt;li&gt;</a:t>
            </a:r>
            <a:r>
              <a:rPr lang="en-US" sz="1900" dirty="0" smtClean="0"/>
              <a:t>'s.</a:t>
            </a:r>
            <a:endParaRPr lang="en-US" dirty="0"/>
          </a:p>
        </p:txBody>
      </p:sp>
    </p:spTree>
    <p:extLst>
      <p:ext uri="{BB962C8B-B14F-4D97-AF65-F5344CB8AC3E}">
        <p14:creationId xmlns:p14="http://schemas.microsoft.com/office/powerpoint/2010/main" val="16713077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Try it out</a:t>
            </a:r>
            <a:endParaRPr lang="en-US" dirty="0"/>
          </a:p>
        </p:txBody>
      </p:sp>
      <p:sp>
        <p:nvSpPr>
          <p:cNvPr id="3" name="Content Placeholder 2"/>
          <p:cNvSpPr>
            <a:spLocks noGrp="1"/>
          </p:cNvSpPr>
          <p:nvPr>
            <p:ph idx="1"/>
          </p:nvPr>
        </p:nvSpPr>
        <p:spPr>
          <a:xfrm>
            <a:off x="342901" y="897730"/>
            <a:ext cx="4032030" cy="4047649"/>
          </a:xfrm>
        </p:spPr>
        <p:txBody>
          <a:bodyPr>
            <a:normAutofit/>
          </a:bodyPr>
          <a:lstStyle/>
          <a:p>
            <a:r>
              <a:rPr lang="en-US" dirty="0"/>
              <a:t>The web page is it appears now is available in the </a:t>
            </a:r>
            <a:r>
              <a:rPr lang="en-US" dirty="0" smtClean="0"/>
              <a:t>repo </a:t>
            </a:r>
            <a:r>
              <a:rPr lang="en-US" dirty="0"/>
              <a:t>as </a:t>
            </a:r>
            <a:r>
              <a:rPr lang="en-US" dirty="0" smtClean="0"/>
              <a:t>the </a:t>
            </a:r>
            <a:r>
              <a:rPr lang="en-US" dirty="0" smtClean="0"/>
              <a:t>'step 3 - closure</a:t>
            </a:r>
            <a:r>
              <a:rPr lang="en-US" dirty="0" smtClean="0"/>
              <a:t>' commit.</a:t>
            </a:r>
            <a:endParaRPr lang="en-US" dirty="0"/>
          </a:p>
          <a:p>
            <a:r>
              <a:rPr lang="en-US" dirty="0" smtClean="0"/>
              <a:t>The notes should drag more reliably now.</a:t>
            </a:r>
          </a:p>
          <a:p>
            <a:r>
              <a:rPr lang="en-US" dirty="0" smtClean="0"/>
              <a:t>There are still issues where the text gets selected, but this is more complicated to resolve.</a:t>
            </a:r>
          </a:p>
        </p:txBody>
      </p:sp>
      <p:pic>
        <p:nvPicPr>
          <p:cNvPr id="4" name="Picture 3"/>
          <p:cNvPicPr>
            <a:picLocks noChangeAspect="1"/>
          </p:cNvPicPr>
          <p:nvPr/>
        </p:nvPicPr>
        <p:blipFill>
          <a:blip r:embed="rId3"/>
          <a:stretch>
            <a:fillRect/>
          </a:stretch>
        </p:blipFill>
        <p:spPr>
          <a:xfrm>
            <a:off x="4572001" y="314325"/>
            <a:ext cx="4161294" cy="4161294"/>
          </a:xfrm>
          <a:prstGeom prst="rect">
            <a:avLst/>
          </a:prstGeom>
        </p:spPr>
      </p:pic>
    </p:spTree>
    <p:extLst>
      <p:ext uri="{BB962C8B-B14F-4D97-AF65-F5344CB8AC3E}">
        <p14:creationId xmlns:p14="http://schemas.microsoft.com/office/powerpoint/2010/main" val="2347593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Started</a:t>
            </a:r>
            <a:endParaRPr lang="en-US" dirty="0"/>
          </a:p>
        </p:txBody>
      </p:sp>
      <p:sp>
        <p:nvSpPr>
          <p:cNvPr id="3" name="Content Placeholder 2"/>
          <p:cNvSpPr>
            <a:spLocks noGrp="1"/>
          </p:cNvSpPr>
          <p:nvPr>
            <p:ph sz="half" idx="1"/>
          </p:nvPr>
        </p:nvSpPr>
        <p:spPr>
          <a:xfrm>
            <a:off x="342901" y="897467"/>
            <a:ext cx="8612564" cy="1000161"/>
          </a:xfrm>
        </p:spPr>
        <p:txBody>
          <a:bodyPr tIns="91440">
            <a:noAutofit/>
          </a:bodyPr>
          <a:lstStyle/>
          <a:p>
            <a:r>
              <a:rPr lang="en-US" dirty="0" smtClean="0"/>
              <a:t>We'll start with a basic HTML document, called </a:t>
            </a:r>
            <a:r>
              <a:rPr lang="en-US" sz="1400" b="1" spc="100" dirty="0">
                <a:solidFill>
                  <a:schemeClr val="tx1"/>
                </a:solidFill>
                <a:latin typeface="Courier New" panose="02070309020205020404" pitchFamily="49" charset="0"/>
                <a:cs typeface="Courier New" panose="02070309020205020404" pitchFamily="49" charset="0"/>
              </a:rPr>
              <a:t>index.html</a:t>
            </a:r>
            <a:r>
              <a:rPr lang="en-US" dirty="0" smtClean="0"/>
              <a:t>, and use an unordered list for the TODO's:</a:t>
            </a:r>
            <a:endParaRPr lang="en-US" dirty="0"/>
          </a:p>
          <a:p>
            <a:pPr marL="0" indent="0">
              <a:buNone/>
            </a:pPr>
            <a:endParaRPr lang="en-US" dirty="0" smtClean="0"/>
          </a:p>
        </p:txBody>
      </p:sp>
      <p:sp>
        <p:nvSpPr>
          <p:cNvPr id="5" name="TextBox 4"/>
          <p:cNvSpPr txBox="1"/>
          <p:nvPr/>
        </p:nvSpPr>
        <p:spPr>
          <a:xfrm>
            <a:off x="342901" y="1764625"/>
            <a:ext cx="8612564" cy="2893100"/>
          </a:xfrm>
          <a:prstGeom prst="rect">
            <a:avLst/>
          </a:prstGeom>
          <a:noFill/>
        </p:spPr>
        <p:txBody>
          <a:bodyPr wrap="square" rtlCol="0">
            <a:spAutoFit/>
          </a:bodyPr>
          <a:lstStyle/>
          <a:p>
            <a:r>
              <a:rPr lang="en-US" sz="1400" b="1" spc="100" dirty="0" smtClean="0">
                <a:latin typeface="Courier New" panose="02070309020205020404" pitchFamily="49" charset="0"/>
                <a:cs typeface="Courier New" panose="02070309020205020404" pitchFamily="49" charset="0"/>
              </a:rPr>
              <a:t>&lt;!DOCTYPE HTML&gt;</a:t>
            </a:r>
          </a:p>
          <a:p>
            <a:r>
              <a:rPr lang="en-US" sz="1400" b="1" spc="100" dirty="0" smtClean="0">
                <a:latin typeface="Courier New" panose="02070309020205020404" pitchFamily="49" charset="0"/>
                <a:cs typeface="Courier New" panose="02070309020205020404" pitchFamily="49" charset="0"/>
              </a:rPr>
              <a:t>&lt;html&gt;</a:t>
            </a:r>
          </a:p>
          <a:p>
            <a:r>
              <a:rPr lang="en-US" sz="1400" b="1" spc="100" dirty="0" smtClean="0">
                <a:latin typeface="Courier New" panose="02070309020205020404" pitchFamily="49" charset="0"/>
                <a:cs typeface="Courier New" panose="02070309020205020404" pitchFamily="49" charset="0"/>
              </a:rPr>
              <a:t>   </a:t>
            </a:r>
            <a:r>
              <a:rPr lang="en-US" sz="1400" b="1" spc="100" dirty="0">
                <a:latin typeface="Courier New" panose="02070309020205020404" pitchFamily="49" charset="0"/>
                <a:cs typeface="Courier New" panose="02070309020205020404" pitchFamily="49" charset="0"/>
              </a:rPr>
              <a:t>&lt;head&gt;</a:t>
            </a:r>
          </a:p>
          <a:p>
            <a:r>
              <a:rPr lang="en-US" sz="1400" b="1" spc="100" dirty="0">
                <a:latin typeface="Courier New" panose="02070309020205020404" pitchFamily="49" charset="0"/>
                <a:cs typeface="Courier New" panose="02070309020205020404" pitchFamily="49" charset="0"/>
              </a:rPr>
              <a:t>  </a:t>
            </a:r>
            <a:r>
              <a:rPr lang="en-US" sz="1400" b="1" spc="100" dirty="0" smtClean="0">
                <a:latin typeface="Courier New" panose="02070309020205020404" pitchFamily="49" charset="0"/>
                <a:cs typeface="Courier New" panose="02070309020205020404" pitchFamily="49" charset="0"/>
              </a:rPr>
              <a:t>     </a:t>
            </a:r>
            <a:r>
              <a:rPr lang="en-US" sz="1400" b="1" spc="100" dirty="0">
                <a:latin typeface="Courier New" panose="02070309020205020404" pitchFamily="49" charset="0"/>
                <a:cs typeface="Courier New" panose="02070309020205020404" pitchFamily="49" charset="0"/>
              </a:rPr>
              <a:t>&lt;title&gt;My TODO’s&lt;/title</a:t>
            </a:r>
            <a:r>
              <a:rPr lang="en-US" sz="1400" b="1" spc="100" dirty="0" smtClean="0">
                <a:latin typeface="Courier New" panose="02070309020205020404" pitchFamily="49" charset="0"/>
                <a:cs typeface="Courier New" panose="02070309020205020404" pitchFamily="49" charset="0"/>
              </a:rPr>
              <a:t>&gt;</a:t>
            </a:r>
            <a:endParaRPr lang="en-US" sz="1400" b="1" spc="100" dirty="0">
              <a:latin typeface="Courier New" panose="02070309020205020404" pitchFamily="49" charset="0"/>
              <a:cs typeface="Courier New" panose="02070309020205020404" pitchFamily="49" charset="0"/>
            </a:endParaRPr>
          </a:p>
          <a:p>
            <a:r>
              <a:rPr lang="en-US" sz="1400" b="1" spc="100" dirty="0" smtClean="0">
                <a:latin typeface="Courier New" panose="02070309020205020404" pitchFamily="49" charset="0"/>
                <a:cs typeface="Courier New" panose="02070309020205020404" pitchFamily="49" charset="0"/>
              </a:rPr>
              <a:t>    &lt;/</a:t>
            </a:r>
            <a:r>
              <a:rPr lang="en-US" sz="1400" b="1" spc="100" dirty="0">
                <a:latin typeface="Courier New" panose="02070309020205020404" pitchFamily="49" charset="0"/>
                <a:cs typeface="Courier New" panose="02070309020205020404" pitchFamily="49" charset="0"/>
              </a:rPr>
              <a:t>head</a:t>
            </a:r>
            <a:r>
              <a:rPr lang="en-US" sz="1400" b="1" spc="100" dirty="0" smtClean="0">
                <a:latin typeface="Courier New" panose="02070309020205020404" pitchFamily="49" charset="0"/>
                <a:cs typeface="Courier New" panose="02070309020205020404" pitchFamily="49" charset="0"/>
              </a:rPr>
              <a:t>&gt;</a:t>
            </a:r>
          </a:p>
          <a:p>
            <a:r>
              <a:rPr lang="en-US" sz="1400" b="1" spc="100" dirty="0" smtClean="0">
                <a:latin typeface="Courier New" panose="02070309020205020404" pitchFamily="49" charset="0"/>
                <a:cs typeface="Courier New" panose="02070309020205020404" pitchFamily="49" charset="0"/>
              </a:rPr>
              <a:t>    </a:t>
            </a:r>
            <a:r>
              <a:rPr lang="en-US" sz="1400" b="1" spc="100" dirty="0">
                <a:latin typeface="Courier New" panose="02070309020205020404" pitchFamily="49" charset="0"/>
                <a:cs typeface="Courier New" panose="02070309020205020404" pitchFamily="49" charset="0"/>
              </a:rPr>
              <a:t>&lt;body&gt;</a:t>
            </a:r>
          </a:p>
          <a:p>
            <a:r>
              <a:rPr lang="en-US" sz="1400" b="1" spc="100" dirty="0">
                <a:latin typeface="Courier New" panose="02070309020205020404" pitchFamily="49" charset="0"/>
                <a:cs typeface="Courier New" panose="02070309020205020404" pitchFamily="49" charset="0"/>
              </a:rPr>
              <a:t> </a:t>
            </a:r>
            <a:r>
              <a:rPr lang="en-US" sz="1400" b="1" spc="100" dirty="0" smtClean="0">
                <a:latin typeface="Courier New" panose="02070309020205020404" pitchFamily="49" charset="0"/>
                <a:cs typeface="Courier New" panose="02070309020205020404" pitchFamily="49" charset="0"/>
              </a:rPr>
              <a:t>       &lt;</a:t>
            </a:r>
            <a:r>
              <a:rPr lang="en-US" sz="1400" b="1" spc="100" dirty="0" err="1">
                <a:latin typeface="Courier New" panose="02070309020205020404" pitchFamily="49" charset="0"/>
                <a:cs typeface="Courier New" panose="02070309020205020404" pitchFamily="49" charset="0"/>
              </a:rPr>
              <a:t>ul</a:t>
            </a:r>
            <a:r>
              <a:rPr lang="en-US" sz="1400" b="1" spc="100" dirty="0">
                <a:latin typeface="Courier New" panose="02070309020205020404" pitchFamily="49" charset="0"/>
                <a:cs typeface="Courier New" panose="02070309020205020404" pitchFamily="49" charset="0"/>
              </a:rPr>
              <a:t>&gt;</a:t>
            </a:r>
          </a:p>
          <a:p>
            <a:r>
              <a:rPr lang="en-US" sz="1400" b="1" spc="100" dirty="0">
                <a:latin typeface="Courier New" panose="02070309020205020404" pitchFamily="49" charset="0"/>
                <a:cs typeface="Courier New" panose="02070309020205020404" pitchFamily="49" charset="0"/>
              </a:rPr>
              <a:t>            &lt;li&gt;Feed the cat&lt;/li&gt;</a:t>
            </a:r>
          </a:p>
          <a:p>
            <a:r>
              <a:rPr lang="en-US" sz="1400" b="1" spc="100" dirty="0">
                <a:latin typeface="Courier New" panose="02070309020205020404" pitchFamily="49" charset="0"/>
                <a:cs typeface="Courier New" panose="02070309020205020404" pitchFamily="49" charset="0"/>
              </a:rPr>
              <a:t>            &lt;li&gt;Rake the lawn&lt;/li&gt;</a:t>
            </a:r>
          </a:p>
          <a:p>
            <a:r>
              <a:rPr lang="en-US" sz="1400" b="1" spc="100" dirty="0">
                <a:latin typeface="Courier New" panose="02070309020205020404" pitchFamily="49" charset="0"/>
                <a:cs typeface="Courier New" panose="02070309020205020404" pitchFamily="49" charset="0"/>
              </a:rPr>
              <a:t>            &lt;li&gt;Tidy the garage&lt;/li&gt;</a:t>
            </a:r>
          </a:p>
          <a:p>
            <a:r>
              <a:rPr lang="en-US" sz="1400" b="1" spc="100" dirty="0">
                <a:latin typeface="Courier New" panose="02070309020205020404" pitchFamily="49" charset="0"/>
                <a:cs typeface="Courier New" panose="02070309020205020404" pitchFamily="49" charset="0"/>
              </a:rPr>
              <a:t>        &lt;/</a:t>
            </a:r>
            <a:r>
              <a:rPr lang="en-US" sz="1400" b="1" spc="100" dirty="0" err="1">
                <a:latin typeface="Courier New" panose="02070309020205020404" pitchFamily="49" charset="0"/>
                <a:cs typeface="Courier New" panose="02070309020205020404" pitchFamily="49" charset="0"/>
              </a:rPr>
              <a:t>ul</a:t>
            </a:r>
            <a:r>
              <a:rPr lang="en-US" sz="1400" b="1" spc="100" dirty="0" smtClean="0">
                <a:latin typeface="Courier New" panose="02070309020205020404" pitchFamily="49" charset="0"/>
                <a:cs typeface="Courier New" panose="02070309020205020404" pitchFamily="49" charset="0"/>
              </a:rPr>
              <a:t>&gt;</a:t>
            </a:r>
          </a:p>
          <a:p>
            <a:r>
              <a:rPr lang="en-US" sz="1400" b="1" spc="100" dirty="0" smtClean="0">
                <a:latin typeface="Courier New" panose="02070309020205020404" pitchFamily="49" charset="0"/>
                <a:cs typeface="Courier New" panose="02070309020205020404" pitchFamily="49" charset="0"/>
              </a:rPr>
              <a:t>    </a:t>
            </a:r>
            <a:r>
              <a:rPr lang="en-US" sz="1400" b="1" spc="100" dirty="0">
                <a:latin typeface="Courier New" panose="02070309020205020404" pitchFamily="49" charset="0"/>
                <a:cs typeface="Courier New" panose="02070309020205020404" pitchFamily="49" charset="0"/>
              </a:rPr>
              <a:t>&lt;/body</a:t>
            </a:r>
            <a:r>
              <a:rPr lang="en-US" sz="1400" b="1" spc="100" dirty="0" smtClean="0">
                <a:latin typeface="Courier New" panose="02070309020205020404" pitchFamily="49" charset="0"/>
                <a:cs typeface="Courier New" panose="02070309020205020404" pitchFamily="49" charset="0"/>
              </a:rPr>
              <a:t>&gt;</a:t>
            </a:r>
          </a:p>
          <a:p>
            <a:r>
              <a:rPr lang="en-US" sz="1400" b="1" spc="100" dirty="0" smtClean="0">
                <a:latin typeface="Courier New" panose="02070309020205020404" pitchFamily="49" charset="0"/>
                <a:cs typeface="Courier New" panose="02070309020205020404" pitchFamily="49" charset="0"/>
              </a:rPr>
              <a:t>&lt;/html&gt;</a:t>
            </a:r>
            <a:endParaRPr lang="en-US" sz="1400" b="1" spc="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90056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Tidy up</a:t>
            </a:r>
            <a:endParaRPr lang="en-US" dirty="0"/>
          </a:p>
        </p:txBody>
      </p:sp>
      <p:sp>
        <p:nvSpPr>
          <p:cNvPr id="3" name="Content Placeholder 2"/>
          <p:cNvSpPr>
            <a:spLocks noGrp="1"/>
          </p:cNvSpPr>
          <p:nvPr>
            <p:ph idx="1"/>
          </p:nvPr>
        </p:nvSpPr>
        <p:spPr>
          <a:xfrm>
            <a:off x="342900" y="897730"/>
            <a:ext cx="8458201" cy="4047649"/>
          </a:xfrm>
        </p:spPr>
        <p:txBody>
          <a:bodyPr>
            <a:normAutofit lnSpcReduction="10000"/>
          </a:bodyPr>
          <a:lstStyle/>
          <a:p>
            <a:r>
              <a:rPr lang="en-US" dirty="0" smtClean="0"/>
              <a:t>We're not getting any value from the unordered list, in fact it's adding some complexity to the positioning.</a:t>
            </a:r>
          </a:p>
          <a:p>
            <a:r>
              <a:rPr lang="en-US" dirty="0" smtClean="0"/>
              <a:t>HTML defines two 'generic container' elements that have no inherent properties:</a:t>
            </a:r>
          </a:p>
          <a:p>
            <a:pPr lvl="1"/>
            <a:r>
              <a:rPr lang="en-US" sz="1400" b="1" dirty="0" smtClean="0">
                <a:solidFill>
                  <a:schemeClr val="tx1"/>
                </a:solidFill>
                <a:latin typeface="Courier New" panose="02070309020205020404" pitchFamily="49" charset="0"/>
                <a:cs typeface="Courier New" panose="02070309020205020404" pitchFamily="49" charset="0"/>
              </a:rPr>
              <a:t>&lt;div&gt;</a:t>
            </a:r>
            <a:r>
              <a:rPr lang="en-US" dirty="0" smtClean="0"/>
              <a:t> elements are used to contain things that should not be broken across lines.</a:t>
            </a:r>
          </a:p>
          <a:p>
            <a:pPr lvl="1"/>
            <a:r>
              <a:rPr lang="en-US" sz="1400" b="1" dirty="0" smtClean="0">
                <a:solidFill>
                  <a:schemeClr val="tx1"/>
                </a:solidFill>
                <a:latin typeface="Courier New" panose="02070309020205020404" pitchFamily="49" charset="0"/>
                <a:cs typeface="Courier New" panose="02070309020205020404" pitchFamily="49" charset="0"/>
              </a:rPr>
              <a:t>&lt;span&gt;</a:t>
            </a:r>
            <a:r>
              <a:rPr lang="en-US" dirty="0" smtClean="0"/>
              <a:t> elements are used to contain text that can be broken across lines.</a:t>
            </a:r>
          </a:p>
          <a:p>
            <a:r>
              <a:rPr lang="en-US" dirty="0" smtClean="0"/>
              <a:t>Because multi-level </a:t>
            </a:r>
            <a:r>
              <a:rPr lang="en-US" sz="1400" b="1" dirty="0" smtClean="0">
                <a:solidFill>
                  <a:schemeClr val="tx1"/>
                </a:solidFill>
                <a:latin typeface="Courier New" panose="02070309020205020404" pitchFamily="49" charset="0"/>
                <a:cs typeface="Courier New" panose="02070309020205020404" pitchFamily="49" charset="0"/>
              </a:rPr>
              <a:t>&lt;div&gt;</a:t>
            </a:r>
            <a:r>
              <a:rPr lang="en-US" dirty="0" smtClean="0"/>
              <a:t>'s are commonly used to structure a page, we usually give them a class name so they can be identified.</a:t>
            </a:r>
          </a:p>
          <a:p>
            <a:r>
              <a:rPr lang="en-US" dirty="0" smtClean="0"/>
              <a:t>In index.html, we'll get rid of the </a:t>
            </a:r>
            <a:r>
              <a:rPr lang="en-US" sz="1400" b="1" dirty="0" smtClean="0">
                <a:solidFill>
                  <a:schemeClr val="tx1"/>
                </a:solidFill>
                <a:latin typeface="Courier New" panose="02070309020205020404" pitchFamily="49" charset="0"/>
                <a:cs typeface="Courier New" panose="02070309020205020404" pitchFamily="49" charset="0"/>
              </a:rPr>
              <a:t>&lt;</a:t>
            </a:r>
            <a:r>
              <a:rPr lang="en-US" sz="1400" b="1" dirty="0" err="1" smtClean="0">
                <a:solidFill>
                  <a:schemeClr val="tx1"/>
                </a:solidFill>
                <a:latin typeface="Courier New" panose="02070309020205020404" pitchFamily="49" charset="0"/>
                <a:cs typeface="Courier New" panose="02070309020205020404" pitchFamily="49" charset="0"/>
              </a:rPr>
              <a:t>ul</a:t>
            </a:r>
            <a:r>
              <a:rPr lang="en-US" sz="1400" b="1" dirty="0" smtClean="0">
                <a:solidFill>
                  <a:schemeClr val="tx1"/>
                </a:solidFill>
                <a:latin typeface="Courier New" panose="02070309020205020404" pitchFamily="49" charset="0"/>
                <a:cs typeface="Courier New" panose="02070309020205020404" pitchFamily="49" charset="0"/>
              </a:rPr>
              <a:t>&gt;</a:t>
            </a:r>
            <a:r>
              <a:rPr lang="en-US" dirty="0" smtClean="0"/>
              <a:t> and change the </a:t>
            </a:r>
            <a:r>
              <a:rPr lang="en-US" sz="1400" b="1" dirty="0" smtClean="0">
                <a:solidFill>
                  <a:schemeClr val="tx1"/>
                </a:solidFill>
                <a:latin typeface="Courier New" panose="02070309020205020404" pitchFamily="49" charset="0"/>
                <a:cs typeface="Courier New" panose="02070309020205020404" pitchFamily="49" charset="0"/>
              </a:rPr>
              <a:t>&lt;li&gt;</a:t>
            </a:r>
            <a:r>
              <a:rPr lang="en-US" dirty="0" smtClean="0"/>
              <a:t>'s to </a:t>
            </a:r>
            <a:r>
              <a:rPr lang="en-US" sz="1400" b="1" dirty="0" smtClean="0">
                <a:solidFill>
                  <a:schemeClr val="tx1"/>
                </a:solidFill>
                <a:latin typeface="Courier New" panose="02070309020205020404" pitchFamily="49" charset="0"/>
                <a:cs typeface="Courier New" panose="02070309020205020404" pitchFamily="49" charset="0"/>
              </a:rPr>
              <a:t>&lt;div&gt;</a:t>
            </a:r>
            <a:r>
              <a:rPr lang="en-US" dirty="0" smtClean="0"/>
              <a:t>'s with class name '</a:t>
            </a:r>
            <a:r>
              <a:rPr lang="en-US" sz="1400" b="1" dirty="0" smtClean="0">
                <a:solidFill>
                  <a:schemeClr val="tx1"/>
                </a:solidFill>
                <a:latin typeface="Courier New" panose="02070309020205020404" pitchFamily="49" charset="0"/>
                <a:cs typeface="Courier New" panose="02070309020205020404" pitchFamily="49" charset="0"/>
              </a:rPr>
              <a:t>note</a:t>
            </a:r>
            <a:r>
              <a:rPr lang="en-US" dirty="0" smtClean="0"/>
              <a:t>':</a:t>
            </a:r>
          </a:p>
          <a:p>
            <a:pPr marL="0" indent="0">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smtClean="0">
                <a:solidFill>
                  <a:schemeClr val="bg1">
                    <a:lumMod val="65000"/>
                  </a:schemeClr>
                </a:solidFill>
                <a:latin typeface="Courier New" panose="02070309020205020404" pitchFamily="49" charset="0"/>
                <a:cs typeface="Courier New" panose="02070309020205020404" pitchFamily="49" charset="0"/>
              </a:rPr>
              <a:t>&lt;</a:t>
            </a:r>
            <a:r>
              <a:rPr lang="en-US" sz="1400" b="1" dirty="0">
                <a:solidFill>
                  <a:schemeClr val="bg1">
                    <a:lumMod val="65000"/>
                  </a:schemeClr>
                </a:solidFill>
                <a:latin typeface="Courier New" panose="02070309020205020404" pitchFamily="49" charset="0"/>
                <a:cs typeface="Courier New" panose="02070309020205020404" pitchFamily="49" charset="0"/>
              </a:rPr>
              <a:t>body&gt;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div class="note"&gt;</a:t>
            </a:r>
            <a:r>
              <a:rPr lang="en-US" sz="1400" b="1" dirty="0">
                <a:solidFill>
                  <a:schemeClr val="bg1">
                    <a:lumMod val="65000"/>
                  </a:schemeClr>
                </a:solidFill>
                <a:latin typeface="Courier New" panose="02070309020205020404" pitchFamily="49" charset="0"/>
                <a:cs typeface="Courier New" panose="02070309020205020404" pitchFamily="49" charset="0"/>
              </a:rPr>
              <a:t>Feed the cat</a:t>
            </a:r>
            <a:r>
              <a:rPr lang="en-US" sz="1400" b="1" dirty="0">
                <a:solidFill>
                  <a:schemeClr val="tx1"/>
                </a:solidFill>
                <a:latin typeface="Courier New" panose="02070309020205020404" pitchFamily="49" charset="0"/>
                <a:cs typeface="Courier New" panose="02070309020205020404" pitchFamily="49" charset="0"/>
              </a:rPr>
              <a:t>&lt;/div&gt;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div class="note"&gt;</a:t>
            </a:r>
            <a:r>
              <a:rPr lang="en-US" sz="1400" b="1" dirty="0">
                <a:solidFill>
                  <a:schemeClr val="bg1">
                    <a:lumMod val="65000"/>
                  </a:schemeClr>
                </a:solidFill>
                <a:latin typeface="Courier New" panose="02070309020205020404" pitchFamily="49" charset="0"/>
                <a:cs typeface="Courier New" panose="02070309020205020404" pitchFamily="49" charset="0"/>
              </a:rPr>
              <a:t>Take out the garbage</a:t>
            </a:r>
            <a:r>
              <a:rPr lang="en-US" sz="1400" b="1" dirty="0">
                <a:solidFill>
                  <a:schemeClr val="tx1"/>
                </a:solidFill>
                <a:latin typeface="Courier New" panose="02070309020205020404" pitchFamily="49" charset="0"/>
                <a:cs typeface="Courier New" panose="02070309020205020404" pitchFamily="49" charset="0"/>
              </a:rPr>
              <a:t>&lt;/div&gt;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div class="note"&gt;</a:t>
            </a:r>
            <a:r>
              <a:rPr lang="en-US" sz="1400" b="1" dirty="0">
                <a:solidFill>
                  <a:schemeClr val="bg1">
                    <a:lumMod val="65000"/>
                  </a:schemeClr>
                </a:solidFill>
                <a:latin typeface="Courier New" panose="02070309020205020404" pitchFamily="49" charset="0"/>
                <a:cs typeface="Courier New" panose="02070309020205020404" pitchFamily="49" charset="0"/>
              </a:rPr>
              <a:t>Tidy the garage</a:t>
            </a:r>
            <a:r>
              <a:rPr lang="en-US" sz="1400" b="1" dirty="0">
                <a:solidFill>
                  <a:schemeClr val="tx1"/>
                </a:solidFill>
                <a:latin typeface="Courier New" panose="02070309020205020404" pitchFamily="49" charset="0"/>
                <a:cs typeface="Courier New" panose="02070309020205020404" pitchFamily="49" charset="0"/>
              </a:rPr>
              <a:t>&lt;/div&gt;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smtClean="0">
                <a:solidFill>
                  <a:schemeClr val="bg1">
                    <a:lumMod val="65000"/>
                  </a:schemeClr>
                </a:solidFill>
                <a:latin typeface="Courier New" panose="02070309020205020404" pitchFamily="49" charset="0"/>
                <a:cs typeface="Courier New" panose="02070309020205020404" pitchFamily="49" charset="0"/>
              </a:rPr>
              <a:t>&lt;/</a:t>
            </a:r>
            <a:r>
              <a:rPr lang="en-US" sz="1400" b="1" dirty="0">
                <a:solidFill>
                  <a:schemeClr val="bg1">
                    <a:lumMod val="65000"/>
                  </a:schemeClr>
                </a:solidFill>
                <a:latin typeface="Courier New" panose="02070309020205020404" pitchFamily="49" charset="0"/>
                <a:cs typeface="Courier New" panose="02070309020205020404" pitchFamily="49" charset="0"/>
              </a:rPr>
              <a:t>body&gt;</a:t>
            </a:r>
          </a:p>
          <a:p>
            <a:pPr marL="0" indent="0">
              <a:buNone/>
            </a:pPr>
            <a:endParaRPr lang="en-US" dirty="0" smtClean="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289913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Tidy up</a:t>
            </a:r>
            <a:endParaRPr lang="en-US" dirty="0"/>
          </a:p>
        </p:txBody>
      </p:sp>
      <p:sp>
        <p:nvSpPr>
          <p:cNvPr id="3" name="Content Placeholder 2"/>
          <p:cNvSpPr>
            <a:spLocks noGrp="1"/>
          </p:cNvSpPr>
          <p:nvPr>
            <p:ph idx="1"/>
          </p:nvPr>
        </p:nvSpPr>
        <p:spPr>
          <a:xfrm>
            <a:off x="342900" y="897730"/>
            <a:ext cx="8458201" cy="4047649"/>
          </a:xfrm>
        </p:spPr>
        <p:txBody>
          <a:bodyPr>
            <a:normAutofit fontScale="77500" lnSpcReduction="20000"/>
          </a:bodyPr>
          <a:lstStyle/>
          <a:p>
            <a:r>
              <a:rPr lang="en-US" sz="2300" dirty="0" smtClean="0"/>
              <a:t>We need to update the CSS to match. Instead of using tag selectors, we'll make use of the class name we assigned to the notes</a:t>
            </a:r>
            <a:r>
              <a:rPr lang="en-US" sz="2300" dirty="0"/>
              <a:t>. Also, we don't need the </a:t>
            </a:r>
            <a:r>
              <a:rPr lang="en-US" b="1" dirty="0" smtClean="0">
                <a:solidFill>
                  <a:schemeClr val="tx1"/>
                </a:solidFill>
                <a:latin typeface="Courier New" panose="02070309020205020404" pitchFamily="49" charset="0"/>
                <a:cs typeface="Courier New" panose="02070309020205020404" pitchFamily="49" charset="0"/>
              </a:rPr>
              <a:t>list-style</a:t>
            </a:r>
            <a:r>
              <a:rPr lang="en-US" sz="2300" dirty="0" smtClean="0"/>
              <a:t> attribute </a:t>
            </a:r>
            <a:r>
              <a:rPr lang="en-US" sz="2300" dirty="0"/>
              <a:t>any more:</a:t>
            </a:r>
            <a:endParaRPr lang="en-US" sz="2300" dirty="0" smtClean="0"/>
          </a:p>
          <a:p>
            <a:pPr marL="0" indent="0">
              <a:spcBef>
                <a:spcPts val="0"/>
              </a:spcBef>
              <a:buNone/>
            </a:pPr>
            <a:endParaRPr lang="en-US" sz="16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600" b="1" dirty="0" smtClean="0">
                <a:solidFill>
                  <a:schemeClr val="tx1"/>
                </a:solidFill>
                <a:latin typeface="Courier New" panose="02070309020205020404" pitchFamily="49" charset="0"/>
                <a:cs typeface="Courier New" panose="02070309020205020404" pitchFamily="49" charset="0"/>
              </a:rPr>
              <a:t>.</a:t>
            </a:r>
            <a:r>
              <a:rPr lang="en-US" sz="1600" b="1" dirty="0">
                <a:solidFill>
                  <a:schemeClr val="tx1"/>
                </a:solidFill>
                <a:latin typeface="Courier New" panose="02070309020205020404" pitchFamily="49" charset="0"/>
                <a:cs typeface="Courier New" panose="02070309020205020404" pitchFamily="49" charset="0"/>
              </a:rPr>
              <a:t>note</a:t>
            </a:r>
            <a:r>
              <a:rPr lang="en-US" sz="1600" b="1" dirty="0">
                <a:solidFill>
                  <a:schemeClr val="bg1">
                    <a:lumMod val="65000"/>
                  </a:schemeClr>
                </a:solidFill>
                <a:latin typeface="Courier New" panose="02070309020205020404" pitchFamily="49" charset="0"/>
                <a:cs typeface="Courier New" panose="02070309020205020404" pitchFamily="49" charset="0"/>
              </a:rPr>
              <a:t> {</a:t>
            </a:r>
          </a:p>
          <a:p>
            <a:pPr marL="0" indent="0">
              <a:spcBef>
                <a:spcPts val="0"/>
              </a:spcBef>
              <a:buNone/>
            </a:pPr>
            <a:r>
              <a:rPr lang="en-US" sz="1600" b="1" dirty="0" smtClean="0">
                <a:solidFill>
                  <a:schemeClr val="bg1">
                    <a:lumMod val="65000"/>
                  </a:schemeClr>
                </a:solidFill>
                <a:latin typeface="Courier New" panose="02070309020205020404" pitchFamily="49" charset="0"/>
                <a:cs typeface="Courier New" panose="02070309020205020404" pitchFamily="49" charset="0"/>
              </a:rPr>
              <a:t>    height</a:t>
            </a:r>
            <a:r>
              <a:rPr lang="en-US" sz="1600" b="1" dirty="0">
                <a:solidFill>
                  <a:schemeClr val="bg1">
                    <a:lumMod val="65000"/>
                  </a:schemeClr>
                </a:solidFill>
                <a:latin typeface="Courier New" panose="02070309020205020404" pitchFamily="49" charset="0"/>
                <a:cs typeface="Courier New" panose="02070309020205020404" pitchFamily="49" charset="0"/>
              </a:rPr>
              <a:t>: 150px</a:t>
            </a:r>
            <a:r>
              <a:rPr lang="en-US" sz="1600" b="1" dirty="0" smtClean="0">
                <a:solidFill>
                  <a:schemeClr val="bg1">
                    <a:lumMod val="65000"/>
                  </a:schemeClr>
                </a:solidFill>
                <a:latin typeface="Courier New" panose="02070309020205020404" pitchFamily="49" charset="0"/>
                <a:cs typeface="Courier New" panose="02070309020205020404" pitchFamily="49" charset="0"/>
              </a:rPr>
              <a:t>;</a:t>
            </a:r>
          </a:p>
          <a:p>
            <a:pPr marL="0" indent="0">
              <a:spcBef>
                <a:spcPts val="0"/>
              </a:spcBef>
              <a:buNone/>
            </a:pPr>
            <a:r>
              <a:rPr lang="en-US" sz="1600" b="1" dirty="0">
                <a:solidFill>
                  <a:schemeClr val="bg1">
                    <a:lumMod val="65000"/>
                  </a:schemeClr>
                </a:solidFill>
                <a:latin typeface="Courier New" panose="02070309020205020404" pitchFamily="49" charset="0"/>
                <a:cs typeface="Courier New" panose="02070309020205020404" pitchFamily="49" charset="0"/>
              </a:rPr>
              <a:t> </a:t>
            </a:r>
            <a:r>
              <a:rPr lang="en-US" sz="1600" b="1" dirty="0" smtClean="0">
                <a:solidFill>
                  <a:schemeClr val="bg1">
                    <a:lumMod val="65000"/>
                  </a:schemeClr>
                </a:solidFill>
                <a:latin typeface="Courier New" panose="02070309020205020404" pitchFamily="49" charset="0"/>
                <a:cs typeface="Courier New" panose="02070309020205020404" pitchFamily="49" charset="0"/>
              </a:rPr>
              <a:t>   . . .</a:t>
            </a:r>
          </a:p>
          <a:p>
            <a:pPr marL="0" indent="0">
              <a:spcBef>
                <a:spcPts val="0"/>
              </a:spcBef>
              <a:buNone/>
            </a:pPr>
            <a:r>
              <a:rPr lang="en-US" sz="1600" b="1" dirty="0">
                <a:solidFill>
                  <a:schemeClr val="bg1">
                    <a:lumMod val="65000"/>
                  </a:schemeClr>
                </a:solidFill>
                <a:latin typeface="Courier New" panose="02070309020205020404" pitchFamily="49" charset="0"/>
                <a:cs typeface="Courier New" panose="02070309020205020404" pitchFamily="49" charset="0"/>
              </a:rPr>
              <a:t> </a:t>
            </a:r>
            <a:r>
              <a:rPr lang="en-US" sz="1600" b="1" dirty="0" smtClean="0">
                <a:solidFill>
                  <a:schemeClr val="bg1">
                    <a:lumMod val="65000"/>
                  </a:schemeClr>
                </a:solidFill>
                <a:latin typeface="Courier New" panose="02070309020205020404" pitchFamily="49" charset="0"/>
                <a:cs typeface="Courier New" panose="02070309020205020404" pitchFamily="49" charset="0"/>
              </a:rPr>
              <a:t>   </a:t>
            </a:r>
            <a:r>
              <a:rPr lang="en-US" sz="1600" b="1" strike="sngStrike" dirty="0" smtClean="0">
                <a:solidFill>
                  <a:schemeClr val="accent1"/>
                </a:solidFill>
                <a:latin typeface="Courier New" panose="02070309020205020404" pitchFamily="49" charset="0"/>
                <a:cs typeface="Courier New" panose="02070309020205020404" pitchFamily="49" charset="0"/>
              </a:rPr>
              <a:t>list-style: none;</a:t>
            </a:r>
            <a:endParaRPr lang="en-US" sz="1600" b="1" strike="sngStrike" dirty="0">
              <a:solidFill>
                <a:schemeClr val="accent1"/>
              </a:solidFill>
              <a:latin typeface="Courier New" panose="02070309020205020404" pitchFamily="49" charset="0"/>
              <a:cs typeface="Courier New" panose="02070309020205020404" pitchFamily="49" charset="0"/>
            </a:endParaRPr>
          </a:p>
          <a:p>
            <a:pPr marL="0" indent="0">
              <a:spcBef>
                <a:spcPts val="0"/>
              </a:spcBef>
              <a:buNone/>
            </a:pPr>
            <a:r>
              <a:rPr lang="en-US" sz="1600" b="1" dirty="0" smtClean="0">
                <a:solidFill>
                  <a:schemeClr val="bg1">
                    <a:lumMod val="65000"/>
                  </a:schemeClr>
                </a:solidFill>
                <a:latin typeface="Courier New" panose="02070309020205020404" pitchFamily="49" charset="0"/>
                <a:cs typeface="Courier New" panose="02070309020205020404" pitchFamily="49" charset="0"/>
              </a:rPr>
              <a:t>}</a:t>
            </a:r>
            <a:endParaRPr lang="en-US" sz="1600" b="1" dirty="0">
              <a:solidFill>
                <a:schemeClr val="bg1">
                  <a:lumMod val="65000"/>
                </a:schemeClr>
              </a:solidFill>
              <a:latin typeface="Courier New" panose="02070309020205020404" pitchFamily="49" charset="0"/>
              <a:cs typeface="Courier New" panose="02070309020205020404" pitchFamily="49" charset="0"/>
            </a:endParaRPr>
          </a:p>
          <a:p>
            <a:pPr marL="0" indent="0">
              <a:spcBef>
                <a:spcPts val="0"/>
              </a:spcBef>
              <a:buNone/>
            </a:pPr>
            <a:r>
              <a:rPr lang="en-US" sz="1600" b="1" dirty="0">
                <a:solidFill>
                  <a:schemeClr val="tx1"/>
                </a:solidFill>
                <a:latin typeface="Courier New" panose="02070309020205020404" pitchFamily="49" charset="0"/>
                <a:cs typeface="Courier New" panose="02070309020205020404" pitchFamily="49" charset="0"/>
              </a:rPr>
              <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a:t>
            </a:r>
            <a:r>
              <a:rPr lang="en-US" sz="1600" b="1" dirty="0" err="1">
                <a:solidFill>
                  <a:schemeClr val="tx1"/>
                </a:solidFill>
                <a:latin typeface="Courier New" panose="02070309020205020404" pitchFamily="49" charset="0"/>
                <a:cs typeface="Courier New" panose="02070309020205020404" pitchFamily="49" charset="0"/>
              </a:rPr>
              <a:t>note</a:t>
            </a:r>
            <a:r>
              <a:rPr lang="en-US" sz="1600" b="1" dirty="0" err="1">
                <a:solidFill>
                  <a:schemeClr val="bg1">
                    <a:lumMod val="65000"/>
                  </a:schemeClr>
                </a:solidFill>
                <a:latin typeface="Courier New" panose="02070309020205020404" pitchFamily="49" charset="0"/>
                <a:cs typeface="Courier New" panose="02070309020205020404" pitchFamily="49" charset="0"/>
              </a:rPr>
              <a:t>:nth-child</a:t>
            </a:r>
            <a:r>
              <a:rPr lang="en-US" sz="1600" b="1" dirty="0">
                <a:solidFill>
                  <a:schemeClr val="bg1">
                    <a:lumMod val="65000"/>
                  </a:schemeClr>
                </a:solidFill>
                <a:latin typeface="Courier New" panose="02070309020205020404" pitchFamily="49" charset="0"/>
                <a:cs typeface="Courier New" panose="02070309020205020404" pitchFamily="49" charset="0"/>
              </a:rPr>
              <a:t>(3n) {</a:t>
            </a:r>
          </a:p>
          <a:p>
            <a:pPr marL="0" indent="0">
              <a:spcBef>
                <a:spcPts val="0"/>
              </a:spcBef>
              <a:buNone/>
            </a:pPr>
            <a:r>
              <a:rPr lang="en-US" sz="1600" b="1" dirty="0" smtClean="0">
                <a:solidFill>
                  <a:schemeClr val="bg1">
                    <a:lumMod val="65000"/>
                  </a:schemeClr>
                </a:solidFill>
                <a:latin typeface="Courier New" panose="02070309020205020404" pitchFamily="49" charset="0"/>
                <a:cs typeface="Courier New" panose="02070309020205020404" pitchFamily="49" charset="0"/>
              </a:rPr>
              <a:t>    background</a:t>
            </a:r>
            <a:r>
              <a:rPr lang="en-US" sz="1600" b="1" dirty="0">
                <a:solidFill>
                  <a:schemeClr val="bg1">
                    <a:lumMod val="65000"/>
                  </a:schemeClr>
                </a:solidFill>
                <a:latin typeface="Courier New" panose="02070309020205020404" pitchFamily="49" charset="0"/>
                <a:cs typeface="Courier New" panose="02070309020205020404" pitchFamily="49" charset="0"/>
              </a:rPr>
              <a:t>: #</a:t>
            </a:r>
            <a:r>
              <a:rPr lang="en-US" sz="1600" b="1" dirty="0" err="1">
                <a:solidFill>
                  <a:schemeClr val="bg1">
                    <a:lumMod val="65000"/>
                  </a:schemeClr>
                </a:solidFill>
                <a:latin typeface="Courier New" panose="02070309020205020404" pitchFamily="49" charset="0"/>
                <a:cs typeface="Courier New" panose="02070309020205020404" pitchFamily="49" charset="0"/>
              </a:rPr>
              <a:t>ffc</a:t>
            </a:r>
            <a:r>
              <a:rPr lang="en-US" sz="1600" b="1" dirty="0">
                <a:solidFill>
                  <a:schemeClr val="bg1">
                    <a:lumMod val="65000"/>
                  </a:schemeClr>
                </a:solidFill>
                <a:latin typeface="Courier New" panose="02070309020205020404" pitchFamily="49" charset="0"/>
                <a:cs typeface="Courier New" panose="02070309020205020404" pitchFamily="49" charset="0"/>
              </a:rPr>
              <a:t>;</a:t>
            </a:r>
          </a:p>
          <a:p>
            <a:pPr marL="0" indent="0">
              <a:spcBef>
                <a:spcPts val="0"/>
              </a:spcBef>
              <a:buNone/>
            </a:pPr>
            <a:r>
              <a:rPr lang="en-US" sz="1600" b="1" dirty="0">
                <a:solidFill>
                  <a:schemeClr val="bg1">
                    <a:lumMod val="65000"/>
                  </a:schemeClr>
                </a:solidFill>
                <a:latin typeface="Courier New" panose="02070309020205020404" pitchFamily="49" charset="0"/>
                <a:cs typeface="Courier New" panose="02070309020205020404" pitchFamily="49" charset="0"/>
              </a:rPr>
              <a:t>}</a:t>
            </a:r>
          </a:p>
          <a:p>
            <a:pPr marL="0" indent="0">
              <a:spcBef>
                <a:spcPts val="0"/>
              </a:spcBef>
              <a:buNone/>
            </a:pPr>
            <a:r>
              <a:rPr lang="en-US" sz="1600" b="1" dirty="0">
                <a:solidFill>
                  <a:schemeClr val="tx1"/>
                </a:solidFill>
                <a:latin typeface="Courier New" panose="02070309020205020404" pitchFamily="49" charset="0"/>
                <a:cs typeface="Courier New" panose="02070309020205020404" pitchFamily="49" charset="0"/>
              </a:rPr>
              <a:t>.</a:t>
            </a:r>
            <a:r>
              <a:rPr lang="en-US" sz="1600" b="1" dirty="0" err="1">
                <a:solidFill>
                  <a:schemeClr val="tx1"/>
                </a:solidFill>
                <a:latin typeface="Courier New" panose="02070309020205020404" pitchFamily="49" charset="0"/>
                <a:cs typeface="Courier New" panose="02070309020205020404" pitchFamily="49" charset="0"/>
              </a:rPr>
              <a:t>note</a:t>
            </a:r>
            <a:r>
              <a:rPr lang="en-US" sz="1600" b="1" dirty="0" err="1">
                <a:solidFill>
                  <a:schemeClr val="bg1">
                    <a:lumMod val="65000"/>
                  </a:schemeClr>
                </a:solidFill>
                <a:latin typeface="Courier New" panose="02070309020205020404" pitchFamily="49" charset="0"/>
                <a:cs typeface="Courier New" panose="02070309020205020404" pitchFamily="49" charset="0"/>
              </a:rPr>
              <a:t>:nth-child</a:t>
            </a:r>
            <a:r>
              <a:rPr lang="en-US" sz="1600" b="1" dirty="0">
                <a:solidFill>
                  <a:schemeClr val="bg1">
                    <a:lumMod val="65000"/>
                  </a:schemeClr>
                </a:solidFill>
                <a:latin typeface="Courier New" panose="02070309020205020404" pitchFamily="49" charset="0"/>
                <a:cs typeface="Courier New" panose="02070309020205020404" pitchFamily="49" charset="0"/>
              </a:rPr>
              <a:t>(3n+1) {</a:t>
            </a:r>
          </a:p>
          <a:p>
            <a:pPr marL="0" indent="0">
              <a:spcBef>
                <a:spcPts val="0"/>
              </a:spcBef>
              <a:buNone/>
            </a:pPr>
            <a:r>
              <a:rPr lang="en-US" sz="1600" b="1" dirty="0" smtClean="0">
                <a:solidFill>
                  <a:schemeClr val="bg1">
                    <a:lumMod val="65000"/>
                  </a:schemeClr>
                </a:solidFill>
                <a:latin typeface="Courier New" panose="02070309020205020404" pitchFamily="49" charset="0"/>
                <a:cs typeface="Courier New" panose="02070309020205020404" pitchFamily="49" charset="0"/>
              </a:rPr>
              <a:t>    background</a:t>
            </a:r>
            <a:r>
              <a:rPr lang="en-US" sz="1600" b="1" dirty="0">
                <a:solidFill>
                  <a:schemeClr val="bg1">
                    <a:lumMod val="65000"/>
                  </a:schemeClr>
                </a:solidFill>
                <a:latin typeface="Courier New" panose="02070309020205020404" pitchFamily="49" charset="0"/>
                <a:cs typeface="Courier New" panose="02070309020205020404" pitchFamily="49" charset="0"/>
              </a:rPr>
              <a:t>: #cfc;</a:t>
            </a:r>
          </a:p>
          <a:p>
            <a:pPr marL="0" indent="0">
              <a:spcBef>
                <a:spcPts val="0"/>
              </a:spcBef>
              <a:buNone/>
            </a:pPr>
            <a:r>
              <a:rPr lang="en-US" sz="1600" b="1" dirty="0">
                <a:solidFill>
                  <a:schemeClr val="bg1">
                    <a:lumMod val="65000"/>
                  </a:schemeClr>
                </a:solidFill>
                <a:latin typeface="Courier New" panose="02070309020205020404" pitchFamily="49" charset="0"/>
                <a:cs typeface="Courier New" panose="02070309020205020404" pitchFamily="49" charset="0"/>
              </a:rPr>
              <a:t>}</a:t>
            </a:r>
          </a:p>
          <a:p>
            <a:pPr marL="0" indent="0">
              <a:spcBef>
                <a:spcPts val="0"/>
              </a:spcBef>
              <a:buNone/>
            </a:pPr>
            <a:r>
              <a:rPr lang="en-US" sz="1600" b="1" dirty="0">
                <a:solidFill>
                  <a:schemeClr val="tx1"/>
                </a:solidFill>
                <a:latin typeface="Courier New" panose="02070309020205020404" pitchFamily="49" charset="0"/>
                <a:cs typeface="Courier New" panose="02070309020205020404" pitchFamily="49" charset="0"/>
              </a:rPr>
              <a:t>.</a:t>
            </a:r>
            <a:r>
              <a:rPr lang="en-US" sz="1600" b="1" dirty="0" err="1">
                <a:solidFill>
                  <a:schemeClr val="tx1"/>
                </a:solidFill>
                <a:latin typeface="Courier New" panose="02070309020205020404" pitchFamily="49" charset="0"/>
                <a:cs typeface="Courier New" panose="02070309020205020404" pitchFamily="49" charset="0"/>
              </a:rPr>
              <a:t>note</a:t>
            </a:r>
            <a:r>
              <a:rPr lang="en-US" sz="1600" b="1" dirty="0" err="1">
                <a:solidFill>
                  <a:schemeClr val="bg1">
                    <a:lumMod val="65000"/>
                  </a:schemeClr>
                </a:solidFill>
                <a:latin typeface="Courier New" panose="02070309020205020404" pitchFamily="49" charset="0"/>
                <a:cs typeface="Courier New" panose="02070309020205020404" pitchFamily="49" charset="0"/>
              </a:rPr>
              <a:t>:nth-child</a:t>
            </a:r>
            <a:r>
              <a:rPr lang="en-US" sz="1600" b="1" dirty="0">
                <a:solidFill>
                  <a:schemeClr val="bg1">
                    <a:lumMod val="65000"/>
                  </a:schemeClr>
                </a:solidFill>
                <a:latin typeface="Courier New" panose="02070309020205020404" pitchFamily="49" charset="0"/>
                <a:cs typeface="Courier New" panose="02070309020205020404" pitchFamily="49" charset="0"/>
              </a:rPr>
              <a:t>(3n+2) {</a:t>
            </a:r>
          </a:p>
          <a:p>
            <a:pPr marL="0" indent="0">
              <a:spcBef>
                <a:spcPts val="0"/>
              </a:spcBef>
              <a:buNone/>
            </a:pPr>
            <a:r>
              <a:rPr lang="en-US" sz="1600" b="1" dirty="0" smtClean="0">
                <a:solidFill>
                  <a:schemeClr val="bg1">
                    <a:lumMod val="65000"/>
                  </a:schemeClr>
                </a:solidFill>
                <a:latin typeface="Courier New" panose="02070309020205020404" pitchFamily="49" charset="0"/>
                <a:cs typeface="Courier New" panose="02070309020205020404" pitchFamily="49" charset="0"/>
              </a:rPr>
              <a:t>    background</a:t>
            </a:r>
            <a:r>
              <a:rPr lang="en-US" sz="1600" b="1" dirty="0">
                <a:solidFill>
                  <a:schemeClr val="bg1">
                    <a:lumMod val="65000"/>
                  </a:schemeClr>
                </a:solidFill>
                <a:latin typeface="Courier New" panose="02070309020205020404" pitchFamily="49" charset="0"/>
                <a:cs typeface="Courier New" panose="02070309020205020404" pitchFamily="49" charset="0"/>
              </a:rPr>
              <a:t>: #f6f;</a:t>
            </a:r>
          </a:p>
          <a:p>
            <a:pPr marL="0" indent="0">
              <a:spcBef>
                <a:spcPts val="0"/>
              </a:spcBef>
              <a:buNone/>
            </a:pPr>
            <a:r>
              <a:rPr lang="en-US" sz="1600" b="1" dirty="0">
                <a:solidFill>
                  <a:schemeClr val="bg1">
                    <a:lumMod val="65000"/>
                  </a:schemeClr>
                </a:solidFill>
                <a:latin typeface="Courier New" panose="02070309020205020404" pitchFamily="49" charset="0"/>
                <a:cs typeface="Courier New" panose="02070309020205020404" pitchFamily="49" charset="0"/>
              </a:rPr>
              <a:t>}</a:t>
            </a:r>
          </a:p>
          <a:p>
            <a:r>
              <a:rPr lang="en-US" dirty="0"/>
              <a:t/>
            </a:r>
            <a:br>
              <a:rPr lang="en-US" dirty="0"/>
            </a:br>
            <a:endParaRPr lang="en-US" dirty="0"/>
          </a:p>
          <a:p>
            <a:endParaRPr lang="en-US" dirty="0" smtClean="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515479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Tidy up</a:t>
            </a:r>
            <a:endParaRPr lang="en-US" dirty="0"/>
          </a:p>
        </p:txBody>
      </p:sp>
      <p:sp>
        <p:nvSpPr>
          <p:cNvPr id="3" name="Content Placeholder 2"/>
          <p:cNvSpPr>
            <a:spLocks noGrp="1"/>
          </p:cNvSpPr>
          <p:nvPr>
            <p:ph idx="1"/>
          </p:nvPr>
        </p:nvSpPr>
        <p:spPr>
          <a:xfrm>
            <a:off x="342900" y="897730"/>
            <a:ext cx="8458201" cy="4047649"/>
          </a:xfrm>
        </p:spPr>
        <p:txBody>
          <a:bodyPr>
            <a:normAutofit/>
          </a:bodyPr>
          <a:lstStyle/>
          <a:p>
            <a:r>
              <a:rPr lang="en-US" dirty="0" smtClean="0"/>
              <a:t>Lastly, we need to fix the code that attaches the </a:t>
            </a:r>
            <a:r>
              <a:rPr lang="en-US" sz="1400" b="1" dirty="0" err="1" smtClean="0">
                <a:solidFill>
                  <a:schemeClr val="tx1"/>
                </a:solidFill>
                <a:latin typeface="Courier New" panose="02070309020205020404" pitchFamily="49" charset="0"/>
                <a:cs typeface="Courier New" panose="02070309020205020404" pitchFamily="49" charset="0"/>
              </a:rPr>
              <a:t>onmousedown</a:t>
            </a:r>
            <a:r>
              <a:rPr lang="en-US" dirty="0" smtClean="0"/>
              <a:t> event handler to the notes. In draggable.js, update the </a:t>
            </a:r>
            <a:r>
              <a:rPr lang="en-US" dirty="0" err="1" smtClean="0"/>
              <a:t>window.onload</a:t>
            </a:r>
            <a:r>
              <a:rPr lang="en-US" dirty="0" smtClean="0"/>
              <a:t> handler:</a:t>
            </a:r>
          </a:p>
          <a:p>
            <a:pPr marL="0" indent="0">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err="1" smtClean="0">
                <a:solidFill>
                  <a:schemeClr val="bg1">
                    <a:lumMod val="65000"/>
                  </a:schemeClr>
                </a:solidFill>
                <a:latin typeface="Courier New" panose="02070309020205020404" pitchFamily="49" charset="0"/>
                <a:cs typeface="Courier New" panose="02070309020205020404" pitchFamily="49" charset="0"/>
              </a:rPr>
              <a:t>window.onload</a:t>
            </a:r>
            <a:r>
              <a:rPr lang="en-US" sz="1400" b="1" dirty="0" smtClean="0">
                <a:solidFill>
                  <a:schemeClr val="bg1">
                    <a:lumMod val="65000"/>
                  </a:schemeClr>
                </a:solidFill>
                <a:latin typeface="Courier New" panose="02070309020205020404" pitchFamily="49" charset="0"/>
                <a:cs typeface="Courier New" panose="02070309020205020404" pitchFamily="49" charset="0"/>
              </a:rPr>
              <a:t> </a:t>
            </a:r>
            <a:r>
              <a:rPr lang="en-US" sz="1400" b="1" dirty="0">
                <a:solidFill>
                  <a:schemeClr val="bg1">
                    <a:lumMod val="65000"/>
                  </a:schemeClr>
                </a:solidFill>
                <a:latin typeface="Courier New" panose="02070309020205020404" pitchFamily="49" charset="0"/>
                <a:cs typeface="Courier New" panose="02070309020205020404" pitchFamily="49" charset="0"/>
              </a:rPr>
              <a:t>= function() {</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for (</a:t>
            </a:r>
            <a:r>
              <a:rPr lang="en-US" sz="1400" b="1" dirty="0" err="1">
                <a:solidFill>
                  <a:schemeClr val="bg1">
                    <a:lumMod val="65000"/>
                  </a:schemeClr>
                </a:solidFill>
                <a:latin typeface="Courier New" panose="02070309020205020404" pitchFamily="49" charset="0"/>
                <a:cs typeface="Courier New" panose="02070309020205020404" pitchFamily="49" charset="0"/>
              </a:rPr>
              <a:t>var</a:t>
            </a:r>
            <a:r>
              <a:rPr lang="en-US" sz="1400" b="1" dirty="0">
                <a:solidFill>
                  <a:schemeClr val="bg1">
                    <a:lumMod val="65000"/>
                  </a:schemeClr>
                </a:solidFill>
                <a:latin typeface="Courier New" panose="02070309020205020404" pitchFamily="49" charset="0"/>
                <a:cs typeface="Courier New" panose="02070309020205020404" pitchFamily="49" charset="0"/>
              </a:rPr>
              <a:t> </a:t>
            </a:r>
            <a:r>
              <a:rPr lang="en-US" sz="1400" b="1" dirty="0" err="1">
                <a:solidFill>
                  <a:schemeClr val="bg1">
                    <a:lumMod val="65000"/>
                  </a:schemeClr>
                </a:solidFill>
                <a:latin typeface="Courier New" panose="02070309020205020404" pitchFamily="49" charset="0"/>
                <a:cs typeface="Courier New" panose="02070309020205020404" pitchFamily="49" charset="0"/>
              </a:rPr>
              <a:t>elem</a:t>
            </a:r>
            <a:r>
              <a:rPr lang="en-US" sz="1400" b="1" dirty="0">
                <a:solidFill>
                  <a:schemeClr val="bg1">
                    <a:lumMod val="65000"/>
                  </a:schemeClr>
                </a:solidFill>
                <a:latin typeface="Courier New" panose="02070309020205020404" pitchFamily="49" charset="0"/>
                <a:cs typeface="Courier New" panose="02070309020205020404" pitchFamily="49" charset="0"/>
              </a:rPr>
              <a:t> of </a:t>
            </a:r>
            <a:r>
              <a:rPr lang="en-US" sz="1400" b="1" dirty="0" err="1" smtClean="0">
                <a:solidFill>
                  <a:schemeClr val="bg1">
                    <a:lumMod val="65000"/>
                  </a:schemeClr>
                </a:solidFill>
                <a:latin typeface="Courier New" panose="02070309020205020404" pitchFamily="49" charset="0"/>
                <a:cs typeface="Courier New" panose="02070309020205020404" pitchFamily="49" charset="0"/>
              </a:rPr>
              <a:t>document.</a:t>
            </a:r>
            <a:r>
              <a:rPr lang="en-US" sz="1400" b="1" dirty="0" err="1" smtClean="0">
                <a:solidFill>
                  <a:schemeClr val="tx1"/>
                </a:solidFill>
                <a:latin typeface="Courier New" panose="02070309020205020404" pitchFamily="49" charset="0"/>
                <a:cs typeface="Courier New" panose="02070309020205020404" pitchFamily="49" charset="0"/>
              </a:rPr>
              <a:t>getElementsByClassName</a:t>
            </a:r>
            <a:r>
              <a:rPr lang="en-US" sz="1400" b="1" dirty="0" smtClean="0">
                <a:solidFill>
                  <a:schemeClr val="tx1"/>
                </a:solidFill>
                <a:latin typeface="Courier New" panose="02070309020205020404" pitchFamily="49" charset="0"/>
                <a:cs typeface="Courier New" panose="02070309020205020404" pitchFamily="49" charset="0"/>
              </a:rPr>
              <a:t>("note")</a:t>
            </a:r>
            <a:r>
              <a:rPr lang="en-US" sz="1400" b="1" dirty="0" smtClean="0">
                <a:solidFill>
                  <a:schemeClr val="bg1">
                    <a:lumMod val="65000"/>
                  </a:schemeClr>
                </a:solidFill>
                <a:latin typeface="Courier New" panose="02070309020205020404" pitchFamily="49" charset="0"/>
                <a:cs typeface="Courier New" panose="02070309020205020404" pitchFamily="49" charset="0"/>
              </a:rPr>
              <a:t>) </a:t>
            </a:r>
            <a:r>
              <a:rPr lang="en-US" sz="1400" b="1" dirty="0">
                <a:solidFill>
                  <a:schemeClr val="bg1">
                    <a:lumMod val="65000"/>
                  </a:schemeClr>
                </a:solidFill>
                <a:latin typeface="Courier New" panose="02070309020205020404" pitchFamily="49" charset="0"/>
                <a:cs typeface="Courier New" panose="02070309020205020404" pitchFamily="49" charset="0"/>
              </a:rPr>
              <a:t>{</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a:t>
            </a:r>
            <a:r>
              <a:rPr lang="en-US" sz="1400" b="1" dirty="0" err="1">
                <a:solidFill>
                  <a:schemeClr val="bg1">
                    <a:lumMod val="65000"/>
                  </a:schemeClr>
                </a:solidFill>
                <a:latin typeface="Courier New" panose="02070309020205020404" pitchFamily="49" charset="0"/>
                <a:cs typeface="Courier New" panose="02070309020205020404" pitchFamily="49" charset="0"/>
              </a:rPr>
              <a:t>makeDraggable</a:t>
            </a:r>
            <a:r>
              <a:rPr lang="en-US" sz="1400" b="1" dirty="0">
                <a:solidFill>
                  <a:schemeClr val="bg1">
                    <a:lumMod val="65000"/>
                  </a:schemeClr>
                </a:solidFill>
                <a:latin typeface="Courier New" panose="02070309020205020404" pitchFamily="49" charset="0"/>
                <a:cs typeface="Courier New" panose="02070309020205020404" pitchFamily="49" charset="0"/>
              </a:rPr>
              <a:t>(</a:t>
            </a:r>
            <a:r>
              <a:rPr lang="en-US" sz="1400" b="1" dirty="0" err="1">
                <a:solidFill>
                  <a:schemeClr val="bg1">
                    <a:lumMod val="65000"/>
                  </a:schemeClr>
                </a:solidFill>
                <a:latin typeface="Courier New" panose="02070309020205020404" pitchFamily="49" charset="0"/>
                <a:cs typeface="Courier New" panose="02070309020205020404" pitchFamily="49" charset="0"/>
              </a:rPr>
              <a:t>elem</a:t>
            </a:r>
            <a:r>
              <a:rPr lang="en-US" sz="1400" b="1" dirty="0">
                <a:solidFill>
                  <a:schemeClr val="bg1">
                    <a:lumMod val="65000"/>
                  </a:schemeClr>
                </a:solidFill>
                <a:latin typeface="Courier New" panose="02070309020205020404" pitchFamily="49" charset="0"/>
                <a:cs typeface="Courier New" panose="02070309020205020404" pitchFamily="49" charset="0"/>
              </a:rPr>
              <a:t>);</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a:t>
            </a:r>
          </a:p>
          <a:p>
            <a:r>
              <a:rPr lang="en-US" dirty="0" smtClean="0"/>
              <a:t>This version is available in the </a:t>
            </a:r>
            <a:r>
              <a:rPr lang="en-US" dirty="0" smtClean="0"/>
              <a:t>'step 4 - </a:t>
            </a:r>
            <a:r>
              <a:rPr lang="en-US" dirty="0" err="1" smtClean="0"/>
              <a:t>divs</a:t>
            </a:r>
            <a:r>
              <a:rPr lang="en-US" dirty="0" smtClean="0"/>
              <a:t>' commit of the repo. Test it out, there should be (almost) no difference.</a:t>
            </a:r>
            <a:r>
              <a:rPr lang="en-US" dirty="0"/>
              <a:t/>
            </a:r>
            <a:br>
              <a:rPr lang="en-US" dirty="0"/>
            </a:b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62174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Editable notes</a:t>
            </a:r>
            <a:endParaRPr lang="en-US" dirty="0"/>
          </a:p>
        </p:txBody>
      </p:sp>
      <p:sp>
        <p:nvSpPr>
          <p:cNvPr id="3" name="Content Placeholder 2"/>
          <p:cNvSpPr>
            <a:spLocks noGrp="1"/>
          </p:cNvSpPr>
          <p:nvPr>
            <p:ph idx="1"/>
          </p:nvPr>
        </p:nvSpPr>
        <p:spPr>
          <a:xfrm>
            <a:off x="342900" y="897730"/>
            <a:ext cx="8458201" cy="4047649"/>
          </a:xfrm>
        </p:spPr>
        <p:txBody>
          <a:bodyPr>
            <a:normAutofit/>
          </a:bodyPr>
          <a:lstStyle/>
          <a:p>
            <a:r>
              <a:rPr lang="en-US" dirty="0" smtClean="0"/>
              <a:t>It would be nice to be able to edit our notes right on the page, instead of having to edit index.html.</a:t>
            </a:r>
          </a:p>
          <a:p>
            <a:r>
              <a:rPr lang="en-US" dirty="0" smtClean="0"/>
              <a:t>This can be quickly done by using a </a:t>
            </a:r>
            <a:r>
              <a:rPr lang="en-US" sz="1400" b="1" dirty="0" smtClean="0">
                <a:solidFill>
                  <a:schemeClr val="tx1"/>
                </a:solidFill>
                <a:latin typeface="Courier New" panose="02070309020205020404" pitchFamily="49" charset="0"/>
                <a:cs typeface="Courier New" panose="02070309020205020404" pitchFamily="49" charset="0"/>
              </a:rPr>
              <a:t>&lt;</a:t>
            </a:r>
            <a:r>
              <a:rPr lang="en-US" sz="1400" b="1" dirty="0" err="1" smtClean="0">
                <a:solidFill>
                  <a:schemeClr val="tx1"/>
                </a:solidFill>
                <a:latin typeface="Courier New" panose="02070309020205020404" pitchFamily="49" charset="0"/>
                <a:cs typeface="Courier New" panose="02070309020205020404" pitchFamily="49" charset="0"/>
              </a:rPr>
              <a:t>textarea</a:t>
            </a:r>
            <a:r>
              <a:rPr lang="en-US" sz="1400" b="1" dirty="0" smtClean="0">
                <a:solidFill>
                  <a:schemeClr val="tx1"/>
                </a:solidFill>
                <a:latin typeface="Courier New" panose="02070309020205020404" pitchFamily="49" charset="0"/>
                <a:cs typeface="Courier New" panose="02070309020205020404" pitchFamily="49" charset="0"/>
              </a:rPr>
              <a:t>&gt;</a:t>
            </a:r>
            <a:r>
              <a:rPr lang="en-US" dirty="0" smtClean="0"/>
              <a:t> element. Update index.html to add a </a:t>
            </a:r>
            <a:r>
              <a:rPr lang="en-US" sz="1400" b="1" dirty="0">
                <a:solidFill>
                  <a:schemeClr val="tx1"/>
                </a:solidFill>
                <a:latin typeface="Courier New" panose="02070309020205020404" pitchFamily="49" charset="0"/>
                <a:cs typeface="Courier New" panose="02070309020205020404" pitchFamily="49" charset="0"/>
              </a:rPr>
              <a:t>&lt;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&gt;</a:t>
            </a:r>
            <a:r>
              <a:rPr lang="en-US" dirty="0" smtClean="0"/>
              <a:t> inside the </a:t>
            </a:r>
            <a:r>
              <a:rPr lang="en-US" sz="1400" b="1" dirty="0">
                <a:solidFill>
                  <a:schemeClr val="tx1"/>
                </a:solidFill>
                <a:latin typeface="Courier New" panose="02070309020205020404" pitchFamily="49" charset="0"/>
                <a:cs typeface="Courier New" panose="02070309020205020404" pitchFamily="49" charset="0"/>
              </a:rPr>
              <a:t>&lt;div&gt;</a:t>
            </a:r>
            <a:r>
              <a:rPr lang="en-US" dirty="0" smtClean="0"/>
              <a:t> for each note:</a:t>
            </a:r>
          </a:p>
          <a:p>
            <a:pPr marL="0" indent="0">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smtClean="0">
                <a:solidFill>
                  <a:schemeClr val="bg1">
                    <a:lumMod val="65000"/>
                  </a:schemeClr>
                </a:solidFill>
                <a:latin typeface="Courier New" panose="02070309020205020404" pitchFamily="49" charset="0"/>
                <a:cs typeface="Courier New" panose="02070309020205020404" pitchFamily="49" charset="0"/>
              </a:rPr>
              <a:t>&lt;</a:t>
            </a:r>
            <a:r>
              <a:rPr lang="en-US" sz="1400" b="1" dirty="0">
                <a:solidFill>
                  <a:schemeClr val="bg1">
                    <a:lumMod val="65000"/>
                  </a:schemeClr>
                </a:solidFill>
                <a:latin typeface="Courier New" panose="02070309020205020404" pitchFamily="49" charset="0"/>
                <a:cs typeface="Courier New" panose="02070309020205020404" pitchFamily="49" charset="0"/>
              </a:rPr>
              <a:t>div class="note"&gt;</a:t>
            </a:r>
            <a:r>
              <a:rPr lang="en-US" sz="1400" b="1" dirty="0">
                <a:solidFill>
                  <a:schemeClr val="tx1"/>
                </a:solidFill>
                <a:latin typeface="Courier New" panose="02070309020205020404" pitchFamily="49" charset="0"/>
                <a:cs typeface="Courier New" panose="02070309020205020404" pitchFamily="49" charset="0"/>
              </a:rPr>
              <a:t>&lt;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&gt;</a:t>
            </a:r>
            <a:r>
              <a:rPr lang="en-US" sz="1400" b="1" dirty="0">
                <a:solidFill>
                  <a:schemeClr val="bg1">
                    <a:lumMod val="65000"/>
                  </a:schemeClr>
                </a:solidFill>
                <a:latin typeface="Courier New" panose="02070309020205020404" pitchFamily="49" charset="0"/>
                <a:cs typeface="Courier New" panose="02070309020205020404" pitchFamily="49" charset="0"/>
              </a:rPr>
              <a:t>Feed the cat</a:t>
            </a:r>
            <a:r>
              <a:rPr lang="en-US" sz="1400" b="1" dirty="0">
                <a:solidFill>
                  <a:schemeClr val="tx1"/>
                </a:solidFill>
                <a:latin typeface="Courier New" panose="02070309020205020404" pitchFamily="49" charset="0"/>
                <a:cs typeface="Courier New" panose="02070309020205020404" pitchFamily="49" charset="0"/>
              </a:rPr>
              <a:t>&lt;/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&gt;</a:t>
            </a:r>
            <a:r>
              <a:rPr lang="en-US" sz="1400" b="1" dirty="0">
                <a:solidFill>
                  <a:schemeClr val="bg1">
                    <a:lumMod val="65000"/>
                  </a:schemeClr>
                </a:solidFill>
                <a:latin typeface="Courier New" panose="02070309020205020404" pitchFamily="49" charset="0"/>
                <a:cs typeface="Courier New" panose="02070309020205020404" pitchFamily="49" charset="0"/>
              </a:rPr>
              <a:t>&lt;/div&gt;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smtClean="0">
                <a:solidFill>
                  <a:schemeClr val="bg1">
                    <a:lumMod val="65000"/>
                  </a:schemeClr>
                </a:solidFill>
                <a:latin typeface="Courier New" panose="02070309020205020404" pitchFamily="49" charset="0"/>
                <a:cs typeface="Courier New" panose="02070309020205020404" pitchFamily="49" charset="0"/>
              </a:rPr>
              <a:t>&lt;</a:t>
            </a:r>
            <a:r>
              <a:rPr lang="en-US" sz="1400" b="1" dirty="0">
                <a:solidFill>
                  <a:schemeClr val="bg1">
                    <a:lumMod val="65000"/>
                  </a:schemeClr>
                </a:solidFill>
                <a:latin typeface="Courier New" panose="02070309020205020404" pitchFamily="49" charset="0"/>
                <a:cs typeface="Courier New" panose="02070309020205020404" pitchFamily="49" charset="0"/>
              </a:rPr>
              <a:t>div class="note"&gt;</a:t>
            </a:r>
            <a:r>
              <a:rPr lang="en-US" sz="1400" b="1" dirty="0">
                <a:solidFill>
                  <a:schemeClr val="tx1"/>
                </a:solidFill>
                <a:latin typeface="Courier New" panose="02070309020205020404" pitchFamily="49" charset="0"/>
                <a:cs typeface="Courier New" panose="02070309020205020404" pitchFamily="49" charset="0"/>
              </a:rPr>
              <a:t>&lt;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&gt;</a:t>
            </a:r>
            <a:r>
              <a:rPr lang="en-US" sz="1400" b="1" dirty="0">
                <a:solidFill>
                  <a:schemeClr val="bg1">
                    <a:lumMod val="65000"/>
                  </a:schemeClr>
                </a:solidFill>
                <a:latin typeface="Courier New" panose="02070309020205020404" pitchFamily="49" charset="0"/>
                <a:cs typeface="Courier New" panose="02070309020205020404" pitchFamily="49" charset="0"/>
              </a:rPr>
              <a:t>Take out the garbage</a:t>
            </a:r>
            <a:r>
              <a:rPr lang="en-US" sz="1400" b="1" dirty="0">
                <a:solidFill>
                  <a:schemeClr val="tx1"/>
                </a:solidFill>
                <a:latin typeface="Courier New" panose="02070309020205020404" pitchFamily="49" charset="0"/>
                <a:cs typeface="Courier New" panose="02070309020205020404" pitchFamily="49" charset="0"/>
              </a:rPr>
              <a:t>&lt;/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&gt;</a:t>
            </a:r>
            <a:r>
              <a:rPr lang="en-US" sz="1400" b="1" dirty="0">
                <a:solidFill>
                  <a:schemeClr val="bg1">
                    <a:lumMod val="65000"/>
                  </a:schemeClr>
                </a:solidFill>
                <a:latin typeface="Courier New" panose="02070309020205020404" pitchFamily="49" charset="0"/>
                <a:cs typeface="Courier New" panose="02070309020205020404" pitchFamily="49" charset="0"/>
              </a:rPr>
              <a:t>&lt;/div&gt;</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smtClean="0">
                <a:solidFill>
                  <a:schemeClr val="bg1">
                    <a:lumMod val="65000"/>
                  </a:schemeClr>
                </a:solidFill>
                <a:latin typeface="Courier New" panose="02070309020205020404" pitchFamily="49" charset="0"/>
                <a:cs typeface="Courier New" panose="02070309020205020404" pitchFamily="49" charset="0"/>
              </a:rPr>
              <a:t>&lt;</a:t>
            </a:r>
            <a:r>
              <a:rPr lang="en-US" sz="1400" b="1" dirty="0">
                <a:solidFill>
                  <a:schemeClr val="bg1">
                    <a:lumMod val="65000"/>
                  </a:schemeClr>
                </a:solidFill>
                <a:latin typeface="Courier New" panose="02070309020205020404" pitchFamily="49" charset="0"/>
                <a:cs typeface="Courier New" panose="02070309020205020404" pitchFamily="49" charset="0"/>
              </a:rPr>
              <a:t>div class="note"&gt;</a:t>
            </a:r>
            <a:r>
              <a:rPr lang="en-US" sz="1400" b="1" dirty="0">
                <a:solidFill>
                  <a:schemeClr val="tx1"/>
                </a:solidFill>
                <a:latin typeface="Courier New" panose="02070309020205020404" pitchFamily="49" charset="0"/>
                <a:cs typeface="Courier New" panose="02070309020205020404" pitchFamily="49" charset="0"/>
              </a:rPr>
              <a:t>&lt;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&gt;</a:t>
            </a:r>
            <a:r>
              <a:rPr lang="en-US" sz="1400" b="1" dirty="0">
                <a:solidFill>
                  <a:schemeClr val="bg1">
                    <a:lumMod val="65000"/>
                  </a:schemeClr>
                </a:solidFill>
                <a:latin typeface="Courier New" panose="02070309020205020404" pitchFamily="49" charset="0"/>
                <a:cs typeface="Courier New" panose="02070309020205020404" pitchFamily="49" charset="0"/>
              </a:rPr>
              <a:t>Tidy the garage</a:t>
            </a:r>
            <a:r>
              <a:rPr lang="en-US" sz="1400" b="1" dirty="0">
                <a:solidFill>
                  <a:schemeClr val="tx1"/>
                </a:solidFill>
                <a:latin typeface="Courier New" panose="02070309020205020404" pitchFamily="49" charset="0"/>
                <a:cs typeface="Courier New" panose="02070309020205020404" pitchFamily="49" charset="0"/>
              </a:rPr>
              <a:t>&lt;/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&gt;</a:t>
            </a:r>
            <a:r>
              <a:rPr lang="en-US" sz="1400" b="1" dirty="0">
                <a:solidFill>
                  <a:schemeClr val="bg1">
                    <a:lumMod val="65000"/>
                  </a:schemeClr>
                </a:solidFill>
                <a:latin typeface="Courier New" panose="02070309020205020404" pitchFamily="49" charset="0"/>
                <a:cs typeface="Courier New" panose="02070309020205020404" pitchFamily="49" charset="0"/>
              </a:rPr>
              <a:t>&lt;/div&gt;</a:t>
            </a:r>
          </a:p>
          <a:p>
            <a:r>
              <a:rPr lang="en-US" dirty="0" smtClean="0"/>
              <a:t>Let's try that out …</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27456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Editable notes</a:t>
            </a:r>
            <a:endParaRPr lang="en-US" dirty="0"/>
          </a:p>
        </p:txBody>
      </p:sp>
      <p:sp>
        <p:nvSpPr>
          <p:cNvPr id="3" name="Content Placeholder 2"/>
          <p:cNvSpPr>
            <a:spLocks noGrp="1"/>
          </p:cNvSpPr>
          <p:nvPr>
            <p:ph idx="1"/>
          </p:nvPr>
        </p:nvSpPr>
        <p:spPr>
          <a:xfrm>
            <a:off x="342900" y="897730"/>
            <a:ext cx="8458201" cy="4047649"/>
          </a:xfrm>
        </p:spPr>
        <p:txBody>
          <a:bodyPr>
            <a:normAutofit/>
          </a:bodyPr>
          <a:lstStyle/>
          <a:p>
            <a:r>
              <a:rPr lang="en-US" dirty="0" smtClean="0"/>
              <a:t>Hmm, not so nice looking.</a:t>
            </a:r>
          </a:p>
          <a:p>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3492500" y="316296"/>
            <a:ext cx="4508609" cy="3672206"/>
          </a:xfrm>
          <a:prstGeom prst="rect">
            <a:avLst/>
          </a:prstGeom>
        </p:spPr>
      </p:pic>
    </p:spTree>
    <p:extLst>
      <p:ext uri="{BB962C8B-B14F-4D97-AF65-F5344CB8AC3E}">
        <p14:creationId xmlns:p14="http://schemas.microsoft.com/office/powerpoint/2010/main" val="7650147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Editable notes</a:t>
            </a:r>
            <a:endParaRPr lang="en-US" dirty="0"/>
          </a:p>
        </p:txBody>
      </p:sp>
      <p:sp>
        <p:nvSpPr>
          <p:cNvPr id="3" name="Content Placeholder 2"/>
          <p:cNvSpPr>
            <a:spLocks noGrp="1"/>
          </p:cNvSpPr>
          <p:nvPr>
            <p:ph idx="1"/>
          </p:nvPr>
        </p:nvSpPr>
        <p:spPr>
          <a:xfrm>
            <a:off x="411480" y="770423"/>
            <a:ext cx="8458201" cy="4047649"/>
          </a:xfrm>
        </p:spPr>
        <p:txBody>
          <a:bodyPr>
            <a:normAutofit fontScale="92500"/>
          </a:bodyPr>
          <a:lstStyle/>
          <a:p>
            <a:r>
              <a:rPr lang="en-US" dirty="0" smtClean="0"/>
              <a:t>We lost some styling and the text area comes with visuals that don't quite work.</a:t>
            </a:r>
          </a:p>
          <a:p>
            <a:r>
              <a:rPr lang="en-US" dirty="0" smtClean="0"/>
              <a:t>Let's make that text area the right size first. In notes.css, add a selector and some sizing attributes:</a:t>
            </a:r>
          </a:p>
          <a:p>
            <a:pPr marL="0" indent="0">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a:solidFill>
                  <a:schemeClr val="tx1"/>
                </a:solidFill>
                <a:latin typeface="Courier New" panose="02070309020205020404" pitchFamily="49" charset="0"/>
                <a:cs typeface="Courier New" panose="02070309020205020404" pitchFamily="49" charset="0"/>
              </a:rPr>
              <a:t>note&gt;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 &lt;</a:t>
            </a:r>
            <a:r>
              <a:rPr lang="en-US" sz="1400" b="1" dirty="0" err="1" smtClean="0">
                <a:solidFill>
                  <a:schemeClr val="tx1"/>
                </a:solidFill>
                <a:latin typeface="Courier New" panose="02070309020205020404" pitchFamily="49" charset="0"/>
                <a:cs typeface="Courier New" panose="02070309020205020404" pitchFamily="49" charset="0"/>
              </a:rPr>
              <a:t>textarea</a:t>
            </a:r>
            <a:r>
              <a:rPr lang="en-US" sz="1400" b="1" dirty="0" smtClean="0">
                <a:solidFill>
                  <a:schemeClr val="tx1"/>
                </a:solidFill>
                <a:latin typeface="Courier New" panose="02070309020205020404" pitchFamily="49" charset="0"/>
                <a:cs typeface="Courier New" panose="02070309020205020404" pitchFamily="49" charset="0"/>
              </a:rPr>
              <a:t>&gt;'s that are children of a class="note" element */</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width</a:t>
            </a:r>
            <a:r>
              <a:rPr lang="en-US" sz="1400" b="1" dirty="0">
                <a:solidFill>
                  <a:schemeClr val="tx1"/>
                </a:solidFill>
                <a:latin typeface="Courier New" panose="02070309020205020404" pitchFamily="49" charset="0"/>
                <a:cs typeface="Courier New" panose="02070309020205020404" pitchFamily="49" charset="0"/>
              </a:rPr>
              <a:t>: 100</a:t>
            </a:r>
            <a:r>
              <a:rPr lang="en-US" sz="1400" b="1" dirty="0" smtClean="0">
                <a:solidFill>
                  <a:schemeClr val="tx1"/>
                </a:solidFill>
                <a:latin typeface="Courier New" panose="02070309020205020404" pitchFamily="49" charset="0"/>
                <a:cs typeface="Courier New" panose="02070309020205020404" pitchFamily="49" charset="0"/>
              </a:rPr>
              <a:t>%;     /* make them as big as their container */</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height</a:t>
            </a:r>
            <a:r>
              <a:rPr lang="en-US" sz="1400" b="1" dirty="0">
                <a:solidFill>
                  <a:schemeClr val="tx1"/>
                </a:solidFill>
                <a:latin typeface="Courier New" panose="02070309020205020404" pitchFamily="49" charset="0"/>
                <a:cs typeface="Courier New" panose="02070309020205020404" pitchFamily="49" charset="0"/>
              </a:rPr>
              <a:t>: 100%;</a:t>
            </a: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a:t>
            </a:r>
          </a:p>
          <a:p>
            <a:r>
              <a:rPr lang="en-US" dirty="0" smtClean="0"/>
              <a:t>Then we get rid of the resize handle, and remove the borders, selection outline and background:</a:t>
            </a:r>
          </a:p>
          <a:p>
            <a:pPr marL="0" indent="0">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.note&gt;</a:t>
            </a:r>
            <a:r>
              <a:rPr lang="en-US" sz="1400" b="1" dirty="0" err="1">
                <a:solidFill>
                  <a:schemeClr val="bg1">
                    <a:lumMod val="50000"/>
                  </a:schemeClr>
                </a:solidFill>
                <a:latin typeface="Courier New" panose="02070309020205020404" pitchFamily="49" charset="0"/>
                <a:cs typeface="Courier New" panose="02070309020205020404" pitchFamily="49" charset="0"/>
              </a:rPr>
              <a:t>textarea</a:t>
            </a:r>
            <a:r>
              <a:rPr lang="en-US" sz="1400" b="1" dirty="0">
                <a:solidFill>
                  <a:schemeClr val="bg1">
                    <a:lumMod val="50000"/>
                  </a:schemeClr>
                </a:solidFill>
                <a:latin typeface="Courier New" panose="02070309020205020404" pitchFamily="49" charset="0"/>
                <a:cs typeface="Courier New" panose="02070309020205020404" pitchFamily="49" charset="0"/>
              </a:rPr>
              <a:t> {     /* &lt;</a:t>
            </a:r>
            <a:r>
              <a:rPr lang="en-US" sz="1400" b="1" dirty="0" err="1">
                <a:solidFill>
                  <a:schemeClr val="bg1">
                    <a:lumMod val="50000"/>
                  </a:schemeClr>
                </a:solidFill>
                <a:latin typeface="Courier New" panose="02070309020205020404" pitchFamily="49" charset="0"/>
                <a:cs typeface="Courier New" panose="02070309020205020404" pitchFamily="49" charset="0"/>
              </a:rPr>
              <a:t>textarea</a:t>
            </a:r>
            <a:r>
              <a:rPr lang="en-US" sz="1400" b="1" dirty="0">
                <a:solidFill>
                  <a:schemeClr val="bg1">
                    <a:lumMod val="50000"/>
                  </a:schemeClr>
                </a:solidFill>
                <a:latin typeface="Courier New" panose="02070309020205020404" pitchFamily="49" charset="0"/>
                <a:cs typeface="Courier New" panose="02070309020205020404" pitchFamily="49" charset="0"/>
              </a:rPr>
              <a:t>&gt;'s that are children of a class="note" element */</a:t>
            </a:r>
          </a:p>
          <a:p>
            <a:pPr marL="0" indent="0">
              <a:spcBef>
                <a:spcPts val="0"/>
              </a:spcBef>
              <a:buNone/>
            </a:pPr>
            <a:r>
              <a:rPr lang="en-US" sz="1400" b="1" dirty="0" smtClean="0">
                <a:solidFill>
                  <a:schemeClr val="bg1">
                    <a:lumMod val="65000"/>
                  </a:schemeClr>
                </a:solidFill>
                <a:latin typeface="Courier New" panose="02070309020205020404" pitchFamily="49" charset="0"/>
                <a:cs typeface="Courier New" panose="02070309020205020404" pitchFamily="49" charset="0"/>
              </a:rPr>
              <a:t>    . . .</a:t>
            </a:r>
            <a:endParaRPr lang="en-US" sz="1400" b="1" dirty="0">
              <a:solidFill>
                <a:schemeClr val="bg1">
                  <a:lumMod val="65000"/>
                </a:schemeClr>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resize: none;               /* no resize handle */</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background</a:t>
            </a:r>
            <a:r>
              <a:rPr lang="en-US" sz="1400" b="1" dirty="0">
                <a:solidFill>
                  <a:schemeClr val="tx1"/>
                </a:solidFill>
                <a:latin typeface="Courier New" panose="02070309020205020404" pitchFamily="49" charset="0"/>
                <a:cs typeface="Courier New" panose="02070309020205020404" pitchFamily="49" charset="0"/>
              </a:rPr>
              <a:t>: transparent</a:t>
            </a:r>
            <a:r>
              <a:rPr lang="en-US" sz="1400" b="1" dirty="0" smtClean="0">
                <a:solidFill>
                  <a:schemeClr val="tx1"/>
                </a:solidFill>
                <a:latin typeface="Courier New" panose="02070309020205020404" pitchFamily="49" charset="0"/>
                <a:cs typeface="Courier New" panose="02070309020205020404" pitchFamily="49" charset="0"/>
              </a:rPr>
              <a:t>;    /* transparent */</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tx1"/>
                </a:solidFill>
                <a:latin typeface="Courier New" panose="02070309020205020404" pitchFamily="49" charset="0"/>
                <a:cs typeface="Courier New" panose="02070309020205020404" pitchFamily="49" charset="0"/>
              </a:rPr>
              <a:t>    border: none</a:t>
            </a:r>
            <a:r>
              <a:rPr lang="en-US" sz="1400" b="1" dirty="0" smtClean="0">
                <a:solidFill>
                  <a:schemeClr val="tx1"/>
                </a:solidFill>
                <a:latin typeface="Courier New" panose="02070309020205020404" pitchFamily="49" charset="0"/>
                <a:cs typeface="Courier New" panose="02070309020205020404" pitchFamily="49" charset="0"/>
              </a:rPr>
              <a:t>;               /* no border */</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outline: none;              /* no outline when selected */</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bg1">
                    <a:lumMod val="65000"/>
                  </a:schemeClr>
                </a:solidFill>
                <a:latin typeface="Courier New" panose="02070309020205020404" pitchFamily="49" charset="0"/>
                <a:cs typeface="Courier New" panose="02070309020205020404" pitchFamily="49" charset="0"/>
              </a:rPr>
              <a:t>}</a:t>
            </a:r>
            <a:endParaRPr lang="en-US" sz="1400" b="1" dirty="0">
              <a:solidFill>
                <a:schemeClr val="bg1">
                  <a:lumMod val="65000"/>
                </a:schemeClr>
              </a:solidFill>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21984877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Editable notes</a:t>
            </a:r>
            <a:endParaRPr lang="en-US" dirty="0"/>
          </a:p>
        </p:txBody>
      </p:sp>
      <p:sp>
        <p:nvSpPr>
          <p:cNvPr id="3" name="Content Placeholder 2"/>
          <p:cNvSpPr>
            <a:spLocks noGrp="1"/>
          </p:cNvSpPr>
          <p:nvPr>
            <p:ph idx="1"/>
          </p:nvPr>
        </p:nvSpPr>
        <p:spPr>
          <a:xfrm>
            <a:off x="342900" y="897730"/>
            <a:ext cx="8458201" cy="4047649"/>
          </a:xfrm>
        </p:spPr>
        <p:txBody>
          <a:bodyPr>
            <a:normAutofit/>
          </a:bodyPr>
          <a:lstStyle/>
          <a:p>
            <a:r>
              <a:rPr lang="en-US" dirty="0" smtClean="0"/>
              <a:t>And, transfer the font-related attributes from the </a:t>
            </a:r>
            <a:r>
              <a:rPr lang="en-US" sz="1400" b="1" dirty="0">
                <a:solidFill>
                  <a:schemeClr val="tx1"/>
                </a:solidFill>
                <a:latin typeface="Courier New" panose="02070309020205020404" pitchFamily="49" charset="0"/>
                <a:cs typeface="Courier New" panose="02070309020205020404" pitchFamily="49" charset="0"/>
              </a:rPr>
              <a:t>.note</a:t>
            </a:r>
            <a:r>
              <a:rPr lang="en-US" dirty="0" smtClean="0"/>
              <a:t> class to the text area:</a:t>
            </a:r>
          </a:p>
          <a:p>
            <a:pPr marL="0" indent="0">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b="1" dirty="0" smtClean="0">
                <a:solidFill>
                  <a:schemeClr val="bg1">
                    <a:lumMod val="65000"/>
                  </a:schemeClr>
                </a:solidFill>
                <a:latin typeface="Courier New" panose="02070309020205020404" pitchFamily="49" charset="0"/>
                <a:cs typeface="Courier New" panose="02070309020205020404" pitchFamily="49" charset="0"/>
              </a:rPr>
              <a:t>.note {</a:t>
            </a:r>
          </a:p>
          <a:p>
            <a:pPr marL="0" indent="0">
              <a:spcBef>
                <a:spcPts val="0"/>
              </a:spcBef>
              <a:buNone/>
            </a:pPr>
            <a:r>
              <a:rPr lang="en-US" sz="1400" b="1" dirty="0" smtClean="0">
                <a:solidFill>
                  <a:schemeClr val="bg1">
                    <a:lumMod val="65000"/>
                  </a:schemeClr>
                </a:solidFill>
                <a:latin typeface="Courier New" panose="02070309020205020404" pitchFamily="49" charset="0"/>
                <a:cs typeface="Courier New" panose="02070309020205020404" pitchFamily="49" charset="0"/>
              </a:rPr>
              <a:t>    . . .</a:t>
            </a:r>
            <a:r>
              <a:rPr lang="en-US" sz="1400" b="1" dirty="0" smtClean="0">
                <a:solidFill>
                  <a:schemeClr val="tx1"/>
                </a:solidFill>
                <a:latin typeface="Courier New" panose="02070309020205020404" pitchFamily="49" charset="0"/>
                <a:cs typeface="Courier New" panose="02070309020205020404" pitchFamily="49" charset="0"/>
              </a:rPr>
              <a:t/>
            </a:r>
            <a:br>
              <a:rPr lang="en-US" sz="1400" b="1" dirty="0" smtClean="0">
                <a:solidFill>
                  <a:schemeClr val="tx1"/>
                </a:solidFill>
                <a:latin typeface="Courier New" panose="02070309020205020404" pitchFamily="49" charset="0"/>
                <a:cs typeface="Courier New" panose="02070309020205020404" pitchFamily="49" charset="0"/>
              </a:rPr>
            </a:br>
            <a:r>
              <a:rPr lang="en-US" sz="1400" b="1" dirty="0" smtClean="0">
                <a:solidFill>
                  <a:schemeClr val="tx1"/>
                </a:solidFill>
                <a:latin typeface="Courier New" panose="02070309020205020404" pitchFamily="49" charset="0"/>
                <a:cs typeface="Courier New" panose="02070309020205020404" pitchFamily="49" charset="0"/>
              </a:rPr>
              <a:t>    </a:t>
            </a:r>
            <a:r>
              <a:rPr lang="en-US" sz="1400" b="1" strike="sngStrike" dirty="0" smtClean="0">
                <a:solidFill>
                  <a:schemeClr val="accent1"/>
                </a:solidFill>
                <a:latin typeface="Courier New" panose="02070309020205020404" pitchFamily="49" charset="0"/>
                <a:cs typeface="Courier New" panose="02070309020205020404" pitchFamily="49" charset="0"/>
              </a:rPr>
              <a:t>font-family: 'Rock Salt', cursive;</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strike="sngStrike" dirty="0" smtClean="0">
                <a:solidFill>
                  <a:schemeClr val="accent1"/>
                </a:solidFill>
                <a:latin typeface="Courier New" panose="02070309020205020404" pitchFamily="49" charset="0"/>
                <a:cs typeface="Courier New" panose="02070309020205020404" pitchFamily="49" charset="0"/>
              </a:rPr>
              <a:t>font-weight: bold;</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strike="sngStrike" dirty="0" smtClean="0">
                <a:solidFill>
                  <a:schemeClr val="accent1"/>
                </a:solidFill>
                <a:latin typeface="Courier New" panose="02070309020205020404" pitchFamily="49" charset="0"/>
                <a:cs typeface="Courier New" panose="02070309020205020404" pitchFamily="49" charset="0"/>
              </a:rPr>
              <a:t>font-size: 120%;</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strike="sngStrike" dirty="0" smtClean="0">
                <a:solidFill>
                  <a:schemeClr val="accent1"/>
                </a:solidFill>
                <a:latin typeface="Courier New" panose="02070309020205020404" pitchFamily="49" charset="0"/>
                <a:cs typeface="Courier New" panose="02070309020205020404" pitchFamily="49" charset="0"/>
              </a:rPr>
              <a:t>letter-spacing: 2px;</a:t>
            </a:r>
          </a:p>
          <a:p>
            <a:pPr marL="0" indent="0">
              <a:spcBef>
                <a:spcPts val="0"/>
              </a:spcBef>
              <a:buNone/>
            </a:pPr>
            <a:r>
              <a:rPr lang="en-US" sz="1400" b="1" dirty="0" smtClean="0">
                <a:solidFill>
                  <a:schemeClr val="bg1">
                    <a:lumMod val="65000"/>
                  </a:schemeClr>
                </a:solidFill>
                <a:latin typeface="Courier New" panose="02070309020205020404" pitchFamily="49" charset="0"/>
                <a:cs typeface="Courier New" panose="02070309020205020404" pitchFamily="49" charset="0"/>
              </a:rPr>
              <a:t>}</a:t>
            </a:r>
          </a:p>
          <a:p>
            <a:pPr marL="0" indent="0">
              <a:spcBef>
                <a:spcPts val="0"/>
              </a:spcBef>
              <a:buNone/>
            </a:pPr>
            <a:endParaRPr lang="en-US" sz="1400" b="1" dirty="0" smtClean="0">
              <a:solidFill>
                <a:schemeClr val="bg1">
                  <a:lumMod val="65000"/>
                </a:schemeClr>
              </a:solidFill>
              <a:latin typeface="Courier New" panose="02070309020205020404" pitchFamily="49" charset="0"/>
              <a:cs typeface="Courier New" panose="02070309020205020404" pitchFamily="49" charset="0"/>
            </a:endParaRP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.note &gt; </a:t>
            </a:r>
            <a:r>
              <a:rPr lang="en-US" sz="1400" b="1" dirty="0" err="1">
                <a:solidFill>
                  <a:schemeClr val="bg1">
                    <a:lumMod val="65000"/>
                  </a:schemeClr>
                </a:solidFill>
                <a:latin typeface="Courier New" panose="02070309020205020404" pitchFamily="49" charset="0"/>
                <a:cs typeface="Courier New" panose="02070309020205020404" pitchFamily="49" charset="0"/>
              </a:rPr>
              <a:t>textarea</a:t>
            </a:r>
            <a:r>
              <a:rPr lang="en-US" sz="1400" b="1" dirty="0">
                <a:solidFill>
                  <a:schemeClr val="bg1">
                    <a:lumMod val="65000"/>
                  </a:schemeClr>
                </a:solidFill>
                <a:latin typeface="Courier New" panose="02070309020205020404" pitchFamily="49" charset="0"/>
                <a:cs typeface="Courier New" panose="02070309020205020404" pitchFamily="49" charset="0"/>
              </a:rPr>
              <a:t> {</a:t>
            </a:r>
          </a:p>
          <a:p>
            <a:pPr marL="0" indent="0">
              <a:spcBef>
                <a:spcPts val="0"/>
              </a:spcBef>
              <a:buNone/>
            </a:pPr>
            <a:r>
              <a:rPr lang="en-US" sz="1400" b="1" dirty="0" smtClean="0">
                <a:solidFill>
                  <a:schemeClr val="bg1">
                    <a:lumMod val="65000"/>
                  </a:schemeClr>
                </a:solidFill>
                <a:latin typeface="Courier New" panose="02070309020205020404" pitchFamily="49" charset="0"/>
                <a:cs typeface="Courier New" panose="02070309020205020404" pitchFamily="49" charset="0"/>
              </a:rPr>
              <a:t>    . . .</a:t>
            </a: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smtClean="0">
                <a:solidFill>
                  <a:schemeClr val="tx1"/>
                </a:solidFill>
                <a:latin typeface="Courier New" panose="02070309020205020404" pitchFamily="49" charset="0"/>
                <a:cs typeface="Courier New" panose="02070309020205020404" pitchFamily="49" charset="0"/>
              </a:rPr>
              <a:t>    font-family</a:t>
            </a:r>
            <a:r>
              <a:rPr lang="en-US" sz="1400" b="1" dirty="0">
                <a:solidFill>
                  <a:schemeClr val="tx1"/>
                </a:solidFill>
                <a:latin typeface="Courier New" panose="02070309020205020404" pitchFamily="49" charset="0"/>
                <a:cs typeface="Courier New" panose="02070309020205020404" pitchFamily="49" charset="0"/>
              </a:rPr>
              <a:t>: 'Rock Salt', cursive;</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font-weight</a:t>
            </a:r>
            <a:r>
              <a:rPr lang="en-US" sz="1400" b="1" dirty="0">
                <a:solidFill>
                  <a:schemeClr val="tx1"/>
                </a:solidFill>
                <a:latin typeface="Courier New" panose="02070309020205020404" pitchFamily="49" charset="0"/>
                <a:cs typeface="Courier New" panose="02070309020205020404" pitchFamily="49" charset="0"/>
              </a:rPr>
              <a:t>: bold;</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font-size</a:t>
            </a:r>
            <a:r>
              <a:rPr lang="en-US" sz="1400" b="1" dirty="0">
                <a:solidFill>
                  <a:schemeClr val="tx1"/>
                </a:solidFill>
                <a:latin typeface="Courier New" panose="02070309020205020404" pitchFamily="49" charset="0"/>
                <a:cs typeface="Courier New" panose="02070309020205020404" pitchFamily="49" charset="0"/>
              </a:rPr>
              <a:t>: 120%;</a:t>
            </a:r>
          </a:p>
          <a:p>
            <a:pPr marL="0" indent="0">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letter-spacing</a:t>
            </a:r>
            <a:r>
              <a:rPr lang="en-US" sz="1400" b="1" dirty="0">
                <a:solidFill>
                  <a:schemeClr val="tx1"/>
                </a:solidFill>
                <a:latin typeface="Courier New" panose="02070309020205020404" pitchFamily="49" charset="0"/>
                <a:cs typeface="Courier New" panose="02070309020205020404" pitchFamily="49" charset="0"/>
              </a:rPr>
              <a:t>: 2px;</a:t>
            </a:r>
          </a:p>
          <a:p>
            <a:pPr marL="0" indent="0">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a:t>
            </a:r>
          </a:p>
          <a:p>
            <a:pPr marL="0" indent="0">
              <a:buNone/>
            </a:pPr>
            <a:endParaRPr lang="en-US" dirty="0" smtClean="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435052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Editable notes</a:t>
            </a:r>
            <a:endParaRPr lang="en-US" dirty="0"/>
          </a:p>
        </p:txBody>
      </p:sp>
      <p:sp>
        <p:nvSpPr>
          <p:cNvPr id="3" name="Content Placeholder 2"/>
          <p:cNvSpPr>
            <a:spLocks noGrp="1"/>
          </p:cNvSpPr>
          <p:nvPr>
            <p:ph idx="1"/>
          </p:nvPr>
        </p:nvSpPr>
        <p:spPr>
          <a:xfrm>
            <a:off x="342901" y="897730"/>
            <a:ext cx="4229100" cy="4047649"/>
          </a:xfrm>
        </p:spPr>
        <p:txBody>
          <a:bodyPr>
            <a:normAutofit/>
          </a:bodyPr>
          <a:lstStyle/>
          <a:p>
            <a:r>
              <a:rPr lang="en-US" dirty="0" smtClean="0"/>
              <a:t>Try it out, you should be able to update your chores</a:t>
            </a:r>
          </a:p>
          <a:p>
            <a:r>
              <a:rPr lang="en-US" dirty="0" smtClean="0"/>
              <a:t>This version of the page is available in the </a:t>
            </a:r>
            <a:r>
              <a:rPr lang="en-US" dirty="0" smtClean="0"/>
              <a:t>step 5 - editable </a:t>
            </a:r>
            <a:r>
              <a:rPr lang="en-US" dirty="0" smtClean="0"/>
              <a:t>commit. </a:t>
            </a: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4572000" y="314325"/>
            <a:ext cx="4347072" cy="4148138"/>
          </a:xfrm>
          <a:prstGeom prst="rect">
            <a:avLst/>
          </a:prstGeom>
        </p:spPr>
      </p:pic>
    </p:spTree>
    <p:extLst>
      <p:ext uri="{BB962C8B-B14F-4D97-AF65-F5344CB8AC3E}">
        <p14:creationId xmlns:p14="http://schemas.microsoft.com/office/powerpoint/2010/main" val="2215509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Action bar</a:t>
            </a:r>
            <a:endParaRPr lang="en-US" dirty="0"/>
          </a:p>
        </p:txBody>
      </p:sp>
      <p:sp>
        <p:nvSpPr>
          <p:cNvPr id="3" name="Content Placeholder 2"/>
          <p:cNvSpPr>
            <a:spLocks noGrp="1"/>
          </p:cNvSpPr>
          <p:nvPr>
            <p:ph idx="1"/>
          </p:nvPr>
        </p:nvSpPr>
        <p:spPr>
          <a:xfrm>
            <a:off x="342900" y="897467"/>
            <a:ext cx="8458201" cy="4047912"/>
          </a:xfrm>
        </p:spPr>
        <p:txBody>
          <a:bodyPr>
            <a:normAutofit fontScale="92500" lnSpcReduction="20000"/>
          </a:bodyPr>
          <a:lstStyle/>
          <a:p>
            <a:r>
              <a:rPr lang="en-US" sz="1900" dirty="0" smtClean="0"/>
              <a:t>How to edit the note is a little non-obvious, and the dragging functionality interferes a little. Let's add an action bar with an edit button to explicitly edit a note.</a:t>
            </a:r>
          </a:p>
          <a:p>
            <a:r>
              <a:rPr lang="en-US" sz="1900" dirty="0" smtClean="0"/>
              <a:t>We first add a new &lt;div&gt; to each note; this will be the container for the action bar. The </a:t>
            </a:r>
            <a:r>
              <a:rPr lang="en-US" sz="1900" dirty="0" err="1" smtClean="0"/>
              <a:t>textarea</a:t>
            </a:r>
            <a:r>
              <a:rPr lang="en-US" sz="1900" dirty="0" smtClean="0"/>
              <a:t> is changed to be read-only initially:</a:t>
            </a:r>
          </a:p>
          <a:p>
            <a:pPr marL="0" indent="0">
              <a:lnSpc>
                <a:spcPct val="11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500" b="1" dirty="0" smtClean="0">
                <a:solidFill>
                  <a:schemeClr val="bg1">
                    <a:lumMod val="65000"/>
                  </a:schemeClr>
                </a:solidFill>
                <a:latin typeface="Courier New" panose="02070309020205020404" pitchFamily="49" charset="0"/>
                <a:cs typeface="Courier New" panose="02070309020205020404" pitchFamily="49" charset="0"/>
              </a:rPr>
              <a:t>&lt;</a:t>
            </a:r>
            <a:r>
              <a:rPr lang="en-US" sz="1500" b="1" dirty="0">
                <a:solidFill>
                  <a:schemeClr val="bg1">
                    <a:lumMod val="65000"/>
                  </a:schemeClr>
                </a:solidFill>
                <a:latin typeface="Courier New" panose="02070309020205020404" pitchFamily="49" charset="0"/>
                <a:cs typeface="Courier New" panose="02070309020205020404" pitchFamily="49" charset="0"/>
              </a:rPr>
              <a:t>body&gt;</a:t>
            </a:r>
          </a:p>
          <a:p>
            <a:pPr marL="0" indent="0">
              <a:lnSpc>
                <a:spcPct val="110000"/>
              </a:lnSpc>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a:solidFill>
                  <a:schemeClr val="bg1">
                    <a:lumMod val="65000"/>
                  </a:schemeClr>
                </a:solidFill>
                <a:latin typeface="Courier New" panose="02070309020205020404" pitchFamily="49" charset="0"/>
                <a:cs typeface="Courier New" panose="02070309020205020404" pitchFamily="49" charset="0"/>
              </a:rPr>
              <a:t>&lt;div class="note"&gt;</a:t>
            </a:r>
          </a:p>
          <a:p>
            <a:pPr marL="0" indent="0">
              <a:lnSpc>
                <a:spcPct val="110000"/>
              </a:lnSpc>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smtClean="0">
                <a:solidFill>
                  <a:schemeClr val="tx1"/>
                </a:solidFill>
                <a:latin typeface="Courier New" panose="02070309020205020404" pitchFamily="49" charset="0"/>
                <a:cs typeface="Courier New" panose="02070309020205020404" pitchFamily="49" charset="0"/>
              </a:rPr>
              <a:t>       &lt;</a:t>
            </a:r>
            <a:r>
              <a:rPr lang="en-US" sz="1500" b="1" dirty="0">
                <a:solidFill>
                  <a:schemeClr val="tx1"/>
                </a:solidFill>
                <a:latin typeface="Courier New" panose="02070309020205020404" pitchFamily="49" charset="0"/>
                <a:cs typeface="Courier New" panose="02070309020205020404" pitchFamily="49" charset="0"/>
              </a:rPr>
              <a:t>div class="action"&gt;&lt;/div</a:t>
            </a:r>
            <a:r>
              <a:rPr lang="en-US" sz="1500" b="1" dirty="0" smtClean="0">
                <a:solidFill>
                  <a:schemeClr val="tx1"/>
                </a:solidFill>
                <a:latin typeface="Courier New" panose="02070309020205020404" pitchFamily="49" charset="0"/>
                <a:cs typeface="Courier New" panose="02070309020205020404" pitchFamily="49" charset="0"/>
              </a:rPr>
              <a:t>&gt;</a:t>
            </a:r>
          </a:p>
          <a:p>
            <a:pPr marL="0" indent="0">
              <a:lnSpc>
                <a:spcPct val="110000"/>
              </a:lnSpc>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smtClean="0">
                <a:solidFill>
                  <a:schemeClr val="tx1"/>
                </a:solidFill>
                <a:latin typeface="Courier New" panose="02070309020205020404" pitchFamily="49" charset="0"/>
                <a:cs typeface="Courier New" panose="02070309020205020404" pitchFamily="49" charset="0"/>
              </a:rPr>
              <a:t>       </a:t>
            </a:r>
            <a:r>
              <a:rPr lang="en-US" sz="1500" b="1" dirty="0">
                <a:solidFill>
                  <a:schemeClr val="bg1">
                    <a:lumMod val="65000"/>
                  </a:schemeClr>
                </a:solidFill>
                <a:latin typeface="Courier New" panose="02070309020205020404" pitchFamily="49" charset="0"/>
                <a:cs typeface="Courier New" panose="02070309020205020404" pitchFamily="49" charset="0"/>
              </a:rPr>
              <a:t>&lt;</a:t>
            </a:r>
            <a:r>
              <a:rPr lang="en-US" sz="1500" b="1" dirty="0" err="1">
                <a:solidFill>
                  <a:schemeClr val="bg1">
                    <a:lumMod val="65000"/>
                  </a:schemeClr>
                </a:solidFill>
                <a:latin typeface="Courier New" panose="02070309020205020404" pitchFamily="49" charset="0"/>
                <a:cs typeface="Courier New" panose="02070309020205020404" pitchFamily="49" charset="0"/>
              </a:rPr>
              <a:t>textarea</a:t>
            </a:r>
            <a:r>
              <a:rPr lang="en-US" sz="1500" b="1" dirty="0">
                <a:solidFill>
                  <a:schemeClr val="bg1">
                    <a:lumMod val="65000"/>
                  </a:schemeClr>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readOnly</a:t>
            </a:r>
            <a:r>
              <a:rPr lang="en-US" sz="1500" b="1" dirty="0">
                <a:solidFill>
                  <a:schemeClr val="tx1"/>
                </a:solidFill>
                <a:latin typeface="Courier New" panose="02070309020205020404" pitchFamily="49" charset="0"/>
                <a:cs typeface="Courier New" panose="02070309020205020404" pitchFamily="49" charset="0"/>
              </a:rPr>
              <a:t>=true</a:t>
            </a:r>
            <a:r>
              <a:rPr lang="en-US" sz="1500" b="1" dirty="0">
                <a:solidFill>
                  <a:schemeClr val="bg1">
                    <a:lumMod val="65000"/>
                  </a:schemeClr>
                </a:solidFill>
                <a:latin typeface="Courier New" panose="02070309020205020404" pitchFamily="49" charset="0"/>
                <a:cs typeface="Courier New" panose="02070309020205020404" pitchFamily="49" charset="0"/>
              </a:rPr>
              <a:t>&gt;Feed the cat&lt;/</a:t>
            </a:r>
            <a:r>
              <a:rPr lang="en-US" sz="1500" b="1" dirty="0" err="1">
                <a:solidFill>
                  <a:schemeClr val="bg1">
                    <a:lumMod val="65000"/>
                  </a:schemeClr>
                </a:solidFill>
                <a:latin typeface="Courier New" panose="02070309020205020404" pitchFamily="49" charset="0"/>
                <a:cs typeface="Courier New" panose="02070309020205020404" pitchFamily="49" charset="0"/>
              </a:rPr>
              <a:t>textarea</a:t>
            </a:r>
            <a:r>
              <a:rPr lang="en-US" sz="1500" b="1" dirty="0">
                <a:solidFill>
                  <a:schemeClr val="bg1">
                    <a:lumMod val="65000"/>
                  </a:schemeClr>
                </a:solidFill>
                <a:latin typeface="Courier New" panose="02070309020205020404" pitchFamily="49" charset="0"/>
                <a:cs typeface="Courier New" panose="02070309020205020404" pitchFamily="49" charset="0"/>
              </a:rPr>
              <a:t>&gt;</a:t>
            </a:r>
          </a:p>
          <a:p>
            <a:pPr marL="0" indent="0">
              <a:lnSpc>
                <a:spcPct val="110000"/>
              </a:lnSpc>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smtClean="0">
                <a:solidFill>
                  <a:schemeClr val="tx1"/>
                </a:solidFill>
                <a:latin typeface="Courier New" panose="02070309020205020404" pitchFamily="49" charset="0"/>
                <a:cs typeface="Courier New" panose="02070309020205020404" pitchFamily="49" charset="0"/>
              </a:rPr>
              <a:t>   </a:t>
            </a:r>
            <a:r>
              <a:rPr lang="en-US" sz="1500" b="1" dirty="0">
                <a:solidFill>
                  <a:schemeClr val="bg1">
                    <a:lumMod val="65000"/>
                  </a:schemeClr>
                </a:solidFill>
                <a:latin typeface="Courier New" panose="02070309020205020404" pitchFamily="49" charset="0"/>
                <a:cs typeface="Courier New" panose="02070309020205020404" pitchFamily="49" charset="0"/>
              </a:rPr>
              <a:t>&lt;/div&gt;</a:t>
            </a:r>
          </a:p>
          <a:p>
            <a:pPr marL="0" indent="0">
              <a:lnSpc>
                <a:spcPct val="110000"/>
              </a:lnSpc>
              <a:spcBef>
                <a:spcPts val="0"/>
              </a:spcBef>
              <a:buNone/>
            </a:pPr>
            <a:r>
              <a:rPr lang="en-US" sz="1500" b="1" dirty="0">
                <a:solidFill>
                  <a:schemeClr val="bg1">
                    <a:lumMod val="65000"/>
                  </a:schemeClr>
                </a:solidFill>
                <a:latin typeface="Courier New" panose="02070309020205020404" pitchFamily="49" charset="0"/>
                <a:cs typeface="Courier New" panose="02070309020205020404" pitchFamily="49" charset="0"/>
              </a:rPr>
              <a:t>    &lt;div class="note"&gt;</a:t>
            </a:r>
          </a:p>
          <a:p>
            <a:pPr marL="0" indent="0">
              <a:lnSpc>
                <a:spcPct val="110000"/>
              </a:lnSpc>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smtClean="0">
                <a:solidFill>
                  <a:schemeClr val="tx1"/>
                </a:solidFill>
                <a:latin typeface="Courier New" panose="02070309020205020404" pitchFamily="49" charset="0"/>
                <a:cs typeface="Courier New" panose="02070309020205020404" pitchFamily="49" charset="0"/>
              </a:rPr>
              <a:t>       &lt;</a:t>
            </a:r>
            <a:r>
              <a:rPr lang="en-US" sz="1500" b="1" dirty="0">
                <a:solidFill>
                  <a:schemeClr val="tx1"/>
                </a:solidFill>
                <a:latin typeface="Courier New" panose="02070309020205020404" pitchFamily="49" charset="0"/>
                <a:cs typeface="Courier New" panose="02070309020205020404" pitchFamily="49" charset="0"/>
              </a:rPr>
              <a:t>div class="action"&gt;&lt;/div</a:t>
            </a:r>
            <a:r>
              <a:rPr lang="en-US" sz="1500" b="1" dirty="0" smtClean="0">
                <a:solidFill>
                  <a:schemeClr val="tx1"/>
                </a:solidFill>
                <a:latin typeface="Courier New" panose="02070309020205020404" pitchFamily="49" charset="0"/>
                <a:cs typeface="Courier New" panose="02070309020205020404" pitchFamily="49" charset="0"/>
              </a:rPr>
              <a:t>&gt;</a:t>
            </a:r>
          </a:p>
          <a:p>
            <a:pPr marL="0" indent="0">
              <a:lnSpc>
                <a:spcPct val="110000"/>
              </a:lnSpc>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smtClean="0">
                <a:solidFill>
                  <a:schemeClr val="tx1"/>
                </a:solidFill>
                <a:latin typeface="Courier New" panose="02070309020205020404" pitchFamily="49" charset="0"/>
                <a:cs typeface="Courier New" panose="02070309020205020404" pitchFamily="49" charset="0"/>
              </a:rPr>
              <a:t>       </a:t>
            </a:r>
            <a:r>
              <a:rPr lang="en-US" sz="1500" b="1" dirty="0">
                <a:solidFill>
                  <a:schemeClr val="bg1">
                    <a:lumMod val="65000"/>
                  </a:schemeClr>
                </a:solidFill>
                <a:latin typeface="Courier New" panose="02070309020205020404" pitchFamily="49" charset="0"/>
                <a:cs typeface="Courier New" panose="02070309020205020404" pitchFamily="49" charset="0"/>
              </a:rPr>
              <a:t>&lt;</a:t>
            </a:r>
            <a:r>
              <a:rPr lang="en-US" sz="1500" b="1" dirty="0" err="1">
                <a:solidFill>
                  <a:schemeClr val="bg1">
                    <a:lumMod val="65000"/>
                  </a:schemeClr>
                </a:solidFill>
                <a:latin typeface="Courier New" panose="02070309020205020404" pitchFamily="49" charset="0"/>
                <a:cs typeface="Courier New" panose="02070309020205020404" pitchFamily="49" charset="0"/>
              </a:rPr>
              <a:t>textarea</a:t>
            </a:r>
            <a:r>
              <a:rPr lang="en-US" sz="1500" b="1" dirty="0">
                <a:solidFill>
                  <a:schemeClr val="bg1">
                    <a:lumMod val="65000"/>
                  </a:schemeClr>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readOnly</a:t>
            </a:r>
            <a:r>
              <a:rPr lang="en-US" sz="1500" b="1" dirty="0">
                <a:solidFill>
                  <a:schemeClr val="tx1"/>
                </a:solidFill>
                <a:latin typeface="Courier New" panose="02070309020205020404" pitchFamily="49" charset="0"/>
                <a:cs typeface="Courier New" panose="02070309020205020404" pitchFamily="49" charset="0"/>
              </a:rPr>
              <a:t>=true</a:t>
            </a:r>
            <a:r>
              <a:rPr lang="en-US" sz="1500" b="1" dirty="0">
                <a:solidFill>
                  <a:schemeClr val="bg1">
                    <a:lumMod val="65000"/>
                  </a:schemeClr>
                </a:solidFill>
                <a:latin typeface="Courier New" panose="02070309020205020404" pitchFamily="49" charset="0"/>
                <a:cs typeface="Courier New" panose="02070309020205020404" pitchFamily="49" charset="0"/>
              </a:rPr>
              <a:t>&gt;Take out the garbage&lt;/</a:t>
            </a:r>
            <a:r>
              <a:rPr lang="en-US" sz="1500" b="1" dirty="0" err="1">
                <a:solidFill>
                  <a:schemeClr val="bg1">
                    <a:lumMod val="65000"/>
                  </a:schemeClr>
                </a:solidFill>
                <a:latin typeface="Courier New" panose="02070309020205020404" pitchFamily="49" charset="0"/>
                <a:cs typeface="Courier New" panose="02070309020205020404" pitchFamily="49" charset="0"/>
              </a:rPr>
              <a:t>textarea</a:t>
            </a:r>
            <a:r>
              <a:rPr lang="en-US" sz="1500" b="1" dirty="0">
                <a:solidFill>
                  <a:schemeClr val="bg1">
                    <a:lumMod val="65000"/>
                  </a:schemeClr>
                </a:solidFill>
                <a:latin typeface="Courier New" panose="02070309020205020404" pitchFamily="49" charset="0"/>
                <a:cs typeface="Courier New" panose="02070309020205020404" pitchFamily="49" charset="0"/>
              </a:rPr>
              <a:t>&gt;</a:t>
            </a:r>
          </a:p>
          <a:p>
            <a:pPr marL="0" indent="0">
              <a:lnSpc>
                <a:spcPct val="110000"/>
              </a:lnSpc>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smtClean="0">
                <a:solidFill>
                  <a:schemeClr val="tx1"/>
                </a:solidFill>
                <a:latin typeface="Courier New" panose="02070309020205020404" pitchFamily="49" charset="0"/>
                <a:cs typeface="Courier New" panose="02070309020205020404" pitchFamily="49" charset="0"/>
              </a:rPr>
              <a:t>   </a:t>
            </a:r>
            <a:r>
              <a:rPr lang="en-US" sz="1500" b="1" dirty="0">
                <a:solidFill>
                  <a:schemeClr val="bg1">
                    <a:lumMod val="65000"/>
                  </a:schemeClr>
                </a:solidFill>
                <a:latin typeface="Courier New" panose="02070309020205020404" pitchFamily="49" charset="0"/>
                <a:cs typeface="Courier New" panose="02070309020205020404" pitchFamily="49" charset="0"/>
              </a:rPr>
              <a:t>&lt;/div&gt;</a:t>
            </a:r>
          </a:p>
          <a:p>
            <a:pPr marL="0" indent="0">
              <a:lnSpc>
                <a:spcPct val="110000"/>
              </a:lnSpc>
              <a:spcBef>
                <a:spcPts val="0"/>
              </a:spcBef>
              <a:buNone/>
            </a:pPr>
            <a:r>
              <a:rPr lang="en-US" sz="1500" b="1" dirty="0">
                <a:solidFill>
                  <a:schemeClr val="bg1">
                    <a:lumMod val="65000"/>
                  </a:schemeClr>
                </a:solidFill>
                <a:latin typeface="Courier New" panose="02070309020205020404" pitchFamily="49" charset="0"/>
                <a:cs typeface="Courier New" panose="02070309020205020404" pitchFamily="49" charset="0"/>
              </a:rPr>
              <a:t>    &lt;div class="note"&gt;</a:t>
            </a:r>
          </a:p>
          <a:p>
            <a:pPr marL="0" indent="0">
              <a:lnSpc>
                <a:spcPct val="110000"/>
              </a:lnSpc>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smtClean="0">
                <a:solidFill>
                  <a:schemeClr val="tx1"/>
                </a:solidFill>
                <a:latin typeface="Courier New" panose="02070309020205020404" pitchFamily="49" charset="0"/>
                <a:cs typeface="Courier New" panose="02070309020205020404" pitchFamily="49" charset="0"/>
              </a:rPr>
              <a:t>       &lt;</a:t>
            </a:r>
            <a:r>
              <a:rPr lang="en-US" sz="1500" b="1" dirty="0">
                <a:solidFill>
                  <a:schemeClr val="tx1"/>
                </a:solidFill>
                <a:latin typeface="Courier New" panose="02070309020205020404" pitchFamily="49" charset="0"/>
                <a:cs typeface="Courier New" panose="02070309020205020404" pitchFamily="49" charset="0"/>
              </a:rPr>
              <a:t>div class="action"&gt;&lt;/div</a:t>
            </a:r>
            <a:r>
              <a:rPr lang="en-US" sz="1500" b="1" dirty="0" smtClean="0">
                <a:solidFill>
                  <a:schemeClr val="tx1"/>
                </a:solidFill>
                <a:latin typeface="Courier New" panose="02070309020205020404" pitchFamily="49" charset="0"/>
                <a:cs typeface="Courier New" panose="02070309020205020404" pitchFamily="49" charset="0"/>
              </a:rPr>
              <a:t>&gt;</a:t>
            </a:r>
          </a:p>
          <a:p>
            <a:pPr marL="0" indent="0">
              <a:lnSpc>
                <a:spcPct val="110000"/>
              </a:lnSpc>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smtClean="0">
                <a:solidFill>
                  <a:schemeClr val="tx1"/>
                </a:solidFill>
                <a:latin typeface="Courier New" panose="02070309020205020404" pitchFamily="49" charset="0"/>
                <a:cs typeface="Courier New" panose="02070309020205020404" pitchFamily="49" charset="0"/>
              </a:rPr>
              <a:t>       </a:t>
            </a:r>
            <a:r>
              <a:rPr lang="en-US" sz="1500" b="1" dirty="0">
                <a:solidFill>
                  <a:schemeClr val="bg1">
                    <a:lumMod val="65000"/>
                  </a:schemeClr>
                </a:solidFill>
                <a:latin typeface="Courier New" panose="02070309020205020404" pitchFamily="49" charset="0"/>
                <a:cs typeface="Courier New" panose="02070309020205020404" pitchFamily="49" charset="0"/>
              </a:rPr>
              <a:t>&lt;</a:t>
            </a:r>
            <a:r>
              <a:rPr lang="en-US" sz="1500" b="1" dirty="0" err="1">
                <a:solidFill>
                  <a:schemeClr val="bg1">
                    <a:lumMod val="65000"/>
                  </a:schemeClr>
                </a:solidFill>
                <a:latin typeface="Courier New" panose="02070309020205020404" pitchFamily="49" charset="0"/>
                <a:cs typeface="Courier New" panose="02070309020205020404" pitchFamily="49" charset="0"/>
              </a:rPr>
              <a:t>textarea</a:t>
            </a:r>
            <a:r>
              <a:rPr lang="en-US" sz="1500" b="1" dirty="0">
                <a:solidFill>
                  <a:schemeClr val="bg1">
                    <a:lumMod val="65000"/>
                  </a:schemeClr>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readOnly</a:t>
            </a:r>
            <a:r>
              <a:rPr lang="en-US" sz="1500" b="1" dirty="0">
                <a:solidFill>
                  <a:schemeClr val="tx1"/>
                </a:solidFill>
                <a:latin typeface="Courier New" panose="02070309020205020404" pitchFamily="49" charset="0"/>
                <a:cs typeface="Courier New" panose="02070309020205020404" pitchFamily="49" charset="0"/>
              </a:rPr>
              <a:t>=true</a:t>
            </a:r>
            <a:r>
              <a:rPr lang="en-US" sz="1500" b="1" dirty="0">
                <a:solidFill>
                  <a:schemeClr val="bg1">
                    <a:lumMod val="65000"/>
                  </a:schemeClr>
                </a:solidFill>
                <a:latin typeface="Courier New" panose="02070309020205020404" pitchFamily="49" charset="0"/>
                <a:cs typeface="Courier New" panose="02070309020205020404" pitchFamily="49" charset="0"/>
              </a:rPr>
              <a:t>&gt;Tidy the garage&lt;/</a:t>
            </a:r>
            <a:r>
              <a:rPr lang="en-US" sz="1500" b="1" dirty="0" err="1">
                <a:solidFill>
                  <a:schemeClr val="bg1">
                    <a:lumMod val="65000"/>
                  </a:schemeClr>
                </a:solidFill>
                <a:latin typeface="Courier New" panose="02070309020205020404" pitchFamily="49" charset="0"/>
                <a:cs typeface="Courier New" panose="02070309020205020404" pitchFamily="49" charset="0"/>
              </a:rPr>
              <a:t>textarea</a:t>
            </a:r>
            <a:r>
              <a:rPr lang="en-US" sz="1500" b="1" dirty="0">
                <a:solidFill>
                  <a:schemeClr val="bg1">
                    <a:lumMod val="65000"/>
                  </a:schemeClr>
                </a:solidFill>
                <a:latin typeface="Courier New" panose="02070309020205020404" pitchFamily="49" charset="0"/>
                <a:cs typeface="Courier New" panose="02070309020205020404" pitchFamily="49" charset="0"/>
              </a:rPr>
              <a:t>&gt;</a:t>
            </a:r>
          </a:p>
          <a:p>
            <a:pPr marL="0" indent="0">
              <a:lnSpc>
                <a:spcPct val="110000"/>
              </a:lnSpc>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smtClean="0">
                <a:solidFill>
                  <a:schemeClr val="tx1"/>
                </a:solidFill>
                <a:latin typeface="Courier New" panose="02070309020205020404" pitchFamily="49" charset="0"/>
                <a:cs typeface="Courier New" panose="02070309020205020404" pitchFamily="49" charset="0"/>
              </a:rPr>
              <a:t>   </a:t>
            </a:r>
            <a:r>
              <a:rPr lang="en-US" sz="1500" b="1" dirty="0">
                <a:solidFill>
                  <a:schemeClr val="bg1">
                    <a:lumMod val="65000"/>
                  </a:schemeClr>
                </a:solidFill>
                <a:latin typeface="Courier New" panose="02070309020205020404" pitchFamily="49" charset="0"/>
                <a:cs typeface="Courier New" panose="02070309020205020404" pitchFamily="49" charset="0"/>
              </a:rPr>
              <a:t>&lt;/div&gt;</a:t>
            </a:r>
          </a:p>
          <a:p>
            <a:pPr marL="0" indent="0">
              <a:lnSpc>
                <a:spcPct val="110000"/>
              </a:lnSpc>
              <a:spcBef>
                <a:spcPts val="0"/>
              </a:spcBef>
              <a:buNone/>
            </a:pPr>
            <a:r>
              <a:rPr lang="en-US" sz="1500" b="1" dirty="0">
                <a:solidFill>
                  <a:schemeClr val="bg1">
                    <a:lumMod val="65000"/>
                  </a:schemeClr>
                </a:solidFill>
                <a:latin typeface="Courier New" panose="02070309020205020404" pitchFamily="49" charset="0"/>
                <a:cs typeface="Courier New" panose="02070309020205020404" pitchFamily="49" charset="0"/>
              </a:rPr>
              <a:t>&lt;/body&gt;</a:t>
            </a:r>
          </a:p>
          <a:p>
            <a:endParaRPr lang="en-US" dirty="0" smtClean="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92747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Action bar</a:t>
            </a:r>
            <a:endParaRPr lang="en-US" dirty="0"/>
          </a:p>
        </p:txBody>
      </p:sp>
      <p:sp>
        <p:nvSpPr>
          <p:cNvPr id="3" name="Content Placeholder 2"/>
          <p:cNvSpPr>
            <a:spLocks noGrp="1"/>
          </p:cNvSpPr>
          <p:nvPr>
            <p:ph idx="1"/>
          </p:nvPr>
        </p:nvSpPr>
        <p:spPr>
          <a:xfrm>
            <a:off x="342900" y="897730"/>
            <a:ext cx="8458201" cy="4047649"/>
          </a:xfrm>
        </p:spPr>
        <p:txBody>
          <a:bodyPr>
            <a:normAutofit/>
          </a:bodyPr>
          <a:lstStyle/>
          <a:p>
            <a:r>
              <a:rPr lang="en-US" dirty="0" smtClean="0"/>
              <a:t>We'll create a new script for the </a:t>
            </a:r>
            <a:r>
              <a:rPr lang="en-US" dirty="0" err="1" smtClean="0"/>
              <a:t>editability</a:t>
            </a:r>
            <a:r>
              <a:rPr lang="en-US" dirty="0" smtClean="0"/>
              <a:t> aspect - editable.js. So we add a script link into the HTML head:</a:t>
            </a:r>
          </a:p>
          <a:p>
            <a:pPr marL="0" indent="0">
              <a:lnSpc>
                <a:spcPct val="90000"/>
              </a:lnSpc>
              <a:spcBef>
                <a:spcPts val="0"/>
              </a:spcBef>
              <a:buNone/>
            </a:pPr>
            <a:endParaRPr lang="en-US" sz="1300" b="1" dirty="0">
              <a:solidFill>
                <a:schemeClr val="tx1"/>
              </a:solidFill>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3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bg1">
                    <a:lumMod val="65000"/>
                  </a:schemeClr>
                </a:solidFill>
                <a:latin typeface="Courier New" panose="02070309020205020404" pitchFamily="49" charset="0"/>
                <a:cs typeface="Courier New" panose="02070309020205020404" pitchFamily="49" charset="0"/>
              </a:rPr>
              <a:t>&lt;head&gt;</a:t>
            </a:r>
          </a:p>
          <a:p>
            <a:pPr marL="0" indent="0">
              <a:lnSpc>
                <a:spcPct val="90000"/>
              </a:lnSpc>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 . .</a:t>
            </a:r>
          </a:p>
          <a:p>
            <a:pPr marL="0" indent="0">
              <a:lnSpc>
                <a:spcPct val="9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script </a:t>
            </a:r>
            <a:r>
              <a:rPr lang="en-US" sz="1400" b="1" dirty="0" err="1">
                <a:solidFill>
                  <a:schemeClr val="tx1"/>
                </a:solidFill>
                <a:latin typeface="Courier New" panose="02070309020205020404" pitchFamily="49" charset="0"/>
                <a:cs typeface="Courier New" panose="02070309020205020404" pitchFamily="49" charset="0"/>
              </a:rPr>
              <a:t>src</a:t>
            </a:r>
            <a:r>
              <a:rPr lang="en-US" sz="1400" b="1" dirty="0">
                <a:solidFill>
                  <a:schemeClr val="tx1"/>
                </a:solidFill>
                <a:latin typeface="Courier New" panose="02070309020205020404" pitchFamily="49" charset="0"/>
                <a:cs typeface="Courier New" panose="02070309020205020404" pitchFamily="49" charset="0"/>
              </a:rPr>
              <a:t>="scripts/editable.js" type="application/</a:t>
            </a:r>
            <a:r>
              <a:rPr lang="en-US" sz="1400" b="1" dirty="0" err="1">
                <a:solidFill>
                  <a:schemeClr val="tx1"/>
                </a:solidFill>
                <a:latin typeface="Courier New" panose="02070309020205020404" pitchFamily="49" charset="0"/>
                <a:cs typeface="Courier New" panose="02070309020205020404" pitchFamily="49" charset="0"/>
              </a:rPr>
              <a:t>javascript</a:t>
            </a:r>
            <a:r>
              <a:rPr lang="en-US" sz="1400" b="1" dirty="0">
                <a:solidFill>
                  <a:schemeClr val="tx1"/>
                </a:solidFill>
                <a:latin typeface="Courier New" panose="02070309020205020404" pitchFamily="49" charset="0"/>
                <a:cs typeface="Courier New" panose="02070309020205020404" pitchFamily="49" charset="0"/>
              </a:rPr>
              <a:t>"&gt;&lt;/script&gt;</a:t>
            </a:r>
          </a:p>
          <a:p>
            <a:pPr marL="0" indent="0">
              <a:lnSpc>
                <a:spcPct val="9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bg1">
                    <a:lumMod val="65000"/>
                  </a:schemeClr>
                </a:solidFill>
                <a:latin typeface="Courier New" panose="02070309020205020404" pitchFamily="49" charset="0"/>
                <a:cs typeface="Courier New" panose="02070309020205020404" pitchFamily="49" charset="0"/>
              </a:rPr>
              <a:t>&lt;/head&gt;</a:t>
            </a:r>
          </a:p>
          <a:p>
            <a:r>
              <a:rPr lang="en-US" dirty="0" smtClean="0"/>
              <a:t>We'll also need an icon for our edit button - </a:t>
            </a:r>
            <a:r>
              <a:rPr lang="en-US" dirty="0" smtClean="0">
                <a:hlinkClick r:id="rId3"/>
              </a:rPr>
              <a:t>https://material.io/icons</a:t>
            </a:r>
            <a:r>
              <a:rPr lang="en-US" dirty="0" smtClean="0"/>
              <a:t> is a good spot to find one.</a:t>
            </a:r>
          </a:p>
          <a:p>
            <a:r>
              <a:rPr lang="en-US" dirty="0" smtClean="0"/>
              <a:t>We'll download the SVG version of the 'edit' icon to the images subdirectory (it's </a:t>
            </a:r>
            <a:r>
              <a:rPr lang="en-US" dirty="0"/>
              <a:t>called </a:t>
            </a:r>
            <a:r>
              <a:rPr lang="en-US" dirty="0" smtClean="0"/>
              <a:t>ic_edit_black_24px.svg).</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36190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 Da!</a:t>
            </a:r>
            <a:endParaRPr lang="en-US" dirty="0"/>
          </a:p>
        </p:txBody>
      </p:sp>
      <p:sp>
        <p:nvSpPr>
          <p:cNvPr id="3" name="Content Placeholder 2"/>
          <p:cNvSpPr>
            <a:spLocks noGrp="1"/>
          </p:cNvSpPr>
          <p:nvPr>
            <p:ph sz="half" idx="1"/>
          </p:nvPr>
        </p:nvSpPr>
        <p:spPr>
          <a:xfrm>
            <a:off x="342901" y="897467"/>
            <a:ext cx="8612564" cy="1000161"/>
          </a:xfrm>
        </p:spPr>
        <p:txBody>
          <a:bodyPr tIns="91440">
            <a:noAutofit/>
          </a:bodyPr>
          <a:lstStyle/>
          <a:p>
            <a:r>
              <a:rPr lang="en-US" dirty="0" smtClean="0"/>
              <a:t>Hmm, pretty bland.</a:t>
            </a:r>
          </a:p>
          <a:p>
            <a:pPr marL="0" indent="0">
              <a:buNone/>
            </a:pPr>
            <a:endParaRPr lang="en-US" dirty="0" smtClean="0"/>
          </a:p>
        </p:txBody>
      </p:sp>
      <p:pic>
        <p:nvPicPr>
          <p:cNvPr id="9" name="Picture 8"/>
          <p:cNvPicPr>
            <a:picLocks noChangeAspect="1"/>
          </p:cNvPicPr>
          <p:nvPr/>
        </p:nvPicPr>
        <p:blipFill>
          <a:blip r:embed="rId3"/>
          <a:stretch>
            <a:fillRect/>
          </a:stretch>
        </p:blipFill>
        <p:spPr>
          <a:xfrm>
            <a:off x="1360488" y="1709737"/>
            <a:ext cx="5372100" cy="2409825"/>
          </a:xfrm>
          <a:prstGeom prst="rect">
            <a:avLst/>
          </a:prstGeom>
        </p:spPr>
      </p:pic>
    </p:spTree>
    <p:extLst>
      <p:ext uri="{BB962C8B-B14F-4D97-AF65-F5344CB8AC3E}">
        <p14:creationId xmlns:p14="http://schemas.microsoft.com/office/powerpoint/2010/main" val="17893202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Action bar</a:t>
            </a:r>
            <a:endParaRPr lang="en-US" dirty="0"/>
          </a:p>
        </p:txBody>
      </p:sp>
      <p:sp>
        <p:nvSpPr>
          <p:cNvPr id="3" name="Content Placeholder 2"/>
          <p:cNvSpPr>
            <a:spLocks noGrp="1"/>
          </p:cNvSpPr>
          <p:nvPr>
            <p:ph idx="1"/>
          </p:nvPr>
        </p:nvSpPr>
        <p:spPr>
          <a:xfrm>
            <a:off x="342900" y="822960"/>
            <a:ext cx="8458201" cy="4122419"/>
          </a:xfrm>
        </p:spPr>
        <p:txBody>
          <a:bodyPr>
            <a:normAutofit fontScale="85000" lnSpcReduction="20000"/>
          </a:bodyPr>
          <a:lstStyle/>
          <a:p>
            <a:r>
              <a:rPr lang="en-US" dirty="0" smtClean="0"/>
              <a:t>We'll use a pattern similar to '</a:t>
            </a:r>
            <a:r>
              <a:rPr lang="en-US" dirty="0" err="1" smtClean="0"/>
              <a:t>draggable</a:t>
            </a:r>
            <a:r>
              <a:rPr lang="en-US" dirty="0" smtClean="0"/>
              <a:t>'. When we make a note editable, we'll set up its action bar.</a:t>
            </a:r>
          </a:p>
          <a:p>
            <a:pPr marL="0" indent="0">
              <a:lnSpc>
                <a:spcPct val="110000"/>
              </a:lnSpc>
              <a:spcBef>
                <a:spcPts val="0"/>
              </a:spcBef>
              <a:buNone/>
            </a:pPr>
            <a:endParaRPr lang="en-US" sz="1900" b="1" dirty="0" smtClean="0">
              <a:solidFill>
                <a:schemeClr val="tx1"/>
              </a:solidFill>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600" b="1" dirty="0" smtClean="0">
                <a:solidFill>
                  <a:schemeClr val="tx1"/>
                </a:solidFill>
                <a:latin typeface="Courier New" panose="02070309020205020404" pitchFamily="49" charset="0"/>
                <a:cs typeface="Courier New" panose="02070309020205020404" pitchFamily="49" charset="0"/>
              </a:rPr>
              <a:t>function </a:t>
            </a:r>
            <a:r>
              <a:rPr lang="en-US" sz="1600" b="1" dirty="0" err="1">
                <a:solidFill>
                  <a:schemeClr val="tx1"/>
                </a:solidFill>
                <a:latin typeface="Courier New" panose="02070309020205020404" pitchFamily="49" charset="0"/>
                <a:cs typeface="Courier New" panose="02070309020205020404" pitchFamily="49" charset="0"/>
              </a:rPr>
              <a:t>makeEditable</a:t>
            </a:r>
            <a:r>
              <a:rPr lang="en-US" sz="1600" b="1" dirty="0">
                <a:solidFill>
                  <a:schemeClr val="tx1"/>
                </a:solidFill>
                <a:latin typeface="Courier New" panose="02070309020205020404" pitchFamily="49" charset="0"/>
                <a:cs typeface="Courier New" panose="02070309020205020404" pitchFamily="49" charset="0"/>
              </a:rPr>
              <a:t>(note) {</a:t>
            </a:r>
          </a:p>
          <a:p>
            <a:pPr marL="0" indent="0">
              <a:lnSpc>
                <a:spcPct val="110000"/>
              </a:lnSpc>
              <a:spcBef>
                <a:spcPts val="0"/>
              </a:spcBef>
              <a:buNone/>
            </a:pPr>
            <a:r>
              <a:rPr lang="en-US" sz="1600" b="1" dirty="0" smtClean="0">
                <a:solidFill>
                  <a:schemeClr val="tx1"/>
                </a:solidFill>
                <a:latin typeface="Courier New" panose="02070309020205020404" pitchFamily="49" charset="0"/>
                <a:cs typeface="Courier New" panose="02070309020205020404" pitchFamily="49" charset="0"/>
              </a:rPr>
              <a:t>    </a:t>
            </a:r>
            <a:r>
              <a:rPr lang="en-US" sz="1600" b="1" dirty="0" err="1" smtClean="0">
                <a:solidFill>
                  <a:schemeClr val="tx1"/>
                </a:solidFill>
                <a:latin typeface="Courier New" panose="02070309020205020404" pitchFamily="49" charset="0"/>
                <a:cs typeface="Courier New" panose="02070309020205020404" pitchFamily="49" charset="0"/>
              </a:rPr>
              <a:t>var</a:t>
            </a:r>
            <a:r>
              <a:rPr lang="en-US" sz="1600" b="1" dirty="0" smtClean="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actionBar</a:t>
            </a:r>
            <a:r>
              <a:rPr lang="en-US" sz="1600" b="1" dirty="0">
                <a:solidFill>
                  <a:schemeClr val="tx1"/>
                </a:solidFill>
                <a:latin typeface="Courier New" panose="02070309020205020404" pitchFamily="49" charset="0"/>
                <a:cs typeface="Courier New" panose="02070309020205020404" pitchFamily="49" charset="0"/>
              </a:rPr>
              <a:t> = </a:t>
            </a:r>
            <a:r>
              <a:rPr lang="en-US" sz="1600" b="1" dirty="0" err="1">
                <a:solidFill>
                  <a:schemeClr val="tx1"/>
                </a:solidFill>
                <a:latin typeface="Courier New" panose="02070309020205020404" pitchFamily="49" charset="0"/>
                <a:cs typeface="Courier New" panose="02070309020205020404" pitchFamily="49" charset="0"/>
              </a:rPr>
              <a:t>note.getElementsByClassName</a:t>
            </a:r>
            <a:r>
              <a:rPr lang="en-US" sz="1600" b="1" dirty="0">
                <a:solidFill>
                  <a:schemeClr val="tx1"/>
                </a:solidFill>
                <a:latin typeface="Courier New" panose="02070309020205020404" pitchFamily="49" charset="0"/>
                <a:cs typeface="Courier New" panose="02070309020205020404" pitchFamily="49" charset="0"/>
              </a:rPr>
              <a:t>("action")[0</a:t>
            </a:r>
            <a:r>
              <a:rPr lang="en-US" sz="1600" b="1" dirty="0" smtClean="0">
                <a:solidFill>
                  <a:schemeClr val="tx1"/>
                </a:solidFill>
                <a:latin typeface="Courier New" panose="02070309020205020404" pitchFamily="49" charset="0"/>
                <a:cs typeface="Courier New" panose="02070309020205020404" pitchFamily="49" charset="0"/>
              </a:rPr>
              <a:t>];</a:t>
            </a:r>
            <a:endParaRPr lang="en-US" sz="1600" b="1" dirty="0">
              <a:solidFill>
                <a:schemeClr val="tx1"/>
              </a:solidFill>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600" b="1" dirty="0">
                <a:solidFill>
                  <a:schemeClr val="tx1"/>
                </a:solidFill>
                <a:latin typeface="Courier New" panose="02070309020205020404" pitchFamily="49" charset="0"/>
                <a:cs typeface="Courier New" panose="02070309020205020404" pitchFamily="49" charset="0"/>
              </a:rPr>
              <a:t/>
            </a:r>
            <a:br>
              <a:rPr lang="en-US" sz="1600" b="1" dirty="0">
                <a:solidFill>
                  <a:schemeClr val="tx1"/>
                </a:solidFill>
                <a:latin typeface="Courier New" panose="02070309020205020404" pitchFamily="49" charset="0"/>
                <a:cs typeface="Courier New" panose="02070309020205020404" pitchFamily="49" charset="0"/>
              </a:rPr>
            </a:br>
            <a:r>
              <a:rPr lang="en-US" sz="1600" b="1" dirty="0" smtClean="0">
                <a:solidFill>
                  <a:schemeClr val="tx1"/>
                </a:solidFill>
                <a:latin typeface="Courier New" panose="02070309020205020404" pitchFamily="49" charset="0"/>
                <a:cs typeface="Courier New" panose="02070309020205020404" pitchFamily="49" charset="0"/>
              </a:rPr>
              <a:t>    </a:t>
            </a:r>
            <a:r>
              <a:rPr lang="en-US" sz="1600" b="1" dirty="0" err="1" smtClean="0">
                <a:solidFill>
                  <a:schemeClr val="tx1"/>
                </a:solidFill>
                <a:latin typeface="Courier New" panose="02070309020205020404" pitchFamily="49" charset="0"/>
                <a:cs typeface="Courier New" panose="02070309020205020404" pitchFamily="49" charset="0"/>
              </a:rPr>
              <a:t>var</a:t>
            </a:r>
            <a:r>
              <a:rPr lang="en-US" sz="1600" b="1" dirty="0" smtClean="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editButton</a:t>
            </a:r>
            <a:r>
              <a:rPr lang="en-US" sz="1600" b="1" dirty="0">
                <a:solidFill>
                  <a:schemeClr val="tx1"/>
                </a:solidFill>
                <a:latin typeface="Courier New" panose="02070309020205020404" pitchFamily="49" charset="0"/>
                <a:cs typeface="Courier New" panose="02070309020205020404" pitchFamily="49" charset="0"/>
              </a:rPr>
              <a:t> = </a:t>
            </a:r>
            <a:r>
              <a:rPr lang="en-US" sz="1600" b="1" dirty="0" err="1">
                <a:solidFill>
                  <a:schemeClr val="tx1"/>
                </a:solidFill>
                <a:latin typeface="Courier New" panose="02070309020205020404" pitchFamily="49" charset="0"/>
                <a:cs typeface="Courier New" panose="02070309020205020404" pitchFamily="49" charset="0"/>
              </a:rPr>
              <a:t>document.createElement</a:t>
            </a:r>
            <a:r>
              <a:rPr lang="en-US" sz="1600" b="1" dirty="0">
                <a:solidFill>
                  <a:schemeClr val="tx1"/>
                </a:solidFill>
                <a:latin typeface="Courier New" panose="02070309020205020404" pitchFamily="49" charset="0"/>
                <a:cs typeface="Courier New" panose="02070309020205020404" pitchFamily="49" charset="0"/>
              </a:rPr>
              <a:t>("</a:t>
            </a:r>
            <a:r>
              <a:rPr lang="en-US" sz="1600" b="1" dirty="0" err="1">
                <a:solidFill>
                  <a:schemeClr val="tx1"/>
                </a:solidFill>
                <a:latin typeface="Courier New" panose="02070309020205020404" pitchFamily="49" charset="0"/>
                <a:cs typeface="Courier New" panose="02070309020205020404" pitchFamily="49" charset="0"/>
              </a:rPr>
              <a:t>img</a:t>
            </a:r>
            <a:r>
              <a:rPr lang="en-US" sz="1600" b="1" dirty="0">
                <a:solidFill>
                  <a:schemeClr val="tx1"/>
                </a:solidFill>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sz="1600" b="1" dirty="0" smtClean="0">
                <a:solidFill>
                  <a:schemeClr val="tx1"/>
                </a:solidFill>
                <a:latin typeface="Courier New" panose="02070309020205020404" pitchFamily="49" charset="0"/>
                <a:cs typeface="Courier New" panose="02070309020205020404" pitchFamily="49" charset="0"/>
              </a:rPr>
              <a:t>    </a:t>
            </a:r>
            <a:r>
              <a:rPr lang="en-US" sz="1600" b="1" dirty="0" err="1" smtClean="0">
                <a:solidFill>
                  <a:schemeClr val="tx1"/>
                </a:solidFill>
                <a:latin typeface="Courier New" panose="02070309020205020404" pitchFamily="49" charset="0"/>
                <a:cs typeface="Courier New" panose="02070309020205020404" pitchFamily="49" charset="0"/>
              </a:rPr>
              <a:t>editButton.src</a:t>
            </a:r>
            <a:r>
              <a:rPr lang="en-US" sz="1600" b="1" dirty="0" smtClean="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 "images/ic_edit_black_24px.svg";</a:t>
            </a:r>
          </a:p>
          <a:p>
            <a:pPr marL="0" indent="0">
              <a:lnSpc>
                <a:spcPct val="110000"/>
              </a:lnSpc>
              <a:spcBef>
                <a:spcPts val="0"/>
              </a:spcBef>
              <a:buNone/>
            </a:pPr>
            <a:r>
              <a:rPr lang="en-US" sz="1600" b="1" dirty="0" smtClean="0">
                <a:solidFill>
                  <a:schemeClr val="tx1"/>
                </a:solidFill>
                <a:latin typeface="Courier New" panose="02070309020205020404" pitchFamily="49" charset="0"/>
                <a:cs typeface="Courier New" panose="02070309020205020404" pitchFamily="49" charset="0"/>
              </a:rPr>
              <a:t>    </a:t>
            </a:r>
            <a:r>
              <a:rPr lang="en-US" sz="1600" b="1" dirty="0" err="1" smtClean="0">
                <a:solidFill>
                  <a:schemeClr val="tx1"/>
                </a:solidFill>
                <a:latin typeface="Courier New" panose="02070309020205020404" pitchFamily="49" charset="0"/>
                <a:cs typeface="Courier New" panose="02070309020205020404" pitchFamily="49" charset="0"/>
              </a:rPr>
              <a:t>editButton.className</a:t>
            </a:r>
            <a:r>
              <a:rPr lang="en-US" sz="1600" b="1" dirty="0" smtClean="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 "edit button";</a:t>
            </a:r>
          </a:p>
          <a:p>
            <a:pPr marL="0" indent="0">
              <a:lnSpc>
                <a:spcPct val="110000"/>
              </a:lnSpc>
              <a:spcBef>
                <a:spcPts val="0"/>
              </a:spcBef>
              <a:buNone/>
            </a:pPr>
            <a:r>
              <a:rPr lang="en-US" sz="1600" b="1" dirty="0" smtClean="0">
                <a:solidFill>
                  <a:schemeClr val="tx1"/>
                </a:solidFill>
                <a:latin typeface="Courier New" panose="02070309020205020404" pitchFamily="49" charset="0"/>
                <a:cs typeface="Courier New" panose="02070309020205020404" pitchFamily="49" charset="0"/>
              </a:rPr>
              <a:t>    </a:t>
            </a:r>
            <a:r>
              <a:rPr lang="en-US" sz="1600" b="1" dirty="0" err="1" smtClean="0">
                <a:solidFill>
                  <a:schemeClr val="tx1"/>
                </a:solidFill>
                <a:latin typeface="Courier New" panose="02070309020205020404" pitchFamily="49" charset="0"/>
                <a:cs typeface="Courier New" panose="02070309020205020404" pitchFamily="49" charset="0"/>
              </a:rPr>
              <a:t>editButton.onclick</a:t>
            </a:r>
            <a:r>
              <a:rPr lang="en-US" sz="1600" b="1" dirty="0" smtClean="0">
                <a:solidFill>
                  <a:schemeClr val="tx1"/>
                </a:solidFill>
                <a:latin typeface="Courier New" panose="02070309020205020404" pitchFamily="49" charset="0"/>
                <a:cs typeface="Courier New" panose="02070309020205020404" pitchFamily="49" charset="0"/>
              </a:rPr>
              <a:t> </a:t>
            </a: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startEdit</a:t>
            </a:r>
            <a:r>
              <a:rPr lang="en-US" sz="1600" b="1" dirty="0">
                <a:solidFill>
                  <a:schemeClr val="tx1"/>
                </a:solidFill>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sz="1600" b="1" dirty="0" smtClean="0">
                <a:solidFill>
                  <a:schemeClr val="tx1"/>
                </a:solidFill>
                <a:latin typeface="Courier New" panose="02070309020205020404" pitchFamily="49" charset="0"/>
                <a:cs typeface="Courier New" panose="02070309020205020404" pitchFamily="49" charset="0"/>
              </a:rPr>
              <a:t>    </a:t>
            </a:r>
            <a:r>
              <a:rPr lang="en-US" sz="1600" b="1" dirty="0" err="1" smtClean="0">
                <a:solidFill>
                  <a:schemeClr val="tx1"/>
                </a:solidFill>
                <a:latin typeface="Courier New" panose="02070309020205020404" pitchFamily="49" charset="0"/>
                <a:cs typeface="Courier New" panose="02070309020205020404" pitchFamily="49" charset="0"/>
              </a:rPr>
              <a:t>actionBar.appendChild</a:t>
            </a:r>
            <a:r>
              <a:rPr lang="en-US" sz="1600" b="1" dirty="0" smtClean="0">
                <a:solidFill>
                  <a:schemeClr val="tx1"/>
                </a:solidFill>
                <a:latin typeface="Courier New" panose="02070309020205020404" pitchFamily="49" charset="0"/>
                <a:cs typeface="Courier New" panose="02070309020205020404" pitchFamily="49" charset="0"/>
              </a:rPr>
              <a:t>(</a:t>
            </a:r>
            <a:r>
              <a:rPr lang="en-US" sz="1600" b="1" dirty="0" err="1" smtClean="0">
                <a:solidFill>
                  <a:schemeClr val="tx1"/>
                </a:solidFill>
                <a:latin typeface="Courier New" panose="02070309020205020404" pitchFamily="49" charset="0"/>
                <a:cs typeface="Courier New" panose="02070309020205020404" pitchFamily="49" charset="0"/>
              </a:rPr>
              <a:t>editButton</a:t>
            </a:r>
            <a:r>
              <a:rPr lang="en-US" sz="1600" b="1" dirty="0">
                <a:solidFill>
                  <a:schemeClr val="tx1"/>
                </a:solidFill>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sz="1600" b="1" dirty="0" smtClean="0">
                <a:solidFill>
                  <a:schemeClr val="tx1"/>
                </a:solidFill>
                <a:latin typeface="Courier New" panose="02070309020205020404" pitchFamily="49" charset="0"/>
                <a:cs typeface="Courier New" panose="02070309020205020404" pitchFamily="49" charset="0"/>
              </a:rPr>
              <a:t>}</a:t>
            </a:r>
          </a:p>
          <a:p>
            <a:pPr marL="0" indent="0">
              <a:lnSpc>
                <a:spcPct val="110000"/>
              </a:lnSpc>
              <a:spcBef>
                <a:spcPts val="0"/>
              </a:spcBef>
              <a:buNone/>
            </a:pPr>
            <a:endParaRPr lang="en-US" sz="1600" b="1" dirty="0">
              <a:solidFill>
                <a:schemeClr val="tx1"/>
              </a:solidFill>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600" b="1" dirty="0" smtClean="0">
                <a:solidFill>
                  <a:schemeClr val="tx1"/>
                </a:solidFill>
                <a:latin typeface="Courier New" panose="02070309020205020404" pitchFamily="49" charset="0"/>
                <a:cs typeface="Courier New" panose="02070309020205020404" pitchFamily="49" charset="0"/>
              </a:rPr>
              <a:t>function </a:t>
            </a:r>
            <a:r>
              <a:rPr lang="en-US" sz="1600" b="1" dirty="0" err="1" smtClean="0">
                <a:solidFill>
                  <a:schemeClr val="tx1"/>
                </a:solidFill>
                <a:latin typeface="Courier New" panose="02070309020205020404" pitchFamily="49" charset="0"/>
                <a:cs typeface="Courier New" panose="02070309020205020404" pitchFamily="49" charset="0"/>
              </a:rPr>
              <a:t>startEdit</a:t>
            </a:r>
            <a:r>
              <a:rPr lang="en-US" sz="1600" b="1" dirty="0" smtClean="0">
                <a:solidFill>
                  <a:schemeClr val="tx1"/>
                </a:solidFill>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600" b="1" dirty="0">
                <a:solidFill>
                  <a:schemeClr val="tx1"/>
                </a:solidFill>
                <a:latin typeface="Courier New" panose="02070309020205020404" pitchFamily="49" charset="0"/>
                <a:cs typeface="Courier New" panose="02070309020205020404" pitchFamily="49" charset="0"/>
              </a:rPr>
              <a:t> </a:t>
            </a:r>
            <a:r>
              <a:rPr lang="en-US" sz="1600" b="1" dirty="0" smtClean="0">
                <a:solidFill>
                  <a:schemeClr val="tx1"/>
                </a:solidFill>
                <a:latin typeface="Courier New" panose="02070309020205020404" pitchFamily="49" charset="0"/>
                <a:cs typeface="Courier New" panose="02070309020205020404" pitchFamily="49" charset="0"/>
              </a:rPr>
              <a:t>   // TODO</a:t>
            </a:r>
          </a:p>
          <a:p>
            <a:pPr marL="0" indent="0">
              <a:lnSpc>
                <a:spcPct val="110000"/>
              </a:lnSpc>
              <a:spcBef>
                <a:spcPts val="0"/>
              </a:spcBef>
              <a:buNone/>
            </a:pPr>
            <a:r>
              <a:rPr lang="en-US" sz="1600" b="1" dirty="0" smtClean="0">
                <a:solidFill>
                  <a:schemeClr val="tx1"/>
                </a:solidFill>
                <a:latin typeface="Courier New" panose="02070309020205020404" pitchFamily="49" charset="0"/>
                <a:cs typeface="Courier New" panose="02070309020205020404" pitchFamily="49" charset="0"/>
              </a:rPr>
              <a:t>}</a:t>
            </a:r>
            <a:endParaRPr lang="en-US" sz="1600" b="1" dirty="0">
              <a:solidFill>
                <a:schemeClr val="tx1"/>
              </a:solidFill>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600" b="1" dirty="0">
                <a:solidFill>
                  <a:schemeClr val="tx1"/>
                </a:solidFill>
                <a:latin typeface="Courier New" panose="02070309020205020404" pitchFamily="49" charset="0"/>
                <a:cs typeface="Courier New" panose="02070309020205020404" pitchFamily="49" charset="0"/>
              </a:rPr>
              <a:t/>
            </a:r>
            <a:br>
              <a:rPr lang="en-US" sz="1600" b="1" dirty="0">
                <a:solidFill>
                  <a:schemeClr val="tx1"/>
                </a:solidFill>
                <a:latin typeface="Courier New" panose="02070309020205020404" pitchFamily="49" charset="0"/>
                <a:cs typeface="Courier New" panose="02070309020205020404" pitchFamily="49" charset="0"/>
              </a:rPr>
            </a:br>
            <a:r>
              <a:rPr lang="en-US" sz="1600" b="1" dirty="0" err="1">
                <a:solidFill>
                  <a:schemeClr val="tx1"/>
                </a:solidFill>
                <a:latin typeface="Courier New" panose="02070309020205020404" pitchFamily="49" charset="0"/>
                <a:cs typeface="Courier New" panose="02070309020205020404" pitchFamily="49" charset="0"/>
              </a:rPr>
              <a:t>window.onload</a:t>
            </a:r>
            <a:r>
              <a:rPr lang="en-US" sz="1600" b="1" dirty="0">
                <a:solidFill>
                  <a:schemeClr val="tx1"/>
                </a:solidFill>
                <a:latin typeface="Courier New" panose="02070309020205020404" pitchFamily="49" charset="0"/>
                <a:cs typeface="Courier New" panose="02070309020205020404" pitchFamily="49" charset="0"/>
              </a:rPr>
              <a:t> = function() {</a:t>
            </a:r>
          </a:p>
          <a:p>
            <a:pPr marL="0" indent="0">
              <a:lnSpc>
                <a:spcPct val="110000"/>
              </a:lnSpc>
              <a:spcBef>
                <a:spcPts val="0"/>
              </a:spcBef>
              <a:buNone/>
            </a:pPr>
            <a:r>
              <a:rPr lang="en-US" sz="1600" b="1" dirty="0">
                <a:solidFill>
                  <a:schemeClr val="tx1"/>
                </a:solidFill>
                <a:latin typeface="Courier New" panose="02070309020205020404" pitchFamily="49" charset="0"/>
                <a:cs typeface="Courier New" panose="02070309020205020404" pitchFamily="49" charset="0"/>
              </a:rPr>
              <a:t>    for (</a:t>
            </a:r>
            <a:r>
              <a:rPr lang="en-US" sz="1600" b="1" dirty="0" err="1">
                <a:solidFill>
                  <a:schemeClr val="tx1"/>
                </a:solidFill>
                <a:latin typeface="Courier New" panose="02070309020205020404" pitchFamily="49" charset="0"/>
                <a:cs typeface="Courier New" panose="02070309020205020404" pitchFamily="49" charset="0"/>
              </a:rPr>
              <a:t>var</a:t>
            </a:r>
            <a:r>
              <a:rPr lang="en-US" sz="1600" b="1" dirty="0">
                <a:solidFill>
                  <a:schemeClr val="tx1"/>
                </a:solidFill>
                <a:latin typeface="Courier New" panose="02070309020205020404" pitchFamily="49" charset="0"/>
                <a:cs typeface="Courier New" panose="02070309020205020404" pitchFamily="49" charset="0"/>
              </a:rPr>
              <a:t> note of </a:t>
            </a:r>
            <a:r>
              <a:rPr lang="en-US" sz="1600" b="1" dirty="0" err="1">
                <a:solidFill>
                  <a:schemeClr val="tx1"/>
                </a:solidFill>
                <a:latin typeface="Courier New" panose="02070309020205020404" pitchFamily="49" charset="0"/>
                <a:cs typeface="Courier New" panose="02070309020205020404" pitchFamily="49" charset="0"/>
              </a:rPr>
              <a:t>document.getElementsByClassName</a:t>
            </a:r>
            <a:r>
              <a:rPr lang="en-US" sz="1600" b="1" dirty="0">
                <a:solidFill>
                  <a:schemeClr val="tx1"/>
                </a:solidFill>
                <a:latin typeface="Courier New" panose="02070309020205020404" pitchFamily="49" charset="0"/>
                <a:cs typeface="Courier New" panose="02070309020205020404" pitchFamily="49" charset="0"/>
              </a:rPr>
              <a:t>("note")) {</a:t>
            </a:r>
          </a:p>
          <a:p>
            <a:pPr marL="0" indent="0">
              <a:lnSpc>
                <a:spcPct val="110000"/>
              </a:lnSpc>
              <a:spcBef>
                <a:spcPts val="0"/>
              </a:spcBef>
              <a:buNone/>
            </a:pP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makeEditable</a:t>
            </a:r>
            <a:r>
              <a:rPr lang="en-US" sz="1600" b="1" dirty="0">
                <a:solidFill>
                  <a:schemeClr val="tx1"/>
                </a:solidFill>
                <a:latin typeface="Courier New" panose="02070309020205020404" pitchFamily="49" charset="0"/>
                <a:cs typeface="Courier New" panose="02070309020205020404" pitchFamily="49" charset="0"/>
              </a:rPr>
              <a:t>(note);</a:t>
            </a:r>
          </a:p>
          <a:p>
            <a:pPr marL="0" indent="0">
              <a:lnSpc>
                <a:spcPct val="110000"/>
              </a:lnSpc>
              <a:spcBef>
                <a:spcPts val="0"/>
              </a:spcBef>
              <a:buNone/>
            </a:pPr>
            <a:r>
              <a:rPr lang="en-US" sz="1600" b="1" dirty="0">
                <a:solidFill>
                  <a:schemeClr val="tx1"/>
                </a:solidFill>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600" b="1" dirty="0" smtClean="0">
                <a:solidFill>
                  <a:schemeClr val="tx1"/>
                </a:solidFill>
                <a:latin typeface="Courier New" panose="02070309020205020404" pitchFamily="49" charset="0"/>
                <a:cs typeface="Courier New" panose="02070309020205020404" pitchFamily="49" charset="0"/>
              </a:rPr>
              <a:t>}</a:t>
            </a:r>
            <a:endParaRPr lang="en-US" sz="1600" dirty="0"/>
          </a:p>
        </p:txBody>
      </p:sp>
    </p:spTree>
    <p:extLst>
      <p:ext uri="{BB962C8B-B14F-4D97-AF65-F5344CB8AC3E}">
        <p14:creationId xmlns:p14="http://schemas.microsoft.com/office/powerpoint/2010/main" val="13860714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Action bar</a:t>
            </a:r>
            <a:endParaRPr lang="en-US" dirty="0"/>
          </a:p>
        </p:txBody>
      </p:sp>
      <p:sp>
        <p:nvSpPr>
          <p:cNvPr id="3" name="Content Placeholder 2"/>
          <p:cNvSpPr>
            <a:spLocks noGrp="1"/>
          </p:cNvSpPr>
          <p:nvPr>
            <p:ph idx="1"/>
          </p:nvPr>
        </p:nvSpPr>
        <p:spPr>
          <a:xfrm>
            <a:off x="342901" y="822960"/>
            <a:ext cx="3976852" cy="4122419"/>
          </a:xfrm>
        </p:spPr>
        <p:txBody>
          <a:bodyPr>
            <a:normAutofit/>
          </a:bodyPr>
          <a:lstStyle/>
          <a:p>
            <a:pPr>
              <a:lnSpc>
                <a:spcPct val="110000"/>
              </a:lnSpc>
              <a:spcBef>
                <a:spcPts val="0"/>
              </a:spcBef>
            </a:pPr>
            <a:r>
              <a:rPr lang="en-US" dirty="0"/>
              <a:t>The icon would look better at the right hand </a:t>
            </a:r>
            <a:r>
              <a:rPr lang="en-US" dirty="0" smtClean="0"/>
              <a:t>end.</a:t>
            </a:r>
          </a:p>
          <a:p>
            <a:pPr>
              <a:lnSpc>
                <a:spcPct val="110000"/>
              </a:lnSpc>
              <a:spcBef>
                <a:spcPts val="0"/>
              </a:spcBef>
            </a:pPr>
            <a:r>
              <a:rPr lang="en-US" dirty="0" smtClean="0"/>
              <a:t>Also, let's make it lighter and darken it when the cursor is over it.</a:t>
            </a:r>
          </a:p>
          <a:p>
            <a:pPr>
              <a:lnSpc>
                <a:spcPct val="110000"/>
              </a:lnSpc>
              <a:spcBef>
                <a:spcPts val="0"/>
              </a:spcBef>
            </a:pPr>
            <a:r>
              <a:rPr lang="en-US" dirty="0" smtClean="0"/>
              <a:t>We can do this with a couple more style specifications:</a:t>
            </a:r>
            <a:endParaRPr lang="en-US" dirty="0"/>
          </a:p>
          <a:p>
            <a:pPr marL="0" indent="0">
              <a:lnSpc>
                <a:spcPct val="9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a:solidFill>
                  <a:schemeClr val="tx1"/>
                </a:solidFill>
                <a:latin typeface="Courier New" panose="02070309020205020404" pitchFamily="49" charset="0"/>
                <a:cs typeface="Courier New" panose="02070309020205020404" pitchFamily="49" charset="0"/>
              </a:rPr>
              <a:t>button {</a:t>
            </a:r>
          </a:p>
          <a:p>
            <a:pPr marL="0" indent="0">
              <a:lnSpc>
                <a:spcPct val="9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opacity</a:t>
            </a:r>
            <a:r>
              <a:rPr lang="en-US" sz="1400" b="1" dirty="0">
                <a:solidFill>
                  <a:schemeClr val="tx1"/>
                </a:solidFill>
                <a:latin typeface="Courier New" panose="02070309020205020404" pitchFamily="49" charset="0"/>
                <a:cs typeface="Courier New" panose="02070309020205020404" pitchFamily="49" charset="0"/>
              </a:rPr>
              <a:t>: 0.5;</a:t>
            </a:r>
          </a:p>
          <a:p>
            <a:pPr marL="0" indent="0">
              <a:lnSpc>
                <a:spcPct val="9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float</a:t>
            </a:r>
            <a:r>
              <a:rPr lang="en-US" sz="1400" b="1" dirty="0">
                <a:solidFill>
                  <a:schemeClr val="tx1"/>
                </a:solidFill>
                <a:latin typeface="Courier New" panose="02070309020205020404" pitchFamily="49" charset="0"/>
                <a:cs typeface="Courier New" panose="02070309020205020404" pitchFamily="49" charset="0"/>
              </a:rPr>
              <a:t>: right;</a:t>
            </a:r>
          </a:p>
          <a:p>
            <a:pPr marL="0" indent="0">
              <a:lnSpc>
                <a:spcPct val="9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button:hover</a:t>
            </a:r>
            <a:r>
              <a:rPr lang="en-US" sz="1400" b="1" dirty="0">
                <a:solidFill>
                  <a:schemeClr val="tx1"/>
                </a:solidFill>
                <a:latin typeface="Courier New" panose="02070309020205020404" pitchFamily="49" charset="0"/>
                <a:cs typeface="Courier New" panose="02070309020205020404" pitchFamily="49" charset="0"/>
              </a:rPr>
              <a:t> {</a:t>
            </a:r>
          </a:p>
          <a:p>
            <a:pPr marL="0" indent="0">
              <a:lnSpc>
                <a:spcPct val="9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opacity</a:t>
            </a:r>
            <a:r>
              <a:rPr lang="en-US" sz="1400" b="1" dirty="0">
                <a:solidFill>
                  <a:schemeClr val="tx1"/>
                </a:solidFill>
                <a:latin typeface="Courier New" panose="02070309020205020404" pitchFamily="49" charset="0"/>
                <a:cs typeface="Courier New" panose="02070309020205020404" pitchFamily="49" charset="0"/>
              </a:rPr>
              <a:t>: 1;</a:t>
            </a:r>
          </a:p>
          <a:p>
            <a:pPr marL="0" indent="0">
              <a:lnSpc>
                <a:spcPct val="9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a:lnSpc>
                <a:spcPct val="110000"/>
              </a:lnSpc>
              <a:spcBef>
                <a:spcPts val="0"/>
              </a:spcBef>
            </a:pPr>
            <a:endParaRPr lang="en-US" dirty="0">
              <a:solidFill>
                <a:schemeClr val="bg1">
                  <a:lumMod val="65000"/>
                </a:schemeClr>
              </a:solidFill>
              <a:cs typeface="Courier New" panose="02070309020205020404" pitchFamily="49" charset="0"/>
            </a:endParaRPr>
          </a:p>
          <a:p>
            <a:pPr>
              <a:lnSpc>
                <a:spcPct val="110000"/>
              </a:lnSpc>
              <a:spcBef>
                <a:spcPts val="0"/>
              </a:spcBef>
            </a:pPr>
            <a:endParaRPr lang="en-US" dirty="0" smtClean="0">
              <a:solidFill>
                <a:schemeClr val="bg1">
                  <a:lumMod val="65000"/>
                </a:schemeClr>
              </a:solidFill>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5651500" y="2676525"/>
            <a:ext cx="2009775" cy="1981200"/>
          </a:xfrm>
          <a:prstGeom prst="rect">
            <a:avLst/>
          </a:prstGeom>
        </p:spPr>
      </p:pic>
      <p:pic>
        <p:nvPicPr>
          <p:cNvPr id="5" name="Picture 4"/>
          <p:cNvPicPr>
            <a:picLocks noChangeAspect="1"/>
          </p:cNvPicPr>
          <p:nvPr/>
        </p:nvPicPr>
        <p:blipFill>
          <a:blip r:embed="rId4"/>
          <a:stretch>
            <a:fillRect/>
          </a:stretch>
        </p:blipFill>
        <p:spPr>
          <a:xfrm>
            <a:off x="5651500" y="526502"/>
            <a:ext cx="2019300" cy="1962150"/>
          </a:xfrm>
          <a:prstGeom prst="rect">
            <a:avLst/>
          </a:prstGeom>
        </p:spPr>
      </p:pic>
    </p:spTree>
    <p:extLst>
      <p:ext uri="{BB962C8B-B14F-4D97-AF65-F5344CB8AC3E}">
        <p14:creationId xmlns:p14="http://schemas.microsoft.com/office/powerpoint/2010/main" val="28871243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Action bar – Exercise 2</a:t>
            </a:r>
            <a:endParaRPr lang="en-US" dirty="0"/>
          </a:p>
        </p:txBody>
      </p:sp>
      <p:sp>
        <p:nvSpPr>
          <p:cNvPr id="3" name="Content Placeholder 2"/>
          <p:cNvSpPr>
            <a:spLocks noGrp="1"/>
          </p:cNvSpPr>
          <p:nvPr>
            <p:ph idx="1"/>
          </p:nvPr>
        </p:nvSpPr>
        <p:spPr>
          <a:xfrm>
            <a:off x="342900" y="822960"/>
            <a:ext cx="8458201" cy="4122419"/>
          </a:xfrm>
        </p:spPr>
        <p:txBody>
          <a:bodyPr>
            <a:normAutofit/>
          </a:bodyPr>
          <a:lstStyle/>
          <a:p>
            <a:pPr>
              <a:lnSpc>
                <a:spcPct val="110000"/>
              </a:lnSpc>
              <a:spcBef>
                <a:spcPts val="0"/>
              </a:spcBef>
            </a:pPr>
            <a:r>
              <a:rPr lang="en-US" dirty="0" smtClean="0"/>
              <a:t>Now let's make the button do something. Checkout the </a:t>
            </a:r>
            <a:r>
              <a:rPr lang="en-US" dirty="0" smtClean="0"/>
              <a:t>'exercise 2</a:t>
            </a:r>
            <a:r>
              <a:rPr lang="en-US" dirty="0" smtClean="0"/>
              <a:t>' commit of the repo and fill in the </a:t>
            </a:r>
            <a:r>
              <a:rPr lang="en-US" sz="1400" b="1" dirty="0" err="1" smtClean="0">
                <a:solidFill>
                  <a:schemeClr val="tx1"/>
                </a:solidFill>
                <a:latin typeface="Courier New" panose="02070309020205020404" pitchFamily="49" charset="0"/>
                <a:cs typeface="Courier New" panose="02070309020205020404" pitchFamily="49" charset="0"/>
              </a:rPr>
              <a:t>startEdit</a:t>
            </a:r>
            <a:r>
              <a:rPr lang="en-US" dirty="0" smtClean="0"/>
              <a:t> function in editable.js. You can modify the html if you need to. We just need to set the '</a:t>
            </a:r>
            <a:r>
              <a:rPr lang="en-US" dirty="0" err="1" smtClean="0"/>
              <a:t>readonly</a:t>
            </a:r>
            <a:r>
              <a:rPr lang="en-US" dirty="0" smtClean="0"/>
              <a:t>' attribute of the </a:t>
            </a:r>
            <a:r>
              <a:rPr lang="en-US" dirty="0" err="1" smtClean="0"/>
              <a:t>textarea</a:t>
            </a:r>
            <a:r>
              <a:rPr lang="en-US" dirty="0" smtClean="0"/>
              <a:t> back to false so we can edit it.</a:t>
            </a:r>
          </a:p>
          <a:p>
            <a:pPr>
              <a:lnSpc>
                <a:spcPct val="110000"/>
              </a:lnSpc>
              <a:spcBef>
                <a:spcPts val="0"/>
              </a:spcBef>
            </a:pPr>
            <a:r>
              <a:rPr lang="en-US" dirty="0" smtClean="0"/>
              <a:t>Hints:</a:t>
            </a:r>
          </a:p>
          <a:p>
            <a:pPr lvl="1">
              <a:lnSpc>
                <a:spcPct val="110000"/>
              </a:lnSpc>
              <a:spcBef>
                <a:spcPts val="0"/>
              </a:spcBef>
            </a:pPr>
            <a:r>
              <a:rPr lang="en-US" dirty="0" smtClean="0"/>
              <a:t>When </a:t>
            </a:r>
            <a:r>
              <a:rPr lang="en-US" sz="1400" b="1" dirty="0" err="1" smtClean="0">
                <a:solidFill>
                  <a:schemeClr val="tx1"/>
                </a:solidFill>
                <a:latin typeface="Courier New" panose="02070309020205020404" pitchFamily="49" charset="0"/>
                <a:cs typeface="Courier New" panose="02070309020205020404" pitchFamily="49" charset="0"/>
              </a:rPr>
              <a:t>startEdit</a:t>
            </a:r>
            <a:r>
              <a:rPr lang="en-US" dirty="0" smtClean="0"/>
              <a:t> is called, it will be passed a </a:t>
            </a:r>
            <a:r>
              <a:rPr lang="en-US" sz="1400" b="1" dirty="0" err="1">
                <a:solidFill>
                  <a:schemeClr val="tx1"/>
                </a:solidFill>
                <a:latin typeface="Courier New" panose="02070309020205020404" pitchFamily="49" charset="0"/>
                <a:cs typeface="Courier New" panose="02070309020205020404" pitchFamily="49" charset="0"/>
              </a:rPr>
              <a:t>MouseEvent</a:t>
            </a:r>
            <a:r>
              <a:rPr lang="en-US" dirty="0" smtClean="0"/>
              <a:t> which isn't too useful. But also the built-in </a:t>
            </a:r>
            <a:r>
              <a:rPr lang="en-US" sz="1400" b="1" dirty="0" smtClean="0">
                <a:solidFill>
                  <a:schemeClr val="tx1"/>
                </a:solidFill>
                <a:latin typeface="Courier New" panose="02070309020205020404" pitchFamily="49" charset="0"/>
                <a:cs typeface="Courier New" panose="02070309020205020404" pitchFamily="49" charset="0"/>
              </a:rPr>
              <a:t>this</a:t>
            </a:r>
            <a:r>
              <a:rPr lang="en-US" dirty="0" smtClean="0"/>
              <a:t> variable will be set to point to the edit button element – this will be useful.</a:t>
            </a:r>
          </a:p>
          <a:p>
            <a:pPr lvl="1">
              <a:lnSpc>
                <a:spcPct val="110000"/>
              </a:lnSpc>
              <a:spcBef>
                <a:spcPts val="0"/>
              </a:spcBef>
            </a:pPr>
            <a:r>
              <a:rPr lang="en-US" dirty="0" smtClean="0"/>
              <a:t>Elements have a useful property called </a:t>
            </a:r>
            <a:r>
              <a:rPr lang="en-US" sz="1400" b="1" dirty="0" err="1">
                <a:solidFill>
                  <a:schemeClr val="tx1"/>
                </a:solidFill>
                <a:latin typeface="Courier New" panose="02070309020205020404" pitchFamily="49" charset="0"/>
                <a:cs typeface="Courier New" panose="02070309020205020404" pitchFamily="49" charset="0"/>
              </a:rPr>
              <a:t>parentElement</a:t>
            </a:r>
            <a:r>
              <a:rPr lang="en-US" dirty="0" smtClean="0"/>
              <a:t>.</a:t>
            </a:r>
          </a:p>
          <a:p>
            <a:pPr lvl="1">
              <a:lnSpc>
                <a:spcPct val="110000"/>
              </a:lnSpc>
              <a:spcBef>
                <a:spcPts val="0"/>
              </a:spcBef>
            </a:pPr>
            <a:r>
              <a:rPr lang="en-US" dirty="0" smtClean="0"/>
              <a:t>There are various ways to find a child of an element:</a:t>
            </a:r>
          </a:p>
          <a:p>
            <a:pPr lvl="2">
              <a:lnSpc>
                <a:spcPct val="110000"/>
              </a:lnSpc>
              <a:spcBef>
                <a:spcPts val="0"/>
              </a:spcBef>
            </a:pPr>
            <a:r>
              <a:rPr lang="en-US" sz="1400" b="1" dirty="0" err="1">
                <a:solidFill>
                  <a:schemeClr val="tx1"/>
                </a:solidFill>
                <a:latin typeface="Courier New" panose="02070309020205020404" pitchFamily="49" charset="0"/>
                <a:cs typeface="Courier New" panose="02070309020205020404" pitchFamily="49" charset="0"/>
              </a:rPr>
              <a:t>element.getElementsByClassName</a:t>
            </a:r>
            <a:r>
              <a:rPr lang="en-US" sz="1400" b="1" dirty="0" smtClean="0">
                <a:solidFill>
                  <a:schemeClr val="tx1"/>
                </a:solidFill>
                <a:latin typeface="Courier New" panose="02070309020205020404" pitchFamily="49" charset="0"/>
                <a:cs typeface="Courier New" panose="02070309020205020404" pitchFamily="49" charset="0"/>
              </a:rPr>
              <a:t>("class")</a:t>
            </a:r>
            <a:endParaRPr lang="en-US" sz="1400" b="1" dirty="0">
              <a:solidFill>
                <a:schemeClr val="tx1"/>
              </a:solidFill>
              <a:latin typeface="Courier New" panose="02070309020205020404" pitchFamily="49" charset="0"/>
              <a:cs typeface="Courier New" panose="02070309020205020404" pitchFamily="49" charset="0"/>
            </a:endParaRPr>
          </a:p>
          <a:p>
            <a:pPr lvl="2">
              <a:lnSpc>
                <a:spcPct val="110000"/>
              </a:lnSpc>
              <a:spcBef>
                <a:spcPts val="0"/>
              </a:spcBef>
            </a:pPr>
            <a:r>
              <a:rPr lang="en-US" sz="1400" b="1" dirty="0" err="1">
                <a:solidFill>
                  <a:schemeClr val="tx1"/>
                </a:solidFill>
                <a:latin typeface="Courier New" panose="02070309020205020404" pitchFamily="49" charset="0"/>
                <a:cs typeface="Courier New" panose="02070309020205020404" pitchFamily="49" charset="0"/>
              </a:rPr>
              <a:t>element.getElementsByTagName</a:t>
            </a:r>
            <a:r>
              <a:rPr lang="en-US" sz="1400" b="1" dirty="0" smtClean="0">
                <a:solidFill>
                  <a:schemeClr val="tx1"/>
                </a:solidFill>
                <a:latin typeface="Courier New" panose="02070309020205020404" pitchFamily="49" charset="0"/>
                <a:cs typeface="Courier New" panose="02070309020205020404" pitchFamily="49" charset="0"/>
              </a:rPr>
              <a:t>("tag")</a:t>
            </a:r>
            <a:endParaRPr lang="en-US" sz="1400" b="1" dirty="0">
              <a:solidFill>
                <a:schemeClr val="tx1"/>
              </a:solidFill>
              <a:latin typeface="Courier New" panose="02070309020205020404" pitchFamily="49" charset="0"/>
              <a:cs typeface="Courier New" panose="02070309020205020404" pitchFamily="49" charset="0"/>
            </a:endParaRPr>
          </a:p>
          <a:p>
            <a:pPr lvl="2">
              <a:lnSpc>
                <a:spcPct val="110000"/>
              </a:lnSpc>
              <a:spcBef>
                <a:spcPts val="0"/>
              </a:spcBef>
            </a:pPr>
            <a:r>
              <a:rPr lang="en-US" sz="1400" b="1" dirty="0" err="1">
                <a:solidFill>
                  <a:schemeClr val="tx1"/>
                </a:solidFill>
                <a:latin typeface="Courier New" panose="02070309020205020404" pitchFamily="49" charset="0"/>
                <a:cs typeface="Courier New" panose="02070309020205020404" pitchFamily="49" charset="0"/>
              </a:rPr>
              <a:t>element.querySelector</a:t>
            </a:r>
            <a:r>
              <a:rPr lang="en-US" sz="1400" b="1" dirty="0" smtClean="0">
                <a:solidFill>
                  <a:schemeClr val="tx1"/>
                </a:solidFill>
                <a:latin typeface="Courier New" panose="02070309020205020404" pitchFamily="49" charset="0"/>
                <a:cs typeface="Courier New" panose="02070309020205020404" pitchFamily="49" charset="0"/>
              </a:rPr>
              <a:t>("selector")</a:t>
            </a:r>
            <a:r>
              <a:rPr lang="en-US" dirty="0" smtClean="0"/>
              <a:t>, </a:t>
            </a:r>
            <a:r>
              <a:rPr lang="en-US" sz="1400" b="1" dirty="0" err="1">
                <a:solidFill>
                  <a:schemeClr val="tx1"/>
                </a:solidFill>
                <a:latin typeface="Courier New" panose="02070309020205020404" pitchFamily="49" charset="0"/>
                <a:cs typeface="Courier New" panose="02070309020205020404" pitchFamily="49" charset="0"/>
              </a:rPr>
              <a:t>element.querySelectorAll</a:t>
            </a:r>
            <a:r>
              <a:rPr lang="en-US" sz="1400" b="1" dirty="0" smtClean="0">
                <a:solidFill>
                  <a:schemeClr val="tx1"/>
                </a:solidFill>
                <a:latin typeface="Courier New" panose="02070309020205020404" pitchFamily="49" charset="0"/>
                <a:cs typeface="Courier New" panose="02070309020205020404" pitchFamily="49" charset="0"/>
              </a:rPr>
              <a:t>("selector")</a:t>
            </a:r>
            <a:endParaRPr lang="en-US" sz="1400" b="1" dirty="0">
              <a:solidFill>
                <a:schemeClr val="tx1"/>
              </a:solidFill>
              <a:latin typeface="Courier New" panose="02070309020205020404" pitchFamily="49" charset="0"/>
              <a:cs typeface="Courier New" panose="02070309020205020404" pitchFamily="49" charset="0"/>
            </a:endParaRPr>
          </a:p>
          <a:p>
            <a:pPr lvl="1">
              <a:lnSpc>
                <a:spcPct val="110000"/>
              </a:lnSpc>
              <a:spcBef>
                <a:spcPts val="0"/>
              </a:spcBef>
            </a:pPr>
            <a:r>
              <a:rPr lang="en-US" dirty="0">
                <a:hlinkClick r:id="rId3"/>
              </a:rPr>
              <a:t>https://</a:t>
            </a:r>
            <a:r>
              <a:rPr lang="en-US" dirty="0" smtClean="0">
                <a:hlinkClick r:id="rId3"/>
              </a:rPr>
              <a:t>developer.mozilla.org</a:t>
            </a:r>
            <a:r>
              <a:rPr lang="en-US" dirty="0" smtClean="0"/>
              <a:t> </a:t>
            </a:r>
            <a:r>
              <a:rPr lang="en-US" dirty="0"/>
              <a:t>and </a:t>
            </a:r>
            <a:r>
              <a:rPr lang="en-US" dirty="0">
                <a:hlinkClick r:id="rId4"/>
              </a:rPr>
              <a:t>https://</a:t>
            </a:r>
            <a:r>
              <a:rPr lang="en-US" dirty="0" smtClean="0">
                <a:hlinkClick r:id="rId4"/>
              </a:rPr>
              <a:t>www.w3schools.com</a:t>
            </a:r>
            <a:r>
              <a:rPr lang="en-US" dirty="0" smtClean="0"/>
              <a:t> are good resources for more info</a:t>
            </a:r>
          </a:p>
          <a:p>
            <a:pPr>
              <a:lnSpc>
                <a:spcPct val="110000"/>
              </a:lnSpc>
              <a:spcBef>
                <a:spcPts val="0"/>
              </a:spcBef>
            </a:pPr>
            <a:r>
              <a:rPr lang="en-US" dirty="0"/>
              <a:t>When you're done, save and try it out in the browser. If it's not working, see if you can debug it.</a:t>
            </a:r>
          </a:p>
        </p:txBody>
      </p:sp>
    </p:spTree>
    <p:extLst>
      <p:ext uri="{BB962C8B-B14F-4D97-AF65-F5344CB8AC3E}">
        <p14:creationId xmlns:p14="http://schemas.microsoft.com/office/powerpoint/2010/main" val="35794204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Action bar – Exercise 2</a:t>
            </a:r>
            <a:endParaRPr lang="en-US" dirty="0"/>
          </a:p>
        </p:txBody>
      </p:sp>
      <p:sp>
        <p:nvSpPr>
          <p:cNvPr id="3" name="Content Placeholder 2"/>
          <p:cNvSpPr>
            <a:spLocks noGrp="1"/>
          </p:cNvSpPr>
          <p:nvPr>
            <p:ph idx="1"/>
          </p:nvPr>
        </p:nvSpPr>
        <p:spPr>
          <a:xfrm>
            <a:off x="342900" y="822960"/>
            <a:ext cx="8458201" cy="4122419"/>
          </a:xfrm>
        </p:spPr>
        <p:txBody>
          <a:bodyPr>
            <a:normAutofit/>
          </a:bodyPr>
          <a:lstStyle/>
          <a:p>
            <a:pPr>
              <a:lnSpc>
                <a:spcPct val="110000"/>
              </a:lnSpc>
              <a:spcBef>
                <a:spcPts val="0"/>
              </a:spcBef>
            </a:pPr>
            <a:r>
              <a:rPr lang="en-US" dirty="0" smtClean="0"/>
              <a:t>Here's one way that's simple and no need to change the HTML.</a:t>
            </a:r>
          </a:p>
          <a:p>
            <a:pPr marL="0" indent="0">
              <a:lnSpc>
                <a:spcPct val="9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function </a:t>
            </a:r>
            <a:r>
              <a:rPr lang="en-US" sz="1400" b="1" dirty="0" err="1">
                <a:solidFill>
                  <a:schemeClr val="bg1">
                    <a:lumMod val="50000"/>
                  </a:schemeClr>
                </a:solidFill>
                <a:latin typeface="Courier New" panose="02070309020205020404" pitchFamily="49" charset="0"/>
                <a:cs typeface="Courier New" panose="02070309020205020404" pitchFamily="49" charset="0"/>
              </a:rPr>
              <a:t>startEdit</a:t>
            </a:r>
            <a:r>
              <a:rPr lang="en-US" sz="1400" b="1" dirty="0">
                <a:solidFill>
                  <a:schemeClr val="bg1">
                    <a:lumMod val="50000"/>
                  </a:schemeClr>
                </a:solidFill>
                <a:latin typeface="Courier New" panose="02070309020205020404" pitchFamily="49" charset="0"/>
                <a:cs typeface="Courier New" panose="02070309020205020404" pitchFamily="49" charset="0"/>
              </a:rPr>
              <a:t>() {</a:t>
            </a:r>
          </a:p>
          <a:p>
            <a:pPr marL="0" indent="0">
              <a:lnSpc>
                <a:spcPct val="9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actionBar</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this.parentElement</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note = </a:t>
            </a:r>
            <a:r>
              <a:rPr lang="en-US" sz="1400" b="1" dirty="0" err="1">
                <a:solidFill>
                  <a:schemeClr val="tx1"/>
                </a:solidFill>
                <a:latin typeface="Courier New" panose="02070309020205020404" pitchFamily="49" charset="0"/>
                <a:cs typeface="Courier New" panose="02070309020205020404" pitchFamily="49" charset="0"/>
              </a:rPr>
              <a:t>actionBar.parentElement</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make the </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 editable</a:t>
            </a:r>
          </a:p>
          <a:p>
            <a:pPr marL="0" indent="0">
              <a:lnSpc>
                <a:spcPct val="9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note.querySelector</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readOnly</a:t>
            </a:r>
            <a:r>
              <a:rPr lang="en-US" sz="1400" b="1" dirty="0">
                <a:solidFill>
                  <a:schemeClr val="tx1"/>
                </a:solidFill>
                <a:latin typeface="Courier New" panose="02070309020205020404" pitchFamily="49" charset="0"/>
                <a:cs typeface="Courier New" panose="02070309020205020404" pitchFamily="49" charset="0"/>
              </a:rPr>
              <a:t> = false;</a:t>
            </a:r>
          </a:p>
          <a:p>
            <a:pPr marL="0" indent="0">
              <a:lnSpc>
                <a:spcPct val="9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a:t>
            </a:r>
          </a:p>
          <a:p>
            <a:r>
              <a:rPr lang="en-US" dirty="0" smtClean="0"/>
              <a:t>Bonus points if you updated the HTML to give the </a:t>
            </a:r>
            <a:r>
              <a:rPr lang="en-US" sz="1400" b="1" dirty="0">
                <a:solidFill>
                  <a:schemeClr val="tx1"/>
                </a:solidFill>
                <a:latin typeface="Courier New" panose="02070309020205020404" pitchFamily="49" charset="0"/>
                <a:cs typeface="Courier New" panose="02070309020205020404" pitchFamily="49" charset="0"/>
              </a:rPr>
              <a:t>&lt;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&gt;</a:t>
            </a:r>
            <a:r>
              <a:rPr lang="en-US" dirty="0" smtClean="0"/>
              <a:t>'s a unique class name, then used </a:t>
            </a:r>
            <a:r>
              <a:rPr lang="en-US" sz="1400" b="1" dirty="0" err="1">
                <a:solidFill>
                  <a:schemeClr val="tx1"/>
                </a:solidFill>
                <a:latin typeface="Courier New" panose="02070309020205020404" pitchFamily="49" charset="0"/>
                <a:cs typeface="Courier New" panose="02070309020205020404" pitchFamily="49" charset="0"/>
              </a:rPr>
              <a:t>note.getElementsByClassName</a:t>
            </a:r>
            <a:r>
              <a:rPr lang="en-US" sz="1400" b="1" dirty="0">
                <a:solidFill>
                  <a:schemeClr val="tx1"/>
                </a:solidFill>
                <a:latin typeface="Courier New" panose="02070309020205020404" pitchFamily="49" charset="0"/>
                <a:cs typeface="Courier New" panose="02070309020205020404" pitchFamily="49" charset="0"/>
              </a:rPr>
              <a:t>()</a:t>
            </a:r>
            <a:r>
              <a:rPr lang="en-US" dirty="0" smtClean="0"/>
              <a:t> – this is a more robust solution.</a:t>
            </a:r>
          </a:p>
          <a:p>
            <a:endParaRPr lang="en-US" dirty="0"/>
          </a:p>
        </p:txBody>
      </p:sp>
    </p:spTree>
    <p:extLst>
      <p:ext uri="{BB962C8B-B14F-4D97-AF65-F5344CB8AC3E}">
        <p14:creationId xmlns:p14="http://schemas.microsoft.com/office/powerpoint/2010/main" val="14266197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Action bar</a:t>
            </a:r>
            <a:endParaRPr lang="en-US" dirty="0"/>
          </a:p>
        </p:txBody>
      </p:sp>
      <p:sp>
        <p:nvSpPr>
          <p:cNvPr id="3" name="Content Placeholder 2"/>
          <p:cNvSpPr>
            <a:spLocks noGrp="1"/>
          </p:cNvSpPr>
          <p:nvPr>
            <p:ph idx="1"/>
          </p:nvPr>
        </p:nvSpPr>
        <p:spPr>
          <a:xfrm>
            <a:off x="342900" y="746760"/>
            <a:ext cx="8458201" cy="4396740"/>
          </a:xfrm>
        </p:spPr>
        <p:txBody>
          <a:bodyPr>
            <a:normAutofit/>
          </a:bodyPr>
          <a:lstStyle/>
          <a:p>
            <a:r>
              <a:rPr lang="en-US" dirty="0" smtClean="0"/>
              <a:t>Still have a little work to do:</a:t>
            </a:r>
          </a:p>
          <a:p>
            <a:pPr lvl="1"/>
            <a:r>
              <a:rPr lang="en-US" dirty="0" smtClean="0"/>
              <a:t>Need a way to get out of </a:t>
            </a:r>
            <a:r>
              <a:rPr lang="en-US" dirty="0"/>
              <a:t>'edit' </a:t>
            </a:r>
            <a:r>
              <a:rPr lang="en-US" dirty="0" smtClean="0"/>
              <a:t>mode.</a:t>
            </a:r>
            <a:endParaRPr lang="en-US" dirty="0"/>
          </a:p>
          <a:p>
            <a:pPr lvl="1">
              <a:spcBef>
                <a:spcPts val="750"/>
              </a:spcBef>
            </a:pPr>
            <a:r>
              <a:rPr lang="en-US" dirty="0"/>
              <a:t>What happened to the </a:t>
            </a:r>
            <a:r>
              <a:rPr lang="en-US" dirty="0" err="1"/>
              <a:t>draggability</a:t>
            </a:r>
            <a:r>
              <a:rPr lang="en-US" dirty="0"/>
              <a:t>?</a:t>
            </a:r>
          </a:p>
          <a:p>
            <a:pPr>
              <a:lnSpc>
                <a:spcPct val="110000"/>
              </a:lnSpc>
            </a:pPr>
            <a:r>
              <a:rPr lang="en-US" dirty="0" smtClean="0"/>
              <a:t>When we're in edit mode, we'll replace the 'edit' button with 'done' and 'cancel' buttons.</a:t>
            </a:r>
          </a:p>
          <a:p>
            <a:pPr>
              <a:lnSpc>
                <a:spcPct val="110000"/>
              </a:lnSpc>
            </a:pPr>
            <a:r>
              <a:rPr lang="en-US" dirty="0" smtClean="0"/>
              <a:t>First, we need some more icons. We'll use the 'done' and 'clear' buttons from </a:t>
            </a:r>
            <a:r>
              <a:rPr lang="en-US" dirty="0" smtClean="0">
                <a:hlinkClick r:id="rId3"/>
              </a:rPr>
              <a:t>https://material.io/icons</a:t>
            </a:r>
            <a:r>
              <a:rPr lang="en-US" dirty="0" smtClean="0"/>
              <a:t> (ic_done_black_24px.svg and ic_clear_black_24px.svg).</a:t>
            </a:r>
          </a:p>
        </p:txBody>
      </p:sp>
    </p:spTree>
    <p:extLst>
      <p:ext uri="{BB962C8B-B14F-4D97-AF65-F5344CB8AC3E}">
        <p14:creationId xmlns:p14="http://schemas.microsoft.com/office/powerpoint/2010/main" val="32319492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bar</a:t>
            </a:r>
            <a:endParaRPr lang="en-US" dirty="0"/>
          </a:p>
        </p:txBody>
      </p:sp>
      <p:sp>
        <p:nvSpPr>
          <p:cNvPr id="3" name="Content Placeholder 2"/>
          <p:cNvSpPr>
            <a:spLocks noGrp="1"/>
          </p:cNvSpPr>
          <p:nvPr>
            <p:ph sz="half" idx="1"/>
          </p:nvPr>
        </p:nvSpPr>
        <p:spPr>
          <a:xfrm>
            <a:off x="342900" y="771342"/>
            <a:ext cx="8612564" cy="4032673"/>
          </a:xfrm>
        </p:spPr>
        <p:txBody>
          <a:bodyPr>
            <a:normAutofit fontScale="92500" lnSpcReduction="10000"/>
          </a:bodyPr>
          <a:lstStyle/>
          <a:p>
            <a:r>
              <a:rPr lang="en-US" dirty="0"/>
              <a:t>In editable.js, </a:t>
            </a:r>
            <a:r>
              <a:rPr lang="en-US" dirty="0" smtClean="0"/>
              <a:t>we add </a:t>
            </a:r>
            <a:r>
              <a:rPr lang="en-US" dirty="0"/>
              <a:t>the following </a:t>
            </a:r>
            <a:r>
              <a:rPr lang="en-US" dirty="0" smtClean="0"/>
              <a:t>to the end of the </a:t>
            </a:r>
            <a:r>
              <a:rPr lang="en-US" sz="1500" b="1" dirty="0" err="1" smtClean="0">
                <a:solidFill>
                  <a:schemeClr val="tx1"/>
                </a:solidFill>
                <a:latin typeface="Courier New" panose="02070309020205020404" pitchFamily="49" charset="0"/>
                <a:cs typeface="Courier New" panose="02070309020205020404" pitchFamily="49" charset="0"/>
              </a:rPr>
              <a:t>makeEditable</a:t>
            </a:r>
            <a:r>
              <a:rPr lang="en-US" dirty="0"/>
              <a:t> </a:t>
            </a:r>
            <a:r>
              <a:rPr lang="en-US" dirty="0" smtClean="0"/>
              <a:t>function to create some extra buttons. Note we give these buttons an extra class name – '</a:t>
            </a:r>
            <a:r>
              <a:rPr lang="en-US" dirty="0" err="1" smtClean="0"/>
              <a:t>button_hidden</a:t>
            </a:r>
            <a:r>
              <a:rPr lang="en-US" dirty="0" smtClean="0"/>
              <a:t>'. We hook these buttons up to some functions that we haven't written yet.</a:t>
            </a:r>
            <a:endParaRPr lang="en-US" dirty="0"/>
          </a:p>
          <a:p>
            <a:pPr marL="0" indent="0">
              <a:spcBef>
                <a:spcPts val="0"/>
              </a:spcBef>
              <a:buNone/>
            </a:pPr>
            <a:endParaRPr lang="en-US" sz="1500" b="1" dirty="0" smtClean="0">
              <a:solidFill>
                <a:schemeClr val="bg1">
                  <a:lumMod val="50000"/>
                </a:schemeClr>
              </a:solidFill>
              <a:latin typeface="Courier New" panose="02070309020205020404" pitchFamily="49" charset="0"/>
              <a:cs typeface="Courier New" panose="02070309020205020404" pitchFamily="49" charset="0"/>
            </a:endParaRPr>
          </a:p>
          <a:p>
            <a:pPr marL="0" indent="0">
              <a:spcBef>
                <a:spcPts val="0"/>
              </a:spcBef>
              <a:buNone/>
            </a:pPr>
            <a:r>
              <a:rPr lang="en-US" sz="1500" b="1" dirty="0" smtClean="0">
                <a:solidFill>
                  <a:schemeClr val="bg1">
                    <a:lumMod val="50000"/>
                  </a:schemeClr>
                </a:solidFill>
                <a:latin typeface="Courier New" panose="02070309020205020404" pitchFamily="49" charset="0"/>
                <a:cs typeface="Courier New" panose="02070309020205020404" pitchFamily="49" charset="0"/>
              </a:rPr>
              <a:t>function </a:t>
            </a:r>
            <a:r>
              <a:rPr lang="en-US" sz="1500" b="1" dirty="0" err="1">
                <a:solidFill>
                  <a:schemeClr val="bg1">
                    <a:lumMod val="50000"/>
                  </a:schemeClr>
                </a:solidFill>
                <a:latin typeface="Courier New" panose="02070309020205020404" pitchFamily="49" charset="0"/>
                <a:cs typeface="Courier New" panose="02070309020205020404" pitchFamily="49" charset="0"/>
              </a:rPr>
              <a:t>makeEditable</a:t>
            </a:r>
            <a:r>
              <a:rPr lang="en-US" sz="1500" b="1" dirty="0">
                <a:solidFill>
                  <a:schemeClr val="bg1">
                    <a:lumMod val="50000"/>
                  </a:schemeClr>
                </a:solidFill>
                <a:latin typeface="Courier New" panose="02070309020205020404" pitchFamily="49" charset="0"/>
                <a:cs typeface="Courier New" panose="02070309020205020404" pitchFamily="49" charset="0"/>
              </a:rPr>
              <a:t>() {</a:t>
            </a:r>
          </a:p>
          <a:p>
            <a:pPr marL="0" indent="0">
              <a:spcBef>
                <a:spcPts val="0"/>
              </a:spcBef>
              <a:buNone/>
            </a:pPr>
            <a:r>
              <a:rPr lang="en-US" sz="1500" b="1" dirty="0">
                <a:solidFill>
                  <a:schemeClr val="bg1">
                    <a:lumMod val="50000"/>
                  </a:schemeClr>
                </a:solidFill>
                <a:latin typeface="Courier New" panose="02070309020205020404" pitchFamily="49" charset="0"/>
                <a:cs typeface="Courier New" panose="02070309020205020404" pitchFamily="49" charset="0"/>
              </a:rPr>
              <a:t>    . . .</a:t>
            </a:r>
          </a:p>
          <a:p>
            <a:pPr marL="0" indent="0">
              <a:spcBef>
                <a:spcPts val="0"/>
              </a:spcBef>
              <a:buNone/>
            </a:pPr>
            <a:r>
              <a:rPr lang="en-US" sz="1500" dirty="0">
                <a:latin typeface="Courier New" panose="02070309020205020404" pitchFamily="49" charset="0"/>
                <a:cs typeface="Courier New" panose="02070309020205020404" pitchFamily="49" charset="0"/>
              </a:rPr>
              <a:t>    </a:t>
            </a:r>
            <a:r>
              <a:rPr lang="en-US" sz="1500" b="1" dirty="0" err="1" smtClean="0">
                <a:solidFill>
                  <a:schemeClr val="tx1"/>
                </a:solidFill>
                <a:latin typeface="Courier New" panose="02070309020205020404" pitchFamily="49" charset="0"/>
                <a:cs typeface="Courier New" panose="02070309020205020404" pitchFamily="49" charset="0"/>
              </a:rPr>
              <a:t>var</a:t>
            </a:r>
            <a:r>
              <a:rPr lang="en-US" sz="1500" b="1" dirty="0" smtClean="0">
                <a:solidFill>
                  <a:schemeClr val="tx1"/>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cancelButton</a:t>
            </a:r>
            <a:r>
              <a:rPr lang="en-US" sz="1500" b="1" dirty="0">
                <a:solidFill>
                  <a:schemeClr val="tx1"/>
                </a:solidFill>
                <a:latin typeface="Courier New" panose="02070309020205020404" pitchFamily="49" charset="0"/>
                <a:cs typeface="Courier New" panose="02070309020205020404" pitchFamily="49" charset="0"/>
              </a:rPr>
              <a:t> = </a:t>
            </a:r>
            <a:r>
              <a:rPr lang="en-US" sz="1500" b="1" dirty="0" err="1">
                <a:solidFill>
                  <a:schemeClr val="tx1"/>
                </a:solidFill>
                <a:latin typeface="Courier New" panose="02070309020205020404" pitchFamily="49" charset="0"/>
                <a:cs typeface="Courier New" panose="02070309020205020404" pitchFamily="49" charset="0"/>
              </a:rPr>
              <a:t>document.createElement</a:t>
            </a:r>
            <a:r>
              <a:rPr lang="en-US" sz="1500" b="1" dirty="0">
                <a:solidFill>
                  <a:schemeClr val="tx1"/>
                </a:solidFill>
                <a:latin typeface="Courier New" panose="02070309020205020404" pitchFamily="49" charset="0"/>
                <a:cs typeface="Courier New" panose="02070309020205020404" pitchFamily="49" charset="0"/>
              </a:rPr>
              <a:t>("</a:t>
            </a:r>
            <a:r>
              <a:rPr lang="en-US" sz="1500" b="1" dirty="0" err="1">
                <a:solidFill>
                  <a:schemeClr val="tx1"/>
                </a:solidFill>
                <a:latin typeface="Courier New" panose="02070309020205020404" pitchFamily="49" charset="0"/>
                <a:cs typeface="Courier New" panose="02070309020205020404" pitchFamily="49" charset="0"/>
              </a:rPr>
              <a:t>img</a:t>
            </a:r>
            <a:r>
              <a:rPr lang="en-US" sz="15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cancelButton.src</a:t>
            </a:r>
            <a:r>
              <a:rPr lang="en-US" sz="1500" b="1" dirty="0">
                <a:solidFill>
                  <a:schemeClr val="tx1"/>
                </a:solidFill>
                <a:latin typeface="Courier New" panose="02070309020205020404" pitchFamily="49" charset="0"/>
                <a:cs typeface="Courier New" panose="02070309020205020404" pitchFamily="49" charset="0"/>
              </a:rPr>
              <a:t> = "images/ic_clear_black_24px.svg";</a:t>
            </a:r>
          </a:p>
          <a:p>
            <a:pPr marL="0" indent="0">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cancelButton.className</a:t>
            </a:r>
            <a:r>
              <a:rPr lang="en-US" sz="1500" b="1" dirty="0">
                <a:solidFill>
                  <a:schemeClr val="tx1"/>
                </a:solidFill>
                <a:latin typeface="Courier New" panose="02070309020205020404" pitchFamily="49" charset="0"/>
                <a:cs typeface="Courier New" panose="02070309020205020404" pitchFamily="49" charset="0"/>
              </a:rPr>
              <a:t> = "cancel button </a:t>
            </a:r>
            <a:r>
              <a:rPr lang="en-US" sz="1500" b="1" dirty="0" err="1">
                <a:solidFill>
                  <a:schemeClr val="tx1"/>
                </a:solidFill>
                <a:latin typeface="Courier New" panose="02070309020205020404" pitchFamily="49" charset="0"/>
                <a:cs typeface="Courier New" panose="02070309020205020404" pitchFamily="49" charset="0"/>
              </a:rPr>
              <a:t>button_hidden</a:t>
            </a:r>
            <a:r>
              <a:rPr lang="en-US" sz="15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cancelButton.onclick</a:t>
            </a:r>
            <a:r>
              <a:rPr lang="en-US" sz="1500" b="1" dirty="0">
                <a:solidFill>
                  <a:schemeClr val="tx1"/>
                </a:solidFill>
                <a:latin typeface="Courier New" panose="02070309020205020404" pitchFamily="49" charset="0"/>
                <a:cs typeface="Courier New" panose="02070309020205020404" pitchFamily="49" charset="0"/>
              </a:rPr>
              <a:t> = </a:t>
            </a:r>
            <a:r>
              <a:rPr lang="en-US" sz="1500" b="1" dirty="0" err="1">
                <a:solidFill>
                  <a:schemeClr val="tx1"/>
                </a:solidFill>
                <a:latin typeface="Courier New" panose="02070309020205020404" pitchFamily="49" charset="0"/>
                <a:cs typeface="Courier New" panose="02070309020205020404" pitchFamily="49" charset="0"/>
              </a:rPr>
              <a:t>cancelEdit</a:t>
            </a:r>
            <a:r>
              <a:rPr lang="en-US" sz="15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actionBar.appendChild</a:t>
            </a:r>
            <a:r>
              <a:rPr lang="en-US" sz="1500" b="1" dirty="0">
                <a:solidFill>
                  <a:schemeClr val="tx1"/>
                </a:solidFill>
                <a:latin typeface="Courier New" panose="02070309020205020404" pitchFamily="49" charset="0"/>
                <a:cs typeface="Courier New" panose="02070309020205020404" pitchFamily="49" charset="0"/>
              </a:rPr>
              <a:t>(</a:t>
            </a:r>
            <a:r>
              <a:rPr lang="en-US" sz="1500" b="1" dirty="0" err="1">
                <a:solidFill>
                  <a:schemeClr val="tx1"/>
                </a:solidFill>
                <a:latin typeface="Courier New" panose="02070309020205020404" pitchFamily="49" charset="0"/>
                <a:cs typeface="Courier New" panose="02070309020205020404" pitchFamily="49" charset="0"/>
              </a:rPr>
              <a:t>cancelButton</a:t>
            </a:r>
            <a:r>
              <a:rPr lang="en-US" sz="15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endParaRPr lang="en-US" sz="1500" b="1"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var</a:t>
            </a:r>
            <a:r>
              <a:rPr lang="en-US" sz="1500" b="1" dirty="0">
                <a:solidFill>
                  <a:schemeClr val="tx1"/>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doneButton</a:t>
            </a:r>
            <a:r>
              <a:rPr lang="en-US" sz="1500" b="1" dirty="0">
                <a:solidFill>
                  <a:schemeClr val="tx1"/>
                </a:solidFill>
                <a:latin typeface="Courier New" panose="02070309020205020404" pitchFamily="49" charset="0"/>
                <a:cs typeface="Courier New" panose="02070309020205020404" pitchFamily="49" charset="0"/>
              </a:rPr>
              <a:t> = </a:t>
            </a:r>
            <a:r>
              <a:rPr lang="en-US" sz="1500" b="1" dirty="0" err="1">
                <a:solidFill>
                  <a:schemeClr val="tx1"/>
                </a:solidFill>
                <a:latin typeface="Courier New" panose="02070309020205020404" pitchFamily="49" charset="0"/>
                <a:cs typeface="Courier New" panose="02070309020205020404" pitchFamily="49" charset="0"/>
              </a:rPr>
              <a:t>document.createElement</a:t>
            </a:r>
            <a:r>
              <a:rPr lang="en-US" sz="1500" b="1" dirty="0">
                <a:solidFill>
                  <a:schemeClr val="tx1"/>
                </a:solidFill>
                <a:latin typeface="Courier New" panose="02070309020205020404" pitchFamily="49" charset="0"/>
                <a:cs typeface="Courier New" panose="02070309020205020404" pitchFamily="49" charset="0"/>
              </a:rPr>
              <a:t>("</a:t>
            </a:r>
            <a:r>
              <a:rPr lang="en-US" sz="1500" b="1" dirty="0" err="1">
                <a:solidFill>
                  <a:schemeClr val="tx1"/>
                </a:solidFill>
                <a:latin typeface="Courier New" panose="02070309020205020404" pitchFamily="49" charset="0"/>
                <a:cs typeface="Courier New" panose="02070309020205020404" pitchFamily="49" charset="0"/>
              </a:rPr>
              <a:t>img</a:t>
            </a:r>
            <a:r>
              <a:rPr lang="en-US" sz="15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doneButton.src</a:t>
            </a:r>
            <a:r>
              <a:rPr lang="en-US" sz="1500" b="1" dirty="0">
                <a:solidFill>
                  <a:schemeClr val="tx1"/>
                </a:solidFill>
                <a:latin typeface="Courier New" panose="02070309020205020404" pitchFamily="49" charset="0"/>
                <a:cs typeface="Courier New" panose="02070309020205020404" pitchFamily="49" charset="0"/>
              </a:rPr>
              <a:t> = "images/ic_done_black_24px.svg";</a:t>
            </a:r>
          </a:p>
          <a:p>
            <a:pPr marL="0" indent="0">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doneButton.className</a:t>
            </a:r>
            <a:r>
              <a:rPr lang="en-US" sz="1500" b="1" dirty="0">
                <a:solidFill>
                  <a:schemeClr val="tx1"/>
                </a:solidFill>
                <a:latin typeface="Courier New" panose="02070309020205020404" pitchFamily="49" charset="0"/>
                <a:cs typeface="Courier New" panose="02070309020205020404" pitchFamily="49" charset="0"/>
              </a:rPr>
              <a:t> = "done button </a:t>
            </a:r>
            <a:r>
              <a:rPr lang="en-US" sz="1500" b="1" dirty="0" err="1">
                <a:solidFill>
                  <a:schemeClr val="tx1"/>
                </a:solidFill>
                <a:latin typeface="Courier New" panose="02070309020205020404" pitchFamily="49" charset="0"/>
                <a:cs typeface="Courier New" panose="02070309020205020404" pitchFamily="49" charset="0"/>
              </a:rPr>
              <a:t>button_hidden</a:t>
            </a:r>
            <a:r>
              <a:rPr lang="en-US" sz="15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doneButton.onclick</a:t>
            </a:r>
            <a:r>
              <a:rPr lang="en-US" sz="1500" b="1" dirty="0">
                <a:solidFill>
                  <a:schemeClr val="tx1"/>
                </a:solidFill>
                <a:latin typeface="Courier New" panose="02070309020205020404" pitchFamily="49" charset="0"/>
                <a:cs typeface="Courier New" panose="02070309020205020404" pitchFamily="49" charset="0"/>
              </a:rPr>
              <a:t> = </a:t>
            </a:r>
            <a:r>
              <a:rPr lang="en-US" sz="1500" b="1" dirty="0" err="1">
                <a:solidFill>
                  <a:schemeClr val="tx1"/>
                </a:solidFill>
                <a:latin typeface="Courier New" panose="02070309020205020404" pitchFamily="49" charset="0"/>
                <a:cs typeface="Courier New" panose="02070309020205020404" pitchFamily="49" charset="0"/>
              </a:rPr>
              <a:t>saveEdit</a:t>
            </a:r>
            <a:r>
              <a:rPr lang="en-US" sz="15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500" b="1" dirty="0">
                <a:solidFill>
                  <a:schemeClr val="tx1"/>
                </a:solidFill>
                <a:latin typeface="Courier New" panose="02070309020205020404" pitchFamily="49" charset="0"/>
                <a:cs typeface="Courier New" panose="02070309020205020404" pitchFamily="49" charset="0"/>
              </a:rPr>
              <a:t>    </a:t>
            </a:r>
            <a:r>
              <a:rPr lang="en-US" sz="1500" b="1" dirty="0" err="1">
                <a:solidFill>
                  <a:schemeClr val="tx1"/>
                </a:solidFill>
                <a:latin typeface="Courier New" panose="02070309020205020404" pitchFamily="49" charset="0"/>
                <a:cs typeface="Courier New" panose="02070309020205020404" pitchFamily="49" charset="0"/>
              </a:rPr>
              <a:t>actionBar.appendChild</a:t>
            </a:r>
            <a:r>
              <a:rPr lang="en-US" sz="1500" b="1" dirty="0">
                <a:solidFill>
                  <a:schemeClr val="tx1"/>
                </a:solidFill>
                <a:latin typeface="Courier New" panose="02070309020205020404" pitchFamily="49" charset="0"/>
                <a:cs typeface="Courier New" panose="02070309020205020404" pitchFamily="49" charset="0"/>
              </a:rPr>
              <a:t>(</a:t>
            </a:r>
            <a:r>
              <a:rPr lang="en-US" sz="1500" b="1" dirty="0" err="1">
                <a:solidFill>
                  <a:schemeClr val="tx1"/>
                </a:solidFill>
                <a:latin typeface="Courier New" panose="02070309020205020404" pitchFamily="49" charset="0"/>
                <a:cs typeface="Courier New" panose="02070309020205020404" pitchFamily="49" charset="0"/>
              </a:rPr>
              <a:t>doneButton</a:t>
            </a:r>
            <a:r>
              <a:rPr lang="en-US" sz="1500" b="1" dirty="0">
                <a:solidFill>
                  <a:schemeClr val="tx1"/>
                </a:solidFill>
                <a:latin typeface="Courier New" panose="02070309020205020404" pitchFamily="49" charset="0"/>
                <a:cs typeface="Courier New" panose="02070309020205020404" pitchFamily="49" charset="0"/>
              </a:rPr>
              <a:t>);</a:t>
            </a:r>
          </a:p>
          <a:p>
            <a:pPr marL="0" indent="0">
              <a:spcBef>
                <a:spcPts val="0"/>
              </a:spcBef>
              <a:buNone/>
            </a:pPr>
            <a:r>
              <a:rPr lang="en-US" sz="1500" b="1" dirty="0">
                <a:solidFill>
                  <a:schemeClr val="bg1">
                    <a:lumMod val="50000"/>
                  </a:schemeClr>
                </a:solidFill>
                <a:latin typeface="Courier New" panose="02070309020205020404" pitchFamily="49" charset="0"/>
                <a:cs typeface="Courier New" panose="02070309020205020404" pitchFamily="49" charset="0"/>
              </a:rPr>
              <a:t>}</a:t>
            </a:r>
          </a:p>
          <a:p>
            <a:endParaRPr lang="en-US" dirty="0" smtClean="0"/>
          </a:p>
        </p:txBody>
      </p:sp>
    </p:spTree>
    <p:extLst>
      <p:ext uri="{BB962C8B-B14F-4D97-AF65-F5344CB8AC3E}">
        <p14:creationId xmlns:p14="http://schemas.microsoft.com/office/powerpoint/2010/main" val="14148674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bar</a:t>
            </a:r>
            <a:endParaRPr lang="en-US" dirty="0"/>
          </a:p>
        </p:txBody>
      </p:sp>
      <p:sp>
        <p:nvSpPr>
          <p:cNvPr id="3" name="Content Placeholder 2"/>
          <p:cNvSpPr>
            <a:spLocks noGrp="1"/>
          </p:cNvSpPr>
          <p:nvPr>
            <p:ph sz="half" idx="1"/>
          </p:nvPr>
        </p:nvSpPr>
        <p:spPr>
          <a:xfrm>
            <a:off x="342900" y="724046"/>
            <a:ext cx="8612564" cy="4032673"/>
          </a:xfrm>
        </p:spPr>
        <p:txBody>
          <a:bodyPr>
            <a:normAutofit/>
          </a:bodyPr>
          <a:lstStyle/>
          <a:p>
            <a:r>
              <a:rPr lang="en-US" dirty="0" smtClean="0"/>
              <a:t>When we start editing a note, we'll want to hide the edit button, and display the done and cancel buttons. We'll do this by adding or removing the </a:t>
            </a:r>
            <a:r>
              <a:rPr lang="en-US" dirty="0" err="1" smtClean="0"/>
              <a:t>button_hidden</a:t>
            </a:r>
            <a:r>
              <a:rPr lang="en-US" dirty="0" smtClean="0"/>
              <a:t> class:</a:t>
            </a:r>
          </a:p>
          <a:p>
            <a:pPr marL="0" indent="0">
              <a:lnSpc>
                <a:spcPct val="100000"/>
              </a:lnSpc>
              <a:spcBef>
                <a:spcPts val="0"/>
              </a:spcBef>
              <a:buNone/>
            </a:pPr>
            <a:endParaRPr lang="en-US" sz="1400" b="1" dirty="0" smtClean="0">
              <a:solidFill>
                <a:schemeClr val="bg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function </a:t>
            </a:r>
            <a:r>
              <a:rPr lang="en-US" sz="1400" b="1" dirty="0" err="1">
                <a:solidFill>
                  <a:schemeClr val="bg1">
                    <a:lumMod val="50000"/>
                  </a:schemeClr>
                </a:solidFill>
                <a:latin typeface="Courier New" panose="02070309020205020404" pitchFamily="49" charset="0"/>
                <a:cs typeface="Courier New" panose="02070309020205020404" pitchFamily="49" charset="0"/>
              </a:rPr>
              <a:t>startEdit</a:t>
            </a:r>
            <a:r>
              <a:rPr lang="en-US" sz="1400" b="1" dirty="0">
                <a:solidFill>
                  <a:schemeClr val="bg1">
                    <a:lumMod val="50000"/>
                  </a:schemeClr>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 .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update button visibility</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actionBar.querySelector</a:t>
            </a:r>
            <a:r>
              <a:rPr lang="en-US" sz="1400" b="1" dirty="0">
                <a:solidFill>
                  <a:schemeClr val="tx1"/>
                </a:solidFill>
                <a:latin typeface="Courier New" panose="02070309020205020404" pitchFamily="49" charset="0"/>
                <a:cs typeface="Courier New" panose="02070309020205020404" pitchFamily="49" charset="0"/>
              </a:rPr>
              <a:t>(".edit").</a:t>
            </a:r>
            <a:r>
              <a:rPr lang="en-US" sz="1400" b="1" dirty="0" err="1">
                <a:solidFill>
                  <a:schemeClr val="tx1"/>
                </a:solidFill>
                <a:latin typeface="Courier New" panose="02070309020205020404" pitchFamily="49" charset="0"/>
                <a:cs typeface="Courier New" panose="02070309020205020404" pitchFamily="49" charset="0"/>
              </a:rPr>
              <a:t>classList.add</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button_hidden</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actionBar.querySelector</a:t>
            </a:r>
            <a:r>
              <a:rPr lang="en-US" sz="1400" b="1" dirty="0">
                <a:solidFill>
                  <a:schemeClr val="tx1"/>
                </a:solidFill>
                <a:latin typeface="Courier New" panose="02070309020205020404" pitchFamily="49" charset="0"/>
                <a:cs typeface="Courier New" panose="02070309020205020404" pitchFamily="49" charset="0"/>
              </a:rPr>
              <a:t>(".done").</a:t>
            </a:r>
            <a:r>
              <a:rPr lang="en-US" sz="1400" b="1" dirty="0" err="1">
                <a:solidFill>
                  <a:schemeClr val="tx1"/>
                </a:solidFill>
                <a:latin typeface="Courier New" panose="02070309020205020404" pitchFamily="49" charset="0"/>
                <a:cs typeface="Courier New" panose="02070309020205020404" pitchFamily="49" charset="0"/>
              </a:rPr>
              <a:t>classList.remove</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button_hidden</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actionBar.querySelector</a:t>
            </a:r>
            <a:r>
              <a:rPr lang="en-US" sz="1400" b="1" dirty="0">
                <a:solidFill>
                  <a:schemeClr val="tx1"/>
                </a:solidFill>
                <a:latin typeface="Courier New" panose="02070309020205020404" pitchFamily="49" charset="0"/>
                <a:cs typeface="Courier New" panose="02070309020205020404" pitchFamily="49" charset="0"/>
              </a:rPr>
              <a:t>(".cancel").</a:t>
            </a:r>
            <a:r>
              <a:rPr lang="en-US" sz="1400" b="1" dirty="0" err="1">
                <a:solidFill>
                  <a:schemeClr val="tx1"/>
                </a:solidFill>
                <a:latin typeface="Courier New" panose="02070309020205020404" pitchFamily="49" charset="0"/>
                <a:cs typeface="Courier New" panose="02070309020205020404" pitchFamily="49" charset="0"/>
              </a:rPr>
              <a:t>classList.remove</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button_hidden</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a:t>
            </a:r>
            <a:endParaRPr lang="en-US" sz="1400" b="1" dirty="0">
              <a:solidFill>
                <a:schemeClr val="bg1">
                  <a:lumMod val="50000"/>
                </a:schemeClr>
              </a:solidFill>
              <a:latin typeface="Courier New" panose="02070309020205020404" pitchFamily="49" charset="0"/>
              <a:cs typeface="Courier New" panose="02070309020205020404" pitchFamily="49" charset="0"/>
            </a:endParaRPr>
          </a:p>
          <a:p>
            <a:r>
              <a:rPr lang="en-US" dirty="0" smtClean="0"/>
              <a:t>What's this </a:t>
            </a:r>
            <a:r>
              <a:rPr lang="en-US" sz="1400" b="1" dirty="0" err="1" smtClean="0">
                <a:solidFill>
                  <a:schemeClr val="tx1"/>
                </a:solidFill>
                <a:latin typeface="Courier New" panose="02070309020205020404" pitchFamily="49" charset="0"/>
                <a:cs typeface="Courier New" panose="02070309020205020404" pitchFamily="49" charset="0"/>
              </a:rPr>
              <a:t>button_hidden</a:t>
            </a:r>
            <a:r>
              <a:rPr lang="en-US" dirty="0" smtClean="0"/>
              <a:t> - some kind of built-in magic?</a:t>
            </a:r>
          </a:p>
          <a:p>
            <a:r>
              <a:rPr lang="en-US" dirty="0" smtClean="0"/>
              <a:t> Nope, but all we need to do is to add a style to the CSS:</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button_hidden</a:t>
            </a:r>
            <a:r>
              <a:rPr lang="en-US" sz="1400" b="1" dirty="0">
                <a:solidFill>
                  <a:schemeClr val="tx1"/>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display: none;</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953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bar – Exercise 3</a:t>
            </a:r>
            <a:endParaRPr lang="en-US" dirty="0"/>
          </a:p>
        </p:txBody>
      </p:sp>
      <p:sp>
        <p:nvSpPr>
          <p:cNvPr id="3" name="Content Placeholder 2"/>
          <p:cNvSpPr>
            <a:spLocks noGrp="1"/>
          </p:cNvSpPr>
          <p:nvPr>
            <p:ph sz="half" idx="1"/>
          </p:nvPr>
        </p:nvSpPr>
        <p:spPr>
          <a:xfrm>
            <a:off x="342901" y="897466"/>
            <a:ext cx="8612564" cy="4032673"/>
          </a:xfrm>
        </p:spPr>
        <p:txBody>
          <a:bodyPr>
            <a:normAutofit fontScale="25000" lnSpcReduction="20000"/>
          </a:bodyPr>
          <a:lstStyle/>
          <a:p>
            <a:r>
              <a:rPr lang="en-US" sz="7200" dirty="0" smtClean="0"/>
              <a:t>Time for another exercise – checkout the </a:t>
            </a:r>
            <a:r>
              <a:rPr lang="en-US" sz="7200" dirty="0" smtClean="0"/>
              <a:t>'exercise 3' </a:t>
            </a:r>
            <a:r>
              <a:rPr lang="en-US" sz="7200" dirty="0" smtClean="0"/>
              <a:t>commit of the repo and fill in the </a:t>
            </a:r>
            <a:r>
              <a:rPr lang="en-US" sz="5600" b="1" dirty="0" err="1" smtClean="0">
                <a:solidFill>
                  <a:schemeClr val="tx1"/>
                </a:solidFill>
                <a:latin typeface="Courier New" panose="02070309020205020404" pitchFamily="49" charset="0"/>
                <a:cs typeface="Courier New" panose="02070309020205020404" pitchFamily="49" charset="0"/>
              </a:rPr>
              <a:t>saveEdit</a:t>
            </a:r>
            <a:r>
              <a:rPr lang="en-US" sz="7200" dirty="0" smtClean="0"/>
              <a:t> function. It needs to hide the cancel and done buttons, and display the edit button. It also needs to set the </a:t>
            </a:r>
            <a:r>
              <a:rPr lang="en-US" sz="5600" b="1" dirty="0">
                <a:solidFill>
                  <a:schemeClr val="tx1"/>
                </a:solidFill>
                <a:latin typeface="Courier New" panose="02070309020205020404" pitchFamily="49" charset="0"/>
                <a:cs typeface="Courier New" panose="02070309020205020404" pitchFamily="49" charset="0"/>
              </a:rPr>
              <a:t>&lt;</a:t>
            </a:r>
            <a:r>
              <a:rPr lang="en-US" sz="5600" b="1" dirty="0" err="1">
                <a:solidFill>
                  <a:schemeClr val="tx1"/>
                </a:solidFill>
                <a:latin typeface="Courier New" panose="02070309020205020404" pitchFamily="49" charset="0"/>
                <a:cs typeface="Courier New" panose="02070309020205020404" pitchFamily="49" charset="0"/>
              </a:rPr>
              <a:t>textarea</a:t>
            </a:r>
            <a:r>
              <a:rPr lang="en-US" sz="5600" b="1" dirty="0">
                <a:solidFill>
                  <a:schemeClr val="tx1"/>
                </a:solidFill>
                <a:latin typeface="Courier New" panose="02070309020205020404" pitchFamily="49" charset="0"/>
                <a:cs typeface="Courier New" panose="02070309020205020404" pitchFamily="49" charset="0"/>
              </a:rPr>
              <a:t>&gt;</a:t>
            </a:r>
            <a:r>
              <a:rPr lang="en-US" sz="7200" dirty="0" smtClean="0"/>
              <a:t> back to read-only.</a:t>
            </a:r>
          </a:p>
          <a:p>
            <a:r>
              <a:rPr lang="en-US" sz="7200" dirty="0" smtClean="0"/>
              <a:t>Remember:</a:t>
            </a:r>
          </a:p>
          <a:p>
            <a:pPr lvl="1">
              <a:lnSpc>
                <a:spcPct val="110000"/>
              </a:lnSpc>
              <a:spcBef>
                <a:spcPts val="600"/>
              </a:spcBef>
            </a:pPr>
            <a:r>
              <a:rPr lang="en-US" sz="6000" dirty="0"/>
              <a:t>The function gets a built-in '</a:t>
            </a:r>
            <a:r>
              <a:rPr lang="en-US" sz="5600" b="1" dirty="0">
                <a:solidFill>
                  <a:schemeClr val="tx1"/>
                </a:solidFill>
                <a:latin typeface="Courier New" panose="02070309020205020404" pitchFamily="49" charset="0"/>
                <a:cs typeface="Courier New" panose="02070309020205020404" pitchFamily="49" charset="0"/>
              </a:rPr>
              <a:t>this</a:t>
            </a:r>
            <a:r>
              <a:rPr lang="en-US" sz="6000" dirty="0"/>
              <a:t>' variable that is set to the button that was clicked. Elements have a useful property called </a:t>
            </a:r>
            <a:r>
              <a:rPr lang="en-US" sz="5600" b="1" dirty="0" err="1">
                <a:solidFill>
                  <a:schemeClr val="tx1"/>
                </a:solidFill>
                <a:latin typeface="Courier New" panose="02070309020205020404" pitchFamily="49" charset="0"/>
                <a:cs typeface="Courier New" panose="02070309020205020404" pitchFamily="49" charset="0"/>
              </a:rPr>
              <a:t>parentElement</a:t>
            </a:r>
            <a:r>
              <a:rPr lang="en-US" sz="6000" dirty="0"/>
              <a:t>.</a:t>
            </a:r>
          </a:p>
          <a:p>
            <a:pPr lvl="1">
              <a:lnSpc>
                <a:spcPct val="110000"/>
              </a:lnSpc>
              <a:spcBef>
                <a:spcPts val="600"/>
              </a:spcBef>
            </a:pPr>
            <a:r>
              <a:rPr lang="en-US" sz="6000" dirty="0"/>
              <a:t>There are various ways to find a child of an element:</a:t>
            </a:r>
          </a:p>
          <a:p>
            <a:pPr lvl="2">
              <a:lnSpc>
                <a:spcPct val="110000"/>
              </a:lnSpc>
              <a:spcBef>
                <a:spcPts val="600"/>
              </a:spcBef>
            </a:pPr>
            <a:r>
              <a:rPr lang="en-US" sz="5600" b="1" dirty="0" err="1">
                <a:solidFill>
                  <a:schemeClr val="tx1"/>
                </a:solidFill>
                <a:latin typeface="Courier New" panose="02070309020205020404" pitchFamily="49" charset="0"/>
                <a:cs typeface="Courier New" panose="02070309020205020404" pitchFamily="49" charset="0"/>
              </a:rPr>
              <a:t>element.getElementsByClassName</a:t>
            </a:r>
            <a:r>
              <a:rPr lang="en-US" sz="5600" b="1" dirty="0" smtClean="0">
                <a:solidFill>
                  <a:schemeClr val="tx1"/>
                </a:solidFill>
                <a:latin typeface="Courier New" panose="02070309020205020404" pitchFamily="49" charset="0"/>
                <a:cs typeface="Courier New" panose="02070309020205020404" pitchFamily="49" charset="0"/>
              </a:rPr>
              <a:t>("class")</a:t>
            </a:r>
            <a:endParaRPr lang="en-US" sz="5600" b="1" dirty="0">
              <a:solidFill>
                <a:schemeClr val="tx1"/>
              </a:solidFill>
              <a:latin typeface="Courier New" panose="02070309020205020404" pitchFamily="49" charset="0"/>
              <a:cs typeface="Courier New" panose="02070309020205020404" pitchFamily="49" charset="0"/>
            </a:endParaRPr>
          </a:p>
          <a:p>
            <a:pPr lvl="2">
              <a:lnSpc>
                <a:spcPct val="110000"/>
              </a:lnSpc>
              <a:spcBef>
                <a:spcPts val="600"/>
              </a:spcBef>
            </a:pPr>
            <a:r>
              <a:rPr lang="en-US" sz="5600" b="1" dirty="0" err="1">
                <a:solidFill>
                  <a:schemeClr val="tx1"/>
                </a:solidFill>
                <a:latin typeface="Courier New" panose="02070309020205020404" pitchFamily="49" charset="0"/>
                <a:cs typeface="Courier New" panose="02070309020205020404" pitchFamily="49" charset="0"/>
              </a:rPr>
              <a:t>element.getElementsByTagName</a:t>
            </a:r>
            <a:r>
              <a:rPr lang="en-US" sz="5600" b="1" dirty="0" smtClean="0">
                <a:solidFill>
                  <a:schemeClr val="tx1"/>
                </a:solidFill>
                <a:latin typeface="Courier New" panose="02070309020205020404" pitchFamily="49" charset="0"/>
                <a:cs typeface="Courier New" panose="02070309020205020404" pitchFamily="49" charset="0"/>
              </a:rPr>
              <a:t>("tag")</a:t>
            </a:r>
            <a:endParaRPr lang="en-US" sz="5600" b="1" dirty="0">
              <a:solidFill>
                <a:schemeClr val="tx1"/>
              </a:solidFill>
              <a:latin typeface="Courier New" panose="02070309020205020404" pitchFamily="49" charset="0"/>
              <a:cs typeface="Courier New" panose="02070309020205020404" pitchFamily="49" charset="0"/>
            </a:endParaRPr>
          </a:p>
          <a:p>
            <a:pPr lvl="2">
              <a:lnSpc>
                <a:spcPct val="110000"/>
              </a:lnSpc>
              <a:spcBef>
                <a:spcPts val="600"/>
              </a:spcBef>
            </a:pPr>
            <a:r>
              <a:rPr lang="en-US" sz="5600" b="1" dirty="0" err="1">
                <a:solidFill>
                  <a:schemeClr val="tx1"/>
                </a:solidFill>
                <a:latin typeface="Courier New" panose="02070309020205020404" pitchFamily="49" charset="0"/>
                <a:cs typeface="Courier New" panose="02070309020205020404" pitchFamily="49" charset="0"/>
              </a:rPr>
              <a:t>element.querySelector</a:t>
            </a:r>
            <a:r>
              <a:rPr lang="en-US" sz="5600" b="1" dirty="0" smtClean="0">
                <a:solidFill>
                  <a:schemeClr val="tx1"/>
                </a:solidFill>
                <a:latin typeface="Courier New" panose="02070309020205020404" pitchFamily="49" charset="0"/>
                <a:cs typeface="Courier New" panose="02070309020205020404" pitchFamily="49" charset="0"/>
              </a:rPr>
              <a:t>("selector")</a:t>
            </a:r>
            <a:r>
              <a:rPr lang="en-US" sz="5400" dirty="0" smtClean="0"/>
              <a:t>, </a:t>
            </a:r>
            <a:r>
              <a:rPr lang="en-US" sz="5600" b="1" dirty="0" err="1">
                <a:solidFill>
                  <a:schemeClr val="tx1"/>
                </a:solidFill>
                <a:latin typeface="Courier New" panose="02070309020205020404" pitchFamily="49" charset="0"/>
                <a:cs typeface="Courier New" panose="02070309020205020404" pitchFamily="49" charset="0"/>
              </a:rPr>
              <a:t>element.querySelectorAll</a:t>
            </a:r>
            <a:r>
              <a:rPr lang="en-US" sz="5600" b="1" dirty="0">
                <a:solidFill>
                  <a:schemeClr val="tx1"/>
                </a:solidFill>
                <a:latin typeface="Courier New" panose="02070309020205020404" pitchFamily="49" charset="0"/>
                <a:cs typeface="Courier New" panose="02070309020205020404" pitchFamily="49" charset="0"/>
              </a:rPr>
              <a:t>("selector")</a:t>
            </a:r>
          </a:p>
          <a:p>
            <a:pPr lvl="2">
              <a:lnSpc>
                <a:spcPct val="110000"/>
              </a:lnSpc>
              <a:spcBef>
                <a:spcPts val="600"/>
              </a:spcBef>
            </a:pPr>
            <a:r>
              <a:rPr lang="en-US" sz="5600" b="1" dirty="0" err="1" smtClean="0">
                <a:solidFill>
                  <a:schemeClr val="tx1"/>
                </a:solidFill>
                <a:latin typeface="Courier New" panose="02070309020205020404" pitchFamily="49" charset="0"/>
                <a:cs typeface="Courier New" panose="02070309020205020404" pitchFamily="49" charset="0"/>
              </a:rPr>
              <a:t>element.classList.add</a:t>
            </a:r>
            <a:r>
              <a:rPr lang="en-US" sz="5600" b="1" dirty="0" smtClean="0">
                <a:solidFill>
                  <a:schemeClr val="tx1"/>
                </a:solidFill>
                <a:latin typeface="Courier New" panose="02070309020205020404" pitchFamily="49" charset="0"/>
                <a:cs typeface="Courier New" panose="02070309020205020404" pitchFamily="49" charset="0"/>
              </a:rPr>
              <a:t>("class")</a:t>
            </a:r>
            <a:r>
              <a:rPr lang="en-US" sz="5400" dirty="0" smtClean="0"/>
              <a:t> and </a:t>
            </a:r>
            <a:r>
              <a:rPr lang="en-US" sz="5600" b="1" dirty="0" err="1" smtClean="0">
                <a:solidFill>
                  <a:schemeClr val="tx1"/>
                </a:solidFill>
                <a:latin typeface="Courier New" panose="02070309020205020404" pitchFamily="49" charset="0"/>
                <a:cs typeface="Courier New" panose="02070309020205020404" pitchFamily="49" charset="0"/>
              </a:rPr>
              <a:t>element.classList.remove</a:t>
            </a:r>
            <a:r>
              <a:rPr lang="en-US" sz="5600" b="1" dirty="0" smtClean="0">
                <a:solidFill>
                  <a:schemeClr val="tx1"/>
                </a:solidFill>
                <a:latin typeface="Courier New" panose="02070309020205020404" pitchFamily="49" charset="0"/>
                <a:cs typeface="Courier New" panose="02070309020205020404" pitchFamily="49" charset="0"/>
              </a:rPr>
              <a:t>("class")</a:t>
            </a:r>
            <a:r>
              <a:rPr lang="en-US" sz="5400" dirty="0" smtClean="0"/>
              <a:t> to add/remove a class name.</a:t>
            </a:r>
            <a:endParaRPr lang="en-US" sz="5400" dirty="0"/>
          </a:p>
          <a:p>
            <a:pPr lvl="1">
              <a:lnSpc>
                <a:spcPct val="110000"/>
              </a:lnSpc>
              <a:spcBef>
                <a:spcPts val="600"/>
              </a:spcBef>
            </a:pPr>
            <a:r>
              <a:rPr lang="en-US" sz="6000" dirty="0">
                <a:hlinkClick r:id="rId3"/>
              </a:rPr>
              <a:t>https://</a:t>
            </a:r>
            <a:r>
              <a:rPr lang="en-US" sz="6000" dirty="0" smtClean="0">
                <a:hlinkClick r:id="rId3"/>
              </a:rPr>
              <a:t>developer.mozilla.org</a:t>
            </a:r>
            <a:r>
              <a:rPr lang="en-US" sz="6000" dirty="0" smtClean="0"/>
              <a:t> </a:t>
            </a:r>
            <a:r>
              <a:rPr lang="en-US" sz="6000" dirty="0"/>
              <a:t>and </a:t>
            </a:r>
            <a:r>
              <a:rPr lang="en-US" sz="6000" dirty="0">
                <a:hlinkClick r:id="rId4"/>
              </a:rPr>
              <a:t>https://</a:t>
            </a:r>
            <a:r>
              <a:rPr lang="en-US" sz="6000" dirty="0" smtClean="0">
                <a:hlinkClick r:id="rId4"/>
              </a:rPr>
              <a:t>www.w3schools.com</a:t>
            </a:r>
            <a:r>
              <a:rPr lang="en-US" sz="6000" dirty="0" smtClean="0"/>
              <a:t> are </a:t>
            </a:r>
            <a:r>
              <a:rPr lang="en-US" sz="6000" dirty="0"/>
              <a:t>good resources for more info</a:t>
            </a:r>
            <a:endParaRPr lang="en-US" sz="6000" dirty="0" smtClean="0"/>
          </a:p>
        </p:txBody>
      </p:sp>
    </p:spTree>
    <p:extLst>
      <p:ext uri="{BB962C8B-B14F-4D97-AF65-F5344CB8AC3E}">
        <p14:creationId xmlns:p14="http://schemas.microsoft.com/office/powerpoint/2010/main" val="24836513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bar</a:t>
            </a:r>
            <a:endParaRPr lang="en-US" dirty="0"/>
          </a:p>
        </p:txBody>
      </p:sp>
      <p:sp>
        <p:nvSpPr>
          <p:cNvPr id="3" name="Content Placeholder 2"/>
          <p:cNvSpPr>
            <a:spLocks noGrp="1"/>
          </p:cNvSpPr>
          <p:nvPr>
            <p:ph sz="half" idx="1"/>
          </p:nvPr>
        </p:nvSpPr>
        <p:spPr>
          <a:xfrm>
            <a:off x="342901" y="897466"/>
            <a:ext cx="8612564" cy="4032673"/>
          </a:xfrm>
        </p:spPr>
        <p:txBody>
          <a:bodyPr>
            <a:normAutofit fontScale="25000" lnSpcReduction="20000"/>
          </a:bodyPr>
          <a:lstStyle/>
          <a:p>
            <a:r>
              <a:rPr lang="en-US" sz="7200" dirty="0" smtClean="0"/>
              <a:t>Here's one way:</a:t>
            </a:r>
          </a:p>
          <a:p>
            <a:pPr marL="0" indent="0">
              <a:lnSpc>
                <a:spcPct val="120000"/>
              </a:lnSpc>
              <a:spcBef>
                <a:spcPts val="0"/>
              </a:spcBef>
              <a:buNone/>
            </a:pPr>
            <a:endParaRPr lang="en-US" sz="5600" b="1" dirty="0" smtClean="0">
              <a:solidFill>
                <a:schemeClr val="tx1"/>
              </a:solidFill>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5600" b="1" dirty="0" smtClean="0">
                <a:solidFill>
                  <a:schemeClr val="tx1"/>
                </a:solidFill>
                <a:latin typeface="Courier New" panose="02070309020205020404" pitchFamily="49" charset="0"/>
                <a:cs typeface="Courier New" panose="02070309020205020404" pitchFamily="49" charset="0"/>
              </a:rPr>
              <a:t>function </a:t>
            </a:r>
            <a:r>
              <a:rPr lang="en-US" sz="5600" b="1" dirty="0" err="1">
                <a:solidFill>
                  <a:schemeClr val="tx1"/>
                </a:solidFill>
                <a:latin typeface="Courier New" panose="02070309020205020404" pitchFamily="49" charset="0"/>
                <a:cs typeface="Courier New" panose="02070309020205020404" pitchFamily="49" charset="0"/>
              </a:rPr>
              <a:t>saveEdit</a:t>
            </a:r>
            <a:r>
              <a:rPr lang="en-US" sz="5600" b="1" dirty="0">
                <a:solidFill>
                  <a:schemeClr val="tx1"/>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5600" b="1" dirty="0" smtClean="0">
                <a:solidFill>
                  <a:schemeClr val="tx1"/>
                </a:solidFill>
                <a:latin typeface="Courier New" panose="02070309020205020404" pitchFamily="49" charset="0"/>
                <a:cs typeface="Courier New" panose="02070309020205020404" pitchFamily="49" charset="0"/>
              </a:rPr>
              <a:t>    </a:t>
            </a:r>
            <a:r>
              <a:rPr lang="en-US" sz="5600" b="1" dirty="0" err="1" smtClean="0">
                <a:solidFill>
                  <a:schemeClr val="tx1"/>
                </a:solidFill>
                <a:latin typeface="Courier New" panose="02070309020205020404" pitchFamily="49" charset="0"/>
                <a:cs typeface="Courier New" panose="02070309020205020404" pitchFamily="49" charset="0"/>
              </a:rPr>
              <a:t>var</a:t>
            </a:r>
            <a:r>
              <a:rPr lang="en-US" sz="5600" b="1" dirty="0" smtClean="0">
                <a:solidFill>
                  <a:schemeClr val="tx1"/>
                </a:solidFill>
                <a:latin typeface="Courier New" panose="02070309020205020404" pitchFamily="49" charset="0"/>
                <a:cs typeface="Courier New" panose="02070309020205020404" pitchFamily="49" charset="0"/>
              </a:rPr>
              <a:t> </a:t>
            </a:r>
            <a:r>
              <a:rPr lang="en-US" sz="5600" b="1" dirty="0" err="1">
                <a:solidFill>
                  <a:schemeClr val="tx1"/>
                </a:solidFill>
                <a:latin typeface="Courier New" panose="02070309020205020404" pitchFamily="49" charset="0"/>
                <a:cs typeface="Courier New" panose="02070309020205020404" pitchFamily="49" charset="0"/>
              </a:rPr>
              <a:t>actionBar</a:t>
            </a:r>
            <a:r>
              <a:rPr lang="en-US" sz="5600" b="1" dirty="0">
                <a:solidFill>
                  <a:schemeClr val="tx1"/>
                </a:solidFill>
                <a:latin typeface="Courier New" panose="02070309020205020404" pitchFamily="49" charset="0"/>
                <a:cs typeface="Courier New" panose="02070309020205020404" pitchFamily="49" charset="0"/>
              </a:rPr>
              <a:t> = </a:t>
            </a:r>
            <a:r>
              <a:rPr lang="en-US" sz="5600" b="1" dirty="0" err="1">
                <a:solidFill>
                  <a:schemeClr val="tx1"/>
                </a:solidFill>
                <a:latin typeface="Courier New" panose="02070309020205020404" pitchFamily="49" charset="0"/>
                <a:cs typeface="Courier New" panose="02070309020205020404" pitchFamily="49" charset="0"/>
              </a:rPr>
              <a:t>this.parentElement</a:t>
            </a:r>
            <a:r>
              <a:rPr lang="en-US" sz="5600" b="1" dirty="0">
                <a:solidFill>
                  <a:schemeClr val="tx1"/>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5600" b="1" dirty="0" smtClean="0">
                <a:solidFill>
                  <a:schemeClr val="tx1"/>
                </a:solidFill>
                <a:latin typeface="Courier New" panose="02070309020205020404" pitchFamily="49" charset="0"/>
                <a:cs typeface="Courier New" panose="02070309020205020404" pitchFamily="49" charset="0"/>
              </a:rPr>
              <a:t>    </a:t>
            </a:r>
            <a:r>
              <a:rPr lang="en-US" sz="5600" b="1" dirty="0" err="1" smtClean="0">
                <a:solidFill>
                  <a:schemeClr val="tx1"/>
                </a:solidFill>
                <a:latin typeface="Courier New" panose="02070309020205020404" pitchFamily="49" charset="0"/>
                <a:cs typeface="Courier New" panose="02070309020205020404" pitchFamily="49" charset="0"/>
              </a:rPr>
              <a:t>var</a:t>
            </a:r>
            <a:r>
              <a:rPr lang="en-US" sz="5600" b="1" dirty="0" smtClean="0">
                <a:solidFill>
                  <a:schemeClr val="tx1"/>
                </a:solidFill>
                <a:latin typeface="Courier New" panose="02070309020205020404" pitchFamily="49" charset="0"/>
                <a:cs typeface="Courier New" panose="02070309020205020404" pitchFamily="49" charset="0"/>
              </a:rPr>
              <a:t> </a:t>
            </a:r>
            <a:r>
              <a:rPr lang="en-US" sz="5600" b="1" dirty="0">
                <a:solidFill>
                  <a:schemeClr val="tx1"/>
                </a:solidFill>
                <a:latin typeface="Courier New" panose="02070309020205020404" pitchFamily="49" charset="0"/>
                <a:cs typeface="Courier New" panose="02070309020205020404" pitchFamily="49" charset="0"/>
              </a:rPr>
              <a:t>note = </a:t>
            </a:r>
            <a:r>
              <a:rPr lang="en-US" sz="5600" b="1" dirty="0" err="1">
                <a:solidFill>
                  <a:schemeClr val="tx1"/>
                </a:solidFill>
                <a:latin typeface="Courier New" panose="02070309020205020404" pitchFamily="49" charset="0"/>
                <a:cs typeface="Courier New" panose="02070309020205020404" pitchFamily="49" charset="0"/>
              </a:rPr>
              <a:t>actionBar.parentElement</a:t>
            </a:r>
            <a:r>
              <a:rPr lang="en-US" sz="5600" b="1" dirty="0">
                <a:solidFill>
                  <a:schemeClr val="tx1"/>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5600" b="1" dirty="0">
                <a:solidFill>
                  <a:schemeClr val="tx1"/>
                </a:solidFill>
                <a:latin typeface="Courier New" panose="02070309020205020404" pitchFamily="49" charset="0"/>
                <a:cs typeface="Courier New" panose="02070309020205020404" pitchFamily="49" charset="0"/>
              </a:rPr>
              <a:t/>
            </a:r>
            <a:br>
              <a:rPr lang="en-US" sz="5600" b="1" dirty="0">
                <a:solidFill>
                  <a:schemeClr val="tx1"/>
                </a:solidFill>
                <a:latin typeface="Courier New" panose="02070309020205020404" pitchFamily="49" charset="0"/>
                <a:cs typeface="Courier New" panose="02070309020205020404" pitchFamily="49" charset="0"/>
              </a:rPr>
            </a:br>
            <a:r>
              <a:rPr lang="en-US" sz="5600" b="1" dirty="0" smtClean="0">
                <a:solidFill>
                  <a:schemeClr val="tx1"/>
                </a:solidFill>
                <a:latin typeface="Courier New" panose="02070309020205020404" pitchFamily="49" charset="0"/>
                <a:cs typeface="Courier New" panose="02070309020205020404" pitchFamily="49" charset="0"/>
              </a:rPr>
              <a:t>    // </a:t>
            </a:r>
            <a:r>
              <a:rPr lang="en-US" sz="5600" b="1" dirty="0">
                <a:solidFill>
                  <a:schemeClr val="tx1"/>
                </a:solidFill>
                <a:latin typeface="Courier New" panose="02070309020205020404" pitchFamily="49" charset="0"/>
                <a:cs typeface="Courier New" panose="02070309020205020404" pitchFamily="49" charset="0"/>
              </a:rPr>
              <a:t>update button visibility</a:t>
            </a:r>
          </a:p>
          <a:p>
            <a:pPr marL="0" indent="0">
              <a:lnSpc>
                <a:spcPct val="120000"/>
              </a:lnSpc>
              <a:spcBef>
                <a:spcPts val="0"/>
              </a:spcBef>
              <a:buNone/>
            </a:pPr>
            <a:r>
              <a:rPr lang="en-US" sz="5600" b="1" dirty="0" smtClean="0">
                <a:solidFill>
                  <a:schemeClr val="tx1"/>
                </a:solidFill>
                <a:latin typeface="Courier New" panose="02070309020205020404" pitchFamily="49" charset="0"/>
                <a:cs typeface="Courier New" panose="02070309020205020404" pitchFamily="49" charset="0"/>
              </a:rPr>
              <a:t>    </a:t>
            </a:r>
            <a:r>
              <a:rPr lang="en-US" sz="5600" b="1" dirty="0" err="1" smtClean="0">
                <a:solidFill>
                  <a:schemeClr val="tx1"/>
                </a:solidFill>
                <a:latin typeface="Courier New" panose="02070309020205020404" pitchFamily="49" charset="0"/>
                <a:cs typeface="Courier New" panose="02070309020205020404" pitchFamily="49" charset="0"/>
              </a:rPr>
              <a:t>actionBar.querySelector</a:t>
            </a:r>
            <a:r>
              <a:rPr lang="en-US" sz="5600" b="1" dirty="0">
                <a:solidFill>
                  <a:schemeClr val="tx1"/>
                </a:solidFill>
                <a:latin typeface="Courier New" panose="02070309020205020404" pitchFamily="49" charset="0"/>
                <a:cs typeface="Courier New" panose="02070309020205020404" pitchFamily="49" charset="0"/>
              </a:rPr>
              <a:t>(".edit</a:t>
            </a:r>
            <a:r>
              <a:rPr lang="en-US" sz="5600" b="1" dirty="0" smtClean="0">
                <a:solidFill>
                  <a:schemeClr val="tx1"/>
                </a:solidFill>
                <a:latin typeface="Courier New" panose="02070309020205020404" pitchFamily="49" charset="0"/>
                <a:cs typeface="Courier New" panose="02070309020205020404" pitchFamily="49" charset="0"/>
              </a:rPr>
              <a:t>").</a:t>
            </a:r>
            <a:r>
              <a:rPr lang="en-US" sz="5600" b="1" dirty="0" err="1">
                <a:solidFill>
                  <a:schemeClr val="tx1"/>
                </a:solidFill>
                <a:latin typeface="Courier New" panose="02070309020205020404" pitchFamily="49" charset="0"/>
                <a:cs typeface="Courier New" panose="02070309020205020404" pitchFamily="49" charset="0"/>
              </a:rPr>
              <a:t>classList.remove</a:t>
            </a:r>
            <a:r>
              <a:rPr lang="en-US" sz="5600" b="1" dirty="0">
                <a:solidFill>
                  <a:schemeClr val="tx1"/>
                </a:solidFill>
                <a:latin typeface="Courier New" panose="02070309020205020404" pitchFamily="49" charset="0"/>
                <a:cs typeface="Courier New" panose="02070309020205020404" pitchFamily="49" charset="0"/>
              </a:rPr>
              <a:t>("</a:t>
            </a:r>
            <a:r>
              <a:rPr lang="en-US" sz="5600" b="1" dirty="0" err="1">
                <a:solidFill>
                  <a:schemeClr val="tx1"/>
                </a:solidFill>
                <a:latin typeface="Courier New" panose="02070309020205020404" pitchFamily="49" charset="0"/>
                <a:cs typeface="Courier New" panose="02070309020205020404" pitchFamily="49" charset="0"/>
              </a:rPr>
              <a:t>button_hidden</a:t>
            </a:r>
            <a:r>
              <a:rPr lang="en-US" sz="5600" b="1" dirty="0">
                <a:solidFill>
                  <a:schemeClr val="tx1"/>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5600" b="1" dirty="0" smtClean="0">
                <a:solidFill>
                  <a:schemeClr val="tx1"/>
                </a:solidFill>
                <a:latin typeface="Courier New" panose="02070309020205020404" pitchFamily="49" charset="0"/>
                <a:cs typeface="Courier New" panose="02070309020205020404" pitchFamily="49" charset="0"/>
              </a:rPr>
              <a:t>    </a:t>
            </a:r>
            <a:r>
              <a:rPr lang="en-US" sz="5600" b="1" dirty="0" err="1" smtClean="0">
                <a:solidFill>
                  <a:schemeClr val="tx1"/>
                </a:solidFill>
                <a:latin typeface="Courier New" panose="02070309020205020404" pitchFamily="49" charset="0"/>
                <a:cs typeface="Courier New" panose="02070309020205020404" pitchFamily="49" charset="0"/>
              </a:rPr>
              <a:t>actionBar.querySelector</a:t>
            </a:r>
            <a:r>
              <a:rPr lang="en-US" sz="5600" b="1" dirty="0">
                <a:solidFill>
                  <a:schemeClr val="tx1"/>
                </a:solidFill>
                <a:latin typeface="Courier New" panose="02070309020205020404" pitchFamily="49" charset="0"/>
                <a:cs typeface="Courier New" panose="02070309020205020404" pitchFamily="49" charset="0"/>
              </a:rPr>
              <a:t>(".done</a:t>
            </a:r>
            <a:r>
              <a:rPr lang="en-US" sz="5600" b="1" dirty="0" smtClean="0">
                <a:solidFill>
                  <a:schemeClr val="tx1"/>
                </a:solidFill>
                <a:latin typeface="Courier New" panose="02070309020205020404" pitchFamily="49" charset="0"/>
                <a:cs typeface="Courier New" panose="02070309020205020404" pitchFamily="49" charset="0"/>
              </a:rPr>
              <a:t>").</a:t>
            </a:r>
            <a:r>
              <a:rPr lang="en-US" sz="5600" b="1" dirty="0" err="1">
                <a:solidFill>
                  <a:schemeClr val="tx1"/>
                </a:solidFill>
                <a:latin typeface="Courier New" panose="02070309020205020404" pitchFamily="49" charset="0"/>
                <a:cs typeface="Courier New" panose="02070309020205020404" pitchFamily="49" charset="0"/>
              </a:rPr>
              <a:t>classList.add</a:t>
            </a:r>
            <a:r>
              <a:rPr lang="en-US" sz="5600" b="1" dirty="0">
                <a:solidFill>
                  <a:schemeClr val="tx1"/>
                </a:solidFill>
                <a:latin typeface="Courier New" panose="02070309020205020404" pitchFamily="49" charset="0"/>
                <a:cs typeface="Courier New" panose="02070309020205020404" pitchFamily="49" charset="0"/>
              </a:rPr>
              <a:t>("</a:t>
            </a:r>
            <a:r>
              <a:rPr lang="en-US" sz="5600" b="1" dirty="0" err="1">
                <a:solidFill>
                  <a:schemeClr val="tx1"/>
                </a:solidFill>
                <a:latin typeface="Courier New" panose="02070309020205020404" pitchFamily="49" charset="0"/>
                <a:cs typeface="Courier New" panose="02070309020205020404" pitchFamily="49" charset="0"/>
              </a:rPr>
              <a:t>button_hidden</a:t>
            </a:r>
            <a:r>
              <a:rPr lang="en-US" sz="5600" b="1" dirty="0">
                <a:solidFill>
                  <a:schemeClr val="tx1"/>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5600" b="1" dirty="0" smtClean="0">
                <a:solidFill>
                  <a:schemeClr val="tx1"/>
                </a:solidFill>
                <a:latin typeface="Courier New" panose="02070309020205020404" pitchFamily="49" charset="0"/>
                <a:cs typeface="Courier New" panose="02070309020205020404" pitchFamily="49" charset="0"/>
              </a:rPr>
              <a:t>    </a:t>
            </a:r>
            <a:r>
              <a:rPr lang="en-US" sz="5600" b="1" dirty="0" err="1" smtClean="0">
                <a:solidFill>
                  <a:schemeClr val="tx1"/>
                </a:solidFill>
                <a:latin typeface="Courier New" panose="02070309020205020404" pitchFamily="49" charset="0"/>
                <a:cs typeface="Courier New" panose="02070309020205020404" pitchFamily="49" charset="0"/>
              </a:rPr>
              <a:t>actionBar.querySelector</a:t>
            </a:r>
            <a:r>
              <a:rPr lang="en-US" sz="5600" b="1" dirty="0">
                <a:solidFill>
                  <a:schemeClr val="tx1"/>
                </a:solidFill>
                <a:latin typeface="Courier New" panose="02070309020205020404" pitchFamily="49" charset="0"/>
                <a:cs typeface="Courier New" panose="02070309020205020404" pitchFamily="49" charset="0"/>
              </a:rPr>
              <a:t>(".cancel</a:t>
            </a:r>
            <a:r>
              <a:rPr lang="en-US" sz="5600" b="1" dirty="0" smtClean="0">
                <a:solidFill>
                  <a:schemeClr val="tx1"/>
                </a:solidFill>
                <a:latin typeface="Courier New" panose="02070309020205020404" pitchFamily="49" charset="0"/>
                <a:cs typeface="Courier New" panose="02070309020205020404" pitchFamily="49" charset="0"/>
              </a:rPr>
              <a:t>").</a:t>
            </a:r>
            <a:r>
              <a:rPr lang="en-US" sz="5600" b="1" dirty="0" err="1">
                <a:solidFill>
                  <a:schemeClr val="tx1"/>
                </a:solidFill>
                <a:latin typeface="Courier New" panose="02070309020205020404" pitchFamily="49" charset="0"/>
                <a:cs typeface="Courier New" panose="02070309020205020404" pitchFamily="49" charset="0"/>
              </a:rPr>
              <a:t>classList.add</a:t>
            </a:r>
            <a:r>
              <a:rPr lang="en-US" sz="5600" b="1" dirty="0">
                <a:solidFill>
                  <a:schemeClr val="tx1"/>
                </a:solidFill>
                <a:latin typeface="Courier New" panose="02070309020205020404" pitchFamily="49" charset="0"/>
                <a:cs typeface="Courier New" panose="02070309020205020404" pitchFamily="49" charset="0"/>
              </a:rPr>
              <a:t>("</a:t>
            </a:r>
            <a:r>
              <a:rPr lang="en-US" sz="5600" b="1" dirty="0" err="1">
                <a:solidFill>
                  <a:schemeClr val="tx1"/>
                </a:solidFill>
                <a:latin typeface="Courier New" panose="02070309020205020404" pitchFamily="49" charset="0"/>
                <a:cs typeface="Courier New" panose="02070309020205020404" pitchFamily="49" charset="0"/>
              </a:rPr>
              <a:t>button_hidden</a:t>
            </a:r>
            <a:r>
              <a:rPr lang="en-US" sz="5600" b="1" dirty="0" smtClean="0">
                <a:solidFill>
                  <a:schemeClr val="tx1"/>
                </a:solidFill>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5600" b="1" dirty="0">
              <a:solidFill>
                <a:schemeClr val="tx1"/>
              </a:solidFill>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5600" b="1" dirty="0" smtClean="0">
                <a:solidFill>
                  <a:schemeClr val="tx1"/>
                </a:solidFill>
                <a:latin typeface="Courier New" panose="02070309020205020404" pitchFamily="49" charset="0"/>
                <a:cs typeface="Courier New" panose="02070309020205020404" pitchFamily="49" charset="0"/>
              </a:rPr>
              <a:t>    // </a:t>
            </a:r>
            <a:r>
              <a:rPr lang="en-US" sz="5600" b="1" dirty="0">
                <a:solidFill>
                  <a:schemeClr val="tx1"/>
                </a:solidFill>
                <a:latin typeface="Courier New" panose="02070309020205020404" pitchFamily="49" charset="0"/>
                <a:cs typeface="Courier New" panose="02070309020205020404" pitchFamily="49" charset="0"/>
              </a:rPr>
              <a:t>make the </a:t>
            </a:r>
            <a:r>
              <a:rPr lang="en-US" sz="5600" b="1" dirty="0" err="1">
                <a:solidFill>
                  <a:schemeClr val="tx1"/>
                </a:solidFill>
                <a:latin typeface="Courier New" panose="02070309020205020404" pitchFamily="49" charset="0"/>
                <a:cs typeface="Courier New" panose="02070309020205020404" pitchFamily="49" charset="0"/>
              </a:rPr>
              <a:t>textarea</a:t>
            </a:r>
            <a:r>
              <a:rPr lang="en-US" sz="5600" b="1" dirty="0">
                <a:solidFill>
                  <a:schemeClr val="tx1"/>
                </a:solidFill>
                <a:latin typeface="Courier New" panose="02070309020205020404" pitchFamily="49" charset="0"/>
                <a:cs typeface="Courier New" panose="02070309020205020404" pitchFamily="49" charset="0"/>
              </a:rPr>
              <a:t> </a:t>
            </a:r>
            <a:r>
              <a:rPr lang="en-US" sz="5600" b="1" dirty="0" err="1">
                <a:solidFill>
                  <a:schemeClr val="tx1"/>
                </a:solidFill>
                <a:latin typeface="Courier New" panose="02070309020205020404" pitchFamily="49" charset="0"/>
                <a:cs typeface="Courier New" panose="02070309020205020404" pitchFamily="49" charset="0"/>
              </a:rPr>
              <a:t>uneditable</a:t>
            </a:r>
            <a:endParaRPr lang="en-US" sz="5600" b="1" dirty="0">
              <a:solidFill>
                <a:schemeClr val="tx1"/>
              </a:solidFill>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5600" b="1" dirty="0" smtClean="0">
                <a:solidFill>
                  <a:schemeClr val="tx1"/>
                </a:solidFill>
                <a:latin typeface="Courier New" panose="02070309020205020404" pitchFamily="49" charset="0"/>
                <a:cs typeface="Courier New" panose="02070309020205020404" pitchFamily="49" charset="0"/>
              </a:rPr>
              <a:t>    </a:t>
            </a:r>
            <a:r>
              <a:rPr lang="en-US" sz="5600" b="1" dirty="0" err="1" smtClean="0">
                <a:solidFill>
                  <a:schemeClr val="tx1"/>
                </a:solidFill>
                <a:latin typeface="Courier New" panose="02070309020205020404" pitchFamily="49" charset="0"/>
                <a:cs typeface="Courier New" panose="02070309020205020404" pitchFamily="49" charset="0"/>
              </a:rPr>
              <a:t>note.querySelector</a:t>
            </a:r>
            <a:r>
              <a:rPr lang="en-US" sz="5600" b="1" dirty="0">
                <a:solidFill>
                  <a:schemeClr val="tx1"/>
                </a:solidFill>
                <a:latin typeface="Courier New" panose="02070309020205020404" pitchFamily="49" charset="0"/>
                <a:cs typeface="Courier New" panose="02070309020205020404" pitchFamily="49" charset="0"/>
              </a:rPr>
              <a:t>("</a:t>
            </a:r>
            <a:r>
              <a:rPr lang="en-US" sz="5600" b="1" dirty="0" err="1">
                <a:solidFill>
                  <a:schemeClr val="tx1"/>
                </a:solidFill>
                <a:latin typeface="Courier New" panose="02070309020205020404" pitchFamily="49" charset="0"/>
                <a:cs typeface="Courier New" panose="02070309020205020404" pitchFamily="49" charset="0"/>
              </a:rPr>
              <a:t>textarea</a:t>
            </a:r>
            <a:r>
              <a:rPr lang="en-US" sz="5600" b="1" dirty="0">
                <a:solidFill>
                  <a:schemeClr val="tx1"/>
                </a:solidFill>
                <a:latin typeface="Courier New" panose="02070309020205020404" pitchFamily="49" charset="0"/>
                <a:cs typeface="Courier New" panose="02070309020205020404" pitchFamily="49" charset="0"/>
              </a:rPr>
              <a:t>").</a:t>
            </a:r>
            <a:r>
              <a:rPr lang="en-US" sz="5600" b="1" dirty="0" err="1">
                <a:solidFill>
                  <a:schemeClr val="tx1"/>
                </a:solidFill>
                <a:latin typeface="Courier New" panose="02070309020205020404" pitchFamily="49" charset="0"/>
                <a:cs typeface="Courier New" panose="02070309020205020404" pitchFamily="49" charset="0"/>
              </a:rPr>
              <a:t>readOnly</a:t>
            </a:r>
            <a:r>
              <a:rPr lang="en-US" sz="5600" b="1" dirty="0">
                <a:solidFill>
                  <a:schemeClr val="tx1"/>
                </a:solidFill>
                <a:latin typeface="Courier New" panose="02070309020205020404" pitchFamily="49" charset="0"/>
                <a:cs typeface="Courier New" panose="02070309020205020404" pitchFamily="49" charset="0"/>
              </a:rPr>
              <a:t> = true;</a:t>
            </a:r>
          </a:p>
          <a:p>
            <a:pPr marL="0" indent="0">
              <a:lnSpc>
                <a:spcPct val="120000"/>
              </a:lnSpc>
              <a:spcBef>
                <a:spcPts val="0"/>
              </a:spcBef>
              <a:buNone/>
            </a:pPr>
            <a:r>
              <a:rPr lang="en-US" sz="5600" b="1" dirty="0" smtClean="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721791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bar – Exercise 4</a:t>
            </a:r>
            <a:endParaRPr lang="en-US" dirty="0"/>
          </a:p>
        </p:txBody>
      </p:sp>
      <p:sp>
        <p:nvSpPr>
          <p:cNvPr id="3" name="Content Placeholder 2"/>
          <p:cNvSpPr>
            <a:spLocks noGrp="1"/>
          </p:cNvSpPr>
          <p:nvPr>
            <p:ph sz="half" idx="1"/>
          </p:nvPr>
        </p:nvSpPr>
        <p:spPr>
          <a:xfrm>
            <a:off x="342901" y="639649"/>
            <a:ext cx="8612564" cy="4444730"/>
          </a:xfrm>
        </p:spPr>
        <p:txBody>
          <a:bodyPr>
            <a:normAutofit/>
          </a:bodyPr>
          <a:lstStyle/>
          <a:p>
            <a:r>
              <a:rPr lang="en-US" dirty="0" smtClean="0"/>
              <a:t>Let's do another exercise – checkout the </a:t>
            </a:r>
            <a:r>
              <a:rPr lang="en-US" dirty="0" smtClean="0"/>
              <a:t>'exercise 4' </a:t>
            </a:r>
            <a:r>
              <a:rPr lang="en-US" dirty="0" smtClean="0"/>
              <a:t>commit (or just continue if you got your save button working nicely), and finish the functionality for </a:t>
            </a:r>
            <a:r>
              <a:rPr lang="en-US" sz="1400" b="1" dirty="0" smtClean="0">
                <a:solidFill>
                  <a:schemeClr val="tx1"/>
                </a:solidFill>
                <a:latin typeface="Courier New" panose="02070309020205020404" pitchFamily="49" charset="0"/>
                <a:cs typeface="Courier New" panose="02070309020205020404" pitchFamily="49" charset="0"/>
              </a:rPr>
              <a:t>cancel</a:t>
            </a:r>
            <a:r>
              <a:rPr lang="en-US" dirty="0" smtClean="0"/>
              <a:t>.</a:t>
            </a:r>
          </a:p>
          <a:p>
            <a:r>
              <a:rPr lang="en-US" dirty="0" smtClean="0"/>
              <a:t>We'll want to save the existing contents of the </a:t>
            </a:r>
            <a:r>
              <a:rPr lang="en-US" sz="1400" b="1" dirty="0">
                <a:solidFill>
                  <a:schemeClr val="tx1"/>
                </a:solidFill>
                <a:latin typeface="Courier New" panose="02070309020205020404" pitchFamily="49" charset="0"/>
                <a:cs typeface="Courier New" panose="02070309020205020404" pitchFamily="49" charset="0"/>
              </a:rPr>
              <a:t>&lt;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&gt;</a:t>
            </a:r>
            <a:r>
              <a:rPr lang="en-US" dirty="0" smtClean="0"/>
              <a:t> when we start editing, and restore them if the cancel button is pressed.</a:t>
            </a:r>
          </a:p>
          <a:p>
            <a:r>
              <a:rPr lang="en-US" dirty="0" smtClean="0">
                <a:sym typeface="Wingdings" panose="05000000000000000000" pitchFamily="2" charset="2"/>
              </a:rPr>
              <a:t>If you have the idea to call one event handler from another, you need to make sure to give it a </a:t>
            </a:r>
            <a:r>
              <a:rPr lang="en-US" sz="1400" b="1" dirty="0" smtClean="0">
                <a:solidFill>
                  <a:schemeClr val="tx1"/>
                </a:solidFill>
                <a:latin typeface="Courier New" panose="02070309020205020404" pitchFamily="49" charset="0"/>
                <a:cs typeface="Courier New" panose="02070309020205020404" pitchFamily="49" charset="0"/>
                <a:sym typeface="Wingdings" panose="05000000000000000000" pitchFamily="2" charset="2"/>
              </a:rPr>
              <a:t>this</a:t>
            </a:r>
            <a:r>
              <a:rPr lang="en-US" dirty="0" smtClean="0">
                <a:sym typeface="Wingdings" panose="05000000000000000000" pitchFamily="2" charset="2"/>
              </a:rPr>
              <a:t> reference that will work. There are a number of possibilities:</a:t>
            </a:r>
          </a:p>
          <a:p>
            <a:pPr lvl="1"/>
            <a:r>
              <a:rPr lang="en-US" sz="1400" b="1" dirty="0" err="1">
                <a:solidFill>
                  <a:schemeClr val="tx1"/>
                </a:solidFill>
                <a:latin typeface="Courier New" panose="02070309020205020404" pitchFamily="49" charset="0"/>
                <a:cs typeface="Courier New" panose="02070309020205020404" pitchFamily="49" charset="0"/>
              </a:rPr>
              <a:t>saveEdit</a:t>
            </a:r>
            <a:r>
              <a:rPr lang="en-US" sz="1400" b="1" dirty="0">
                <a:solidFill>
                  <a:schemeClr val="tx1"/>
                </a:solidFill>
                <a:latin typeface="Courier New" panose="02070309020205020404" pitchFamily="49" charset="0"/>
                <a:cs typeface="Courier New" panose="02070309020205020404" pitchFamily="49" charset="0"/>
              </a:rPr>
              <a:t>()</a:t>
            </a:r>
            <a:r>
              <a:rPr lang="en-US" dirty="0"/>
              <a:t> will not work because the this pointer will be '</a:t>
            </a:r>
            <a:r>
              <a:rPr lang="en-US" sz="1400" b="1" dirty="0">
                <a:solidFill>
                  <a:schemeClr val="tx1"/>
                </a:solidFill>
                <a:latin typeface="Courier New" panose="02070309020205020404" pitchFamily="49" charset="0"/>
                <a:cs typeface="Courier New" panose="02070309020205020404" pitchFamily="49" charset="0"/>
              </a:rPr>
              <a:t>window</a:t>
            </a:r>
            <a:r>
              <a:rPr lang="en-US" dirty="0"/>
              <a:t>' </a:t>
            </a:r>
            <a:r>
              <a:rPr lang="en-US" dirty="0" smtClean="0"/>
              <a:t>(or </a:t>
            </a:r>
            <a:r>
              <a:rPr lang="en-US" dirty="0"/>
              <a:t>'</a:t>
            </a:r>
            <a:r>
              <a:rPr lang="en-US" sz="1400" b="1" dirty="0">
                <a:solidFill>
                  <a:schemeClr val="tx1"/>
                </a:solidFill>
                <a:latin typeface="Courier New" panose="02070309020205020404" pitchFamily="49" charset="0"/>
                <a:cs typeface="Courier New" panose="02070309020205020404" pitchFamily="49" charset="0"/>
              </a:rPr>
              <a:t>undefined</a:t>
            </a:r>
            <a:r>
              <a:rPr lang="en-US" dirty="0"/>
              <a:t>' </a:t>
            </a:r>
            <a:r>
              <a:rPr lang="en-US" dirty="0" smtClean="0"/>
              <a:t>depending </a:t>
            </a:r>
            <a:r>
              <a:rPr lang="en-US" dirty="0"/>
              <a:t>on strict mode)</a:t>
            </a:r>
          </a:p>
          <a:p>
            <a:pPr lvl="1"/>
            <a:r>
              <a:rPr lang="en-US" sz="1400" b="1" dirty="0" err="1" smtClean="0">
                <a:solidFill>
                  <a:schemeClr val="tx1"/>
                </a:solidFill>
                <a:latin typeface="Courier New" panose="02070309020205020404" pitchFamily="49" charset="0"/>
                <a:cs typeface="Courier New" panose="02070309020205020404" pitchFamily="49" charset="0"/>
              </a:rPr>
              <a:t>saveEdit.apply</a:t>
            </a:r>
            <a:r>
              <a:rPr lang="en-US" sz="1400" b="1" dirty="0" smtClean="0">
                <a:solidFill>
                  <a:schemeClr val="tx1"/>
                </a:solidFill>
                <a:latin typeface="Courier New" panose="02070309020205020404" pitchFamily="49" charset="0"/>
                <a:cs typeface="Courier New" panose="02070309020205020404" pitchFamily="49" charset="0"/>
              </a:rPr>
              <a:t>(this</a:t>
            </a:r>
            <a:r>
              <a:rPr lang="en-US" sz="1400" b="1" dirty="0">
                <a:solidFill>
                  <a:schemeClr val="tx1"/>
                </a:solidFill>
                <a:latin typeface="Courier New" panose="02070309020205020404" pitchFamily="49" charset="0"/>
                <a:cs typeface="Courier New" panose="02070309020205020404" pitchFamily="49" charset="0"/>
              </a:rPr>
              <a:t>)</a:t>
            </a:r>
            <a:r>
              <a:rPr lang="en-US" dirty="0" smtClean="0"/>
              <a:t> will call </a:t>
            </a:r>
            <a:r>
              <a:rPr lang="en-US" sz="1400" b="1" dirty="0" err="1">
                <a:solidFill>
                  <a:schemeClr val="tx1"/>
                </a:solidFill>
                <a:latin typeface="Courier New" panose="02070309020205020404" pitchFamily="49" charset="0"/>
                <a:cs typeface="Courier New" panose="02070309020205020404" pitchFamily="49" charset="0"/>
              </a:rPr>
              <a:t>saveEdit</a:t>
            </a:r>
            <a:r>
              <a:rPr lang="en-US" dirty="0" smtClean="0"/>
              <a:t> with the same </a:t>
            </a:r>
            <a:r>
              <a:rPr lang="en-US" sz="1400" b="1" dirty="0">
                <a:solidFill>
                  <a:schemeClr val="tx1"/>
                </a:solidFill>
                <a:latin typeface="Courier New" panose="02070309020205020404" pitchFamily="49" charset="0"/>
                <a:cs typeface="Courier New" panose="02070309020205020404" pitchFamily="49" charset="0"/>
              </a:rPr>
              <a:t>this</a:t>
            </a:r>
            <a:r>
              <a:rPr lang="en-US" dirty="0" smtClean="0"/>
              <a:t> reference as was passed to us.</a:t>
            </a:r>
          </a:p>
          <a:p>
            <a:pPr lvl="1"/>
            <a:r>
              <a:rPr lang="en-US" sz="1400" b="1" dirty="0" err="1">
                <a:solidFill>
                  <a:schemeClr val="tx1"/>
                </a:solidFill>
                <a:latin typeface="Courier New" panose="02070309020205020404" pitchFamily="49" charset="0"/>
                <a:cs typeface="Courier New" panose="02070309020205020404" pitchFamily="49" charset="0"/>
              </a:rPr>
              <a:t>saveEdit.apply</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saveButton</a:t>
            </a:r>
            <a:r>
              <a:rPr lang="en-US" sz="1400" b="1" dirty="0">
                <a:solidFill>
                  <a:schemeClr val="tx1"/>
                </a:solidFill>
                <a:latin typeface="Courier New" panose="02070309020205020404" pitchFamily="49" charset="0"/>
                <a:cs typeface="Courier New" panose="02070309020205020404" pitchFamily="49" charset="0"/>
              </a:rPr>
              <a:t>)</a:t>
            </a:r>
            <a:r>
              <a:rPr lang="en-US" dirty="0" smtClean="0"/>
              <a:t> will call </a:t>
            </a:r>
            <a:r>
              <a:rPr lang="en-US" sz="1400" b="1" dirty="0" err="1">
                <a:solidFill>
                  <a:schemeClr val="tx1"/>
                </a:solidFill>
                <a:latin typeface="Courier New" panose="02070309020205020404" pitchFamily="49" charset="0"/>
                <a:cs typeface="Courier New" panose="02070309020205020404" pitchFamily="49" charset="0"/>
              </a:rPr>
              <a:t>saveEdit</a:t>
            </a:r>
            <a:r>
              <a:rPr lang="en-US" dirty="0" smtClean="0"/>
              <a:t> with </a:t>
            </a:r>
            <a:r>
              <a:rPr lang="en-US" sz="1400" b="1" dirty="0">
                <a:solidFill>
                  <a:schemeClr val="tx1"/>
                </a:solidFill>
                <a:latin typeface="Courier New" panose="02070309020205020404" pitchFamily="49" charset="0"/>
                <a:cs typeface="Courier New" panose="02070309020205020404" pitchFamily="49" charset="0"/>
              </a:rPr>
              <a:t>this</a:t>
            </a:r>
            <a:r>
              <a:rPr lang="en-US" dirty="0" smtClean="0"/>
              <a:t> set to the </a:t>
            </a:r>
            <a:r>
              <a:rPr lang="en-US" sz="1400" b="1" dirty="0" err="1">
                <a:solidFill>
                  <a:schemeClr val="tx1"/>
                </a:solidFill>
                <a:latin typeface="Courier New" panose="02070309020205020404" pitchFamily="49" charset="0"/>
                <a:cs typeface="Courier New" panose="02070309020205020404" pitchFamily="49" charset="0"/>
              </a:rPr>
              <a:t>saveButton</a:t>
            </a:r>
            <a:r>
              <a:rPr lang="en-US" dirty="0" smtClean="0"/>
              <a:t> element.</a:t>
            </a:r>
          </a:p>
          <a:p>
            <a:pPr lvl="1"/>
            <a:r>
              <a:rPr lang="en-US" sz="1400" b="1" dirty="0" err="1">
                <a:solidFill>
                  <a:schemeClr val="tx1"/>
                </a:solidFill>
                <a:latin typeface="Courier New" panose="02070309020205020404" pitchFamily="49" charset="0"/>
                <a:cs typeface="Courier New" panose="02070309020205020404" pitchFamily="49" charset="0"/>
              </a:rPr>
              <a:t>saveButton.onclick</a:t>
            </a:r>
            <a:r>
              <a:rPr lang="en-US" sz="1400" b="1" dirty="0" smtClean="0">
                <a:solidFill>
                  <a:schemeClr val="tx1"/>
                </a:solidFill>
                <a:latin typeface="Courier New" panose="02070309020205020404" pitchFamily="49" charset="0"/>
                <a:cs typeface="Courier New" panose="02070309020205020404" pitchFamily="49" charset="0"/>
              </a:rPr>
              <a:t>()</a:t>
            </a:r>
            <a:r>
              <a:rPr lang="en-US" dirty="0" smtClean="0"/>
              <a:t> will call the </a:t>
            </a:r>
            <a:r>
              <a:rPr lang="en-US" sz="1400" b="1" dirty="0" err="1">
                <a:solidFill>
                  <a:schemeClr val="tx1"/>
                </a:solidFill>
                <a:latin typeface="Courier New" panose="02070309020205020404" pitchFamily="49" charset="0"/>
                <a:cs typeface="Courier New" panose="02070309020205020404" pitchFamily="49" charset="0"/>
              </a:rPr>
              <a:t>onclick</a:t>
            </a:r>
            <a:r>
              <a:rPr lang="en-US" dirty="0" smtClean="0"/>
              <a:t> handler for the save button</a:t>
            </a:r>
            <a:r>
              <a:rPr lang="en-US" dirty="0"/>
              <a:t> (which is </a:t>
            </a:r>
            <a:r>
              <a:rPr lang="en-US" sz="1200" b="1" dirty="0" err="1">
                <a:solidFill>
                  <a:schemeClr val="tx1"/>
                </a:solidFill>
                <a:latin typeface="Courier New" panose="02070309020205020404" pitchFamily="49" charset="0"/>
                <a:cs typeface="Courier New" panose="02070309020205020404" pitchFamily="49" charset="0"/>
              </a:rPr>
              <a:t>saveEdit</a:t>
            </a:r>
            <a:r>
              <a:rPr lang="en-US" dirty="0"/>
              <a:t>)</a:t>
            </a:r>
            <a:r>
              <a:rPr lang="en-US" dirty="0" smtClean="0"/>
              <a:t> </a:t>
            </a:r>
            <a:r>
              <a:rPr lang="en-US" dirty="0"/>
              <a:t>with </a:t>
            </a:r>
            <a:r>
              <a:rPr lang="en-US" sz="1400" b="1" dirty="0">
                <a:solidFill>
                  <a:schemeClr val="tx1"/>
                </a:solidFill>
                <a:latin typeface="Courier New" panose="02070309020205020404" pitchFamily="49" charset="0"/>
                <a:cs typeface="Courier New" panose="02070309020205020404" pitchFamily="49" charset="0"/>
              </a:rPr>
              <a:t>this</a:t>
            </a:r>
            <a:r>
              <a:rPr lang="en-US" dirty="0"/>
              <a:t> set to the </a:t>
            </a:r>
            <a:r>
              <a:rPr lang="en-US" sz="1400" b="1" dirty="0" err="1">
                <a:solidFill>
                  <a:schemeClr val="tx1"/>
                </a:solidFill>
                <a:latin typeface="Courier New" panose="02070309020205020404" pitchFamily="49" charset="0"/>
                <a:cs typeface="Courier New" panose="02070309020205020404" pitchFamily="49" charset="0"/>
              </a:rPr>
              <a:t>saveButton</a:t>
            </a:r>
            <a:r>
              <a:rPr lang="en-US" dirty="0"/>
              <a:t> element.</a:t>
            </a:r>
            <a:endParaRPr lang="en-US" dirty="0" smtClean="0"/>
          </a:p>
          <a:p>
            <a:pPr lvl="1"/>
            <a:r>
              <a:rPr lang="en-US" sz="1400" b="1" dirty="0" err="1">
                <a:solidFill>
                  <a:schemeClr val="tx1"/>
                </a:solidFill>
                <a:latin typeface="Courier New" panose="02070309020205020404" pitchFamily="49" charset="0"/>
                <a:cs typeface="Courier New" panose="02070309020205020404" pitchFamily="49" charset="0"/>
              </a:rPr>
              <a:t>saveButton.saveEdit</a:t>
            </a:r>
            <a:r>
              <a:rPr lang="en-US" sz="1400" b="1" dirty="0">
                <a:solidFill>
                  <a:schemeClr val="tx1"/>
                </a:solidFill>
                <a:latin typeface="Courier New" panose="02070309020205020404" pitchFamily="49" charset="0"/>
                <a:cs typeface="Courier New" panose="02070309020205020404" pitchFamily="49" charset="0"/>
              </a:rPr>
              <a:t>()</a:t>
            </a:r>
            <a:r>
              <a:rPr lang="en-US" dirty="0" smtClean="0"/>
              <a:t> will not work because </a:t>
            </a:r>
            <a:r>
              <a:rPr lang="en-US" sz="1400" b="1" dirty="0" err="1">
                <a:solidFill>
                  <a:schemeClr val="tx1"/>
                </a:solidFill>
                <a:latin typeface="Courier New" panose="02070309020205020404" pitchFamily="49" charset="0"/>
                <a:cs typeface="Courier New" panose="02070309020205020404" pitchFamily="49" charset="0"/>
              </a:rPr>
              <a:t>saveEdit</a:t>
            </a:r>
            <a:r>
              <a:rPr lang="en-US" dirty="0" smtClean="0"/>
              <a:t> is not a method of the </a:t>
            </a:r>
            <a:r>
              <a:rPr lang="en-US" sz="1400" b="1" dirty="0" err="1">
                <a:solidFill>
                  <a:schemeClr val="tx1"/>
                </a:solidFill>
                <a:latin typeface="Courier New" panose="02070309020205020404" pitchFamily="49" charset="0"/>
                <a:cs typeface="Courier New" panose="02070309020205020404" pitchFamily="49" charset="0"/>
              </a:rPr>
              <a:t>saveButton</a:t>
            </a:r>
            <a:r>
              <a:rPr lang="en-US" dirty="0"/>
              <a:t> </a:t>
            </a:r>
            <a:r>
              <a:rPr lang="en-US" dirty="0" smtClean="0"/>
              <a:t>element.</a:t>
            </a:r>
          </a:p>
        </p:txBody>
      </p:sp>
    </p:spTree>
    <p:extLst>
      <p:ext uri="{BB962C8B-B14F-4D97-AF65-F5344CB8AC3E}">
        <p14:creationId xmlns:p14="http://schemas.microsoft.com/office/powerpoint/2010/main" val="2287734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 It Some Style</a:t>
            </a:r>
            <a:endParaRPr lang="en-US" dirty="0"/>
          </a:p>
        </p:txBody>
      </p:sp>
      <p:sp>
        <p:nvSpPr>
          <p:cNvPr id="3" name="Content Placeholder 2"/>
          <p:cNvSpPr>
            <a:spLocks noGrp="1"/>
          </p:cNvSpPr>
          <p:nvPr>
            <p:ph sz="half" idx="1"/>
          </p:nvPr>
        </p:nvSpPr>
        <p:spPr>
          <a:xfrm>
            <a:off x="342901" y="897467"/>
            <a:ext cx="8612564" cy="1000161"/>
          </a:xfrm>
        </p:spPr>
        <p:txBody>
          <a:bodyPr tIns="91440">
            <a:noAutofit/>
          </a:bodyPr>
          <a:lstStyle/>
          <a:p>
            <a:r>
              <a:rPr lang="en-US" dirty="0" smtClean="0"/>
              <a:t>Add a style to the first list item</a:t>
            </a:r>
          </a:p>
          <a:p>
            <a:pPr marL="0" indent="0">
              <a:buNone/>
            </a:pPr>
            <a:endParaRPr lang="en-US" dirty="0" smtClean="0"/>
          </a:p>
        </p:txBody>
      </p:sp>
      <p:sp>
        <p:nvSpPr>
          <p:cNvPr id="5" name="TextBox 4"/>
          <p:cNvSpPr txBox="1"/>
          <p:nvPr/>
        </p:nvSpPr>
        <p:spPr>
          <a:xfrm>
            <a:off x="342900" y="1657350"/>
            <a:ext cx="8612564" cy="2628412"/>
          </a:xfrm>
          <a:prstGeom prst="rect">
            <a:avLst/>
          </a:prstGeom>
          <a:noFill/>
        </p:spPr>
        <p:txBody>
          <a:bodyPr wrap="square" rtlCol="0">
            <a:spAutoFit/>
          </a:bodyPr>
          <a:lstStyle/>
          <a:p>
            <a:r>
              <a:rPr lang="en-US" b="1" spc="100" dirty="0" smtClean="0">
                <a:solidFill>
                  <a:schemeClr val="bg1">
                    <a:lumMod val="50000"/>
                  </a:schemeClr>
                </a:solidFill>
                <a:latin typeface="Courier New" panose="02070309020205020404" pitchFamily="49" charset="0"/>
                <a:cs typeface="Courier New" panose="02070309020205020404" pitchFamily="49" charset="0"/>
              </a:rPr>
              <a:t>. . .</a:t>
            </a:r>
          </a:p>
          <a:p>
            <a:r>
              <a:rPr lang="en-US" b="1" spc="100" dirty="0" smtClean="0">
                <a:solidFill>
                  <a:schemeClr val="bg1">
                    <a:lumMod val="50000"/>
                  </a:schemeClr>
                </a:solidFill>
                <a:latin typeface="Courier New" panose="02070309020205020404" pitchFamily="49" charset="0"/>
                <a:cs typeface="Courier New" panose="02070309020205020404" pitchFamily="49" charset="0"/>
              </a:rPr>
              <a:t>    &lt;</a:t>
            </a:r>
            <a:r>
              <a:rPr lang="en-US" b="1" spc="100" dirty="0" err="1" smtClean="0">
                <a:solidFill>
                  <a:schemeClr val="bg1">
                    <a:lumMod val="50000"/>
                  </a:schemeClr>
                </a:solidFill>
                <a:latin typeface="Courier New" panose="02070309020205020404" pitchFamily="49" charset="0"/>
                <a:cs typeface="Courier New" panose="02070309020205020404" pitchFamily="49" charset="0"/>
              </a:rPr>
              <a:t>ul</a:t>
            </a:r>
            <a:r>
              <a:rPr lang="en-US" b="1" spc="100" dirty="0" smtClean="0">
                <a:solidFill>
                  <a:schemeClr val="bg1">
                    <a:lumMod val="50000"/>
                  </a:schemeClr>
                </a:solidFill>
                <a:latin typeface="Courier New" panose="02070309020205020404" pitchFamily="49" charset="0"/>
                <a:cs typeface="Courier New" panose="02070309020205020404" pitchFamily="49" charset="0"/>
              </a:rPr>
              <a:t>&gt;</a:t>
            </a:r>
          </a:p>
          <a:p>
            <a:r>
              <a:rPr lang="en-US" b="1" spc="100" dirty="0" smtClean="0">
                <a:solidFill>
                  <a:schemeClr val="bg1">
                    <a:lumMod val="50000"/>
                  </a:schemeClr>
                </a:solidFill>
                <a:latin typeface="Courier New" panose="02070309020205020404" pitchFamily="49" charset="0"/>
                <a:cs typeface="Courier New" panose="02070309020205020404" pitchFamily="49" charset="0"/>
              </a:rPr>
              <a:t>      &lt;li </a:t>
            </a:r>
            <a:r>
              <a:rPr lang="en-US" b="1" dirty="0">
                <a:latin typeface="Courier New" panose="02070309020205020404" pitchFamily="49" charset="0"/>
                <a:cs typeface="Courier New" panose="02070309020205020404" pitchFamily="49" charset="0"/>
              </a:rPr>
              <a:t>style="height:150px; width:150px;</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border-style:solid</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background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ffc</a:t>
            </a:r>
            <a:r>
              <a:rPr lang="en-US" b="1" dirty="0" smtClean="0">
                <a:latin typeface="Courier New" panose="02070309020205020404" pitchFamily="49" charset="0"/>
                <a:cs typeface="Courier New" panose="02070309020205020404" pitchFamily="49" charset="0"/>
              </a:rPr>
              <a:t>"</a:t>
            </a:r>
            <a:r>
              <a:rPr lang="en-US" b="1" spc="100" dirty="0" smtClean="0">
                <a:solidFill>
                  <a:schemeClr val="bg1">
                    <a:lumMod val="50000"/>
                  </a:schemeClr>
                </a:solidFill>
                <a:latin typeface="Courier New" panose="02070309020205020404" pitchFamily="49" charset="0"/>
                <a:cs typeface="Courier New" panose="02070309020205020404" pitchFamily="49" charset="0"/>
              </a:rPr>
              <a:t>&gt;</a:t>
            </a:r>
          </a:p>
          <a:p>
            <a:r>
              <a:rPr lang="en-US" b="1" spc="100" dirty="0">
                <a:solidFill>
                  <a:schemeClr val="bg1">
                    <a:lumMod val="50000"/>
                  </a:schemeClr>
                </a:solidFill>
                <a:latin typeface="Courier New" panose="02070309020205020404" pitchFamily="49" charset="0"/>
                <a:cs typeface="Courier New" panose="02070309020205020404" pitchFamily="49" charset="0"/>
              </a:rPr>
              <a:t> </a:t>
            </a:r>
            <a:r>
              <a:rPr lang="en-US" b="1" spc="100" dirty="0" smtClean="0">
                <a:solidFill>
                  <a:schemeClr val="bg1">
                    <a:lumMod val="50000"/>
                  </a:schemeClr>
                </a:solidFill>
                <a:latin typeface="Courier New" panose="02070309020205020404" pitchFamily="49" charset="0"/>
                <a:cs typeface="Courier New" panose="02070309020205020404" pitchFamily="49" charset="0"/>
              </a:rPr>
              <a:t>       Feed the cat</a:t>
            </a:r>
          </a:p>
          <a:p>
            <a:r>
              <a:rPr lang="en-US" b="1" spc="100" dirty="0">
                <a:solidFill>
                  <a:schemeClr val="bg1">
                    <a:lumMod val="50000"/>
                  </a:schemeClr>
                </a:solidFill>
                <a:latin typeface="Courier New" panose="02070309020205020404" pitchFamily="49" charset="0"/>
                <a:cs typeface="Courier New" panose="02070309020205020404" pitchFamily="49" charset="0"/>
              </a:rPr>
              <a:t> </a:t>
            </a:r>
            <a:r>
              <a:rPr lang="en-US" b="1" spc="100" dirty="0" smtClean="0">
                <a:solidFill>
                  <a:schemeClr val="bg1">
                    <a:lumMod val="50000"/>
                  </a:schemeClr>
                </a:solidFill>
                <a:latin typeface="Courier New" panose="02070309020205020404" pitchFamily="49" charset="0"/>
                <a:cs typeface="Courier New" panose="02070309020205020404" pitchFamily="49" charset="0"/>
              </a:rPr>
              <a:t>     &lt;/li&gt;</a:t>
            </a:r>
          </a:p>
          <a:p>
            <a:r>
              <a:rPr lang="en-US" b="1" spc="100" dirty="0" smtClean="0">
                <a:solidFill>
                  <a:schemeClr val="bg1">
                    <a:lumMod val="50000"/>
                  </a:schemeClr>
                </a:solidFill>
                <a:latin typeface="Courier New" panose="02070309020205020404" pitchFamily="49" charset="0"/>
                <a:cs typeface="Courier New" panose="02070309020205020404" pitchFamily="49" charset="0"/>
              </a:rPr>
              <a:t>. . .</a:t>
            </a:r>
          </a:p>
          <a:p>
            <a:endParaRPr lang="en-US" b="1" spc="100" dirty="0">
              <a:solidFill>
                <a:schemeClr val="bg1">
                  <a:lumMod val="50000"/>
                </a:schemeClr>
              </a:solidFill>
              <a:latin typeface="Courier New" panose="02070309020205020404" pitchFamily="49" charset="0"/>
              <a:cs typeface="Courier New" panose="02070309020205020404" pitchFamily="49" charset="0"/>
            </a:endParaRPr>
          </a:p>
          <a:p>
            <a:pPr marL="202406" lvl="0" indent="-202406">
              <a:lnSpc>
                <a:spcPct val="110000"/>
              </a:lnSpc>
              <a:spcBef>
                <a:spcPts val="1200"/>
              </a:spcBef>
              <a:buClr>
                <a:srgbClr val="FF4F1F"/>
              </a:buClr>
              <a:buFont typeface="Lato-Black" charset="0"/>
              <a:buChar char="◦"/>
            </a:pPr>
            <a:r>
              <a:rPr lang="en-US" sz="1800" dirty="0" smtClean="0">
                <a:solidFill>
                  <a:srgbClr val="4E5054"/>
                </a:solidFill>
              </a:rPr>
              <a:t>And similarly for the other two list items.</a:t>
            </a:r>
            <a:endParaRPr lang="en-US" sz="1800" dirty="0">
              <a:solidFill>
                <a:srgbClr val="4E5054"/>
              </a:solidFill>
            </a:endParaRPr>
          </a:p>
          <a:p>
            <a:endParaRPr lang="en-US" b="1" spc="1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95861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bar – Exercise 4</a:t>
            </a:r>
            <a:endParaRPr lang="en-US" dirty="0"/>
          </a:p>
        </p:txBody>
      </p:sp>
      <p:sp>
        <p:nvSpPr>
          <p:cNvPr id="3" name="Content Placeholder 2"/>
          <p:cNvSpPr>
            <a:spLocks noGrp="1"/>
          </p:cNvSpPr>
          <p:nvPr>
            <p:ph sz="half" idx="1"/>
          </p:nvPr>
        </p:nvSpPr>
        <p:spPr>
          <a:xfrm>
            <a:off x="342900" y="763459"/>
            <a:ext cx="8612564" cy="4032673"/>
          </a:xfrm>
        </p:spPr>
        <p:txBody>
          <a:bodyPr>
            <a:normAutofit/>
          </a:bodyPr>
          <a:lstStyle/>
          <a:p>
            <a:r>
              <a:rPr lang="en-US" dirty="0" smtClean="0"/>
              <a:t>Here's a simple way –once we've restored the original text, we can just leverage the save functionality to do the rest. We just have to make sure it gets a usable </a:t>
            </a:r>
            <a:r>
              <a:rPr lang="en-US" sz="1400" b="1" dirty="0">
                <a:solidFill>
                  <a:schemeClr val="tx1"/>
                </a:solidFill>
                <a:latin typeface="Courier New" panose="02070309020205020404" pitchFamily="49" charset="0"/>
                <a:cs typeface="Courier New" panose="02070309020205020404" pitchFamily="49" charset="0"/>
              </a:rPr>
              <a:t>this</a:t>
            </a:r>
            <a:r>
              <a:rPr lang="en-US" dirty="0" smtClean="0"/>
              <a:t> reference.</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savedText</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function </a:t>
            </a:r>
            <a:r>
              <a:rPr lang="en-US" sz="1400" b="1" dirty="0" err="1" smtClean="0">
                <a:solidFill>
                  <a:schemeClr val="bg1">
                    <a:lumMod val="50000"/>
                  </a:schemeClr>
                </a:solidFill>
                <a:latin typeface="Courier New" panose="02070309020205020404" pitchFamily="49" charset="0"/>
                <a:cs typeface="Courier New" panose="02070309020205020404" pitchFamily="49" charset="0"/>
              </a:rPr>
              <a:t>startEdit</a:t>
            </a: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 . .</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save the current text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savedText</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note.querySelector</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").value;</a:t>
            </a: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r>
            <a:br>
              <a:rPr lang="en-US" sz="1400" b="1" dirty="0">
                <a:solidFill>
                  <a:schemeClr val="bg1">
                    <a:lumMod val="50000"/>
                  </a:schemeClr>
                </a:solidFill>
                <a:latin typeface="Courier New" panose="02070309020205020404" pitchFamily="49" charset="0"/>
                <a:cs typeface="Courier New" panose="02070309020205020404" pitchFamily="49" charset="0"/>
              </a:rPr>
            </a:br>
            <a:r>
              <a:rPr lang="en-US" sz="1400" b="1" dirty="0">
                <a:solidFill>
                  <a:schemeClr val="bg1">
                    <a:lumMod val="50000"/>
                  </a:schemeClr>
                </a:solidFill>
                <a:latin typeface="Courier New" panose="02070309020205020404" pitchFamily="49" charset="0"/>
                <a:cs typeface="Courier New" panose="02070309020205020404" pitchFamily="49" charset="0"/>
              </a:rPr>
              <a:t>function </a:t>
            </a:r>
            <a:r>
              <a:rPr lang="en-US" sz="1400" b="1" dirty="0" err="1">
                <a:solidFill>
                  <a:schemeClr val="bg1">
                    <a:lumMod val="50000"/>
                  </a:schemeClr>
                </a:solidFill>
                <a:latin typeface="Courier New" panose="02070309020205020404" pitchFamily="49" charset="0"/>
                <a:cs typeface="Courier New" panose="02070309020205020404" pitchFamily="49" charset="0"/>
              </a:rPr>
              <a:t>cancelEdit</a:t>
            </a:r>
            <a:r>
              <a:rPr lang="en-US" sz="1400" b="1" dirty="0">
                <a:solidFill>
                  <a:schemeClr val="bg1">
                    <a:lumMod val="50000"/>
                  </a:schemeClr>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actionBar</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this.parentElement</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note = </a:t>
            </a:r>
            <a:r>
              <a:rPr lang="en-US" sz="1400" b="1" dirty="0" err="1">
                <a:solidFill>
                  <a:schemeClr val="tx1"/>
                </a:solidFill>
                <a:latin typeface="Courier New" panose="02070309020205020404" pitchFamily="49" charset="0"/>
                <a:cs typeface="Courier New" panose="02070309020205020404" pitchFamily="49" charset="0"/>
              </a:rPr>
              <a:t>actionBar.parentElement</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note.querySelector</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textarea</a:t>
            </a:r>
            <a:r>
              <a:rPr lang="en-US" sz="1400" b="1" dirty="0" smtClean="0">
                <a:solidFill>
                  <a:schemeClr val="tx1"/>
                </a:solidFill>
                <a:latin typeface="Courier New" panose="02070309020205020404" pitchFamily="49" charset="0"/>
                <a:cs typeface="Courier New" panose="02070309020205020404" pitchFamily="49" charset="0"/>
              </a:rPr>
              <a:t>").value = </a:t>
            </a:r>
            <a:r>
              <a:rPr lang="en-US" sz="1400" b="1" dirty="0" err="1" smtClean="0">
                <a:solidFill>
                  <a:schemeClr val="tx1"/>
                </a:solidFill>
                <a:latin typeface="Courier New" panose="02070309020205020404" pitchFamily="49" charset="0"/>
                <a:cs typeface="Courier New" panose="02070309020205020404" pitchFamily="49" charset="0"/>
              </a:rPr>
              <a:t>savedText</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actionBar.querySelector</a:t>
            </a:r>
            <a:r>
              <a:rPr lang="en-US" sz="1400" b="1" dirty="0" smtClean="0">
                <a:solidFill>
                  <a:schemeClr val="tx1"/>
                </a:solidFill>
                <a:latin typeface="Courier New" panose="02070309020205020404" pitchFamily="49" charset="0"/>
                <a:cs typeface="Courier New" panose="02070309020205020404" pitchFamily="49" charset="0"/>
              </a:rPr>
              <a:t>(".done").</a:t>
            </a:r>
            <a:r>
              <a:rPr lang="en-US" sz="1400" b="1" dirty="0" err="1" smtClean="0">
                <a:solidFill>
                  <a:schemeClr val="tx1"/>
                </a:solidFill>
                <a:latin typeface="Courier New" panose="02070309020205020404" pitchFamily="49" charset="0"/>
                <a:cs typeface="Courier New" panose="02070309020205020404" pitchFamily="49" charset="0"/>
              </a:rPr>
              <a:t>onclick</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a:t>
            </a:r>
            <a:r>
              <a:rPr lang="en-US" dirty="0"/>
              <a:t/>
            </a:r>
            <a:br>
              <a:rPr lang="en-US" dirty="0"/>
            </a:br>
            <a:endParaRPr lang="en-US" dirty="0"/>
          </a:p>
          <a:p>
            <a:endParaRPr lang="en-US" dirty="0" smtClean="0"/>
          </a:p>
        </p:txBody>
      </p:sp>
    </p:spTree>
    <p:extLst>
      <p:ext uri="{BB962C8B-B14F-4D97-AF65-F5344CB8AC3E}">
        <p14:creationId xmlns:p14="http://schemas.microsoft.com/office/powerpoint/2010/main" val="21042071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out</a:t>
            </a:r>
            <a:endParaRPr lang="en-US" dirty="0"/>
          </a:p>
        </p:txBody>
      </p:sp>
      <p:sp>
        <p:nvSpPr>
          <p:cNvPr id="3" name="Content Placeholder 2"/>
          <p:cNvSpPr>
            <a:spLocks noGrp="1"/>
          </p:cNvSpPr>
          <p:nvPr>
            <p:ph sz="half" idx="1"/>
          </p:nvPr>
        </p:nvSpPr>
        <p:spPr>
          <a:xfrm>
            <a:off x="342901" y="897466"/>
            <a:ext cx="4087209" cy="4032673"/>
          </a:xfrm>
        </p:spPr>
        <p:txBody>
          <a:bodyPr>
            <a:normAutofit/>
          </a:bodyPr>
          <a:lstStyle/>
          <a:p>
            <a:r>
              <a:rPr lang="en-US" dirty="0" smtClean="0"/>
              <a:t>We should have save and cancel buttons working properly.</a:t>
            </a:r>
          </a:p>
          <a:p>
            <a:r>
              <a:rPr lang="en-US" dirty="0" smtClean="0"/>
              <a:t>The web page at this point is available in the </a:t>
            </a:r>
            <a:r>
              <a:rPr lang="en-US" dirty="0" smtClean="0"/>
              <a:t>'step 6 ‑ action bar' </a:t>
            </a:r>
            <a:r>
              <a:rPr lang="en-US" dirty="0" smtClean="0"/>
              <a:t>commit of the repo.</a:t>
            </a:r>
          </a:p>
          <a:p>
            <a:endParaRPr lang="en-US" dirty="0" smtClean="0"/>
          </a:p>
        </p:txBody>
      </p:sp>
      <p:pic>
        <p:nvPicPr>
          <p:cNvPr id="4" name="Picture 3"/>
          <p:cNvPicPr>
            <a:picLocks noChangeAspect="1"/>
          </p:cNvPicPr>
          <p:nvPr/>
        </p:nvPicPr>
        <p:blipFill>
          <a:blip r:embed="rId3"/>
          <a:stretch>
            <a:fillRect/>
          </a:stretch>
        </p:blipFill>
        <p:spPr>
          <a:xfrm>
            <a:off x="4572001" y="316366"/>
            <a:ext cx="4247967" cy="4053568"/>
          </a:xfrm>
          <a:prstGeom prst="rect">
            <a:avLst/>
          </a:prstGeom>
        </p:spPr>
      </p:pic>
    </p:spTree>
    <p:extLst>
      <p:ext uri="{BB962C8B-B14F-4D97-AF65-F5344CB8AC3E}">
        <p14:creationId xmlns:p14="http://schemas.microsoft.com/office/powerpoint/2010/main" val="9262104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sp>
        <p:nvSpPr>
          <p:cNvPr id="3" name="Content Placeholder 2"/>
          <p:cNvSpPr>
            <a:spLocks noGrp="1"/>
          </p:cNvSpPr>
          <p:nvPr>
            <p:ph sz="half" idx="1"/>
          </p:nvPr>
        </p:nvSpPr>
        <p:spPr>
          <a:xfrm>
            <a:off x="342901" y="897466"/>
            <a:ext cx="8612564" cy="4032673"/>
          </a:xfrm>
        </p:spPr>
        <p:txBody>
          <a:bodyPr>
            <a:normAutofit/>
          </a:bodyPr>
          <a:lstStyle/>
          <a:p>
            <a:r>
              <a:rPr lang="en-US" dirty="0" smtClean="0"/>
              <a:t>OK, now to figure out what happened to </a:t>
            </a:r>
            <a:r>
              <a:rPr lang="en-US" dirty="0" err="1" smtClean="0"/>
              <a:t>draggability</a:t>
            </a:r>
            <a:r>
              <a:rPr lang="en-US" dirty="0" smtClean="0"/>
              <a:t>. Any ideas?</a:t>
            </a:r>
          </a:p>
          <a:p>
            <a:r>
              <a:rPr lang="en-US" dirty="0"/>
              <a:t>Oh right, there's only one window and it has only one </a:t>
            </a:r>
            <a:r>
              <a:rPr lang="en-US" dirty="0" err="1"/>
              <a:t>window.onload</a:t>
            </a:r>
            <a:r>
              <a:rPr lang="en-US" dirty="0"/>
              <a:t> property, so we can't hook up two different </a:t>
            </a:r>
            <a:r>
              <a:rPr lang="en-US" dirty="0" err="1"/>
              <a:t>initialisation</a:t>
            </a:r>
            <a:r>
              <a:rPr lang="en-US" dirty="0"/>
              <a:t> functions to it.</a:t>
            </a:r>
          </a:p>
          <a:p>
            <a:r>
              <a:rPr lang="en-US" dirty="0"/>
              <a:t>In JavaScript, functions are just like any other value. So we can use a standard 'chaining' pattern. We'll change the </a:t>
            </a:r>
            <a:r>
              <a:rPr lang="en-US" dirty="0" err="1"/>
              <a:t>window.onload</a:t>
            </a:r>
            <a:r>
              <a:rPr lang="en-US" dirty="0"/>
              <a:t> function in editable.js to look like:</a:t>
            </a:r>
          </a:p>
          <a:p>
            <a:pPr marL="0" indent="0">
              <a:lnSpc>
                <a:spcPct val="100000"/>
              </a:lnSpc>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prevOnload</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window.onload</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err="1">
                <a:solidFill>
                  <a:schemeClr val="bg1">
                    <a:lumMod val="50000"/>
                  </a:schemeClr>
                </a:solidFill>
                <a:latin typeface="Courier New" panose="02070309020205020404" pitchFamily="49" charset="0"/>
                <a:cs typeface="Courier New" panose="02070309020205020404" pitchFamily="49" charset="0"/>
              </a:rPr>
              <a:t>window.onload</a:t>
            </a:r>
            <a:r>
              <a:rPr lang="en-US" sz="1400" b="1" dirty="0">
                <a:solidFill>
                  <a:schemeClr val="bg1">
                    <a:lumMod val="50000"/>
                  </a:schemeClr>
                </a:solidFill>
                <a:latin typeface="Courier New" panose="02070309020205020404" pitchFamily="49" charset="0"/>
                <a:cs typeface="Courier New" panose="02070309020205020404" pitchFamily="49" charset="0"/>
              </a:rPr>
              <a:t> = function() {</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 . .</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if (</a:t>
            </a:r>
            <a:r>
              <a:rPr lang="en-US" sz="1400" b="1" dirty="0" err="1">
                <a:solidFill>
                  <a:schemeClr val="tx1"/>
                </a:solidFill>
                <a:latin typeface="Courier New" panose="02070309020205020404" pitchFamily="49" charset="0"/>
                <a:cs typeface="Courier New" panose="02070309020205020404" pitchFamily="49" charset="0"/>
              </a:rPr>
              <a:t>prevOnload</a:t>
            </a:r>
            <a:r>
              <a:rPr lang="en-US" sz="1400" b="1" dirty="0">
                <a:solidFill>
                  <a:schemeClr val="tx1"/>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prevOnload.apply</a:t>
            </a:r>
            <a:r>
              <a:rPr lang="en-US" sz="1400" b="1" dirty="0">
                <a:solidFill>
                  <a:schemeClr val="tx1"/>
                </a:solidFill>
                <a:latin typeface="Courier New" panose="02070309020205020404" pitchFamily="49" charset="0"/>
                <a:cs typeface="Courier New" panose="02070309020205020404" pitchFamily="49" charset="0"/>
              </a:rPr>
              <a:t>(this, arguments);</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a:t>
            </a:r>
            <a:endParaRPr lang="en-US" dirty="0" smtClean="0"/>
          </a:p>
        </p:txBody>
      </p:sp>
    </p:spTree>
    <p:extLst>
      <p:ext uri="{BB962C8B-B14F-4D97-AF65-F5344CB8AC3E}">
        <p14:creationId xmlns:p14="http://schemas.microsoft.com/office/powerpoint/2010/main" val="236231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sp>
        <p:nvSpPr>
          <p:cNvPr id="3" name="Content Placeholder 2"/>
          <p:cNvSpPr>
            <a:spLocks noGrp="1"/>
          </p:cNvSpPr>
          <p:nvPr>
            <p:ph sz="half" idx="1"/>
          </p:nvPr>
        </p:nvSpPr>
        <p:spPr>
          <a:xfrm>
            <a:off x="342901" y="833857"/>
            <a:ext cx="8612564" cy="4032673"/>
          </a:xfrm>
        </p:spPr>
        <p:txBody>
          <a:bodyPr>
            <a:normAutofit/>
          </a:bodyPr>
          <a:lstStyle/>
          <a:p>
            <a:r>
              <a:rPr lang="en-US" dirty="0" smtClean="0"/>
              <a:t>And we'd better do the same to draggable.js just in case:</a:t>
            </a:r>
          </a:p>
          <a:p>
            <a:pPr marL="0" indent="0">
              <a:lnSpc>
                <a:spcPct val="100000"/>
              </a:lnSpc>
              <a:spcBef>
                <a:spcPts val="0"/>
              </a:spcBef>
              <a:buNone/>
            </a:pPr>
            <a:endParaRPr lang="en-US" sz="1400" dirty="0" smtClean="0">
              <a:solidFill>
                <a:schemeClr val="bg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a:solidFill>
                  <a:schemeClr val="tx1"/>
                </a:solidFill>
                <a:latin typeface="Courier New" panose="02070309020205020404" pitchFamily="49" charset="0"/>
                <a:cs typeface="Courier New" panose="02070309020205020404" pitchFamily="49" charset="0"/>
              </a:rPr>
              <a:t>v</a:t>
            </a:r>
            <a:r>
              <a:rPr lang="en-US" sz="1400" b="1" dirty="0" err="1" smtClean="0">
                <a:solidFill>
                  <a:schemeClr val="tx1"/>
                </a:solidFill>
                <a:latin typeface="Courier New" panose="02070309020205020404" pitchFamily="49" charset="0"/>
                <a:cs typeface="Courier New" panose="02070309020205020404" pitchFamily="49" charset="0"/>
              </a:rPr>
              <a:t>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prevOnload</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window.onload</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err="1">
                <a:solidFill>
                  <a:schemeClr val="bg1">
                    <a:lumMod val="50000"/>
                  </a:schemeClr>
                </a:solidFill>
                <a:latin typeface="Courier New" panose="02070309020205020404" pitchFamily="49" charset="0"/>
                <a:cs typeface="Courier New" panose="02070309020205020404" pitchFamily="49" charset="0"/>
              </a:rPr>
              <a:t>window.onload</a:t>
            </a:r>
            <a:r>
              <a:rPr lang="en-US" sz="1400" b="1" dirty="0">
                <a:solidFill>
                  <a:schemeClr val="bg1">
                    <a:lumMod val="50000"/>
                  </a:schemeClr>
                </a:solidFill>
                <a:latin typeface="Courier New" panose="02070309020205020404" pitchFamily="49" charset="0"/>
                <a:cs typeface="Courier New" panose="02070309020205020404" pitchFamily="49" charset="0"/>
              </a:rPr>
              <a:t> = function() {</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for (</a:t>
            </a:r>
            <a:r>
              <a:rPr lang="en-US" sz="1400" b="1" dirty="0" err="1">
                <a:solidFill>
                  <a:schemeClr val="bg1">
                    <a:lumMod val="50000"/>
                  </a:schemeClr>
                </a:solidFill>
                <a:latin typeface="Courier New" panose="02070309020205020404" pitchFamily="49" charset="0"/>
                <a:cs typeface="Courier New" panose="02070309020205020404" pitchFamily="49" charset="0"/>
              </a:rPr>
              <a:t>var</a:t>
            </a: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err="1">
                <a:solidFill>
                  <a:schemeClr val="bg1">
                    <a:lumMod val="50000"/>
                  </a:schemeClr>
                </a:solidFill>
                <a:latin typeface="Courier New" panose="02070309020205020404" pitchFamily="49" charset="0"/>
                <a:cs typeface="Courier New" panose="02070309020205020404" pitchFamily="49" charset="0"/>
              </a:rPr>
              <a:t>elem</a:t>
            </a:r>
            <a:r>
              <a:rPr lang="en-US" sz="1400" b="1" dirty="0">
                <a:solidFill>
                  <a:schemeClr val="bg1">
                    <a:lumMod val="50000"/>
                  </a:schemeClr>
                </a:solidFill>
                <a:latin typeface="Courier New" panose="02070309020205020404" pitchFamily="49" charset="0"/>
                <a:cs typeface="Courier New" panose="02070309020205020404" pitchFamily="49" charset="0"/>
              </a:rPr>
              <a:t> of </a:t>
            </a:r>
            <a:r>
              <a:rPr lang="en-US" sz="1400" b="1" dirty="0" err="1">
                <a:solidFill>
                  <a:schemeClr val="bg1">
                    <a:lumMod val="50000"/>
                  </a:schemeClr>
                </a:solidFill>
                <a:latin typeface="Courier New" panose="02070309020205020404" pitchFamily="49" charset="0"/>
                <a:cs typeface="Courier New" panose="02070309020205020404" pitchFamily="49" charset="0"/>
              </a:rPr>
              <a:t>document.getElementsByClassName</a:t>
            </a:r>
            <a:r>
              <a:rPr lang="en-US" sz="1400" b="1" dirty="0">
                <a:solidFill>
                  <a:schemeClr val="bg1">
                    <a:lumMod val="50000"/>
                  </a:schemeClr>
                </a:solidFill>
                <a:latin typeface="Courier New" panose="02070309020205020404" pitchFamily="49" charset="0"/>
                <a:cs typeface="Courier New" panose="02070309020205020404" pitchFamily="49" charset="0"/>
              </a:rPr>
              <a:t>("note")) {</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err="1">
                <a:solidFill>
                  <a:schemeClr val="bg1">
                    <a:lumMod val="50000"/>
                  </a:schemeClr>
                </a:solidFill>
                <a:latin typeface="Courier New" panose="02070309020205020404" pitchFamily="49" charset="0"/>
                <a:cs typeface="Courier New" panose="02070309020205020404" pitchFamily="49" charset="0"/>
              </a:rPr>
              <a:t>makeDraggable</a:t>
            </a:r>
            <a:r>
              <a:rPr lang="en-US" sz="1400" b="1" dirty="0">
                <a:solidFill>
                  <a:schemeClr val="bg1">
                    <a:lumMod val="50000"/>
                  </a:schemeClr>
                </a:solidFill>
                <a:latin typeface="Courier New" panose="02070309020205020404" pitchFamily="49" charset="0"/>
                <a:cs typeface="Courier New" panose="02070309020205020404" pitchFamily="49" charset="0"/>
              </a:rPr>
              <a:t>(</a:t>
            </a:r>
            <a:r>
              <a:rPr lang="en-US" sz="1400" b="1" dirty="0" err="1">
                <a:solidFill>
                  <a:schemeClr val="bg1">
                    <a:lumMod val="50000"/>
                  </a:schemeClr>
                </a:solidFill>
                <a:latin typeface="Courier New" panose="02070309020205020404" pitchFamily="49" charset="0"/>
                <a:cs typeface="Courier New" panose="02070309020205020404" pitchFamily="49" charset="0"/>
              </a:rPr>
              <a:t>elem</a:t>
            </a:r>
            <a:r>
              <a:rPr lang="en-US" sz="1400" b="1" dirty="0">
                <a:solidFill>
                  <a:schemeClr val="bg1">
                    <a:lumMod val="50000"/>
                  </a:schemeClr>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if </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prevOnload</a:t>
            </a:r>
            <a:r>
              <a:rPr lang="en-US" sz="1400" b="1" dirty="0">
                <a:solidFill>
                  <a:schemeClr val="tx1"/>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prevOnload.apply</a:t>
            </a:r>
            <a:r>
              <a:rPr lang="en-US" sz="1400" b="1" dirty="0" smtClean="0">
                <a:solidFill>
                  <a:schemeClr val="tx1"/>
                </a:solidFill>
                <a:latin typeface="Courier New" panose="02070309020205020404" pitchFamily="49" charset="0"/>
                <a:cs typeface="Courier New" panose="02070309020205020404" pitchFamily="49" charset="0"/>
              </a:rPr>
              <a:t>(this</a:t>
            </a:r>
            <a:r>
              <a:rPr lang="en-US" sz="1400" b="1" dirty="0">
                <a:solidFill>
                  <a:schemeClr val="tx1"/>
                </a:solidFill>
                <a:latin typeface="Courier New" panose="02070309020205020404" pitchFamily="49" charset="0"/>
                <a:cs typeface="Courier New" panose="02070309020205020404" pitchFamily="49" charset="0"/>
              </a:rPr>
              <a:t>, arguments);</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a:t>
            </a:r>
          </a:p>
          <a:p>
            <a:r>
              <a:rPr lang="en-US" dirty="0" smtClean="0"/>
              <a:t>This version of the page is available in the </a:t>
            </a:r>
            <a:r>
              <a:rPr lang="en-US" dirty="0" smtClean="0"/>
              <a:t>'step 7 – fix drag</a:t>
            </a:r>
            <a:r>
              <a:rPr lang="en-US" dirty="0" smtClean="0"/>
              <a:t>' commit of the repo. Try </a:t>
            </a:r>
            <a:r>
              <a:rPr lang="en-US" dirty="0"/>
              <a:t>it out again. </a:t>
            </a:r>
            <a:r>
              <a:rPr lang="en-US" dirty="0" smtClean="0"/>
              <a:t>Excellent, we have our dragging capability back.</a:t>
            </a:r>
          </a:p>
        </p:txBody>
      </p:sp>
    </p:spTree>
    <p:extLst>
      <p:ext uri="{BB962C8B-B14F-4D97-AF65-F5344CB8AC3E}">
        <p14:creationId xmlns:p14="http://schemas.microsoft.com/office/powerpoint/2010/main" val="21428827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sp>
        <p:nvSpPr>
          <p:cNvPr id="3" name="Content Placeholder 2"/>
          <p:cNvSpPr>
            <a:spLocks noGrp="1"/>
          </p:cNvSpPr>
          <p:nvPr>
            <p:ph sz="half" idx="1"/>
          </p:nvPr>
        </p:nvSpPr>
        <p:spPr>
          <a:xfrm>
            <a:off x="342901" y="833858"/>
            <a:ext cx="2999389" cy="3823868"/>
          </a:xfrm>
        </p:spPr>
        <p:txBody>
          <a:bodyPr>
            <a:normAutofit/>
          </a:bodyPr>
          <a:lstStyle/>
          <a:p>
            <a:r>
              <a:rPr lang="en-US" dirty="0" smtClean="0"/>
              <a:t>But if we check </a:t>
            </a:r>
            <a:r>
              <a:rPr lang="en-US" dirty="0"/>
              <a:t>the console window – oh </a:t>
            </a:r>
            <a:r>
              <a:rPr lang="en-US" dirty="0" err="1"/>
              <a:t>oh</a:t>
            </a:r>
            <a:r>
              <a:rPr lang="en-US" dirty="0"/>
              <a:t>!</a:t>
            </a:r>
          </a:p>
          <a:p>
            <a:pPr>
              <a:lnSpc>
                <a:spcPct val="100000"/>
              </a:lnSpc>
            </a:pPr>
            <a:r>
              <a:rPr lang="en-US" dirty="0" smtClean="0"/>
              <a:t>The problem is that we have only one '</a:t>
            </a:r>
            <a:r>
              <a:rPr lang="en-US" dirty="0" err="1" smtClean="0"/>
              <a:t>prevOnload</a:t>
            </a:r>
            <a:r>
              <a:rPr lang="en-US" dirty="0" smtClean="0"/>
              <a:t>' variable, in global scope.</a:t>
            </a:r>
          </a:p>
          <a:p>
            <a:pPr>
              <a:lnSpc>
                <a:spcPct val="100000"/>
              </a:lnSpc>
            </a:pPr>
            <a:r>
              <a:rPr lang="en-US" dirty="0" smtClean="0"/>
              <a:t>The way to create a local scope in JavaScript is by using a function. </a:t>
            </a:r>
          </a:p>
          <a:p>
            <a:pPr>
              <a:lnSpc>
                <a:spcPct val="100000"/>
              </a:lnSpc>
            </a:pPr>
            <a:r>
              <a:rPr lang="en-US" dirty="0"/>
              <a:t>(</a:t>
            </a:r>
            <a:r>
              <a:rPr lang="en-US" dirty="0" smtClean="0"/>
              <a:t>However namespaces and domains are recent additions to the language and can also create scope.)</a:t>
            </a:r>
            <a:endParaRPr lang="en-US" dirty="0"/>
          </a:p>
          <a:p>
            <a:pPr>
              <a:lnSpc>
                <a:spcPct val="100000"/>
              </a:lnSpc>
              <a:spcBef>
                <a:spcPts val="0"/>
              </a:spcBef>
            </a:pPr>
            <a:endParaRPr lang="en-US" dirty="0" smtClean="0"/>
          </a:p>
        </p:txBody>
      </p:sp>
      <p:pic>
        <p:nvPicPr>
          <p:cNvPr id="5" name="Picture 4"/>
          <p:cNvPicPr>
            <a:picLocks noChangeAspect="1"/>
          </p:cNvPicPr>
          <p:nvPr/>
        </p:nvPicPr>
        <p:blipFill>
          <a:blip r:embed="rId3"/>
          <a:stretch>
            <a:fillRect/>
          </a:stretch>
        </p:blipFill>
        <p:spPr>
          <a:xfrm>
            <a:off x="3492500" y="314325"/>
            <a:ext cx="5326369" cy="2974668"/>
          </a:xfrm>
          <a:prstGeom prst="rect">
            <a:avLst/>
          </a:prstGeom>
        </p:spPr>
      </p:pic>
    </p:spTree>
    <p:extLst>
      <p:ext uri="{BB962C8B-B14F-4D97-AF65-F5344CB8AC3E}">
        <p14:creationId xmlns:p14="http://schemas.microsoft.com/office/powerpoint/2010/main" val="240427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sp>
        <p:nvSpPr>
          <p:cNvPr id="3" name="Content Placeholder 2"/>
          <p:cNvSpPr>
            <a:spLocks noGrp="1"/>
          </p:cNvSpPr>
          <p:nvPr>
            <p:ph sz="half" idx="1"/>
          </p:nvPr>
        </p:nvSpPr>
        <p:spPr>
          <a:xfrm>
            <a:off x="342901" y="778197"/>
            <a:ext cx="8612564" cy="4032673"/>
          </a:xfrm>
        </p:spPr>
        <p:txBody>
          <a:bodyPr>
            <a:normAutofit/>
          </a:bodyPr>
          <a:lstStyle/>
          <a:p>
            <a:r>
              <a:rPr lang="en-US" dirty="0" smtClean="0"/>
              <a:t>We will enclose all of the code in our two modules inside an 'immediately invoked function expression' or IIFE. This is standard practice, to prevent collisions in the global scope. In both draggable.js and editable.js, enclose all of the existing code inside:</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a:solidFill>
                  <a:schemeClr val="tx1"/>
                </a:solidFill>
                <a:latin typeface="Courier New" panose="02070309020205020404" pitchFamily="49" charset="0"/>
                <a:cs typeface="Courier New" panose="02070309020205020404" pitchFamily="49" charset="0"/>
              </a:rPr>
              <a:t>function() {</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 . </a:t>
            </a:r>
            <a:r>
              <a:rPr lang="en-US" sz="1400" b="1" dirty="0" smtClean="0">
                <a:solidFill>
                  <a:schemeClr val="bg1">
                    <a:lumMod val="50000"/>
                  </a:schemeClr>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   . . .</a:t>
            </a:r>
            <a:endParaRPr lang="en-US" sz="1400" b="1" dirty="0">
              <a:solidFill>
                <a:schemeClr val="bg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 </a:t>
            </a:r>
            <a:r>
              <a:rPr lang="en-US" sz="1400" b="1" dirty="0" smtClean="0">
                <a:solidFill>
                  <a:schemeClr val="tx1"/>
                </a:solidFill>
                <a:latin typeface="Courier New" panose="02070309020205020404" pitchFamily="49" charset="0"/>
                <a:cs typeface="Courier New" panose="02070309020205020404" pitchFamily="49" charset="0"/>
              </a:rPr>
              <a:t>)</a:t>
            </a:r>
          </a:p>
          <a:p>
            <a:r>
              <a:rPr lang="en-US" dirty="0" smtClean="0"/>
              <a:t>What you say?! Let's break that down:</a:t>
            </a:r>
          </a:p>
          <a:p>
            <a:pPr lvl="1"/>
            <a:r>
              <a:rPr lang="en-US" dirty="0" smtClean="0"/>
              <a:t>The inside part is a normal function declaration. It's anonymous, to avoid polluting the global scope with an unnecessary name. This is the </a:t>
            </a:r>
            <a:r>
              <a:rPr lang="en-US" sz="1400" b="1" dirty="0">
                <a:solidFill>
                  <a:schemeClr val="tx1"/>
                </a:solidFill>
                <a:latin typeface="Courier New" panose="02070309020205020404" pitchFamily="49" charset="0"/>
                <a:cs typeface="Courier New" panose="02070309020205020404" pitchFamily="49" charset="0"/>
              </a:rPr>
              <a:t>function() { … }</a:t>
            </a:r>
            <a:r>
              <a:rPr lang="en-US" dirty="0" smtClean="0"/>
              <a:t> part. It's basically a 'function literal'.</a:t>
            </a:r>
          </a:p>
          <a:p>
            <a:pPr lvl="1"/>
            <a:r>
              <a:rPr lang="en-US" dirty="0" smtClean="0"/>
              <a:t>This is followed by empty parentheses, indicating the function we just declared is to be called immediately, with an empty parameter list.</a:t>
            </a:r>
          </a:p>
          <a:p>
            <a:pPr lvl="1"/>
            <a:r>
              <a:rPr lang="en-US" dirty="0" smtClean="0"/>
              <a:t>The outermost pair of parentheses is just to prevent JavaScript from complaining about an anonymous function declaration. It changes the syntax to a function expression, which is allowed to be anonymous.</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2210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sp>
        <p:nvSpPr>
          <p:cNvPr id="3" name="Content Placeholder 2"/>
          <p:cNvSpPr>
            <a:spLocks noGrp="1"/>
          </p:cNvSpPr>
          <p:nvPr>
            <p:ph sz="half" idx="1"/>
          </p:nvPr>
        </p:nvSpPr>
        <p:spPr>
          <a:xfrm>
            <a:off x="342901" y="897466"/>
            <a:ext cx="8612564" cy="4032673"/>
          </a:xfrm>
        </p:spPr>
        <p:txBody>
          <a:bodyPr>
            <a:normAutofit/>
          </a:bodyPr>
          <a:lstStyle/>
          <a:p>
            <a:r>
              <a:rPr lang="en-US" dirty="0" smtClean="0"/>
              <a:t>The effect of enclosing our module inside an IIFE is to hide everything we declare inside it from the outside world, by creating a local scope.</a:t>
            </a:r>
          </a:p>
          <a:p>
            <a:r>
              <a:rPr lang="en-US" dirty="0" smtClean="0"/>
              <a:t>Because we now have two different </a:t>
            </a:r>
            <a:r>
              <a:rPr lang="en-US" sz="1400" b="1" dirty="0" err="1" smtClean="0">
                <a:solidFill>
                  <a:schemeClr val="tx1"/>
                </a:solidFill>
                <a:latin typeface="Courier New" panose="02070309020205020404" pitchFamily="49" charset="0"/>
                <a:cs typeface="Courier New" panose="02070309020205020404" pitchFamily="49" charset="0"/>
              </a:rPr>
              <a:t>prevOnload</a:t>
            </a:r>
            <a:r>
              <a:rPr lang="en-US" dirty="0" smtClean="0"/>
              <a:t> </a:t>
            </a:r>
            <a:r>
              <a:rPr lang="en-US" dirty="0" err="1" smtClean="0"/>
              <a:t>vars</a:t>
            </a:r>
            <a:r>
              <a:rPr lang="en-US" dirty="0" smtClean="0"/>
              <a:t> residing in different scopes, we don't see any nasty console messages.</a:t>
            </a:r>
          </a:p>
          <a:p>
            <a:r>
              <a:rPr lang="en-US" dirty="0" smtClean="0"/>
              <a:t>Have you noticed that while you're editing a note, it's difficult to select a range of text with the mouse? The silly note just gets dragged.</a:t>
            </a:r>
          </a:p>
          <a:p>
            <a:r>
              <a:rPr lang="en-US" dirty="0" smtClean="0"/>
              <a:t>Let's fix that. In the process, we'll see how to export public entry points from a module, then we'll move on and finally put this page onto a web server.</a:t>
            </a:r>
          </a:p>
        </p:txBody>
      </p:sp>
    </p:spTree>
    <p:extLst>
      <p:ext uri="{BB962C8B-B14F-4D97-AF65-F5344CB8AC3E}">
        <p14:creationId xmlns:p14="http://schemas.microsoft.com/office/powerpoint/2010/main" val="4178078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sp>
        <p:nvSpPr>
          <p:cNvPr id="3" name="Content Placeholder 2"/>
          <p:cNvSpPr>
            <a:spLocks noGrp="1"/>
          </p:cNvSpPr>
          <p:nvPr>
            <p:ph sz="half" idx="1"/>
          </p:nvPr>
        </p:nvSpPr>
        <p:spPr>
          <a:xfrm>
            <a:off x="342901" y="897466"/>
            <a:ext cx="8612564" cy="4032673"/>
          </a:xfrm>
        </p:spPr>
        <p:txBody>
          <a:bodyPr>
            <a:normAutofit/>
          </a:bodyPr>
          <a:lstStyle/>
          <a:p>
            <a:r>
              <a:rPr lang="en-US" dirty="0" smtClean="0"/>
              <a:t>First, we'll add a function to draggable.js to make the note </a:t>
            </a:r>
            <a:r>
              <a:rPr lang="en-US" dirty="0" err="1" smtClean="0"/>
              <a:t>undraggable</a:t>
            </a:r>
            <a:r>
              <a:rPr lang="en-US" dirty="0" smtClean="0"/>
              <a:t>:</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a:t>
            </a:r>
            <a:r>
              <a:rPr lang="en-US" sz="1400" b="1" dirty="0">
                <a:solidFill>
                  <a:schemeClr val="bg1">
                    <a:lumMod val="50000"/>
                  </a:schemeClr>
                </a:solidFill>
                <a:latin typeface="Courier New" panose="02070309020205020404" pitchFamily="49" charset="0"/>
                <a:cs typeface="Courier New" panose="02070309020205020404" pitchFamily="49" charset="0"/>
              </a:rPr>
              <a:t>function()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function </a:t>
            </a:r>
            <a:r>
              <a:rPr lang="en-US" sz="1400" b="1" dirty="0" err="1">
                <a:solidFill>
                  <a:schemeClr val="tx1"/>
                </a:solidFill>
                <a:latin typeface="Courier New" panose="02070309020205020404" pitchFamily="49" charset="0"/>
                <a:cs typeface="Courier New" panose="02070309020205020404" pitchFamily="49" charset="0"/>
              </a:rPr>
              <a:t>makeUndraggable</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elem</a:t>
            </a:r>
            <a:r>
              <a:rPr lang="en-US" sz="1400" b="1" dirty="0">
                <a:solidFill>
                  <a:schemeClr val="tx1"/>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elem.onmousedown</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null;</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smtClean="0">
                <a:solidFill>
                  <a:schemeClr val="bg1">
                    <a:lumMod val="50000"/>
                  </a:schemeClr>
                </a:solidFill>
                <a:latin typeface="Courier New" panose="02070309020205020404" pitchFamily="49" charset="0"/>
                <a:cs typeface="Courier New" panose="02070309020205020404" pitchFamily="49" charset="0"/>
              </a:rPr>
              <a:t>    function </a:t>
            </a:r>
            <a:r>
              <a:rPr lang="en-US" sz="1400" b="1" dirty="0" err="1">
                <a:solidFill>
                  <a:schemeClr val="bg1">
                    <a:lumMod val="50000"/>
                  </a:schemeClr>
                </a:solidFill>
                <a:latin typeface="Courier New" panose="02070309020205020404" pitchFamily="49" charset="0"/>
                <a:cs typeface="Courier New" panose="02070309020205020404" pitchFamily="49" charset="0"/>
              </a:rPr>
              <a:t>makeDraggable</a:t>
            </a:r>
            <a:r>
              <a:rPr lang="en-US" sz="1400" b="1" dirty="0">
                <a:solidFill>
                  <a:schemeClr val="bg1">
                    <a:lumMod val="50000"/>
                  </a:schemeClr>
                </a:solidFill>
                <a:latin typeface="Courier New" panose="02070309020205020404" pitchFamily="49" charset="0"/>
                <a:cs typeface="Courier New" panose="02070309020205020404" pitchFamily="49" charset="0"/>
              </a:rPr>
              <a:t>(</a:t>
            </a:r>
            <a:r>
              <a:rPr lang="en-US" sz="1400" b="1" dirty="0" err="1">
                <a:solidFill>
                  <a:schemeClr val="bg1">
                    <a:lumMod val="50000"/>
                  </a:schemeClr>
                </a:solidFill>
                <a:latin typeface="Courier New" panose="02070309020205020404" pitchFamily="49" charset="0"/>
                <a:cs typeface="Courier New" panose="02070309020205020404" pitchFamily="49" charset="0"/>
              </a:rPr>
              <a:t>elem</a:t>
            </a: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   . . .</a:t>
            </a:r>
            <a:endParaRPr lang="en-US" sz="1400" b="1" dirty="0">
              <a:solidFill>
                <a:schemeClr val="bg1">
                  <a:lumMod val="50000"/>
                </a:schemeClr>
              </a:solidFill>
              <a:latin typeface="Courier New" panose="02070309020205020404" pitchFamily="49" charset="0"/>
              <a:cs typeface="Courier New" panose="02070309020205020404" pitchFamily="49" charset="0"/>
            </a:endParaRPr>
          </a:p>
          <a:p>
            <a:r>
              <a:rPr lang="en-US" dirty="0" smtClean="0"/>
              <a:t>Now we would like to call </a:t>
            </a:r>
            <a:r>
              <a:rPr lang="en-US" dirty="0" err="1" smtClean="0"/>
              <a:t>makeUndraggable</a:t>
            </a:r>
            <a:r>
              <a:rPr lang="en-US" dirty="0"/>
              <a:t> </a:t>
            </a:r>
            <a:r>
              <a:rPr lang="en-US" dirty="0" smtClean="0"/>
              <a:t>from editable.js when we start editing, and call </a:t>
            </a:r>
            <a:r>
              <a:rPr lang="en-US" dirty="0" err="1" smtClean="0"/>
              <a:t>makeDraggable</a:t>
            </a:r>
            <a:r>
              <a:rPr lang="en-US" dirty="0" smtClean="0"/>
              <a:t> again when we're finished. But these functions are not visible outside of the IIFE in draggable.js.</a:t>
            </a:r>
          </a:p>
        </p:txBody>
      </p:sp>
    </p:spTree>
    <p:extLst>
      <p:ext uri="{BB962C8B-B14F-4D97-AF65-F5344CB8AC3E}">
        <p14:creationId xmlns:p14="http://schemas.microsoft.com/office/powerpoint/2010/main" val="11108783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sp>
        <p:nvSpPr>
          <p:cNvPr id="3" name="Content Placeholder 2"/>
          <p:cNvSpPr>
            <a:spLocks noGrp="1"/>
          </p:cNvSpPr>
          <p:nvPr>
            <p:ph sz="half" idx="1"/>
          </p:nvPr>
        </p:nvSpPr>
        <p:spPr>
          <a:xfrm>
            <a:off x="342901" y="897466"/>
            <a:ext cx="8612564" cy="4032673"/>
          </a:xfrm>
        </p:spPr>
        <p:txBody>
          <a:bodyPr>
            <a:normAutofit/>
          </a:bodyPr>
          <a:lstStyle/>
          <a:p>
            <a:r>
              <a:rPr lang="en-US" dirty="0" smtClean="0"/>
              <a:t>But we can export them. First, we assign the return value from the IIFE in draggable.js to a global variable:</a:t>
            </a:r>
          </a:p>
          <a:p>
            <a:pPr marL="0" indent="0">
              <a:lnSpc>
                <a:spcPct val="100000"/>
              </a:lnSpc>
              <a:spcBef>
                <a:spcPts val="0"/>
              </a:spcBef>
              <a:buNone/>
            </a:pPr>
            <a:endParaRPr lang="en-US" sz="1400" b="1" dirty="0" smtClean="0">
              <a:solidFill>
                <a:schemeClr val="bg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draggable</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a:solidFill>
                  <a:schemeClr val="bg1">
                    <a:lumMod val="50000"/>
                  </a:schemeClr>
                </a:solidFill>
                <a:latin typeface="Courier New" panose="02070309020205020404" pitchFamily="49" charset="0"/>
                <a:cs typeface="Courier New" panose="02070309020205020404" pitchFamily="49" charset="0"/>
              </a:rPr>
              <a:t>(function() {</a:t>
            </a:r>
          </a:p>
          <a:p>
            <a:r>
              <a:rPr lang="en-US" dirty="0" smtClean="0"/>
              <a:t>Then, at the bottom of draggable.js, we can have it return an object that contains the two  entry points that need to be 'public':</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return </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makeDraggable</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makeDraggable</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makeUndraggable</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makeUndraggable</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 )</a:t>
            </a:r>
          </a:p>
          <a:p>
            <a:endParaRPr lang="en-US" dirty="0" smtClean="0"/>
          </a:p>
        </p:txBody>
      </p:sp>
    </p:spTree>
    <p:extLst>
      <p:ext uri="{BB962C8B-B14F-4D97-AF65-F5344CB8AC3E}">
        <p14:creationId xmlns:p14="http://schemas.microsoft.com/office/powerpoint/2010/main" val="2604599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sp>
        <p:nvSpPr>
          <p:cNvPr id="3" name="Content Placeholder 2"/>
          <p:cNvSpPr>
            <a:spLocks noGrp="1"/>
          </p:cNvSpPr>
          <p:nvPr>
            <p:ph sz="half" idx="1"/>
          </p:nvPr>
        </p:nvSpPr>
        <p:spPr>
          <a:xfrm>
            <a:off x="342901" y="897466"/>
            <a:ext cx="8612564" cy="4032673"/>
          </a:xfrm>
        </p:spPr>
        <p:txBody>
          <a:bodyPr>
            <a:normAutofit/>
          </a:bodyPr>
          <a:lstStyle/>
          <a:p>
            <a:r>
              <a:rPr lang="en-US" dirty="0" smtClean="0"/>
              <a:t>In editable.js, we can now access these entry points as follows:</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smtClean="0">
                <a:solidFill>
                  <a:schemeClr val="bg1">
                    <a:lumMod val="50000"/>
                  </a:schemeClr>
                </a:solidFill>
                <a:latin typeface="Courier New" panose="02070309020205020404" pitchFamily="49" charset="0"/>
                <a:cs typeface="Courier New" panose="02070309020205020404" pitchFamily="49" charset="0"/>
              </a:rPr>
              <a:t>    function </a:t>
            </a:r>
            <a:r>
              <a:rPr lang="en-US" sz="1400" b="1" dirty="0" err="1">
                <a:solidFill>
                  <a:schemeClr val="bg1">
                    <a:lumMod val="50000"/>
                  </a:schemeClr>
                </a:solidFill>
                <a:latin typeface="Courier New" panose="02070309020205020404" pitchFamily="49" charset="0"/>
                <a:cs typeface="Courier New" panose="02070309020205020404" pitchFamily="49" charset="0"/>
              </a:rPr>
              <a:t>startEdit</a:t>
            </a:r>
            <a:r>
              <a:rPr lang="en-US" sz="1400" b="1" dirty="0">
                <a:solidFill>
                  <a:schemeClr val="bg1">
                    <a:lumMod val="50000"/>
                  </a:schemeClr>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        . . .</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make it </a:t>
            </a:r>
            <a:r>
              <a:rPr lang="en-US" sz="1400" b="1" dirty="0" err="1">
                <a:solidFill>
                  <a:schemeClr val="tx1"/>
                </a:solidFill>
                <a:latin typeface="Courier New" panose="02070309020205020404" pitchFamily="49" charset="0"/>
                <a:cs typeface="Courier New" panose="02070309020205020404" pitchFamily="49" charset="0"/>
              </a:rPr>
              <a:t>undraggable</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draggable.makeUndraggable</a:t>
            </a:r>
            <a:r>
              <a:rPr lang="en-US" sz="1400" b="1" dirty="0" smtClean="0">
                <a:solidFill>
                  <a:schemeClr val="tx1"/>
                </a:solidFill>
                <a:latin typeface="Courier New" panose="02070309020205020404" pitchFamily="49" charset="0"/>
                <a:cs typeface="Courier New" panose="02070309020205020404" pitchFamily="49" charset="0"/>
              </a:rPr>
              <a:t>(note</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    function </a:t>
            </a:r>
            <a:r>
              <a:rPr lang="en-US" sz="1400" b="1" dirty="0" err="1">
                <a:solidFill>
                  <a:schemeClr val="bg1">
                    <a:lumMod val="50000"/>
                  </a:schemeClr>
                </a:solidFill>
                <a:latin typeface="Courier New" panose="02070309020205020404" pitchFamily="49" charset="0"/>
                <a:cs typeface="Courier New" panose="02070309020205020404" pitchFamily="49" charset="0"/>
              </a:rPr>
              <a:t>saveEdit</a:t>
            </a:r>
            <a:r>
              <a:rPr lang="en-US" sz="1400" b="1" dirty="0">
                <a:solidFill>
                  <a:schemeClr val="bg1">
                    <a:lumMod val="50000"/>
                  </a:schemeClr>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        . . .</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r>
            <a:br>
              <a:rPr lang="en-US" sz="1400" b="1" dirty="0">
                <a:solidFill>
                  <a:schemeClr val="bg1">
                    <a:lumMod val="50000"/>
                  </a:schemeClr>
                </a:solidFill>
                <a:latin typeface="Courier New" panose="02070309020205020404" pitchFamily="49" charset="0"/>
                <a:cs typeface="Courier New" panose="02070309020205020404" pitchFamily="49" charset="0"/>
              </a:rPr>
            </a:b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make it </a:t>
            </a:r>
            <a:r>
              <a:rPr lang="en-US" sz="1400" b="1" dirty="0" err="1">
                <a:solidFill>
                  <a:schemeClr val="tx1"/>
                </a:solidFill>
                <a:latin typeface="Courier New" panose="02070309020205020404" pitchFamily="49" charset="0"/>
                <a:cs typeface="Courier New" panose="02070309020205020404" pitchFamily="49" charset="0"/>
              </a:rPr>
              <a:t>draggable</a:t>
            </a:r>
            <a:r>
              <a:rPr lang="en-US" sz="1400" b="1" dirty="0">
                <a:solidFill>
                  <a:schemeClr val="tx1"/>
                </a:solidFill>
                <a:latin typeface="Courier New" panose="02070309020205020404" pitchFamily="49" charset="0"/>
                <a:cs typeface="Courier New" panose="02070309020205020404" pitchFamily="49" charset="0"/>
              </a:rPr>
              <a:t> again</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draggable.makeDraggable</a:t>
            </a:r>
            <a:r>
              <a:rPr lang="en-US" sz="1400" b="1" dirty="0" smtClean="0">
                <a:solidFill>
                  <a:schemeClr val="tx1"/>
                </a:solidFill>
                <a:latin typeface="Courier New" panose="02070309020205020404" pitchFamily="49" charset="0"/>
                <a:cs typeface="Courier New" panose="02070309020205020404" pitchFamily="49" charset="0"/>
              </a:rPr>
              <a:t>(note</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r>
              <a:rPr lang="en-US" dirty="0">
                <a:solidFill>
                  <a:schemeClr val="bg1">
                    <a:lumMod val="50000"/>
                  </a:schemeClr>
                </a:solidFill>
              </a:rPr>
              <a:t/>
            </a:r>
            <a:br>
              <a:rPr lang="en-US" dirty="0">
                <a:solidFill>
                  <a:schemeClr val="bg1">
                    <a:lumMod val="50000"/>
                  </a:schemeClr>
                </a:solidFill>
              </a:rPr>
            </a:br>
            <a:endParaRPr lang="en-US" dirty="0">
              <a:solidFill>
                <a:schemeClr val="bg1">
                  <a:lumMod val="50000"/>
                </a:schemeClr>
              </a:solidFill>
            </a:endParaRPr>
          </a:p>
          <a:p>
            <a:endParaRPr lang="en-US" dirty="0" smtClean="0"/>
          </a:p>
        </p:txBody>
      </p:sp>
    </p:spTree>
    <p:extLst>
      <p:ext uri="{BB962C8B-B14F-4D97-AF65-F5344CB8AC3E}">
        <p14:creationId xmlns:p14="http://schemas.microsoft.com/office/powerpoint/2010/main" val="3571838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 It Some More Style</a:t>
            </a:r>
            <a:endParaRPr lang="en-US" dirty="0"/>
          </a:p>
        </p:txBody>
      </p:sp>
      <p:sp>
        <p:nvSpPr>
          <p:cNvPr id="3" name="Content Placeholder 2"/>
          <p:cNvSpPr>
            <a:spLocks noGrp="1"/>
          </p:cNvSpPr>
          <p:nvPr>
            <p:ph sz="half" idx="1"/>
          </p:nvPr>
        </p:nvSpPr>
        <p:spPr>
          <a:xfrm>
            <a:off x="342901" y="897467"/>
            <a:ext cx="3244361" cy="1581964"/>
          </a:xfrm>
        </p:spPr>
        <p:txBody>
          <a:bodyPr tIns="91440">
            <a:noAutofit/>
          </a:bodyPr>
          <a:lstStyle/>
          <a:p>
            <a:r>
              <a:rPr lang="en-US" sz="2300" dirty="0" smtClean="0"/>
              <a:t>Better …</a:t>
            </a:r>
          </a:p>
          <a:p>
            <a:r>
              <a:rPr lang="en-US" sz="2300" dirty="0" smtClean="0"/>
              <a:t>Needs more work, but first …</a:t>
            </a:r>
          </a:p>
          <a:p>
            <a:r>
              <a:rPr lang="en-US" sz="2300" dirty="0" smtClean="0"/>
              <a:t>What can we do about all the copy-and-paste?</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4039195" y="320919"/>
            <a:ext cx="4761906" cy="4246033"/>
          </a:xfrm>
          <a:prstGeom prst="rect">
            <a:avLst/>
          </a:prstGeom>
        </p:spPr>
      </p:pic>
    </p:spTree>
    <p:extLst>
      <p:ext uri="{BB962C8B-B14F-4D97-AF65-F5344CB8AC3E}">
        <p14:creationId xmlns:p14="http://schemas.microsoft.com/office/powerpoint/2010/main" val="12637834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sp>
        <p:nvSpPr>
          <p:cNvPr id="3" name="Content Placeholder 2"/>
          <p:cNvSpPr>
            <a:spLocks noGrp="1"/>
          </p:cNvSpPr>
          <p:nvPr>
            <p:ph sz="half" idx="1"/>
          </p:nvPr>
        </p:nvSpPr>
        <p:spPr>
          <a:xfrm>
            <a:off x="342901" y="897466"/>
            <a:ext cx="4229099" cy="4032673"/>
          </a:xfrm>
        </p:spPr>
        <p:txBody>
          <a:bodyPr>
            <a:normAutofit/>
          </a:bodyPr>
          <a:lstStyle/>
          <a:p>
            <a:r>
              <a:rPr lang="en-US" dirty="0" smtClean="0"/>
              <a:t>Much better!</a:t>
            </a:r>
          </a:p>
          <a:p>
            <a:r>
              <a:rPr lang="en-US" dirty="0" smtClean="0"/>
              <a:t>This version of the page is available in the </a:t>
            </a:r>
            <a:r>
              <a:rPr lang="en-US" dirty="0" smtClean="0"/>
              <a:t>'step 8 – fix select' </a:t>
            </a:r>
            <a:r>
              <a:rPr lang="en-US" dirty="0" smtClean="0"/>
              <a:t>commit of the repo.</a:t>
            </a:r>
          </a:p>
          <a:p>
            <a:r>
              <a:rPr lang="en-US" dirty="0" smtClean="0"/>
              <a:t>Time to put a server behind this page.</a:t>
            </a:r>
            <a:endParaRPr lang="en-US" dirty="0"/>
          </a:p>
        </p:txBody>
      </p:sp>
      <p:pic>
        <p:nvPicPr>
          <p:cNvPr id="4" name="Picture 3"/>
          <p:cNvPicPr>
            <a:picLocks noChangeAspect="1"/>
          </p:cNvPicPr>
          <p:nvPr/>
        </p:nvPicPr>
        <p:blipFill>
          <a:blip r:embed="rId3"/>
          <a:stretch>
            <a:fillRect/>
          </a:stretch>
        </p:blipFill>
        <p:spPr>
          <a:xfrm>
            <a:off x="4572000" y="314324"/>
            <a:ext cx="4229100" cy="4035565"/>
          </a:xfrm>
          <a:prstGeom prst="rect">
            <a:avLst/>
          </a:prstGeom>
        </p:spPr>
      </p:pic>
    </p:spTree>
    <p:extLst>
      <p:ext uri="{BB962C8B-B14F-4D97-AF65-F5344CB8AC3E}">
        <p14:creationId xmlns:p14="http://schemas.microsoft.com/office/powerpoint/2010/main" val="20966515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web server</a:t>
            </a:r>
            <a:endParaRPr lang="en-US" dirty="0"/>
          </a:p>
        </p:txBody>
      </p:sp>
      <p:sp>
        <p:nvSpPr>
          <p:cNvPr id="3" name="Content Placeholder 2"/>
          <p:cNvSpPr>
            <a:spLocks noGrp="1"/>
          </p:cNvSpPr>
          <p:nvPr>
            <p:ph sz="half" idx="1"/>
          </p:nvPr>
        </p:nvSpPr>
        <p:spPr>
          <a:xfrm>
            <a:off x="342900" y="804893"/>
            <a:ext cx="4229099" cy="3880722"/>
          </a:xfrm>
        </p:spPr>
        <p:txBody>
          <a:bodyPr>
            <a:normAutofit/>
          </a:bodyPr>
          <a:lstStyle/>
          <a:p>
            <a:r>
              <a:rPr lang="en-US" dirty="0" smtClean="0"/>
              <a:t>The first step is to get a web server that can deliver the 'static assets' – the html, </a:t>
            </a:r>
            <a:r>
              <a:rPr lang="en-US" dirty="0" err="1" smtClean="0"/>
              <a:t>css</a:t>
            </a:r>
            <a:r>
              <a:rPr lang="en-US" dirty="0" smtClean="0"/>
              <a:t>, images and </a:t>
            </a:r>
            <a:r>
              <a:rPr lang="en-US" dirty="0" err="1" smtClean="0"/>
              <a:t>javascript</a:t>
            </a:r>
            <a:r>
              <a:rPr lang="en-US" dirty="0" smtClean="0"/>
              <a:t> that make up the page.</a:t>
            </a:r>
          </a:p>
          <a:p>
            <a:r>
              <a:rPr lang="en-US" dirty="0" smtClean="0"/>
              <a:t> For security reasons, these are usually placed in a subdirectory so that our server-side machinery is not accessible on the web.</a:t>
            </a:r>
          </a:p>
          <a:p>
            <a:r>
              <a:rPr lang="en-US" dirty="0" smtClean="0"/>
              <a:t>We create </a:t>
            </a:r>
            <a:r>
              <a:rPr lang="en-US" dirty="0"/>
              <a:t>a subdirectory called 'public, and move </a:t>
            </a:r>
            <a:r>
              <a:rPr lang="en-US" dirty="0" smtClean="0"/>
              <a:t>everything - index.html</a:t>
            </a:r>
            <a:r>
              <a:rPr lang="en-US" dirty="0"/>
              <a:t>, and the images, styles and scripts subdirectories </a:t>
            </a:r>
            <a:r>
              <a:rPr lang="en-US" dirty="0" smtClean="0"/>
              <a:t>-into </a:t>
            </a:r>
            <a:r>
              <a:rPr lang="en-US" dirty="0"/>
              <a:t>it (preserving the directory structure).</a:t>
            </a:r>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5319805" y="1009650"/>
            <a:ext cx="3508383" cy="3284444"/>
          </a:xfrm>
          <a:prstGeom prst="rect">
            <a:avLst/>
          </a:prstGeom>
        </p:spPr>
      </p:pic>
    </p:spTree>
    <p:extLst>
      <p:ext uri="{BB962C8B-B14F-4D97-AF65-F5344CB8AC3E}">
        <p14:creationId xmlns:p14="http://schemas.microsoft.com/office/powerpoint/2010/main" val="26254733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web server – Exercise 5</a:t>
            </a:r>
            <a:endParaRPr lang="en-US" dirty="0"/>
          </a:p>
        </p:txBody>
      </p:sp>
      <p:sp>
        <p:nvSpPr>
          <p:cNvPr id="3" name="Content Placeholder 2"/>
          <p:cNvSpPr>
            <a:spLocks noGrp="1"/>
          </p:cNvSpPr>
          <p:nvPr>
            <p:ph sz="half" idx="1"/>
          </p:nvPr>
        </p:nvSpPr>
        <p:spPr>
          <a:xfrm>
            <a:off x="342900" y="880533"/>
            <a:ext cx="8612564" cy="4032673"/>
          </a:xfrm>
        </p:spPr>
        <p:txBody>
          <a:bodyPr>
            <a:normAutofit/>
          </a:bodyPr>
          <a:lstStyle/>
          <a:p>
            <a:r>
              <a:rPr lang="en-US" dirty="0" smtClean="0"/>
              <a:t>Checkout the 'exercise 5' commit and in </a:t>
            </a:r>
            <a:r>
              <a:rPr lang="en-US" dirty="0" smtClean="0"/>
              <a:t>the main directory, create a file called </a:t>
            </a:r>
            <a:r>
              <a:rPr lang="en-US" dirty="0" err="1" smtClean="0"/>
              <a:t>package.json</a:t>
            </a:r>
            <a:r>
              <a:rPr lang="en-US" dirty="0" smtClean="0"/>
              <a:t> that describes our application:</a:t>
            </a:r>
          </a:p>
          <a:p>
            <a:pPr marL="0" indent="0">
              <a:lnSpc>
                <a:spcPct val="100000"/>
              </a:lnSpc>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"name": "</a:t>
            </a:r>
            <a:r>
              <a:rPr lang="en-US" sz="1400" b="1" dirty="0" err="1">
                <a:solidFill>
                  <a:schemeClr val="tx1"/>
                </a:solidFill>
                <a:latin typeface="Courier New" panose="02070309020205020404" pitchFamily="49" charset="0"/>
                <a:cs typeface="Courier New" panose="02070309020205020404" pitchFamily="49" charset="0"/>
              </a:rPr>
              <a:t>stickynotes</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"version": "0.1.0</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"main": "app</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"dependencies": </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"express": "4.16.2</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a:p>
            <a:pPr lvl="0"/>
            <a:r>
              <a:rPr lang="en-US" dirty="0" smtClean="0"/>
              <a:t>Open a command prompt in the main directory. Enter the command:</a:t>
            </a:r>
          </a:p>
          <a:p>
            <a:pPr marL="0" lvl="0" indent="0">
              <a:lnSpc>
                <a:spcPct val="100000"/>
              </a:lnSpc>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&gt; </a:t>
            </a:r>
            <a:r>
              <a:rPr lang="en-US" sz="1400" b="1" dirty="0" err="1">
                <a:solidFill>
                  <a:schemeClr val="tx1"/>
                </a:solidFill>
                <a:latin typeface="Courier New" panose="02070309020205020404" pitchFamily="49" charset="0"/>
                <a:cs typeface="Courier New" panose="02070309020205020404" pitchFamily="49" charset="0"/>
              </a:rPr>
              <a:t>npm</a:t>
            </a:r>
            <a:r>
              <a:rPr lang="en-US" sz="1400" b="1" dirty="0">
                <a:solidFill>
                  <a:schemeClr val="tx1"/>
                </a:solidFill>
                <a:latin typeface="Courier New" panose="02070309020205020404" pitchFamily="49" charset="0"/>
                <a:cs typeface="Courier New" panose="02070309020205020404" pitchFamily="49" charset="0"/>
              </a:rPr>
              <a:t> install</a:t>
            </a:r>
          </a:p>
          <a:p>
            <a:pPr marL="0" indent="0">
              <a:lnSpc>
                <a:spcPct val="100000"/>
              </a:lnSpc>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82732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web server</a:t>
            </a:r>
            <a:endParaRPr lang="en-US" dirty="0"/>
          </a:p>
        </p:txBody>
      </p:sp>
      <p:sp>
        <p:nvSpPr>
          <p:cNvPr id="3" name="Content Placeholder 2"/>
          <p:cNvSpPr>
            <a:spLocks noGrp="1"/>
          </p:cNvSpPr>
          <p:nvPr>
            <p:ph sz="half" idx="1"/>
          </p:nvPr>
        </p:nvSpPr>
        <p:spPr>
          <a:xfrm>
            <a:off x="342901" y="1009650"/>
            <a:ext cx="8612564" cy="4032673"/>
          </a:xfrm>
        </p:spPr>
        <p:txBody>
          <a:bodyPr>
            <a:normAutofit/>
          </a:bodyPr>
          <a:lstStyle/>
          <a:p>
            <a:r>
              <a:rPr lang="en-US" dirty="0" smtClean="0"/>
              <a:t>You should see about 48 packages installed – the express packages and various other packages it depends on. These are put into the </a:t>
            </a:r>
            <a:r>
              <a:rPr lang="en-US" dirty="0" err="1" smtClean="0"/>
              <a:t>node_modules</a:t>
            </a:r>
            <a:r>
              <a:rPr lang="en-US" dirty="0" smtClean="0"/>
              <a:t> </a:t>
            </a:r>
            <a:r>
              <a:rPr lang="en-US" dirty="0" err="1" smtClean="0"/>
              <a:t>subdirectry</a:t>
            </a:r>
            <a:r>
              <a:rPr lang="en-US" dirty="0" smtClean="0"/>
              <a:t>. There is also a package-</a:t>
            </a:r>
            <a:r>
              <a:rPr lang="en-US" dirty="0" err="1" smtClean="0"/>
              <a:t>lock.json</a:t>
            </a:r>
            <a:r>
              <a:rPr lang="en-US" dirty="0" smtClean="0"/>
              <a:t> file generated, don't worry about it.</a:t>
            </a:r>
          </a:p>
          <a:p>
            <a:r>
              <a:rPr lang="en-US" dirty="0" smtClean="0"/>
              <a:t>Now we just need the app. Create a file called app.js in the main directory, and enter:</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express = require("express");</a:t>
            </a:r>
          </a:p>
          <a:p>
            <a:pPr marL="0" indent="0">
              <a:lnSpc>
                <a:spcPct val="100000"/>
              </a:lnSpc>
              <a:spcBef>
                <a:spcPts val="0"/>
              </a:spcBef>
              <a:buNone/>
            </a:pP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app = express();</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err="1">
                <a:solidFill>
                  <a:schemeClr val="tx1"/>
                </a:solidFill>
                <a:latin typeface="Courier New" panose="02070309020205020404" pitchFamily="49" charset="0"/>
                <a:cs typeface="Courier New" panose="02070309020205020404" pitchFamily="49" charset="0"/>
              </a:rPr>
              <a:t>app.use</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express.static</a:t>
            </a:r>
            <a:r>
              <a:rPr lang="en-US" sz="1400" b="1" dirty="0">
                <a:solidFill>
                  <a:schemeClr val="tx1"/>
                </a:solidFill>
                <a:latin typeface="Courier New" panose="02070309020205020404" pitchFamily="49" charset="0"/>
                <a:cs typeface="Courier New" panose="02070309020205020404" pitchFamily="49" charset="0"/>
              </a:rPr>
              <a:t>("public"));</a:t>
            </a:r>
          </a:p>
          <a:p>
            <a:pPr marL="0" indent="0">
              <a:lnSpc>
                <a:spcPct val="100000"/>
              </a:lnSpc>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server = </a:t>
            </a:r>
            <a:r>
              <a:rPr lang="en-US" sz="1400" b="1" dirty="0" err="1" smtClean="0">
                <a:solidFill>
                  <a:schemeClr val="tx1"/>
                </a:solidFill>
                <a:latin typeface="Courier New" panose="02070309020205020404" pitchFamily="49" charset="0"/>
                <a:cs typeface="Courier New" panose="02070309020205020404" pitchFamily="49" charset="0"/>
              </a:rPr>
              <a:t>app.listen</a:t>
            </a:r>
            <a:r>
              <a:rPr lang="en-US" sz="1400" b="1" dirty="0" smtClean="0">
                <a:solidFill>
                  <a:schemeClr val="tx1"/>
                </a:solidFill>
                <a:latin typeface="Courier New" panose="02070309020205020404" pitchFamily="49" charset="0"/>
                <a:cs typeface="Courier New" panose="02070309020205020404" pitchFamily="49" charset="0"/>
              </a:rPr>
              <a:t>(3000</a:t>
            </a:r>
            <a:r>
              <a:rPr lang="en-US" sz="1400" b="1" dirty="0">
                <a:solidFill>
                  <a:schemeClr val="tx1"/>
                </a:solidFill>
                <a:latin typeface="Courier New" panose="02070309020205020404" pitchFamily="49" charset="0"/>
                <a:cs typeface="Courier New" panose="02070309020205020404" pitchFamily="49" charset="0"/>
              </a:rPr>
              <a:t>);</a:t>
            </a:r>
          </a:p>
          <a:p>
            <a:r>
              <a:rPr lang="en-US" dirty="0" smtClean="0"/>
              <a:t>Save app.js</a:t>
            </a:r>
            <a:r>
              <a:rPr lang="en-US" dirty="0"/>
              <a:t/>
            </a:r>
            <a:br>
              <a:rPr lang="en-US" dirty="0"/>
            </a:br>
            <a:endParaRPr lang="en-US" dirty="0"/>
          </a:p>
          <a:p>
            <a:endParaRPr lang="en-US" dirty="0" smtClean="0"/>
          </a:p>
        </p:txBody>
      </p:sp>
    </p:spTree>
    <p:extLst>
      <p:ext uri="{BB962C8B-B14F-4D97-AF65-F5344CB8AC3E}">
        <p14:creationId xmlns:p14="http://schemas.microsoft.com/office/powerpoint/2010/main" val="28839358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web server</a:t>
            </a:r>
            <a:endParaRPr lang="en-US" dirty="0"/>
          </a:p>
        </p:txBody>
      </p:sp>
      <p:sp>
        <p:nvSpPr>
          <p:cNvPr id="3" name="Content Placeholder 2"/>
          <p:cNvSpPr>
            <a:spLocks noGrp="1"/>
          </p:cNvSpPr>
          <p:nvPr>
            <p:ph sz="half" idx="1"/>
          </p:nvPr>
        </p:nvSpPr>
        <p:spPr>
          <a:xfrm>
            <a:off x="342901" y="1009650"/>
            <a:ext cx="8612564" cy="4032673"/>
          </a:xfrm>
        </p:spPr>
        <p:txBody>
          <a:bodyPr>
            <a:normAutofit/>
          </a:bodyPr>
          <a:lstStyle/>
          <a:p>
            <a:r>
              <a:rPr lang="en-US" dirty="0" smtClean="0"/>
              <a:t>There are two options for running the server.</a:t>
            </a:r>
          </a:p>
          <a:p>
            <a:r>
              <a:rPr lang="en-US" dirty="0" smtClean="0"/>
              <a:t>From Visual Studio Code (under a debugger):</a:t>
            </a:r>
          </a:p>
          <a:p>
            <a:pPr lvl="1"/>
            <a:r>
              <a:rPr lang="en-US" dirty="0" smtClean="0"/>
              <a:t>Click on the 'no bug' icon in the left panel</a:t>
            </a:r>
          </a:p>
          <a:p>
            <a:pPr lvl="1"/>
            <a:r>
              <a:rPr lang="en-US" dirty="0" smtClean="0"/>
              <a:t>From the pulldown at the top of the left panel, pick 'Launch Program'</a:t>
            </a:r>
          </a:p>
          <a:p>
            <a:pPr lvl="1"/>
            <a:r>
              <a:rPr lang="en-US" dirty="0" smtClean="0"/>
              <a:t>Press the green triangle</a:t>
            </a:r>
          </a:p>
          <a:p>
            <a:pPr lvl="1"/>
            <a:r>
              <a:rPr lang="en-US" dirty="0" smtClean="0"/>
              <a:t>To stop the server, press the red square in the title bar.</a:t>
            </a:r>
          </a:p>
          <a:p>
            <a:r>
              <a:rPr lang="en-US" dirty="0" smtClean="0"/>
              <a:t>From the command line:</a:t>
            </a:r>
          </a:p>
          <a:p>
            <a:pPr lvl="1"/>
            <a:r>
              <a:rPr lang="en-US" dirty="0" smtClean="0"/>
              <a:t>Navigate to the main directory and enter the command:</a:t>
            </a:r>
          </a:p>
          <a:p>
            <a:pPr marL="0" lvl="0" indent="0">
              <a:buNone/>
            </a:pPr>
            <a:r>
              <a:rPr lang="en-US" sz="1400" b="1" dirty="0" smtClean="0">
                <a:solidFill>
                  <a:schemeClr val="tx1"/>
                </a:solidFill>
                <a:latin typeface="Courier New" panose="02070309020205020404" pitchFamily="49" charset="0"/>
                <a:cs typeface="Courier New" panose="02070309020205020404" pitchFamily="49" charset="0"/>
              </a:rPr>
              <a:t>&gt; node app.js</a:t>
            </a:r>
          </a:p>
          <a:p>
            <a:pPr marL="0" indent="0">
              <a:buNone/>
            </a:pPr>
            <a:endParaRPr lang="en-US" dirty="0" smtClean="0"/>
          </a:p>
          <a:p>
            <a:endParaRPr lang="en-US" dirty="0" smtClean="0"/>
          </a:p>
        </p:txBody>
      </p:sp>
    </p:spTree>
    <p:extLst>
      <p:ext uri="{BB962C8B-B14F-4D97-AF65-F5344CB8AC3E}">
        <p14:creationId xmlns:p14="http://schemas.microsoft.com/office/powerpoint/2010/main" val="34651762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web server</a:t>
            </a:r>
            <a:endParaRPr lang="en-US" dirty="0"/>
          </a:p>
        </p:txBody>
      </p:sp>
      <p:sp>
        <p:nvSpPr>
          <p:cNvPr id="3" name="Content Placeholder 2"/>
          <p:cNvSpPr>
            <a:spLocks noGrp="1"/>
          </p:cNvSpPr>
          <p:nvPr>
            <p:ph sz="half" idx="1"/>
          </p:nvPr>
        </p:nvSpPr>
        <p:spPr>
          <a:xfrm>
            <a:off x="342902" y="1012613"/>
            <a:ext cx="4094628" cy="4032673"/>
          </a:xfrm>
        </p:spPr>
        <p:txBody>
          <a:bodyPr>
            <a:normAutofit/>
          </a:bodyPr>
          <a:lstStyle/>
          <a:p>
            <a:r>
              <a:rPr lang="en-US" dirty="0" smtClean="0"/>
              <a:t>Go to the browser and navigate to localhost:3000</a:t>
            </a:r>
          </a:p>
          <a:p>
            <a:r>
              <a:rPr lang="en-US" dirty="0" smtClean="0"/>
              <a:t>We have a web server!</a:t>
            </a:r>
          </a:p>
          <a:p>
            <a:r>
              <a:rPr lang="en-US" dirty="0" smtClean="0"/>
              <a:t>Press Ctrl-C in the console window to stop the server.</a:t>
            </a:r>
          </a:p>
          <a:p>
            <a:r>
              <a:rPr lang="en-US" dirty="0" smtClean="0"/>
              <a:t>This version of the web site is also available in the </a:t>
            </a:r>
            <a:r>
              <a:rPr lang="en-US" dirty="0" smtClean="0"/>
              <a:t>'step 9 - static server</a:t>
            </a:r>
            <a:r>
              <a:rPr lang="en-US" dirty="0" smtClean="0"/>
              <a:t>' commit, you can try it from there if there is a problem.</a:t>
            </a:r>
            <a:endParaRPr lang="en-US" dirty="0"/>
          </a:p>
          <a:p>
            <a:endParaRPr lang="en-US" dirty="0" smtClean="0"/>
          </a:p>
        </p:txBody>
      </p:sp>
      <p:pic>
        <p:nvPicPr>
          <p:cNvPr id="4" name="Picture 3"/>
          <p:cNvPicPr>
            <a:picLocks noChangeAspect="1"/>
          </p:cNvPicPr>
          <p:nvPr/>
        </p:nvPicPr>
        <p:blipFill>
          <a:blip r:embed="rId3"/>
          <a:stretch>
            <a:fillRect/>
          </a:stretch>
        </p:blipFill>
        <p:spPr>
          <a:xfrm>
            <a:off x="4572000" y="314325"/>
            <a:ext cx="4225382" cy="4037239"/>
          </a:xfrm>
          <a:prstGeom prst="rect">
            <a:avLst/>
          </a:prstGeom>
        </p:spPr>
      </p:pic>
    </p:spTree>
    <p:extLst>
      <p:ext uri="{BB962C8B-B14F-4D97-AF65-F5344CB8AC3E}">
        <p14:creationId xmlns:p14="http://schemas.microsoft.com/office/powerpoint/2010/main" val="22202140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web server</a:t>
            </a:r>
            <a:endParaRPr lang="en-US" dirty="0"/>
          </a:p>
        </p:txBody>
      </p:sp>
      <p:sp>
        <p:nvSpPr>
          <p:cNvPr id="3" name="Content Placeholder 2"/>
          <p:cNvSpPr>
            <a:spLocks noGrp="1"/>
          </p:cNvSpPr>
          <p:nvPr>
            <p:ph sz="half" idx="1"/>
          </p:nvPr>
        </p:nvSpPr>
        <p:spPr>
          <a:xfrm>
            <a:off x="342901" y="1016364"/>
            <a:ext cx="8612564" cy="4032673"/>
          </a:xfrm>
        </p:spPr>
        <p:txBody>
          <a:bodyPr>
            <a:normAutofit/>
          </a:bodyPr>
          <a:lstStyle/>
          <a:p>
            <a:r>
              <a:rPr lang="en-US" dirty="0"/>
              <a:t>Now that we have a web server, we can use it to store our notes centrally.</a:t>
            </a:r>
          </a:p>
          <a:p>
            <a:r>
              <a:rPr lang="en-US" dirty="0"/>
              <a:t>Normally we'd use a database, but for demo purposes we'll just store all the notes in one big JSON file.</a:t>
            </a:r>
          </a:p>
          <a:p>
            <a:r>
              <a:rPr lang="en-US" dirty="0"/>
              <a:t>Following REST API naming standards, we'll create an endpoint </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api</a:t>
            </a:r>
            <a:r>
              <a:rPr lang="en-US" sz="1400" b="1" dirty="0">
                <a:solidFill>
                  <a:schemeClr val="tx1"/>
                </a:solidFill>
                <a:latin typeface="Courier New" panose="02070309020205020404" pitchFamily="49" charset="0"/>
                <a:cs typeface="Courier New" panose="02070309020205020404" pitchFamily="49" charset="0"/>
              </a:rPr>
              <a:t>/notes</a:t>
            </a:r>
            <a:r>
              <a:rPr lang="en-US" sz="1400" dirty="0"/>
              <a:t> .</a:t>
            </a:r>
            <a:endParaRPr lang="en-US" sz="1400" b="1" dirty="0">
              <a:solidFill>
                <a:schemeClr val="tx1"/>
              </a:solidFill>
              <a:latin typeface="Courier New" panose="02070309020205020404" pitchFamily="49" charset="0"/>
              <a:cs typeface="Courier New" panose="02070309020205020404" pitchFamily="49" charset="0"/>
            </a:endParaRPr>
          </a:p>
          <a:p>
            <a:r>
              <a:rPr lang="en-US" dirty="0"/>
              <a:t>We'll arrange that a POST to this endpoint, with a JSON body containing the notes, will store all the notes onto the server.</a:t>
            </a:r>
          </a:p>
          <a:p>
            <a:r>
              <a:rPr lang="en-US" dirty="0"/>
              <a:t>A GET to this endpoint will return a JSON body containing all the notes as objects in an array.</a:t>
            </a:r>
          </a:p>
        </p:txBody>
      </p:sp>
    </p:spTree>
    <p:extLst>
      <p:ext uri="{BB962C8B-B14F-4D97-AF65-F5344CB8AC3E}">
        <p14:creationId xmlns:p14="http://schemas.microsoft.com/office/powerpoint/2010/main" val="4502540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web server</a:t>
            </a:r>
            <a:endParaRPr lang="en-US" dirty="0"/>
          </a:p>
        </p:txBody>
      </p:sp>
      <p:sp>
        <p:nvSpPr>
          <p:cNvPr id="3" name="Content Placeholder 2"/>
          <p:cNvSpPr>
            <a:spLocks noGrp="1"/>
          </p:cNvSpPr>
          <p:nvPr>
            <p:ph sz="half" idx="1"/>
          </p:nvPr>
        </p:nvSpPr>
        <p:spPr>
          <a:xfrm>
            <a:off x="342901" y="1009650"/>
            <a:ext cx="8612564" cy="4032673"/>
          </a:xfrm>
        </p:spPr>
        <p:txBody>
          <a:bodyPr>
            <a:normAutofit/>
          </a:bodyPr>
          <a:lstStyle/>
          <a:p>
            <a:r>
              <a:rPr lang="en-US" dirty="0" smtClean="0"/>
              <a:t>We'll use the 'fs-extra' package to read/write the JSON file. We can let </a:t>
            </a:r>
            <a:r>
              <a:rPr lang="en-US" dirty="0" err="1" smtClean="0"/>
              <a:t>npm</a:t>
            </a:r>
            <a:r>
              <a:rPr lang="en-US" dirty="0" smtClean="0"/>
              <a:t> update our </a:t>
            </a:r>
            <a:r>
              <a:rPr lang="en-US" dirty="0" err="1" smtClean="0"/>
              <a:t>package.json</a:t>
            </a:r>
            <a:r>
              <a:rPr lang="en-US" dirty="0" smtClean="0"/>
              <a:t> for us – press Ctrl-C to stop the web server, and enter the command:</a:t>
            </a:r>
          </a:p>
          <a:p>
            <a:r>
              <a:rPr lang="en-US" sz="1400" b="1" dirty="0">
                <a:solidFill>
                  <a:schemeClr val="tx1"/>
                </a:solidFill>
                <a:latin typeface="Courier New" panose="02070309020205020404" pitchFamily="49" charset="0"/>
                <a:cs typeface="Courier New" panose="02070309020205020404" pitchFamily="49" charset="0"/>
              </a:rPr>
              <a:t>&gt; </a:t>
            </a:r>
            <a:r>
              <a:rPr lang="en-US" sz="1400" b="1" dirty="0" err="1">
                <a:solidFill>
                  <a:schemeClr val="tx1"/>
                </a:solidFill>
                <a:latin typeface="Courier New" panose="02070309020205020404" pitchFamily="49" charset="0"/>
                <a:cs typeface="Courier New" panose="02070309020205020404" pitchFamily="49" charset="0"/>
              </a:rPr>
              <a:t>npm</a:t>
            </a:r>
            <a:r>
              <a:rPr lang="en-US" sz="1400" b="1" dirty="0">
                <a:solidFill>
                  <a:schemeClr val="tx1"/>
                </a:solidFill>
                <a:latin typeface="Courier New" panose="02070309020205020404" pitchFamily="49" charset="0"/>
                <a:cs typeface="Courier New" panose="02070309020205020404" pitchFamily="49" charset="0"/>
              </a:rPr>
              <a:t> install fs-extra --save</a:t>
            </a:r>
          </a:p>
          <a:p>
            <a:r>
              <a:rPr lang="en-US" dirty="0"/>
              <a:t>Four more packages installed. </a:t>
            </a:r>
            <a:r>
              <a:rPr lang="en-US" dirty="0" smtClean="0"/>
              <a:t>Add to the top of app.js:</a:t>
            </a:r>
          </a:p>
          <a:p>
            <a:pPr marL="0" indent="0">
              <a:buNone/>
            </a:pP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fs = require("</a:t>
            </a:r>
            <a:r>
              <a:rPr lang="en-US" sz="1400" b="1" dirty="0" smtClean="0">
                <a:solidFill>
                  <a:schemeClr val="tx1"/>
                </a:solidFill>
                <a:latin typeface="Courier New" panose="02070309020205020404" pitchFamily="49" charset="0"/>
                <a:cs typeface="Courier New" panose="02070309020205020404" pitchFamily="49" charset="0"/>
              </a:rPr>
              <a:t>fs-extra");</a:t>
            </a:r>
            <a:endParaRPr lang="en-US" sz="1400" b="1" dirty="0">
              <a:solidFill>
                <a:schemeClr val="tx1"/>
              </a:solidFill>
              <a:latin typeface="Courier New" panose="02070309020205020404" pitchFamily="49" charset="0"/>
              <a:cs typeface="Courier New" panose="02070309020205020404" pitchFamily="49" charset="0"/>
            </a:endParaRPr>
          </a:p>
          <a:p>
            <a:r>
              <a:rPr lang="en-US" dirty="0" smtClean="0"/>
              <a:t>We'll also use the built-in package 'path', no need to install this. Just add after the line above:</a:t>
            </a:r>
          </a:p>
          <a:p>
            <a:pPr marL="0" indent="0">
              <a:buNone/>
            </a:pP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path = require("path");</a:t>
            </a:r>
          </a:p>
          <a:p>
            <a:endParaRPr lang="en-US" dirty="0"/>
          </a:p>
          <a:p>
            <a:endParaRPr lang="en-US" dirty="0" smtClean="0"/>
          </a:p>
          <a:p>
            <a:endParaRPr lang="en-US" dirty="0" smtClean="0"/>
          </a:p>
        </p:txBody>
      </p:sp>
    </p:spTree>
    <p:extLst>
      <p:ext uri="{BB962C8B-B14F-4D97-AF65-F5344CB8AC3E}">
        <p14:creationId xmlns:p14="http://schemas.microsoft.com/office/powerpoint/2010/main" val="23714740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web server</a:t>
            </a:r>
            <a:endParaRPr lang="en-US" dirty="0"/>
          </a:p>
        </p:txBody>
      </p:sp>
      <p:sp>
        <p:nvSpPr>
          <p:cNvPr id="3" name="Content Placeholder 2"/>
          <p:cNvSpPr>
            <a:spLocks noGrp="1"/>
          </p:cNvSpPr>
          <p:nvPr>
            <p:ph sz="half" idx="1"/>
          </p:nvPr>
        </p:nvSpPr>
        <p:spPr>
          <a:xfrm>
            <a:off x="342901" y="1009650"/>
            <a:ext cx="8612564" cy="4119106"/>
          </a:xfrm>
        </p:spPr>
        <p:txBody>
          <a:bodyPr>
            <a:normAutofit/>
          </a:bodyPr>
          <a:lstStyle/>
          <a:p>
            <a:r>
              <a:rPr lang="en-US" dirty="0" smtClean="0"/>
              <a:t>We'll add the GET endpoint handler first, and try it out. Update app.js:</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smtClean="0">
                <a:solidFill>
                  <a:schemeClr val="bg1">
                    <a:lumMod val="65000"/>
                  </a:schemeClr>
                </a:solidFill>
                <a:latin typeface="Courier New" panose="02070309020205020404" pitchFamily="49" charset="0"/>
                <a:cs typeface="Courier New" panose="02070309020205020404" pitchFamily="49" charset="0"/>
              </a:rPr>
              <a:t>app.use</a:t>
            </a:r>
            <a:r>
              <a:rPr lang="en-US" sz="1400" b="1" dirty="0" smtClean="0">
                <a:solidFill>
                  <a:schemeClr val="bg1">
                    <a:lumMod val="65000"/>
                  </a:schemeClr>
                </a:solidFill>
                <a:latin typeface="Courier New" panose="02070309020205020404" pitchFamily="49" charset="0"/>
                <a:cs typeface="Courier New" panose="02070309020205020404" pitchFamily="49" charset="0"/>
              </a:rPr>
              <a:t>(</a:t>
            </a:r>
            <a:r>
              <a:rPr lang="en-US" sz="1400" b="1" dirty="0" err="1" smtClean="0">
                <a:solidFill>
                  <a:schemeClr val="bg1">
                    <a:lumMod val="65000"/>
                  </a:schemeClr>
                </a:solidFill>
                <a:latin typeface="Courier New" panose="02070309020205020404" pitchFamily="49" charset="0"/>
                <a:cs typeface="Courier New" panose="02070309020205020404" pitchFamily="49" charset="0"/>
              </a:rPr>
              <a:t>express.static</a:t>
            </a:r>
            <a:r>
              <a:rPr lang="en-US" sz="1400" b="1" dirty="0">
                <a:solidFill>
                  <a:schemeClr val="bg1">
                    <a:lumMod val="65000"/>
                  </a:schemeClr>
                </a:solidFill>
                <a:latin typeface="Courier New" panose="02070309020205020404" pitchFamily="49" charset="0"/>
                <a:cs typeface="Courier New" panose="02070309020205020404" pitchFamily="49" charset="0"/>
              </a:rPr>
              <a:t>("public"));</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err="1">
                <a:solidFill>
                  <a:schemeClr val="tx1"/>
                </a:solidFill>
                <a:latin typeface="Courier New" panose="02070309020205020404" pitchFamily="49" charset="0"/>
                <a:cs typeface="Courier New" panose="02070309020205020404" pitchFamily="49" charset="0"/>
              </a:rPr>
              <a:t>app.get</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api</a:t>
            </a:r>
            <a:r>
              <a:rPr lang="en-US" sz="1400" b="1" dirty="0">
                <a:solidFill>
                  <a:schemeClr val="tx1"/>
                </a:solidFill>
                <a:latin typeface="Courier New" panose="02070309020205020404" pitchFamily="49" charset="0"/>
                <a:cs typeface="Courier New" panose="02070309020205020404" pitchFamily="49" charset="0"/>
              </a:rPr>
              <a:t>/notes", function(</a:t>
            </a:r>
            <a:r>
              <a:rPr lang="en-US" sz="1400" b="1" dirty="0" err="1">
                <a:solidFill>
                  <a:schemeClr val="tx1"/>
                </a:solidFill>
                <a:latin typeface="Courier New" panose="02070309020205020404" pitchFamily="49" charset="0"/>
                <a:cs typeface="Courier New" panose="02070309020205020404" pitchFamily="49" charset="0"/>
              </a:rPr>
              <a:t>req</a:t>
            </a:r>
            <a:r>
              <a:rPr lang="en-US" sz="1400" b="1" dirty="0">
                <a:solidFill>
                  <a:schemeClr val="tx1"/>
                </a:solidFill>
                <a:latin typeface="Courier New" panose="02070309020205020404" pitchFamily="49" charset="0"/>
                <a:cs typeface="Courier New" panose="02070309020205020404" pitchFamily="49" charset="0"/>
              </a:rPr>
              <a:t>, res)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res.setHeader</a:t>
            </a:r>
            <a:r>
              <a:rPr lang="en-US" sz="1400" b="1" dirty="0">
                <a:solidFill>
                  <a:schemeClr val="tx1"/>
                </a:solidFill>
                <a:latin typeface="Courier New" panose="02070309020205020404" pitchFamily="49" charset="0"/>
                <a:cs typeface="Courier New" panose="02070309020205020404" pitchFamily="49" charset="0"/>
              </a:rPr>
              <a:t>("</a:t>
            </a:r>
            <a:r>
              <a:rPr lang="en-US" sz="1400" b="1" dirty="0" smtClean="0">
                <a:solidFill>
                  <a:schemeClr val="tx1"/>
                </a:solidFill>
                <a:latin typeface="Courier New" panose="02070309020205020404" pitchFamily="49" charset="0"/>
                <a:cs typeface="Courier New" panose="02070309020205020404" pitchFamily="49" charset="0"/>
              </a:rPr>
              <a:t>Cache-Control", "no-cache, no-store, must-revalidate");</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notes = </a:t>
            </a:r>
            <a:r>
              <a:rPr lang="en-US" sz="1400" b="1" dirty="0" err="1">
                <a:solidFill>
                  <a:schemeClr val="tx1"/>
                </a:solidFill>
                <a:latin typeface="Courier New" panose="02070309020205020404" pitchFamily="49" charset="0"/>
                <a:cs typeface="Courier New" panose="02070309020205020404" pitchFamily="49" charset="0"/>
              </a:rPr>
              <a:t>fs.readJsonSync</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path.resolve</a:t>
            </a:r>
            <a:r>
              <a:rPr lang="en-US" sz="1400" b="1" dirty="0">
                <a:solidFill>
                  <a:schemeClr val="tx1"/>
                </a:solidFill>
                <a:latin typeface="Courier New" panose="02070309020205020404" pitchFamily="49" charset="0"/>
                <a:cs typeface="Courier New" panose="02070309020205020404" pitchFamily="49" charset="0"/>
              </a:rPr>
              <a:t>(__</a:t>
            </a:r>
            <a:r>
              <a:rPr lang="en-US" sz="1400" b="1" dirty="0" err="1">
                <a:solidFill>
                  <a:schemeClr val="tx1"/>
                </a:solidFill>
                <a:latin typeface="Courier New" panose="02070309020205020404" pitchFamily="49" charset="0"/>
                <a:cs typeface="Courier New" panose="02070309020205020404" pitchFamily="49" charset="0"/>
              </a:rPr>
              <a:t>dirname</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notes.json</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r</a:t>
            </a:r>
            <a:r>
              <a:rPr lang="en-US" sz="1400" b="1" dirty="0" err="1" smtClean="0">
                <a:solidFill>
                  <a:schemeClr val="tx1"/>
                </a:solidFill>
                <a:latin typeface="Courier New" panose="02070309020205020404" pitchFamily="49" charset="0"/>
                <a:cs typeface="Courier New" panose="02070309020205020404" pitchFamily="49" charset="0"/>
              </a:rPr>
              <a:t>es.json</a:t>
            </a:r>
            <a:r>
              <a:rPr lang="en-US" sz="1400" b="1" dirty="0" smtClean="0">
                <a:solidFill>
                  <a:schemeClr val="tx1"/>
                </a:solidFill>
                <a:latin typeface="Courier New" panose="02070309020205020404" pitchFamily="49" charset="0"/>
                <a:cs typeface="Courier New" panose="02070309020205020404" pitchFamily="49" charset="0"/>
              </a:rPr>
              <a:t>(notes</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bg1">
                    <a:lumMod val="65000"/>
                  </a:schemeClr>
                </a:solidFill>
                <a:latin typeface="Courier New" panose="02070309020205020404" pitchFamily="49" charset="0"/>
                <a:cs typeface="Courier New" panose="02070309020205020404" pitchFamily="49" charset="0"/>
              </a:rPr>
              <a:t/>
            </a:r>
            <a:br>
              <a:rPr lang="en-US" sz="1400" b="1" dirty="0">
                <a:solidFill>
                  <a:schemeClr val="bg1">
                    <a:lumMod val="65000"/>
                  </a:schemeClr>
                </a:solidFill>
                <a:latin typeface="Courier New" panose="02070309020205020404" pitchFamily="49" charset="0"/>
                <a:cs typeface="Courier New" panose="02070309020205020404" pitchFamily="49" charset="0"/>
              </a:rPr>
            </a:br>
            <a:r>
              <a:rPr lang="en-US" sz="1400" b="1" dirty="0" err="1">
                <a:solidFill>
                  <a:schemeClr val="bg1">
                    <a:lumMod val="65000"/>
                  </a:schemeClr>
                </a:solidFill>
                <a:latin typeface="Courier New" panose="02070309020205020404" pitchFamily="49" charset="0"/>
                <a:cs typeface="Courier New" panose="02070309020205020404" pitchFamily="49" charset="0"/>
              </a:rPr>
              <a:t>var</a:t>
            </a:r>
            <a:r>
              <a:rPr lang="en-US" sz="1400" b="1" dirty="0">
                <a:solidFill>
                  <a:schemeClr val="bg1">
                    <a:lumMod val="65000"/>
                  </a:schemeClr>
                </a:solidFill>
                <a:latin typeface="Courier New" panose="02070309020205020404" pitchFamily="49" charset="0"/>
                <a:cs typeface="Courier New" panose="02070309020205020404" pitchFamily="49" charset="0"/>
              </a:rPr>
              <a:t> server = </a:t>
            </a:r>
            <a:r>
              <a:rPr lang="en-US" sz="1400" b="1" dirty="0" err="1">
                <a:solidFill>
                  <a:schemeClr val="bg1">
                    <a:lumMod val="65000"/>
                  </a:schemeClr>
                </a:solidFill>
                <a:latin typeface="Courier New" panose="02070309020205020404" pitchFamily="49" charset="0"/>
                <a:cs typeface="Courier New" panose="02070309020205020404" pitchFamily="49" charset="0"/>
              </a:rPr>
              <a:t>app</a:t>
            </a:r>
            <a:r>
              <a:rPr lang="en-US" sz="1400" b="1" dirty="0" err="1" smtClean="0">
                <a:solidFill>
                  <a:schemeClr val="bg1">
                    <a:lumMod val="65000"/>
                  </a:schemeClr>
                </a:solidFill>
                <a:latin typeface="Courier New" panose="02070309020205020404" pitchFamily="49" charset="0"/>
                <a:cs typeface="Courier New" panose="02070309020205020404" pitchFamily="49" charset="0"/>
              </a:rPr>
              <a:t>.listen</a:t>
            </a:r>
            <a:r>
              <a:rPr lang="en-US" sz="1400" b="1" dirty="0" smtClean="0">
                <a:solidFill>
                  <a:schemeClr val="bg1">
                    <a:lumMod val="65000"/>
                  </a:schemeClr>
                </a:solidFill>
                <a:latin typeface="Courier New" panose="02070309020205020404" pitchFamily="49" charset="0"/>
                <a:cs typeface="Courier New" panose="02070309020205020404" pitchFamily="49" charset="0"/>
              </a:rPr>
              <a:t>(3000);</a:t>
            </a:r>
          </a:p>
          <a:p>
            <a:r>
              <a:rPr lang="en-US" dirty="0" smtClean="0"/>
              <a:t>Create a file called </a:t>
            </a:r>
            <a:r>
              <a:rPr lang="en-US" dirty="0" err="1" smtClean="0"/>
              <a:t>notes.json</a:t>
            </a:r>
            <a:r>
              <a:rPr lang="en-US" dirty="0" smtClean="0"/>
              <a:t> in the main directory, beside app.js, and enter:</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"text": "This is the note text" } ]</a:t>
            </a:r>
          </a:p>
          <a:p>
            <a:pPr marL="0" indent="0">
              <a:lnSpc>
                <a:spcPct val="100000"/>
              </a:lnSpc>
              <a:spcBef>
                <a:spcPts val="0"/>
              </a:spcBef>
              <a:buNone/>
            </a:pPr>
            <a:endParaRPr lang="en-US" sz="1400" b="1" dirty="0">
              <a:solidFill>
                <a:schemeClr val="bg1">
                  <a:lumMod val="6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045300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web server</a:t>
            </a:r>
            <a:endParaRPr lang="en-US" dirty="0"/>
          </a:p>
        </p:txBody>
      </p:sp>
      <p:sp>
        <p:nvSpPr>
          <p:cNvPr id="3" name="Content Placeholder 2"/>
          <p:cNvSpPr>
            <a:spLocks noGrp="1"/>
          </p:cNvSpPr>
          <p:nvPr>
            <p:ph sz="half" idx="1"/>
          </p:nvPr>
        </p:nvSpPr>
        <p:spPr>
          <a:xfrm>
            <a:off x="342901" y="1009650"/>
            <a:ext cx="4039914" cy="4119106"/>
          </a:xfrm>
        </p:spPr>
        <p:txBody>
          <a:bodyPr>
            <a:normAutofit/>
          </a:bodyPr>
          <a:lstStyle/>
          <a:p>
            <a:r>
              <a:rPr lang="en-US" dirty="0"/>
              <a:t>Save everything, run 'node app.js' in the console window, and navigate to //localhost:3000/</a:t>
            </a:r>
            <a:r>
              <a:rPr lang="en-US" dirty="0" err="1"/>
              <a:t>api</a:t>
            </a:r>
            <a:r>
              <a:rPr lang="en-US" dirty="0"/>
              <a:t>/notes</a:t>
            </a:r>
            <a:r>
              <a:rPr lang="en-US" dirty="0" smtClean="0"/>
              <a:t>.</a:t>
            </a:r>
          </a:p>
          <a:p>
            <a:r>
              <a:rPr lang="en-US" dirty="0" smtClean="0"/>
              <a:t>Check that it returns the contents of </a:t>
            </a:r>
            <a:r>
              <a:rPr lang="en-US" dirty="0" err="1" smtClean="0"/>
              <a:t>notes.json</a:t>
            </a:r>
            <a:r>
              <a:rPr lang="en-US" dirty="0" smtClean="0"/>
              <a:t>.</a:t>
            </a:r>
          </a:p>
          <a:p>
            <a:r>
              <a:rPr lang="en-US" dirty="0" smtClean="0"/>
              <a:t>Stop the server (Ctrl-C or the square red button).</a:t>
            </a:r>
          </a:p>
          <a:p>
            <a:r>
              <a:rPr lang="en-US" dirty="0" smtClean="0"/>
              <a:t>This version is available in the </a:t>
            </a:r>
            <a:r>
              <a:rPr lang="en-US" dirty="0" smtClean="0"/>
              <a:t>'step 10 – get API' </a:t>
            </a:r>
            <a:r>
              <a:rPr lang="en-US" dirty="0" smtClean="0"/>
              <a:t>commit of the repo. Run '</a:t>
            </a:r>
            <a:r>
              <a:rPr lang="en-US" dirty="0" err="1" smtClean="0"/>
              <a:t>npm</a:t>
            </a:r>
            <a:r>
              <a:rPr lang="en-US" dirty="0" smtClean="0"/>
              <a:t> install' and it's ready to go.</a:t>
            </a:r>
          </a:p>
          <a:p>
            <a:endParaRPr lang="en-US" dirty="0" smtClean="0"/>
          </a:p>
        </p:txBody>
      </p:sp>
      <p:pic>
        <p:nvPicPr>
          <p:cNvPr id="4" name="Picture 3"/>
          <p:cNvPicPr>
            <a:picLocks noChangeAspect="1"/>
          </p:cNvPicPr>
          <p:nvPr/>
        </p:nvPicPr>
        <p:blipFill>
          <a:blip r:embed="rId3"/>
          <a:stretch>
            <a:fillRect/>
          </a:stretch>
        </p:blipFill>
        <p:spPr>
          <a:xfrm>
            <a:off x="4572000" y="314326"/>
            <a:ext cx="4242472" cy="4053568"/>
          </a:xfrm>
          <a:prstGeom prst="rect">
            <a:avLst/>
          </a:prstGeom>
        </p:spPr>
      </p:pic>
    </p:spTree>
    <p:extLst>
      <p:ext uri="{BB962C8B-B14F-4D97-AF65-F5344CB8AC3E}">
        <p14:creationId xmlns:p14="http://schemas.microsoft.com/office/powerpoint/2010/main" val="928242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Style Sheets (CSS)</a:t>
            </a:r>
            <a:endParaRPr lang="en-US" dirty="0"/>
          </a:p>
        </p:txBody>
      </p:sp>
      <p:sp>
        <p:nvSpPr>
          <p:cNvPr id="3" name="Content Placeholder 2"/>
          <p:cNvSpPr>
            <a:spLocks noGrp="1"/>
          </p:cNvSpPr>
          <p:nvPr>
            <p:ph sz="half" idx="1"/>
          </p:nvPr>
        </p:nvSpPr>
        <p:spPr>
          <a:xfrm>
            <a:off x="342901" y="897466"/>
            <a:ext cx="8612564" cy="3059071"/>
          </a:xfrm>
        </p:spPr>
        <p:txBody>
          <a:bodyPr tIns="91440">
            <a:noAutofit/>
          </a:bodyPr>
          <a:lstStyle/>
          <a:p>
            <a:r>
              <a:rPr lang="en-US" dirty="0" smtClean="0"/>
              <a:t>Used to declaratively apply styling to selected HTML elements</a:t>
            </a:r>
          </a:p>
          <a:p>
            <a:r>
              <a:rPr lang="en-US" dirty="0" smtClean="0"/>
              <a:t>Can completely override the presentation aspects of selected elements</a:t>
            </a:r>
          </a:p>
          <a:p>
            <a:r>
              <a:rPr lang="en-US" dirty="0" smtClean="0"/>
              <a:t>Can add content before or after selected elements</a:t>
            </a:r>
          </a:p>
          <a:p>
            <a:r>
              <a:rPr lang="en-US" dirty="0" smtClean="0"/>
              <a:t>Cannot remove content (but can style it to be invisible)</a:t>
            </a:r>
          </a:p>
          <a:p>
            <a:r>
              <a:rPr lang="en-US" dirty="0" smtClean="0"/>
              <a:t>Cannot affect </a:t>
            </a:r>
            <a:r>
              <a:rPr lang="en-US" dirty="0" err="1" smtClean="0"/>
              <a:t>behavioural</a:t>
            </a:r>
            <a:r>
              <a:rPr lang="en-US" dirty="0" smtClean="0"/>
              <a:t> aspects of elements (e.g. '</a:t>
            </a:r>
            <a:r>
              <a:rPr lang="en-US" dirty="0" err="1" smtClean="0"/>
              <a:t>readonly</a:t>
            </a:r>
            <a:r>
              <a:rPr lang="en-US" dirty="0" smtClean="0"/>
              <a:t>')</a:t>
            </a:r>
          </a:p>
          <a:p>
            <a:r>
              <a:rPr lang="en-US" dirty="0" smtClean="0"/>
              <a:t>Domain of the ‘web designer’</a:t>
            </a:r>
          </a:p>
          <a:p>
            <a:pPr marL="0" indent="0">
              <a:buNone/>
            </a:pPr>
            <a:endParaRPr lang="en-US" dirty="0" smtClean="0"/>
          </a:p>
        </p:txBody>
      </p:sp>
    </p:spTree>
    <p:extLst>
      <p:ext uri="{BB962C8B-B14F-4D97-AF65-F5344CB8AC3E}">
        <p14:creationId xmlns:p14="http://schemas.microsoft.com/office/powerpoint/2010/main" val="40265432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sz="half" idx="1"/>
          </p:nvPr>
        </p:nvSpPr>
        <p:spPr>
          <a:xfrm>
            <a:off x="342900" y="1009650"/>
            <a:ext cx="8458201" cy="3564996"/>
          </a:xfrm>
        </p:spPr>
        <p:txBody>
          <a:bodyPr/>
          <a:lstStyle/>
          <a:p>
            <a:r>
              <a:rPr lang="en-US" dirty="0" smtClean="0"/>
              <a:t>Being conscientious developers, we'd </a:t>
            </a:r>
            <a:r>
              <a:rPr lang="en-US" u="sng" dirty="0" smtClean="0"/>
              <a:t>so</a:t>
            </a:r>
            <a:r>
              <a:rPr lang="en-US" dirty="0" smtClean="0"/>
              <a:t> like to write some unit tests. We'll need three packages: mocha (test framework), </a:t>
            </a:r>
            <a:r>
              <a:rPr lang="en-US" dirty="0" err="1" smtClean="0"/>
              <a:t>sinon</a:t>
            </a:r>
            <a:r>
              <a:rPr lang="en-US" dirty="0" smtClean="0"/>
              <a:t> (stubbing, mocking, spying, etc.), and </a:t>
            </a:r>
            <a:r>
              <a:rPr lang="en-US" dirty="0" err="1" smtClean="0"/>
              <a:t>supertest</a:t>
            </a:r>
            <a:r>
              <a:rPr lang="en-US" dirty="0" smtClean="0"/>
              <a:t> (for HTTP endpoint testing).</a:t>
            </a:r>
          </a:p>
          <a:p>
            <a:r>
              <a:rPr lang="en-US" dirty="0" smtClean="0"/>
              <a:t>From the command line, enter:</a:t>
            </a:r>
          </a:p>
          <a:p>
            <a:pPr marL="0" indent="0">
              <a:lnSpc>
                <a:spcPct val="100000"/>
              </a:lnSpc>
              <a:spcBef>
                <a:spcPts val="0"/>
              </a:spcBef>
              <a:buNone/>
            </a:pPr>
            <a:endParaRPr lang="en-US" sz="1400" b="1" dirty="0" smtClean="0">
              <a:solidFill>
                <a:schemeClr val="bg1">
                  <a:lumMod val="65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&gt; </a:t>
            </a:r>
            <a:r>
              <a:rPr lang="en-US" sz="1400" b="1" dirty="0" err="1">
                <a:solidFill>
                  <a:schemeClr val="tx1"/>
                </a:solidFill>
                <a:latin typeface="Courier New" panose="02070309020205020404" pitchFamily="49" charset="0"/>
                <a:cs typeface="Courier New" panose="02070309020205020404" pitchFamily="49" charset="0"/>
              </a:rPr>
              <a:t>npm</a:t>
            </a:r>
            <a:r>
              <a:rPr lang="en-US" sz="1400" b="1" dirty="0">
                <a:solidFill>
                  <a:schemeClr val="tx1"/>
                </a:solidFill>
                <a:latin typeface="Courier New" panose="02070309020205020404" pitchFamily="49" charset="0"/>
                <a:cs typeface="Courier New" panose="02070309020205020404" pitchFamily="49" charset="0"/>
              </a:rPr>
              <a:t> install mocha </a:t>
            </a:r>
            <a:r>
              <a:rPr lang="en-US" sz="1400" b="1" dirty="0" smtClean="0">
                <a:solidFill>
                  <a:schemeClr val="tx1"/>
                </a:solidFill>
                <a:latin typeface="Courier New" panose="02070309020205020404" pitchFamily="49" charset="0"/>
                <a:cs typeface="Courier New" panose="02070309020205020404" pitchFamily="49" charset="0"/>
              </a:rPr>
              <a:t>--save-dev</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&gt; </a:t>
            </a:r>
            <a:r>
              <a:rPr lang="en-US" sz="1400" b="1" dirty="0" err="1" smtClean="0">
                <a:solidFill>
                  <a:schemeClr val="tx1"/>
                </a:solidFill>
                <a:latin typeface="Courier New" panose="02070309020205020404" pitchFamily="49" charset="0"/>
                <a:cs typeface="Courier New" panose="02070309020205020404" pitchFamily="49" charset="0"/>
              </a:rPr>
              <a:t>npm</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install </a:t>
            </a:r>
            <a:r>
              <a:rPr lang="en-US" sz="1400" b="1" dirty="0" err="1">
                <a:solidFill>
                  <a:schemeClr val="tx1"/>
                </a:solidFill>
                <a:latin typeface="Courier New" panose="02070309020205020404" pitchFamily="49" charset="0"/>
                <a:cs typeface="Courier New" panose="02070309020205020404" pitchFamily="49" charset="0"/>
              </a:rPr>
              <a:t>sinon</a:t>
            </a: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-–save-dev</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&gt; </a:t>
            </a:r>
            <a:r>
              <a:rPr lang="en-US" sz="1400" b="1" dirty="0" err="1">
                <a:solidFill>
                  <a:schemeClr val="tx1"/>
                </a:solidFill>
                <a:latin typeface="Courier New" panose="02070309020205020404" pitchFamily="49" charset="0"/>
                <a:cs typeface="Courier New" panose="02070309020205020404" pitchFamily="49" charset="0"/>
              </a:rPr>
              <a:t>npm</a:t>
            </a:r>
            <a:r>
              <a:rPr lang="en-US" sz="1400" b="1" dirty="0">
                <a:solidFill>
                  <a:schemeClr val="tx1"/>
                </a:solidFill>
                <a:latin typeface="Courier New" panose="02070309020205020404" pitchFamily="49" charset="0"/>
                <a:cs typeface="Courier New" panose="02070309020205020404" pitchFamily="49" charset="0"/>
              </a:rPr>
              <a:t> install </a:t>
            </a:r>
            <a:r>
              <a:rPr lang="en-US" sz="1400" b="1" dirty="0" err="1" smtClean="0">
                <a:solidFill>
                  <a:schemeClr val="tx1"/>
                </a:solidFill>
                <a:latin typeface="Courier New" panose="02070309020205020404" pitchFamily="49" charset="0"/>
                <a:cs typeface="Courier New" panose="02070309020205020404" pitchFamily="49" charset="0"/>
              </a:rPr>
              <a:t>supertest</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-–save-dev</a:t>
            </a:r>
          </a:p>
          <a:p>
            <a:pPr lvl="0"/>
            <a:r>
              <a:rPr lang="en-US" dirty="0" smtClean="0"/>
              <a:t>Because these packages are needed only during development, we use the --save-dev option, which places them under '</a:t>
            </a:r>
            <a:r>
              <a:rPr lang="en-US" dirty="0" err="1" smtClean="0"/>
              <a:t>devDependencies</a:t>
            </a:r>
            <a:r>
              <a:rPr lang="en-US" dirty="0" smtClean="0"/>
              <a:t>' in </a:t>
            </a:r>
            <a:r>
              <a:rPr lang="en-US" dirty="0" err="1" smtClean="0"/>
              <a:t>package.json</a:t>
            </a:r>
            <a:r>
              <a:rPr lang="en-US" dirty="0" smtClean="0"/>
              <a:t>. We should get about 22, 12 and 17 packages installed, respectively.</a:t>
            </a:r>
          </a:p>
        </p:txBody>
      </p:sp>
    </p:spTree>
    <p:extLst>
      <p:ext uri="{BB962C8B-B14F-4D97-AF65-F5344CB8AC3E}">
        <p14:creationId xmlns:p14="http://schemas.microsoft.com/office/powerpoint/2010/main" val="13073865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sz="half" idx="1"/>
          </p:nvPr>
        </p:nvSpPr>
        <p:spPr>
          <a:xfrm>
            <a:off x="342899" y="1009650"/>
            <a:ext cx="8458201" cy="3794554"/>
          </a:xfrm>
        </p:spPr>
        <p:txBody>
          <a:bodyPr/>
          <a:lstStyle/>
          <a:p>
            <a:pPr lvl="0"/>
            <a:r>
              <a:rPr lang="en-US" dirty="0"/>
              <a:t>Create a subdirectory called 'tests', and create a file in that directory called 'testapp.js</a:t>
            </a:r>
            <a:r>
              <a:rPr lang="en-US" dirty="0" smtClean="0"/>
              <a:t>'. </a:t>
            </a:r>
            <a:endParaRPr lang="en-US" sz="1400" b="1" dirty="0">
              <a:solidFill>
                <a:schemeClr val="tx1"/>
              </a:solidFill>
              <a:latin typeface="Courier New" panose="02070309020205020404" pitchFamily="49" charset="0"/>
              <a:cs typeface="Courier New" panose="02070309020205020404" pitchFamily="49" charset="0"/>
            </a:endParaRPr>
          </a:p>
          <a:p>
            <a:r>
              <a:rPr lang="en-US" dirty="0" smtClean="0"/>
              <a:t>In testapp.js, first we require all our dependencies, and sketch in the mocha structure:</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require</a:t>
            </a:r>
            <a:r>
              <a:rPr lang="en-US" sz="1400" b="1" dirty="0">
                <a:solidFill>
                  <a:schemeClr val="tx1"/>
                </a:solidFill>
                <a:latin typeface="Courier New" panose="02070309020205020404" pitchFamily="49" charset="0"/>
                <a:cs typeface="Courier New" panose="02070309020205020404" pitchFamily="49" charset="0"/>
              </a:rPr>
              <a:t>("mocha");</a:t>
            </a:r>
          </a:p>
          <a:p>
            <a:pPr marL="0" indent="0">
              <a:lnSpc>
                <a:spcPct val="100000"/>
              </a:lnSpc>
              <a:spcBef>
                <a:spcPts val="0"/>
              </a:spcBef>
              <a:buNone/>
            </a:pP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sinon</a:t>
            </a:r>
            <a:r>
              <a:rPr lang="en-US" sz="1400" b="1" dirty="0">
                <a:solidFill>
                  <a:schemeClr val="tx1"/>
                </a:solidFill>
                <a:latin typeface="Courier New" panose="02070309020205020404" pitchFamily="49" charset="0"/>
                <a:cs typeface="Courier New" panose="02070309020205020404" pitchFamily="49" charset="0"/>
              </a:rPr>
              <a:t> = require("</a:t>
            </a:r>
            <a:r>
              <a:rPr lang="en-US" sz="1400" b="1" dirty="0" err="1">
                <a:solidFill>
                  <a:schemeClr val="tx1"/>
                </a:solidFill>
                <a:latin typeface="Courier New" panose="02070309020205020404" pitchFamily="49" charset="0"/>
                <a:cs typeface="Courier New" panose="02070309020205020404" pitchFamily="49" charset="0"/>
              </a:rPr>
              <a:t>sinon</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request = require("</a:t>
            </a:r>
            <a:r>
              <a:rPr lang="en-US" sz="1400" b="1" dirty="0" err="1">
                <a:solidFill>
                  <a:schemeClr val="tx1"/>
                </a:solidFill>
                <a:latin typeface="Courier New" panose="02070309020205020404" pitchFamily="49" charset="0"/>
                <a:cs typeface="Courier New" panose="02070309020205020404" pitchFamily="49" charset="0"/>
              </a:rPr>
              <a:t>supertest</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app = require("../app</a:t>
            </a: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fs = require("fs-extra</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describe("GET /</a:t>
            </a:r>
            <a:r>
              <a:rPr lang="en-US" sz="1400" b="1" dirty="0" err="1">
                <a:solidFill>
                  <a:schemeClr val="tx1"/>
                </a:solidFill>
                <a:latin typeface="Courier New" panose="02070309020205020404" pitchFamily="49" charset="0"/>
                <a:cs typeface="Courier New" panose="02070309020205020404" pitchFamily="49" charset="0"/>
              </a:rPr>
              <a:t>api</a:t>
            </a:r>
            <a:r>
              <a:rPr lang="en-US" sz="1400" b="1" dirty="0">
                <a:solidFill>
                  <a:schemeClr val="tx1"/>
                </a:solidFill>
                <a:latin typeface="Courier New" panose="02070309020205020404" pitchFamily="49" charset="0"/>
                <a:cs typeface="Courier New" panose="02070309020205020404" pitchFamily="49" charset="0"/>
              </a:rPr>
              <a:t>/notes", function()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it</a:t>
            </a:r>
            <a:r>
              <a:rPr lang="en-US" sz="1400" b="1" dirty="0">
                <a:solidFill>
                  <a:schemeClr val="tx1"/>
                </a:solidFill>
                <a:latin typeface="Courier New" panose="02070309020205020404" pitchFamily="49" charset="0"/>
                <a:cs typeface="Courier New" panose="02070309020205020404" pitchFamily="49" charset="0"/>
              </a:rPr>
              <a:t>("Should respond 200 OK if the JSON file is valid", function(done)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done();</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r>
              <a:rPr lang="en-US" dirty="0"/>
              <a:t/>
            </a:r>
            <a:br>
              <a:rPr lang="en-US" dirty="0"/>
            </a:br>
            <a:endParaRPr lang="en-US" dirty="0"/>
          </a:p>
          <a:p>
            <a:endParaRPr lang="en-US" dirty="0" smtClean="0"/>
          </a:p>
          <a:p>
            <a:endParaRPr lang="en-US" dirty="0"/>
          </a:p>
        </p:txBody>
      </p:sp>
    </p:spTree>
    <p:extLst>
      <p:ext uri="{BB962C8B-B14F-4D97-AF65-F5344CB8AC3E}">
        <p14:creationId xmlns:p14="http://schemas.microsoft.com/office/powerpoint/2010/main" val="12877718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sz="half" idx="1"/>
          </p:nvPr>
        </p:nvSpPr>
        <p:spPr>
          <a:xfrm>
            <a:off x="342901" y="1009650"/>
            <a:ext cx="8458201" cy="3294459"/>
          </a:xfrm>
        </p:spPr>
        <p:txBody>
          <a:bodyPr/>
          <a:lstStyle/>
          <a:p>
            <a:r>
              <a:rPr lang="en-US" dirty="0" smtClean="0"/>
              <a:t>In Node.JS, every source file is automatically wrapped in an IIFE. We can export our public functions or variables by assigning to the </a:t>
            </a:r>
            <a:r>
              <a:rPr lang="en-US" dirty="0" err="1" smtClean="0"/>
              <a:t>module.exports</a:t>
            </a:r>
            <a:r>
              <a:rPr lang="en-US" dirty="0" smtClean="0"/>
              <a:t> object.</a:t>
            </a:r>
          </a:p>
          <a:p>
            <a:r>
              <a:rPr lang="en-US" dirty="0" smtClean="0"/>
              <a:t>We will need to get express's app and server objects from the app module, so let's export them. We can export ordinary variables as readily as functions.</a:t>
            </a:r>
          </a:p>
          <a:p>
            <a:r>
              <a:rPr lang="en-US" dirty="0" smtClean="0"/>
              <a:t>Add the following to the end of app.js:</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module.exports</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app: app,</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server: server</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43234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sz="half" idx="1"/>
          </p:nvPr>
        </p:nvSpPr>
        <p:spPr>
          <a:xfrm>
            <a:off x="342900" y="1019545"/>
            <a:ext cx="8458201" cy="3294459"/>
          </a:xfrm>
        </p:spPr>
        <p:txBody>
          <a:bodyPr/>
          <a:lstStyle/>
          <a:p>
            <a:r>
              <a:rPr lang="en-US" dirty="0" smtClean="0"/>
              <a:t>Add some test data. In the outer scope of testapp.js, enter:</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smtClean="0">
                <a:solidFill>
                  <a:schemeClr val="bg1">
                    <a:lumMod val="50000"/>
                  </a:schemeClr>
                </a:solidFill>
                <a:latin typeface="Courier New" panose="02070309020205020404" pitchFamily="49" charset="0"/>
                <a:cs typeface="Courier New" panose="02070309020205020404" pitchFamily="49" charset="0"/>
              </a:rPr>
              <a:t>var</a:t>
            </a: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r>
              <a:rPr lang="en-US" sz="1400" b="1" dirty="0">
                <a:solidFill>
                  <a:schemeClr val="bg1">
                    <a:lumMod val="50000"/>
                  </a:schemeClr>
                </a:solidFill>
                <a:latin typeface="Courier New" panose="02070309020205020404" pitchFamily="49" charset="0"/>
                <a:cs typeface="Courier New" panose="02070309020205020404" pitchFamily="49" charset="0"/>
              </a:rPr>
              <a:t>fs = require("fs-extra");</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notes = [ { "text": "This is the note text" } ];</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r>
            <a:br>
              <a:rPr lang="en-US" sz="1400" b="1" dirty="0">
                <a:solidFill>
                  <a:schemeClr val="bg1">
                    <a:lumMod val="50000"/>
                  </a:schemeClr>
                </a:solidFill>
                <a:latin typeface="Courier New" panose="02070309020205020404" pitchFamily="49" charset="0"/>
                <a:cs typeface="Courier New" panose="02070309020205020404" pitchFamily="49" charset="0"/>
              </a:rPr>
            </a:br>
            <a:r>
              <a:rPr lang="en-US" sz="1400" b="1" dirty="0">
                <a:solidFill>
                  <a:schemeClr val="bg1">
                    <a:lumMod val="50000"/>
                  </a:schemeClr>
                </a:solidFill>
                <a:latin typeface="Courier New" panose="02070309020205020404" pitchFamily="49" charset="0"/>
                <a:cs typeface="Courier New" panose="02070309020205020404" pitchFamily="49" charset="0"/>
              </a:rPr>
              <a:t>describe("GET /</a:t>
            </a:r>
            <a:r>
              <a:rPr lang="en-US" sz="1400" b="1" dirty="0" err="1">
                <a:solidFill>
                  <a:schemeClr val="bg1">
                    <a:lumMod val="50000"/>
                  </a:schemeClr>
                </a:solidFill>
                <a:latin typeface="Courier New" panose="02070309020205020404" pitchFamily="49" charset="0"/>
                <a:cs typeface="Courier New" panose="02070309020205020404" pitchFamily="49" charset="0"/>
              </a:rPr>
              <a:t>api</a:t>
            </a:r>
            <a:r>
              <a:rPr lang="en-US" sz="1400" b="1" dirty="0">
                <a:solidFill>
                  <a:schemeClr val="bg1">
                    <a:lumMod val="50000"/>
                  </a:schemeClr>
                </a:solidFill>
                <a:latin typeface="Courier New" panose="02070309020205020404" pitchFamily="49" charset="0"/>
                <a:cs typeface="Courier New" panose="02070309020205020404" pitchFamily="49" charset="0"/>
              </a:rPr>
              <a:t>/notes", function() {</a:t>
            </a:r>
          </a:p>
          <a:p>
            <a:endParaRPr lang="en-US" dirty="0"/>
          </a:p>
        </p:txBody>
      </p:sp>
    </p:spTree>
    <p:extLst>
      <p:ext uri="{BB962C8B-B14F-4D97-AF65-F5344CB8AC3E}">
        <p14:creationId xmlns:p14="http://schemas.microsoft.com/office/powerpoint/2010/main" val="303784724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sz="half" idx="1"/>
          </p:nvPr>
        </p:nvSpPr>
        <p:spPr>
          <a:xfrm>
            <a:off x="342901" y="773866"/>
            <a:ext cx="8458201" cy="3294459"/>
          </a:xfrm>
        </p:spPr>
        <p:txBody>
          <a:bodyPr/>
          <a:lstStyle/>
          <a:p>
            <a:r>
              <a:rPr lang="en-US" dirty="0" smtClean="0"/>
              <a:t>We're ready to write the first test case:</a:t>
            </a:r>
          </a:p>
          <a:p>
            <a:pPr marL="0" indent="0">
              <a:lnSpc>
                <a:spcPct val="100000"/>
              </a:lnSpc>
              <a:spcBef>
                <a:spcPts val="60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    it</a:t>
            </a:r>
            <a:r>
              <a:rPr lang="en-US" sz="1400" b="1" dirty="0">
                <a:solidFill>
                  <a:schemeClr val="bg1">
                    <a:lumMod val="50000"/>
                  </a:schemeClr>
                </a:solidFill>
                <a:latin typeface="Courier New" panose="02070309020205020404" pitchFamily="49" charset="0"/>
                <a:cs typeface="Courier New" panose="02070309020205020404" pitchFamily="49" charset="0"/>
              </a:rPr>
              <a:t>("Should respond 200 OK if the JSON file is valid", function(done)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sinon.stub</a:t>
            </a:r>
            <a:r>
              <a:rPr lang="en-US" sz="1400" b="1" dirty="0" smtClean="0">
                <a:solidFill>
                  <a:schemeClr val="tx1"/>
                </a:solidFill>
                <a:latin typeface="Courier New" panose="02070309020205020404" pitchFamily="49" charset="0"/>
                <a:cs typeface="Courier New" panose="02070309020205020404" pitchFamily="49" charset="0"/>
              </a:rPr>
              <a:t>(fs</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readJsonSync</a:t>
            </a:r>
            <a:r>
              <a:rPr lang="en-US" sz="1400" b="1" dirty="0">
                <a:solidFill>
                  <a:schemeClr val="tx1"/>
                </a:solidFill>
                <a:latin typeface="Courier New" panose="02070309020205020404" pitchFamily="49" charset="0"/>
                <a:cs typeface="Courier New" panose="02070309020205020404" pitchFamily="49" charset="0"/>
              </a:rPr>
              <a:t>").returns(notes);</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smtClean="0">
                <a:solidFill>
                  <a:schemeClr val="tx1"/>
                </a:solidFill>
                <a:latin typeface="Courier New" panose="02070309020205020404" pitchFamily="49" charset="0"/>
                <a:cs typeface="Courier New" panose="02070309020205020404" pitchFamily="49" charset="0"/>
              </a:rPr>
              <a:t>        request(</a:t>
            </a:r>
            <a:r>
              <a:rPr lang="en-US" sz="1400" b="1" dirty="0" err="1" smtClean="0">
                <a:solidFill>
                  <a:schemeClr val="tx1"/>
                </a:solidFill>
                <a:latin typeface="Courier New" panose="02070309020205020404" pitchFamily="49" charset="0"/>
                <a:cs typeface="Courier New" panose="02070309020205020404" pitchFamily="49" charset="0"/>
              </a:rPr>
              <a:t>app.app</a:t>
            </a: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get("/</a:t>
            </a:r>
            <a:r>
              <a:rPr lang="en-US" sz="1400" b="1" dirty="0" err="1">
                <a:solidFill>
                  <a:schemeClr val="tx1"/>
                </a:solidFill>
                <a:latin typeface="Courier New" panose="02070309020205020404" pitchFamily="49" charset="0"/>
                <a:cs typeface="Courier New" panose="02070309020205020404" pitchFamily="49" charset="0"/>
              </a:rPr>
              <a:t>api</a:t>
            </a:r>
            <a:r>
              <a:rPr lang="en-US" sz="1400" b="1" dirty="0">
                <a:solidFill>
                  <a:schemeClr val="tx1"/>
                </a:solidFill>
                <a:latin typeface="Courier New" panose="02070309020205020404" pitchFamily="49" charset="0"/>
                <a:cs typeface="Courier New" panose="02070309020205020404" pitchFamily="49" charset="0"/>
              </a:rPr>
              <a:t>/notes")</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expect("Content-Type", /</a:t>
            </a:r>
            <a:r>
              <a:rPr lang="en-US" sz="1400" b="1" dirty="0" err="1">
                <a:solidFill>
                  <a:schemeClr val="tx1"/>
                </a:solidFill>
                <a:latin typeface="Courier New" panose="02070309020205020404" pitchFamily="49" charset="0"/>
                <a:cs typeface="Courier New" panose="02070309020205020404" pitchFamily="49" charset="0"/>
              </a:rPr>
              <a:t>json</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expect(200, notes, done);</a:t>
            </a: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p>
          <a:p>
            <a:pPr lvl="0"/>
            <a:r>
              <a:rPr lang="en-US" dirty="0" smtClean="0"/>
              <a:t>We also need to close the server when we're done, so the test suite exits.</a:t>
            </a:r>
            <a:endParaRPr lang="en-US" dirty="0"/>
          </a:p>
          <a:p>
            <a:pPr marL="0" indent="0">
              <a:lnSpc>
                <a:spcPct val="100000"/>
              </a:lnSpc>
              <a:spcBef>
                <a:spcPts val="60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describe</a:t>
            </a:r>
            <a:r>
              <a:rPr lang="en-US" sz="1400" b="1" dirty="0">
                <a:solidFill>
                  <a:schemeClr val="bg1">
                    <a:lumMod val="50000"/>
                  </a:schemeClr>
                </a:solidFill>
                <a:latin typeface="Courier New" panose="02070309020205020404" pitchFamily="49" charset="0"/>
                <a:cs typeface="Courier New" panose="02070309020205020404" pitchFamily="49" charset="0"/>
              </a:rPr>
              <a:t>("GET /</a:t>
            </a:r>
            <a:r>
              <a:rPr lang="en-US" sz="1400" b="1" dirty="0" err="1">
                <a:solidFill>
                  <a:schemeClr val="bg1">
                    <a:lumMod val="50000"/>
                  </a:schemeClr>
                </a:solidFill>
                <a:latin typeface="Courier New" panose="02070309020205020404" pitchFamily="49" charset="0"/>
                <a:cs typeface="Courier New" panose="02070309020205020404" pitchFamily="49" charset="0"/>
              </a:rPr>
              <a:t>api</a:t>
            </a:r>
            <a:r>
              <a:rPr lang="en-US" sz="1400" b="1" dirty="0">
                <a:solidFill>
                  <a:schemeClr val="bg1">
                    <a:lumMod val="50000"/>
                  </a:schemeClr>
                </a:solidFill>
                <a:latin typeface="Courier New" panose="02070309020205020404" pitchFamily="49" charset="0"/>
                <a:cs typeface="Courier New" panose="02070309020205020404" pitchFamily="49" charset="0"/>
              </a:rPr>
              <a:t>/notes", function()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after( function()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app.server.close</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    it</a:t>
            </a:r>
            <a:r>
              <a:rPr lang="en-US" sz="1400" b="1" dirty="0">
                <a:solidFill>
                  <a:schemeClr val="bg1">
                    <a:lumMod val="50000"/>
                  </a:schemeClr>
                </a:solidFill>
                <a:latin typeface="Courier New" panose="02070309020205020404" pitchFamily="49" charset="0"/>
                <a:cs typeface="Courier New" panose="02070309020205020404" pitchFamily="49" charset="0"/>
              </a:rPr>
              <a:t>("Should respond 200 OK if the JSON file is valid", function(done) {</a:t>
            </a:r>
          </a:p>
        </p:txBody>
      </p:sp>
    </p:spTree>
    <p:extLst>
      <p:ext uri="{BB962C8B-B14F-4D97-AF65-F5344CB8AC3E}">
        <p14:creationId xmlns:p14="http://schemas.microsoft.com/office/powerpoint/2010/main" val="386058794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sz="half" idx="1"/>
          </p:nvPr>
        </p:nvSpPr>
        <p:spPr>
          <a:xfrm>
            <a:off x="342899" y="1009650"/>
            <a:ext cx="8458201" cy="3294459"/>
          </a:xfrm>
        </p:spPr>
        <p:txBody>
          <a:bodyPr>
            <a:normAutofit/>
          </a:bodyPr>
          <a:lstStyle/>
          <a:p>
            <a:r>
              <a:rPr lang="en-US" dirty="0" smtClean="0">
                <a:sym typeface="Wingdings" panose="05000000000000000000" pitchFamily="2" charset="2"/>
              </a:rPr>
              <a:t>The finished unit tests ar</a:t>
            </a:r>
            <a:r>
              <a:rPr lang="en-US" dirty="0" smtClean="0">
                <a:sym typeface="Wingdings" panose="05000000000000000000" pitchFamily="2" charset="2"/>
              </a:rPr>
              <a:t>e in</a:t>
            </a:r>
            <a:r>
              <a:rPr lang="en-US" dirty="0" smtClean="0">
                <a:sym typeface="Wingdings" panose="05000000000000000000" pitchFamily="2" charset="2"/>
              </a:rPr>
              <a:t> </a:t>
            </a:r>
            <a:r>
              <a:rPr lang="en-US" dirty="0" smtClean="0">
                <a:sym typeface="Wingdings" panose="05000000000000000000" pitchFamily="2" charset="2"/>
              </a:rPr>
              <a:t>the </a:t>
            </a:r>
            <a:r>
              <a:rPr lang="en-US" dirty="0" smtClean="0">
                <a:sym typeface="Wingdings" panose="05000000000000000000" pitchFamily="2" charset="2"/>
              </a:rPr>
              <a:t>'step 11 – unit test</a:t>
            </a:r>
            <a:r>
              <a:rPr lang="en-US" dirty="0" smtClean="0">
                <a:sym typeface="Wingdings" panose="05000000000000000000" pitchFamily="2" charset="2"/>
              </a:rPr>
              <a:t>' commit of the repo. </a:t>
            </a:r>
            <a:r>
              <a:rPr lang="en-US" dirty="0" smtClean="0">
                <a:sym typeface="Wingdings" panose="05000000000000000000" pitchFamily="2" charset="2"/>
              </a:rPr>
              <a:t>(You may need to run </a:t>
            </a:r>
            <a:r>
              <a:rPr lang="en-US" dirty="0" err="1" smtClean="0">
                <a:sym typeface="Wingdings" panose="05000000000000000000" pitchFamily="2" charset="2"/>
              </a:rPr>
              <a:t>npm</a:t>
            </a:r>
            <a:r>
              <a:rPr lang="en-US" dirty="0" smtClean="0">
                <a:sym typeface="Wingdings" panose="05000000000000000000" pitchFamily="2" charset="2"/>
              </a:rPr>
              <a:t> install after checking it out</a:t>
            </a:r>
            <a:r>
              <a:rPr lang="en-US" dirty="0" smtClean="0">
                <a:sym typeface="Wingdings" panose="05000000000000000000" pitchFamily="2" charset="2"/>
              </a:rPr>
              <a:t>). A VS Code launch configuration and a script in </a:t>
            </a:r>
            <a:r>
              <a:rPr lang="en-US" dirty="0" err="1" smtClean="0">
                <a:sym typeface="Wingdings" panose="05000000000000000000" pitchFamily="2" charset="2"/>
              </a:rPr>
              <a:t>package.json</a:t>
            </a:r>
            <a:r>
              <a:rPr lang="en-US" dirty="0" smtClean="0">
                <a:sym typeface="Wingdings" panose="05000000000000000000" pitchFamily="2" charset="2"/>
              </a:rPr>
              <a:t> have been provided for running the tests.</a:t>
            </a:r>
            <a:endParaRPr lang="en-US" dirty="0">
              <a:sym typeface="Wingdings" panose="05000000000000000000" pitchFamily="2" charset="2"/>
            </a:endParaRPr>
          </a:p>
          <a:p>
            <a:r>
              <a:rPr lang="en-US" dirty="0" smtClean="0"/>
              <a:t>To </a:t>
            </a:r>
            <a:r>
              <a:rPr lang="en-US" dirty="0" smtClean="0"/>
              <a:t>run </a:t>
            </a:r>
            <a:r>
              <a:rPr lang="en-US" dirty="0" smtClean="0"/>
              <a:t>the tests from </a:t>
            </a:r>
            <a:r>
              <a:rPr lang="en-US" dirty="0" smtClean="0"/>
              <a:t>Visual Studio Code:</a:t>
            </a:r>
          </a:p>
          <a:p>
            <a:pPr lvl="1"/>
            <a:r>
              <a:rPr lang="en-US" dirty="0" smtClean="0"/>
              <a:t>press </a:t>
            </a:r>
            <a:r>
              <a:rPr lang="en-US" dirty="0"/>
              <a:t>the 'no bug' icon on the left hand </a:t>
            </a:r>
            <a:r>
              <a:rPr lang="en-US" dirty="0" smtClean="0"/>
              <a:t>side</a:t>
            </a:r>
          </a:p>
          <a:p>
            <a:pPr lvl="1"/>
            <a:r>
              <a:rPr lang="en-US" dirty="0" smtClean="0"/>
              <a:t>select </a:t>
            </a:r>
            <a:r>
              <a:rPr lang="en-US" dirty="0"/>
              <a:t>'Unit Tests' from the pulldown on the top bar</a:t>
            </a:r>
            <a:r>
              <a:rPr lang="en-US" dirty="0" smtClean="0"/>
              <a:t>.</a:t>
            </a:r>
          </a:p>
          <a:p>
            <a:pPr lvl="1"/>
            <a:r>
              <a:rPr lang="en-US" dirty="0" smtClean="0"/>
              <a:t>press </a:t>
            </a:r>
            <a:r>
              <a:rPr lang="en-US" dirty="0"/>
              <a:t>the green arrow and the unit test will run.</a:t>
            </a:r>
          </a:p>
          <a:p>
            <a:r>
              <a:rPr lang="en-US" dirty="0" smtClean="0"/>
              <a:t>To run </a:t>
            </a:r>
            <a:r>
              <a:rPr lang="en-US" dirty="0" smtClean="0"/>
              <a:t>the tests from </a:t>
            </a:r>
            <a:r>
              <a:rPr lang="en-US" dirty="0" smtClean="0"/>
              <a:t>the command line, enter the command:</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&gt; </a:t>
            </a:r>
            <a:r>
              <a:rPr lang="en-US" sz="1400" b="1" dirty="0" err="1" smtClean="0">
                <a:solidFill>
                  <a:schemeClr val="tx1"/>
                </a:solidFill>
                <a:latin typeface="Courier New" panose="02070309020205020404" pitchFamily="49" charset="0"/>
                <a:cs typeface="Courier New" panose="02070309020205020404" pitchFamily="49" charset="0"/>
              </a:rPr>
              <a:t>npm</a:t>
            </a:r>
            <a:r>
              <a:rPr lang="en-US" sz="1400" b="1" dirty="0" smtClean="0">
                <a:solidFill>
                  <a:schemeClr val="tx1"/>
                </a:solidFill>
                <a:latin typeface="Courier New" panose="02070309020205020404" pitchFamily="49" charset="0"/>
                <a:cs typeface="Courier New" panose="02070309020205020404" pitchFamily="49" charset="0"/>
              </a:rPr>
              <a:t> test</a:t>
            </a:r>
          </a:p>
          <a:p>
            <a:pPr lvl="0"/>
            <a:r>
              <a:rPr lang="en-US" dirty="0"/>
              <a:t>Check that we have 1 test passing. OK, I'm convinced -- let's ship it </a:t>
            </a:r>
            <a:r>
              <a:rPr lang="en-US" dirty="0">
                <a:sym typeface="Wingdings" panose="05000000000000000000" pitchFamily="2" charset="2"/>
              </a:rPr>
              <a:t>;)</a:t>
            </a:r>
          </a:p>
          <a:p>
            <a:pPr marL="0" indent="0">
              <a:lnSpc>
                <a:spcPct val="100000"/>
              </a:lnSpc>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454026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the notes</a:t>
            </a:r>
            <a:endParaRPr lang="en-US" dirty="0"/>
          </a:p>
        </p:txBody>
      </p:sp>
      <p:sp>
        <p:nvSpPr>
          <p:cNvPr id="3" name="Content Placeholder 2"/>
          <p:cNvSpPr>
            <a:spLocks noGrp="1"/>
          </p:cNvSpPr>
          <p:nvPr>
            <p:ph sz="half" idx="1"/>
          </p:nvPr>
        </p:nvSpPr>
        <p:spPr>
          <a:xfrm>
            <a:off x="342900" y="1009650"/>
            <a:ext cx="8458201" cy="3452813"/>
          </a:xfrm>
        </p:spPr>
        <p:txBody>
          <a:bodyPr/>
          <a:lstStyle/>
          <a:p>
            <a:r>
              <a:rPr lang="en-US" dirty="0" smtClean="0"/>
              <a:t>We need to fill in the POST endpoint handler that will let us store the notes. For this we need an additional package – body-parser. Install it:</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&gt; </a:t>
            </a:r>
            <a:r>
              <a:rPr lang="en-US" sz="1400" b="1" dirty="0" err="1">
                <a:solidFill>
                  <a:schemeClr val="tx1"/>
                </a:solidFill>
                <a:latin typeface="Courier New" panose="02070309020205020404" pitchFamily="49" charset="0"/>
                <a:cs typeface="Courier New" panose="02070309020205020404" pitchFamily="49" charset="0"/>
              </a:rPr>
              <a:t>npm</a:t>
            </a:r>
            <a:r>
              <a:rPr lang="en-US" sz="1400" b="1" dirty="0">
                <a:solidFill>
                  <a:schemeClr val="tx1"/>
                </a:solidFill>
                <a:latin typeface="Courier New" panose="02070309020205020404" pitchFamily="49" charset="0"/>
                <a:cs typeface="Courier New" panose="02070309020205020404" pitchFamily="49" charset="0"/>
              </a:rPr>
              <a:t> install body-parser --save</a:t>
            </a:r>
          </a:p>
          <a:p>
            <a:r>
              <a:rPr lang="en-US" dirty="0" smtClean="0"/>
              <a:t>In app.js, require it and install it as express 'middleware':</a:t>
            </a:r>
          </a:p>
          <a:p>
            <a:pPr marL="0" indent="0">
              <a:lnSpc>
                <a:spcPct val="100000"/>
              </a:lnSpc>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smtClean="0">
                <a:solidFill>
                  <a:schemeClr val="bg1">
                    <a:lumMod val="50000"/>
                  </a:schemeClr>
                </a:solidFill>
                <a:latin typeface="Courier New" panose="02070309020205020404" pitchFamily="49" charset="0"/>
                <a:cs typeface="Courier New" panose="02070309020205020404" pitchFamily="49" charset="0"/>
              </a:rPr>
              <a:t>app.use</a:t>
            </a:r>
            <a:r>
              <a:rPr lang="en-US" sz="1400" b="1" dirty="0" smtClean="0">
                <a:solidFill>
                  <a:schemeClr val="bg1">
                    <a:lumMod val="50000"/>
                  </a:schemeClr>
                </a:solidFill>
                <a:latin typeface="Courier New" panose="02070309020205020404" pitchFamily="49" charset="0"/>
                <a:cs typeface="Courier New" panose="02070309020205020404" pitchFamily="49" charset="0"/>
              </a:rPr>
              <a:t>(</a:t>
            </a:r>
            <a:r>
              <a:rPr lang="en-US" sz="1400" b="1" dirty="0" err="1" smtClean="0">
                <a:solidFill>
                  <a:schemeClr val="bg1">
                    <a:lumMod val="50000"/>
                  </a:schemeClr>
                </a:solidFill>
                <a:latin typeface="Courier New" panose="02070309020205020404" pitchFamily="49" charset="0"/>
                <a:cs typeface="Courier New" panose="02070309020205020404" pitchFamily="49" charset="0"/>
              </a:rPr>
              <a:t>express.static</a:t>
            </a:r>
            <a:r>
              <a:rPr lang="en-US" sz="1400" b="1" dirty="0">
                <a:solidFill>
                  <a:schemeClr val="bg1">
                    <a:lumMod val="50000"/>
                  </a:schemeClr>
                </a:solidFill>
                <a:latin typeface="Courier New" panose="02070309020205020404" pitchFamily="49" charset="0"/>
                <a:cs typeface="Courier New" panose="02070309020205020404" pitchFamily="49" charset="0"/>
              </a:rPr>
              <a:t>("public"));</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err="1">
                <a:solidFill>
                  <a:schemeClr val="tx1"/>
                </a:solidFill>
                <a:latin typeface="Courier New" panose="02070309020205020404" pitchFamily="49" charset="0"/>
                <a:cs typeface="Courier New" panose="02070309020205020404" pitchFamily="49" charset="0"/>
              </a:rPr>
              <a:t>var</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bodyParser</a:t>
            </a:r>
            <a:r>
              <a:rPr lang="en-US" sz="1400" b="1" dirty="0">
                <a:solidFill>
                  <a:schemeClr val="tx1"/>
                </a:solidFill>
                <a:latin typeface="Courier New" panose="02070309020205020404" pitchFamily="49" charset="0"/>
                <a:cs typeface="Courier New" panose="02070309020205020404" pitchFamily="49" charset="0"/>
              </a:rPr>
              <a:t> = require("body-parser");</a:t>
            </a:r>
          </a:p>
          <a:p>
            <a:pPr marL="0" indent="0">
              <a:lnSpc>
                <a:spcPct val="100000"/>
              </a:lnSpc>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app.use</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bodyParser.json</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app.use</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bodyParser.raw</a:t>
            </a:r>
            <a:r>
              <a:rPr lang="en-US" sz="1400" b="1" dirty="0">
                <a:solidFill>
                  <a:schemeClr val="tx1"/>
                </a:solidFill>
                <a:latin typeface="Courier New" panose="02070309020205020404" pitchFamily="49" charset="0"/>
                <a:cs typeface="Courier New" panose="02070309020205020404" pitchFamily="49" charset="0"/>
              </a:rPr>
              <a:t>( { type: function() { return true; } } </a:t>
            </a: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a:p>
            <a:pPr marL="0" indent="0">
              <a:buNone/>
            </a:pPr>
            <a:r>
              <a:rPr lang="en-US" dirty="0"/>
              <a:t/>
            </a:r>
            <a:br>
              <a:rPr lang="en-US" dirty="0"/>
            </a:br>
            <a:endParaRPr lang="en-US" dirty="0"/>
          </a:p>
          <a:p>
            <a:endParaRPr lang="en-US" dirty="0" smtClean="0"/>
          </a:p>
          <a:p>
            <a:endParaRPr lang="en-US" dirty="0"/>
          </a:p>
        </p:txBody>
      </p:sp>
    </p:spTree>
    <p:extLst>
      <p:ext uri="{BB962C8B-B14F-4D97-AF65-F5344CB8AC3E}">
        <p14:creationId xmlns:p14="http://schemas.microsoft.com/office/powerpoint/2010/main" val="349451706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the notes</a:t>
            </a:r>
            <a:endParaRPr lang="en-US" dirty="0"/>
          </a:p>
        </p:txBody>
      </p:sp>
      <p:sp>
        <p:nvSpPr>
          <p:cNvPr id="3" name="Content Placeholder 2"/>
          <p:cNvSpPr>
            <a:spLocks noGrp="1"/>
          </p:cNvSpPr>
          <p:nvPr>
            <p:ph sz="half" idx="1"/>
          </p:nvPr>
        </p:nvSpPr>
        <p:spPr>
          <a:xfrm>
            <a:off x="342900" y="897468"/>
            <a:ext cx="8458201" cy="3564996"/>
          </a:xfrm>
        </p:spPr>
        <p:txBody>
          <a:bodyPr/>
          <a:lstStyle/>
          <a:p>
            <a:r>
              <a:rPr lang="en-US" dirty="0" smtClean="0"/>
              <a:t>Finally, add the POST endpoint handler, just before the call to </a:t>
            </a:r>
            <a:r>
              <a:rPr lang="en-US" sz="1400" b="1" dirty="0" err="1" smtClean="0">
                <a:solidFill>
                  <a:schemeClr val="tx1"/>
                </a:solidFill>
                <a:latin typeface="Courier New" panose="02070309020205020404" pitchFamily="49" charset="0"/>
                <a:cs typeface="Courier New" panose="02070309020205020404" pitchFamily="49" charset="0"/>
              </a:rPr>
              <a:t>app.listen</a:t>
            </a:r>
            <a:r>
              <a:rPr lang="en-US" dirty="0" smtClean="0"/>
              <a:t>:</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app.post</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api</a:t>
            </a:r>
            <a:r>
              <a:rPr lang="en-US" sz="1400" b="1" dirty="0">
                <a:solidFill>
                  <a:schemeClr val="tx1"/>
                </a:solidFill>
                <a:latin typeface="Courier New" panose="02070309020205020404" pitchFamily="49" charset="0"/>
                <a:cs typeface="Courier New" panose="02070309020205020404" pitchFamily="49" charset="0"/>
              </a:rPr>
              <a:t>/notes", function(</a:t>
            </a:r>
            <a:r>
              <a:rPr lang="en-US" sz="1400" b="1" dirty="0" err="1">
                <a:solidFill>
                  <a:schemeClr val="tx1"/>
                </a:solidFill>
                <a:latin typeface="Courier New" panose="02070309020205020404" pitchFamily="49" charset="0"/>
                <a:cs typeface="Courier New" panose="02070309020205020404" pitchFamily="49" charset="0"/>
              </a:rPr>
              <a:t>req</a:t>
            </a:r>
            <a:r>
              <a:rPr lang="en-US" sz="1400" b="1" dirty="0">
                <a:solidFill>
                  <a:schemeClr val="tx1"/>
                </a:solidFill>
                <a:latin typeface="Courier New" panose="02070309020205020404" pitchFamily="49" charset="0"/>
                <a:cs typeface="Courier New" panose="02070309020205020404" pitchFamily="49" charset="0"/>
              </a:rPr>
              <a:t>, res)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payload;</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if </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req.body</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instanceof</a:t>
            </a:r>
            <a:r>
              <a:rPr lang="en-US" sz="1400" b="1" dirty="0">
                <a:solidFill>
                  <a:schemeClr val="tx1"/>
                </a:solidFill>
                <a:latin typeface="Courier New" panose="02070309020205020404" pitchFamily="49" charset="0"/>
                <a:cs typeface="Courier New" panose="02070309020205020404" pitchFamily="49" charset="0"/>
              </a:rPr>
              <a:t> Uint8Array)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payload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JSON.parse</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req.body.toString</a:t>
            </a:r>
            <a:r>
              <a:rPr lang="en-US" sz="1400" b="1" dirty="0">
                <a:solidFill>
                  <a:schemeClr val="tx1"/>
                </a:solidFill>
                <a:latin typeface="Courier New" panose="02070309020205020404" pitchFamily="49" charset="0"/>
                <a:cs typeface="Courier New" panose="02070309020205020404" pitchFamily="49" charset="0"/>
              </a:rPr>
              <a:t>("utf8"));</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else if (</a:t>
            </a:r>
            <a:r>
              <a:rPr lang="en-US" sz="1400" b="1" dirty="0" err="1" smtClean="0">
                <a:solidFill>
                  <a:schemeClr val="tx1"/>
                </a:solidFill>
                <a:latin typeface="Courier New" panose="02070309020205020404" pitchFamily="49" charset="0"/>
                <a:cs typeface="Courier New" panose="02070309020205020404" pitchFamily="49" charset="0"/>
              </a:rPr>
              <a:t>req.body</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instanceof</a:t>
            </a:r>
            <a:r>
              <a:rPr lang="en-US" sz="1400" b="1" dirty="0" smtClean="0">
                <a:solidFill>
                  <a:schemeClr val="tx1"/>
                </a:solidFill>
                <a:latin typeface="Courier New" panose="02070309020205020404" pitchFamily="49" charset="0"/>
                <a:cs typeface="Courier New" panose="02070309020205020404" pitchFamily="49" charset="0"/>
              </a:rPr>
              <a:t> Object)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payload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req.body</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fs.writeJsonSync</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path.resolve</a:t>
            </a:r>
            <a:r>
              <a:rPr lang="en-US" sz="1400" b="1" dirty="0">
                <a:solidFill>
                  <a:schemeClr val="tx1"/>
                </a:solidFill>
                <a:latin typeface="Courier New" panose="02070309020205020404" pitchFamily="49" charset="0"/>
                <a:cs typeface="Courier New" panose="02070309020205020404" pitchFamily="49" charset="0"/>
              </a:rPr>
              <a:t>(__</a:t>
            </a:r>
            <a:r>
              <a:rPr lang="en-US" sz="1400" b="1" dirty="0" err="1">
                <a:solidFill>
                  <a:schemeClr val="tx1"/>
                </a:solidFill>
                <a:latin typeface="Courier New" panose="02070309020205020404" pitchFamily="49" charset="0"/>
                <a:cs typeface="Courier New" panose="02070309020205020404" pitchFamily="49" charset="0"/>
              </a:rPr>
              <a:t>dirname</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notes.json</a:t>
            </a:r>
            <a:r>
              <a:rPr lang="en-US" sz="1400" b="1" dirty="0">
                <a:solidFill>
                  <a:schemeClr val="tx1"/>
                </a:solidFill>
                <a:latin typeface="Courier New" panose="02070309020205020404" pitchFamily="49" charset="0"/>
                <a:cs typeface="Courier New" panose="02070309020205020404" pitchFamily="49" charset="0"/>
              </a:rPr>
              <a:t>"), payload);</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res.status</a:t>
            </a:r>
            <a:r>
              <a:rPr lang="en-US" sz="1400" b="1" dirty="0" smtClean="0">
                <a:solidFill>
                  <a:schemeClr val="tx1"/>
                </a:solidFill>
                <a:latin typeface="Courier New" panose="02070309020205020404" pitchFamily="49" charset="0"/>
                <a:cs typeface="Courier New" panose="02070309020205020404" pitchFamily="49" charset="0"/>
              </a:rPr>
              <a:t>(200</a:t>
            </a:r>
            <a:r>
              <a:rPr lang="en-US" sz="1400" b="1" dirty="0">
                <a:solidFill>
                  <a:schemeClr val="tx1"/>
                </a:solidFill>
                <a:latin typeface="Courier New" panose="02070309020205020404" pitchFamily="49" charset="0"/>
                <a:cs typeface="Courier New" panose="02070309020205020404" pitchFamily="49" charset="0"/>
              </a:rPr>
              <a:t>).send();</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52555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the notes</a:t>
            </a:r>
            <a:endParaRPr lang="en-US" dirty="0"/>
          </a:p>
        </p:txBody>
      </p:sp>
      <p:sp>
        <p:nvSpPr>
          <p:cNvPr id="3" name="Content Placeholder 2"/>
          <p:cNvSpPr>
            <a:spLocks noGrp="1"/>
          </p:cNvSpPr>
          <p:nvPr>
            <p:ph sz="half" idx="1"/>
          </p:nvPr>
        </p:nvSpPr>
        <p:spPr>
          <a:xfrm>
            <a:off x="342899" y="1009650"/>
            <a:ext cx="8458201" cy="3294459"/>
          </a:xfrm>
        </p:spPr>
        <p:txBody>
          <a:bodyPr/>
          <a:lstStyle/>
          <a:p>
            <a:r>
              <a:rPr lang="en-US" dirty="0" smtClean="0"/>
              <a:t>This version is available in the </a:t>
            </a:r>
            <a:r>
              <a:rPr lang="en-US" dirty="0" smtClean="0"/>
              <a:t>'step 12 - post API' </a:t>
            </a:r>
            <a:r>
              <a:rPr lang="en-US" dirty="0" smtClean="0"/>
              <a:t>commit of the repo.</a:t>
            </a:r>
          </a:p>
          <a:p>
            <a:r>
              <a:rPr lang="en-US" dirty="0" smtClean="0"/>
              <a:t>Try it with Postman or curl if you have them. Start the server, then send a POST request to the /</a:t>
            </a:r>
            <a:r>
              <a:rPr lang="en-US" dirty="0" err="1" smtClean="0"/>
              <a:t>api</a:t>
            </a:r>
            <a:r>
              <a:rPr lang="en-US" dirty="0" smtClean="0"/>
              <a:t>/notes endpoint with a valid JSON body, and confirm it gets stored into notes.txt.</a:t>
            </a:r>
          </a:p>
          <a:p>
            <a:r>
              <a:rPr lang="en-US" dirty="0" smtClean="0"/>
              <a:t>We totally got the hang of this – no need for unit tests </a:t>
            </a:r>
            <a:r>
              <a:rPr lang="en-US" dirty="0" smtClean="0">
                <a:sym typeface="Wingdings" panose="05000000000000000000" pitchFamily="2" charset="2"/>
              </a:rPr>
              <a:t></a:t>
            </a:r>
          </a:p>
          <a:p>
            <a:r>
              <a:rPr lang="en-US" dirty="0" smtClean="0">
                <a:sym typeface="Wingdings" panose="05000000000000000000" pitchFamily="2" charset="2"/>
              </a:rPr>
              <a:t>Stop the server (Ctrl-C or the square red button).</a:t>
            </a:r>
          </a:p>
        </p:txBody>
      </p:sp>
    </p:spTree>
    <p:extLst>
      <p:ext uri="{BB962C8B-B14F-4D97-AF65-F5344CB8AC3E}">
        <p14:creationId xmlns:p14="http://schemas.microsoft.com/office/powerpoint/2010/main" val="20129610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t>
            </a:r>
            <a:endParaRPr lang="en-US" dirty="0"/>
          </a:p>
        </p:txBody>
      </p:sp>
      <p:sp>
        <p:nvSpPr>
          <p:cNvPr id="3" name="Content Placeholder 2"/>
          <p:cNvSpPr>
            <a:spLocks noGrp="1"/>
          </p:cNvSpPr>
          <p:nvPr>
            <p:ph sz="half" idx="1"/>
          </p:nvPr>
        </p:nvSpPr>
        <p:spPr>
          <a:xfrm>
            <a:off x="342899" y="897467"/>
            <a:ext cx="8458201" cy="3452813"/>
          </a:xfrm>
        </p:spPr>
        <p:txBody>
          <a:bodyPr/>
          <a:lstStyle/>
          <a:p>
            <a:r>
              <a:rPr lang="en-US" dirty="0" smtClean="0"/>
              <a:t>Now we can update our web page to use our new API's. We'll use a pattern called Asynchronous JavaScript and XML (AJAX). (Nowadays, JSON is more commonly used than XML, but the acronym is still used).</a:t>
            </a:r>
          </a:p>
          <a:p>
            <a:r>
              <a:rPr lang="en-US" dirty="0" smtClean="0"/>
              <a:t>We could put an action bar on the window, but to save time, let's just:</a:t>
            </a:r>
          </a:p>
          <a:p>
            <a:pPr lvl="1"/>
            <a:r>
              <a:rPr lang="en-US" dirty="0" smtClean="0"/>
              <a:t>Load the notes once when the web page is opened (or refreshed).</a:t>
            </a:r>
          </a:p>
          <a:p>
            <a:pPr lvl="1"/>
            <a:r>
              <a:rPr lang="en-US" dirty="0" smtClean="0"/>
              <a:t>Save the notes every time we move or edit one.</a:t>
            </a:r>
          </a:p>
          <a:p>
            <a:r>
              <a:rPr lang="en-US" dirty="0" smtClean="0"/>
              <a:t>We'll put the load/save logic in a new module, so create a file 'persist.js' in the public/scripts subdirectory, and give it our usual IIFE wrapper:</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persist = function()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1002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 It Some CSS</a:t>
            </a:r>
            <a:endParaRPr lang="en-US" dirty="0"/>
          </a:p>
        </p:txBody>
      </p:sp>
      <p:sp>
        <p:nvSpPr>
          <p:cNvPr id="3" name="Content Placeholder 2"/>
          <p:cNvSpPr>
            <a:spLocks noGrp="1"/>
          </p:cNvSpPr>
          <p:nvPr>
            <p:ph sz="half" idx="1"/>
          </p:nvPr>
        </p:nvSpPr>
        <p:spPr>
          <a:xfrm>
            <a:off x="342901" y="897467"/>
            <a:ext cx="8612564" cy="1364885"/>
          </a:xfrm>
        </p:spPr>
        <p:txBody>
          <a:bodyPr tIns="91440"/>
          <a:lstStyle/>
          <a:p>
            <a:r>
              <a:rPr lang="en-US" dirty="0" smtClean="0"/>
              <a:t>We remove the style=“…” from the list items:</a:t>
            </a:r>
          </a:p>
          <a:p>
            <a:pPr marL="0" indent="0">
              <a:spcBef>
                <a:spcPts val="0"/>
              </a:spcBef>
              <a:buNone/>
            </a:pPr>
            <a:endParaRPr lang="it-IT" sz="1350" b="1" spc="100" dirty="0" smtClean="0">
              <a:solidFill>
                <a:schemeClr val="bg1">
                  <a:lumMod val="50000"/>
                </a:schemeClr>
              </a:solidFill>
              <a:latin typeface="Courier New" panose="02070309020205020404" pitchFamily="49" charset="0"/>
              <a:cs typeface="Courier New" panose="02070309020205020404" pitchFamily="49" charset="0"/>
            </a:endParaRPr>
          </a:p>
          <a:p>
            <a:pPr marL="0" indent="0">
              <a:spcBef>
                <a:spcPts val="0"/>
              </a:spcBef>
              <a:buNone/>
            </a:pPr>
            <a:r>
              <a:rPr lang="it-IT" sz="1350" b="1" spc="100" dirty="0" smtClean="0">
                <a:solidFill>
                  <a:schemeClr val="bg1">
                    <a:lumMod val="50000"/>
                  </a:schemeClr>
                </a:solidFill>
                <a:latin typeface="Courier New" panose="02070309020205020404" pitchFamily="49" charset="0"/>
                <a:cs typeface="Courier New" panose="02070309020205020404" pitchFamily="49" charset="0"/>
              </a:rPr>
              <a:t> </a:t>
            </a:r>
            <a:r>
              <a:rPr lang="it-IT" sz="1400" b="1" spc="100" dirty="0" smtClean="0">
                <a:solidFill>
                  <a:schemeClr val="bg1">
                    <a:lumMod val="50000"/>
                  </a:schemeClr>
                </a:solidFill>
                <a:latin typeface="Courier New" panose="02070309020205020404" pitchFamily="49" charset="0"/>
                <a:cs typeface="Courier New" panose="02070309020205020404" pitchFamily="49" charset="0"/>
              </a:rPr>
              <a:t>   &lt;li </a:t>
            </a:r>
            <a:r>
              <a:rPr lang="it-IT" sz="1400" b="1" strike="sngStrike" spc="100" dirty="0" smtClean="0">
                <a:solidFill>
                  <a:srgbClr val="FF0000"/>
                </a:solidFill>
                <a:latin typeface="Courier New" panose="02070309020205020404" pitchFamily="49" charset="0"/>
                <a:cs typeface="Courier New" panose="02070309020205020404" pitchFamily="49" charset="0"/>
              </a:rPr>
              <a:t>style=" . . . "</a:t>
            </a:r>
            <a:r>
              <a:rPr lang="it-IT" sz="1400" b="1" spc="100" dirty="0" smtClean="0">
                <a:solidFill>
                  <a:schemeClr val="bg1">
                    <a:lumMod val="50000"/>
                  </a:schemeClr>
                </a:solidFill>
                <a:latin typeface="Courier New" panose="02070309020205020404" pitchFamily="49" charset="0"/>
                <a:cs typeface="Courier New" panose="02070309020205020404" pitchFamily="49" charset="0"/>
              </a:rPr>
              <a:t>&gt;Feed </a:t>
            </a:r>
            <a:r>
              <a:rPr lang="it-IT" sz="1400" b="1" spc="100" dirty="0">
                <a:solidFill>
                  <a:schemeClr val="bg1">
                    <a:lumMod val="50000"/>
                  </a:schemeClr>
                </a:solidFill>
                <a:latin typeface="Courier New" panose="02070309020205020404" pitchFamily="49" charset="0"/>
                <a:cs typeface="Courier New" panose="02070309020205020404" pitchFamily="49" charset="0"/>
              </a:rPr>
              <a:t>the cat&lt;/li&gt;</a:t>
            </a:r>
          </a:p>
          <a:p>
            <a:pPr marL="0" indent="0">
              <a:spcBef>
                <a:spcPts val="0"/>
              </a:spcBef>
              <a:buNone/>
            </a:pPr>
            <a:r>
              <a:rPr lang="it-IT" sz="1400" b="1" spc="100" dirty="0" smtClean="0">
                <a:solidFill>
                  <a:schemeClr val="bg1">
                    <a:lumMod val="50000"/>
                  </a:schemeClr>
                </a:solidFill>
                <a:latin typeface="Courier New" panose="02070309020205020404" pitchFamily="49" charset="0"/>
                <a:cs typeface="Courier New" panose="02070309020205020404" pitchFamily="49" charset="0"/>
              </a:rPr>
              <a:t>    &lt;li </a:t>
            </a:r>
            <a:r>
              <a:rPr lang="it-IT" sz="1400" b="1" strike="sngStrike" spc="100" dirty="0">
                <a:solidFill>
                  <a:srgbClr val="FF0000"/>
                </a:solidFill>
                <a:latin typeface="Courier New" panose="02070309020205020404" pitchFamily="49" charset="0"/>
                <a:cs typeface="Courier New" panose="02070309020205020404" pitchFamily="49" charset="0"/>
              </a:rPr>
              <a:t>style=" . . . "</a:t>
            </a:r>
            <a:r>
              <a:rPr lang="it-IT" sz="1400" b="1" spc="100" dirty="0">
                <a:solidFill>
                  <a:schemeClr val="bg1">
                    <a:lumMod val="50000"/>
                  </a:schemeClr>
                </a:solidFill>
                <a:latin typeface="Courier New" panose="02070309020205020404" pitchFamily="49" charset="0"/>
                <a:cs typeface="Courier New" panose="02070309020205020404" pitchFamily="49" charset="0"/>
              </a:rPr>
              <a:t>&gt;Rake the lawn&lt;/li&gt;</a:t>
            </a:r>
          </a:p>
          <a:p>
            <a:pPr marL="0" indent="0">
              <a:spcBef>
                <a:spcPts val="0"/>
              </a:spcBef>
              <a:buNone/>
            </a:pPr>
            <a:r>
              <a:rPr lang="it-IT" sz="1400" b="1" spc="100" dirty="0" smtClean="0">
                <a:solidFill>
                  <a:schemeClr val="bg1">
                    <a:lumMod val="50000"/>
                  </a:schemeClr>
                </a:solidFill>
                <a:latin typeface="Courier New" panose="02070309020205020404" pitchFamily="49" charset="0"/>
                <a:cs typeface="Courier New" panose="02070309020205020404" pitchFamily="49" charset="0"/>
              </a:rPr>
              <a:t>    &lt;</a:t>
            </a:r>
            <a:r>
              <a:rPr lang="it-IT" sz="1400" b="1" spc="100" dirty="0">
                <a:solidFill>
                  <a:schemeClr val="bg1">
                    <a:lumMod val="50000"/>
                  </a:schemeClr>
                </a:solidFill>
                <a:latin typeface="Courier New" panose="02070309020205020404" pitchFamily="49" charset="0"/>
                <a:cs typeface="Courier New" panose="02070309020205020404" pitchFamily="49" charset="0"/>
              </a:rPr>
              <a:t>li </a:t>
            </a:r>
            <a:r>
              <a:rPr lang="it-IT" sz="1400" b="1" strike="sngStrike" spc="100" dirty="0">
                <a:solidFill>
                  <a:srgbClr val="FF0000"/>
                </a:solidFill>
                <a:latin typeface="Courier New" panose="02070309020205020404" pitchFamily="49" charset="0"/>
                <a:cs typeface="Courier New" panose="02070309020205020404" pitchFamily="49" charset="0"/>
              </a:rPr>
              <a:t>style=" . . . "</a:t>
            </a:r>
            <a:r>
              <a:rPr lang="it-IT" sz="1400" b="1" spc="100" dirty="0">
                <a:solidFill>
                  <a:schemeClr val="bg1">
                    <a:lumMod val="50000"/>
                  </a:schemeClr>
                </a:solidFill>
                <a:latin typeface="Courier New" panose="02070309020205020404" pitchFamily="49" charset="0"/>
                <a:cs typeface="Courier New" panose="02070309020205020404" pitchFamily="49" charset="0"/>
              </a:rPr>
              <a:t>&gt;Tidy the garage&lt;/li</a:t>
            </a:r>
            <a:r>
              <a:rPr lang="it-IT" sz="1400" b="1" spc="100" dirty="0" smtClean="0">
                <a:solidFill>
                  <a:schemeClr val="bg1">
                    <a:lumMod val="50000"/>
                  </a:schemeClr>
                </a:solidFill>
                <a:latin typeface="Courier New" panose="02070309020205020404" pitchFamily="49" charset="0"/>
                <a:cs typeface="Courier New" panose="02070309020205020404" pitchFamily="49" charset="0"/>
              </a:rPr>
              <a:t>&gt;</a:t>
            </a:r>
          </a:p>
          <a:p>
            <a:pPr lvl="0"/>
            <a:r>
              <a:rPr lang="en-US" dirty="0" smtClean="0"/>
              <a:t>And add a CSS link to </a:t>
            </a:r>
            <a:r>
              <a:rPr lang="en-US" dirty="0"/>
              <a:t>the html header </a:t>
            </a:r>
            <a:r>
              <a:rPr lang="en-US" dirty="0" smtClean="0"/>
              <a:t>section:</a:t>
            </a:r>
          </a:p>
          <a:p>
            <a:pPr marL="0" indent="0">
              <a:spcBef>
                <a:spcPts val="0"/>
              </a:spcBef>
              <a:buNone/>
            </a:pPr>
            <a:r>
              <a:rPr lang="en-US" sz="1400" b="1" spc="100" dirty="0">
                <a:solidFill>
                  <a:schemeClr val="bg1">
                    <a:lumMod val="50000"/>
                  </a:schemeClr>
                </a:solidFill>
                <a:latin typeface="Courier New" panose="02070309020205020404" pitchFamily="49" charset="0"/>
                <a:cs typeface="Courier New" panose="02070309020205020404" pitchFamily="49" charset="0"/>
              </a:rPr>
              <a:t>. . .</a:t>
            </a:r>
          </a:p>
          <a:p>
            <a:pPr marL="0" indent="0">
              <a:spcBef>
                <a:spcPts val="0"/>
              </a:spcBef>
              <a:buNone/>
            </a:pPr>
            <a:r>
              <a:rPr lang="en-US" sz="1400" b="1" spc="100" dirty="0">
                <a:solidFill>
                  <a:schemeClr val="bg1">
                    <a:lumMod val="50000"/>
                  </a:schemeClr>
                </a:solidFill>
                <a:latin typeface="Courier New" panose="02070309020205020404" pitchFamily="49" charset="0"/>
                <a:cs typeface="Courier New" panose="02070309020205020404" pitchFamily="49" charset="0"/>
              </a:rPr>
              <a:t>  </a:t>
            </a:r>
            <a:r>
              <a:rPr lang="en-US" sz="1400" b="1" spc="100" dirty="0" smtClean="0">
                <a:solidFill>
                  <a:schemeClr val="bg1">
                    <a:lumMod val="50000"/>
                  </a:schemeClr>
                </a:solidFill>
                <a:latin typeface="Courier New" panose="02070309020205020404" pitchFamily="49" charset="0"/>
                <a:cs typeface="Courier New" panose="02070309020205020404" pitchFamily="49" charset="0"/>
              </a:rPr>
              <a:t>&lt;</a:t>
            </a:r>
            <a:r>
              <a:rPr lang="en-US" sz="1400" b="1" spc="100" dirty="0">
                <a:solidFill>
                  <a:schemeClr val="bg1">
                    <a:lumMod val="50000"/>
                  </a:schemeClr>
                </a:solidFill>
                <a:latin typeface="Courier New" panose="02070309020205020404" pitchFamily="49" charset="0"/>
                <a:cs typeface="Courier New" panose="02070309020205020404" pitchFamily="49" charset="0"/>
              </a:rPr>
              <a:t>head&gt;</a:t>
            </a:r>
          </a:p>
          <a:p>
            <a:pPr marL="0" indent="0">
              <a:spcBef>
                <a:spcPts val="0"/>
              </a:spcBef>
              <a:buNone/>
            </a:pPr>
            <a:r>
              <a:rPr lang="en-US" sz="1400" b="1" spc="100" dirty="0">
                <a:solidFill>
                  <a:schemeClr val="bg1">
                    <a:lumMod val="50000"/>
                  </a:schemeClr>
                </a:solidFill>
                <a:latin typeface="Courier New" panose="02070309020205020404" pitchFamily="49" charset="0"/>
                <a:cs typeface="Courier New" panose="02070309020205020404" pitchFamily="49" charset="0"/>
              </a:rPr>
              <a:t>  </a:t>
            </a:r>
            <a:r>
              <a:rPr lang="en-US" sz="1400" b="1" spc="100" dirty="0" smtClean="0">
                <a:solidFill>
                  <a:schemeClr val="bg1">
                    <a:lumMod val="50000"/>
                  </a:schemeClr>
                </a:solidFill>
                <a:latin typeface="Courier New" panose="02070309020205020404" pitchFamily="49" charset="0"/>
                <a:cs typeface="Courier New" panose="02070309020205020404" pitchFamily="49" charset="0"/>
              </a:rPr>
              <a:t>  &lt;</a:t>
            </a:r>
            <a:r>
              <a:rPr lang="en-US" sz="1400" b="1" spc="100" dirty="0">
                <a:solidFill>
                  <a:schemeClr val="bg1">
                    <a:lumMod val="50000"/>
                  </a:schemeClr>
                </a:solidFill>
                <a:latin typeface="Courier New" panose="02070309020205020404" pitchFamily="49" charset="0"/>
                <a:cs typeface="Courier New" panose="02070309020205020404" pitchFamily="49" charset="0"/>
              </a:rPr>
              <a:t>title&gt;My TODO's&lt;/title&gt;</a:t>
            </a:r>
          </a:p>
          <a:p>
            <a:pPr marL="0" indent="0">
              <a:spcBef>
                <a:spcPts val="0"/>
              </a:spcBef>
              <a:buNone/>
            </a:pPr>
            <a:r>
              <a:rPr lang="en-US" sz="1400" b="1" spc="100" dirty="0">
                <a:solidFill>
                  <a:schemeClr val="tx1"/>
                </a:solidFill>
                <a:latin typeface="Courier New" panose="02070309020205020404" pitchFamily="49" charset="0"/>
                <a:cs typeface="Courier New" panose="02070309020205020404" pitchFamily="49" charset="0"/>
              </a:rPr>
              <a:t>  </a:t>
            </a:r>
            <a:r>
              <a:rPr lang="en-US" sz="1400" b="1" spc="100" dirty="0" smtClean="0">
                <a:solidFill>
                  <a:schemeClr val="tx1"/>
                </a:solidFill>
                <a:latin typeface="Courier New" panose="02070309020205020404" pitchFamily="49" charset="0"/>
                <a:cs typeface="Courier New" panose="02070309020205020404" pitchFamily="49" charset="0"/>
              </a:rPr>
              <a:t>  &lt;</a:t>
            </a:r>
            <a:r>
              <a:rPr lang="en-US" sz="1400" b="1" spc="100" dirty="0">
                <a:solidFill>
                  <a:schemeClr val="tx1"/>
                </a:solidFill>
                <a:latin typeface="Courier New" panose="02070309020205020404" pitchFamily="49" charset="0"/>
                <a:cs typeface="Courier New" panose="02070309020205020404" pitchFamily="49" charset="0"/>
              </a:rPr>
              <a:t>link type="text/</a:t>
            </a:r>
            <a:r>
              <a:rPr lang="en-US" sz="1400" b="1" spc="100" dirty="0" err="1">
                <a:solidFill>
                  <a:schemeClr val="tx1"/>
                </a:solidFill>
                <a:latin typeface="Courier New" panose="02070309020205020404" pitchFamily="49" charset="0"/>
                <a:cs typeface="Courier New" panose="02070309020205020404" pitchFamily="49" charset="0"/>
              </a:rPr>
              <a:t>css</a:t>
            </a:r>
            <a:r>
              <a:rPr lang="en-US" sz="1400" b="1" spc="100" dirty="0">
                <a:solidFill>
                  <a:schemeClr val="tx1"/>
                </a:solidFill>
                <a:latin typeface="Courier New" panose="02070309020205020404" pitchFamily="49" charset="0"/>
                <a:cs typeface="Courier New" panose="02070309020205020404" pitchFamily="49" charset="0"/>
              </a:rPr>
              <a:t>" </a:t>
            </a:r>
            <a:r>
              <a:rPr lang="en-US" sz="1400" b="1" spc="100" dirty="0" err="1">
                <a:solidFill>
                  <a:schemeClr val="tx1"/>
                </a:solidFill>
                <a:latin typeface="Courier New" panose="02070309020205020404" pitchFamily="49" charset="0"/>
                <a:cs typeface="Courier New" panose="02070309020205020404" pitchFamily="49" charset="0"/>
              </a:rPr>
              <a:t>rel</a:t>
            </a:r>
            <a:r>
              <a:rPr lang="en-US" sz="1400" b="1" spc="100" dirty="0">
                <a:solidFill>
                  <a:schemeClr val="tx1"/>
                </a:solidFill>
                <a:latin typeface="Courier New" panose="02070309020205020404" pitchFamily="49" charset="0"/>
                <a:cs typeface="Courier New" panose="02070309020205020404" pitchFamily="49" charset="0"/>
              </a:rPr>
              <a:t>="stylesheet" </a:t>
            </a:r>
            <a:r>
              <a:rPr lang="en-US" sz="1400" b="1" spc="100" dirty="0" err="1">
                <a:solidFill>
                  <a:schemeClr val="tx1"/>
                </a:solidFill>
                <a:latin typeface="Courier New" panose="02070309020205020404" pitchFamily="49" charset="0"/>
                <a:cs typeface="Courier New" panose="02070309020205020404" pitchFamily="49" charset="0"/>
              </a:rPr>
              <a:t>href</a:t>
            </a:r>
            <a:r>
              <a:rPr lang="en-US" sz="1400" b="1" spc="100" dirty="0">
                <a:solidFill>
                  <a:schemeClr val="tx1"/>
                </a:solidFill>
                <a:latin typeface="Courier New" panose="02070309020205020404" pitchFamily="49" charset="0"/>
                <a:cs typeface="Courier New" panose="02070309020205020404" pitchFamily="49" charset="0"/>
              </a:rPr>
              <a:t>="styles/notes.css" /&gt;</a:t>
            </a:r>
          </a:p>
          <a:p>
            <a:pPr marL="0" indent="0">
              <a:spcBef>
                <a:spcPts val="0"/>
              </a:spcBef>
              <a:buNone/>
            </a:pPr>
            <a:r>
              <a:rPr lang="en-US" sz="1400" b="1" spc="100" dirty="0">
                <a:solidFill>
                  <a:schemeClr val="bg1">
                    <a:lumMod val="50000"/>
                  </a:schemeClr>
                </a:solidFill>
                <a:latin typeface="Courier New" panose="02070309020205020404" pitchFamily="49" charset="0"/>
                <a:cs typeface="Courier New" panose="02070309020205020404" pitchFamily="49" charset="0"/>
              </a:rPr>
              <a:t>  &lt;/head&gt;</a:t>
            </a:r>
          </a:p>
          <a:p>
            <a:pPr marL="0" indent="0">
              <a:spcBef>
                <a:spcPts val="0"/>
              </a:spcBef>
              <a:buNone/>
            </a:pPr>
            <a:r>
              <a:rPr lang="en-US" sz="1400" b="1" spc="100" dirty="0">
                <a:solidFill>
                  <a:schemeClr val="bg1">
                    <a:lumMod val="50000"/>
                  </a:schemeClr>
                </a:solidFill>
                <a:latin typeface="Courier New" panose="02070309020205020404" pitchFamily="49" charset="0"/>
                <a:cs typeface="Courier New" panose="02070309020205020404" pitchFamily="49" charset="0"/>
              </a:rPr>
              <a:t>. . .</a:t>
            </a:r>
          </a:p>
          <a:p>
            <a:pPr lvl="0"/>
            <a:endParaRPr lang="en-US" dirty="0" smtClean="0"/>
          </a:p>
          <a:p>
            <a:pPr marL="0" lvl="0" indent="0">
              <a:buNone/>
            </a:pPr>
            <a:endParaRPr lang="en-US" dirty="0"/>
          </a:p>
          <a:p>
            <a:pPr marL="0" indent="0">
              <a:spcBef>
                <a:spcPts val="0"/>
              </a:spcBef>
              <a:buNone/>
            </a:pPr>
            <a:endParaRPr lang="it-IT" sz="1400" b="1" spc="1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82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34949" y="747422"/>
            <a:ext cx="8665928" cy="3715041"/>
          </a:xfrm>
        </p:spPr>
        <p:txBody>
          <a:bodyPr/>
          <a:lstStyle/>
          <a:p>
            <a:r>
              <a:rPr lang="en-US" dirty="0" smtClean="0"/>
              <a:t>Add the save logic. Inside the IIFE in persist.js, enter:</a:t>
            </a:r>
          </a:p>
          <a:p>
            <a:pPr marL="0" indent="0">
              <a:lnSpc>
                <a:spcPct val="100000"/>
              </a:lnSpc>
              <a:spcBef>
                <a:spcPts val="60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function </a:t>
            </a:r>
            <a:r>
              <a:rPr lang="en-US" sz="1400" b="1" dirty="0" err="1">
                <a:solidFill>
                  <a:schemeClr val="tx1"/>
                </a:solidFill>
                <a:latin typeface="Courier New" panose="02070309020205020404" pitchFamily="49" charset="0"/>
                <a:cs typeface="Courier New" panose="02070309020205020404" pitchFamily="49" charset="0"/>
              </a:rPr>
              <a:t>saveNotes</a:t>
            </a: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notes = []; </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build an array containing note text and positions</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Array.from</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document.getElementsByClassName</a:t>
            </a:r>
            <a:r>
              <a:rPr lang="en-US" sz="1400" b="1" dirty="0">
                <a:solidFill>
                  <a:schemeClr val="tx1"/>
                </a:solidFill>
                <a:latin typeface="Courier New" panose="02070309020205020404" pitchFamily="49" charset="0"/>
                <a:cs typeface="Courier New" panose="02070309020205020404" pitchFamily="49" charset="0"/>
              </a:rPr>
              <a:t>("note")).</a:t>
            </a:r>
            <a:r>
              <a:rPr lang="en-US" sz="1400" b="1" dirty="0" err="1">
                <a:solidFill>
                  <a:schemeClr val="tx1"/>
                </a:solidFill>
                <a:latin typeface="Courier New" panose="02070309020205020404" pitchFamily="49" charset="0"/>
                <a:cs typeface="Courier New" panose="02070309020205020404" pitchFamily="49" charset="0"/>
              </a:rPr>
              <a:t>forEach</a:t>
            </a:r>
            <a:r>
              <a:rPr lang="en-US" sz="1400" b="1" dirty="0">
                <a:solidFill>
                  <a:schemeClr val="tx1"/>
                </a:solidFill>
                <a:latin typeface="Courier New" panose="02070309020205020404" pitchFamily="49" charset="0"/>
                <a:cs typeface="Courier New" panose="02070309020205020404" pitchFamily="49" charset="0"/>
              </a:rPr>
              <a:t>( function(note)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note.querySelector</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textarea</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notes.push</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text</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textArea.value</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top</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note.offsetTop</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left</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note.offsetLeft</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send it to the server</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xhr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new </a:t>
            </a:r>
            <a:r>
              <a:rPr lang="en-US" sz="1400" b="1" dirty="0" err="1">
                <a:solidFill>
                  <a:schemeClr val="tx1"/>
                </a:solidFill>
                <a:latin typeface="Courier New" panose="02070309020205020404" pitchFamily="49" charset="0"/>
                <a:cs typeface="Courier New" panose="02070309020205020404" pitchFamily="49" charset="0"/>
              </a:rPr>
              <a:t>XMLHttpRequest</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xhr.open</a:t>
            </a:r>
            <a:r>
              <a:rPr lang="en-US" sz="1400" b="1" dirty="0">
                <a:solidFill>
                  <a:schemeClr val="tx1"/>
                </a:solidFill>
                <a:latin typeface="Courier New" panose="02070309020205020404" pitchFamily="49" charset="0"/>
                <a:cs typeface="Courier New" panose="02070309020205020404" pitchFamily="49" charset="0"/>
              </a:rPr>
              <a:t>("POST", "/</a:t>
            </a:r>
            <a:r>
              <a:rPr lang="en-US" sz="1400" b="1" dirty="0" err="1">
                <a:solidFill>
                  <a:schemeClr val="tx1"/>
                </a:solidFill>
                <a:latin typeface="Courier New" panose="02070309020205020404" pitchFamily="49" charset="0"/>
                <a:cs typeface="Courier New" panose="02070309020205020404" pitchFamily="49" charset="0"/>
              </a:rPr>
              <a:t>api</a:t>
            </a:r>
            <a:r>
              <a:rPr lang="en-US" sz="1400" b="1" dirty="0">
                <a:solidFill>
                  <a:schemeClr val="tx1"/>
                </a:solidFill>
                <a:latin typeface="Courier New" panose="02070309020205020404" pitchFamily="49" charset="0"/>
                <a:cs typeface="Courier New" panose="02070309020205020404" pitchFamily="49" charset="0"/>
              </a:rPr>
              <a:t>/notes");</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xhr.send</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JSON.stringify</a:t>
            </a:r>
            <a:r>
              <a:rPr lang="en-US" sz="1400" b="1" dirty="0">
                <a:solidFill>
                  <a:schemeClr val="tx1"/>
                </a:solidFill>
                <a:latin typeface="Courier New" panose="02070309020205020404" pitchFamily="49" charset="0"/>
                <a:cs typeface="Courier New" panose="02070309020205020404" pitchFamily="49" charset="0"/>
              </a:rPr>
              <a:t>(notes)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136170991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899" y="1009650"/>
            <a:ext cx="8458201" cy="3294459"/>
          </a:xfrm>
        </p:spPr>
        <p:txBody>
          <a:bodyPr/>
          <a:lstStyle/>
          <a:p>
            <a:r>
              <a:rPr lang="en-US" dirty="0" smtClean="0"/>
              <a:t>We'll need to export that function from the persist module so that </a:t>
            </a:r>
            <a:r>
              <a:rPr lang="en-US" dirty="0" err="1" smtClean="0"/>
              <a:t>draggable</a:t>
            </a:r>
            <a:r>
              <a:rPr lang="en-US" dirty="0" smtClean="0"/>
              <a:t> and editable can access it. Add to the bottom </a:t>
            </a:r>
            <a:r>
              <a:rPr lang="en-US" dirty="0"/>
              <a:t>o</a:t>
            </a:r>
            <a:r>
              <a:rPr lang="en-US" dirty="0" smtClean="0"/>
              <a:t>f the IIFE:</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return </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saveNotes</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saveNotes</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t>
            </a:r>
          </a:p>
          <a:p>
            <a:r>
              <a:rPr lang="en-US" dirty="0"/>
              <a:t/>
            </a:r>
            <a:br>
              <a:rPr lang="en-US" dirty="0"/>
            </a:br>
            <a:endParaRPr lang="en-US" dirty="0"/>
          </a:p>
          <a:p>
            <a:endParaRPr lang="en-US" dirty="0"/>
          </a:p>
        </p:txBody>
      </p:sp>
    </p:spTree>
    <p:extLst>
      <p:ext uri="{BB962C8B-B14F-4D97-AF65-F5344CB8AC3E}">
        <p14:creationId xmlns:p14="http://schemas.microsoft.com/office/powerpoint/2010/main" val="3547440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900" y="1009650"/>
            <a:ext cx="8458201" cy="3452813"/>
          </a:xfrm>
        </p:spPr>
        <p:txBody>
          <a:bodyPr/>
          <a:lstStyle/>
          <a:p>
            <a:r>
              <a:rPr lang="en-US" dirty="0" smtClean="0"/>
              <a:t>Add to the </a:t>
            </a:r>
            <a:r>
              <a:rPr lang="en-US" dirty="0" err="1" smtClean="0"/>
              <a:t>saveEdit</a:t>
            </a:r>
            <a:r>
              <a:rPr lang="en-US" dirty="0" smtClean="0"/>
              <a:t> function in editable.js:</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   function </a:t>
            </a:r>
            <a:r>
              <a:rPr lang="en-US" sz="1400" b="1" dirty="0" err="1">
                <a:solidFill>
                  <a:schemeClr val="bg1">
                    <a:lumMod val="50000"/>
                  </a:schemeClr>
                </a:solidFill>
                <a:latin typeface="Courier New" panose="02070309020205020404" pitchFamily="49" charset="0"/>
                <a:cs typeface="Courier New" panose="02070309020205020404" pitchFamily="49" charset="0"/>
              </a:rPr>
              <a:t>saveEdit</a:t>
            </a: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       . . .</a:t>
            </a:r>
          </a:p>
          <a:p>
            <a:pPr marL="0" indent="0">
              <a:lnSpc>
                <a:spcPct val="100000"/>
              </a:lnSpc>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save the notes</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persist.saveNotes</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endParaRPr lang="en-US" sz="1400" b="1" dirty="0">
              <a:solidFill>
                <a:schemeClr val="bg1">
                  <a:lumMod val="50000"/>
                </a:schemeClr>
              </a:solidFill>
              <a:latin typeface="Courier New" panose="02070309020205020404" pitchFamily="49" charset="0"/>
              <a:cs typeface="Courier New" panose="02070309020205020404" pitchFamily="49" charset="0"/>
            </a:endParaRPr>
          </a:p>
          <a:p>
            <a:r>
              <a:rPr lang="en-US" dirty="0" smtClean="0"/>
              <a:t>And also to the </a:t>
            </a:r>
            <a:r>
              <a:rPr lang="en-US" dirty="0" err="1" smtClean="0"/>
              <a:t>endDragging</a:t>
            </a:r>
            <a:r>
              <a:rPr lang="en-US" dirty="0"/>
              <a:t> </a:t>
            </a:r>
            <a:r>
              <a:rPr lang="en-US" dirty="0" smtClean="0"/>
              <a:t>function in draggable.js:</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    function </a:t>
            </a:r>
            <a:r>
              <a:rPr lang="en-US" sz="1400" b="1" dirty="0" err="1">
                <a:solidFill>
                  <a:schemeClr val="bg1">
                    <a:lumMod val="50000"/>
                  </a:schemeClr>
                </a:solidFill>
                <a:latin typeface="Courier New" panose="02070309020205020404" pitchFamily="49" charset="0"/>
                <a:cs typeface="Courier New" panose="02070309020205020404" pitchFamily="49" charset="0"/>
              </a:rPr>
              <a:t>endDragging</a:t>
            </a:r>
            <a:r>
              <a:rPr lang="en-US" sz="1400" b="1" dirty="0">
                <a:solidFill>
                  <a:schemeClr val="bg1">
                    <a:lumMod val="50000"/>
                  </a:schemeClr>
                </a:solidFill>
                <a:latin typeface="Courier New" panose="02070309020205020404" pitchFamily="49" charset="0"/>
                <a:cs typeface="Courier New" panose="02070309020205020404" pitchFamily="49" charset="0"/>
              </a:rPr>
              <a:t>(e) </a:t>
            </a:r>
            <a:r>
              <a:rPr lang="en-US" sz="1400" b="1" dirty="0" smtClean="0">
                <a:solidFill>
                  <a:schemeClr val="bg1">
                    <a:lumMod val="50000"/>
                  </a:schemeClr>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       . . .</a:t>
            </a:r>
          </a:p>
          <a:p>
            <a:pPr marL="0" indent="0">
              <a:lnSpc>
                <a:spcPct val="100000"/>
              </a:lnSpc>
              <a:spcBef>
                <a:spcPts val="0"/>
              </a:spcBef>
              <a:buNone/>
            </a:pPr>
            <a:endParaRPr lang="en-US" sz="1400" b="1" dirty="0">
              <a:solidFill>
                <a:schemeClr val="bg1">
                  <a:lumMod val="50000"/>
                </a:schemeClr>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save the notes</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persist.saveNotes</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endParaRPr lang="en-US" sz="1400" b="1" dirty="0">
              <a:solidFill>
                <a:schemeClr val="bg1">
                  <a:lumMod val="50000"/>
                </a:schemeClr>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6627468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899" y="836928"/>
            <a:ext cx="8458201" cy="3294459"/>
          </a:xfrm>
        </p:spPr>
        <p:txBody>
          <a:bodyPr/>
          <a:lstStyle/>
          <a:p>
            <a:r>
              <a:rPr lang="en-US" dirty="0" smtClean="0"/>
              <a:t>We add the new script to index.html:</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head</a:t>
            </a:r>
            <a:r>
              <a:rPr lang="en-US" sz="1400" b="1" dirty="0" smtClean="0">
                <a:solidFill>
                  <a:schemeClr val="tx1"/>
                </a:solidFill>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 .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script </a:t>
            </a:r>
            <a:r>
              <a:rPr lang="en-US" sz="1400" b="1" dirty="0" err="1">
                <a:solidFill>
                  <a:schemeClr val="tx1"/>
                </a:solidFill>
                <a:latin typeface="Courier New" panose="02070309020205020404" pitchFamily="49" charset="0"/>
                <a:cs typeface="Courier New" panose="02070309020205020404" pitchFamily="49" charset="0"/>
              </a:rPr>
              <a:t>src</a:t>
            </a:r>
            <a:r>
              <a:rPr lang="en-US" sz="1400" b="1" dirty="0">
                <a:solidFill>
                  <a:schemeClr val="tx1"/>
                </a:solidFill>
                <a:latin typeface="Courier New" panose="02070309020205020404" pitchFamily="49" charset="0"/>
                <a:cs typeface="Courier New" panose="02070309020205020404" pitchFamily="49" charset="0"/>
              </a:rPr>
              <a:t>="scripts/persist.js" type="application/</a:t>
            </a:r>
            <a:r>
              <a:rPr lang="en-US" sz="1400" b="1" dirty="0" err="1">
                <a:solidFill>
                  <a:schemeClr val="tx1"/>
                </a:solidFill>
                <a:latin typeface="Courier New" panose="02070309020205020404" pitchFamily="49" charset="0"/>
                <a:cs typeface="Courier New" panose="02070309020205020404" pitchFamily="49" charset="0"/>
              </a:rPr>
              <a:t>javascript</a:t>
            </a:r>
            <a:r>
              <a:rPr lang="en-US" sz="1400" b="1" dirty="0">
                <a:solidFill>
                  <a:schemeClr val="tx1"/>
                </a:solidFill>
                <a:latin typeface="Courier New" panose="02070309020205020404" pitchFamily="49" charset="0"/>
                <a:cs typeface="Courier New" panose="02070309020205020404" pitchFamily="49" charset="0"/>
              </a:rPr>
              <a:t>"&gt;&lt;/script&gt;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&lt;/</a:t>
            </a:r>
            <a:r>
              <a:rPr lang="en-US" sz="1400" b="1" dirty="0">
                <a:solidFill>
                  <a:schemeClr val="tx1"/>
                </a:solidFill>
                <a:latin typeface="Courier New" panose="02070309020205020404" pitchFamily="49" charset="0"/>
                <a:cs typeface="Courier New" panose="02070309020205020404" pitchFamily="49" charset="0"/>
              </a:rPr>
              <a:t>head&gt;</a:t>
            </a:r>
          </a:p>
          <a:p>
            <a:r>
              <a:rPr lang="en-US" dirty="0" smtClean="0"/>
              <a:t>Let's try it out. The commit </a:t>
            </a:r>
            <a:r>
              <a:rPr lang="en-US" dirty="0" smtClean="0"/>
              <a:t>'step 13 - save</a:t>
            </a:r>
            <a:r>
              <a:rPr lang="en-US" dirty="0" smtClean="0"/>
              <a:t>' in the repo has this version if you got lost.</a:t>
            </a:r>
          </a:p>
          <a:p>
            <a:r>
              <a:rPr lang="en-US" dirty="0" smtClean="0"/>
              <a:t>Save everything and start the server. Browse to localhost:3000, and drag or edit some notes.</a:t>
            </a:r>
          </a:p>
          <a:p>
            <a:r>
              <a:rPr lang="en-US" dirty="0" smtClean="0"/>
              <a:t>Check that the </a:t>
            </a:r>
            <a:r>
              <a:rPr lang="en-US" dirty="0" err="1" smtClean="0"/>
              <a:t>notes.json</a:t>
            </a:r>
            <a:r>
              <a:rPr lang="en-US" dirty="0" smtClean="0"/>
              <a:t> file has the current state of all the notes.</a:t>
            </a:r>
          </a:p>
          <a:p>
            <a:r>
              <a:rPr lang="en-US" dirty="0" smtClean="0"/>
              <a:t>Stop the server.</a:t>
            </a:r>
            <a:endParaRPr lang="en-US" dirty="0"/>
          </a:p>
        </p:txBody>
      </p:sp>
    </p:spTree>
    <p:extLst>
      <p:ext uri="{BB962C8B-B14F-4D97-AF65-F5344CB8AC3E}">
        <p14:creationId xmlns:p14="http://schemas.microsoft.com/office/powerpoint/2010/main" val="66430899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899" y="620016"/>
            <a:ext cx="8458201" cy="3738895"/>
          </a:xfrm>
        </p:spPr>
        <p:txBody>
          <a:bodyPr/>
          <a:lstStyle/>
          <a:p>
            <a:r>
              <a:rPr lang="en-US" dirty="0" smtClean="0"/>
              <a:t>Now for loading. In persist.js, we add the functions:</a:t>
            </a:r>
          </a:p>
          <a:p>
            <a:pPr marL="0" indent="0">
              <a:lnSpc>
                <a:spcPct val="100000"/>
              </a:lnSpc>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function </a:t>
            </a:r>
            <a:r>
              <a:rPr lang="en-US" sz="1400" b="1" dirty="0" err="1">
                <a:solidFill>
                  <a:schemeClr val="tx1"/>
                </a:solidFill>
                <a:latin typeface="Courier New" panose="02070309020205020404" pitchFamily="49" charset="0"/>
                <a:cs typeface="Courier New" panose="02070309020205020404" pitchFamily="49" charset="0"/>
              </a:rPr>
              <a:t>loadNotes</a:t>
            </a:r>
            <a:r>
              <a:rPr lang="en-US" sz="1400" b="1" dirty="0">
                <a:solidFill>
                  <a:schemeClr val="tx1"/>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xhr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new </a:t>
            </a:r>
            <a:r>
              <a:rPr lang="en-US" sz="1400" b="1" dirty="0" err="1">
                <a:solidFill>
                  <a:schemeClr val="tx1"/>
                </a:solidFill>
                <a:latin typeface="Courier New" panose="02070309020205020404" pitchFamily="49" charset="0"/>
                <a:cs typeface="Courier New" panose="02070309020205020404" pitchFamily="49" charset="0"/>
              </a:rPr>
              <a:t>XMLHttpRequest</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xhr.onload</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loadRequestReady</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xhr.open</a:t>
            </a:r>
            <a:r>
              <a:rPr lang="en-US" sz="1400" b="1" dirty="0">
                <a:solidFill>
                  <a:schemeClr val="tx1"/>
                </a:solidFill>
                <a:latin typeface="Courier New" panose="02070309020205020404" pitchFamily="49" charset="0"/>
                <a:cs typeface="Courier New" panose="02070309020205020404" pitchFamily="49" charset="0"/>
              </a:rPr>
              <a:t>("GET", "/</a:t>
            </a:r>
            <a:r>
              <a:rPr lang="en-US" sz="1400" b="1" dirty="0" err="1">
                <a:solidFill>
                  <a:schemeClr val="tx1"/>
                </a:solidFill>
                <a:latin typeface="Courier New" panose="02070309020205020404" pitchFamily="49" charset="0"/>
                <a:cs typeface="Courier New" panose="02070309020205020404" pitchFamily="49" charset="0"/>
              </a:rPr>
              <a:t>api</a:t>
            </a:r>
            <a:r>
              <a:rPr lang="en-US" sz="1400" b="1" dirty="0">
                <a:solidFill>
                  <a:schemeClr val="tx1"/>
                </a:solidFill>
                <a:latin typeface="Courier New" panose="02070309020205020404" pitchFamily="49" charset="0"/>
                <a:cs typeface="Courier New" panose="02070309020205020404" pitchFamily="49" charset="0"/>
              </a:rPr>
              <a:t>/notes");</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xhr.send</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function </a:t>
            </a:r>
            <a:r>
              <a:rPr lang="en-US" sz="1400" b="1" dirty="0" err="1">
                <a:solidFill>
                  <a:schemeClr val="tx1"/>
                </a:solidFill>
                <a:latin typeface="Courier New" panose="02070309020205020404" pitchFamily="49" charset="0"/>
                <a:cs typeface="Courier New" panose="02070309020205020404" pitchFamily="49" charset="0"/>
              </a:rPr>
              <a:t>loadRequestReady</a:t>
            </a:r>
            <a:r>
              <a:rPr lang="en-US" sz="1400" b="1" dirty="0">
                <a:solidFill>
                  <a:schemeClr val="tx1"/>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if </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xhr.readyState</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XMLHttpRequest.DONE</a:t>
            </a:r>
            <a:r>
              <a:rPr lang="en-US" sz="1400" b="1" dirty="0">
                <a:solidFill>
                  <a:schemeClr val="tx1"/>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if </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xhr.status</a:t>
            </a:r>
            <a:r>
              <a:rPr lang="en-US" sz="1400" b="1" dirty="0">
                <a:solidFill>
                  <a:schemeClr val="tx1"/>
                </a:solidFill>
                <a:latin typeface="Courier New" panose="02070309020205020404" pitchFamily="49" charset="0"/>
                <a:cs typeface="Courier New" panose="02070309020205020404" pitchFamily="49" charset="0"/>
              </a:rPr>
              <a:t> === 200)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alert(</a:t>
            </a:r>
            <a:r>
              <a:rPr lang="en-US" sz="1400" b="1" dirty="0" err="1" smtClean="0">
                <a:solidFill>
                  <a:schemeClr val="tx1"/>
                </a:solidFill>
                <a:latin typeface="Courier New" panose="02070309020205020404" pitchFamily="49" charset="0"/>
                <a:cs typeface="Courier New" panose="02070309020205020404" pitchFamily="49" charset="0"/>
              </a:rPr>
              <a:t>xhr.responseText</a:t>
            </a:r>
            <a:r>
              <a:rPr lang="en-US" sz="1400" b="1" dirty="0" smtClean="0">
                <a:solidFill>
                  <a:schemeClr val="tx1"/>
                </a:solidFill>
                <a:latin typeface="Courier New" panose="02070309020205020404" pitchFamily="49" charset="0"/>
                <a:cs typeface="Courier New" panose="02070309020205020404" pitchFamily="49" charset="0"/>
              </a:rPr>
              <a:t>);    // TODO</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else </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alert</a:t>
            </a:r>
            <a:r>
              <a:rPr lang="en-US" sz="1400" b="1" dirty="0">
                <a:solidFill>
                  <a:schemeClr val="tx1"/>
                </a:solidFill>
                <a:latin typeface="Courier New" panose="02070309020205020404" pitchFamily="49" charset="0"/>
                <a:cs typeface="Courier New" panose="02070309020205020404" pitchFamily="49" charset="0"/>
              </a:rPr>
              <a:t>("Cannot load notes, status = " + </a:t>
            </a:r>
            <a:r>
              <a:rPr lang="en-US" sz="1400" b="1" dirty="0" err="1">
                <a:solidFill>
                  <a:schemeClr val="tx1"/>
                </a:solidFill>
                <a:latin typeface="Courier New" panose="02070309020205020404" pitchFamily="49" charset="0"/>
                <a:cs typeface="Courier New" panose="02070309020205020404" pitchFamily="49" charset="0"/>
              </a:rPr>
              <a:t>xhr.status</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066624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899" y="897467"/>
            <a:ext cx="8458201" cy="3294459"/>
          </a:xfrm>
        </p:spPr>
        <p:txBody>
          <a:bodyPr/>
          <a:lstStyle/>
          <a:p>
            <a:r>
              <a:rPr lang="en-US" dirty="0" smtClean="0"/>
              <a:t>We'll load the notes from the server once, when the page is loaded. Using our usual chaining pattern, enter the following near the bottom of persist.js (just above the return statement):</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prevOnload</a:t>
            </a: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window.onload</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err="1" smtClean="0">
                <a:solidFill>
                  <a:schemeClr val="tx1"/>
                </a:solidFill>
                <a:latin typeface="Courier New" panose="02070309020205020404" pitchFamily="49" charset="0"/>
                <a:cs typeface="Courier New" panose="02070309020205020404" pitchFamily="49" charset="0"/>
              </a:rPr>
              <a:t>window.onload</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 function()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loadNotes</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r>
              <a:rPr lang="en-US" sz="1400" b="1" dirty="0" smtClean="0">
                <a:solidFill>
                  <a:schemeClr val="tx1"/>
                </a:solidFill>
                <a:latin typeface="Courier New" panose="02070309020205020404" pitchFamily="49" charset="0"/>
                <a:cs typeface="Courier New" panose="02070309020205020404" pitchFamily="49" charset="0"/>
              </a:rPr>
              <a:t>    if </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prevOnload</a:t>
            </a:r>
            <a:r>
              <a:rPr lang="en-US" sz="1400" b="1" dirty="0">
                <a:solidFill>
                  <a:schemeClr val="tx1"/>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prevOnload.apply</a:t>
            </a:r>
            <a:r>
              <a:rPr lang="en-US" sz="1400" b="1" dirty="0" smtClean="0">
                <a:solidFill>
                  <a:schemeClr val="tx1"/>
                </a:solidFill>
                <a:latin typeface="Courier New" panose="02070309020205020404" pitchFamily="49" charset="0"/>
                <a:cs typeface="Courier New" panose="02070309020205020404" pitchFamily="49" charset="0"/>
              </a:rPr>
              <a:t>(this</a:t>
            </a:r>
            <a:r>
              <a:rPr lang="en-US" sz="1400" b="1" dirty="0">
                <a:solidFill>
                  <a:schemeClr val="tx1"/>
                </a:solidFill>
                <a:latin typeface="Courier New" panose="02070309020205020404" pitchFamily="49" charset="0"/>
                <a:cs typeface="Courier New" panose="02070309020205020404" pitchFamily="49" charset="0"/>
              </a:rPr>
              <a:t>, arguments);</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a:t>
            </a:r>
            <a:endParaRPr lang="en-US" sz="1400" b="1" dirty="0">
              <a:solidFill>
                <a:schemeClr val="tx1"/>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9444846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901" y="1168004"/>
            <a:ext cx="4229100" cy="3294459"/>
          </a:xfrm>
        </p:spPr>
        <p:txBody>
          <a:bodyPr/>
          <a:lstStyle/>
          <a:p>
            <a:r>
              <a:rPr lang="en-US" dirty="0" smtClean="0"/>
              <a:t>Let's try it – save everything and start the server. Refresh the browser page, and we should get a popup as at right.</a:t>
            </a:r>
          </a:p>
          <a:p>
            <a:r>
              <a:rPr lang="en-US" dirty="0" smtClean="0"/>
              <a:t>This version is available in the repo as the </a:t>
            </a:r>
            <a:r>
              <a:rPr lang="en-US" dirty="0" smtClean="0"/>
              <a:t>'step 14 - load</a:t>
            </a:r>
            <a:r>
              <a:rPr lang="en-US" dirty="0" smtClean="0"/>
              <a:t>' commit.</a:t>
            </a:r>
          </a:p>
        </p:txBody>
      </p:sp>
      <p:pic>
        <p:nvPicPr>
          <p:cNvPr id="5" name="Picture 4"/>
          <p:cNvPicPr>
            <a:picLocks noChangeAspect="1"/>
          </p:cNvPicPr>
          <p:nvPr/>
        </p:nvPicPr>
        <p:blipFill>
          <a:blip r:embed="rId2"/>
          <a:stretch>
            <a:fillRect/>
          </a:stretch>
        </p:blipFill>
        <p:spPr>
          <a:xfrm>
            <a:off x="4572690" y="1009650"/>
            <a:ext cx="4319795" cy="3044675"/>
          </a:xfrm>
          <a:prstGeom prst="rect">
            <a:avLst/>
          </a:prstGeom>
        </p:spPr>
      </p:pic>
    </p:spTree>
    <p:extLst>
      <p:ext uri="{BB962C8B-B14F-4D97-AF65-F5344CB8AC3E}">
        <p14:creationId xmlns:p14="http://schemas.microsoft.com/office/powerpoint/2010/main" val="206365665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901" y="1009650"/>
            <a:ext cx="8458200" cy="3452813"/>
          </a:xfrm>
        </p:spPr>
        <p:txBody>
          <a:bodyPr/>
          <a:lstStyle/>
          <a:p>
            <a:r>
              <a:rPr lang="en-US" dirty="0" smtClean="0"/>
              <a:t>Looks good, let's write the last bit of code to rebuild the notes based on the response from the server.</a:t>
            </a:r>
          </a:p>
          <a:p>
            <a:r>
              <a:rPr lang="en-US" dirty="0" smtClean="0"/>
              <a:t>In persist.js, change the alert call in </a:t>
            </a:r>
            <a:r>
              <a:rPr lang="en-US" dirty="0" err="1" smtClean="0"/>
              <a:t>loadRequestReady</a:t>
            </a:r>
            <a:r>
              <a:rPr lang="en-US" dirty="0" smtClean="0"/>
              <a:t> to call a rebuild function with the parsed JSON array:</a:t>
            </a:r>
          </a:p>
          <a:p>
            <a:pPr marL="0" indent="0">
              <a:lnSpc>
                <a:spcPct val="100000"/>
              </a:lnSpc>
              <a:spcBef>
                <a:spcPts val="0"/>
              </a:spcBef>
              <a:buNone/>
            </a:pPr>
            <a:endParaRPr lang="en-US"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function </a:t>
            </a:r>
            <a:r>
              <a:rPr lang="en-US" sz="1400" b="1" dirty="0" err="1">
                <a:solidFill>
                  <a:schemeClr val="bg1">
                    <a:lumMod val="50000"/>
                  </a:schemeClr>
                </a:solidFill>
                <a:latin typeface="Courier New" panose="02070309020205020404" pitchFamily="49" charset="0"/>
                <a:cs typeface="Courier New" panose="02070309020205020404" pitchFamily="49" charset="0"/>
              </a:rPr>
              <a:t>loadRequestReady</a:t>
            </a:r>
            <a:r>
              <a:rPr lang="en-US" sz="1400" b="1" dirty="0">
                <a:solidFill>
                  <a:schemeClr val="bg1">
                    <a:lumMod val="50000"/>
                  </a:schemeClr>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if (</a:t>
            </a:r>
            <a:r>
              <a:rPr lang="en-US" sz="1400" b="1" dirty="0" err="1">
                <a:solidFill>
                  <a:schemeClr val="bg1">
                    <a:lumMod val="50000"/>
                  </a:schemeClr>
                </a:solidFill>
                <a:latin typeface="Courier New" panose="02070309020205020404" pitchFamily="49" charset="0"/>
                <a:cs typeface="Courier New" panose="02070309020205020404" pitchFamily="49" charset="0"/>
              </a:rPr>
              <a:t>xhr.readyState</a:t>
            </a:r>
            <a:r>
              <a:rPr lang="en-US" sz="1400" b="1" dirty="0">
                <a:solidFill>
                  <a:schemeClr val="bg1">
                    <a:lumMod val="50000"/>
                  </a:schemeClr>
                </a:solidFill>
                <a:latin typeface="Courier New" panose="02070309020205020404" pitchFamily="49" charset="0"/>
                <a:cs typeface="Courier New" panose="02070309020205020404" pitchFamily="49" charset="0"/>
              </a:rPr>
              <a:t> === </a:t>
            </a:r>
            <a:r>
              <a:rPr lang="en-US" sz="1400" b="1" dirty="0" err="1">
                <a:solidFill>
                  <a:schemeClr val="bg1">
                    <a:lumMod val="50000"/>
                  </a:schemeClr>
                </a:solidFill>
                <a:latin typeface="Courier New" panose="02070309020205020404" pitchFamily="49" charset="0"/>
                <a:cs typeface="Courier New" panose="02070309020205020404" pitchFamily="49" charset="0"/>
              </a:rPr>
              <a:t>XMLHttpRequest.DONE</a:t>
            </a:r>
            <a:r>
              <a:rPr lang="en-US" sz="1400" b="1" dirty="0">
                <a:solidFill>
                  <a:schemeClr val="bg1">
                    <a:lumMod val="50000"/>
                  </a:schemeClr>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if (</a:t>
            </a:r>
            <a:r>
              <a:rPr lang="en-US" sz="1400" b="1" dirty="0" err="1">
                <a:solidFill>
                  <a:schemeClr val="bg1">
                    <a:lumMod val="50000"/>
                  </a:schemeClr>
                </a:solidFill>
                <a:latin typeface="Courier New" panose="02070309020205020404" pitchFamily="49" charset="0"/>
                <a:cs typeface="Courier New" panose="02070309020205020404" pitchFamily="49" charset="0"/>
              </a:rPr>
              <a:t>xhr.status</a:t>
            </a:r>
            <a:r>
              <a:rPr lang="en-US" sz="1400" b="1" dirty="0">
                <a:solidFill>
                  <a:schemeClr val="bg1">
                    <a:lumMod val="50000"/>
                  </a:schemeClr>
                </a:solidFill>
                <a:latin typeface="Courier New" panose="02070309020205020404" pitchFamily="49" charset="0"/>
                <a:cs typeface="Courier New" panose="02070309020205020404" pitchFamily="49" charset="0"/>
              </a:rPr>
              <a:t> === 200) {</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strike="sngStrike" dirty="0">
                <a:solidFill>
                  <a:schemeClr val="accent1"/>
                </a:solidFill>
                <a:latin typeface="Courier New" panose="02070309020205020404" pitchFamily="49" charset="0"/>
                <a:cs typeface="Courier New" panose="02070309020205020404" pitchFamily="49" charset="0"/>
              </a:rPr>
              <a:t>alert(</a:t>
            </a:r>
            <a:r>
              <a:rPr lang="en-US" sz="1400" b="1" strike="sngStrike" dirty="0" err="1">
                <a:solidFill>
                  <a:schemeClr val="accent1"/>
                </a:solidFill>
                <a:latin typeface="Courier New" panose="02070309020205020404" pitchFamily="49" charset="0"/>
                <a:cs typeface="Courier New" panose="02070309020205020404" pitchFamily="49" charset="0"/>
              </a:rPr>
              <a:t>xhr.responseText</a:t>
            </a:r>
            <a:r>
              <a:rPr lang="en-US" sz="1400" b="1" strike="sngStrike" dirty="0">
                <a:solidFill>
                  <a:schemeClr val="accent1"/>
                </a:solidFill>
                <a:latin typeface="Courier New" panose="02070309020205020404" pitchFamily="49" charset="0"/>
                <a:cs typeface="Courier New" panose="02070309020205020404" pitchFamily="49" charset="0"/>
              </a:rPr>
              <a:t>);    // TODO</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rebuildNotes</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JSON.parse</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xhr.responseText</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a:solidFill>
                  <a:schemeClr val="bg1">
                    <a:lumMod val="50000"/>
                  </a:schemeClr>
                </a:solidFill>
                <a:latin typeface="Courier New" panose="02070309020205020404" pitchFamily="49" charset="0"/>
                <a:cs typeface="Courier New" panose="02070309020205020404" pitchFamily="49" charset="0"/>
              </a:rPr>
              <a:t> </a:t>
            </a:r>
            <a:r>
              <a:rPr lang="en-US" sz="1400" b="1" dirty="0" smtClean="0">
                <a:solidFill>
                  <a:schemeClr val="bg1">
                    <a:lumMod val="50000"/>
                  </a:schemeClr>
                </a:solidFill>
                <a:latin typeface="Courier New" panose="02070309020205020404" pitchFamily="49" charset="0"/>
                <a:cs typeface="Courier New" panose="02070309020205020404" pitchFamily="49" charset="0"/>
              </a:rPr>
              <a:t>   . . .</a:t>
            </a:r>
          </a:p>
          <a:p>
            <a:pPr marL="0" indent="0">
              <a:lnSpc>
                <a:spcPct val="100000"/>
              </a:lnSpc>
              <a:spcBef>
                <a:spcPts val="0"/>
              </a:spcBef>
              <a:buNone/>
            </a:pPr>
            <a:r>
              <a:rPr lang="en-US" sz="1400" b="1" dirty="0" smtClean="0">
                <a:solidFill>
                  <a:schemeClr val="bg1">
                    <a:lumMod val="50000"/>
                  </a:schemeClr>
                </a:solidFill>
                <a:latin typeface="Courier New" panose="02070309020205020404" pitchFamily="49" charset="0"/>
                <a:cs typeface="Courier New" panose="02070309020205020404" pitchFamily="49" charset="0"/>
              </a:rPr>
              <a:t>}</a:t>
            </a:r>
            <a:endParaRPr lang="en-US" sz="1400" b="1" dirty="0">
              <a:solidFill>
                <a:schemeClr val="bg1">
                  <a:lumMod val="50000"/>
                </a:schemeClr>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40545972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901" y="897468"/>
            <a:ext cx="8458200" cy="3564996"/>
          </a:xfrm>
        </p:spPr>
        <p:txBody>
          <a:bodyPr/>
          <a:lstStyle/>
          <a:p>
            <a:r>
              <a:rPr lang="en-US" dirty="0" err="1" smtClean="0"/>
              <a:t>rebuildNotes</a:t>
            </a:r>
            <a:r>
              <a:rPr lang="en-US" dirty="0" smtClean="0"/>
              <a:t>() is our longest function, let's build it in paragraphs. First the pseudo-code:</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function </a:t>
            </a:r>
            <a:r>
              <a:rPr lang="en-US" sz="1400" b="1" dirty="0" err="1" smtClean="0">
                <a:solidFill>
                  <a:schemeClr val="tx1"/>
                </a:solidFill>
                <a:latin typeface="Courier New" panose="02070309020205020404" pitchFamily="49" charset="0"/>
                <a:cs typeface="Courier New" panose="02070309020205020404" pitchFamily="49" charset="0"/>
              </a:rPr>
              <a:t>rebuildNotes</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notesArray</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get rid of the existing notes</a:t>
            </a:r>
          </a:p>
          <a:p>
            <a:pPr marL="0" indent="0">
              <a:lnSpc>
                <a:spcPct val="100000"/>
              </a:lnSpc>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rebuild each download note and add to the document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notesArray.forEach</a:t>
            </a: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function(</a:t>
            </a:r>
            <a:r>
              <a:rPr lang="en-US" sz="1400" b="1" dirty="0" err="1" smtClean="0">
                <a:solidFill>
                  <a:schemeClr val="tx1"/>
                </a:solidFill>
                <a:latin typeface="Courier New" panose="02070309020205020404" pitchFamily="49" charset="0"/>
                <a:cs typeface="Courier New" panose="02070309020205020404" pitchFamily="49" charset="0"/>
              </a:rPr>
              <a:t>noteObj</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create the &lt;div&gt; for the note</a:t>
            </a:r>
          </a:p>
          <a:p>
            <a:pPr marL="0" indent="0">
              <a:lnSpc>
                <a:spcPct val="100000"/>
              </a:lnSpc>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create the &lt;div&gt; for the action </a:t>
            </a:r>
            <a:r>
              <a:rPr lang="en-US" sz="1400" b="1" dirty="0" smtClean="0">
                <a:solidFill>
                  <a:schemeClr val="tx1"/>
                </a:solidFill>
                <a:latin typeface="Courier New" panose="02070309020205020404" pitchFamily="49" charset="0"/>
                <a:cs typeface="Courier New" panose="02070309020205020404" pitchFamily="49" charset="0"/>
              </a:rPr>
              <a:t>bar and add it to the note</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create the note's text </a:t>
            </a:r>
            <a:r>
              <a:rPr lang="en-US" sz="1400" b="1" dirty="0" smtClean="0">
                <a:solidFill>
                  <a:schemeClr val="tx1"/>
                </a:solidFill>
                <a:latin typeface="Courier New" panose="02070309020205020404" pitchFamily="49" charset="0"/>
                <a:cs typeface="Courier New" panose="02070309020205020404" pitchFamily="49" charset="0"/>
              </a:rPr>
              <a:t>area and add it to the note</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make the note </a:t>
            </a:r>
            <a:r>
              <a:rPr lang="en-US" sz="1400" b="1" dirty="0" err="1">
                <a:solidFill>
                  <a:schemeClr val="tx1"/>
                </a:solidFill>
                <a:latin typeface="Courier New" panose="02070309020205020404" pitchFamily="49" charset="0"/>
                <a:cs typeface="Courier New" panose="02070309020205020404" pitchFamily="49" charset="0"/>
              </a:rPr>
              <a:t>draggable</a:t>
            </a:r>
            <a:r>
              <a:rPr lang="en-US" sz="1400" b="1" dirty="0">
                <a:solidFill>
                  <a:schemeClr val="tx1"/>
                </a:solidFill>
                <a:latin typeface="Courier New" panose="02070309020205020404" pitchFamily="49" charset="0"/>
                <a:cs typeface="Courier New" panose="02070309020205020404" pitchFamily="49" charset="0"/>
              </a:rPr>
              <a:t> and editable</a:t>
            </a:r>
          </a:p>
          <a:p>
            <a:pPr marL="0" indent="0">
              <a:lnSpc>
                <a:spcPct val="100000"/>
              </a:lnSpc>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add the note to the document body</a:t>
            </a:r>
          </a:p>
          <a:p>
            <a:pPr marL="0" indent="0">
              <a:lnSpc>
                <a:spcPct val="100000"/>
              </a:lnSpc>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r>
            <a:br>
              <a:rPr lang="en-US" sz="1400" b="1" dirty="0">
                <a:solidFill>
                  <a:schemeClr val="tx1"/>
                </a:solidFill>
                <a:latin typeface="Courier New" panose="02070309020205020404" pitchFamily="49" charset="0"/>
                <a:cs typeface="Courier New" panose="02070309020205020404" pitchFamily="49" charset="0"/>
              </a:rPr>
            </a:b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311643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sz="half" idx="1"/>
          </p:nvPr>
        </p:nvSpPr>
        <p:spPr>
          <a:xfrm>
            <a:off x="342900" y="1009650"/>
            <a:ext cx="8667749" cy="3452814"/>
          </a:xfrm>
        </p:spPr>
        <p:txBody>
          <a:bodyPr/>
          <a:lstStyle/>
          <a:p>
            <a:r>
              <a:rPr lang="en-US" dirty="0" smtClean="0"/>
              <a:t>We need to remove all of the existing notes from the document:</a:t>
            </a:r>
          </a:p>
          <a:p>
            <a:pPr marL="0" indent="0">
              <a:lnSpc>
                <a:spcPct val="100000"/>
              </a:lnSpc>
              <a:spcBef>
                <a:spcPts val="0"/>
              </a:spcBef>
              <a:buNone/>
            </a:pPr>
            <a:endParaRPr lang="en-US" sz="1400" b="1" dirty="0" smtClean="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a:solidFill>
                  <a:schemeClr val="tx1"/>
                </a:solidFill>
                <a:latin typeface="Courier New" panose="02070309020205020404" pitchFamily="49" charset="0"/>
                <a:cs typeface="Courier New" panose="02070309020205020404" pitchFamily="49" charset="0"/>
              </a:rPr>
              <a:t>get rid of the existing notes</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Array.from</a:t>
            </a:r>
            <a:r>
              <a:rPr lang="en-US" sz="1400" b="1" dirty="0" smtClean="0">
                <a:solidFill>
                  <a:schemeClr val="tx1"/>
                </a:solidFill>
                <a:latin typeface="Courier New" panose="02070309020205020404" pitchFamily="49" charset="0"/>
                <a:cs typeface="Courier New" panose="02070309020205020404" pitchFamily="49" charset="0"/>
              </a:rPr>
              <a:t>(</a:t>
            </a:r>
            <a:r>
              <a:rPr lang="en-US" sz="1400" b="1" dirty="0" err="1" smtClean="0">
                <a:solidFill>
                  <a:schemeClr val="tx1"/>
                </a:solidFill>
                <a:latin typeface="Courier New" panose="02070309020205020404" pitchFamily="49" charset="0"/>
                <a:cs typeface="Courier New" panose="02070309020205020404" pitchFamily="49" charset="0"/>
              </a:rPr>
              <a:t>document.getElementsByClassName</a:t>
            </a:r>
            <a:r>
              <a:rPr lang="en-US" sz="1400" b="1" dirty="0">
                <a:solidFill>
                  <a:schemeClr val="tx1"/>
                </a:solidFill>
                <a:latin typeface="Courier New" panose="02070309020205020404" pitchFamily="49" charset="0"/>
                <a:cs typeface="Courier New" panose="02070309020205020404" pitchFamily="49" charset="0"/>
              </a:rPr>
              <a:t>("note")).</a:t>
            </a:r>
            <a:r>
              <a:rPr lang="en-US" sz="1400" b="1" dirty="0" err="1">
                <a:solidFill>
                  <a:schemeClr val="tx1"/>
                </a:solidFill>
                <a:latin typeface="Courier New" panose="02070309020205020404" pitchFamily="49" charset="0"/>
                <a:cs typeface="Courier New" panose="02070309020205020404" pitchFamily="49" charset="0"/>
              </a:rPr>
              <a:t>forEach</a:t>
            </a:r>
            <a:r>
              <a:rPr lang="en-US" sz="1400" b="1" dirty="0">
                <a:solidFill>
                  <a:schemeClr val="tx1"/>
                </a:solidFill>
                <a:latin typeface="Courier New" panose="02070309020205020404" pitchFamily="49" charset="0"/>
                <a:cs typeface="Courier New" panose="02070309020205020404" pitchFamily="49" charset="0"/>
              </a:rPr>
              <a:t>( function(note) {</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note.remove</a:t>
            </a:r>
            <a:r>
              <a:rPr lang="en-US" sz="1400" b="1" dirty="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endParaRPr lang="en-US" sz="1400" b="1" dirty="0">
              <a:solidFill>
                <a:schemeClr val="tx1"/>
              </a:solidFill>
              <a:latin typeface="Courier New" panose="02070309020205020404" pitchFamily="49" charset="0"/>
              <a:cs typeface="Courier New" panose="02070309020205020404" pitchFamily="49" charset="0"/>
            </a:endParaRPr>
          </a:p>
          <a:p>
            <a:r>
              <a:rPr lang="en-US" dirty="0" smtClean="0"/>
              <a:t>Create the &lt;div&gt; just like it was in the HTML, but also assign the position we got from the server:</a:t>
            </a:r>
          </a:p>
          <a:p>
            <a:pPr marL="0" indent="0">
              <a:lnSpc>
                <a:spcPct val="100000"/>
              </a:lnSpc>
              <a:spcBef>
                <a:spcPts val="0"/>
              </a:spcBef>
              <a:buNone/>
            </a:pPr>
            <a:endParaRPr lang="en-US" sz="1400" b="1"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 create the &lt;div&gt; for the note</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var</a:t>
            </a: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noteElem</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err="1" smtClean="0">
                <a:solidFill>
                  <a:schemeClr val="tx1"/>
                </a:solidFill>
                <a:latin typeface="Courier New" panose="02070309020205020404" pitchFamily="49" charset="0"/>
                <a:cs typeface="Courier New" panose="02070309020205020404" pitchFamily="49" charset="0"/>
              </a:rPr>
              <a:t>document.createElement</a:t>
            </a:r>
            <a:r>
              <a:rPr lang="en-US" sz="1400" b="1" dirty="0" smtClean="0">
                <a:solidFill>
                  <a:schemeClr val="tx1"/>
                </a:solidFill>
                <a:latin typeface="Courier New" panose="02070309020205020404" pitchFamily="49" charset="0"/>
                <a:cs typeface="Courier New" panose="02070309020205020404" pitchFamily="49" charset="0"/>
              </a:rPr>
              <a:t>("div");</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noteElem.className</a:t>
            </a:r>
            <a:r>
              <a:rPr lang="en-US" sz="1400" b="1" dirty="0" smtClean="0">
                <a:solidFill>
                  <a:schemeClr val="tx1"/>
                </a:solidFill>
                <a:latin typeface="Courier New" panose="02070309020205020404" pitchFamily="49" charset="0"/>
                <a:cs typeface="Courier New" panose="02070309020205020404" pitchFamily="49" charset="0"/>
              </a:rPr>
              <a:t> = "note";</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noteElem.style.top</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err="1" smtClean="0">
                <a:solidFill>
                  <a:schemeClr val="tx1"/>
                </a:solidFill>
                <a:latin typeface="Courier New" panose="02070309020205020404" pitchFamily="49" charset="0"/>
                <a:cs typeface="Courier New" panose="02070309020205020404" pitchFamily="49" charset="0"/>
              </a:rPr>
              <a:t>noteObj.top</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err="1" smtClean="0">
                <a:solidFill>
                  <a:schemeClr val="tx1"/>
                </a:solidFill>
                <a:latin typeface="Courier New" panose="02070309020205020404" pitchFamily="49" charset="0"/>
                <a:cs typeface="Courier New" panose="02070309020205020404" pitchFamily="49" charset="0"/>
              </a:rPr>
              <a:t>px</a:t>
            </a:r>
            <a:r>
              <a:rPr lang="en-US" sz="1400" b="1" dirty="0" smtClean="0">
                <a:solidFill>
                  <a:schemeClr val="tx1"/>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smtClean="0">
                <a:solidFill>
                  <a:schemeClr val="tx1"/>
                </a:solidFill>
                <a:latin typeface="Courier New" panose="02070309020205020404" pitchFamily="49" charset="0"/>
                <a:cs typeface="Courier New" panose="02070309020205020404" pitchFamily="49" charset="0"/>
              </a:rPr>
              <a:t>    </a:t>
            </a:r>
            <a:r>
              <a:rPr lang="en-US" sz="1400" b="1" dirty="0" err="1" smtClean="0">
                <a:solidFill>
                  <a:schemeClr val="tx1"/>
                </a:solidFill>
                <a:latin typeface="Courier New" panose="02070309020205020404" pitchFamily="49" charset="0"/>
                <a:cs typeface="Courier New" panose="02070309020205020404" pitchFamily="49" charset="0"/>
              </a:rPr>
              <a:t>noteElem.style.left</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err="1" smtClean="0">
                <a:solidFill>
                  <a:schemeClr val="tx1"/>
                </a:solidFill>
                <a:latin typeface="Courier New" panose="02070309020205020404" pitchFamily="49" charset="0"/>
                <a:cs typeface="Courier New" panose="02070309020205020404" pitchFamily="49" charset="0"/>
              </a:rPr>
              <a:t>noteObj.left</a:t>
            </a:r>
            <a:r>
              <a:rPr lang="en-US" sz="1400" b="1" dirty="0" smtClean="0">
                <a:solidFill>
                  <a:schemeClr val="tx1"/>
                </a:solidFill>
                <a:latin typeface="Courier New" panose="02070309020205020404" pitchFamily="49" charset="0"/>
                <a:cs typeface="Courier New" panose="02070309020205020404" pitchFamily="49" charset="0"/>
              </a:rPr>
              <a:t> + "</a:t>
            </a:r>
            <a:r>
              <a:rPr lang="en-US" sz="1400" b="1" dirty="0" err="1" smtClean="0">
                <a:solidFill>
                  <a:schemeClr val="tx1"/>
                </a:solidFill>
                <a:latin typeface="Courier New" panose="02070309020205020404" pitchFamily="49" charset="0"/>
                <a:cs typeface="Courier New" panose="02070309020205020404" pitchFamily="49" charset="0"/>
              </a:rPr>
              <a:t>px</a:t>
            </a:r>
            <a:r>
              <a:rPr lang="en-US" sz="1400" b="1" dirty="0" smtClean="0">
                <a:solidFill>
                  <a:schemeClr val="tx1"/>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18278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Genesys Colors">
      <a:dk1>
        <a:srgbClr val="000000"/>
      </a:dk1>
      <a:lt1>
        <a:srgbClr val="FFFFFF"/>
      </a:lt1>
      <a:dk2>
        <a:srgbClr val="000000"/>
      </a:dk2>
      <a:lt2>
        <a:srgbClr val="F8F8F8"/>
      </a:lt2>
      <a:accent1>
        <a:srgbClr val="FF4F1F"/>
      </a:accent1>
      <a:accent2>
        <a:srgbClr val="5D3E5D"/>
      </a:accent2>
      <a:accent3>
        <a:srgbClr val="959699"/>
      </a:accent3>
      <a:accent4>
        <a:srgbClr val="D3D3D3"/>
      </a:accent4>
      <a:accent5>
        <a:srgbClr val="4E5054"/>
      </a:accent5>
      <a:accent6>
        <a:srgbClr val="000000"/>
      </a:accent6>
      <a:hlink>
        <a:srgbClr val="FF4F1F"/>
      </a:hlink>
      <a:folHlink>
        <a:srgbClr val="FF4F1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nesys-PowerPoint-2017-June" id="{86E48762-1FFB-1F46-B2A7-A0DC2EE49A37}" vid="{C883B2EB-779B-CC43-B0E9-957859B542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14177</TotalTime>
  <Words>8375</Words>
  <Application>Microsoft Office PowerPoint</Application>
  <PresentationFormat>On-screen Show (16:9)</PresentationFormat>
  <Paragraphs>1252</Paragraphs>
  <Slides>106</Slides>
  <Notes>89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106</vt:i4>
      </vt:variant>
    </vt:vector>
  </HeadingPairs>
  <TitlesOfParts>
    <vt:vector size="116" baseType="lpstr">
      <vt:lpstr>.AppleSystemUIFont</vt:lpstr>
      <vt:lpstr>AmericanTypewriter-Light</vt:lpstr>
      <vt:lpstr>Lato-Black</vt:lpstr>
      <vt:lpstr>Mshtakan</vt:lpstr>
      <vt:lpstr>Arial</vt:lpstr>
      <vt:lpstr>Calibri</vt:lpstr>
      <vt:lpstr>Calibri Light</vt:lpstr>
      <vt:lpstr>Courier New</vt:lpstr>
      <vt:lpstr>Wingdings</vt:lpstr>
      <vt:lpstr>Custom Design</vt:lpstr>
      <vt:lpstr>Introduction to JavaScript</vt:lpstr>
      <vt:lpstr>History of JavaScript</vt:lpstr>
      <vt:lpstr>My TODO’s</vt:lpstr>
      <vt:lpstr>Let’s Get Started</vt:lpstr>
      <vt:lpstr>Ta Da!</vt:lpstr>
      <vt:lpstr>Give It Some Style</vt:lpstr>
      <vt:lpstr>Give It Some More Style</vt:lpstr>
      <vt:lpstr>Cascading Style Sheets (CSS)</vt:lpstr>
      <vt:lpstr>Give It Some CSS</vt:lpstr>
      <vt:lpstr>Give It Some CSS</vt:lpstr>
      <vt:lpstr>Give It Some CSS</vt:lpstr>
      <vt:lpstr>CSS Syntax</vt:lpstr>
      <vt:lpstr>CSS Syntax</vt:lpstr>
      <vt:lpstr>Finish the Styling</vt:lpstr>
      <vt:lpstr>Finish the Styling</vt:lpstr>
      <vt:lpstr>Finish the Styling</vt:lpstr>
      <vt:lpstr>Finish the Styling</vt:lpstr>
      <vt:lpstr>Document Object Model (DOM)</vt:lpstr>
      <vt:lpstr>Document Object Model (DOM)</vt:lpstr>
      <vt:lpstr>DOM Properties and Methods</vt:lpstr>
      <vt:lpstr>Making the Notes Draggable </vt:lpstr>
      <vt:lpstr>The onmousedown handler</vt:lpstr>
      <vt:lpstr>The onmousemove handler</vt:lpstr>
      <vt:lpstr>The onmouseup handler</vt:lpstr>
      <vt:lpstr>Hook up the onmousedown handler to the list items</vt:lpstr>
      <vt:lpstr>Allow the notes to be positioned absolutely</vt:lpstr>
      <vt:lpstr>Draggable!</vt:lpstr>
      <vt:lpstr>Clean up the HTML</vt:lpstr>
      <vt:lpstr>Closures</vt:lpstr>
      <vt:lpstr>Closures</vt:lpstr>
      <vt:lpstr>Closures</vt:lpstr>
      <vt:lpstr>Closures</vt:lpstr>
      <vt:lpstr>Closures – Exercise 1</vt:lpstr>
      <vt:lpstr>Closures – Exercise 1</vt:lpstr>
      <vt:lpstr>Encapsulate the event handlers, using closures</vt:lpstr>
      <vt:lpstr>Encapsulate the event handlers, using closures</vt:lpstr>
      <vt:lpstr>Encapsulate the event handlers, using closures</vt:lpstr>
      <vt:lpstr>Encapsulate the event handlers, using closures</vt:lpstr>
      <vt:lpstr>Try it out</vt:lpstr>
      <vt:lpstr>Tidy up</vt:lpstr>
      <vt:lpstr>Tidy up</vt:lpstr>
      <vt:lpstr>Tidy up</vt:lpstr>
      <vt:lpstr>Editable notes</vt:lpstr>
      <vt:lpstr>Editable notes</vt:lpstr>
      <vt:lpstr>Editable notes</vt:lpstr>
      <vt:lpstr>Editable notes</vt:lpstr>
      <vt:lpstr>Editable notes</vt:lpstr>
      <vt:lpstr>Action bar</vt:lpstr>
      <vt:lpstr>Action bar</vt:lpstr>
      <vt:lpstr>Action bar</vt:lpstr>
      <vt:lpstr>Action bar</vt:lpstr>
      <vt:lpstr>Action bar – Exercise 2</vt:lpstr>
      <vt:lpstr>Action bar – Exercise 2</vt:lpstr>
      <vt:lpstr>Action bar</vt:lpstr>
      <vt:lpstr>Action bar</vt:lpstr>
      <vt:lpstr>Action bar</vt:lpstr>
      <vt:lpstr>Action bar – Exercise 3</vt:lpstr>
      <vt:lpstr>Action bar</vt:lpstr>
      <vt:lpstr>Action bar – Exercise 4</vt:lpstr>
      <vt:lpstr>Action bar – Exercise 4</vt:lpstr>
      <vt:lpstr>Try it out</vt:lpstr>
      <vt:lpstr>Modularity</vt:lpstr>
      <vt:lpstr>Modularity</vt:lpstr>
      <vt:lpstr>Modularity</vt:lpstr>
      <vt:lpstr>Modularity</vt:lpstr>
      <vt:lpstr>Modularity</vt:lpstr>
      <vt:lpstr>Modularity</vt:lpstr>
      <vt:lpstr>Modularity</vt:lpstr>
      <vt:lpstr>Modularity</vt:lpstr>
      <vt:lpstr>Modularity</vt:lpstr>
      <vt:lpstr>Static web server</vt:lpstr>
      <vt:lpstr>Static web server – Exercise 5</vt:lpstr>
      <vt:lpstr>Static web server</vt:lpstr>
      <vt:lpstr>Static web server</vt:lpstr>
      <vt:lpstr>Static web server</vt:lpstr>
      <vt:lpstr>Dynamic web server</vt:lpstr>
      <vt:lpstr>Dynamic web server</vt:lpstr>
      <vt:lpstr>Dynamic web server</vt:lpstr>
      <vt:lpstr>Dynamic web server</vt:lpstr>
      <vt:lpstr>Unit tests</vt:lpstr>
      <vt:lpstr>Unit tests</vt:lpstr>
      <vt:lpstr>Unit tests</vt:lpstr>
      <vt:lpstr>Unit tests</vt:lpstr>
      <vt:lpstr>Unit tests</vt:lpstr>
      <vt:lpstr>Unit tests</vt:lpstr>
      <vt:lpstr>Storing the notes</vt:lpstr>
      <vt:lpstr>Storing the notes</vt:lpstr>
      <vt:lpstr>Storing the notes</vt:lpstr>
      <vt:lpstr>AJAX </vt:lpstr>
      <vt:lpstr>AJAX</vt:lpstr>
      <vt:lpstr>AJAX</vt:lpstr>
      <vt:lpstr>AJAX</vt:lpstr>
      <vt:lpstr>AJAX</vt:lpstr>
      <vt:lpstr>AJAX</vt:lpstr>
      <vt:lpstr>AJAX</vt:lpstr>
      <vt:lpstr>AJAX</vt:lpstr>
      <vt:lpstr>AJAX</vt:lpstr>
      <vt:lpstr>AJAX</vt:lpstr>
      <vt:lpstr>AJAX</vt:lpstr>
      <vt:lpstr>AJAX</vt:lpstr>
      <vt:lpstr>AJAX</vt:lpstr>
      <vt:lpstr>AJAX</vt:lpstr>
      <vt:lpstr>AJAX</vt:lpstr>
      <vt:lpstr>AJAX</vt:lpstr>
      <vt:lpstr>We're done!!</vt:lpstr>
      <vt:lpstr>Resources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subject/>
  <dc:creator>John Christofolakos</dc:creator>
  <cp:keywords/>
  <dc:description/>
  <cp:lastModifiedBy>John Christofolakos</cp:lastModifiedBy>
  <cp:revision>218</cp:revision>
  <cp:lastPrinted>2017-04-07T11:15:28Z</cp:lastPrinted>
  <dcterms:created xsi:type="dcterms:W3CDTF">2017-06-02T09:20:40Z</dcterms:created>
  <dcterms:modified xsi:type="dcterms:W3CDTF">2018-02-19T21:06:23Z</dcterms:modified>
  <cp:category/>
</cp:coreProperties>
</file>