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1"/>
  </p:handoutMasterIdLst>
  <p:sldIdLst>
    <p:sldId id="256" r:id="rId2"/>
    <p:sldId id="429" r:id="rId3"/>
    <p:sldId id="501" r:id="rId4"/>
    <p:sldId id="264" r:id="rId5"/>
    <p:sldId id="324" r:id="rId6"/>
    <p:sldId id="320" r:id="rId7"/>
    <p:sldId id="284" r:id="rId8"/>
    <p:sldId id="325" r:id="rId9"/>
    <p:sldId id="258" r:id="rId10"/>
    <p:sldId id="298" r:id="rId11"/>
    <p:sldId id="327" r:id="rId12"/>
    <p:sldId id="330" r:id="rId13"/>
    <p:sldId id="419" r:id="rId14"/>
    <p:sldId id="317" r:id="rId15"/>
    <p:sldId id="384" r:id="rId16"/>
    <p:sldId id="329" r:id="rId17"/>
    <p:sldId id="259" r:id="rId18"/>
    <p:sldId id="306" r:id="rId19"/>
    <p:sldId id="319" r:id="rId20"/>
    <p:sldId id="315" r:id="rId21"/>
    <p:sldId id="511" r:id="rId22"/>
    <p:sldId id="461" r:id="rId23"/>
    <p:sldId id="462" r:id="rId24"/>
    <p:sldId id="478" r:id="rId25"/>
    <p:sldId id="464" r:id="rId26"/>
    <p:sldId id="271" r:id="rId27"/>
    <p:sldId id="279" r:id="rId28"/>
    <p:sldId id="323" r:id="rId29"/>
    <p:sldId id="354" r:id="rId30"/>
    <p:sldId id="334" r:id="rId31"/>
    <p:sldId id="281" r:id="rId32"/>
    <p:sldId id="333" r:id="rId33"/>
    <p:sldId id="367" r:id="rId34"/>
    <p:sldId id="386" r:id="rId35"/>
    <p:sldId id="322" r:id="rId36"/>
    <p:sldId id="465" r:id="rId37"/>
    <p:sldId id="351" r:id="rId38"/>
    <p:sldId id="476" r:id="rId39"/>
    <p:sldId id="479" r:id="rId40"/>
    <p:sldId id="468" r:id="rId41"/>
    <p:sldId id="492" r:id="rId42"/>
    <p:sldId id="481" r:id="rId43"/>
    <p:sldId id="467" r:id="rId44"/>
    <p:sldId id="280" r:id="rId45"/>
    <p:sldId id="369" r:id="rId46"/>
    <p:sldId id="335" r:id="rId47"/>
    <p:sldId id="449" r:id="rId48"/>
    <p:sldId id="277" r:id="rId49"/>
    <p:sldId id="299" r:id="rId50"/>
    <p:sldId id="415" r:id="rId51"/>
    <p:sldId id="383" r:id="rId52"/>
    <p:sldId id="313" r:id="rId53"/>
    <p:sldId id="310" r:id="rId54"/>
    <p:sldId id="311" r:id="rId55"/>
    <p:sldId id="312" r:id="rId56"/>
    <p:sldId id="269" r:id="rId57"/>
    <p:sldId id="336" r:id="rId58"/>
    <p:sldId id="436" r:id="rId59"/>
    <p:sldId id="373" r:id="rId60"/>
    <p:sldId id="375" r:id="rId61"/>
    <p:sldId id="374" r:id="rId62"/>
    <p:sldId id="332" r:id="rId63"/>
    <p:sldId id="356" r:id="rId64"/>
    <p:sldId id="355" r:id="rId65"/>
    <p:sldId id="261" r:id="rId66"/>
    <p:sldId id="300" r:id="rId67"/>
    <p:sldId id="318" r:id="rId68"/>
    <p:sldId id="362" r:id="rId69"/>
    <p:sldId id="368" r:id="rId70"/>
    <p:sldId id="363" r:id="rId71"/>
    <p:sldId id="397" r:id="rId72"/>
    <p:sldId id="408" r:id="rId73"/>
    <p:sldId id="406" r:id="rId74"/>
    <p:sldId id="411" r:id="rId75"/>
    <p:sldId id="410" r:id="rId76"/>
    <p:sldId id="409" r:id="rId77"/>
    <p:sldId id="407" r:id="rId78"/>
    <p:sldId id="405" r:id="rId79"/>
    <p:sldId id="472" r:id="rId80"/>
    <p:sldId id="398" r:id="rId81"/>
    <p:sldId id="474" r:id="rId82"/>
    <p:sldId id="413" r:id="rId83"/>
    <p:sldId id="309" r:id="rId84"/>
    <p:sldId id="389" r:id="rId85"/>
    <p:sldId id="427" r:id="rId86"/>
    <p:sldId id="358" r:id="rId87"/>
    <p:sldId id="404" r:id="rId88"/>
    <p:sldId id="331" r:id="rId89"/>
    <p:sldId id="260" r:id="rId90"/>
    <p:sldId id="262" r:id="rId91"/>
    <p:sldId id="307" r:id="rId92"/>
    <p:sldId id="352" r:id="rId93"/>
    <p:sldId id="337" r:id="rId94"/>
    <p:sldId id="377" r:id="rId95"/>
    <p:sldId id="378" r:id="rId96"/>
    <p:sldId id="376" r:id="rId97"/>
    <p:sldId id="379" r:id="rId98"/>
    <p:sldId id="402" r:id="rId99"/>
    <p:sldId id="418" r:id="rId100"/>
    <p:sldId id="359" r:id="rId101"/>
    <p:sldId id="273" r:id="rId102"/>
    <p:sldId id="302" r:id="rId103"/>
    <p:sldId id="340" r:id="rId104"/>
    <p:sldId id="442" r:id="rId105"/>
    <p:sldId id="348" r:id="rId106"/>
    <p:sldId id="445" r:id="rId107"/>
    <p:sldId id="470" r:id="rId108"/>
    <p:sldId id="339" r:id="rId109"/>
    <p:sldId id="364" r:id="rId110"/>
    <p:sldId id="344" r:id="rId111"/>
    <p:sldId id="444" r:id="rId112"/>
    <p:sldId id="345" r:id="rId113"/>
    <p:sldId id="347" r:id="rId114"/>
    <p:sldId id="343" r:id="rId115"/>
    <p:sldId id="346" r:id="rId116"/>
    <p:sldId id="475" r:id="rId117"/>
    <p:sldId id="349" r:id="rId118"/>
    <p:sldId id="350" r:id="rId119"/>
    <p:sldId id="267" r:id="rId120"/>
    <p:sldId id="303" r:id="rId121"/>
    <p:sldId id="420" r:id="rId122"/>
    <p:sldId id="431" r:id="rId123"/>
    <p:sldId id="421" r:id="rId124"/>
    <p:sldId id="430" r:id="rId125"/>
    <p:sldId id="423" r:id="rId126"/>
    <p:sldId id="422" r:id="rId127"/>
    <p:sldId id="437" r:id="rId128"/>
    <p:sldId id="424" r:id="rId129"/>
    <p:sldId id="447" r:id="rId130"/>
    <p:sldId id="425" r:id="rId131"/>
    <p:sldId id="440" r:id="rId132"/>
    <p:sldId id="441" r:id="rId133"/>
    <p:sldId id="270" r:id="rId134"/>
    <p:sldId id="304" r:id="rId135"/>
    <p:sldId id="272" r:id="rId136"/>
    <p:sldId id="391" r:id="rId137"/>
    <p:sldId id="432" r:id="rId138"/>
    <p:sldId id="395" r:id="rId139"/>
    <p:sldId id="433" r:id="rId140"/>
    <p:sldId id="434" r:id="rId141"/>
    <p:sldId id="435" r:id="rId142"/>
    <p:sldId id="396" r:id="rId143"/>
    <p:sldId id="509" r:id="rId144"/>
    <p:sldId id="392" r:id="rId145"/>
    <p:sldId id="341" r:id="rId146"/>
    <p:sldId id="469" r:id="rId147"/>
    <p:sldId id="471" r:id="rId148"/>
    <p:sldId id="390" r:id="rId149"/>
    <p:sldId id="400" r:id="rId150"/>
    <p:sldId id="399" r:id="rId151"/>
    <p:sldId id="275" r:id="rId152"/>
    <p:sldId id="305" r:id="rId153"/>
    <p:sldId id="452" r:id="rId154"/>
    <p:sldId id="453" r:id="rId155"/>
    <p:sldId id="455" r:id="rId156"/>
    <p:sldId id="454" r:id="rId157"/>
    <p:sldId id="456" r:id="rId158"/>
    <p:sldId id="486" r:id="rId159"/>
    <p:sldId id="498" r:id="rId160"/>
    <p:sldId id="487" r:id="rId161"/>
    <p:sldId id="451" r:id="rId162"/>
    <p:sldId id="450" r:id="rId163"/>
    <p:sldId id="459" r:id="rId164"/>
    <p:sldId id="426" r:id="rId165"/>
    <p:sldId id="485" r:id="rId166"/>
    <p:sldId id="266" r:id="rId167"/>
    <p:sldId id="282" r:id="rId168"/>
    <p:sldId id="460" r:id="rId169"/>
    <p:sldId id="488" r:id="rId170"/>
    <p:sldId id="502" r:id="rId171"/>
    <p:sldId id="493" r:id="rId172"/>
    <p:sldId id="506" r:id="rId173"/>
    <p:sldId id="507" r:id="rId174"/>
    <p:sldId id="494" r:id="rId175"/>
    <p:sldId id="503" r:id="rId176"/>
    <p:sldId id="504" r:id="rId177"/>
    <p:sldId id="505" r:id="rId178"/>
    <p:sldId id="495" r:id="rId179"/>
    <p:sldId id="508" r:id="rId18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29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779"/>
    </p:cViewPr>
  </p:sorterViewPr>
  <p:notesViewPr>
    <p:cSldViewPr>
      <p:cViewPr varScale="1">
        <p:scale>
          <a:sx n="68" d="100"/>
          <a:sy n="68" d="100"/>
        </p:scale>
        <p:origin x="-2995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slide" Target="slides/slide179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D03AC3D-BC92-4AFF-8E39-849E0F3B4FD4}" type="datetimeFigureOut">
              <a:rPr lang="en-GB" smtClean="0"/>
              <a:t>2015-03-03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A7AB4D-BACD-41CA-8923-FA3A8B67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706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2015-03-03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70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2015-03-03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2015-03-03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85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>
            <a:lvl1pPr>
              <a:defRPr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§"/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§"/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2015-03-03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1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2015-03-03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93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2015-03-03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0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2015-03-03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2015-03-03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9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2015-03-03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2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2015-03-03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27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2015-03-03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8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F1BC-1735-4BA1-AAAB-10FD9E7F7320}" type="datetimeFigureOut">
              <a:rPr lang="en-GB" smtClean="0"/>
              <a:t>2015-03-03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Python Foundation</a:t>
            </a:r>
            <a:endParaRPr lang="en-GB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programmer's introduction to Python concepts &amp;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7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a </a:t>
            </a:r>
            <a:r>
              <a:rPr lang="en-GB" dirty="0" smtClean="0"/>
              <a:t>general-purpose, multi-paradigm </a:t>
            </a:r>
            <a:r>
              <a:rPr lang="en-GB" dirty="0"/>
              <a:t>dynamic OO language</a:t>
            </a:r>
          </a:p>
          <a:p>
            <a:r>
              <a:rPr lang="en-GB" dirty="0" smtClean="0"/>
              <a:t>Python </a:t>
            </a:r>
            <a:r>
              <a:rPr lang="en-GB" dirty="0"/>
              <a:t>was </a:t>
            </a:r>
            <a:r>
              <a:rPr lang="en-GB" dirty="0" smtClean="0"/>
              <a:t>first publicly released </a:t>
            </a:r>
            <a:r>
              <a:rPr lang="en-GB" dirty="0"/>
              <a:t>by Guido van Rossum in </a:t>
            </a:r>
            <a:r>
              <a:rPr lang="en-GB" dirty="0" smtClean="0"/>
              <a:t>1991</a:t>
            </a:r>
          </a:p>
          <a:p>
            <a:r>
              <a:rPr lang="en-GB" dirty="0" smtClean="0"/>
              <a:t>It exists in a number of versions, including </a:t>
            </a:r>
            <a:r>
              <a:rPr lang="en-GB" dirty="0" err="1" smtClean="0"/>
              <a:t>CPython</a:t>
            </a:r>
            <a:r>
              <a:rPr lang="en-GB" dirty="0" smtClean="0"/>
              <a:t> 2.7.x and 3.4.x</a:t>
            </a:r>
          </a:p>
          <a:p>
            <a:r>
              <a:rPr lang="en-GB" dirty="0" smtClean="0"/>
              <a:t>Familiarity with </a:t>
            </a:r>
            <a:r>
              <a:rPr lang="en-GB" i="1" dirty="0" smtClean="0"/>
              <a:t>Monty Python's Flying Circus</a:t>
            </a:r>
            <a:r>
              <a:rPr lang="en-GB" dirty="0" smtClean="0"/>
              <a:t> can help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71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Documentation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first line of a </a:t>
            </a:r>
            <a:r>
              <a:rPr lang="en-GB" dirty="0" smtClean="0"/>
              <a:t>function, </a:t>
            </a:r>
            <a:r>
              <a:rPr lang="en-GB" dirty="0"/>
              <a:t>class </a:t>
            </a:r>
            <a:r>
              <a:rPr lang="en-GB" dirty="0" smtClean="0"/>
              <a:t>or module can </a:t>
            </a:r>
            <a:r>
              <a:rPr lang="en-GB" dirty="0"/>
              <a:t>optionally be a string</a:t>
            </a:r>
          </a:p>
          <a:p>
            <a:pPr lvl="1"/>
            <a:r>
              <a:rPr lang="en-GB" dirty="0"/>
              <a:t>This </a:t>
            </a:r>
            <a:r>
              <a:rPr lang="en-GB" dirty="0" err="1" smtClean="0"/>
              <a:t>docstring</a:t>
            </a:r>
            <a:r>
              <a:rPr lang="en-GB" dirty="0" smtClean="0"/>
              <a:t> can </a:t>
            </a:r>
            <a:r>
              <a:rPr lang="en-GB" dirty="0"/>
              <a:t>be accessed via </a:t>
            </a:r>
            <a:r>
              <a:rPr lang="en-GB" i="1" dirty="0"/>
              <a:t>__doc__</a:t>
            </a:r>
            <a:r>
              <a:rPr lang="en-GB" dirty="0"/>
              <a:t> on the function or class</a:t>
            </a:r>
          </a:p>
          <a:p>
            <a:pPr lvl="1"/>
            <a:r>
              <a:rPr lang="en-GB" dirty="0"/>
              <a:t>Conventionally </a:t>
            </a:r>
            <a:r>
              <a:rPr lang="en-GB" dirty="0" smtClean="0"/>
              <a:t>a complete sentence enclosed in triple quotes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97152"/>
            <a:ext cx="741682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echo(strings):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"""Prints space-adjoined sequence of strings."""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 '.join(strings))</a:t>
            </a:r>
          </a:p>
        </p:txBody>
      </p:sp>
    </p:spTree>
    <p:extLst>
      <p:ext uri="{BB962C8B-B14F-4D97-AF65-F5344CB8AC3E}">
        <p14:creationId xmlns:p14="http://schemas.microsoft.com/office/powerpoint/2010/main" val="14022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Defining, calling &amp; passing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91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are first-class objects</a:t>
            </a:r>
          </a:p>
          <a:p>
            <a:r>
              <a:rPr lang="en-GB" dirty="0" smtClean="0"/>
              <a:t>Python supports lambda expressions and nested function definitions</a:t>
            </a:r>
          </a:p>
          <a:p>
            <a:r>
              <a:rPr lang="en-GB" dirty="0" smtClean="0"/>
              <a:t>Argument values can be defaulted</a:t>
            </a:r>
          </a:p>
          <a:p>
            <a:r>
              <a:rPr lang="en-GB" dirty="0" smtClean="0"/>
              <a:t>Functions can take both positional arguments and keyword arguments</a:t>
            </a:r>
          </a:p>
          <a:p>
            <a:r>
              <a:rPr lang="en-GB" dirty="0" smtClean="0"/>
              <a:t>Functions can be defined to take an arbitrary number of arguments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14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as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Functions can be passed as arguments and can be used in assignment</a:t>
            </a:r>
          </a:p>
          <a:p>
            <a:pPr lvl="1"/>
            <a:r>
              <a:rPr lang="en-GB" dirty="0" smtClean="0"/>
              <a:t>This supports many </a:t>
            </a:r>
            <a:r>
              <a:rPr lang="en-GB" dirty="0" err="1" smtClean="0"/>
              <a:t>callback</a:t>
            </a:r>
            <a:r>
              <a:rPr lang="en-GB" dirty="0" smtClean="0"/>
              <a:t> techniques and functional programming idioms</a:t>
            </a:r>
          </a:p>
          <a:p>
            <a:r>
              <a:rPr lang="en-GB" dirty="0" smtClean="0"/>
              <a:t>Conversely, any object that is callable can be treated as a function</a:t>
            </a:r>
          </a:p>
          <a:p>
            <a:pPr lvl="1"/>
            <a:r>
              <a:rPr lang="en-GB" i="1" dirty="0" smtClean="0"/>
              <a:t>callable</a:t>
            </a:r>
            <a:r>
              <a:rPr lang="en-GB" dirty="0" smtClean="0"/>
              <a:t> is a built-in predicate function</a:t>
            </a:r>
          </a:p>
          <a:p>
            <a:r>
              <a:rPr lang="en-GB" dirty="0" smtClean="0"/>
              <a:t>Functions always return a value</a:t>
            </a:r>
          </a:p>
          <a:p>
            <a:pPr lvl="1"/>
            <a:r>
              <a:rPr lang="en-GB" i="1" dirty="0" smtClean="0"/>
              <a:t>None</a:t>
            </a:r>
            <a:r>
              <a:rPr lang="en-GB" dirty="0" smtClean="0"/>
              <a:t> if nothing is returned </a:t>
            </a:r>
            <a:r>
              <a:rPr lang="en-GB" dirty="0" err="1" smtClean="0"/>
              <a:t>explicity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9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&amp; calling functions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1" y="1628800"/>
            <a:ext cx="6624737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pass</a:t>
            </a:r>
          </a:p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assert callable(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assert 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() is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1" y="4077072"/>
            <a:ext cx="6624737" cy="23042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is_even</a:t>
            </a:r>
            <a:r>
              <a:rPr lang="en-GB" dirty="0" smtClean="0">
                <a:latin typeface="Source Code Pro" panose="020B0509030403020204" pitchFamily="49" charset="0"/>
              </a:rPr>
              <a:t>(number):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number % 2 == 0</a:t>
            </a:r>
          </a:p>
          <a:p>
            <a:pPr>
              <a:spcBef>
                <a:spcPts val="600"/>
              </a:spcBef>
            </a:pP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print_if</a:t>
            </a:r>
            <a:r>
              <a:rPr lang="en-GB" dirty="0" smtClean="0">
                <a:latin typeface="Source Code Pro" panose="020B0509030403020204" pitchFamily="49" charset="0"/>
              </a:rPr>
              <a:t>(values, predicate):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</a:t>
            </a:r>
            <a:r>
              <a:rPr lang="en-GB" dirty="0" smtClean="0">
                <a:latin typeface="Source Code Pro" panose="020B0509030403020204" pitchFamily="49" charset="0"/>
              </a:rPr>
              <a:t>for value in values: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if predicate(value):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    print(value)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dirty="0" err="1" smtClean="0">
                <a:latin typeface="Source Code Pro" panose="020B0509030403020204" pitchFamily="49" charset="0"/>
              </a:rPr>
              <a:t>print_if</a:t>
            </a:r>
            <a:r>
              <a:rPr lang="en-GB" dirty="0" smtClean="0">
                <a:latin typeface="Source Code Pro" panose="020B0509030403020204" pitchFamily="49" charset="0"/>
              </a:rPr>
              <a:t>([2, 9, 9, 7, 9, 2, 4, 5, 8], </a:t>
            </a:r>
            <a:r>
              <a:rPr lang="en-GB" dirty="0" err="1" smtClean="0">
                <a:latin typeface="Source Code Pro" panose="020B0509030403020204" pitchFamily="49" charset="0"/>
              </a:rPr>
              <a:t>is_even</a:t>
            </a:r>
            <a:r>
              <a:rPr lang="en-GB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1" y="3212976"/>
            <a:ext cx="6624737" cy="7299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unsorted = ['Python', 'parrot']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print(sorted(unsorted, key=</a:t>
            </a:r>
            <a:r>
              <a:rPr lang="en-GB" dirty="0" err="1" smtClean="0">
                <a:latin typeface="Source Code Pro" panose="020B0509030403020204" pitchFamily="49" charset="0"/>
              </a:rPr>
              <a:t>str.lower</a:t>
            </a:r>
            <a:r>
              <a:rPr lang="en-GB" dirty="0" smtClean="0">
                <a:latin typeface="Source Code Pro" panose="020B0509030403020204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355327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Keyword argument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>
            <a:stCxn id="7" idx="1"/>
          </p:cNvCxnSpPr>
          <p:nvPr/>
        </p:nvCxnSpPr>
        <p:spPr>
          <a:xfrm flipH="1" flipV="1">
            <a:off x="5940152" y="3707159"/>
            <a:ext cx="1368152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0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</a:t>
            </a:r>
            <a:r>
              <a:rPr lang="en-GB" i="1" dirty="0" smtClean="0"/>
              <a:t>lambda</a:t>
            </a:r>
            <a:r>
              <a:rPr lang="en-GB" dirty="0" smtClean="0"/>
              <a:t> is simply an expression that can be passed around for execution</a:t>
            </a:r>
          </a:p>
          <a:p>
            <a:pPr lvl="1"/>
            <a:r>
              <a:rPr lang="en-GB" dirty="0" smtClean="0"/>
              <a:t>It can take zero or more arguments</a:t>
            </a:r>
          </a:p>
          <a:p>
            <a:pPr lvl="1"/>
            <a:r>
              <a:rPr lang="en-GB" dirty="0" smtClean="0"/>
              <a:t>As it is an expression not a statement, this can limit the applicability</a:t>
            </a:r>
          </a:p>
          <a:p>
            <a:r>
              <a:rPr lang="en-GB" dirty="0" smtClean="0"/>
              <a:t>Lambdas are anonymous, but can be assigned to variables</a:t>
            </a:r>
          </a:p>
          <a:p>
            <a:pPr lvl="1"/>
            <a:r>
              <a:rPr lang="en-GB" dirty="0" smtClean="0"/>
              <a:t>But defining a one-line named function is preferred over global </a:t>
            </a:r>
            <a:r>
              <a:rPr lang="en-GB" dirty="0" err="1" smtClean="0"/>
              <a:t>lamba</a:t>
            </a:r>
            <a:r>
              <a:rPr lang="en-GB" dirty="0" smtClean="0"/>
              <a:t> 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8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Lambdas expressed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898248"/>
            <a:ext cx="6336704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200" dirty="0" err="1" smtClean="0">
                <a:latin typeface="Source Code Pro" panose="020B0509030403020204" pitchFamily="49" charset="0"/>
              </a:rPr>
              <a:t>def</a:t>
            </a:r>
            <a:r>
              <a:rPr lang="en-GB" sz="2200" dirty="0" smtClean="0">
                <a:latin typeface="Source Code Pro" panose="020B0509030403020204" pitchFamily="49" charset="0"/>
              </a:rPr>
              <a:t> </a:t>
            </a:r>
            <a:r>
              <a:rPr lang="en-GB" sz="2200" dirty="0" err="1" smtClean="0">
                <a:latin typeface="Source Code Pro" panose="020B0509030403020204" pitchFamily="49" charset="0"/>
              </a:rPr>
              <a:t>print_if</a:t>
            </a:r>
            <a:r>
              <a:rPr lang="en-GB" sz="2200" dirty="0" smtClean="0">
                <a:latin typeface="Source Code Pro" panose="020B0509030403020204" pitchFamily="49" charset="0"/>
              </a:rPr>
              <a:t>(values, predicate):</a:t>
            </a:r>
            <a:endParaRPr lang="en-GB" sz="2200" dirty="0">
              <a:latin typeface="Source Code Pro" panose="020B0509030403020204" pitchFamily="49" charset="0"/>
            </a:endParaRPr>
          </a:p>
          <a:p>
            <a:r>
              <a:rPr lang="en-GB" sz="2200" dirty="0">
                <a:latin typeface="Source Code Pro" panose="020B0509030403020204" pitchFamily="49" charset="0"/>
              </a:rPr>
              <a:t>    </a:t>
            </a:r>
            <a:r>
              <a:rPr lang="en-GB" sz="2200" dirty="0" smtClean="0">
                <a:latin typeface="Source Code Pro" panose="020B0509030403020204" pitchFamily="49" charset="0"/>
              </a:rPr>
              <a:t>for value in values: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</a:t>
            </a:r>
            <a:r>
              <a:rPr lang="en-GB" sz="2200" dirty="0" smtClean="0">
                <a:latin typeface="Source Code Pro" panose="020B0509030403020204" pitchFamily="49" charset="0"/>
              </a:rPr>
              <a:t>       if predicate(value):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</a:t>
            </a:r>
            <a:r>
              <a:rPr lang="en-GB" sz="2200" dirty="0" smtClean="0">
                <a:latin typeface="Source Code Pro" panose="020B0509030403020204" pitchFamily="49" charset="0"/>
              </a:rPr>
              <a:t>           print(value)</a:t>
            </a:r>
            <a:endParaRPr lang="en-GB" sz="22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3842464"/>
            <a:ext cx="6336704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200" dirty="0" err="1">
                <a:latin typeface="Source Code Pro" panose="020B0509030403020204" pitchFamily="49" charset="0"/>
              </a:rPr>
              <a:t>print_if</a:t>
            </a:r>
            <a:r>
              <a:rPr lang="en-GB" sz="2200" dirty="0">
                <a:latin typeface="Source Code Pro" panose="020B0509030403020204" pitchFamily="49" charset="0"/>
              </a:rPr>
              <a:t>(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   [2, 9, 9, 7, 9, 2, 4, 5, 8],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   lambda number: number % 2 == 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5736" y="5426640"/>
            <a:ext cx="4752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ad hoc function that takes a single argument — in this case,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— and evaluates to a single expression — in this case,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% 2 == 0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i.e., whether the argument is even or not.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71800" y="4922584"/>
            <a:ext cx="0" cy="50405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Create a </a:t>
            </a:r>
            <a:r>
              <a:rPr lang="en-GB" i="1" dirty="0" err="1" smtClean="0"/>
              <a:t>dict</a:t>
            </a:r>
            <a:r>
              <a:rPr lang="en-GB" dirty="0" smtClean="0"/>
              <a:t> mapping airport codes to airport names</a:t>
            </a:r>
          </a:p>
          <a:p>
            <a:pPr lvl="1"/>
            <a:r>
              <a:rPr lang="en-GB" dirty="0" smtClean="0"/>
              <a:t>Select 3 to 6 airports</a:t>
            </a:r>
          </a:p>
          <a:p>
            <a:r>
              <a:rPr lang="en-GB" dirty="0" smtClean="0"/>
              <a:t>Use </a:t>
            </a:r>
            <a:r>
              <a:rPr lang="en-GB" i="1" dirty="0" smtClean="0"/>
              <a:t>sorted</a:t>
            </a:r>
            <a:r>
              <a:rPr lang="en-GB" dirty="0" smtClean="0"/>
              <a:t> to sort by...</a:t>
            </a:r>
          </a:p>
          <a:p>
            <a:pPr lvl="1"/>
            <a:r>
              <a:rPr lang="en-GB" dirty="0" smtClean="0"/>
              <a:t>Airport code</a:t>
            </a:r>
          </a:p>
          <a:p>
            <a:pPr lvl="1"/>
            <a:r>
              <a:rPr lang="en-GB" dirty="0" smtClean="0"/>
              <a:t>Airport name</a:t>
            </a:r>
          </a:p>
          <a:p>
            <a:pPr lvl="1"/>
            <a:r>
              <a:rPr lang="en-GB" dirty="0" smtClean="0"/>
              <a:t>Longitude and/or latitude — either extend the mapping from just names or introduce an additional </a:t>
            </a:r>
            <a:r>
              <a:rPr lang="en-GB" i="1" dirty="0" err="1" smtClean="0"/>
              <a:t>dict</a:t>
            </a:r>
            <a:r>
              <a:rPr lang="en-GB" dirty="0" smtClean="0"/>
              <a:t> with positions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5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definitions can be nested</a:t>
            </a:r>
          </a:p>
          <a:p>
            <a:pPr lvl="1"/>
            <a:r>
              <a:rPr lang="en-GB" dirty="0" smtClean="0"/>
              <a:t>Each invocation is bound to its surrounding scope, i.e., it's a closure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3284984"/>
            <a:ext cx="7488832" cy="30963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logged_execution</a:t>
            </a:r>
            <a:r>
              <a:rPr lang="en-GB" dirty="0" smtClean="0">
                <a:latin typeface="Source Code Pro" panose="020B0509030403020204" pitchFamily="49" charset="0"/>
              </a:rPr>
              <a:t>(action, output):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log(message):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print(message, </a:t>
            </a:r>
            <a:r>
              <a:rPr lang="en-GB" dirty="0" err="1" smtClean="0">
                <a:latin typeface="Source Code Pro" panose="020B0509030403020204" pitchFamily="49" charset="0"/>
              </a:rPr>
              <a:t>action.__name</a:t>
            </a:r>
            <a:r>
              <a:rPr lang="en-GB" dirty="0" smtClean="0">
                <a:latin typeface="Source Code Pro" panose="020B0509030403020204" pitchFamily="49" charset="0"/>
              </a:rPr>
              <a:t>__, file=output)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    log('About to execute')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try: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action()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log('Successfully executed')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except: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log('Failed to execute')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raise</a:t>
            </a:r>
          </a:p>
        </p:txBody>
      </p:sp>
    </p:spTree>
    <p:extLst>
      <p:ext uri="{BB962C8B-B14F-4D97-AF65-F5344CB8AC3E}">
        <p14:creationId xmlns:p14="http://schemas.microsoft.com/office/powerpoint/2010/main" val="20739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 access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4320480" cy="31683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world = 'Hello'</a:t>
            </a:r>
          </a:p>
          <a:p>
            <a:pPr>
              <a:spcBef>
                <a:spcPts val="6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outer_function</a:t>
            </a:r>
            <a:r>
              <a:rPr lang="en-GB" sz="2000" dirty="0" smtClean="0">
                <a:latin typeface="Source Code Pro" panose="020B0509030403020204" pitchFamily="49" charset="0"/>
              </a:rPr>
              <a:t>():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nested_function</a:t>
            </a:r>
            <a:r>
              <a:rPr lang="en-GB" sz="20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nonlocal world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world = '</a:t>
            </a:r>
            <a:r>
              <a:rPr lang="en-GB" sz="2000" dirty="0" err="1" smtClean="0">
                <a:latin typeface="Source Code Pro" panose="020B0509030403020204" pitchFamily="49" charset="0"/>
              </a:rPr>
              <a:t>Ho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>
                <a:latin typeface="Source Code Pro" panose="020B0509030403020204" pitchFamily="49" charset="0"/>
              </a:rPr>
              <a:t>world = </a:t>
            </a:r>
            <a:r>
              <a:rPr lang="en-GB" sz="2000" dirty="0" smtClean="0">
                <a:latin typeface="Source Code Pro" panose="020B0509030403020204" pitchFamily="49" charset="0"/>
              </a:rPr>
              <a:t>'Hi'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print(world)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nested_function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print(world)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941168"/>
            <a:ext cx="432048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outer_function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print(world)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0312" y="4941168"/>
            <a:ext cx="108012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Hi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Ho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Hello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4941168"/>
            <a:ext cx="1656184" cy="1080120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2708920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Refers to any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that will be assigned in within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outer_function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but not the global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355976" y="2852936"/>
            <a:ext cx="93610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Versions &amp; 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CPython</a:t>
            </a:r>
            <a:r>
              <a:rPr lang="en-GB" dirty="0" smtClean="0"/>
              <a:t> is reference implementation</a:t>
            </a:r>
          </a:p>
          <a:p>
            <a:pPr lvl="1"/>
            <a:r>
              <a:rPr lang="en-GB" dirty="0" smtClean="0"/>
              <a:t>Open source and managed by the Python Software Foundation</a:t>
            </a:r>
          </a:p>
          <a:p>
            <a:pPr lvl="1"/>
            <a:r>
              <a:rPr lang="en-GB" dirty="0"/>
              <a:t>The Python Enhancement Proposal (PEP) process guides </a:t>
            </a:r>
            <a:r>
              <a:rPr lang="en-GB" dirty="0" smtClean="0"/>
              <a:t>development</a:t>
            </a:r>
          </a:p>
          <a:p>
            <a:r>
              <a:rPr lang="en-GB" dirty="0" smtClean="0"/>
              <a:t>Alternative and platform-specific implementations and subsets also exist</a:t>
            </a:r>
          </a:p>
          <a:p>
            <a:pPr lvl="1"/>
            <a:r>
              <a:rPr lang="en-GB" dirty="0" smtClean="0"/>
              <a:t>E.g., </a:t>
            </a:r>
            <a:r>
              <a:rPr lang="en-GB" dirty="0" err="1" smtClean="0"/>
              <a:t>PyPy</a:t>
            </a:r>
            <a:r>
              <a:rPr lang="en-GB" dirty="0" smtClean="0"/>
              <a:t>, </a:t>
            </a:r>
            <a:r>
              <a:rPr lang="en-GB" dirty="0" err="1" smtClean="0"/>
              <a:t>IronPython</a:t>
            </a:r>
            <a:r>
              <a:rPr lang="en-GB" dirty="0" smtClean="0"/>
              <a:t> for .NET and </a:t>
            </a:r>
            <a:r>
              <a:rPr lang="en-GB" dirty="0" err="1" smtClean="0"/>
              <a:t>Jython</a:t>
            </a:r>
            <a:r>
              <a:rPr lang="en-GB" dirty="0" smtClean="0"/>
              <a:t> for JVM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44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defaults will be substituted for corresponding missing arguments</a:t>
            </a:r>
          </a:p>
          <a:p>
            <a:pPr lvl="1"/>
            <a:r>
              <a:rPr lang="en-GB" dirty="0" smtClean="0"/>
              <a:t>Non-defaulted arguments cannot follow defaulted arguments in the 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3933056"/>
            <a:ext cx="5904656" cy="22322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(x=0, y=0, z=0):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return (x**2 + y**2 + z**2)**0.5</a:t>
            </a:r>
          </a:p>
          <a:p>
            <a:pPr>
              <a:spcBef>
                <a:spcPts val="12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(42)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(3, 4)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(1, 4, 8)</a:t>
            </a:r>
          </a:p>
        </p:txBody>
      </p:sp>
    </p:spTree>
    <p:extLst>
      <p:ext uri="{BB962C8B-B14F-4D97-AF65-F5344CB8AC3E}">
        <p14:creationId xmlns:p14="http://schemas.microsoft.com/office/powerpoint/2010/main" val="6931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Defaults &amp;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Defaults </a:t>
            </a:r>
            <a:r>
              <a:rPr lang="en-GB" dirty="0"/>
              <a:t>evaluated once, on definition, and held within the function </a:t>
            </a:r>
            <a:r>
              <a:rPr lang="en-GB" dirty="0" smtClean="0"/>
              <a:t>object</a:t>
            </a:r>
          </a:p>
          <a:p>
            <a:pPr lvl="1"/>
            <a:r>
              <a:rPr lang="en-GB" dirty="0" smtClean="0"/>
              <a:t>Avoid using mutable objects as defaults, because any changes will persist between function calls</a:t>
            </a:r>
          </a:p>
          <a:p>
            <a:pPr lvl="1"/>
            <a:r>
              <a:rPr lang="en-GB" dirty="0" smtClean="0"/>
              <a:t>Avoid referring to other parameters in the parameter list — this will either not work at all or will appear to work, but using a name from an outer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6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Arbitrary argument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function can be defined to take a variable argument list</a:t>
            </a:r>
          </a:p>
          <a:p>
            <a:pPr lvl="1"/>
            <a:r>
              <a:rPr lang="en-GB" dirty="0" err="1" smtClean="0"/>
              <a:t>Variadic</a:t>
            </a:r>
            <a:r>
              <a:rPr lang="en-GB" dirty="0" smtClean="0"/>
              <a:t> arguments passed in as a tuple</a:t>
            </a:r>
          </a:p>
          <a:p>
            <a:pPr lvl="1"/>
            <a:r>
              <a:rPr lang="en-GB" dirty="0" err="1" smtClean="0"/>
              <a:t>Variadic</a:t>
            </a:r>
            <a:r>
              <a:rPr lang="en-GB" dirty="0" smtClean="0"/>
              <a:t> parameter declared using </a:t>
            </a:r>
            <a:r>
              <a:rPr lang="en-GB" i="1" dirty="0" smtClean="0"/>
              <a:t>*</a:t>
            </a:r>
            <a:r>
              <a:rPr lang="en-GB" dirty="0" smtClean="0"/>
              <a:t> after any mandatory positional arguments</a:t>
            </a:r>
          </a:p>
          <a:p>
            <a:pPr lvl="1"/>
            <a:r>
              <a:rPr lang="en-GB" dirty="0"/>
              <a:t>This syntax also works in </a:t>
            </a:r>
            <a:r>
              <a:rPr lang="en-GB" dirty="0" smtClean="0"/>
              <a:t>assignments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941168"/>
            <a:ext cx="7776864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mean(value, *values):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return sum(values, value) / (1 + 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(values))</a:t>
            </a:r>
          </a:p>
        </p:txBody>
      </p:sp>
    </p:spTree>
    <p:extLst>
      <p:ext uri="{BB962C8B-B14F-4D97-AF65-F5344CB8AC3E}">
        <p14:creationId xmlns:p14="http://schemas.microsoft.com/office/powerpoint/2010/main" val="15179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Unpacking argument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apply values from an </a:t>
            </a:r>
            <a:r>
              <a:rPr lang="en-GB" dirty="0" err="1" smtClean="0"/>
              <a:t>iterable</a:t>
            </a:r>
            <a:r>
              <a:rPr lang="en-GB" dirty="0" smtClean="0"/>
              <a:t>, e.g., a tuple, as arguments, unpack using </a:t>
            </a:r>
            <a:r>
              <a:rPr lang="en-GB" i="1" dirty="0" smtClean="0"/>
              <a:t>*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iterable</a:t>
            </a:r>
            <a:r>
              <a:rPr lang="en-GB" dirty="0" smtClean="0"/>
              <a:t> is expanded to become the argument list at the point of call</a:t>
            </a:r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933056"/>
            <a:ext cx="6912768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err="1" smtClean="0">
                <a:latin typeface="Source Code Pro" panose="020B0509030403020204" pitchFamily="49" charset="0"/>
              </a:rPr>
              <a:t>def</a:t>
            </a:r>
            <a:r>
              <a:rPr lang="en-GB" sz="2400" dirty="0" smtClean="0">
                <a:latin typeface="Source Code Pro" panose="020B0509030403020204" pitchFamily="49" charset="0"/>
              </a:rPr>
              <a:t> </a:t>
            </a:r>
            <a:r>
              <a:rPr lang="en-GB" sz="24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400" dirty="0" smtClean="0">
                <a:latin typeface="Source Code Pro" panose="020B0509030403020204" pitchFamily="49" charset="0"/>
              </a:rPr>
              <a:t>(x, y, z):</a:t>
            </a:r>
          </a:p>
          <a:p>
            <a:r>
              <a:rPr lang="en-GB" sz="2400" dirty="0">
                <a:latin typeface="Source Code Pro" panose="020B0509030403020204" pitchFamily="49" charset="0"/>
              </a:rPr>
              <a:t> </a:t>
            </a:r>
            <a:r>
              <a:rPr lang="en-GB" sz="2400" dirty="0" smtClean="0">
                <a:latin typeface="Source Code Pro" panose="020B0509030403020204" pitchFamily="49" charset="0"/>
              </a:rPr>
              <a:t>   return (x**2 + y**2 + z**2)**0.5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5085184"/>
            <a:ext cx="6912768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smtClean="0">
                <a:latin typeface="Source Code Pro" panose="020B0509030403020204" pitchFamily="49" charset="0"/>
              </a:rPr>
              <a:t>point = (2, 3, 6)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length = </a:t>
            </a:r>
            <a:r>
              <a:rPr lang="en-GB" sz="24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400" dirty="0" smtClean="0">
                <a:latin typeface="Source Code Pro" panose="020B0509030403020204" pitchFamily="49" charset="0"/>
              </a:rPr>
              <a:t>(*point)</a:t>
            </a:r>
          </a:p>
        </p:txBody>
      </p:sp>
    </p:spTree>
    <p:extLst>
      <p:ext uri="{BB962C8B-B14F-4D97-AF65-F5344CB8AC3E}">
        <p14:creationId xmlns:p14="http://schemas.microsoft.com/office/powerpoint/2010/main" val="417395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Keyword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Reduce the need for chained builder calls and parameter objects</a:t>
            </a:r>
          </a:p>
          <a:p>
            <a:pPr lvl="1"/>
            <a:r>
              <a:rPr lang="en-GB" dirty="0" smtClean="0"/>
              <a:t>Keep in mind that the argument names form part of the function's public interface</a:t>
            </a:r>
          </a:p>
          <a:p>
            <a:pPr lvl="1"/>
            <a:r>
              <a:rPr lang="en-GB" dirty="0"/>
              <a:t>Arguments following </a:t>
            </a:r>
            <a:r>
              <a:rPr lang="en-GB" dirty="0" smtClean="0"/>
              <a:t>a </a:t>
            </a:r>
            <a:r>
              <a:rPr lang="en-GB" dirty="0" err="1" smtClean="0"/>
              <a:t>variadic</a:t>
            </a:r>
            <a:r>
              <a:rPr lang="en-GB" dirty="0" smtClean="0"/>
              <a:t> parameter are </a:t>
            </a:r>
            <a:r>
              <a:rPr lang="en-GB" dirty="0"/>
              <a:t>necessarily </a:t>
            </a:r>
            <a:r>
              <a:rPr lang="en-GB" dirty="0" smtClean="0"/>
              <a:t>keyword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725144"/>
            <a:ext cx="734481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err="1">
                <a:latin typeface="Source Code Pro" panose="020B0509030403020204" pitchFamily="49" charset="0"/>
              </a:rPr>
              <a:t>def</a:t>
            </a:r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date(year, month, day):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>
                <a:latin typeface="Source Code Pro" panose="020B0509030403020204" pitchFamily="49" charset="0"/>
              </a:rPr>
              <a:t>return </a:t>
            </a:r>
            <a:r>
              <a:rPr lang="en-GB" sz="2000" dirty="0" smtClean="0">
                <a:latin typeface="Source Code Pro" panose="020B0509030403020204" pitchFamily="49" charset="0"/>
              </a:rPr>
              <a:t>year, month, day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sputnik_1 = date(1957, 10, 4)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sputnik_1 = date(day=4, month=10, year=1957)</a:t>
            </a:r>
          </a:p>
        </p:txBody>
      </p:sp>
    </p:spTree>
    <p:extLst>
      <p:ext uri="{BB962C8B-B14F-4D97-AF65-F5344CB8AC3E}">
        <p14:creationId xmlns:p14="http://schemas.microsoft.com/office/powerpoint/2010/main" val="119215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Arbitrary keyword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function can be defined to receive arbitrary keyword arguments</a:t>
            </a:r>
          </a:p>
          <a:p>
            <a:pPr lvl="1"/>
            <a:r>
              <a:rPr lang="en-GB" dirty="0"/>
              <a:t>These follow the specification of any other parameters, including </a:t>
            </a:r>
            <a:r>
              <a:rPr lang="en-GB" dirty="0" err="1" smtClean="0"/>
              <a:t>variadic</a:t>
            </a:r>
            <a:endParaRPr lang="en-GB" dirty="0" smtClean="0"/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**</a:t>
            </a:r>
            <a:r>
              <a:rPr lang="en-GB" dirty="0" smtClean="0"/>
              <a:t> to both specify and unpack</a:t>
            </a:r>
          </a:p>
          <a:p>
            <a:r>
              <a:rPr lang="en-GB" dirty="0"/>
              <a:t>Keyword arguments are passed in a </a:t>
            </a:r>
            <a:r>
              <a:rPr lang="en-GB" i="1" dirty="0" err="1" smtClean="0"/>
              <a:t>dict</a:t>
            </a:r>
            <a:r>
              <a:rPr lang="en-GB" dirty="0" smtClean="0"/>
              <a:t> — a keyword becomes a key</a:t>
            </a:r>
          </a:p>
          <a:p>
            <a:pPr lvl="1"/>
            <a:r>
              <a:rPr lang="en-GB" dirty="0" smtClean="0"/>
              <a:t>Except any keyword arguments that already correspond to formal parameters</a:t>
            </a:r>
          </a:p>
        </p:txBody>
      </p:sp>
    </p:spTree>
    <p:extLst>
      <p:ext uri="{BB962C8B-B14F-4D97-AF65-F5344CB8AC3E}">
        <p14:creationId xmlns:p14="http://schemas.microsoft.com/office/powerpoint/2010/main" val="145297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Positionals</a:t>
            </a:r>
            <a:r>
              <a:rPr lang="en-GB" dirty="0" smtClean="0"/>
              <a:t> and keywords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556792"/>
            <a:ext cx="662473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present(*listing, **header):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for tag, info in </a:t>
            </a:r>
            <a:r>
              <a:rPr lang="en-GB" dirty="0" err="1" smtClean="0">
                <a:latin typeface="Source Code Pro" panose="020B0509030403020204" pitchFamily="49" charset="0"/>
              </a:rPr>
              <a:t>header.items</a:t>
            </a:r>
            <a:r>
              <a:rPr lang="en-GB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print(tag + ': ' + info)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for item in listing: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print(item)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284984"/>
            <a:ext cx="6624736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present(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'Mercury', 'Venus', 'Earth', 'Mars',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type='Terrestrial', star='Sol')    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4437112"/>
            <a:ext cx="6624736" cy="180020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type: Terrestrial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star: Sol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Mercury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Venus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Earth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Mars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  </a:t>
            </a:r>
            <a:endParaRPr lang="en-GB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7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function's parameters and its result can be annotated with expressions</a:t>
            </a:r>
          </a:p>
          <a:p>
            <a:pPr lvl="1"/>
            <a:r>
              <a:rPr lang="en-GB" dirty="0" smtClean="0"/>
              <a:t>No semantic effect, but are associated with the function object as metadata, typically for documentation purposes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365104"/>
            <a:ext cx="8136904" cy="72008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600" dirty="0" err="1">
                <a:latin typeface="Source Code Pro" panose="020B0509030403020204" pitchFamily="49" charset="0"/>
              </a:rPr>
              <a:t>def</a:t>
            </a:r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1600" dirty="0" smtClean="0">
                <a:latin typeface="Source Code Pro" panose="020B0509030403020204" pitchFamily="49" charset="0"/>
              </a:rPr>
              <a:t>(year : 'Gregorian') -&gt; bool:</a:t>
            </a:r>
            <a:endParaRPr lang="en-GB" sz="1600" dirty="0">
              <a:latin typeface="Source Code Pro" panose="020B0509030403020204" pitchFamily="49" charset="0"/>
            </a:endParaRP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</a:t>
            </a:r>
            <a:r>
              <a:rPr lang="en-GB" sz="1600" dirty="0">
                <a:latin typeface="Source Code Pro" panose="020B0509030403020204" pitchFamily="49" charset="0"/>
              </a:rPr>
              <a:t>return </a:t>
            </a:r>
            <a:r>
              <a:rPr lang="en-GB" sz="1600" dirty="0" smtClean="0">
                <a:latin typeface="Source Code Pro" panose="020B0509030403020204" pitchFamily="49" charset="0"/>
              </a:rPr>
              <a:t>year % 4 == 0 and year % 100 != 0 or year % 400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5229200"/>
            <a:ext cx="813690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is_leap_year.__annotations</a:t>
            </a:r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</a:p>
          <a:p>
            <a:pPr algn="r">
              <a:spcBef>
                <a:spcPts val="1200"/>
              </a:spcBef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{'return': &lt;class 'bool'&gt;, 'year': 'Gregorian'}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function definition may be wrapped in decorator expressions</a:t>
            </a:r>
          </a:p>
          <a:p>
            <a:pPr lvl="1"/>
            <a:r>
              <a:rPr lang="en-GB" dirty="0" smtClean="0"/>
              <a:t>A decorator is a function that transforms the function it decorates</a:t>
            </a:r>
            <a:endParaRPr lang="en-GB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3789040"/>
            <a:ext cx="4176464" cy="216024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List: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nil():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[]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cons(head, tail):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[head] + tail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3789040"/>
            <a:ext cx="3456384" cy="216024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nil = </a:t>
            </a:r>
            <a:r>
              <a:rPr lang="en-GB" dirty="0" err="1" smtClean="0">
                <a:latin typeface="Source Code Pro" panose="020B0509030403020204" pitchFamily="49" charset="0"/>
              </a:rPr>
              <a:t>List.nil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[]</a:t>
            </a:r>
          </a:p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one = </a:t>
            </a:r>
            <a:r>
              <a:rPr lang="en-GB" dirty="0" err="1" smtClean="0">
                <a:latin typeface="Source Code Pro" panose="020B0509030403020204" pitchFamily="49" charset="0"/>
              </a:rPr>
              <a:t>List.cons</a:t>
            </a:r>
            <a:r>
              <a:rPr lang="en-GB" dirty="0" smtClean="0">
                <a:latin typeface="Source Code Pro" panose="020B0509030403020204" pitchFamily="49" charset="0"/>
              </a:rPr>
              <a:t>(1, nil)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[1]</a:t>
            </a:r>
          </a:p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two = </a:t>
            </a:r>
            <a:r>
              <a:rPr lang="en-GB" dirty="0" err="1" smtClean="0">
                <a:latin typeface="Source Code Pro" panose="020B0509030403020204" pitchFamily="49" charset="0"/>
              </a:rPr>
              <a:t>List.cons</a:t>
            </a:r>
            <a:r>
              <a:rPr lang="en-GB" dirty="0" smtClean="0">
                <a:latin typeface="Source Code Pro" panose="020B0509030403020204" pitchFamily="49" charset="0"/>
              </a:rPr>
              <a:t>(2, one)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[2, 1]</a:t>
            </a:r>
          </a:p>
        </p:txBody>
      </p:sp>
    </p:spTree>
    <p:extLst>
      <p:ext uri="{BB962C8B-B14F-4D97-AF65-F5344CB8AC3E}">
        <p14:creationId xmlns:p14="http://schemas.microsoft.com/office/powerpoint/2010/main" val="10101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Built-in Containers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Sequences, sets &amp; dictionaries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87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2 versus Python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Python 3 dates from 2008 and breaks compatibility with </a:t>
            </a:r>
            <a:r>
              <a:rPr lang="en-GB" dirty="0" smtClean="0"/>
              <a:t>Python 2</a:t>
            </a:r>
            <a:endParaRPr lang="en-GB" dirty="0"/>
          </a:p>
          <a:p>
            <a:pPr lvl="1"/>
            <a:r>
              <a:rPr lang="en-GB" dirty="0" smtClean="0"/>
              <a:t>Based on experience, it simplifies and regularises many aspects of the language</a:t>
            </a:r>
          </a:p>
          <a:p>
            <a:r>
              <a:rPr lang="en-GB" dirty="0" smtClean="0"/>
              <a:t>Python 2 dates from 2000 and continues to evolve</a:t>
            </a:r>
          </a:p>
          <a:p>
            <a:pPr lvl="1"/>
            <a:r>
              <a:rPr lang="en-GB" dirty="0" smtClean="0"/>
              <a:t>Large installed base of Python 2 means transition to Python 3 is not always simple</a:t>
            </a:r>
          </a:p>
          <a:p>
            <a:pPr lvl="1"/>
            <a:r>
              <a:rPr lang="en-GB" dirty="0" smtClean="0"/>
              <a:t>Incompatible changes will be marked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🐍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25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range</a:t>
            </a:r>
            <a:r>
              <a:rPr lang="en-GB" dirty="0" smtClean="0"/>
              <a:t>, </a:t>
            </a:r>
            <a:r>
              <a:rPr lang="en-GB" i="1" dirty="0"/>
              <a:t>tuple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i="1" dirty="0" smtClean="0"/>
              <a:t>list</a:t>
            </a:r>
            <a:r>
              <a:rPr lang="en-GB" dirty="0" smtClean="0"/>
              <a:t> are sequence types</a:t>
            </a:r>
          </a:p>
          <a:p>
            <a:r>
              <a:rPr lang="en-GB" dirty="0" smtClean="0"/>
              <a:t>Sequence </a:t>
            </a:r>
            <a:r>
              <a:rPr lang="en-GB" dirty="0"/>
              <a:t>types hold values in an </a:t>
            </a:r>
            <a:r>
              <a:rPr lang="en-GB" dirty="0" err="1"/>
              <a:t>indexable</a:t>
            </a:r>
            <a:r>
              <a:rPr lang="en-GB" dirty="0"/>
              <a:t> and sliceable order</a:t>
            </a:r>
          </a:p>
          <a:p>
            <a:r>
              <a:rPr lang="en-GB" i="1" dirty="0" smtClean="0"/>
              <a:t>range</a:t>
            </a:r>
            <a:r>
              <a:rPr lang="en-GB" dirty="0" smtClean="0"/>
              <a:t>, </a:t>
            </a:r>
            <a:r>
              <a:rPr lang="en-GB" i="1" dirty="0" smtClean="0"/>
              <a:t>tuple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are immutable containers</a:t>
            </a:r>
            <a:endParaRPr lang="en-GB" i="1" dirty="0" smtClean="0"/>
          </a:p>
          <a:p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hold unique values</a:t>
            </a:r>
          </a:p>
          <a:p>
            <a:r>
              <a:rPr lang="en-GB" i="1" dirty="0" err="1" smtClean="0"/>
              <a:t>dict</a:t>
            </a:r>
            <a:r>
              <a:rPr lang="en-GB" dirty="0" smtClean="0"/>
              <a:t> is a mutable mapping type</a:t>
            </a:r>
          </a:p>
        </p:txBody>
      </p:sp>
    </p:spTree>
    <p:extLst>
      <p:ext uri="{BB962C8B-B14F-4D97-AF65-F5344CB8AC3E}">
        <p14:creationId xmlns:p14="http://schemas.microsoft.com/office/powerpoint/2010/main" val="28342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Iterable</a:t>
            </a:r>
            <a:r>
              <a:rPr lang="en-GB" dirty="0" smtClean="0"/>
              <a:t>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container types — including </a:t>
            </a:r>
            <a:r>
              <a:rPr lang="en-GB" i="1" dirty="0" smtClean="0"/>
              <a:t>range</a:t>
            </a:r>
            <a:r>
              <a:rPr lang="en-GB" dirty="0" smtClean="0"/>
              <a:t> and </a:t>
            </a:r>
            <a:r>
              <a:rPr lang="en-GB" i="1" dirty="0" err="1" smtClean="0"/>
              <a:t>str</a:t>
            </a:r>
            <a:r>
              <a:rPr lang="en-GB" dirty="0" smtClean="0"/>
              <a:t> — are </a:t>
            </a:r>
            <a:r>
              <a:rPr lang="en-GB" dirty="0" err="1" smtClean="0"/>
              <a:t>iterable</a:t>
            </a:r>
            <a:endParaRPr lang="en-GB" dirty="0" smtClean="0"/>
          </a:p>
          <a:p>
            <a:pPr lvl="1"/>
            <a:r>
              <a:rPr lang="en-GB" dirty="0" smtClean="0"/>
              <a:t>Can appear on right-hand side of </a:t>
            </a:r>
            <a:r>
              <a:rPr lang="en-GB" i="1" dirty="0" smtClean="0"/>
              <a:t>in</a:t>
            </a:r>
            <a:r>
              <a:rPr lang="en-GB" dirty="0" smtClean="0"/>
              <a:t> (</a:t>
            </a:r>
            <a:r>
              <a:rPr lang="en-GB" i="1" dirty="0" smtClean="0"/>
              <a:t>for</a:t>
            </a:r>
            <a:r>
              <a:rPr lang="en-GB" dirty="0" smtClean="0"/>
              <a:t> or membership) or of a multiple assignment</a:t>
            </a:r>
          </a:p>
          <a:p>
            <a:r>
              <a:rPr lang="en-GB" dirty="0" smtClean="0"/>
              <a:t>Except for text and </a:t>
            </a:r>
            <a:r>
              <a:rPr lang="en-GB" i="1" dirty="0" smtClean="0"/>
              <a:t>range</a:t>
            </a:r>
            <a:r>
              <a:rPr lang="en-GB" dirty="0" smtClean="0"/>
              <a:t> types, containers are heterogeneous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5013176"/>
            <a:ext cx="5184576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first, second, third = [1, 2, 3]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head, *tail = range(10)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*most, last = 'Hello'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2060847"/>
            <a:ext cx="3168352" cy="223224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min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max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any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all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sorted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2957" y="2296617"/>
            <a:ext cx="2016224" cy="88035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4965" y="1916832"/>
            <a:ext cx="2268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Equality comparison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248" y="5229200"/>
            <a:ext cx="3952056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9872" y="4797152"/>
            <a:ext cx="3837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Membership (key membership for mapping types)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1158" y="1628800"/>
            <a:ext cx="2410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Built-in queries and predicates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3769295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sorted list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's values (also takes keyword arguments for key comparison —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— and reverse sorting —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reverse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204803" y="3933056"/>
            <a:ext cx="92894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</a:t>
            </a:r>
            <a:r>
              <a:rPr lang="en-GB" i="1" dirty="0"/>
              <a:t>tuple</a:t>
            </a:r>
            <a:r>
              <a:rPr lang="en-GB" dirty="0"/>
              <a:t> is an immutable sequence</a:t>
            </a:r>
          </a:p>
          <a:p>
            <a:pPr lvl="1"/>
            <a:r>
              <a:rPr lang="en-GB" dirty="0"/>
              <a:t>Supports </a:t>
            </a:r>
            <a:r>
              <a:rPr lang="en-GB" dirty="0" smtClean="0"/>
              <a:t>(negative) indexing, </a:t>
            </a:r>
            <a:r>
              <a:rPr lang="en-GB" dirty="0"/>
              <a:t>slicing, concatenation and other </a:t>
            </a:r>
            <a:r>
              <a:rPr lang="en-GB" dirty="0" smtClean="0"/>
              <a:t>operations</a:t>
            </a:r>
          </a:p>
          <a:p>
            <a:r>
              <a:rPr lang="en-GB" dirty="0"/>
              <a:t>A </a:t>
            </a:r>
            <a:r>
              <a:rPr lang="en-GB" i="1" dirty="0"/>
              <a:t>list</a:t>
            </a:r>
            <a:r>
              <a:rPr lang="en-GB" dirty="0"/>
              <a:t> is a mutable sequence</a:t>
            </a:r>
          </a:p>
          <a:p>
            <a:pPr lvl="1"/>
            <a:r>
              <a:rPr lang="en-GB" dirty="0"/>
              <a:t>It supports similar operations to a </a:t>
            </a:r>
            <a:r>
              <a:rPr lang="en-GB" i="1" dirty="0"/>
              <a:t>tuple</a:t>
            </a:r>
            <a:r>
              <a:rPr lang="en-GB" dirty="0"/>
              <a:t>, but in addition it can be modified</a:t>
            </a:r>
          </a:p>
          <a:p>
            <a:r>
              <a:rPr lang="en-GB" dirty="0"/>
              <a:t>A </a:t>
            </a:r>
            <a:r>
              <a:rPr lang="en-GB" i="1" dirty="0"/>
              <a:t>range</a:t>
            </a:r>
            <a:r>
              <a:rPr lang="en-GB" dirty="0"/>
              <a:t> is an immutable sequence</a:t>
            </a:r>
          </a:p>
          <a:p>
            <a:pPr lvl="1"/>
            <a:r>
              <a:rPr lang="en-GB" dirty="0"/>
              <a:t>It </a:t>
            </a:r>
            <a:r>
              <a:rPr lang="en-GB" dirty="0" smtClean="0"/>
              <a:t>supports indexing, slicing and other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9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Immutable sequences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35225" y="2257127"/>
            <a:ext cx="3600400" cy="93610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sequence</a:t>
            </a:r>
            <a:r>
              <a:rPr lang="en-GB" sz="2000" dirty="0" err="1" smtClean="0">
                <a:latin typeface="Source Code Pro" panose="020B0509030403020204" pitchFamily="49" charset="0"/>
              </a:rPr>
              <a:t>.index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>
                <a:latin typeface="Source Code Pro" panose="020B0509030403020204" pitchFamily="49" charset="0"/>
              </a:rPr>
              <a:t>sequence</a:t>
            </a:r>
            <a:r>
              <a:rPr lang="en-GB" sz="2000" dirty="0" err="1">
                <a:latin typeface="Source Code Pro" panose="020B0509030403020204" pitchFamily="49" charset="0"/>
              </a:rPr>
              <a:t>.count</a:t>
            </a:r>
            <a:r>
              <a:rPr lang="en-GB" sz="2000" dirty="0">
                <a:latin typeface="Source Code Pro" panose="020B0509030403020204" pitchFamily="49" charset="0"/>
              </a:rPr>
              <a:t>(</a:t>
            </a:r>
            <a:r>
              <a:rPr lang="en-GB" sz="2000" i="1" dirty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1729" y="4653136"/>
            <a:ext cx="3024336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first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second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0896" y="4273351"/>
            <a:ext cx="2349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Concatenation (not for </a:t>
            </a:r>
            <a:r>
              <a:rPr lang="en-GB" sz="1400" i="1" dirty="0" smtClean="0">
                <a:solidFill>
                  <a:schemeClr val="bg1">
                    <a:lumMod val="50000"/>
                  </a:schemeClr>
                </a:solidFill>
              </a:rPr>
              <a:t>range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7062" y="2617167"/>
            <a:ext cx="1982837" cy="158417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1078" y="2021939"/>
            <a:ext cx="226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Lexicographical ordering (not for range)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717032"/>
            <a:ext cx="4384105" cy="252028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:]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[::</a:t>
            </a:r>
            <a:r>
              <a:rPr lang="en-GB" sz="2000" i="1" dirty="0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9557" y="3337247"/>
            <a:ext cx="1611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Indexing and slicing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7233" y="1877342"/>
            <a:ext cx="1359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Search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7433" y="1628800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Raises exception if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found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123457" y="1936577"/>
            <a:ext cx="0" cy="39255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7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Tuples are the default structure for unpacking </a:t>
            </a:r>
            <a:r>
              <a:rPr lang="en-GB" dirty="0" smtClean="0"/>
              <a:t>in multiple assignment</a:t>
            </a:r>
          </a:p>
          <a:p>
            <a:r>
              <a:rPr lang="en-GB" dirty="0" smtClean="0"/>
              <a:t>The display form of </a:t>
            </a:r>
            <a:r>
              <a:rPr lang="en-GB" i="1" dirty="0" smtClean="0"/>
              <a:t>tuple</a:t>
            </a:r>
            <a:r>
              <a:rPr lang="en-GB" dirty="0" smtClean="0"/>
              <a:t> relies on parentheses</a:t>
            </a:r>
          </a:p>
          <a:p>
            <a:pPr lvl="1"/>
            <a:r>
              <a:rPr lang="en-GB" dirty="0" smtClean="0"/>
              <a:t>Thus it requires a special syntax case to express a tuple of one item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869160"/>
            <a:ext cx="2088232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1,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1, 2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x, y = 1, 2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1, (2, 3)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896" y="5013176"/>
            <a:ext cx="1800200" cy="1008112"/>
          </a:xfrm>
          <a:prstGeom prst="left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4869160"/>
            <a:ext cx="237626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(1,)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(1, 2)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(x, y) = (1, 2)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(1, (2, 3))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5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lists are mutable, assignment is supported for their elements</a:t>
            </a:r>
          </a:p>
          <a:p>
            <a:pPr lvl="1"/>
            <a:r>
              <a:rPr lang="en-GB" dirty="0" smtClean="0"/>
              <a:t>Augmented assignment on subscripted elements</a:t>
            </a:r>
          </a:p>
          <a:p>
            <a:pPr lvl="1"/>
            <a:r>
              <a:rPr lang="en-GB" dirty="0" smtClean="0"/>
              <a:t>Assignment to subscripted elements and assignment through slices</a:t>
            </a:r>
          </a:p>
          <a:p>
            <a:r>
              <a:rPr lang="en-GB" dirty="0" smtClean="0"/>
              <a:t>List slices and elements support </a:t>
            </a:r>
            <a:r>
              <a:rPr lang="en-GB" i="1" dirty="0" smtClean="0"/>
              <a:t>del</a:t>
            </a:r>
            <a:endParaRPr lang="en-GB" dirty="0"/>
          </a:p>
          <a:p>
            <a:pPr lvl="1"/>
            <a:r>
              <a:rPr lang="en-GB" dirty="0" smtClean="0"/>
              <a:t>Removes them from the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04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list</a:t>
            </a:r>
            <a:r>
              <a:rPr lang="en-GB" dirty="0" smtClean="0"/>
              <a:t> extras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844824"/>
            <a:ext cx="5004556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</a:t>
            </a:r>
            <a:r>
              <a:rPr lang="en-GB" sz="2000" i="1" dirty="0" smtClean="0">
                <a:latin typeface="Source Code Pro" panose="020B0509030403020204" pitchFamily="49" charset="0"/>
              </a:rPr>
              <a:t> 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other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 </a:t>
            </a:r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46503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Index- and slice-based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92" y="4672880"/>
            <a:ext cx="4328864" cy="1852463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.append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.insert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.remove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1620" y="4753273"/>
            <a:ext cx="2556284" cy="128776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.reverse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.sort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9632" y="436510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Whole-list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4293096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Element modification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i="1" dirty="0" err="1" smtClean="0"/>
              <a:t>dict</a:t>
            </a:r>
            <a:r>
              <a:rPr lang="en-GB" dirty="0" smtClean="0"/>
              <a:t> is a mapping type</a:t>
            </a:r>
          </a:p>
          <a:p>
            <a:pPr lvl="1"/>
            <a:r>
              <a:rPr lang="en-GB" dirty="0" smtClean="0"/>
              <a:t>I.e., it maps a key to a correspond value</a:t>
            </a:r>
          </a:p>
          <a:p>
            <a:pPr lvl="1"/>
            <a:r>
              <a:rPr lang="en-GB" dirty="0" smtClean="0"/>
              <a:t>Keys</a:t>
            </a:r>
            <a:r>
              <a:rPr lang="en-GB" dirty="0"/>
              <a:t>, values and mappings </a:t>
            </a:r>
            <a:r>
              <a:rPr lang="en-GB" dirty="0" smtClean="0"/>
              <a:t>are viewable via </a:t>
            </a:r>
            <a:r>
              <a:rPr lang="en-GB" i="1" dirty="0" smtClean="0"/>
              <a:t>keys</a:t>
            </a:r>
            <a:r>
              <a:rPr lang="en-GB" dirty="0" smtClean="0"/>
              <a:t>, </a:t>
            </a:r>
            <a:r>
              <a:rPr lang="en-GB" i="1" dirty="0" smtClean="0"/>
              <a:t>values</a:t>
            </a:r>
            <a:r>
              <a:rPr lang="en-GB" dirty="0" smtClean="0"/>
              <a:t> and </a:t>
            </a:r>
            <a:r>
              <a:rPr lang="en-GB" i="1" dirty="0" smtClean="0"/>
              <a:t>items</a:t>
            </a:r>
            <a:r>
              <a:rPr lang="en-GB" dirty="0" smtClean="0"/>
              <a:t> methods</a:t>
            </a:r>
          </a:p>
          <a:p>
            <a:r>
              <a:rPr lang="en-GB" dirty="0" smtClean="0"/>
              <a:t>Keys must be of immutable types</a:t>
            </a:r>
          </a:p>
          <a:p>
            <a:pPr lvl="1"/>
            <a:r>
              <a:rPr lang="en-GB" dirty="0" smtClean="0"/>
              <a:t>This includes </a:t>
            </a:r>
            <a:r>
              <a:rPr lang="en-GB" i="1" dirty="0" err="1" smtClean="0"/>
              <a:t>int</a:t>
            </a:r>
            <a:r>
              <a:rPr lang="en-GB" dirty="0" smtClean="0"/>
              <a:t>, </a:t>
            </a:r>
            <a:r>
              <a:rPr lang="en-GB" i="1" dirty="0" smtClean="0"/>
              <a:t>float</a:t>
            </a:r>
            <a:r>
              <a:rPr lang="en-GB" dirty="0" smtClean="0"/>
              <a:t>, </a:t>
            </a:r>
            <a:r>
              <a:rPr lang="en-GB" i="1" dirty="0" err="1" smtClean="0"/>
              <a:t>str</a:t>
            </a:r>
            <a:r>
              <a:rPr lang="en-GB" dirty="0" smtClean="0"/>
              <a:t>, </a:t>
            </a:r>
            <a:r>
              <a:rPr lang="en-GB" i="1" dirty="0" smtClean="0"/>
              <a:t>tuple</a:t>
            </a:r>
            <a:r>
              <a:rPr lang="en-GB" dirty="0" smtClean="0"/>
              <a:t>, </a:t>
            </a:r>
            <a:r>
              <a:rPr lang="en-GB" i="1" dirty="0" smtClean="0"/>
              <a:t>range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, but excludes </a:t>
            </a:r>
            <a:r>
              <a:rPr lang="en-GB" i="1" dirty="0" smtClean="0"/>
              <a:t>list</a:t>
            </a:r>
            <a:r>
              <a:rPr lang="en-GB" dirty="0" smtClean="0"/>
              <a:t>, </a:t>
            </a:r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dict</a:t>
            </a:r>
            <a:endParaRPr lang="en-GB" i="1" dirty="0" smtClean="0"/>
          </a:p>
          <a:p>
            <a:pPr lvl="1"/>
            <a:r>
              <a:rPr lang="en-GB" dirty="0" smtClean="0"/>
              <a:t>Immutable types are </a:t>
            </a:r>
            <a:r>
              <a:rPr lang="en-GB" dirty="0" err="1" smtClean="0"/>
              <a:t>hashable</a:t>
            </a:r>
            <a:r>
              <a:rPr lang="en-GB" dirty="0" smtClean="0"/>
              <a:t> (</a:t>
            </a:r>
            <a:r>
              <a:rPr lang="en-GB" i="1" dirty="0" smtClean="0"/>
              <a:t>hash</a:t>
            </a:r>
            <a:r>
              <a:rPr lang="en-GB" dirty="0" smtClean="0"/>
              <a:t> can be called on them)</a:t>
            </a:r>
          </a:p>
        </p:txBody>
      </p:sp>
    </p:spTree>
    <p:extLst>
      <p:ext uri="{BB962C8B-B14F-4D97-AF65-F5344CB8AC3E}">
        <p14:creationId xmlns:p14="http://schemas.microsoft.com/office/powerpoint/2010/main" val="17359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dict</a:t>
            </a:r>
            <a:r>
              <a:rPr lang="en-GB" dirty="0" smtClean="0"/>
              <a:t>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648545"/>
            <a:ext cx="3896816" cy="252028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 in</a:t>
            </a:r>
            <a:r>
              <a:rPr lang="en-GB" sz="2000" i="1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key </a:t>
            </a:r>
            <a:r>
              <a:rPr lang="en-GB" sz="2000" dirty="0" smtClean="0">
                <a:latin typeface="Source Code Pro" panose="020B0509030403020204" pitchFamily="49" charset="0"/>
              </a:rPr>
              <a:t>not in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err="1">
                <a:latin typeface="Source Code Pro" panose="020B0509030403020204" pitchFamily="49" charset="0"/>
              </a:rPr>
              <a:t>dict</a:t>
            </a:r>
            <a:r>
              <a:rPr lang="en-GB" sz="2000" dirty="0" err="1">
                <a:latin typeface="Source Code Pro" panose="020B0509030403020204" pitchFamily="49" charset="0"/>
              </a:rPr>
              <a:t>.get</a:t>
            </a:r>
            <a:r>
              <a:rPr lang="en-GB" sz="2000" dirty="0">
                <a:latin typeface="Source Code Pro" panose="020B0509030403020204" pitchFamily="49" charset="0"/>
              </a:rPr>
              <a:t>(</a:t>
            </a:r>
            <a:r>
              <a:rPr lang="en-GB" sz="2000" i="1" dirty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i="1" dirty="0">
                <a:latin typeface="Source Code Pro" panose="020B0509030403020204" pitchFamily="49" charset="0"/>
              </a:rPr>
              <a:t>default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268760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Key-based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0330" y="2780928"/>
            <a:ext cx="373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Equivalent to calling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a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None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6" idx="1"/>
          </p:cNvCxnSpPr>
          <p:nvPr/>
        </p:nvCxnSpPr>
        <p:spPr>
          <a:xfrm flipH="1">
            <a:off x="3023828" y="2934817"/>
            <a:ext cx="170650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0330" y="3356992"/>
            <a:ext cx="409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Automagically creates entry if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already in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stCxn id="11" idx="1"/>
          </p:cNvCxnSpPr>
          <p:nvPr/>
        </p:nvCxnSpPr>
        <p:spPr>
          <a:xfrm flipH="1">
            <a:off x="3707904" y="3510881"/>
            <a:ext cx="1022426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79640" y="4240833"/>
            <a:ext cx="382480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36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default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i="1" dirty="0">
                <a:latin typeface="Source Code Pro" panose="020B0509030403020204" pitchFamily="49" charset="0"/>
              </a:rPr>
              <a:t>default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other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620" y="4969297"/>
            <a:ext cx="2412268" cy="12157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.keys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.values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.items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9632" y="45811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Views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2040" y="386104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Manipulation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travel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forward-compatible styles and features when working with Python 2</a:t>
            </a:r>
          </a:p>
          <a:p>
            <a:pPr lvl="1"/>
            <a:r>
              <a:rPr lang="en-GB" dirty="0" err="1" smtClean="0"/>
              <a:t>Unask</a:t>
            </a:r>
            <a:r>
              <a:rPr lang="en-GB" dirty="0" smtClean="0"/>
              <a:t> Python 3 incompatibility questions</a:t>
            </a:r>
            <a:endParaRPr lang="en-GB" dirty="0"/>
          </a:p>
          <a:p>
            <a:r>
              <a:rPr lang="en-GB" dirty="0" smtClean="0"/>
              <a:t>It is also possible to import some features "from the future"</a:t>
            </a:r>
          </a:p>
          <a:p>
            <a:pPr lvl="1"/>
            <a:r>
              <a:rPr lang="en-GB" dirty="0" smtClean="0"/>
              <a:t>Some Python 3 features usable in Python 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085184"/>
            <a:ext cx="540060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>
                <a:latin typeface="Source Code Pro" panose="020B0509030403020204" pitchFamily="49" charset="0"/>
              </a:rPr>
              <a:t>from __future__ import </a:t>
            </a:r>
            <a:r>
              <a:rPr lang="en-GB" dirty="0" err="1" smtClean="0">
                <a:latin typeface="Source Code Pro" panose="020B0509030403020204" pitchFamily="49" charset="0"/>
              </a:rPr>
              <a:t>print_function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from __future__ import division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00192" y="4941168"/>
            <a:ext cx="2635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2: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 keyword</a:t>
            </a:r>
          </a:p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 function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68144" y="5301209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0192" y="5570656"/>
            <a:ext cx="2635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2: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operand dependent</a:t>
            </a:r>
          </a:p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true division</a:t>
            </a:r>
          </a:p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integer division in both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76056" y="5733256"/>
            <a:ext cx="122413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both define containers of unique </a:t>
            </a:r>
            <a:r>
              <a:rPr lang="en-GB" dirty="0" err="1" smtClean="0"/>
              <a:t>hashable</a:t>
            </a:r>
            <a:r>
              <a:rPr lang="en-GB" dirty="0" smtClean="0"/>
              <a:t> values</a:t>
            </a:r>
          </a:p>
          <a:p>
            <a:pPr lvl="1"/>
            <a:r>
              <a:rPr lang="en-GB" i="1" dirty="0" smtClean="0"/>
              <a:t>set</a:t>
            </a:r>
            <a:r>
              <a:rPr lang="en-GB" dirty="0" smtClean="0"/>
              <a:t> is mutable and has a display form — note that </a:t>
            </a:r>
            <a:r>
              <a:rPr lang="en-GB" i="1" dirty="0" smtClean="0"/>
              <a:t>set()</a:t>
            </a:r>
            <a:r>
              <a:rPr lang="en-GB" dirty="0" smtClean="0"/>
              <a:t> is the empty set, not </a:t>
            </a:r>
            <a:r>
              <a:rPr lang="en-GB" i="1" dirty="0" smtClean="0"/>
              <a:t>{}</a:t>
            </a:r>
          </a:p>
          <a:p>
            <a:pPr lvl="1"/>
            <a:r>
              <a:rPr lang="en-GB" i="1" dirty="0" err="1" smtClean="0"/>
              <a:t>frozenset</a:t>
            </a:r>
            <a:r>
              <a:rPr lang="en-GB" dirty="0" smtClean="0"/>
              <a:t> is immutable and can be constructed from a </a:t>
            </a:r>
            <a:r>
              <a:rPr lang="en-GB" i="1" dirty="0" smtClean="0"/>
              <a:t>set</a:t>
            </a:r>
            <a:r>
              <a:rPr lang="en-GB" dirty="0" smtClean="0"/>
              <a:t> or other </a:t>
            </a:r>
            <a:r>
              <a:rPr lang="en-GB" dirty="0" err="1" smtClean="0"/>
              <a:t>iterable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4869160"/>
            <a:ext cx="6768752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text = 'the cat sat on the mat'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words = </a:t>
            </a:r>
            <a:r>
              <a:rPr lang="en-GB" sz="2000" dirty="0" err="1" smtClean="0">
                <a:latin typeface="Source Code Pro" panose="020B0509030403020204" pitchFamily="49" charset="0"/>
              </a:rPr>
              <a:t>frozenset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text.split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print('different words used:', 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(words))</a:t>
            </a:r>
          </a:p>
        </p:txBody>
      </p:sp>
    </p:spTree>
    <p:extLst>
      <p:ext uri="{BB962C8B-B14F-4D97-AF65-F5344CB8AC3E}">
        <p14:creationId xmlns:p14="http://schemas.microsoft.com/office/powerpoint/2010/main" val="35917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set</a:t>
            </a:r>
            <a:r>
              <a:rPr lang="en-GB" dirty="0" smtClean="0"/>
              <a:t> &amp; </a:t>
            </a:r>
            <a:r>
              <a:rPr lang="en-GB" i="1" dirty="0" err="1" smtClean="0"/>
              <a:t>frozenset</a:t>
            </a:r>
            <a:r>
              <a:rPr lang="en-GB" dirty="0" smtClean="0"/>
              <a:t> operations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2218511"/>
            <a:ext cx="5328592" cy="193056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i="1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.issubset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i="1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.issuperset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          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.isdisjoint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1825079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relations (in addition to equality and set membership)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608512"/>
            <a:ext cx="6552728" cy="155679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|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.union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&amp;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.intersection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–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.difference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^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.symmetric_difference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4420" y="4221088"/>
            <a:ext cx="144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combinations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set</a:t>
            </a:r>
            <a:r>
              <a:rPr lang="en-GB" dirty="0" smtClean="0"/>
              <a:t> extras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4608512"/>
            <a:ext cx="7776864" cy="155679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|=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&amp;=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.intersection_update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–=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.difference_update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^=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.symmetric_difference_update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4201343"/>
            <a:ext cx="285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Augmented assignment and updates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2074495"/>
            <a:ext cx="3528392" cy="193056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.add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.remove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.discard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28" y="168106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Manipulation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326582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Removes and returns arbitrary element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03848" y="3646766"/>
            <a:ext cx="63375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33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Iteration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Iterables</a:t>
            </a:r>
            <a:r>
              <a:rPr lang="en-GB" dirty="0" smtClean="0"/>
              <a:t>, comprehensions, iterators</a:t>
            </a:r>
            <a:r>
              <a:rPr lang="en-GB" dirty="0"/>
              <a:t> </a:t>
            </a:r>
            <a:r>
              <a:rPr lang="en-GB" dirty="0" smtClean="0"/>
              <a:t>&amp;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7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number of functions eliminate the need to many common loop patterns</a:t>
            </a:r>
          </a:p>
          <a:p>
            <a:r>
              <a:rPr lang="en-GB" dirty="0" smtClean="0"/>
              <a:t>Functional programming tools reduce many loops to simple expressions</a:t>
            </a:r>
          </a:p>
          <a:p>
            <a:r>
              <a:rPr lang="en-GB" dirty="0" smtClean="0"/>
              <a:t>A comprehension creates a list, set or dictionary without explicit looping</a:t>
            </a:r>
          </a:p>
          <a:p>
            <a:r>
              <a:rPr lang="en-GB" dirty="0" smtClean="0"/>
              <a:t>Iterators and generators support a lazy approach to handling series of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conventional approach to iterating a series of values is to use </a:t>
            </a:r>
            <a:r>
              <a:rPr lang="en-GB" i="1" dirty="0" smtClean="0"/>
              <a:t>for</a:t>
            </a:r>
          </a:p>
          <a:p>
            <a:pPr lvl="1"/>
            <a:r>
              <a:rPr lang="en-GB" dirty="0" smtClean="0"/>
              <a:t>Iterating over one or more </a:t>
            </a:r>
            <a:r>
              <a:rPr lang="en-GB" dirty="0" err="1" smtClean="0"/>
              <a:t>iterables</a:t>
            </a:r>
            <a:r>
              <a:rPr lang="en-GB" dirty="0" smtClean="0"/>
              <a:t> directly, as opposed to index-based loops</a:t>
            </a:r>
          </a:p>
          <a:p>
            <a:r>
              <a:rPr lang="en-GB" dirty="0" smtClean="0"/>
              <a:t>However, part of the secret to good iteration is... don't iterate explicitly</a:t>
            </a:r>
          </a:p>
          <a:p>
            <a:pPr lvl="1"/>
            <a:r>
              <a:rPr lang="en-GB" dirty="0" smtClean="0"/>
              <a:t>Think more functionally — use functions and other objects that set up or perform the iteration for you</a:t>
            </a:r>
          </a:p>
        </p:txBody>
      </p:sp>
    </p:spTree>
    <p:extLst>
      <p:ext uri="{BB962C8B-B14F-4D97-AF65-F5344CB8AC3E}">
        <p14:creationId xmlns:p14="http://schemas.microsoft.com/office/powerpoint/2010/main" val="294007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Being lazy (part 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Be lazy by taking advantage of functionality already available</a:t>
            </a:r>
          </a:p>
          <a:p>
            <a:pPr lvl="1"/>
            <a:r>
              <a:rPr lang="en-GB" dirty="0" smtClean="0"/>
              <a:t>E.g., the </a:t>
            </a:r>
            <a:r>
              <a:rPr lang="en-GB" i="1" dirty="0" smtClean="0"/>
              <a:t>min</a:t>
            </a:r>
            <a:r>
              <a:rPr lang="en-GB" dirty="0" smtClean="0"/>
              <a:t>, </a:t>
            </a:r>
            <a:r>
              <a:rPr lang="en-GB" i="1" dirty="0" smtClean="0"/>
              <a:t>max</a:t>
            </a:r>
            <a:r>
              <a:rPr lang="en-GB" dirty="0" smtClean="0"/>
              <a:t>, </a:t>
            </a:r>
            <a:r>
              <a:rPr lang="en-GB" i="1" dirty="0" smtClean="0"/>
              <a:t>sum</a:t>
            </a:r>
            <a:r>
              <a:rPr lang="en-GB" dirty="0" smtClean="0"/>
              <a:t>, </a:t>
            </a:r>
            <a:r>
              <a:rPr lang="en-GB" i="1" dirty="0" smtClean="0"/>
              <a:t>all</a:t>
            </a:r>
            <a:r>
              <a:rPr lang="en-GB" dirty="0" smtClean="0"/>
              <a:t>, </a:t>
            </a:r>
            <a:r>
              <a:rPr lang="en-GB" i="1" dirty="0" smtClean="0"/>
              <a:t>any</a:t>
            </a:r>
            <a:r>
              <a:rPr lang="en-GB" dirty="0" smtClean="0"/>
              <a:t> and </a:t>
            </a:r>
            <a:r>
              <a:rPr lang="en-GB" i="1" dirty="0" smtClean="0"/>
              <a:t>sorted</a:t>
            </a:r>
            <a:r>
              <a:rPr lang="en-GB" dirty="0" smtClean="0"/>
              <a:t> built-ins all apply to </a:t>
            </a:r>
            <a:r>
              <a:rPr lang="en-GB" dirty="0" err="1" smtClean="0"/>
              <a:t>iterables</a:t>
            </a:r>
            <a:endParaRPr lang="en-GB" dirty="0" smtClean="0"/>
          </a:p>
          <a:p>
            <a:pPr lvl="1"/>
            <a:r>
              <a:rPr lang="en-GB" dirty="0" smtClean="0"/>
              <a:t>Many common container-based looping patterns are captured in the form of container comprehensions</a:t>
            </a:r>
          </a:p>
          <a:p>
            <a:pPr lvl="1"/>
            <a:r>
              <a:rPr lang="en-GB" dirty="0" smtClean="0"/>
              <a:t>Look at </a:t>
            </a:r>
            <a:r>
              <a:rPr lang="en-GB" i="1" dirty="0" err="1" smtClean="0"/>
              <a:t>itertools</a:t>
            </a:r>
            <a:r>
              <a:rPr lang="en-GB" dirty="0" smtClean="0"/>
              <a:t> and </a:t>
            </a:r>
            <a:r>
              <a:rPr lang="en-GB" i="1" dirty="0" err="1" smtClean="0"/>
              <a:t>functools</a:t>
            </a:r>
            <a:r>
              <a:rPr lang="en-GB" dirty="0" smtClean="0"/>
              <a:t> modules for more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9084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Being lazy (part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Be lazy by using abstractions that evaluate their values on demand</a:t>
            </a:r>
          </a:p>
          <a:p>
            <a:pPr lvl="1"/>
            <a:r>
              <a:rPr lang="en-GB" dirty="0"/>
              <a:t>You don't need to resolve everything into a </a:t>
            </a:r>
            <a:r>
              <a:rPr lang="en-GB" dirty="0" smtClean="0"/>
              <a:t>list in order to use a series of values</a:t>
            </a:r>
          </a:p>
          <a:p>
            <a:r>
              <a:rPr lang="en-GB" dirty="0" smtClean="0"/>
              <a:t>Iterators and generators let you create objects that yield values in sequence</a:t>
            </a:r>
          </a:p>
          <a:p>
            <a:pPr lvl="1"/>
            <a:r>
              <a:rPr lang="en-GB" dirty="0" smtClean="0"/>
              <a:t>An iterator is an object that iterates</a:t>
            </a:r>
          </a:p>
          <a:p>
            <a:pPr lvl="1"/>
            <a:r>
              <a:rPr lang="en-GB" dirty="0" smtClean="0"/>
              <a:t>For some cases you can adapt existing iteration functionality using the </a:t>
            </a:r>
            <a:r>
              <a:rPr lang="en-GB" i="1" dirty="0" err="1" smtClean="0"/>
              <a:t>iter</a:t>
            </a:r>
            <a:r>
              <a:rPr lang="en-GB" dirty="0" smtClean="0"/>
              <a:t> built-in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3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Enumerating </a:t>
            </a:r>
            <a:r>
              <a:rPr lang="en-GB" dirty="0" err="1" smtClean="0"/>
              <a:t>iterable</a:t>
            </a:r>
            <a:r>
              <a:rPr lang="en-GB" dirty="0" smtClean="0"/>
              <a:t>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Iterating a list without an index is easy... but what if you need the index?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enumerate</a:t>
            </a:r>
            <a:r>
              <a:rPr lang="en-GB" dirty="0" smtClean="0"/>
              <a:t> to generate indexed pairs from any </a:t>
            </a:r>
            <a:r>
              <a:rPr lang="en-GB" dirty="0" err="1" smtClean="0"/>
              <a:t>iterable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3717032"/>
            <a:ext cx="6408712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codes = ['AMS', 'LHR', 'OSL']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index, code </a:t>
            </a:r>
            <a:r>
              <a:rPr lang="en-GB" sz="2000" dirty="0">
                <a:latin typeface="Source Code Pro" panose="020B0509030403020204" pitchFamily="49" charset="0"/>
              </a:rPr>
              <a:t>in </a:t>
            </a:r>
            <a:r>
              <a:rPr lang="en-GB" sz="2000" dirty="0" smtClean="0">
                <a:latin typeface="Source Code Pro" panose="020B0509030403020204" pitchFamily="49" charset="0"/>
              </a:rPr>
              <a:t>enumerate(codes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dirty="0" smtClean="0">
                <a:latin typeface="Source Code Pro" panose="020B0509030403020204" pitchFamily="49" charset="0"/>
              </a:rPr>
              <a:t>1):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</a:t>
            </a:r>
            <a:r>
              <a:rPr lang="en-GB" sz="2000" dirty="0" smtClean="0">
                <a:latin typeface="Source Code Pro" panose="020B0509030403020204" pitchFamily="49" charset="0"/>
              </a:rPr>
              <a:t>print(index, code)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5229200"/>
            <a:ext cx="6408712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1 AMS</a:t>
            </a:r>
          </a:p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2 LHR</a:t>
            </a:r>
          </a:p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3 OSL</a:t>
            </a:r>
          </a:p>
        </p:txBody>
      </p:sp>
    </p:spTree>
    <p:extLst>
      <p:ext uri="{BB962C8B-B14F-4D97-AF65-F5344CB8AC3E}">
        <p14:creationId xmlns:p14="http://schemas.microsoft.com/office/powerpoint/2010/main" val="34815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Zipping </a:t>
            </a:r>
            <a:r>
              <a:rPr lang="en-GB" dirty="0" err="1" smtClean="0"/>
              <a:t>iterables</a:t>
            </a:r>
            <a:r>
              <a:rPr lang="en-GB" dirty="0" smtClean="0"/>
              <a:t> together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Elements from multiple </a:t>
            </a:r>
            <a:r>
              <a:rPr lang="en-GB" dirty="0" err="1" smtClean="0"/>
              <a:t>iterables</a:t>
            </a:r>
            <a:r>
              <a:rPr lang="en-GB" dirty="0" smtClean="0"/>
              <a:t> can be zipped into a single sequence</a:t>
            </a:r>
          </a:p>
          <a:p>
            <a:pPr lvl="1"/>
            <a:r>
              <a:rPr lang="en-GB" dirty="0" smtClean="0"/>
              <a:t>Resulting iterator </a:t>
            </a:r>
            <a:r>
              <a:rPr lang="en-GB" i="1" dirty="0" smtClean="0"/>
              <a:t>tuple</a:t>
            </a:r>
            <a:r>
              <a:rPr lang="en-GB" dirty="0" smtClean="0"/>
              <a:t>-</a:t>
            </a:r>
            <a:r>
              <a:rPr lang="en-GB" dirty="0" err="1" smtClean="0"/>
              <a:t>ises</a:t>
            </a:r>
            <a:r>
              <a:rPr lang="en-GB" dirty="0" smtClean="0"/>
              <a:t> corresponding values together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3861048"/>
            <a:ext cx="6408712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codes = ['AMS', 'LHR', 'OSL']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names = ['Schiphol', 'Heathrow', 'Oslo']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>
                <a:latin typeface="Source Code Pro" panose="020B0509030403020204" pitchFamily="49" charset="0"/>
              </a:rPr>
              <a:t>airport in zip(codes, names):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print(airport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airports </a:t>
            </a:r>
            <a:r>
              <a:rPr lang="en-GB" sz="2000" dirty="0">
                <a:latin typeface="Source Code Pro" panose="020B0509030403020204" pitchFamily="49" charset="0"/>
              </a:rPr>
              <a:t>= </a:t>
            </a:r>
            <a:r>
              <a:rPr lang="en-GB" sz="2000" dirty="0" err="1">
                <a:latin typeface="Source Code Pro" panose="020B0509030403020204" pitchFamily="49" charset="0"/>
              </a:rPr>
              <a:t>dict</a:t>
            </a:r>
            <a:r>
              <a:rPr lang="en-GB" sz="2000" dirty="0">
                <a:latin typeface="Source Code Pro" panose="020B0509030403020204" pitchFamily="49" charset="0"/>
              </a:rPr>
              <a:t>(zip(codes, names</a:t>
            </a:r>
            <a:r>
              <a:rPr lang="en-GB" sz="2000" dirty="0" smtClean="0">
                <a:latin typeface="Source Code Pro" panose="020B0509030403020204" pitchFamily="49" charset="0"/>
              </a:rPr>
              <a:t>))</a:t>
            </a:r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12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Python's type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Python is dynamically typed</a:t>
            </a:r>
          </a:p>
          <a:p>
            <a:pPr lvl="1"/>
            <a:r>
              <a:rPr lang="en-GB" dirty="0" smtClean="0"/>
              <a:t>All values and expressions have a type, but there is no declared type system</a:t>
            </a:r>
          </a:p>
          <a:p>
            <a:pPr lvl="1"/>
            <a:r>
              <a:rPr lang="en-GB" dirty="0" smtClean="0"/>
              <a:t>Polymorphism is based on </a:t>
            </a:r>
            <a:r>
              <a:rPr lang="en-GB" i="1" dirty="0" smtClean="0"/>
              <a:t>duck typing</a:t>
            </a:r>
          </a:p>
          <a:p>
            <a:r>
              <a:rPr lang="en-GB" dirty="0"/>
              <a:t>Python is object oriented</a:t>
            </a:r>
          </a:p>
          <a:p>
            <a:pPr lvl="1"/>
            <a:r>
              <a:rPr lang="en-GB" dirty="0"/>
              <a:t>Everything, including functions and built-in primitive values, is an object</a:t>
            </a:r>
          </a:p>
          <a:p>
            <a:pPr lvl="1"/>
            <a:r>
              <a:rPr lang="en-GB" dirty="0"/>
              <a:t>Encapsulation style </a:t>
            </a:r>
            <a:r>
              <a:rPr lang="en-GB" dirty="0" smtClean="0"/>
              <a:t>is façade-like rather than strict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1876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over </a:t>
            </a:r>
            <a:r>
              <a:rPr lang="en-GB" dirty="0" err="1" smtClean="0"/>
              <a:t>iterables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map</a:t>
            </a:r>
            <a:r>
              <a:rPr lang="en-GB" dirty="0" smtClean="0"/>
              <a:t> applies a function to </a:t>
            </a:r>
            <a:r>
              <a:rPr lang="en-GB" dirty="0" err="1" smtClean="0"/>
              <a:t>iterable</a:t>
            </a:r>
            <a:r>
              <a:rPr lang="en-GB" dirty="0" smtClean="0"/>
              <a:t> elements to produce a new </a:t>
            </a:r>
            <a:r>
              <a:rPr lang="en-GB" dirty="0" err="1" smtClean="0"/>
              <a:t>iterable</a:t>
            </a:r>
            <a:endParaRPr lang="en-GB" dirty="0" smtClean="0"/>
          </a:p>
          <a:p>
            <a:pPr lvl="1"/>
            <a:r>
              <a:rPr lang="en-GB" dirty="0" smtClean="0"/>
              <a:t>The given callable object needs to take as many arguments as there are </a:t>
            </a:r>
            <a:r>
              <a:rPr lang="en-GB" dirty="0" err="1" smtClean="0"/>
              <a:t>iterables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861048"/>
            <a:ext cx="7488832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histogram(data):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map(lambda size: size * '#',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       map(lambda value: </a:t>
            </a:r>
            <a:r>
              <a:rPr lang="en-GB" dirty="0" err="1" smtClean="0">
                <a:latin typeface="Source Code Pro" panose="020B0509030403020204" pitchFamily="49" charset="0"/>
              </a:rPr>
              <a:t>len</a:t>
            </a:r>
            <a:r>
              <a:rPr lang="en-GB" dirty="0" smtClean="0">
                <a:latin typeface="Source Code Pro" panose="020B0509030403020204" pitchFamily="49" charset="0"/>
              </a:rPr>
              <a:t>(value), data))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Source Code Pro" panose="020B0509030403020204" pitchFamily="49" charset="0"/>
              </a:rPr>
              <a:t>text = "I'm sorry Dave, I'm afraid I can't do that."</a:t>
            </a:r>
          </a:p>
          <a:p>
            <a:r>
              <a:rPr lang="en-GB" dirty="0">
                <a:latin typeface="Source Code Pro" panose="020B0509030403020204" pitchFamily="49" charset="0"/>
              </a:rPr>
              <a:t>print('\</a:t>
            </a:r>
            <a:r>
              <a:rPr lang="en-GB" dirty="0" err="1">
                <a:latin typeface="Source Code Pro" panose="020B0509030403020204" pitchFamily="49" charset="0"/>
              </a:rPr>
              <a:t>n'.join</a:t>
            </a:r>
            <a:r>
              <a:rPr lang="en-GB" dirty="0">
                <a:latin typeface="Source Code Pro" panose="020B0509030403020204" pitchFamily="49" charset="0"/>
              </a:rPr>
              <a:t>(histogram(</a:t>
            </a:r>
            <a:r>
              <a:rPr lang="en-GB" dirty="0" err="1">
                <a:latin typeface="Source Code Pro" panose="020B0509030403020204" pitchFamily="49" charset="0"/>
              </a:rPr>
              <a:t>text.split</a:t>
            </a:r>
            <a:r>
              <a:rPr lang="en-GB" dirty="0" smtClean="0">
                <a:latin typeface="Source Code Pro" panose="020B0509030403020204" pitchFamily="49" charset="0"/>
              </a:rPr>
              <a:t>())))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 </a:t>
            </a:r>
            <a:r>
              <a:rPr lang="en-GB" dirty="0" err="1" smtClean="0"/>
              <a:t>iterable</a:t>
            </a:r>
            <a:r>
              <a:rPr lang="en-GB" dirty="0" smtClean="0"/>
              <a:t>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filter</a:t>
            </a:r>
            <a:r>
              <a:rPr lang="en-GB" dirty="0" smtClean="0"/>
              <a:t> includes only values that satisfy a given predicate in its generated result</a:t>
            </a:r>
          </a:p>
          <a:p>
            <a:pPr lvl="1"/>
            <a:r>
              <a:rPr lang="en-GB" dirty="0" smtClean="0"/>
              <a:t>If no predicate is provided — i.e., </a:t>
            </a:r>
            <a:r>
              <a:rPr lang="en-GB" i="1" dirty="0" smtClean="0"/>
              <a:t>None</a:t>
            </a:r>
            <a:r>
              <a:rPr lang="en-GB" dirty="0" smtClean="0"/>
              <a:t> —the Boolean of each value is assumed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717032"/>
            <a:ext cx="828092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numbers = [42, 0, -273.15, 0.0, 97, 23, -1]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positive = filter(lambda value: value &gt; 0, numbers)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r>
              <a:rPr lang="en-GB" sz="2000" dirty="0" smtClean="0">
                <a:latin typeface="Source Code Pro" panose="020B0509030403020204" pitchFamily="49" charset="0"/>
              </a:rPr>
              <a:t> = filter(None, numbers)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5013176"/>
            <a:ext cx="8280920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list(positive)</a:t>
            </a: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97, 23]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list(</a:t>
            </a:r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-273.15, 97, 23, -1]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Comprehensions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Comprehensions are expressions that </a:t>
            </a:r>
            <a:r>
              <a:rPr lang="en-GB" dirty="0" smtClean="0"/>
              <a:t>define </a:t>
            </a:r>
            <a:r>
              <a:rPr lang="en-GB" dirty="0" smtClean="0"/>
              <a:t>value sequences declaratively </a:t>
            </a:r>
          </a:p>
          <a:p>
            <a:pPr lvl="1"/>
            <a:r>
              <a:rPr lang="en-GB" dirty="0" smtClean="0"/>
              <a:t>Defined by intension as an expression, rather than procedurally</a:t>
            </a:r>
          </a:p>
          <a:p>
            <a:pPr lvl="1"/>
            <a:r>
              <a:rPr lang="en-GB" dirty="0" smtClean="0"/>
              <a:t>Comprehension syntax is used to create lists, sets, dictionaries and generators</a:t>
            </a:r>
          </a:p>
          <a:p>
            <a:r>
              <a:rPr lang="en-GB" dirty="0" smtClean="0"/>
              <a:t>Although the </a:t>
            </a:r>
            <a:r>
              <a:rPr lang="en-GB" i="1" dirty="0" smtClean="0"/>
              <a:t>for</a:t>
            </a:r>
            <a:r>
              <a:rPr lang="en-GB" dirty="0" smtClean="0"/>
              <a:t> and </a:t>
            </a:r>
            <a:r>
              <a:rPr lang="en-GB" i="1" dirty="0" smtClean="0"/>
              <a:t>if</a:t>
            </a:r>
            <a:r>
              <a:rPr lang="en-GB" dirty="0" smtClean="0"/>
              <a:t> keywords are used, they have different implications</a:t>
            </a:r>
          </a:p>
          <a:p>
            <a:pPr lvl="1"/>
            <a:r>
              <a:rPr lang="en-GB" dirty="0" smtClean="0"/>
              <a:t>Can</a:t>
            </a:r>
            <a:r>
              <a:rPr lang="en-GB" dirty="0" smtClean="0"/>
              <a:t> read </a:t>
            </a:r>
            <a:r>
              <a:rPr lang="en-GB" i="1" dirty="0" smtClean="0"/>
              <a:t>for</a:t>
            </a:r>
            <a:r>
              <a:rPr lang="en-GB" dirty="0" smtClean="0"/>
              <a:t> as </a:t>
            </a:r>
            <a:r>
              <a:rPr lang="en-GB" i="1" dirty="0" smtClean="0"/>
              <a:t>from</a:t>
            </a:r>
            <a:r>
              <a:rPr lang="en-GB" dirty="0" smtClean="0"/>
              <a:t> and </a:t>
            </a:r>
            <a:r>
              <a:rPr lang="en-GB" i="1" dirty="0" smtClean="0"/>
              <a:t>if</a:t>
            </a:r>
            <a:r>
              <a:rPr lang="en-GB" dirty="0" smtClean="0"/>
              <a:t> as </a:t>
            </a:r>
            <a:r>
              <a:rPr lang="en-GB" i="1" dirty="0" smtClean="0"/>
              <a:t>where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252112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 values (again)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Prefer use of comprehensions over use of </a:t>
            </a:r>
            <a:r>
              <a:rPr lang="en-GB" i="1" dirty="0" smtClean="0"/>
              <a:t>map</a:t>
            </a:r>
            <a:r>
              <a:rPr lang="en-GB" dirty="0" smtClean="0"/>
              <a:t> and </a:t>
            </a:r>
            <a:r>
              <a:rPr lang="en-GB" i="1" dirty="0" smtClean="0"/>
              <a:t>filter</a:t>
            </a:r>
          </a:p>
          <a:p>
            <a:pPr lvl="1"/>
            <a:r>
              <a:rPr lang="en-GB" dirty="0" smtClean="0"/>
              <a:t>But note that a list comprehension is fully rather than lazily evaluated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717032"/>
            <a:ext cx="828092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numbers = [42, 0, -273.15, 0.0, 97, 23, -1]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positive = [value for value in numbers</a:t>
            </a:r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if value &gt; 0]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r>
              <a:rPr lang="en-GB" sz="2000" dirty="0" smtClean="0">
                <a:latin typeface="Source Code Pro" panose="020B0509030403020204" pitchFamily="49" charset="0"/>
              </a:rPr>
              <a:t> = [value for value in numbers if value]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5013176"/>
            <a:ext cx="8280920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positive</a:t>
            </a: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97, 23]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-273.15, 97, 23, -1]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1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comprehensions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91683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[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range(13)]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81, 100, 121, 144]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335699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{abs(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)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range(-10, 10)}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{0, 1, 2, 3, 4, 5, 6, 7, 8, 9, 10}</a:t>
            </a:r>
            <a:endParaRPr lang="en-GB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479715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{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: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range(8)}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{0: 0, 1: 1, 2: 4, 3: 9, 4: 16, 5: 25, 6: 36, 7: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49}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290519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List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43453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578551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Dictionary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way to do it?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88840"/>
            <a:ext cx="7344816" cy="38884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list(range(0, 100, 2))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list(range(100))[::2]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ource Code Pro" panose="020B0509030403020204" pitchFamily="49" charset="0"/>
              </a:rPr>
              <a:t>list(range(100</a:t>
            </a:r>
            <a:r>
              <a:rPr lang="en-GB" sz="2000" dirty="0" smtClean="0">
                <a:latin typeface="Source Code Pro" panose="020B0509030403020204" pitchFamily="49" charset="0"/>
              </a:rPr>
              <a:t>)[::</a:t>
            </a:r>
            <a:r>
              <a:rPr lang="en-GB" sz="2000" dirty="0">
                <a:latin typeface="Source Code Pro" panose="020B0509030403020204" pitchFamily="49" charset="0"/>
              </a:rPr>
              <a:t>2</a:t>
            </a:r>
            <a:r>
              <a:rPr lang="en-GB" sz="2000" dirty="0" smtClean="0">
                <a:latin typeface="Source Code Pro" panose="020B0509030403020204" pitchFamily="49" charset="0"/>
              </a:rPr>
              <a:t>])</a:t>
            </a:r>
            <a:endParaRPr lang="en-GB" sz="2000" dirty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list(map(lambda i: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2, range(50)))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ource Code Pro" panose="020B0509030403020204" pitchFamily="49" charset="0"/>
              </a:rPr>
              <a:t>list(filter(lambda i: </a:t>
            </a:r>
            <a:r>
              <a:rPr lang="en-GB" sz="2000" dirty="0" err="1">
                <a:latin typeface="Source Code Pro" panose="020B0509030403020204" pitchFamily="49" charset="0"/>
              </a:rPr>
              <a:t>i</a:t>
            </a:r>
            <a:r>
              <a:rPr lang="en-GB" sz="2000" dirty="0">
                <a:latin typeface="Source Code Pro" panose="020B0509030403020204" pitchFamily="49" charset="0"/>
              </a:rPr>
              <a:t> % 2 == 0, range(100)))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range(50)]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0]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range(100)][::2]</a:t>
            </a:r>
          </a:p>
        </p:txBody>
      </p:sp>
    </p:spTree>
    <p:extLst>
      <p:ext uri="{BB962C8B-B14F-4D97-AF65-F5344CB8AC3E}">
        <p14:creationId xmlns:p14="http://schemas.microsoft.com/office/powerpoint/2010/main" val="34642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492896"/>
            <a:ext cx="7632848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values = [</a:t>
            </a:r>
            <a:r>
              <a:rPr lang="en-GB" dirty="0" smtClean="0">
                <a:latin typeface="Source Code Pro" panose="020B0509030403020204" pitchFamily="49" charset="0"/>
              </a:rPr>
              <a:t>'A'] </a:t>
            </a:r>
            <a:r>
              <a:rPr lang="en-GB" dirty="0">
                <a:latin typeface="Source Code Pro" panose="020B0509030403020204" pitchFamily="49" charset="0"/>
              </a:rPr>
              <a:t>+ list(range(2, 11)) + [</a:t>
            </a:r>
            <a:r>
              <a:rPr lang="en-GB" dirty="0" smtClean="0">
                <a:latin typeface="Source Code Pro" panose="020B0509030403020204" pitchFamily="49" charset="0"/>
              </a:rPr>
              <a:t>'J', 'Q', 'K']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suits = </a:t>
            </a:r>
            <a:r>
              <a:rPr lang="en-GB" dirty="0" smtClean="0">
                <a:latin typeface="Source Code Pro" panose="020B0509030403020204" pitchFamily="49" charset="0"/>
              </a:rPr>
              <a:t>['spades', 'hearts', 'diamonds', 'clubs']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[(value, suit) for suit in suits for value in values]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4725144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In what order do you expect the elements in the comprehension to appear?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907704" y="4077072"/>
            <a:ext cx="0" cy="64807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50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Pythagorean triple is three integers — </a:t>
            </a:r>
            <a:r>
              <a:rPr lang="en-GB" i="1" dirty="0" smtClean="0"/>
              <a:t>a</a:t>
            </a:r>
            <a:r>
              <a:rPr lang="en-GB" dirty="0" smtClean="0"/>
              <a:t>, </a:t>
            </a:r>
            <a:r>
              <a:rPr lang="en-GB" i="1" dirty="0" smtClean="0"/>
              <a:t>b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i="1" dirty="0" smtClean="0"/>
              <a:t>c</a:t>
            </a:r>
            <a:r>
              <a:rPr lang="en-GB" dirty="0" smtClean="0"/>
              <a:t> — such that </a:t>
            </a:r>
            <a:r>
              <a:rPr lang="en-GB" i="1" dirty="0" smtClean="0"/>
              <a:t>a</a:t>
            </a:r>
            <a:r>
              <a:rPr lang="en-GB" i="1" baseline="30000" dirty="0" smtClean="0"/>
              <a:t>2</a:t>
            </a:r>
            <a:r>
              <a:rPr lang="en-GB" i="1" dirty="0" smtClean="0"/>
              <a:t> + b</a:t>
            </a:r>
            <a:r>
              <a:rPr lang="en-GB" i="1" baseline="30000" dirty="0" smtClean="0"/>
              <a:t>2</a:t>
            </a:r>
            <a:r>
              <a:rPr lang="en-GB" i="1" dirty="0" smtClean="0"/>
              <a:t> = c</a:t>
            </a:r>
            <a:r>
              <a:rPr lang="en-GB" i="1" baseline="30000" dirty="0" smtClean="0"/>
              <a:t>2</a:t>
            </a:r>
          </a:p>
          <a:p>
            <a:pPr lvl="1"/>
            <a:r>
              <a:rPr lang="en-GB" dirty="0" smtClean="0"/>
              <a:t>E.g., </a:t>
            </a:r>
            <a:r>
              <a:rPr lang="en-GB" i="1" dirty="0" smtClean="0"/>
              <a:t>(3, 4, 5)</a:t>
            </a:r>
            <a:r>
              <a:rPr lang="en-GB" dirty="0" smtClean="0"/>
              <a:t> and </a:t>
            </a:r>
            <a:r>
              <a:rPr lang="en-GB" i="1" dirty="0" smtClean="0"/>
              <a:t>(5, 12, 13)</a:t>
            </a:r>
            <a:r>
              <a:rPr lang="en-GB" dirty="0" smtClean="0"/>
              <a:t> are Pythagorean triples</a:t>
            </a:r>
          </a:p>
          <a:p>
            <a:r>
              <a:rPr lang="en-GB" dirty="0" smtClean="0"/>
              <a:t>Write a comprehension to find Pythagorean triples (up to some value)</a:t>
            </a:r>
          </a:p>
          <a:p>
            <a:pPr lvl="1"/>
            <a:r>
              <a:rPr lang="en-GB" dirty="0" smtClean="0"/>
              <a:t>Try to ensure that triples occur once, i.e., </a:t>
            </a:r>
            <a:r>
              <a:rPr lang="en-GB" i="1" dirty="0" smtClean="0"/>
              <a:t>(3, 4, 5)</a:t>
            </a:r>
            <a:r>
              <a:rPr lang="en-GB" dirty="0" smtClean="0"/>
              <a:t> but not also </a:t>
            </a:r>
            <a:r>
              <a:rPr lang="en-GB" i="1" dirty="0" smtClean="0"/>
              <a:t>(4, 3, 5)</a:t>
            </a:r>
            <a:r>
              <a:rPr lang="en-GB" dirty="0" smtClean="0"/>
              <a:t>, </a:t>
            </a:r>
            <a:r>
              <a:rPr lang="en-GB" i="1" dirty="0" smtClean="0"/>
              <a:t>(5, 4, 3)</a:t>
            </a:r>
            <a:r>
              <a:rPr lang="en-GB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2408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Iterables</a:t>
            </a:r>
            <a:r>
              <a:rPr lang="en-GB" dirty="0" smtClean="0"/>
              <a:t> &amp; iterators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An iterator is an object that supports the </a:t>
            </a:r>
            <a:r>
              <a:rPr lang="en-GB" i="1" dirty="0"/>
              <a:t>__next__</a:t>
            </a:r>
            <a:r>
              <a:rPr lang="en-GB" dirty="0"/>
              <a:t> </a:t>
            </a:r>
            <a:r>
              <a:rPr lang="en-GB" dirty="0" smtClean="0"/>
              <a:t>method for traversal</a:t>
            </a:r>
            <a:endParaRPr lang="en-GB" dirty="0"/>
          </a:p>
          <a:p>
            <a:pPr lvl="1"/>
            <a:r>
              <a:rPr lang="en-GB" dirty="0"/>
              <a:t>Invoked via the </a:t>
            </a:r>
            <a:r>
              <a:rPr lang="en-GB" i="1" dirty="0"/>
              <a:t>next</a:t>
            </a:r>
            <a:r>
              <a:rPr lang="en-GB" dirty="0"/>
              <a:t> built-in function</a:t>
            </a:r>
          </a:p>
          <a:p>
            <a:r>
              <a:rPr lang="en-GB" dirty="0" smtClean="0"/>
              <a:t>An </a:t>
            </a:r>
            <a:r>
              <a:rPr lang="en-GB" dirty="0" err="1" smtClean="0"/>
              <a:t>iterable</a:t>
            </a:r>
            <a:r>
              <a:rPr lang="en-GB" dirty="0" smtClean="0"/>
              <a:t> is an object that returns an iterator in support of </a:t>
            </a:r>
            <a:r>
              <a:rPr lang="en-GB" i="1" dirty="0" smtClean="0"/>
              <a:t>__</a:t>
            </a:r>
            <a:r>
              <a:rPr lang="en-GB" i="1" dirty="0" err="1" smtClean="0"/>
              <a:t>iter</a:t>
            </a:r>
            <a:r>
              <a:rPr lang="en-GB" i="1" dirty="0" smtClean="0"/>
              <a:t>__</a:t>
            </a:r>
            <a:r>
              <a:rPr lang="en-GB" dirty="0" smtClean="0"/>
              <a:t> method</a:t>
            </a:r>
          </a:p>
          <a:p>
            <a:pPr lvl="1"/>
            <a:r>
              <a:rPr lang="en-GB" dirty="0" smtClean="0"/>
              <a:t>Invoked </a:t>
            </a:r>
            <a:r>
              <a:rPr lang="en-GB" dirty="0"/>
              <a:t>via the </a:t>
            </a:r>
            <a:r>
              <a:rPr lang="en-GB" i="1" dirty="0" err="1" smtClean="0"/>
              <a:t>iter</a:t>
            </a:r>
            <a:r>
              <a:rPr lang="en-GB" dirty="0" smtClean="0"/>
              <a:t> </a:t>
            </a:r>
            <a:r>
              <a:rPr lang="en-GB" dirty="0"/>
              <a:t>built-in </a:t>
            </a:r>
            <a:r>
              <a:rPr lang="en-GB" dirty="0" smtClean="0"/>
              <a:t>function</a:t>
            </a:r>
          </a:p>
          <a:p>
            <a:pPr lvl="1"/>
            <a:r>
              <a:rPr lang="en-GB" dirty="0"/>
              <a:t>Iterators are </a:t>
            </a:r>
            <a:r>
              <a:rPr lang="en-GB" dirty="0" err="1"/>
              <a:t>iterable</a:t>
            </a:r>
            <a:r>
              <a:rPr lang="en-GB" dirty="0"/>
              <a:t>, so the </a:t>
            </a:r>
            <a:r>
              <a:rPr lang="en-GB" i="1" dirty="0"/>
              <a:t>__</a:t>
            </a:r>
            <a:r>
              <a:rPr lang="en-GB" i="1" dirty="0" err="1"/>
              <a:t>iter</a:t>
            </a:r>
            <a:r>
              <a:rPr lang="en-GB" i="1" dirty="0"/>
              <a:t>__</a:t>
            </a:r>
            <a:r>
              <a:rPr lang="en-GB" dirty="0"/>
              <a:t> </a:t>
            </a:r>
            <a:r>
              <a:rPr lang="en-GB" dirty="0" smtClean="0"/>
              <a:t>method </a:t>
            </a:r>
            <a:r>
              <a:rPr lang="en-GB" dirty="0"/>
              <a:t>is an identity </a:t>
            </a:r>
            <a:r>
              <a:rPr lang="en-GB" dirty="0" smtClean="0"/>
              <a:t>operation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2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generator is a comprehension that results in an iterator object</a:t>
            </a:r>
          </a:p>
          <a:p>
            <a:pPr lvl="1"/>
            <a:r>
              <a:rPr lang="en-GB" dirty="0" smtClean="0"/>
              <a:t>It does not result in a container of values</a:t>
            </a:r>
          </a:p>
          <a:p>
            <a:pPr lvl="1"/>
            <a:r>
              <a:rPr lang="en-GB" dirty="0" smtClean="0"/>
              <a:t>Must be surrounded by parentheses unless it is the sole argument of a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437112"/>
            <a:ext cx="6048672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range(50))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5517232"/>
            <a:ext cx="604867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sum(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range(10))</a:t>
            </a:r>
          </a:p>
        </p:txBody>
      </p:sp>
    </p:spTree>
    <p:extLst>
      <p:ext uri="{BB962C8B-B14F-4D97-AF65-F5344CB8AC3E}">
        <p14:creationId xmlns:p14="http://schemas.microsoft.com/office/powerpoint/2010/main" val="224444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1044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200" dirty="0"/>
              <a:t>Objects are Python’s abstraction for data. All data in a Python program is represented by objects or by relations between objects. (In a sense, and in conformance to Von Neumann’s model of a “stored program computer,” code is also represented by objects.)</a:t>
            </a:r>
          </a:p>
          <a:p>
            <a:pPr>
              <a:spcBef>
                <a:spcPts val="1200"/>
              </a:spcBef>
            </a:pPr>
            <a:r>
              <a:rPr lang="en-GB" sz="2200" dirty="0" smtClean="0"/>
              <a:t>Every </a:t>
            </a:r>
            <a:r>
              <a:rPr lang="en-GB" sz="2200" dirty="0"/>
              <a:t>object has an identity, a type and a value. An object’s identity never changes once it has been created; you may think of it as the object’s address in memory. The </a:t>
            </a:r>
            <a:r>
              <a:rPr lang="en-GB" sz="2200" i="1" dirty="0" smtClean="0"/>
              <a:t>is</a:t>
            </a:r>
            <a:r>
              <a:rPr lang="en-GB" sz="2200" dirty="0" smtClean="0"/>
              <a:t> </a:t>
            </a:r>
            <a:r>
              <a:rPr lang="en-GB" sz="2200" dirty="0"/>
              <a:t>operator compares the identity of two objects; the </a:t>
            </a:r>
            <a:r>
              <a:rPr lang="en-GB" sz="2200" i="1" dirty="0"/>
              <a:t>id()</a:t>
            </a:r>
            <a:r>
              <a:rPr lang="en-GB" sz="2200" dirty="0"/>
              <a:t> function returns an integer representing its identity</a:t>
            </a:r>
            <a:r>
              <a:rPr lang="en-GB" sz="2200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4286" y="5877272"/>
            <a:ext cx="6838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i="1" dirty="0" smtClean="0">
                <a:solidFill>
                  <a:schemeClr val="bg1">
                    <a:lumMod val="65000"/>
                  </a:schemeClr>
                </a:solidFill>
              </a:rPr>
              <a:t>The Python Language Reference: 3.1 Objects, values and types</a:t>
            </a:r>
          </a:p>
          <a:p>
            <a:pPr algn="r"/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://docs.python.org/3/reference/datamodel.html#objects-values-and-types</a:t>
            </a:r>
          </a:p>
        </p:txBody>
      </p:sp>
    </p:spTree>
    <p:extLst>
      <p:ext uri="{BB962C8B-B14F-4D97-AF65-F5344CB8AC3E}">
        <p14:creationId xmlns:p14="http://schemas.microsoft.com/office/powerpoint/2010/main" val="7968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Generator functions &amp; </a:t>
            </a:r>
            <a:r>
              <a:rPr lang="en-GB" i="1" dirty="0" smtClean="0"/>
              <a:t>yield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write your own iterator classes or, in many cases, just use a function</a:t>
            </a:r>
          </a:p>
          <a:p>
            <a:pPr lvl="1"/>
            <a:r>
              <a:rPr lang="en-GB" dirty="0" smtClean="0"/>
              <a:t>On calling, a generator function returns an iterator and behaves like a </a:t>
            </a:r>
            <a:r>
              <a:rPr lang="en-GB" dirty="0" err="1" smtClean="0"/>
              <a:t>coroutine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4005064"/>
            <a:ext cx="5184576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evens_up_to</a:t>
            </a:r>
            <a:r>
              <a:rPr lang="en-GB" sz="2000" dirty="0" smtClean="0">
                <a:latin typeface="Source Code Pro" panose="020B0509030403020204" pitchFamily="49" charset="0"/>
              </a:rPr>
              <a:t>(limit):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range(0, limit, 2):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yield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</a:t>
            </a:r>
            <a:r>
              <a:rPr lang="en-GB" sz="2000" dirty="0" err="1" smtClean="0">
                <a:latin typeface="Source Code Pro" panose="020B0509030403020204" pitchFamily="49" charset="0"/>
              </a:rPr>
              <a:t>evens_up_to</a:t>
            </a:r>
            <a:r>
              <a:rPr lang="en-GB" sz="2000" dirty="0" smtClean="0">
                <a:latin typeface="Source Code Pro" panose="020B0509030403020204" pitchFamily="49" charset="0"/>
              </a:rPr>
              <a:t>(100):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704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Classes &amp; Objects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Definition, instantiation</a:t>
            </a:r>
            <a:r>
              <a:rPr lang="en-GB" dirty="0"/>
              <a:t> </a:t>
            </a:r>
            <a:r>
              <a:rPr lang="en-GB" dirty="0" smtClean="0"/>
              <a:t>&amp; usage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3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Object types are defined by </a:t>
            </a:r>
            <a:r>
              <a:rPr lang="en-GB" dirty="0" smtClean="0"/>
              <a:t>classes</a:t>
            </a:r>
          </a:p>
          <a:p>
            <a:r>
              <a:rPr lang="en-GB" dirty="0" smtClean="0"/>
              <a:t>Attributes are not strictly private</a:t>
            </a:r>
            <a:endParaRPr lang="en-GB" dirty="0" smtClean="0"/>
          </a:p>
          <a:p>
            <a:r>
              <a:rPr lang="en-GB" dirty="0" smtClean="0"/>
              <a:t>Methods can be bound to instance or class or be static</a:t>
            </a:r>
          </a:p>
          <a:p>
            <a:r>
              <a:rPr lang="en-GB" dirty="0" smtClean="0"/>
              <a:t>Classes derive from one or more other classes, with </a:t>
            </a:r>
            <a:r>
              <a:rPr lang="en-GB" i="1" dirty="0" smtClean="0"/>
              <a:t>object</a:t>
            </a:r>
            <a:r>
              <a:rPr lang="en-GB" dirty="0" smtClean="0"/>
              <a:t> as default </a:t>
            </a:r>
            <a:r>
              <a:rPr lang="en-GB" dirty="0" smtClean="0"/>
              <a:t>base</a:t>
            </a:r>
          </a:p>
          <a:p>
            <a:r>
              <a:rPr lang="en-GB" dirty="0" smtClean="0"/>
              <a:t>Classes and methods may be abstract by convention or by decoration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548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class's suite is executed on definition</a:t>
            </a:r>
          </a:p>
          <a:p>
            <a:pPr lvl="1"/>
            <a:r>
              <a:rPr lang="en-GB" dirty="0" smtClean="0"/>
              <a:t>Instance methods in a class must allow for a </a:t>
            </a:r>
            <a:r>
              <a:rPr lang="en-GB" i="1" dirty="0" smtClean="0"/>
              <a:t>self</a:t>
            </a:r>
            <a:r>
              <a:rPr lang="en-GB" dirty="0" smtClean="0"/>
              <a:t> parameter, otherwise they cannot be called on object instances</a:t>
            </a:r>
          </a:p>
          <a:p>
            <a:pPr lvl="1"/>
            <a:r>
              <a:rPr lang="en-GB" dirty="0" smtClean="0"/>
              <a:t>Attributes </a:t>
            </a:r>
            <a:r>
              <a:rPr lang="en-GB" dirty="0"/>
              <a:t>are </a:t>
            </a:r>
            <a:r>
              <a:rPr lang="en-GB" dirty="0" smtClean="0"/>
              <a:t>held internally within a </a:t>
            </a:r>
            <a:r>
              <a:rPr lang="en-GB" i="1" dirty="0" err="1" smtClean="0"/>
              <a:t>dict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95464" y="4437112"/>
            <a:ext cx="5264968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227" y="4455696"/>
            <a:ext cx="205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 all classes inherit from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99792" y="4653136"/>
            <a:ext cx="5676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9869" y="445569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38068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initialisation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special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  <a:r>
              <a:rPr lang="en-GB" dirty="0" smtClean="0"/>
              <a:t> method is used to initialise an object instance</a:t>
            </a:r>
          </a:p>
          <a:p>
            <a:pPr lvl="1"/>
            <a:r>
              <a:rPr lang="en-GB" dirty="0" smtClean="0"/>
              <a:t>It is called automatically, if present</a:t>
            </a:r>
          </a:p>
          <a:p>
            <a:pPr lvl="1"/>
            <a:r>
              <a:rPr lang="en-GB" dirty="0" smtClean="0"/>
              <a:t>A class name is </a:t>
            </a:r>
            <a:r>
              <a:rPr lang="en-GB" i="1" dirty="0" smtClean="0"/>
              <a:t>callable</a:t>
            </a:r>
            <a:r>
              <a:rPr lang="en-GB" dirty="0" smtClean="0"/>
              <a:t>, and its call signature is based on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</a:p>
          <a:p>
            <a:r>
              <a:rPr lang="en-GB" dirty="0" smtClean="0"/>
              <a:t>Introduce instance attributes by assigning to them in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</a:p>
          <a:p>
            <a:pPr lvl="1"/>
            <a:r>
              <a:rPr lang="en-GB" dirty="0" smtClean="0"/>
              <a:t>Can be problematic in practice to introduce instance attributes elsewhere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2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Publicity &amp; privacy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Attribute and method names that begin </a:t>
            </a:r>
            <a:r>
              <a:rPr lang="en-GB" i="1" dirty="0" smtClean="0"/>
              <a:t>__</a:t>
            </a:r>
            <a:r>
              <a:rPr lang="en-GB" dirty="0" smtClean="0"/>
              <a:t> are considered private</a:t>
            </a:r>
          </a:p>
          <a:p>
            <a:pPr lvl="1"/>
            <a:r>
              <a:rPr lang="en-GB" dirty="0" smtClean="0"/>
              <a:t>They are mangled with the class name, e.g., </a:t>
            </a:r>
            <a:r>
              <a:rPr lang="en-GB" i="1" dirty="0" smtClean="0"/>
              <a:t>__x</a:t>
            </a:r>
            <a:r>
              <a:rPr lang="en-GB" dirty="0" smtClean="0"/>
              <a:t> in Point becomes </a:t>
            </a:r>
            <a:r>
              <a:rPr lang="en-GB" i="1" dirty="0" smtClean="0"/>
              <a:t>_</a:t>
            </a:r>
            <a:r>
              <a:rPr lang="en-GB" i="1" dirty="0" err="1" smtClean="0"/>
              <a:t>Point__x</a:t>
            </a:r>
            <a:endParaRPr lang="en-GB" i="1" dirty="0" smtClean="0"/>
          </a:p>
          <a:p>
            <a:pPr lvl="1"/>
            <a:r>
              <a:rPr lang="en-GB" dirty="0" smtClean="0"/>
              <a:t>Other names publicly available as written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4293096"/>
            <a:ext cx="5760640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self.__x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self.__y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self.__x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self.__y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171" y="4705980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mangled to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Point__y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83768" y="5085184"/>
            <a:ext cx="151216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6171" y="5426640"/>
            <a:ext cx="2131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Within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's methods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available by their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unmangled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names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411760" y="5608404"/>
            <a:ext cx="158417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&amp; method access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Attributes and methods of an object can be accessed using dot notation</a:t>
            </a:r>
          </a:p>
          <a:p>
            <a:pPr lvl="1"/>
            <a:r>
              <a:rPr lang="en-GB" dirty="0" smtClean="0"/>
              <a:t>Access from outside is subject </a:t>
            </a:r>
            <a:r>
              <a:rPr lang="en-GB" dirty="0"/>
              <a:t>to </a:t>
            </a:r>
            <a:r>
              <a:rPr lang="en-GB" dirty="0" smtClean="0"/>
              <a:t>name mangling if the features are private</a:t>
            </a:r>
          </a:p>
          <a:p>
            <a:pPr lvl="1"/>
            <a:r>
              <a:rPr lang="en-GB" dirty="0" smtClean="0"/>
              <a:t>Access within a method is </a:t>
            </a:r>
            <a:r>
              <a:rPr lang="en-GB" dirty="0" err="1" smtClean="0"/>
              <a:t>unmangled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75655" y="4365104"/>
            <a:ext cx="424847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Spam: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__bacon(self):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Spam()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egg(self</a:t>
            </a:r>
            <a:r>
              <a:rPr lang="en-GB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err="1">
                <a:latin typeface="Source Code Pro" panose="020B0509030403020204" pitchFamily="49" charset="0"/>
              </a:rPr>
              <a:t>self</a:t>
            </a:r>
            <a:r>
              <a:rPr lang="en-GB" dirty="0" err="1" smtClean="0">
                <a:latin typeface="Source Code Pro" panose="020B0509030403020204" pitchFamily="49" charset="0"/>
              </a:rPr>
              <a:t>.__bacon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0152" y="470598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method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87387" y="4869160"/>
            <a:ext cx="125276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0152" y="551723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method call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>
            <a:stCxn id="10" idx="1"/>
          </p:cNvCxnSpPr>
          <p:nvPr/>
        </p:nvCxnSpPr>
        <p:spPr>
          <a:xfrm flipH="1">
            <a:off x="5580112" y="5671121"/>
            <a:ext cx="3600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 attribute is defined as a variable within the class statement</a:t>
            </a:r>
          </a:p>
          <a:p>
            <a:pPr lvl="1"/>
            <a:r>
              <a:rPr lang="en-GB" dirty="0" smtClean="0"/>
              <a:t>Can be accessed as a variable of the class using dot notation</a:t>
            </a:r>
          </a:p>
          <a:p>
            <a:pPr lvl="1"/>
            <a:r>
              <a:rPr lang="en-GB" dirty="0" smtClean="0"/>
              <a:t>Can be accessed by methods via self</a:t>
            </a:r>
          </a:p>
          <a:p>
            <a:pPr lvl="1"/>
            <a:r>
              <a:rPr lang="en-GB" dirty="0" smtClean="0"/>
              <a:t>Single occurrence shared by all instances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797152"/>
            <a:ext cx="705678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options = {'spam', 'egg', 'bacon', 'sausage'}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Class methods are bound to the class, not just its instances</a:t>
            </a:r>
          </a:p>
          <a:p>
            <a:pPr lvl="1"/>
            <a:r>
              <a:rPr lang="en-GB" dirty="0" smtClean="0"/>
              <a:t>They are decorated with </a:t>
            </a:r>
            <a:r>
              <a:rPr lang="en-GB" i="1" dirty="0" smtClean="0"/>
              <a:t>@</a:t>
            </a:r>
            <a:r>
              <a:rPr lang="en-GB" i="1" dirty="0" err="1" smtClean="0"/>
              <a:t>classmethod</a:t>
            </a:r>
            <a:endParaRPr lang="en-GB" i="1" dirty="0" smtClean="0"/>
          </a:p>
          <a:p>
            <a:pPr lvl="1"/>
            <a:r>
              <a:rPr lang="en-GB" dirty="0" smtClean="0"/>
              <a:t>They take a class object, conventionally named </a:t>
            </a:r>
            <a:r>
              <a:rPr lang="en-GB" i="1" dirty="0" err="1" smtClean="0"/>
              <a:t>cls</a:t>
            </a:r>
            <a:r>
              <a:rPr lang="en-GB" dirty="0" smtClean="0"/>
              <a:t>, as their first argument</a:t>
            </a:r>
          </a:p>
          <a:p>
            <a:pPr lvl="1"/>
            <a:r>
              <a:rPr lang="en-GB" dirty="0" smtClean="0"/>
              <a:t>They can be overridden in derived classes</a:t>
            </a:r>
          </a:p>
          <a:p>
            <a:pPr lvl="1"/>
            <a:r>
              <a:rPr lang="en-GB" dirty="0" smtClean="0"/>
              <a:t>They are also accessible, via </a:t>
            </a:r>
            <a:r>
              <a:rPr lang="en-GB" i="1" dirty="0" smtClean="0"/>
              <a:t>self</a:t>
            </a:r>
            <a:r>
              <a:rPr lang="en-GB" dirty="0" smtClean="0"/>
              <a:t>, within instance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243976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Derived breakfast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344816" cy="33123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classmethod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options(</a:t>
            </a:r>
            <a:r>
              <a:rPr lang="en-GB" dirty="0" err="1" smtClean="0">
                <a:latin typeface="Source Code Pro" panose="020B0509030403020204" pitchFamily="49" charset="0"/>
              </a:rPr>
              <a:t>cls</a:t>
            </a:r>
            <a:r>
              <a:rPr lang="en-GB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{'spam', 'egg', 'bacon', 'sausage'}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  <a:p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class </a:t>
            </a:r>
            <a:r>
              <a:rPr lang="en-GB" dirty="0" err="1" smtClean="0">
                <a:latin typeface="Source Code Pro" panose="020B0509030403020204" pitchFamily="49" charset="0"/>
              </a:rPr>
              <a:t>NonSpammyMenu</a:t>
            </a:r>
            <a:r>
              <a:rPr lang="en-GB" dirty="0" smtClean="0">
                <a:latin typeface="Source Code Pro" panose="020B0509030403020204" pitchFamily="49" charset="0"/>
              </a:rPr>
              <a:t>(Menu):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>
                <a:latin typeface="Source Code Pro" panose="020B0509030403020204" pitchFamily="49" charset="0"/>
              </a:rPr>
              <a:t>@</a:t>
            </a:r>
            <a:r>
              <a:rPr lang="en-GB" dirty="0" err="1">
                <a:latin typeface="Source Code Pro" panose="020B0509030403020204" pitchFamily="49" charset="0"/>
              </a:rPr>
              <a:t>classmethod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</a:t>
            </a: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options(</a:t>
            </a:r>
            <a:r>
              <a:rPr lang="en-GB" dirty="0" err="1">
                <a:latin typeface="Source Code Pro" panose="020B0509030403020204" pitchFamily="49" charset="0"/>
              </a:rPr>
              <a:t>cls</a:t>
            </a:r>
            <a:r>
              <a:rPr lang="en-GB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       return {</a:t>
            </a:r>
            <a:r>
              <a:rPr lang="en-GB" dirty="0" smtClean="0">
                <a:latin typeface="Source Code Pro" panose="020B0509030403020204" pitchFamily="49" charset="0"/>
              </a:rPr>
              <a:t>'beans', </a:t>
            </a:r>
            <a:r>
              <a:rPr lang="en-GB" dirty="0">
                <a:latin typeface="Source Code Pro" panose="020B0509030403020204" pitchFamily="49" charset="0"/>
              </a:rPr>
              <a:t>'egg', 'bacon', 'sausage'}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Pythonic</a:t>
            </a:r>
            <a:r>
              <a:rPr lang="en-GB" dirty="0" smtClean="0"/>
              <a:t>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err="1" smtClean="0"/>
              <a:t>Pythonic</a:t>
            </a:r>
            <a:r>
              <a:rPr lang="en-GB" dirty="0" smtClean="0"/>
              <a:t> style is typically terse and expressive</a:t>
            </a:r>
          </a:p>
          <a:p>
            <a:pPr lvl="1"/>
            <a:r>
              <a:rPr lang="en-GB" dirty="0" smtClean="0"/>
              <a:t>But not necessarily cryptic</a:t>
            </a:r>
          </a:p>
          <a:p>
            <a:r>
              <a:rPr lang="en-GB" dirty="0" smtClean="0"/>
              <a:t>Python programming style is multi-paradigm in nature</a:t>
            </a:r>
          </a:p>
          <a:p>
            <a:pPr lvl="1"/>
            <a:r>
              <a:rPr lang="en-GB" dirty="0" smtClean="0"/>
              <a:t>Encouraged style is idiomatically more functional than procedural</a:t>
            </a:r>
          </a:p>
          <a:p>
            <a:pPr lvl="1"/>
            <a:r>
              <a:rPr lang="en-GB" dirty="0" smtClean="0"/>
              <a:t>Ranges in use from its original role in scripting to application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00742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Static methods are scoped within a class but have no context argument</a:t>
            </a:r>
          </a:p>
          <a:p>
            <a:pPr lvl="1"/>
            <a:r>
              <a:rPr lang="en-GB" dirty="0" smtClean="0"/>
              <a:t>I.e., neither a </a:t>
            </a:r>
            <a:r>
              <a:rPr lang="en-GB" i="1" dirty="0" err="1" smtClean="0"/>
              <a:t>cls</a:t>
            </a:r>
            <a:r>
              <a:rPr lang="en-GB" dirty="0" smtClean="0"/>
              <a:t> nor a </a:t>
            </a:r>
            <a:r>
              <a:rPr lang="en-GB" i="1" dirty="0" smtClean="0"/>
              <a:t>self</a:t>
            </a:r>
            <a:r>
              <a:rPr lang="en-GB" dirty="0" smtClean="0"/>
              <a:t> argument</a:t>
            </a:r>
          </a:p>
          <a:p>
            <a:r>
              <a:rPr lang="en-GB" dirty="0" smtClean="0"/>
              <a:t>They are effectively global functions in a class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437112"/>
            <a:ext cx="7200800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options():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{'spam', 'egg', 'bacon', 'sausage'}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5627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versus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 and class methods are functions bound to their first argument</a:t>
            </a:r>
          </a:p>
          <a:p>
            <a:pPr lvl="1"/>
            <a:r>
              <a:rPr lang="en-GB" dirty="0" smtClean="0"/>
              <a:t>A bound function is an object</a:t>
            </a:r>
          </a:p>
          <a:p>
            <a:r>
              <a:rPr lang="en-GB" dirty="0" smtClean="0"/>
              <a:t>Method definitions are ordinary function definitions</a:t>
            </a:r>
          </a:p>
          <a:p>
            <a:pPr lvl="1"/>
            <a:r>
              <a:rPr lang="en-GB" dirty="0" smtClean="0"/>
              <a:t>Can be used as</a:t>
            </a:r>
            <a:br>
              <a:rPr lang="en-GB" dirty="0" smtClean="0"/>
            </a:br>
            <a:r>
              <a:rPr lang="en-GB" dirty="0" smtClean="0"/>
              <a:t>functions, accessed</a:t>
            </a:r>
            <a:br>
              <a:rPr lang="en-GB" dirty="0" smtClean="0"/>
            </a:br>
            <a:r>
              <a:rPr lang="en-GB" dirty="0" smtClean="0"/>
              <a:t>with dot notation from</a:t>
            </a:r>
            <a:br>
              <a:rPr lang="en-GB" dirty="0" smtClean="0"/>
            </a:br>
            <a:r>
              <a:rPr lang="en-GB" dirty="0" smtClean="0"/>
              <a:t>the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3" y="4077072"/>
            <a:ext cx="3096345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Spam: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egg(self</a:t>
            </a:r>
            <a:r>
              <a:rPr lang="en-GB" sz="2000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pass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spam = Spam()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spam.egg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Spam.egg</a:t>
            </a:r>
            <a:r>
              <a:rPr lang="en-GB" sz="2000" dirty="0" smtClean="0">
                <a:latin typeface="Source Code Pro" panose="020B0509030403020204" pitchFamily="49" charset="0"/>
              </a:rPr>
              <a:t>(spam)</a:t>
            </a:r>
          </a:p>
        </p:txBody>
      </p:sp>
    </p:spTree>
    <p:extLst>
      <p:ext uri="{BB962C8B-B14F-4D97-AF65-F5344CB8AC3E}">
        <p14:creationId xmlns:p14="http://schemas.microsoft.com/office/powerpoint/2010/main" val="29832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 can be derived from one or more other classes</a:t>
            </a:r>
          </a:p>
          <a:p>
            <a:pPr lvl="1"/>
            <a:r>
              <a:rPr lang="en-GB" dirty="0" smtClean="0"/>
              <a:t>By default, all classes inherit from </a:t>
            </a:r>
            <a:r>
              <a:rPr lang="en-GB" i="1" dirty="0" smtClean="0"/>
              <a:t>object</a:t>
            </a:r>
          </a:p>
          <a:p>
            <a:pPr lvl="1"/>
            <a:r>
              <a:rPr lang="en-GB" dirty="0"/>
              <a:t>Method names are searched depth first from left to right in the base class </a:t>
            </a:r>
            <a:r>
              <a:rPr lang="en-GB" dirty="0" smtClean="0"/>
              <a:t>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4365104"/>
            <a:ext cx="3384376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Base: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pass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class Derived(Base):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4365104"/>
            <a:ext cx="3384376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Base(object):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pass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class Derived(Base):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1960" y="4797152"/>
            <a:ext cx="792088" cy="576064"/>
          </a:xfrm>
          <a:prstGeom prst="left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5976" y="549806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155610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 &amp; overriding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Methods from the base classes are inherited into the derived class</a:t>
            </a:r>
          </a:p>
          <a:p>
            <a:pPr lvl="1"/>
            <a:r>
              <a:rPr lang="en-GB" dirty="0" smtClean="0"/>
              <a:t>No difference in how they are called</a:t>
            </a:r>
          </a:p>
          <a:p>
            <a:pPr lvl="1"/>
            <a:r>
              <a:rPr lang="en-GB" dirty="0" smtClean="0"/>
              <a:t>They can be overridden simply by defining a new method of the same name</a:t>
            </a:r>
          </a:p>
          <a:p>
            <a:pPr lvl="1"/>
            <a:r>
              <a:rPr lang="en-GB" dirty="0" smtClean="0"/>
              <a:t>Inheritance is </a:t>
            </a:r>
            <a:r>
              <a:rPr lang="en-GB" dirty="0" err="1" smtClean="0"/>
              <a:t>queryable</a:t>
            </a:r>
            <a:r>
              <a:rPr lang="en-GB" dirty="0" smtClean="0"/>
              <a:t> feature of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4797152"/>
            <a:ext cx="6048672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800" b="1" dirty="0" err="1" smtClean="0">
                <a:latin typeface="Source Code Pro" panose="020B0509030403020204" pitchFamily="49" charset="0"/>
              </a:rPr>
              <a:t>isinstance</a:t>
            </a:r>
            <a:r>
              <a:rPr lang="en-GB" sz="2800" dirty="0" smtClean="0">
                <a:latin typeface="Source Code Pro" panose="020B0509030403020204" pitchFamily="49" charset="0"/>
              </a:rPr>
              <a:t>(</a:t>
            </a:r>
            <a:r>
              <a:rPr lang="en-GB" sz="2800" i="1" dirty="0" smtClean="0">
                <a:latin typeface="Source Code Pro" panose="020B0509030403020204" pitchFamily="49" charset="0"/>
              </a:rPr>
              <a:t>value</a:t>
            </a:r>
            <a:r>
              <a:rPr lang="en-GB" sz="2800" dirty="0" smtClean="0">
                <a:latin typeface="Source Code Pro" panose="020B0509030403020204" pitchFamily="49" charset="0"/>
              </a:rPr>
              <a:t>, </a:t>
            </a:r>
            <a:r>
              <a:rPr lang="en-GB" sz="2800" i="1" dirty="0" smtClean="0">
                <a:latin typeface="Source Code Pro" panose="020B0509030403020204" pitchFamily="49" charset="0"/>
              </a:rPr>
              <a:t>Class</a:t>
            </a:r>
            <a:r>
              <a:rPr lang="en-GB" sz="28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800" b="1" dirty="0" err="1" smtClean="0">
                <a:latin typeface="Source Code Pro" panose="020B0509030403020204" pitchFamily="49" charset="0"/>
              </a:rPr>
              <a:t>issubclass</a:t>
            </a:r>
            <a:r>
              <a:rPr lang="en-GB" sz="2800" dirty="0" smtClean="0">
                <a:latin typeface="Source Code Pro" panose="020B0509030403020204" pitchFamily="49" charset="0"/>
              </a:rPr>
              <a:t>(</a:t>
            </a:r>
            <a:r>
              <a:rPr lang="en-GB" sz="2800" i="1" dirty="0" smtClean="0">
                <a:latin typeface="Source Code Pro" panose="020B0509030403020204" pitchFamily="49" charset="0"/>
              </a:rPr>
              <a:t>Class1</a:t>
            </a:r>
            <a:r>
              <a:rPr lang="en-GB" sz="2800" dirty="0" smtClean="0">
                <a:latin typeface="Source Code Pro" panose="020B0509030403020204" pitchFamily="49" charset="0"/>
              </a:rPr>
              <a:t>, </a:t>
            </a:r>
            <a:r>
              <a:rPr lang="en-GB" sz="2800" i="1" dirty="0" smtClean="0">
                <a:latin typeface="Source Code Pro" panose="020B0509030403020204" pitchFamily="49" charset="0"/>
              </a:rPr>
              <a:t>Class2</a:t>
            </a:r>
            <a:r>
              <a:rPr lang="en-GB" sz="28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09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Abstract classes are more a matter of convention than of language</a:t>
            </a:r>
          </a:p>
          <a:p>
            <a:pPr lvl="1"/>
            <a:r>
              <a:rPr lang="en-GB" dirty="0" smtClean="0"/>
              <a:t>Python lacks the direct support found </a:t>
            </a:r>
            <a:r>
              <a:rPr lang="en-GB" dirty="0" err="1" smtClean="0"/>
              <a:t>found</a:t>
            </a:r>
            <a:r>
              <a:rPr lang="en-GB" dirty="0" smtClean="0"/>
              <a:t> in statically typed languages</a:t>
            </a:r>
          </a:p>
          <a:p>
            <a:r>
              <a:rPr lang="en-GB" dirty="0" smtClean="0"/>
              <a:t>There are two approaches...</a:t>
            </a:r>
          </a:p>
          <a:p>
            <a:pPr lvl="1"/>
            <a:r>
              <a:rPr lang="en-GB" dirty="0" smtClean="0"/>
              <a:t>In place of declaring a method abstract, define it to raise </a:t>
            </a:r>
            <a:r>
              <a:rPr lang="en-GB" i="1" dirty="0" err="1" smtClean="0"/>
              <a:t>NotImplementedError</a:t>
            </a:r>
            <a:endParaRPr lang="en-GB" dirty="0" smtClean="0"/>
          </a:p>
          <a:p>
            <a:pPr lvl="1"/>
            <a:r>
              <a:rPr lang="en-GB" dirty="0" smtClean="0"/>
              <a:t>Use the </a:t>
            </a:r>
            <a:r>
              <a:rPr lang="en-GB" i="1" dirty="0" smtClean="0"/>
              <a:t>@</a:t>
            </a:r>
            <a:r>
              <a:rPr lang="en-GB" i="1" dirty="0" err="1" smtClean="0"/>
              <a:t>abstractmethod</a:t>
            </a:r>
            <a:r>
              <a:rPr lang="en-GB" dirty="0" smtClean="0"/>
              <a:t> decorator from the </a:t>
            </a:r>
            <a:r>
              <a:rPr lang="en-GB" i="1" dirty="0" err="1" smtClean="0"/>
              <a:t>abc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4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abstract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1988840"/>
            <a:ext cx="5472608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Command: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execute(self):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raise </a:t>
            </a:r>
            <a:r>
              <a:rPr lang="en-GB" sz="2000" dirty="0" err="1" smtClean="0">
                <a:latin typeface="Source Code Pro" panose="020B0509030403020204" pitchFamily="49" charset="0"/>
              </a:rPr>
              <a:t>NotImplementedError</a:t>
            </a:r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3429000"/>
            <a:ext cx="5472608" cy="22322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abc</a:t>
            </a:r>
            <a:r>
              <a:rPr lang="en-GB" sz="2000" dirty="0" smtClean="0">
                <a:latin typeface="Source Code Pro" panose="020B0509030403020204" pitchFamily="49" charset="0"/>
              </a:rPr>
              <a:t> import </a:t>
            </a:r>
            <a:r>
              <a:rPr lang="en-GB" sz="2000" dirty="0" err="1" smtClean="0">
                <a:latin typeface="Source Code Pro" panose="020B0509030403020204" pitchFamily="49" charset="0"/>
              </a:rPr>
              <a:t>ABCMeta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abc</a:t>
            </a:r>
            <a:r>
              <a:rPr lang="en-GB" sz="2000" dirty="0" smtClean="0">
                <a:latin typeface="Source Code Pro" panose="020B0509030403020204" pitchFamily="49" charset="0"/>
              </a:rPr>
              <a:t> import </a:t>
            </a:r>
            <a:r>
              <a:rPr lang="en-GB" sz="2000" dirty="0" err="1" smtClean="0">
                <a:latin typeface="Source Code Pro" panose="020B0509030403020204" pitchFamily="49" charset="0"/>
              </a:rPr>
              <a:t>abstractmethod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class Command(</a:t>
            </a:r>
            <a:r>
              <a:rPr lang="en-GB" sz="2000" dirty="0" err="1" smtClean="0">
                <a:latin typeface="Source Code Pro" panose="020B0509030403020204" pitchFamily="49" charset="0"/>
              </a:rPr>
              <a:t>metaclass</a:t>
            </a:r>
            <a:r>
              <a:rPr lang="en-GB" sz="2000" dirty="0" smtClean="0">
                <a:latin typeface="Source Code Pro" panose="020B0509030403020204" pitchFamily="49" charset="0"/>
              </a:rPr>
              <a:t>=</a:t>
            </a:r>
            <a:r>
              <a:rPr lang="en-GB" sz="2000" dirty="0" err="1" smtClean="0">
                <a:latin typeface="Source Code Pro" panose="020B0509030403020204" pitchFamily="49" charset="0"/>
              </a:rPr>
              <a:t>ABCMeta</a:t>
            </a:r>
            <a:r>
              <a:rPr lang="en-GB" sz="2000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@</a:t>
            </a:r>
            <a:r>
              <a:rPr lang="en-GB" sz="2000" dirty="0" err="1" smtClean="0">
                <a:latin typeface="Source Code Pro" panose="020B0509030403020204" pitchFamily="49" charset="0"/>
              </a:rPr>
              <a:t>abstractmethod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execute(self):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pass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2690336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 be instantiated, but calls to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will fail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27784" y="2852936"/>
            <a:ext cx="158417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564285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cannot be instantiated — but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ABCMeta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must be the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metaclass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abstractmethod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be used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627784" y="4725144"/>
            <a:ext cx="93610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Outroduction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What's done is done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No, only a beginning</a:t>
            </a:r>
          </a:p>
          <a:p>
            <a:pPr lvl="1"/>
            <a:r>
              <a:rPr lang="en-GB" dirty="0" smtClean="0"/>
              <a:t>There is more to the language and how to use it effectively</a:t>
            </a:r>
          </a:p>
          <a:p>
            <a:pPr lvl="1"/>
            <a:r>
              <a:rPr lang="en-GB" dirty="0" smtClean="0"/>
              <a:t>There is more to the library and how to use it effectively</a:t>
            </a:r>
          </a:p>
          <a:p>
            <a:pPr lvl="1"/>
            <a:r>
              <a:rPr lang="en-GB" dirty="0" smtClean="0"/>
              <a:t>There is more to the Python ecosystem and how to use it effectively</a:t>
            </a:r>
          </a:p>
          <a:p>
            <a:r>
              <a:rPr lang="en-GB" dirty="0" smtClean="0"/>
              <a:t>But it is a beginning</a:t>
            </a:r>
          </a:p>
          <a:p>
            <a:pPr lvl="1"/>
            <a:r>
              <a:rPr lang="en-GB" dirty="0" smtClean="0"/>
              <a:t>Well done!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0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Language...</a:t>
            </a:r>
          </a:p>
          <a:p>
            <a:pPr lvl="1"/>
            <a:r>
              <a:rPr lang="en-GB" dirty="0" smtClean="0"/>
              <a:t>Namespaces, decorators, special methods, generators, etc.</a:t>
            </a:r>
          </a:p>
          <a:p>
            <a:r>
              <a:rPr lang="en-GB" dirty="0" smtClean="0"/>
              <a:t>Libraries...</a:t>
            </a:r>
          </a:p>
          <a:p>
            <a:pPr lvl="1"/>
            <a:r>
              <a:rPr lang="en-GB" dirty="0" smtClean="0"/>
              <a:t>Both the extensive standard one and the even more extensive non-standard ones</a:t>
            </a:r>
          </a:p>
          <a:p>
            <a:r>
              <a:rPr lang="en-GB" dirty="0" smtClean="0"/>
              <a:t>Styles...</a:t>
            </a:r>
          </a:p>
          <a:p>
            <a:pPr lvl="1"/>
            <a:r>
              <a:rPr lang="en-GB" dirty="0" smtClean="0"/>
              <a:t>Master Python's OO approach and its support for functional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23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Labs &amp; Homework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 do...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36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One of Python's greatest strengths is size and scope of its standard library</a:t>
            </a:r>
          </a:p>
          <a:p>
            <a:pPr lvl="1"/>
            <a:r>
              <a:rPr lang="en-GB" dirty="0" smtClean="0"/>
              <a:t>It takes a </a:t>
            </a:r>
            <a:r>
              <a:rPr lang="en-GB" i="1" dirty="0" smtClean="0"/>
              <a:t>batteries included</a:t>
            </a:r>
            <a:r>
              <a:rPr lang="en-GB" dirty="0" smtClean="0"/>
              <a:t> approach</a:t>
            </a:r>
          </a:p>
          <a:p>
            <a:r>
              <a:rPr lang="en-GB" dirty="0" smtClean="0"/>
              <a:t>Another is the size and scope of other open-source libraries written in Python</a:t>
            </a:r>
          </a:p>
          <a:p>
            <a:pPr lvl="1"/>
            <a:r>
              <a:rPr lang="en-GB" dirty="0" smtClean="0"/>
              <a:t>See </a:t>
            </a:r>
            <a:r>
              <a:rPr lang="en-GB" dirty="0" err="1" smtClean="0"/>
              <a:t>PyPI</a:t>
            </a:r>
            <a:r>
              <a:rPr lang="en-GB" dirty="0" smtClean="0"/>
              <a:t>, the Python </a:t>
            </a:r>
            <a:r>
              <a:rPr lang="en-GB" dirty="0"/>
              <a:t>Package Index: </a:t>
            </a:r>
            <a:r>
              <a:rPr lang="en-GB" i="1" dirty="0"/>
              <a:t>https://</a:t>
            </a:r>
            <a:r>
              <a:rPr lang="en-GB" i="1" dirty="0" smtClean="0"/>
              <a:t>pypi.python.org</a:t>
            </a:r>
          </a:p>
          <a:p>
            <a:pPr lvl="1"/>
            <a:r>
              <a:rPr lang="en-GB" i="1" dirty="0" smtClean="0"/>
              <a:t>pip</a:t>
            </a:r>
            <a:r>
              <a:rPr lang="en-GB" dirty="0" smtClean="0"/>
              <a:t> is the de facto and (as of Python 3.4) the default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126319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Labs should be undertaken in pairs using Cyber-Dojo</a:t>
            </a:r>
          </a:p>
          <a:p>
            <a:pPr lvl="1"/>
            <a:r>
              <a:rPr lang="en-GB" dirty="0" smtClean="0"/>
              <a:t>Swap between driving and navigator roles within the same pair</a:t>
            </a:r>
          </a:p>
          <a:p>
            <a:r>
              <a:rPr lang="en-GB" dirty="0" smtClean="0"/>
              <a:t>Homework is carried out individually in your own environment</a:t>
            </a:r>
          </a:p>
          <a:p>
            <a:pPr lvl="1"/>
            <a:r>
              <a:rPr lang="en-GB" dirty="0" smtClean="0"/>
              <a:t>Do not spend too much time on this — an hour or so — and try not to </a:t>
            </a:r>
            <a:r>
              <a:rPr lang="en-GB" dirty="0" err="1" smtClean="0"/>
              <a:t>overengineer</a:t>
            </a:r>
            <a:r>
              <a:rPr lang="en-GB" dirty="0" smtClean="0"/>
              <a:t> the solution!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8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The game of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is a simple dice game. Each </a:t>
            </a:r>
            <a:r>
              <a:rPr lang="en-GB" sz="1400" dirty="0" smtClean="0">
                <a:latin typeface="Century Gothic" panose="020B0502020202020204" pitchFamily="34" charset="0"/>
              </a:rPr>
              <a:t>player rolls </a:t>
            </a:r>
            <a:r>
              <a:rPr lang="en-GB" sz="1400" dirty="0">
                <a:latin typeface="Century Gothic" panose="020B0502020202020204" pitchFamily="34" charset="0"/>
              </a:rPr>
              <a:t>five six-sided dice. The player places the roll </a:t>
            </a:r>
            <a:r>
              <a:rPr lang="en-GB" sz="1400" dirty="0" smtClean="0">
                <a:latin typeface="Century Gothic" panose="020B0502020202020204" pitchFamily="34" charset="0"/>
              </a:rPr>
              <a:t>in a </a:t>
            </a:r>
            <a:r>
              <a:rPr lang="en-GB" sz="1400" dirty="0">
                <a:latin typeface="Century Gothic" panose="020B0502020202020204" pitchFamily="34" charset="0"/>
              </a:rPr>
              <a:t>category, such as </a:t>
            </a:r>
            <a:r>
              <a:rPr lang="en-GB" sz="1400" dirty="0" smtClean="0">
                <a:latin typeface="Century Gothic" panose="020B0502020202020204" pitchFamily="34" charset="0"/>
              </a:rPr>
              <a:t>Ones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Twos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Fives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Pair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Two Pairs, etc.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If the roll is compatible with the category, the </a:t>
            </a:r>
            <a:r>
              <a:rPr lang="en-GB" sz="1400" dirty="0" smtClean="0">
                <a:latin typeface="Century Gothic" panose="020B0502020202020204" pitchFamily="34" charset="0"/>
              </a:rPr>
              <a:t>player gets </a:t>
            </a:r>
            <a:r>
              <a:rPr lang="en-GB" sz="1400" dirty="0">
                <a:latin typeface="Century Gothic" panose="020B0502020202020204" pitchFamily="34" charset="0"/>
              </a:rPr>
              <a:t>a score for the roll according to the rules. If </a:t>
            </a:r>
            <a:r>
              <a:rPr lang="en-GB" sz="1400" dirty="0" smtClean="0">
                <a:latin typeface="Century Gothic" panose="020B0502020202020204" pitchFamily="34" charset="0"/>
              </a:rPr>
              <a:t>the roll </a:t>
            </a:r>
            <a:r>
              <a:rPr lang="en-GB" sz="1400" dirty="0">
                <a:latin typeface="Century Gothic" panose="020B0502020202020204" pitchFamily="34" charset="0"/>
              </a:rPr>
              <a:t>is not compatible with the category, the player </a:t>
            </a:r>
            <a:r>
              <a:rPr lang="en-GB" sz="1400" dirty="0" smtClean="0">
                <a:latin typeface="Century Gothic" panose="020B0502020202020204" pitchFamily="34" charset="0"/>
              </a:rPr>
              <a:t>scores zero </a:t>
            </a:r>
            <a:r>
              <a:rPr lang="en-GB" sz="1400" dirty="0">
                <a:latin typeface="Century Gothic" panose="020B0502020202020204" pitchFamily="34" charset="0"/>
              </a:rPr>
              <a:t>for the roll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For example, if a player rolls 5</a:t>
            </a:r>
            <a:r>
              <a:rPr lang="en-GB" sz="1400" dirty="0" smtClean="0">
                <a:latin typeface="Century Gothic" panose="020B0502020202020204" pitchFamily="34" charset="0"/>
              </a:rPr>
              <a:t>, 6, 5, 5, 2 </a:t>
            </a:r>
            <a:r>
              <a:rPr lang="en-GB" sz="1400" dirty="0">
                <a:latin typeface="Century Gothic" panose="020B0502020202020204" pitchFamily="34" charset="0"/>
              </a:rPr>
              <a:t>and scores </a:t>
            </a:r>
            <a:r>
              <a:rPr lang="en-GB" sz="1400" dirty="0" smtClean="0">
                <a:latin typeface="Century Gothic" panose="020B0502020202020204" pitchFamily="34" charset="0"/>
              </a:rPr>
              <a:t>the dice </a:t>
            </a:r>
            <a:r>
              <a:rPr lang="en-GB" sz="1400" dirty="0">
                <a:latin typeface="Century Gothic" panose="020B0502020202020204" pitchFamily="34" charset="0"/>
              </a:rPr>
              <a:t>in the </a:t>
            </a:r>
            <a:r>
              <a:rPr lang="en-GB" sz="1400" dirty="0" smtClean="0">
                <a:latin typeface="Century Gothic" panose="020B0502020202020204" pitchFamily="34" charset="0"/>
              </a:rPr>
              <a:t>Fives </a:t>
            </a:r>
            <a:r>
              <a:rPr lang="en-GB" sz="1400" dirty="0">
                <a:latin typeface="Century Gothic" panose="020B0502020202020204" pitchFamily="34" charset="0"/>
              </a:rPr>
              <a:t>category they would score 15 (three fives).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Your </a:t>
            </a:r>
            <a:r>
              <a:rPr lang="en-GB" sz="1400" dirty="0">
                <a:latin typeface="Century Gothic" panose="020B0502020202020204" pitchFamily="34" charset="0"/>
              </a:rPr>
              <a:t>task is to score a </a:t>
            </a:r>
            <a:r>
              <a:rPr lang="en-GB" sz="1400" i="1" dirty="0" smtClean="0">
                <a:latin typeface="Century Gothic" panose="020B0502020202020204" pitchFamily="34" charset="0"/>
              </a:rPr>
              <a:t>given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roll in a </a:t>
            </a:r>
            <a:r>
              <a:rPr lang="en-GB" sz="1400" i="1" dirty="0" smtClean="0">
                <a:latin typeface="Century Gothic" panose="020B0502020202020204" pitchFamily="34" charset="0"/>
              </a:rPr>
              <a:t>given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category.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have to program the random dice rolling.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have to program re-rolls (as in the real game).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play by letting the computer choose the </a:t>
            </a:r>
            <a:r>
              <a:rPr lang="en-GB" sz="1400" dirty="0" smtClean="0">
                <a:latin typeface="Century Gothic" panose="020B0502020202020204" pitchFamily="34" charset="0"/>
              </a:rPr>
              <a:t>highest scoring </a:t>
            </a:r>
            <a:r>
              <a:rPr lang="en-GB" sz="1400" dirty="0">
                <a:latin typeface="Century Gothic" panose="020B0502020202020204" pitchFamily="34" charset="0"/>
              </a:rPr>
              <a:t>category for a given roll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7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b="1" dirty="0" smtClean="0">
                <a:latin typeface="Century Gothic" panose="020B0502020202020204" pitchFamily="34" charset="0"/>
              </a:rPr>
              <a:t> categories and scoring rules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Chance</a:t>
            </a:r>
            <a:r>
              <a:rPr lang="en-GB" sz="1400" dirty="0" smtClean="0">
                <a:latin typeface="Century Gothic" panose="020B0502020202020204" pitchFamily="34" charset="0"/>
              </a:rPr>
              <a:t>: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all dice</a:t>
            </a:r>
            <a:r>
              <a:rPr lang="en-GB" sz="1400" dirty="0" smtClean="0">
                <a:latin typeface="Century Gothic" panose="020B0502020202020204" pitchFamily="34" charset="0"/>
              </a:rPr>
              <a:t>, no </a:t>
            </a:r>
            <a:r>
              <a:rPr lang="en-GB" sz="1400" dirty="0">
                <a:latin typeface="Century Gothic" panose="020B0502020202020204" pitchFamily="34" charset="0"/>
              </a:rPr>
              <a:t>matter what they read</a:t>
            </a:r>
            <a:r>
              <a:rPr lang="en-GB" sz="1400" dirty="0" smtClean="0">
                <a:latin typeface="Century Gothic" panose="020B0502020202020204" pitchFamily="34" charset="0"/>
              </a:rPr>
              <a:t>. E.g., 1, 1, 3, 3, 6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Chance </a:t>
            </a:r>
            <a:r>
              <a:rPr lang="en-GB" sz="1400" dirty="0">
                <a:latin typeface="Century Gothic" panose="020B0502020202020204" pitchFamily="34" charset="0"/>
              </a:rPr>
              <a:t>scores 14 (1+1+3+3+6</a:t>
            </a:r>
            <a:r>
              <a:rPr lang="en-GB" sz="1400" dirty="0" smtClean="0">
                <a:latin typeface="Century Gothic" panose="020B0502020202020204" pitchFamily="34" charset="0"/>
              </a:rPr>
              <a:t>); 4, 5, 5, 6,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Chance </a:t>
            </a:r>
            <a:r>
              <a:rPr lang="en-GB" sz="1400" dirty="0">
                <a:latin typeface="Century Gothic" panose="020B0502020202020204" pitchFamily="34" charset="0"/>
              </a:rPr>
              <a:t>scores 21 (4+5+5+6+1</a:t>
            </a:r>
            <a:r>
              <a:rPr lang="en-GB" sz="1400" dirty="0" smtClean="0">
                <a:latin typeface="Century Gothic" panose="020B0502020202020204" pitchFamily="34" charset="0"/>
              </a:rPr>
              <a:t>).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all dice have the same number</a:t>
            </a:r>
            <a:r>
              <a:rPr lang="en-GB" sz="1400" dirty="0" smtClean="0">
                <a:latin typeface="Century Gothic" panose="020B0502020202020204" pitchFamily="34" charset="0"/>
              </a:rPr>
              <a:t>, the </a:t>
            </a:r>
            <a:r>
              <a:rPr lang="en-GB" sz="1400" dirty="0">
                <a:latin typeface="Century Gothic" panose="020B0502020202020204" pitchFamily="34" charset="0"/>
              </a:rPr>
              <a:t>player scores 50 points</a:t>
            </a:r>
            <a:r>
              <a:rPr lang="en-GB" sz="1400" dirty="0" smtClean="0">
                <a:latin typeface="Century Gothic" panose="020B0502020202020204" pitchFamily="34" charset="0"/>
              </a:rPr>
              <a:t>. E.g.,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1, 1, 1, 1, 1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50; 5, 5, 5, 5, 5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50; 1, 1, 1, 2,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Ones</a:t>
            </a:r>
            <a:r>
              <a:rPr lang="en-GB" sz="1400" i="1" dirty="0">
                <a:latin typeface="Century Gothic" panose="020B0502020202020204" pitchFamily="34" charset="0"/>
              </a:rPr>
              <a:t>, Twos, Threes, Fours, Fives, Sixes</a:t>
            </a:r>
            <a:r>
              <a:rPr lang="en-GB" sz="1400" dirty="0" smtClean="0">
                <a:latin typeface="Century Gothic" panose="020B0502020202020204" pitchFamily="34" charset="0"/>
              </a:rPr>
              <a:t>: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 dice that reads </a:t>
            </a:r>
            <a:r>
              <a:rPr lang="en-GB" sz="1400" dirty="0" smtClean="0">
                <a:latin typeface="Century Gothic" panose="020B0502020202020204" pitchFamily="34" charset="0"/>
              </a:rPr>
              <a:t>1, 2, 3, 4, 5 </a:t>
            </a:r>
            <a:r>
              <a:rPr lang="en-GB" sz="1400" dirty="0">
                <a:latin typeface="Century Gothic" panose="020B0502020202020204" pitchFamily="34" charset="0"/>
              </a:rPr>
              <a:t>or </a:t>
            </a:r>
            <a:r>
              <a:rPr lang="en-GB" sz="1400" dirty="0" smtClean="0">
                <a:latin typeface="Century Gothic" panose="020B0502020202020204" pitchFamily="34" charset="0"/>
              </a:rPr>
              <a:t>6, </a:t>
            </a:r>
            <a:r>
              <a:rPr lang="en-GB" sz="1400" dirty="0">
                <a:latin typeface="Century Gothic" panose="020B0502020202020204" pitchFamily="34" charset="0"/>
              </a:rPr>
              <a:t>respectively</a:t>
            </a:r>
            <a:r>
              <a:rPr lang="en-GB" sz="1400" dirty="0" smtClean="0">
                <a:latin typeface="Century Gothic" panose="020B0502020202020204" pitchFamily="34" charset="0"/>
              </a:rPr>
              <a:t>.  E.g., 1, 1, 2, 4, 4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Fours scores </a:t>
            </a:r>
            <a:r>
              <a:rPr lang="en-GB" sz="1400" dirty="0">
                <a:latin typeface="Century Gothic" panose="020B0502020202020204" pitchFamily="34" charset="0"/>
              </a:rPr>
              <a:t>8 (4+4</a:t>
            </a:r>
            <a:r>
              <a:rPr lang="en-GB" sz="1400" dirty="0" smtClean="0">
                <a:latin typeface="Century Gothic" panose="020B0502020202020204" pitchFamily="34" charset="0"/>
              </a:rPr>
              <a:t>); 2, 3, 2, 5,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Twos </a:t>
            </a:r>
            <a:r>
              <a:rPr lang="en-GB" sz="1400" dirty="0">
                <a:latin typeface="Century Gothic" panose="020B0502020202020204" pitchFamily="34" charset="0"/>
              </a:rPr>
              <a:t>scores 4 </a:t>
            </a:r>
            <a:r>
              <a:rPr lang="en-GB" sz="1400" dirty="0" smtClean="0">
                <a:latin typeface="Century Gothic" panose="020B0502020202020204" pitchFamily="34" charset="0"/>
              </a:rPr>
              <a:t>(</a:t>
            </a:r>
            <a:r>
              <a:rPr lang="en-GB" sz="1400" dirty="0">
                <a:latin typeface="Century Gothic" panose="020B0502020202020204" pitchFamily="34" charset="0"/>
              </a:rPr>
              <a:t>2+2</a:t>
            </a:r>
            <a:r>
              <a:rPr lang="en-GB" sz="1400" dirty="0" smtClean="0">
                <a:latin typeface="Century Gothic" panose="020B0502020202020204" pitchFamily="34" charset="0"/>
              </a:rPr>
              <a:t>); 3, 3, 3, 4, 5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Ones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Pair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exactly two dice have the same </a:t>
            </a:r>
            <a:r>
              <a:rPr lang="en-GB" sz="1400" dirty="0" smtClean="0">
                <a:latin typeface="Century Gothic" panose="020B0502020202020204" pitchFamily="34" charset="0"/>
              </a:rPr>
              <a:t>value, </a:t>
            </a:r>
            <a:r>
              <a:rPr lang="en-GB" sz="1400" dirty="0">
                <a:latin typeface="Century Gothic" panose="020B0502020202020204" pitchFamily="34" charset="0"/>
              </a:rPr>
              <a:t>the player scores the sum of the two highest matching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Pair: 3, 3, 3, 4, 4 </a:t>
            </a:r>
            <a:r>
              <a:rPr lang="en-GB" sz="1400" dirty="0">
                <a:latin typeface="Century Gothic" panose="020B0502020202020204" pitchFamily="34" charset="0"/>
              </a:rPr>
              <a:t>scores 8 (4+4</a:t>
            </a:r>
            <a:r>
              <a:rPr lang="en-GB" sz="1400" dirty="0" smtClean="0">
                <a:latin typeface="Century Gothic" panose="020B0502020202020204" pitchFamily="34" charset="0"/>
              </a:rPr>
              <a:t>); 1, 1, 6, 2, 6 </a:t>
            </a:r>
            <a:r>
              <a:rPr lang="en-GB" sz="1400" dirty="0">
                <a:latin typeface="Century Gothic" panose="020B0502020202020204" pitchFamily="34" charset="0"/>
              </a:rPr>
              <a:t>scores 12 (6+6</a:t>
            </a:r>
            <a:r>
              <a:rPr lang="en-GB" sz="1400" dirty="0" smtClean="0">
                <a:latin typeface="Century Gothic" panose="020B0502020202020204" pitchFamily="34" charset="0"/>
              </a:rPr>
              <a:t>); 3, 3, 3, 4,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3, 3, 3, 3,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30137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b="1" dirty="0" smtClean="0">
                <a:latin typeface="Century Gothic" panose="020B0502020202020204" pitchFamily="34" charset="0"/>
              </a:rPr>
              <a:t> categories and scoring rules (continued)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>
                <a:latin typeface="Century Gothic" panose="020B0502020202020204" pitchFamily="34" charset="0"/>
              </a:rPr>
              <a:t>Two Pairs</a:t>
            </a:r>
            <a:r>
              <a:rPr lang="en-GB" sz="1400" dirty="0">
                <a:latin typeface="Century Gothic" panose="020B0502020202020204" pitchFamily="34" charset="0"/>
              </a:rPr>
              <a:t>: If exactly two dice have the same value and exactly two dice have a different value, the player scores the sum of these four dice. E.g., when placed on Two Pairs: 1, 1, 2, 3, 3 scores 8 (1+1+3+3); 1, 1, 2, 3, 4 scores 0; 1, 1, 2, 2, 2 scores 0.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Three </a:t>
            </a:r>
            <a:r>
              <a:rPr lang="en-GB" sz="1400" i="1" dirty="0">
                <a:latin typeface="Century Gothic" panose="020B0502020202020204" pitchFamily="34" charset="0"/>
              </a:rPr>
              <a:t>of a </a:t>
            </a:r>
            <a:r>
              <a:rPr lang="en-GB" sz="1400" i="1" dirty="0" smtClean="0">
                <a:latin typeface="Century Gothic" panose="020B0502020202020204" pitchFamily="34" charset="0"/>
              </a:rPr>
              <a:t>Kind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there are exactly three dice with the same </a:t>
            </a:r>
            <a:r>
              <a:rPr lang="en-GB" sz="1400" dirty="0" smtClean="0">
                <a:latin typeface="Century Gothic" panose="020B0502020202020204" pitchFamily="34" charset="0"/>
              </a:rPr>
              <a:t>number,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these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Three </a:t>
            </a:r>
            <a:r>
              <a:rPr lang="en-GB" sz="1400" dirty="0">
                <a:latin typeface="Century Gothic" panose="020B0502020202020204" pitchFamily="34" charset="0"/>
              </a:rPr>
              <a:t>of a </a:t>
            </a:r>
            <a:r>
              <a:rPr lang="en-GB" sz="1400" dirty="0" smtClean="0">
                <a:latin typeface="Century Gothic" panose="020B0502020202020204" pitchFamily="34" charset="0"/>
              </a:rPr>
              <a:t>Kind: 3, 3, 3, 4, 5 </a:t>
            </a:r>
            <a:r>
              <a:rPr lang="en-GB" sz="1400" dirty="0">
                <a:latin typeface="Century Gothic" panose="020B0502020202020204" pitchFamily="34" charset="0"/>
              </a:rPr>
              <a:t>scores 9 (3+3+3</a:t>
            </a:r>
            <a:r>
              <a:rPr lang="en-GB" sz="1400" dirty="0" smtClean="0">
                <a:latin typeface="Century Gothic" panose="020B0502020202020204" pitchFamily="34" charset="0"/>
              </a:rPr>
              <a:t>); 3, 3, 4, 5, 6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3, 3, 3, 3,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Four </a:t>
            </a:r>
            <a:r>
              <a:rPr lang="en-GB" sz="1400" i="1" dirty="0">
                <a:latin typeface="Century Gothic" panose="020B0502020202020204" pitchFamily="34" charset="0"/>
              </a:rPr>
              <a:t>of a </a:t>
            </a:r>
            <a:r>
              <a:rPr lang="en-GB" sz="1400" i="1" dirty="0" smtClean="0">
                <a:latin typeface="Century Gothic" panose="020B0502020202020204" pitchFamily="34" charset="0"/>
              </a:rPr>
              <a:t>Kind</a:t>
            </a:r>
            <a:r>
              <a:rPr lang="en-GB" sz="1400" dirty="0" smtClean="0">
                <a:latin typeface="Century Gothic" panose="020B0502020202020204" pitchFamily="34" charset="0"/>
              </a:rPr>
              <a:t>: </a:t>
            </a:r>
            <a:r>
              <a:rPr lang="en-GB" sz="1400" dirty="0">
                <a:latin typeface="Century Gothic" panose="020B0502020202020204" pitchFamily="34" charset="0"/>
              </a:rPr>
              <a:t>If there are exactly four dice with the same </a:t>
            </a:r>
            <a:r>
              <a:rPr lang="en-GB" sz="1400" dirty="0" smtClean="0">
                <a:latin typeface="Century Gothic" panose="020B0502020202020204" pitchFamily="34" charset="0"/>
              </a:rPr>
              <a:t>number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these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Four </a:t>
            </a:r>
            <a:r>
              <a:rPr lang="en-GB" sz="1400" dirty="0">
                <a:latin typeface="Century Gothic" panose="020B0502020202020204" pitchFamily="34" charset="0"/>
              </a:rPr>
              <a:t>of a </a:t>
            </a:r>
            <a:r>
              <a:rPr lang="en-GB" sz="1400" dirty="0" smtClean="0">
                <a:latin typeface="Century Gothic" panose="020B0502020202020204" pitchFamily="34" charset="0"/>
              </a:rPr>
              <a:t>Kind: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2, 2, 2, 2, 5 </a:t>
            </a:r>
            <a:r>
              <a:rPr lang="en-GB" sz="1400" dirty="0">
                <a:latin typeface="Century Gothic" panose="020B0502020202020204" pitchFamily="34" charset="0"/>
              </a:rPr>
              <a:t>scores 8 (2+2+2+2</a:t>
            </a:r>
            <a:r>
              <a:rPr lang="en-GB" sz="1400" dirty="0" smtClean="0">
                <a:latin typeface="Century Gothic" panose="020B0502020202020204" pitchFamily="34" charset="0"/>
              </a:rPr>
              <a:t>); 2, 2, 2, 5, 5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2, 2, 2, 2, 2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Small Straight</a:t>
            </a:r>
            <a:r>
              <a:rPr lang="en-GB" sz="1400" dirty="0" smtClean="0">
                <a:latin typeface="Century Gothic" panose="020B0502020202020204" pitchFamily="34" charset="0"/>
              </a:rPr>
              <a:t>: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Small Straight, </a:t>
            </a:r>
            <a:r>
              <a:rPr lang="en-GB" sz="1400" dirty="0">
                <a:latin typeface="Century Gothic" panose="020B0502020202020204" pitchFamily="34" charset="0"/>
              </a:rPr>
              <a:t>if the dice </a:t>
            </a:r>
            <a:r>
              <a:rPr lang="en-GB" sz="1400" dirty="0" smtClean="0">
                <a:latin typeface="Century Gothic" panose="020B0502020202020204" pitchFamily="34" charset="0"/>
              </a:rPr>
              <a:t>read 1, 2, 3, 4, 5</a:t>
            </a:r>
            <a:r>
              <a:rPr lang="en-GB" sz="1400" dirty="0">
                <a:latin typeface="Century Gothic" panose="020B0502020202020204" pitchFamily="34" charset="0"/>
              </a:rPr>
              <a:t>, the player scores 15 (the sum of all the dice).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Large Straight</a:t>
            </a:r>
            <a:r>
              <a:rPr lang="en-GB" sz="1400" dirty="0" smtClean="0">
                <a:latin typeface="Century Gothic" panose="020B0502020202020204" pitchFamily="34" charset="0"/>
              </a:rPr>
              <a:t>: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Large Straight, </a:t>
            </a:r>
            <a:r>
              <a:rPr lang="en-GB" sz="1400" dirty="0">
                <a:latin typeface="Century Gothic" panose="020B0502020202020204" pitchFamily="34" charset="0"/>
              </a:rPr>
              <a:t>if the dice </a:t>
            </a:r>
            <a:r>
              <a:rPr lang="en-GB" sz="1400" dirty="0" smtClean="0">
                <a:latin typeface="Century Gothic" panose="020B0502020202020204" pitchFamily="34" charset="0"/>
              </a:rPr>
              <a:t>read 2, 3, 4, 5, 6, the </a:t>
            </a:r>
            <a:r>
              <a:rPr lang="en-GB" sz="1400" dirty="0">
                <a:latin typeface="Century Gothic" panose="020B0502020202020204" pitchFamily="34" charset="0"/>
              </a:rPr>
              <a:t>player scores 20 (the sum of all the dice).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Full House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the dice are two of a kind and three of a different </a:t>
            </a:r>
            <a:r>
              <a:rPr lang="en-GB" sz="1400" dirty="0" smtClean="0">
                <a:latin typeface="Century Gothic" panose="020B0502020202020204" pitchFamily="34" charset="0"/>
              </a:rPr>
              <a:t>kind,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all five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Full House: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1, 1, 2, 2, 2 </a:t>
            </a:r>
            <a:r>
              <a:rPr lang="en-GB" sz="1400" dirty="0">
                <a:latin typeface="Century Gothic" panose="020B0502020202020204" pitchFamily="34" charset="0"/>
              </a:rPr>
              <a:t>scores 8 (1+1+2+2+2</a:t>
            </a:r>
            <a:r>
              <a:rPr lang="en-GB" sz="1400" dirty="0" smtClean="0">
                <a:latin typeface="Century Gothic" panose="020B0502020202020204" pitchFamily="34" charset="0"/>
              </a:rPr>
              <a:t>); 2, 2, 3, 3, 4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4, 4, 4, 4, 4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i="1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b="1" dirty="0" smtClean="0">
                <a:latin typeface="Century Gothic" panose="020B0502020202020204" pitchFamily="34" charset="0"/>
              </a:rPr>
              <a:t> — </a:t>
            </a:r>
            <a:r>
              <a:rPr lang="en-GB" sz="1400" b="1" dirty="0">
                <a:latin typeface="Century Gothic" panose="020B0502020202020204" pitchFamily="34" charset="0"/>
              </a:rPr>
              <a:t>Phone number generator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Write </a:t>
            </a:r>
            <a:r>
              <a:rPr lang="en-GB" sz="1400" dirty="0">
                <a:latin typeface="Century Gothic" panose="020B0502020202020204" pitchFamily="34" charset="0"/>
              </a:rPr>
              <a:t>a small command line tool that reads a data </a:t>
            </a:r>
            <a:r>
              <a:rPr lang="en-GB" sz="1400" dirty="0" smtClean="0">
                <a:latin typeface="Century Gothic" panose="020B0502020202020204" pitchFamily="34" charset="0"/>
              </a:rPr>
              <a:t>file (</a:t>
            </a:r>
            <a:r>
              <a:rPr lang="en-GB" sz="1400" i="1" dirty="0">
                <a:latin typeface="Century Gothic" panose="020B0502020202020204" pitchFamily="34" charset="0"/>
              </a:rPr>
              <a:t>numgen.dat</a:t>
            </a:r>
            <a:r>
              <a:rPr lang="en-GB" sz="1400" dirty="0">
                <a:latin typeface="Century Gothic" panose="020B0502020202020204" pitchFamily="34" charset="0"/>
              </a:rPr>
              <a:t>) containing existing numbers, generate a new </a:t>
            </a:r>
            <a:r>
              <a:rPr lang="en-GB" sz="1400" dirty="0" smtClean="0">
                <a:latin typeface="Century Gothic" panose="020B0502020202020204" pitchFamily="34" charset="0"/>
              </a:rPr>
              <a:t>unique random </a:t>
            </a:r>
            <a:r>
              <a:rPr lang="en-GB" sz="1400" dirty="0">
                <a:latin typeface="Century Gothic" panose="020B0502020202020204" pitchFamily="34" charset="0"/>
              </a:rPr>
              <a:t>8-digit number and add it to the data </a:t>
            </a:r>
            <a:r>
              <a:rPr lang="en-GB" sz="1400" dirty="0" smtClean="0">
                <a:latin typeface="Century Gothic" panose="020B0502020202020204" pitchFamily="34" charset="0"/>
              </a:rPr>
              <a:t>file. Consider also printing </a:t>
            </a:r>
            <a:r>
              <a:rPr lang="en-GB" sz="1400" dirty="0">
                <a:latin typeface="Century Gothic" panose="020B0502020202020204" pitchFamily="34" charset="0"/>
              </a:rPr>
              <a:t>it out to the console. If you give the program </a:t>
            </a:r>
            <a:r>
              <a:rPr lang="en-GB" sz="1400" dirty="0" smtClean="0">
                <a:latin typeface="Century Gothic" panose="020B0502020202020204" pitchFamily="34" charset="0"/>
              </a:rPr>
              <a:t>a numeric argument, </a:t>
            </a:r>
            <a:r>
              <a:rPr lang="en-GB" sz="1400" dirty="0">
                <a:latin typeface="Century Gothic" panose="020B0502020202020204" pitchFamily="34" charset="0"/>
              </a:rPr>
              <a:t>it should append that many </a:t>
            </a:r>
            <a:r>
              <a:rPr lang="en-GB" sz="1400" dirty="0" smtClean="0">
                <a:latin typeface="Century Gothic" panose="020B0502020202020204" pitchFamily="34" charset="0"/>
              </a:rPr>
              <a:t>new numbers </a:t>
            </a:r>
            <a:r>
              <a:rPr lang="en-GB" sz="1400" dirty="0">
                <a:latin typeface="Century Gothic" panose="020B0502020202020204" pitchFamily="34" charset="0"/>
              </a:rPr>
              <a:t>to </a:t>
            </a:r>
            <a:r>
              <a:rPr lang="en-GB" sz="1400" dirty="0" smtClean="0">
                <a:latin typeface="Century Gothic" panose="020B0502020202020204" pitchFamily="34" charset="0"/>
              </a:rPr>
              <a:t>the data </a:t>
            </a:r>
            <a:r>
              <a:rPr lang="en-GB" sz="1400" dirty="0">
                <a:latin typeface="Century Gothic" panose="020B0502020202020204" pitchFamily="34" charset="0"/>
              </a:rPr>
              <a:t>file.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It </a:t>
            </a:r>
            <a:r>
              <a:rPr lang="en-GB" sz="1400" dirty="0">
                <a:latin typeface="Century Gothic" panose="020B0502020202020204" pitchFamily="34" charset="0"/>
              </a:rPr>
              <a:t>is important that the new numbers generated are unique, but </a:t>
            </a:r>
            <a:r>
              <a:rPr lang="en-GB" sz="1400" dirty="0" smtClean="0">
                <a:latin typeface="Century Gothic" panose="020B0502020202020204" pitchFamily="34" charset="0"/>
              </a:rPr>
              <a:t>also that </a:t>
            </a:r>
            <a:r>
              <a:rPr lang="en-GB" sz="1400" dirty="0">
                <a:latin typeface="Century Gothic" panose="020B0502020202020204" pitchFamily="34" charset="0"/>
              </a:rPr>
              <a:t>they are </a:t>
            </a:r>
            <a:r>
              <a:rPr lang="en-GB" sz="1400" dirty="0" smtClean="0">
                <a:latin typeface="Century Gothic" panose="020B0502020202020204" pitchFamily="34" charset="0"/>
              </a:rPr>
              <a:t>reachable: a </a:t>
            </a:r>
            <a:r>
              <a:rPr lang="en-GB" sz="1400" dirty="0">
                <a:latin typeface="Century Gothic" panose="020B0502020202020204" pitchFamily="34" charset="0"/>
              </a:rPr>
              <a:t>number is unreachable if there </a:t>
            </a:r>
            <a:r>
              <a:rPr lang="en-GB" sz="1400" dirty="0" smtClean="0">
                <a:latin typeface="Century Gothic" panose="020B0502020202020204" pitchFamily="34" charset="0"/>
              </a:rPr>
              <a:t>exists another </a:t>
            </a:r>
            <a:r>
              <a:rPr lang="en-GB" sz="1400" dirty="0">
                <a:latin typeface="Century Gothic" panose="020B0502020202020204" pitchFamily="34" charset="0"/>
              </a:rPr>
              <a:t>number in the </a:t>
            </a:r>
            <a:r>
              <a:rPr lang="en-GB" sz="1400" dirty="0" smtClean="0">
                <a:latin typeface="Century Gothic" panose="020B0502020202020204" pitchFamily="34" charset="0"/>
              </a:rPr>
              <a:t>database that </a:t>
            </a:r>
            <a:r>
              <a:rPr lang="en-GB" sz="1400" dirty="0">
                <a:latin typeface="Century Gothic" panose="020B0502020202020204" pitchFamily="34" charset="0"/>
              </a:rPr>
              <a:t>is a leading substring of </a:t>
            </a:r>
            <a:r>
              <a:rPr lang="en-GB" sz="1400" dirty="0" smtClean="0">
                <a:latin typeface="Century Gothic" panose="020B0502020202020204" pitchFamily="34" charset="0"/>
              </a:rPr>
              <a:t>the number</a:t>
            </a:r>
            <a:r>
              <a:rPr lang="en-GB" sz="1400" dirty="0">
                <a:latin typeface="Century Gothic" panose="020B0502020202020204" pitchFamily="34" charset="0"/>
              </a:rPr>
              <a:t>. </a:t>
            </a:r>
            <a:r>
              <a:rPr lang="en-GB" sz="1400" dirty="0" smtClean="0">
                <a:latin typeface="Century Gothic" panose="020B0502020202020204" pitchFamily="34" charset="0"/>
              </a:rPr>
              <a:t>E.g., if </a:t>
            </a:r>
            <a:r>
              <a:rPr lang="en-GB" sz="1400" i="1" dirty="0" smtClean="0">
                <a:latin typeface="Century Gothic" panose="020B0502020202020204" pitchFamily="34" charset="0"/>
              </a:rPr>
              <a:t>911</a:t>
            </a:r>
            <a:r>
              <a:rPr lang="en-GB" sz="1400" dirty="0" smtClean="0">
                <a:latin typeface="Century Gothic" panose="020B0502020202020204" pitchFamily="34" charset="0"/>
              </a:rPr>
              <a:t> exists in the database, </a:t>
            </a:r>
            <a:r>
              <a:rPr lang="en-GB" sz="1400" i="1" dirty="0">
                <a:latin typeface="Century Gothic" panose="020B0502020202020204" pitchFamily="34" charset="0"/>
              </a:rPr>
              <a:t>91134345</a:t>
            </a:r>
            <a:r>
              <a:rPr lang="en-GB" sz="1400" dirty="0">
                <a:latin typeface="Century Gothic" panose="020B0502020202020204" pitchFamily="34" charset="0"/>
              </a:rPr>
              <a:t> would not be valid </a:t>
            </a:r>
            <a:r>
              <a:rPr lang="en-GB" sz="1400" dirty="0" smtClean="0">
                <a:latin typeface="Century Gothic" panose="020B0502020202020204" pitchFamily="34" charset="0"/>
              </a:rPr>
              <a:t>number to </a:t>
            </a:r>
            <a:r>
              <a:rPr lang="en-GB" sz="1400" dirty="0">
                <a:latin typeface="Century Gothic" panose="020B0502020202020204" pitchFamily="34" charset="0"/>
              </a:rPr>
              <a:t>add because when someone tries to dial the </a:t>
            </a:r>
            <a:r>
              <a:rPr lang="en-GB" sz="1400" dirty="0" smtClean="0">
                <a:latin typeface="Century Gothic" panose="020B0502020202020204" pitchFamily="34" charset="0"/>
              </a:rPr>
              <a:t>8-digit number </a:t>
            </a:r>
            <a:r>
              <a:rPr lang="en-GB" sz="1400" dirty="0">
                <a:latin typeface="Century Gothic" panose="020B0502020202020204" pitchFamily="34" charset="0"/>
              </a:rPr>
              <a:t>you will </a:t>
            </a:r>
            <a:r>
              <a:rPr lang="en-GB" sz="1400" dirty="0" smtClean="0">
                <a:latin typeface="Century Gothic" panose="020B0502020202020204" pitchFamily="34" charset="0"/>
              </a:rPr>
              <a:t>reach </a:t>
            </a:r>
            <a:r>
              <a:rPr lang="en-GB" sz="1400" i="1" dirty="0" smtClean="0">
                <a:latin typeface="Century Gothic" panose="020B0502020202020204" pitchFamily="34" charset="0"/>
              </a:rPr>
              <a:t>911</a:t>
            </a:r>
            <a:r>
              <a:rPr lang="en-GB" sz="1400" dirty="0" smtClean="0">
                <a:latin typeface="Century Gothic" panose="020B0502020202020204" pitchFamily="34" charset="0"/>
              </a:rPr>
              <a:t> first. </a:t>
            </a:r>
            <a:r>
              <a:rPr lang="en-GB" sz="1400" dirty="0">
                <a:latin typeface="Century Gothic" panose="020B0502020202020204" pitchFamily="34" charset="0"/>
              </a:rPr>
              <a:t>You should assume that </a:t>
            </a:r>
            <a:r>
              <a:rPr lang="en-GB" sz="1400" dirty="0" smtClean="0">
                <a:latin typeface="Century Gothic" panose="020B0502020202020204" pitchFamily="34" charset="0"/>
              </a:rPr>
              <a:t>the order </a:t>
            </a:r>
            <a:r>
              <a:rPr lang="en-GB" sz="1400" dirty="0">
                <a:latin typeface="Century Gothic" panose="020B0502020202020204" pitchFamily="34" charset="0"/>
              </a:rPr>
              <a:t>of numbers in the data file is significant, so you should </a:t>
            </a:r>
            <a:r>
              <a:rPr lang="en-GB" sz="1400" dirty="0" smtClean="0">
                <a:latin typeface="Century Gothic" panose="020B0502020202020204" pitchFamily="34" charset="0"/>
              </a:rPr>
              <a:t>only append </a:t>
            </a:r>
            <a:r>
              <a:rPr lang="en-GB" sz="1400" dirty="0">
                <a:latin typeface="Century Gothic" panose="020B0502020202020204" pitchFamily="34" charset="0"/>
              </a:rPr>
              <a:t>new numbers to it. A </a:t>
            </a:r>
            <a:r>
              <a:rPr lang="en-GB" sz="1400" dirty="0" smtClean="0">
                <a:latin typeface="Century Gothic" panose="020B0502020202020204" pitchFamily="34" charset="0"/>
              </a:rPr>
              <a:t>naïve, </a:t>
            </a:r>
            <a:r>
              <a:rPr lang="en-GB" sz="1400" dirty="0">
                <a:latin typeface="Century Gothic" panose="020B0502020202020204" pitchFamily="34" charset="0"/>
              </a:rPr>
              <a:t>but completely </a:t>
            </a:r>
            <a:r>
              <a:rPr lang="en-GB" sz="1400" dirty="0" smtClean="0">
                <a:latin typeface="Century Gothic" panose="020B0502020202020204" pitchFamily="34" charset="0"/>
              </a:rPr>
              <a:t>acceptable approach, </a:t>
            </a:r>
            <a:r>
              <a:rPr lang="en-GB" sz="1400" dirty="0">
                <a:latin typeface="Century Gothic" panose="020B0502020202020204" pitchFamily="34" charset="0"/>
              </a:rPr>
              <a:t>is to iterate over every existing number and make sure it </a:t>
            </a:r>
            <a:r>
              <a:rPr lang="en-GB" sz="1400" dirty="0" smtClean="0">
                <a:latin typeface="Century Gothic" panose="020B0502020202020204" pitchFamily="34" charset="0"/>
              </a:rPr>
              <a:t>is neither the </a:t>
            </a:r>
            <a:r>
              <a:rPr lang="en-GB" sz="1400" dirty="0">
                <a:latin typeface="Century Gothic" panose="020B0502020202020204" pitchFamily="34" charset="0"/>
              </a:rPr>
              <a:t>same </a:t>
            </a:r>
            <a:r>
              <a:rPr lang="en-GB" sz="1400" dirty="0" smtClean="0">
                <a:latin typeface="Century Gothic" panose="020B0502020202020204" pitchFamily="34" charset="0"/>
              </a:rPr>
              <a:t>nor </a:t>
            </a:r>
            <a:r>
              <a:rPr lang="en-GB" sz="1400" dirty="0">
                <a:latin typeface="Century Gothic" panose="020B0502020202020204" pitchFamily="34" charset="0"/>
              </a:rPr>
              <a:t>a leading substring of a candidate number you </a:t>
            </a:r>
            <a:r>
              <a:rPr lang="en-GB" sz="1400" dirty="0" smtClean="0">
                <a:latin typeface="Century Gothic" panose="020B0502020202020204" pitchFamily="34" charset="0"/>
              </a:rPr>
              <a:t>have generated.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When you are done with the initial version, consider one of the options.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NB: You </a:t>
            </a:r>
            <a:r>
              <a:rPr lang="en-GB" sz="1400" dirty="0">
                <a:latin typeface="Century Gothic" panose="020B0502020202020204" pitchFamily="34" charset="0"/>
              </a:rPr>
              <a:t>should find relevant info and code snippets in </a:t>
            </a:r>
            <a:r>
              <a:rPr lang="en-GB" sz="1400" dirty="0" smtClean="0">
                <a:latin typeface="Century Gothic" panose="020B0502020202020204" pitchFamily="34" charset="0"/>
              </a:rPr>
              <a:t>the </a:t>
            </a:r>
            <a:r>
              <a:rPr lang="en-GB" sz="1400" i="1" dirty="0" smtClean="0">
                <a:latin typeface="Century Gothic" panose="020B0502020202020204" pitchFamily="34" charset="0"/>
              </a:rPr>
              <a:t>Python </a:t>
            </a:r>
            <a:r>
              <a:rPr lang="en-GB" sz="1400" i="1" dirty="0">
                <a:latin typeface="Century Gothic" panose="020B0502020202020204" pitchFamily="34" charset="0"/>
              </a:rPr>
              <a:t>Codebook</a:t>
            </a:r>
            <a:r>
              <a:rPr lang="en-GB" sz="1400" dirty="0">
                <a:latin typeface="Century Gothic" panose="020B0502020202020204" pitchFamily="34" charset="0"/>
              </a:rPr>
              <a:t> and </a:t>
            </a:r>
            <a:r>
              <a:rPr lang="en-GB" sz="1400" i="1" dirty="0">
                <a:latin typeface="Century Gothic" panose="020B0502020202020204" pitchFamily="34" charset="0"/>
              </a:rPr>
              <a:t>https://</a:t>
            </a:r>
            <a:r>
              <a:rPr lang="en-GB" sz="1400" i="1" dirty="0" smtClean="0">
                <a:latin typeface="Century Gothic" panose="020B0502020202020204" pitchFamily="34" charset="0"/>
              </a:rPr>
              <a:t>docs.python.org/3/index.html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Usage example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200" dirty="0">
                <a:latin typeface="Source Code Pro" panose="020B0509030403020204" pitchFamily="49" charset="0"/>
              </a:rPr>
              <a:t>  $ cat numgen.dat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911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112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999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45783349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56778856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python numgen.py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88533934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python numgen.py 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65899323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89798871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01334908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73344345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cat numgen.dat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911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112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999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88533934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65899323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89798871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01334908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</a:t>
            </a:r>
            <a:r>
              <a:rPr lang="en-GB" sz="1200" dirty="0" smtClean="0">
                <a:latin typeface="Source Code Pro" panose="020B0509030403020204" pitchFamily="49" charset="0"/>
              </a:rPr>
              <a:t>73344345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Option 1: Make </a:t>
            </a:r>
            <a:r>
              <a:rPr lang="en-GB" sz="1400" b="1" i="1" dirty="0" err="1" smtClean="0">
                <a:latin typeface="Century Gothic" panose="020B0502020202020204" pitchFamily="34" charset="0"/>
              </a:rPr>
              <a:t>numget</a:t>
            </a:r>
            <a:r>
              <a:rPr lang="en-GB" sz="1400" b="1" dirty="0" smtClean="0">
                <a:latin typeface="Century Gothic" panose="020B0502020202020204" pitchFamily="34" charset="0"/>
              </a:rPr>
              <a:t> more like a command-line utility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The </a:t>
            </a:r>
            <a:r>
              <a:rPr lang="en-GB" sz="1400" dirty="0">
                <a:latin typeface="Century Gothic" panose="020B0502020202020204" pitchFamily="34" charset="0"/>
              </a:rPr>
              <a:t>next step is to use </a:t>
            </a:r>
            <a:r>
              <a:rPr lang="en-GB" sz="1400" i="1" dirty="0" smtClean="0">
                <a:latin typeface="Century Gothic" panose="020B0502020202020204" pitchFamily="34" charset="0"/>
              </a:rPr>
              <a:t>module </a:t>
            </a:r>
            <a:r>
              <a:rPr lang="en-GB" sz="1400" i="1" dirty="0" err="1" smtClean="0">
                <a:latin typeface="Century Gothic" panose="020B0502020202020204" pitchFamily="34" charset="0"/>
              </a:rPr>
              <a:t>argparse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to parse the </a:t>
            </a:r>
            <a:r>
              <a:rPr lang="en-GB" sz="1400" dirty="0" smtClean="0">
                <a:latin typeface="Century Gothic" panose="020B0502020202020204" pitchFamily="34" charset="0"/>
              </a:rPr>
              <a:t>command line </a:t>
            </a:r>
            <a:r>
              <a:rPr lang="en-GB" sz="1400" dirty="0">
                <a:latin typeface="Century Gothic" panose="020B0502020202020204" pitchFamily="34" charset="0"/>
              </a:rPr>
              <a:t>(see documentation) and try to make it look like </a:t>
            </a:r>
            <a:r>
              <a:rPr lang="en-GB" sz="1400" dirty="0" smtClean="0">
                <a:latin typeface="Century Gothic" panose="020B0502020202020204" pitchFamily="34" charset="0"/>
              </a:rPr>
              <a:t>a professional </a:t>
            </a:r>
            <a:r>
              <a:rPr lang="en-GB" sz="1400" dirty="0">
                <a:latin typeface="Century Gothic" panose="020B0502020202020204" pitchFamily="34" charset="0"/>
              </a:rPr>
              <a:t>and solid tool that others might want to use. </a:t>
            </a:r>
            <a:r>
              <a:rPr lang="en-GB" sz="1400" dirty="0" smtClean="0">
                <a:latin typeface="Century Gothic" panose="020B0502020202020204" pitchFamily="34" charset="0"/>
              </a:rPr>
              <a:t>E.g., something </a:t>
            </a:r>
            <a:r>
              <a:rPr lang="en-GB" sz="1400" dirty="0">
                <a:latin typeface="Century Gothic" panose="020B0502020202020204" pitchFamily="34" charset="0"/>
              </a:rPr>
              <a:t>like this</a:t>
            </a:r>
            <a:r>
              <a:rPr lang="en-GB" sz="1400" dirty="0" smtClean="0">
                <a:latin typeface="Century Gothic" panose="020B0502020202020204" pitchFamily="34" charset="0"/>
              </a:rPr>
              <a:t>: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200" dirty="0">
                <a:latin typeface="Source Code Pro" panose="020B0509030403020204" pitchFamily="49" charset="0"/>
              </a:rPr>
              <a:t>  $ python numgen.py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usage: numgen.py [-h] [-n] [n]</a:t>
            </a:r>
          </a:p>
          <a:p>
            <a:pPr>
              <a:spcBef>
                <a:spcPts val="600"/>
              </a:spcBef>
            </a:pPr>
            <a:r>
              <a:rPr lang="en-GB" sz="1200" dirty="0" smtClean="0">
                <a:latin typeface="Source Code Pro" panose="020B0509030403020204" pitchFamily="49" charset="0"/>
              </a:rPr>
              <a:t>  Create </a:t>
            </a:r>
            <a:r>
              <a:rPr lang="en-GB" sz="1200" dirty="0">
                <a:latin typeface="Source Code Pro" panose="020B0509030403020204" pitchFamily="49" charset="0"/>
              </a:rPr>
              <a:t>random, unique and reachable 8-digit phone numbers.</a:t>
            </a:r>
          </a:p>
          <a:p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positional arguments: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n               how many numbers to generate (default is 1)</a:t>
            </a:r>
          </a:p>
          <a:p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optional arguments: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-h, --help      show this help message and exit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-n, --dry-run   do not actually update the database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--</a:t>
            </a:r>
            <a:r>
              <a:rPr lang="en-GB" sz="1200" dirty="0" err="1">
                <a:latin typeface="Source Code Pro" panose="020B0509030403020204" pitchFamily="49" charset="0"/>
              </a:rPr>
              <a:t>db</a:t>
            </a:r>
            <a:r>
              <a:rPr lang="en-GB" sz="1200" dirty="0">
                <a:latin typeface="Source Code Pro" panose="020B0509030403020204" pitchFamily="49" charset="0"/>
              </a:rPr>
              <a:t> file       specify data file (default is numgen.dat)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If </a:t>
            </a:r>
            <a:r>
              <a:rPr lang="en-GB" sz="1400" dirty="0">
                <a:latin typeface="Century Gothic" panose="020B0502020202020204" pitchFamily="34" charset="0"/>
              </a:rPr>
              <a:t>on a </a:t>
            </a:r>
            <a:r>
              <a:rPr lang="en-GB" sz="1400" dirty="0" smtClean="0">
                <a:latin typeface="Century Gothic" panose="020B0502020202020204" pitchFamily="34" charset="0"/>
              </a:rPr>
              <a:t>Unix-like </a:t>
            </a:r>
            <a:r>
              <a:rPr lang="en-GB" sz="1400" dirty="0">
                <a:latin typeface="Century Gothic" panose="020B0502020202020204" pitchFamily="34" charset="0"/>
              </a:rPr>
              <a:t>environment, make it look and behave like a</a:t>
            </a:r>
          </a:p>
          <a:p>
            <a:r>
              <a:rPr lang="en-GB" sz="1400" dirty="0" smtClean="0">
                <a:latin typeface="Century Gothic" panose="020B0502020202020204" pitchFamily="34" charset="0"/>
              </a:rPr>
              <a:t>Unix command: </a:t>
            </a:r>
            <a:r>
              <a:rPr lang="en-GB" sz="1400" dirty="0">
                <a:latin typeface="Century Gothic" panose="020B0502020202020204" pitchFamily="34" charset="0"/>
              </a:rPr>
              <a:t>add </a:t>
            </a:r>
            <a:r>
              <a:rPr lang="en-GB" sz="1400" i="1" dirty="0" smtClean="0">
                <a:latin typeface="Century Gothic" panose="020B0502020202020204" pitchFamily="34" charset="0"/>
              </a:rPr>
              <a:t>#!/</a:t>
            </a:r>
            <a:r>
              <a:rPr lang="en-GB" sz="1400" i="1" dirty="0" err="1">
                <a:latin typeface="Century Gothic" panose="020B0502020202020204" pitchFamily="34" charset="0"/>
              </a:rPr>
              <a:t>usr</a:t>
            </a:r>
            <a:r>
              <a:rPr lang="en-GB" sz="1400" i="1" dirty="0">
                <a:latin typeface="Century Gothic" panose="020B0502020202020204" pitchFamily="34" charset="0"/>
              </a:rPr>
              <a:t>/bin/</a:t>
            </a:r>
            <a:r>
              <a:rPr lang="en-GB" sz="1400" i="1" dirty="0" err="1">
                <a:latin typeface="Century Gothic" panose="020B0502020202020204" pitchFamily="34" charset="0"/>
              </a:rPr>
              <a:t>env</a:t>
            </a:r>
            <a:r>
              <a:rPr lang="en-GB" sz="1400" i="1" dirty="0">
                <a:latin typeface="Century Gothic" panose="020B0502020202020204" pitchFamily="34" charset="0"/>
              </a:rPr>
              <a:t> </a:t>
            </a:r>
            <a:r>
              <a:rPr lang="en-GB" sz="1400" i="1" dirty="0" smtClean="0">
                <a:latin typeface="Century Gothic" panose="020B0502020202020204" pitchFamily="34" charset="0"/>
              </a:rPr>
              <a:t>python3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as first line in</a:t>
            </a:r>
          </a:p>
          <a:p>
            <a:r>
              <a:rPr lang="en-GB" sz="1400" dirty="0">
                <a:latin typeface="Century Gothic" panose="020B0502020202020204" pitchFamily="34" charset="0"/>
              </a:rPr>
              <a:t>your script, then make the file executable (</a:t>
            </a:r>
            <a:r>
              <a:rPr lang="en-GB" sz="1400" i="1" dirty="0" err="1">
                <a:latin typeface="Century Gothic" panose="020B0502020202020204" pitchFamily="34" charset="0"/>
              </a:rPr>
              <a:t>chmod</a:t>
            </a:r>
            <a:r>
              <a:rPr lang="en-GB" sz="1400" i="1" dirty="0">
                <a:latin typeface="Century Gothic" panose="020B0502020202020204" pitchFamily="34" charset="0"/>
              </a:rPr>
              <a:t> 0755</a:t>
            </a:r>
          </a:p>
          <a:p>
            <a:r>
              <a:rPr lang="en-GB" sz="1400" i="1" dirty="0">
                <a:latin typeface="Century Gothic" panose="020B0502020202020204" pitchFamily="34" charset="0"/>
              </a:rPr>
              <a:t>numgen.py</a:t>
            </a:r>
            <a:r>
              <a:rPr lang="en-GB" sz="1400" dirty="0">
                <a:latin typeface="Century Gothic" panose="020B0502020202020204" pitchFamily="34" charset="0"/>
              </a:rPr>
              <a:t>) and remove the </a:t>
            </a:r>
            <a:r>
              <a:rPr lang="en-GB" sz="1400" i="1" dirty="0">
                <a:latin typeface="Century Gothic" panose="020B0502020202020204" pitchFamily="34" charset="0"/>
              </a:rPr>
              <a:t>.</a:t>
            </a:r>
            <a:r>
              <a:rPr lang="en-GB" sz="1400" i="1" dirty="0" err="1">
                <a:latin typeface="Century Gothic" panose="020B0502020202020204" pitchFamily="34" charset="0"/>
              </a:rPr>
              <a:t>py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smtClean="0">
                <a:latin typeface="Century Gothic" panose="020B0502020202020204" pitchFamily="34" charset="0"/>
              </a:rPr>
              <a:t>suffix (</a:t>
            </a:r>
            <a:r>
              <a:rPr lang="en-GB" sz="1400" i="1" dirty="0" smtClean="0">
                <a:latin typeface="Century Gothic" panose="020B0502020202020204" pitchFamily="34" charset="0"/>
              </a:rPr>
              <a:t>mv </a:t>
            </a:r>
            <a:r>
              <a:rPr lang="en-GB" sz="1400" i="1" dirty="0">
                <a:latin typeface="Century Gothic" panose="020B0502020202020204" pitchFamily="34" charset="0"/>
              </a:rPr>
              <a:t>numgen.py </a:t>
            </a:r>
            <a:r>
              <a:rPr lang="en-GB" sz="1400" i="1" dirty="0" err="1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).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Option 2: Improve performance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How long does it take to execute </a:t>
            </a:r>
            <a:r>
              <a:rPr lang="en-GB" sz="1400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 for 1000, 10000 and 100000 new numbers?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How far </a:t>
            </a:r>
            <a:r>
              <a:rPr lang="en-GB" sz="1400" dirty="0">
                <a:latin typeface="Century Gothic" panose="020B0502020202020204" pitchFamily="34" charset="0"/>
              </a:rPr>
              <a:t>can you improve the code so it runs faster? </a:t>
            </a:r>
            <a:r>
              <a:rPr lang="en-GB" sz="1400" dirty="0" smtClean="0">
                <a:latin typeface="Century Gothic" panose="020B0502020202020204" pitchFamily="34" charset="0"/>
              </a:rPr>
              <a:t>Experiment with </a:t>
            </a:r>
            <a:r>
              <a:rPr lang="en-GB" sz="1400" dirty="0">
                <a:latin typeface="Century Gothic" panose="020B0502020202020204" pitchFamily="34" charset="0"/>
              </a:rPr>
              <a:t>different techniques.</a:t>
            </a:r>
            <a:endParaRPr lang="en-GB" sz="1400" dirty="0" smtClean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>
                <a:latin typeface="Century Gothic" panose="020B0502020202020204" pitchFamily="34" charset="0"/>
              </a:rPr>
              <a:t>Option </a:t>
            </a:r>
            <a:r>
              <a:rPr lang="en-GB" sz="1400" b="1" dirty="0" smtClean="0">
                <a:latin typeface="Century Gothic" panose="020B0502020202020204" pitchFamily="34" charset="0"/>
              </a:rPr>
              <a:t>3: Guarantee termination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What happens when the database fills up? If you ask to generate more numbers than are available, what does </a:t>
            </a:r>
            <a:r>
              <a:rPr lang="en-GB" sz="1400" i="1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 do?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Ensure that it does something sensible, such as stopping once it reaches a limit — either database full or after too many failed attempts to generate a new number — or refusing a request to create more numbers than are available.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 smtClean="0">
                <a:latin typeface="Century Gothic" panose="020B0502020202020204" pitchFamily="34" charset="0"/>
              </a:rPr>
              <a:t>Option 4: Alternative implementations under different constraints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If you changed one of the basic constraints of the problem, such as using 5- or 6-digit rather than 8-digit numbers, what alternative implementations would be practical? Experiment with different techniques.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Lab: Day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252000" bIns="72000" rtlCol="0">
            <a:no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ISBNs – International Standard Book Numbers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There are two ISBN standards: ISBN-10 and ISBN-13</a:t>
            </a:r>
            <a:r>
              <a:rPr lang="en-GB" sz="1600" dirty="0" smtClean="0">
                <a:latin typeface="Century Gothic" panose="020B0502020202020204" pitchFamily="34" charset="0"/>
              </a:rPr>
              <a:t>. In this exercise, support </a:t>
            </a:r>
            <a:r>
              <a:rPr lang="en-GB" sz="1600" dirty="0">
                <a:latin typeface="Century Gothic" panose="020B0502020202020204" pitchFamily="34" charset="0"/>
              </a:rPr>
              <a:t>for ISBN-13 is essential, whereas </a:t>
            </a:r>
            <a:r>
              <a:rPr lang="en-GB" sz="1600" dirty="0" smtClean="0">
                <a:latin typeface="Century Gothic" panose="020B0502020202020204" pitchFamily="34" charset="0"/>
              </a:rPr>
              <a:t>support for </a:t>
            </a:r>
            <a:r>
              <a:rPr lang="en-GB" sz="1600" dirty="0">
                <a:latin typeface="Century Gothic" panose="020B0502020202020204" pitchFamily="34" charset="0"/>
              </a:rPr>
              <a:t>ISBN-10 is optional.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Here are some valid examples of each:</a:t>
            </a:r>
          </a:p>
          <a:p>
            <a:pPr marL="896938" indent="-896938">
              <a:spcBef>
                <a:spcPts val="600"/>
              </a:spcBef>
              <a:tabLst>
                <a:tab pos="896938" algn="l"/>
              </a:tabLst>
            </a:pPr>
            <a:r>
              <a:rPr lang="en-GB" sz="1600" dirty="0" smtClean="0">
                <a:latin typeface="Century Gothic" panose="020B0502020202020204" pitchFamily="34" charset="0"/>
              </a:rPr>
              <a:t>ISBN-10:	</a:t>
            </a:r>
            <a:r>
              <a:rPr lang="en-GB" sz="1600" i="1" dirty="0" smtClean="0">
                <a:latin typeface="Century Gothic" panose="020B0502020202020204" pitchFamily="34" charset="0"/>
              </a:rPr>
              <a:t>0471958697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 </a:t>
            </a:r>
            <a:r>
              <a:rPr lang="en-GB" sz="1600" i="1" dirty="0">
                <a:latin typeface="Century Gothic" panose="020B0502020202020204" pitchFamily="34" charset="0"/>
              </a:rPr>
              <a:t>471 60695 </a:t>
            </a:r>
            <a:r>
              <a:rPr lang="en-GB" sz="1600" i="1" dirty="0" smtClean="0">
                <a:latin typeface="Century Gothic" panose="020B0502020202020204" pitchFamily="34" charset="0"/>
              </a:rPr>
              <a:t>2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0-470-84525-2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0-321-14653-0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  <a:p>
            <a:pPr marL="896938" indent="-896938">
              <a:spcBef>
                <a:spcPts val="600"/>
              </a:spcBef>
              <a:tabLst>
                <a:tab pos="896938" algn="l"/>
              </a:tabLst>
            </a:pPr>
            <a:r>
              <a:rPr lang="en-GB" sz="1600" dirty="0" smtClean="0">
                <a:latin typeface="Century Gothic" panose="020B0502020202020204" pitchFamily="34" charset="0"/>
              </a:rPr>
              <a:t>ISBN-13:	</a:t>
            </a:r>
            <a:r>
              <a:rPr lang="en-GB" sz="1600" i="1" dirty="0" smtClean="0">
                <a:latin typeface="Century Gothic" panose="020B0502020202020204" pitchFamily="34" charset="0"/>
              </a:rPr>
              <a:t>9780470059029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 </a:t>
            </a:r>
            <a:r>
              <a:rPr lang="en-GB" sz="1600" i="1" dirty="0">
                <a:latin typeface="Century Gothic" panose="020B0502020202020204" pitchFamily="34" charset="0"/>
              </a:rPr>
              <a:t>0 471 48648 </a:t>
            </a:r>
            <a:r>
              <a:rPr lang="en-GB" sz="1600" i="1" dirty="0" smtClean="0">
                <a:latin typeface="Century Gothic" panose="020B0502020202020204" pitchFamily="34" charset="0"/>
              </a:rPr>
              <a:t>0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978-0596809485</a:t>
            </a:r>
            <a:r>
              <a:rPr lang="en-GB" sz="1600" dirty="0" smtClean="0">
                <a:latin typeface="Century Gothic" panose="020B0502020202020204" pitchFamily="34" charset="0"/>
              </a:rPr>
              <a:t>,</a:t>
            </a:r>
            <a:br>
              <a:rPr lang="en-GB" sz="1600" dirty="0" smtClean="0">
                <a:latin typeface="Century Gothic" panose="020B0502020202020204" pitchFamily="34" charset="0"/>
              </a:rPr>
            </a:br>
            <a:r>
              <a:rPr lang="en-GB" sz="1600" i="1" dirty="0" smtClean="0">
                <a:latin typeface="Century Gothic" panose="020B0502020202020204" pitchFamily="34" charset="0"/>
              </a:rPr>
              <a:t>978-0-13-149505-0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978-0-262-13472-9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b="1" dirty="0" smtClean="0">
                <a:latin typeface="Century Gothic" panose="020B0502020202020204" pitchFamily="34" charset="0"/>
              </a:rPr>
              <a:t>Main task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Create </a:t>
            </a:r>
            <a:r>
              <a:rPr lang="en-GB" sz="1600" dirty="0">
                <a:latin typeface="Century Gothic" panose="020B0502020202020204" pitchFamily="34" charset="0"/>
              </a:rPr>
              <a:t>a function that takes a string and returns </a:t>
            </a:r>
            <a:r>
              <a:rPr lang="en-GB" sz="1600" dirty="0" smtClean="0">
                <a:latin typeface="Century Gothic" panose="020B0502020202020204" pitchFamily="34" charset="0"/>
              </a:rPr>
              <a:t>true if </a:t>
            </a:r>
            <a:r>
              <a:rPr lang="en-GB" sz="1600" dirty="0">
                <a:latin typeface="Century Gothic" panose="020B0502020202020204" pitchFamily="34" charset="0"/>
              </a:rPr>
              <a:t>that is a valid ISBN-13 and false otherwise.</a:t>
            </a:r>
          </a:p>
          <a:p>
            <a:pPr>
              <a:spcBef>
                <a:spcPts val="600"/>
              </a:spcBef>
            </a:pPr>
            <a:r>
              <a:rPr lang="en-GB" sz="1600" b="1" dirty="0" smtClean="0">
                <a:latin typeface="Century Gothic" panose="020B0502020202020204" pitchFamily="34" charset="0"/>
              </a:rPr>
              <a:t>Optional task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Also return true if the string is a valid ISBN-10.</a:t>
            </a:r>
          </a:p>
        </p:txBody>
      </p:sp>
    </p:spTree>
    <p:extLst>
      <p:ext uri="{BB962C8B-B14F-4D97-AF65-F5344CB8AC3E}">
        <p14:creationId xmlns:p14="http://schemas.microsoft.com/office/powerpoint/2010/main" val="2471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Lab: Day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252000" bIns="72000" rtlCol="0">
            <a:no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ISBN-10 and ISBN-13 definitions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ISBN-10 </a:t>
            </a:r>
            <a:r>
              <a:rPr lang="en-GB" sz="1600" dirty="0">
                <a:latin typeface="Century Gothic" panose="020B0502020202020204" pitchFamily="34" charset="0"/>
              </a:rPr>
              <a:t>is made up of 9 digits plus a check digit (</a:t>
            </a:r>
            <a:r>
              <a:rPr lang="en-GB" sz="1600" dirty="0" smtClean="0">
                <a:latin typeface="Century Gothic" panose="020B0502020202020204" pitchFamily="34" charset="0"/>
              </a:rPr>
              <a:t>which may </a:t>
            </a:r>
            <a:r>
              <a:rPr lang="en-GB" sz="1600" dirty="0">
                <a:latin typeface="Century Gothic" panose="020B0502020202020204" pitchFamily="34" charset="0"/>
              </a:rPr>
              <a:t>be </a:t>
            </a:r>
            <a:r>
              <a:rPr lang="en-GB" sz="1600" i="1" dirty="0" smtClean="0">
                <a:latin typeface="Century Gothic" panose="020B0502020202020204" pitchFamily="34" charset="0"/>
              </a:rPr>
              <a:t>X</a:t>
            </a:r>
            <a:r>
              <a:rPr lang="en-GB" sz="1600" dirty="0" smtClean="0">
                <a:latin typeface="Century Gothic" panose="020B0502020202020204" pitchFamily="34" charset="0"/>
              </a:rPr>
              <a:t>) </a:t>
            </a:r>
            <a:r>
              <a:rPr lang="en-GB" sz="1600" dirty="0">
                <a:latin typeface="Century Gothic" panose="020B0502020202020204" pitchFamily="34" charset="0"/>
              </a:rPr>
              <a:t>and ISBN-13 is made up of 12 digits plus </a:t>
            </a:r>
            <a:r>
              <a:rPr lang="en-GB" sz="1600" dirty="0" smtClean="0">
                <a:latin typeface="Century Gothic" panose="020B0502020202020204" pitchFamily="34" charset="0"/>
              </a:rPr>
              <a:t>a check </a:t>
            </a:r>
            <a:r>
              <a:rPr lang="en-GB" sz="1600" dirty="0">
                <a:latin typeface="Century Gothic" panose="020B0502020202020204" pitchFamily="34" charset="0"/>
              </a:rPr>
              <a:t>digit. Spaces and hyphens may be included in a code</a:t>
            </a:r>
            <a:r>
              <a:rPr lang="en-GB" sz="1600" dirty="0" smtClean="0">
                <a:latin typeface="Century Gothic" panose="020B0502020202020204" pitchFamily="34" charset="0"/>
              </a:rPr>
              <a:t>, but </a:t>
            </a:r>
            <a:r>
              <a:rPr lang="en-GB" sz="1600" dirty="0">
                <a:latin typeface="Century Gothic" panose="020B0502020202020204" pitchFamily="34" charset="0"/>
              </a:rPr>
              <a:t>are not significant. This means </a:t>
            </a:r>
            <a:r>
              <a:rPr lang="en-GB" sz="1600" dirty="0" smtClean="0">
                <a:latin typeface="Century Gothic" panose="020B0502020202020204" pitchFamily="34" charset="0"/>
              </a:rPr>
              <a:t>9780471486480 is equivalent </a:t>
            </a:r>
            <a:r>
              <a:rPr lang="en-GB" sz="1600" dirty="0">
                <a:latin typeface="Century Gothic" panose="020B0502020202020204" pitchFamily="34" charset="0"/>
              </a:rPr>
              <a:t>to 978-0-471-48648-0 and 978 0 471 48648 0.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The </a:t>
            </a:r>
            <a:r>
              <a:rPr lang="en-GB" sz="1600" dirty="0">
                <a:latin typeface="Century Gothic" panose="020B0502020202020204" pitchFamily="34" charset="0"/>
              </a:rPr>
              <a:t>check digit for ISBN-10 is calculated by </a:t>
            </a:r>
            <a:r>
              <a:rPr lang="en-GB" sz="1600" dirty="0" smtClean="0">
                <a:latin typeface="Century Gothic" panose="020B0502020202020204" pitchFamily="34" charset="0"/>
              </a:rPr>
              <a:t>multiplying each </a:t>
            </a:r>
            <a:r>
              <a:rPr lang="en-GB" sz="1600" dirty="0">
                <a:latin typeface="Century Gothic" panose="020B0502020202020204" pitchFamily="34" charset="0"/>
              </a:rPr>
              <a:t>digit by its position (i.e., 1 x 1st digit, 2 x </a:t>
            </a:r>
            <a:r>
              <a:rPr lang="en-GB" sz="1600" dirty="0" smtClean="0">
                <a:latin typeface="Century Gothic" panose="020B0502020202020204" pitchFamily="34" charset="0"/>
              </a:rPr>
              <a:t>2nd digit</a:t>
            </a:r>
            <a:r>
              <a:rPr lang="en-GB" sz="1600" dirty="0">
                <a:latin typeface="Century Gothic" panose="020B0502020202020204" pitchFamily="34" charset="0"/>
              </a:rPr>
              <a:t>, etc.), summing these products together and </a:t>
            </a:r>
            <a:r>
              <a:rPr lang="en-GB" sz="1600" dirty="0" smtClean="0">
                <a:latin typeface="Century Gothic" panose="020B0502020202020204" pitchFamily="34" charset="0"/>
              </a:rPr>
              <a:t>taking modulo </a:t>
            </a:r>
            <a:r>
              <a:rPr lang="en-GB" sz="1600" dirty="0">
                <a:latin typeface="Century Gothic" panose="020B0502020202020204" pitchFamily="34" charset="0"/>
              </a:rPr>
              <a:t>11 of the result (with </a:t>
            </a:r>
            <a:r>
              <a:rPr lang="en-GB" sz="1600" i="1" dirty="0" smtClean="0">
                <a:latin typeface="Century Gothic" panose="020B0502020202020204" pitchFamily="34" charset="0"/>
              </a:rPr>
              <a:t>X</a:t>
            </a:r>
            <a:r>
              <a:rPr lang="en-GB" sz="1600" dirty="0" smtClean="0">
                <a:latin typeface="Century Gothic" panose="020B0502020202020204" pitchFamily="34" charset="0"/>
              </a:rPr>
              <a:t> used </a:t>
            </a:r>
            <a:r>
              <a:rPr lang="en-GB" sz="1600" dirty="0">
                <a:latin typeface="Century Gothic" panose="020B0502020202020204" pitchFamily="34" charset="0"/>
              </a:rPr>
              <a:t>if the </a:t>
            </a:r>
            <a:r>
              <a:rPr lang="en-GB" sz="1600" dirty="0" smtClean="0">
                <a:latin typeface="Century Gothic" panose="020B0502020202020204" pitchFamily="34" charset="0"/>
              </a:rPr>
              <a:t>result is </a:t>
            </a:r>
            <a:r>
              <a:rPr lang="en-GB" sz="1600" dirty="0">
                <a:latin typeface="Century Gothic" panose="020B0502020202020204" pitchFamily="34" charset="0"/>
              </a:rPr>
              <a:t>10).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The </a:t>
            </a:r>
            <a:r>
              <a:rPr lang="en-GB" sz="1600" dirty="0">
                <a:latin typeface="Century Gothic" panose="020B0502020202020204" pitchFamily="34" charset="0"/>
              </a:rPr>
              <a:t>check digit for ISBN-13 is calculated by </a:t>
            </a:r>
            <a:r>
              <a:rPr lang="en-GB" sz="1600" dirty="0" smtClean="0">
                <a:latin typeface="Century Gothic" panose="020B0502020202020204" pitchFamily="34" charset="0"/>
              </a:rPr>
              <a:t>multiplying each digit alternately </a:t>
            </a:r>
            <a:r>
              <a:rPr lang="en-GB" sz="1600" dirty="0">
                <a:latin typeface="Century Gothic" panose="020B0502020202020204" pitchFamily="34" charset="0"/>
              </a:rPr>
              <a:t>by 1 or 3 (i.e., 1 x 1st digit</a:t>
            </a:r>
            <a:r>
              <a:rPr lang="en-GB" sz="1600" dirty="0" smtClean="0">
                <a:latin typeface="Century Gothic" panose="020B0502020202020204" pitchFamily="34" charset="0"/>
              </a:rPr>
              <a:t>, 3 </a:t>
            </a:r>
            <a:r>
              <a:rPr lang="en-GB" sz="1600" dirty="0">
                <a:latin typeface="Century Gothic" panose="020B0502020202020204" pitchFamily="34" charset="0"/>
              </a:rPr>
              <a:t>x 2nd digit, 1 x 3rd digit, 3 x 4th digit, etc.), </a:t>
            </a:r>
            <a:r>
              <a:rPr lang="en-GB" sz="1600" dirty="0" smtClean="0">
                <a:latin typeface="Century Gothic" panose="020B0502020202020204" pitchFamily="34" charset="0"/>
              </a:rPr>
              <a:t>summing these </a:t>
            </a:r>
            <a:r>
              <a:rPr lang="en-GB" sz="1600" dirty="0">
                <a:latin typeface="Century Gothic" panose="020B0502020202020204" pitchFamily="34" charset="0"/>
              </a:rPr>
              <a:t>products together, taking modulo 10 of the </a:t>
            </a:r>
            <a:r>
              <a:rPr lang="en-GB" sz="1600" dirty="0" smtClean="0">
                <a:latin typeface="Century Gothic" panose="020B0502020202020204" pitchFamily="34" charset="0"/>
              </a:rPr>
              <a:t>result and </a:t>
            </a:r>
            <a:r>
              <a:rPr lang="en-GB" sz="1600" dirty="0">
                <a:latin typeface="Century Gothic" panose="020B0502020202020204" pitchFamily="34" charset="0"/>
              </a:rPr>
              <a:t>subtracting this value from 10, and then taking </a:t>
            </a:r>
            <a:r>
              <a:rPr lang="en-GB" sz="1600" dirty="0" smtClean="0">
                <a:latin typeface="Century Gothic" panose="020B0502020202020204" pitchFamily="34" charset="0"/>
              </a:rPr>
              <a:t>the modulo </a:t>
            </a:r>
            <a:r>
              <a:rPr lang="en-GB" sz="1600" dirty="0">
                <a:latin typeface="Century Gothic" panose="020B0502020202020204" pitchFamily="34" charset="0"/>
              </a:rPr>
              <a:t>10 of the result again to produce a single digit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PEP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PEP 8 is a style guide for Python</a:t>
            </a:r>
          </a:p>
          <a:p>
            <a:pPr lvl="1"/>
            <a:r>
              <a:rPr lang="en-GB" dirty="0" smtClean="0"/>
              <a:t>Offers guidance on accepted convention, and when to follow and when to break with convention</a:t>
            </a:r>
          </a:p>
          <a:p>
            <a:r>
              <a:rPr lang="en-GB" dirty="0" smtClean="0"/>
              <a:t>Focuses mostly on layout and naming</a:t>
            </a:r>
          </a:p>
          <a:p>
            <a:pPr lvl="1"/>
            <a:r>
              <a:rPr lang="en-GB" dirty="0" smtClean="0"/>
              <a:t>But there is also programming guidance</a:t>
            </a:r>
          </a:p>
          <a:p>
            <a:r>
              <a:rPr lang="en-GB" dirty="0" smtClean="0"/>
              <a:t>PEP 8 conformance can be checked automatically</a:t>
            </a:r>
          </a:p>
          <a:p>
            <a:pPr lvl="1"/>
            <a:r>
              <a:rPr lang="en-GB" dirty="0"/>
              <a:t>E.g., </a:t>
            </a:r>
            <a:r>
              <a:rPr lang="en-GB" i="1" dirty="0"/>
              <a:t>http://pep8online.com</a:t>
            </a:r>
            <a:r>
              <a:rPr lang="en-GB" i="1" dirty="0" smtClean="0"/>
              <a:t>/</a:t>
            </a:r>
            <a:r>
              <a:rPr lang="en-GB" dirty="0" smtClean="0"/>
              <a:t>, pep8, flake8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PEP 8 highlights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56792"/>
            <a:ext cx="3672408" cy="201622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A style guide is about consistency. Consistency with this style guide is important. Consistency within a project is more important. Consistency within one module or function is most important.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3976736"/>
            <a:ext cx="3600400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 4 spaces per indentation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2472" y="1844824"/>
            <a:ext cx="3015952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Limit all lines to a maximum of 79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5013176"/>
            <a:ext cx="3240360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Class names should normally use the </a:t>
            </a:r>
            <a:r>
              <a:rPr lang="en-GB" dirty="0" err="1"/>
              <a:t>CapWords</a:t>
            </a:r>
            <a:r>
              <a:rPr lang="en-GB" dirty="0"/>
              <a:t> convention.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4797152"/>
            <a:ext cx="3888432" cy="11521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Function names should be lowercase, with words separated by underscores as necessary to improve readability.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4008" y="2996952"/>
            <a:ext cx="4104456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 </a:t>
            </a:r>
            <a:r>
              <a:rPr lang="en-GB" i="1" dirty="0"/>
              <a:t>is not</a:t>
            </a:r>
            <a:r>
              <a:rPr lang="en-GB" dirty="0"/>
              <a:t> operator rather than </a:t>
            </a:r>
            <a:r>
              <a:rPr lang="en-GB" i="1" dirty="0"/>
              <a:t>not ... </a:t>
            </a:r>
            <a:r>
              <a:rPr lang="en-GB" i="1" dirty="0" smtClean="0"/>
              <a:t>is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3861048"/>
            <a:ext cx="2952328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 string methods instead of the </a:t>
            </a:r>
            <a:r>
              <a:rPr lang="en-GB" i="1" dirty="0"/>
              <a:t>string</a:t>
            </a:r>
            <a:r>
              <a:rPr lang="en-GB" dirty="0"/>
              <a:t> module.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2040" y="6237312"/>
            <a:ext cx="4041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https://www.python.org/dev/peps/pep-0008/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9191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7632848" cy="57606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course = {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'title':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'</a:t>
            </a:r>
            <a:r>
              <a:rPr lang="en-GB" dirty="0" smtClean="0">
                <a:latin typeface="Source Code Pro Semibold" panose="020B0609030403020204" pitchFamily="49" charset="0"/>
              </a:rPr>
              <a:t>Python Foundation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'chapters': [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Introduction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History</a:t>
            </a:r>
            <a:r>
              <a:rPr lang="en-GB" dirty="0">
                <a:latin typeface="Source Code Pro Semibold" panose="020B0609030403020204" pitchFamily="49" charset="0"/>
              </a:rPr>
              <a:t>, Culture &amp; </a:t>
            </a:r>
            <a:r>
              <a:rPr lang="en-GB" dirty="0" smtClean="0">
                <a:latin typeface="Source Code Pro Semibold" panose="020B0609030403020204" pitchFamily="49" charset="0"/>
              </a:rPr>
              <a:t>Style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Multi-Paradigm Programming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Syntax &amp; Mechanics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Logic &amp; Flow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'</a:t>
            </a:r>
            <a:r>
              <a:rPr lang="en-GB" dirty="0" smtClean="0">
                <a:latin typeface="Source Code Pro Semibold" panose="020B0609030403020204" pitchFamily="49" charset="0"/>
              </a:rPr>
              <a:t>Strings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Functions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Built-in Containers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Iteration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Classes </a:t>
            </a:r>
            <a:r>
              <a:rPr lang="en-GB" dirty="0">
                <a:latin typeface="Source Code Pro Semibold" panose="020B0609030403020204" pitchFamily="49" charset="0"/>
              </a:rPr>
              <a:t>&amp; </a:t>
            </a:r>
            <a:r>
              <a:rPr lang="en-GB" dirty="0" smtClean="0">
                <a:latin typeface="Source Code Pro Semibold" panose="020B0609030403020204" pitchFamily="49" charset="0"/>
              </a:rPr>
              <a:t>Objects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err="1" smtClean="0">
                <a:latin typeface="Source Code Pro Semibold" panose="020B0609030403020204" pitchFamily="49" charset="0"/>
              </a:rPr>
              <a:t>Outroduction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'</a:t>
            </a:r>
            <a:r>
              <a:rPr lang="en-GB" dirty="0" smtClean="0">
                <a:latin typeface="Source Code Pro Semibold" panose="020B0609030403020204" pitchFamily="49" charset="0"/>
              </a:rPr>
              <a:t>Labs &amp; Homework</a:t>
            </a:r>
            <a:r>
              <a:rPr lang="en-GB" dirty="0" smtClean="0">
                <a:latin typeface="Source Code Pro" panose="020B0509030403020204" pitchFamily="49" charset="0"/>
              </a:rPr>
              <a:t>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],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dirty="0">
                <a:latin typeface="Source Code Pro" panose="020B0509030403020204" pitchFamily="49" charset="0"/>
              </a:rPr>
              <a:t>}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1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 (PEP 20)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136904" cy="49685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0" bIns="72000" rtlCol="0">
            <a:noAutofit/>
          </a:bodyPr>
          <a:lstStyle/>
          <a:p>
            <a:r>
              <a:rPr lang="en-GB" sz="1300" dirty="0" smtClean="0">
                <a:latin typeface="Source Code Pro" panose="020B0509030403020204" pitchFamily="49" charset="0"/>
              </a:rPr>
              <a:t>&gt;&gt;&gt; import this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The Zen of Python, by Tim Peters</a:t>
            </a:r>
          </a:p>
          <a:p>
            <a:endParaRPr lang="en-GB" sz="1300" b="1" dirty="0">
              <a:latin typeface="Source Code Pro" panose="020B0509030403020204" pitchFamily="49" charset="0"/>
            </a:endParaRPr>
          </a:p>
          <a:p>
            <a:r>
              <a:rPr lang="en-GB" sz="1300" b="1" dirty="0">
                <a:latin typeface="Source Code Pro" panose="020B0509030403020204" pitchFamily="49" charset="0"/>
              </a:rPr>
              <a:t>Beautiful is better than ugly.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Explicit is better than implicit.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Simple is better than complex.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Complex is better than complicated.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Flat is better than nested.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Sparse is better than dense.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Readability counts.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Special cases aren't special enough to break the rules.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practicality beats purity.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Errors should never pass silently.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Unless explicitly silenced.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In the face of ambiguity, refuse the temptation to guess.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There should be one-- and preferably only one --obvious way to do it.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that way may not be obvious at first unless you're Dutch.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Now is better than never.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never is often better than *right* now.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If the implementation is hard to explain, it's a bad idea.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If the implementation is easy to explain, it may be a good idea.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Namespaces are one honking great idea -- let's do more of those!</a:t>
            </a:r>
            <a:endParaRPr lang="en-GB" sz="1300" b="1" dirty="0" smtClean="0">
              <a:latin typeface="Source Code Pro" panose="020B0509030403020204" pitchFamily="49" charset="0"/>
            </a:endParaRPr>
          </a:p>
          <a:p>
            <a:r>
              <a:rPr lang="en-GB" sz="1300" dirty="0" smtClean="0">
                <a:latin typeface="Source Code Pro" panose="020B0509030403020204" pitchFamily="49" charset="0"/>
              </a:rPr>
              <a:t>&gt;&gt;&gt;</a:t>
            </a:r>
            <a:endParaRPr lang="en-GB" sz="13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252000" bIns="72000" rtlCol="0">
            <a:noAutofit/>
          </a:bodyPr>
          <a:lstStyle/>
          <a:p>
            <a:r>
              <a:rPr lang="en-GB" sz="2000" b="1" dirty="0" smtClean="0">
                <a:latin typeface="Century Gothic" panose="020B0502020202020204" pitchFamily="34" charset="0"/>
              </a:rPr>
              <a:t>Python</a:t>
            </a:r>
            <a:endParaRPr lang="en-GB" sz="2000" b="1" dirty="0">
              <a:latin typeface="Century Gothic" panose="020B0502020202020204" pitchFamily="34" charset="0"/>
            </a:endParaRPr>
          </a:p>
          <a:p>
            <a:pPr marL="358775">
              <a:spcBef>
                <a:spcPts val="600"/>
              </a:spcBef>
            </a:pPr>
            <a:r>
              <a:rPr lang="en-GB" sz="2000" i="1" dirty="0" smtClean="0">
                <a:latin typeface="Century Gothic" panose="020B0502020202020204" pitchFamily="34" charset="0"/>
              </a:rPr>
              <a:t>https</a:t>
            </a:r>
            <a:r>
              <a:rPr lang="en-GB" sz="2000" i="1" dirty="0">
                <a:latin typeface="Century Gothic" panose="020B0502020202020204" pitchFamily="34" charset="0"/>
              </a:rPr>
              <a:t>://www.python.org</a:t>
            </a:r>
            <a:r>
              <a:rPr lang="en-GB" sz="2000" i="1" dirty="0" smtClean="0">
                <a:latin typeface="Century Gothic" panose="020B0502020202020204" pitchFamily="34" charset="0"/>
              </a:rPr>
              <a:t>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https://docs.python.org/3/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https://docs.python.org/2/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 smtClean="0">
                <a:latin typeface="Century Gothic" panose="020B0502020202020204" pitchFamily="34" charset="0"/>
              </a:rPr>
              <a:t>https</a:t>
            </a:r>
            <a:r>
              <a:rPr lang="en-GB" sz="2000" i="1" dirty="0">
                <a:latin typeface="Century Gothic" panose="020B0502020202020204" pitchFamily="34" charset="0"/>
              </a:rPr>
              <a:t>://www.python.org/dev/peps</a:t>
            </a:r>
            <a:r>
              <a:rPr lang="en-GB" sz="2000" i="1" dirty="0" smtClean="0">
                <a:latin typeface="Century Gothic" panose="020B0502020202020204" pitchFamily="34" charset="0"/>
              </a:rPr>
              <a:t>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http://pep8online.com/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https://pypi.python.org/pypi</a:t>
            </a:r>
          </a:p>
          <a:p>
            <a:pPr>
              <a:spcBef>
                <a:spcPts val="1200"/>
              </a:spcBef>
            </a:pPr>
            <a:r>
              <a:rPr lang="en-GB" sz="2000" b="1" dirty="0" smtClean="0">
                <a:latin typeface="Century Gothic" panose="020B0502020202020204" pitchFamily="34" charset="0"/>
              </a:rPr>
              <a:t>Monty Python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http://www.montypython.com</a:t>
            </a:r>
            <a:r>
              <a:rPr lang="en-GB" sz="2000" i="1" dirty="0" smtClean="0">
                <a:latin typeface="Century Gothic" panose="020B0502020202020204" pitchFamily="34" charset="0"/>
              </a:rPr>
              <a:t>/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>
                <a:latin typeface="Century Gothic" panose="020B0502020202020204" pitchFamily="34" charset="0"/>
              </a:rPr>
              <a:t>http://en.wikipedia.org/wiki/Monty_Python</a:t>
            </a:r>
          </a:p>
          <a:p>
            <a:pPr marL="358775">
              <a:spcBef>
                <a:spcPts val="600"/>
              </a:spcBef>
            </a:pPr>
            <a:r>
              <a:rPr lang="en-GB" sz="2000" i="1" dirty="0" smtClean="0">
                <a:latin typeface="Century Gothic" panose="020B0502020202020204" pitchFamily="34" charset="0"/>
              </a:rPr>
              <a:t>https</a:t>
            </a:r>
            <a:r>
              <a:rPr lang="en-GB" sz="2000" i="1" dirty="0">
                <a:latin typeface="Century Gothic" panose="020B0502020202020204" pitchFamily="34" charset="0"/>
              </a:rPr>
              <a:t>://www.youtube.com/user/MontyPython</a:t>
            </a:r>
          </a:p>
        </p:txBody>
      </p:sp>
    </p:spTree>
    <p:extLst>
      <p:ext uri="{BB962C8B-B14F-4D97-AF65-F5344CB8AC3E}">
        <p14:creationId xmlns:p14="http://schemas.microsoft.com/office/powerpoint/2010/main" val="23804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Multi-Paradigm Programming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Procedural, modular, script, OO &amp; functional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8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Although OO at its core, Python supports multiple programming styles</a:t>
            </a:r>
          </a:p>
          <a:p>
            <a:r>
              <a:rPr lang="en-GB" dirty="0" smtClean="0"/>
              <a:t>Python </a:t>
            </a:r>
            <a:r>
              <a:rPr lang="en-GB" dirty="0"/>
              <a:t>has </a:t>
            </a:r>
            <a:r>
              <a:rPr lang="en-GB" dirty="0" smtClean="0"/>
              <a:t>the expected </a:t>
            </a:r>
            <a:r>
              <a:rPr lang="en-GB" dirty="0"/>
              <a:t>set of </a:t>
            </a:r>
            <a:r>
              <a:rPr lang="en-GB" dirty="0" smtClean="0"/>
              <a:t>control </a:t>
            </a:r>
            <a:r>
              <a:rPr lang="en-GB" dirty="0"/>
              <a:t>flow </a:t>
            </a:r>
            <a:r>
              <a:rPr lang="en-GB" dirty="0" smtClean="0"/>
              <a:t>structures for most styles</a:t>
            </a:r>
            <a:endParaRPr lang="en-GB" dirty="0"/>
          </a:p>
          <a:p>
            <a:r>
              <a:rPr lang="en-GB" dirty="0" smtClean="0"/>
              <a:t>Each file in Python corresponds properly </a:t>
            </a:r>
            <a:r>
              <a:rPr lang="en-GB" dirty="0"/>
              <a:t>to a </a:t>
            </a:r>
            <a:r>
              <a:rPr lang="en-GB" dirty="0" smtClean="0"/>
              <a:t>module</a:t>
            </a:r>
          </a:p>
          <a:p>
            <a:r>
              <a:rPr lang="en-GB" dirty="0" err="1" smtClean="0"/>
              <a:t>Pythonic</a:t>
            </a:r>
            <a:r>
              <a:rPr lang="en-GB" dirty="0" smtClean="0"/>
              <a:t> style has many functional programming aspects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19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Multi-paradigm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Python language is object oriented</a:t>
            </a:r>
          </a:p>
          <a:p>
            <a:pPr lvl="1"/>
            <a:r>
              <a:rPr lang="en-GB" dirty="0" smtClean="0"/>
              <a:t>Everything is an object</a:t>
            </a:r>
          </a:p>
          <a:p>
            <a:r>
              <a:rPr lang="en-GB" dirty="0" smtClean="0"/>
              <a:t>Python programming, on the other hand, is multi-paradigm</a:t>
            </a:r>
          </a:p>
          <a:p>
            <a:pPr lvl="1"/>
            <a:r>
              <a:rPr lang="en-GB" dirty="0" smtClean="0"/>
              <a:t>Supports a straight procedural style, a modular approach, classic shell scripting, </a:t>
            </a:r>
            <a:r>
              <a:rPr lang="en-GB" dirty="0" smtClean="0"/>
              <a:t>functional programming and OOP</a:t>
            </a:r>
            <a:endParaRPr lang="en-GB" dirty="0" smtClean="0"/>
          </a:p>
          <a:p>
            <a:pPr lvl="1"/>
            <a:r>
              <a:rPr lang="en-GB" dirty="0" smtClean="0"/>
              <a:t>The same problem can be solved and expressed in different ways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4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Procedural programming is typically characterised by...</a:t>
            </a:r>
          </a:p>
          <a:p>
            <a:pPr lvl="1"/>
            <a:r>
              <a:rPr lang="en-GB" dirty="0" smtClean="0"/>
              <a:t>Sequential, conditional and repetitive control flow</a:t>
            </a:r>
          </a:p>
          <a:p>
            <a:pPr lvl="1"/>
            <a:r>
              <a:rPr lang="en-GB" dirty="0"/>
              <a:t>Local and global variables with </a:t>
            </a:r>
            <a:r>
              <a:rPr lang="en-GB" dirty="0" smtClean="0"/>
              <a:t>assignment</a:t>
            </a:r>
          </a:p>
          <a:p>
            <a:pPr lvl="1"/>
            <a:r>
              <a:rPr lang="en-GB" dirty="0" smtClean="0"/>
              <a:t>Top–down decomposition of named procedures, i.e., functions</a:t>
            </a:r>
          </a:p>
          <a:p>
            <a:pPr lvl="1"/>
            <a:r>
              <a:rPr lang="en-GB" dirty="0" smtClean="0"/>
              <a:t>Data passed as arguments</a:t>
            </a:r>
          </a:p>
        </p:txBody>
      </p:sp>
    </p:spTree>
    <p:extLst>
      <p:ext uri="{BB962C8B-B14F-4D97-AF65-F5344CB8AC3E}">
        <p14:creationId xmlns:p14="http://schemas.microsoft.com/office/powerpoint/2010/main" val="285229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control flow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1794302"/>
            <a:ext cx="2376264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if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err="1" smtClean="0">
                <a:latin typeface="Source Code Pro" panose="020B0509030403020204" pitchFamily="49" charset="0"/>
              </a:rPr>
              <a:t>elif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44824"/>
            <a:ext cx="2736304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while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016" y="4746630"/>
            <a:ext cx="3796657" cy="134666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for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variable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b="1" dirty="0" smtClean="0">
                <a:latin typeface="Source Code Pro" panose="020B0509030403020204" pitchFamily="49" charset="0"/>
              </a:rPr>
              <a:t>in</a:t>
            </a:r>
            <a:r>
              <a:rPr lang="en-GB" i="1" dirty="0" smtClean="0">
                <a:latin typeface="Source Code Pro" panose="020B0509030403020204" pitchFamily="49" charset="0"/>
              </a:rPr>
              <a:t> sequence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3933056"/>
            <a:ext cx="2655912" cy="23762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except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exception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5884" y="3861048"/>
            <a:ext cx="85571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pass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3888" y="3429000"/>
            <a:ext cx="92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No-op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0072" y="13837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err="1" smtClean="0">
                <a:solidFill>
                  <a:schemeClr val="bg1">
                    <a:lumMod val="50000"/>
                  </a:schemeClr>
                </a:solidFill>
              </a:rPr>
              <a:t>Multiway</a:t>
            </a:r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 conditional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350527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Exception handling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41277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Condition-based loop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433606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Value-based loop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7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are the workhorses of Python</a:t>
            </a:r>
          </a:p>
          <a:p>
            <a:pPr lvl="1"/>
            <a:r>
              <a:rPr lang="en-GB" dirty="0" smtClean="0"/>
              <a:t>Can be called both with positional and with keyword arguments</a:t>
            </a:r>
          </a:p>
          <a:p>
            <a:pPr lvl="1"/>
            <a:r>
              <a:rPr lang="en-GB" dirty="0" smtClean="0"/>
              <a:t>Can be defined with default arguments</a:t>
            </a:r>
          </a:p>
          <a:p>
            <a:pPr lvl="1"/>
            <a:r>
              <a:rPr lang="en-GB" dirty="0" smtClean="0"/>
              <a:t>Can return multiple values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293096"/>
            <a:ext cx="3888432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roots(value):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from math import </a:t>
            </a:r>
            <a:r>
              <a:rPr lang="en-GB" dirty="0" err="1" smtClean="0">
                <a:latin typeface="Source Code Pro" panose="020B0509030403020204" pitchFamily="49" charset="0"/>
              </a:rPr>
              <a:t>sqrt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result = </a:t>
            </a:r>
            <a:r>
              <a:rPr lang="en-GB" dirty="0" err="1" smtClean="0">
                <a:latin typeface="Source Code Pro" panose="020B0509030403020204" pitchFamily="49" charset="0"/>
              </a:rPr>
              <a:t>sqrt</a:t>
            </a:r>
            <a:r>
              <a:rPr lang="en-GB" dirty="0" smtClean="0">
                <a:latin typeface="Source Code Pro" panose="020B0509030403020204" pitchFamily="49" charset="0"/>
              </a:rPr>
              <a:t>(value)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result, -result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4293096"/>
            <a:ext cx="345638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(x, y):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return x == y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805264"/>
            <a:ext cx="388843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first, second = roots(4)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5805264"/>
            <a:ext cx="3456384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(0, 1)</a:t>
            </a:r>
          </a:p>
        </p:txBody>
      </p:sp>
    </p:spTree>
    <p:extLst>
      <p:ext uri="{BB962C8B-B14F-4D97-AF65-F5344CB8AC3E}">
        <p14:creationId xmlns:p14="http://schemas.microsoft.com/office/powerpoint/2010/main" val="296437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variable holds an object reference</a:t>
            </a:r>
          </a:p>
          <a:p>
            <a:pPr lvl="1"/>
            <a:r>
              <a:rPr lang="en-GB" dirty="0" smtClean="0"/>
              <a:t>A variable is a name for an object within a scope</a:t>
            </a:r>
          </a:p>
          <a:p>
            <a:pPr lvl="1"/>
            <a:r>
              <a:rPr lang="en-GB" i="1" dirty="0" smtClean="0"/>
              <a:t>None</a:t>
            </a:r>
            <a:r>
              <a:rPr lang="en-GB" dirty="0" smtClean="0"/>
              <a:t> is a reference to nothing</a:t>
            </a:r>
          </a:p>
          <a:p>
            <a:r>
              <a:rPr lang="en-GB" dirty="0" smtClean="0"/>
              <a:t>A variable is created in the current scope on first assignment to its name</a:t>
            </a:r>
          </a:p>
          <a:p>
            <a:pPr lvl="1"/>
            <a:r>
              <a:rPr lang="en-GB" dirty="0" smtClean="0"/>
              <a:t>It's a runtime error if an unbound variable is referenced</a:t>
            </a:r>
          </a:p>
          <a:p>
            <a:pPr lvl="1"/>
            <a:r>
              <a:rPr lang="en-GB" dirty="0" smtClean="0"/>
              <a:t>Note that assignments are statements</a:t>
            </a:r>
          </a:p>
        </p:txBody>
      </p:sp>
    </p:spTree>
    <p:extLst>
      <p:ext uri="{BB962C8B-B14F-4D97-AF65-F5344CB8AC3E}">
        <p14:creationId xmlns:p14="http://schemas.microsoft.com/office/powerpoint/2010/main" val="331873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Variables are introduced in the smallest enclosing scope</a:t>
            </a:r>
          </a:p>
          <a:p>
            <a:pPr lvl="1"/>
            <a:r>
              <a:rPr lang="en-GB" dirty="0" smtClean="0"/>
              <a:t>Parameter names are local to their </a:t>
            </a:r>
            <a:r>
              <a:rPr lang="en-GB" dirty="0"/>
              <a:t>corresponding construct </a:t>
            </a:r>
            <a:r>
              <a:rPr lang="en-GB" dirty="0" smtClean="0"/>
              <a:t>(i.e., module, function, lambda or comprehension)</a:t>
            </a:r>
            <a:endParaRPr lang="en-GB" dirty="0"/>
          </a:p>
          <a:p>
            <a:pPr lvl="1"/>
            <a:r>
              <a:rPr lang="en-GB" dirty="0"/>
              <a:t>To </a:t>
            </a:r>
            <a:r>
              <a:rPr lang="en-GB" dirty="0" smtClean="0"/>
              <a:t>assign to a global from within a function, declare it </a:t>
            </a:r>
            <a:r>
              <a:rPr lang="en-GB" i="1" dirty="0" smtClean="0"/>
              <a:t>global</a:t>
            </a:r>
            <a:r>
              <a:rPr lang="en-GB" dirty="0" smtClean="0"/>
              <a:t> </a:t>
            </a:r>
            <a:r>
              <a:rPr lang="en-GB" dirty="0"/>
              <a:t>in the </a:t>
            </a:r>
            <a:r>
              <a:rPr lang="en-GB" dirty="0" smtClean="0"/>
              <a:t>function</a:t>
            </a:r>
          </a:p>
          <a:p>
            <a:pPr lvl="1"/>
            <a:r>
              <a:rPr lang="en-GB" dirty="0" smtClean="0"/>
              <a:t>Note a </a:t>
            </a:r>
            <a:r>
              <a:rPr lang="en-GB" i="1" dirty="0" smtClean="0"/>
              <a:t>for</a:t>
            </a:r>
            <a:r>
              <a:rPr lang="en-GB" dirty="0" smtClean="0"/>
              <a:t> does not define a scope</a:t>
            </a:r>
          </a:p>
          <a:p>
            <a:pPr lvl="1"/>
            <a:r>
              <a:rPr lang="en-GB" i="1" dirty="0"/>
              <a:t>del</a:t>
            </a:r>
            <a:r>
              <a:rPr lang="en-GB" dirty="0"/>
              <a:t> removes a </a:t>
            </a:r>
            <a:r>
              <a:rPr lang="en-GB" dirty="0" smtClean="0"/>
              <a:t>name </a:t>
            </a:r>
            <a:r>
              <a:rPr lang="en-GB" dirty="0"/>
              <a:t>from </a:t>
            </a:r>
            <a:r>
              <a:rPr lang="en-GB" dirty="0" smtClean="0"/>
              <a:t>a scope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98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7632848" cy="57606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dirty="0" smtClean="0">
                <a:latin typeface="Source Code Pro" panose="020B0509030403020204" pitchFamily="49" charset="0"/>
              </a:rPr>
              <a:t>course = {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'licence':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    ('</a:t>
            </a:r>
            <a:r>
              <a:rPr lang="en-GB" sz="1400" dirty="0" smtClean="0">
                <a:latin typeface="Source Code Pro Semibold" panose="020B0609030403020204" pitchFamily="49" charset="0"/>
              </a:rPr>
              <a:t>Creative Commons Attribution 4.0, 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        '</a:t>
            </a:r>
            <a:r>
              <a:rPr lang="en-GB" sz="1400" dirty="0">
                <a:latin typeface="Source Code Pro Semibold" panose="020B0609030403020204" pitchFamily="49" charset="0"/>
              </a:rPr>
              <a:t>https://creativecommons.org/licenses/by/4.0</a:t>
            </a:r>
            <a:r>
              <a:rPr lang="en-GB" sz="1400" dirty="0" smtClean="0">
                <a:latin typeface="Source Code Pro Semibold" panose="020B0609030403020204" pitchFamily="49" charset="0"/>
              </a:rPr>
              <a:t>/</a:t>
            </a:r>
            <a:r>
              <a:rPr lang="en-GB" sz="1400" dirty="0" smtClean="0">
                <a:latin typeface="Source Code Pro" panose="020B0509030403020204" pitchFamily="49" charset="0"/>
              </a:rPr>
              <a:t>'),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'contributors': [</a:t>
            </a: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    '</a:t>
            </a:r>
            <a:r>
              <a:rPr lang="en-GB" sz="1400" dirty="0" smtClean="0">
                <a:latin typeface="Source Code Pro Semibold" panose="020B0609030403020204" pitchFamily="49" charset="0"/>
              </a:rPr>
              <a:t>Kevlin Henney, kevlin@curbralan.com</a:t>
            </a:r>
            <a:r>
              <a:rPr lang="en-GB" sz="1400" dirty="0" smtClean="0">
                <a:latin typeface="Source Code Pro" panose="020B0509030403020204" pitchFamily="49" charset="0"/>
              </a:rPr>
              <a:t>',</a:t>
            </a:r>
            <a:endParaRPr lang="en-GB" sz="1400" dirty="0">
              <a:latin typeface="Source Code Pro" panose="020B0509030403020204" pitchFamily="49" charset="0"/>
            </a:endParaRP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    '</a:t>
            </a:r>
            <a:r>
              <a:rPr lang="en-GB" sz="1400" dirty="0" err="1" smtClean="0">
                <a:latin typeface="Source Code Pro Semibold" panose="020B0609030403020204" pitchFamily="49" charset="0"/>
              </a:rPr>
              <a:t>Olve</a:t>
            </a:r>
            <a:r>
              <a:rPr lang="en-GB" sz="1400" dirty="0" smtClean="0">
                <a:latin typeface="Source Code Pro Semibold" panose="020B0609030403020204" pitchFamily="49" charset="0"/>
              </a:rPr>
              <a:t> </a:t>
            </a:r>
            <a:r>
              <a:rPr lang="en-GB" sz="1400" dirty="0" err="1" smtClean="0">
                <a:latin typeface="Source Code Pro Semibold" panose="020B0609030403020204" pitchFamily="49" charset="0"/>
              </a:rPr>
              <a:t>Maudal</a:t>
            </a:r>
            <a:r>
              <a:rPr lang="en-GB" sz="1400" dirty="0">
                <a:latin typeface="Source Code Pro Semibold" panose="020B0609030403020204" pitchFamily="49" charset="0"/>
              </a:rPr>
              <a:t>, olvmauda@cisco.com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  <a:endParaRPr lang="en-GB" sz="1400" dirty="0">
              <a:latin typeface="Source Code Pro" panose="020B0509030403020204" pitchFamily="49" charset="0"/>
            </a:endParaRP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],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'date': 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  <a:r>
              <a:rPr lang="en-GB" sz="1400" dirty="0" smtClean="0">
                <a:latin typeface="Source Code Pro Semibold" panose="020B0609030403020204" pitchFamily="49" charset="0"/>
              </a:rPr>
              <a:t>2015-03-03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</a:p>
          <a:p>
            <a:r>
              <a:rPr lang="en-GB" sz="1400" dirty="0" smtClean="0"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9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80301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parrot = 'Dead'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1700808"/>
            <a:ext cx="185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Simple assignment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52309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y = z = 0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244237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Assignment of single value to multiple targets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24317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lhs, </a:t>
            </a:r>
            <a:r>
              <a:rPr lang="en-GB" dirty="0" err="1" smtClean="0">
                <a:latin typeface="Source Code Pro" panose="020B0509030403020204" pitchFamily="49" charset="0"/>
              </a:rPr>
              <a:t>rhs</a:t>
            </a:r>
            <a:r>
              <a:rPr lang="en-GB" dirty="0" smtClean="0">
                <a:latin typeface="Source Code Pro" panose="020B0509030403020204" pitchFamily="49" charset="0"/>
              </a:rPr>
              <a:t> = </a:t>
            </a:r>
            <a:r>
              <a:rPr lang="en-GB" dirty="0" err="1" smtClean="0">
                <a:latin typeface="Source Code Pro" panose="020B0509030403020204" pitchFamily="49" charset="0"/>
              </a:rPr>
              <a:t>rhs</a:t>
            </a:r>
            <a:r>
              <a:rPr lang="en-GB" dirty="0" smtClean="0">
                <a:latin typeface="Source Code Pro" panose="020B0509030403020204" pitchFamily="49" charset="0"/>
              </a:rPr>
              <a:t>, lhs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968" y="316245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Assignment of multiple values to multiple targets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96325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counter += 1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388253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Augmented assignment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683333"/>
            <a:ext cx="331236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world = 'Hello'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farewell():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global world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world = 'Goodbye'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3968" y="460261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Global assignment from within a function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2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Modular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Python file corresponds to a module</a:t>
            </a:r>
          </a:p>
          <a:p>
            <a:pPr lvl="1"/>
            <a:r>
              <a:rPr lang="en-GB" dirty="0" smtClean="0"/>
              <a:t>A program is composed of one or more modules</a:t>
            </a:r>
          </a:p>
          <a:p>
            <a:pPr lvl="1"/>
            <a:r>
              <a:rPr lang="en-GB" dirty="0" smtClean="0"/>
              <a:t>A module defines a namespace, e.g., for function and class names</a:t>
            </a:r>
          </a:p>
          <a:p>
            <a:r>
              <a:rPr lang="en-GB" dirty="0" smtClean="0"/>
              <a:t>A module's name defaults to the file name without the </a:t>
            </a:r>
            <a:r>
              <a:rPr lang="en-GB" i="1" dirty="0" smtClean="0"/>
              <a:t>.</a:t>
            </a:r>
            <a:r>
              <a:rPr lang="en-GB" i="1" dirty="0" err="1" smtClean="0"/>
              <a:t>py</a:t>
            </a:r>
            <a:r>
              <a:rPr lang="en-GB" dirty="0" smtClean="0"/>
              <a:t> suffix</a:t>
            </a:r>
          </a:p>
          <a:p>
            <a:pPr lvl="1"/>
            <a:r>
              <a:rPr lang="en-GB" dirty="0" smtClean="0"/>
              <a:t>Module </a:t>
            </a:r>
            <a:r>
              <a:rPr lang="en-GB" dirty="0"/>
              <a:t>names should be short and in lower </a:t>
            </a:r>
            <a:r>
              <a:rPr lang="en-GB" dirty="0" smtClean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8769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has an extensive library of standard modules</a:t>
            </a:r>
          </a:p>
          <a:p>
            <a:pPr lvl="1"/>
            <a:r>
              <a:rPr lang="en-GB" dirty="0" smtClean="0"/>
              <a:t>Much of going beyond the core language is learning to navigate the library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42" y="3861048"/>
            <a:ext cx="4895850" cy="23050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58804" y="6289575"/>
            <a:ext cx="2705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https://docs.python.org/3/library/</a:t>
            </a:r>
          </a:p>
        </p:txBody>
      </p:sp>
    </p:spTree>
    <p:extLst>
      <p:ext uri="{BB962C8B-B14F-4D97-AF65-F5344CB8AC3E}">
        <p14:creationId xmlns:p14="http://schemas.microsoft.com/office/powerpoint/2010/main" val="14697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import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Names in another module are not accessible unless imported</a:t>
            </a:r>
          </a:p>
          <a:p>
            <a:pPr lvl="1"/>
            <a:r>
              <a:rPr lang="en-GB" dirty="0" smtClean="0"/>
              <a:t>A module is executed on first import</a:t>
            </a:r>
          </a:p>
          <a:p>
            <a:pPr lvl="1"/>
            <a:r>
              <a:rPr lang="en-GB" dirty="0" smtClean="0"/>
              <a:t>Names beginning </a:t>
            </a:r>
            <a:r>
              <a:rPr lang="en-GB" i="1" dirty="0" smtClean="0"/>
              <a:t>_</a:t>
            </a:r>
            <a:r>
              <a:rPr lang="en-GB" dirty="0" smtClean="0"/>
              <a:t> considered private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199601"/>
            <a:ext cx="4608512" cy="188382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import sys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import sys as system</a:t>
            </a:r>
            <a:endParaRPr lang="en-GB" dirty="0" smtClean="0"/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stdout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 as source</a:t>
            </a:r>
          </a:p>
          <a:p>
            <a:r>
              <a:rPr lang="en-GB" dirty="0">
                <a:latin typeface="Source Code Pro" panose="020B0509030403020204" pitchFamily="49" charset="0"/>
              </a:rPr>
              <a:t>from sys import </a:t>
            </a:r>
            <a:r>
              <a:rPr lang="en-GB" dirty="0" smtClean="0">
                <a:latin typeface="Source Code Pro" panose="020B0509030403020204" pitchFamily="49" charset="0"/>
              </a:rPr>
              <a:t>*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4199601"/>
            <a:ext cx="2736304" cy="188382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sys.stdin</a:t>
            </a:r>
            <a:r>
              <a:rPr lang="en-GB" dirty="0" smtClean="0">
                <a:latin typeface="Source Code Pro" panose="020B0509030403020204" pitchFamily="49" charset="0"/>
              </a:rPr>
              <a:t>, ...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system.stdin</a:t>
            </a:r>
            <a:r>
              <a:rPr lang="en-GB" dirty="0" smtClean="0">
                <a:latin typeface="Source Code Pro" panose="020B0509030403020204" pitchFamily="49" charset="0"/>
              </a:rPr>
              <a:t>, ...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stdout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source</a:t>
            </a:r>
          </a:p>
          <a:p>
            <a:r>
              <a:rPr lang="en-GB" dirty="0" err="1">
                <a:latin typeface="Source Code Pro" panose="020B0509030403020204" pitchFamily="49" charset="0"/>
              </a:rPr>
              <a:t>stdin</a:t>
            </a:r>
            <a:r>
              <a:rPr lang="en-GB" dirty="0">
                <a:latin typeface="Source Code Pro" panose="020B0509030403020204" pitchFamily="49" charset="0"/>
              </a:rPr>
              <a:t>, </a:t>
            </a:r>
            <a:r>
              <a:rPr lang="en-GB" dirty="0" smtClean="0">
                <a:latin typeface="Source Code Pro" panose="020B0509030403020204" pitchFamily="49" charset="0"/>
              </a:rPr>
              <a:t>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37890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Imported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824" y="621756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Discouraged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131840" y="5877272"/>
            <a:ext cx="0" cy="35945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__name__</a:t>
            </a:r>
            <a:r>
              <a:rPr lang="en-GB" dirty="0" smtClean="0"/>
              <a:t> &amp; </a:t>
            </a:r>
            <a:r>
              <a:rPr lang="en-GB" i="1" dirty="0" err="1" smtClean="0"/>
              <a:t>dir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module's name is held in a module-level variable called </a:t>
            </a:r>
            <a:r>
              <a:rPr lang="en-GB" i="1" dirty="0" smtClean="0"/>
              <a:t>__name__</a:t>
            </a:r>
          </a:p>
          <a:p>
            <a:r>
              <a:rPr lang="en-GB" dirty="0" smtClean="0"/>
              <a:t>A module's contents can be listed using the built-in </a:t>
            </a:r>
            <a:r>
              <a:rPr lang="en-GB" i="1" dirty="0" err="1" smtClean="0"/>
              <a:t>dir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Note that </a:t>
            </a:r>
            <a:r>
              <a:rPr lang="en-GB" i="1" dirty="0" err="1" smtClean="0"/>
              <a:t>dir</a:t>
            </a:r>
            <a:r>
              <a:rPr lang="en-GB" dirty="0" smtClean="0"/>
              <a:t> can also be used to list attributes on any object, not just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8016" y="4869160"/>
            <a:ext cx="6616352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import sys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sys.__name</a:t>
            </a:r>
            <a:r>
              <a:rPr lang="en-GB" sz="2000" dirty="0" smtClean="0">
                <a:latin typeface="Source Code Pro" panose="020B0509030403020204" pitchFamily="49" charset="0"/>
              </a:rPr>
              <a:t>__, 'contains', </a:t>
            </a:r>
            <a:r>
              <a:rPr lang="en-GB" sz="2000" dirty="0" err="1" smtClean="0">
                <a:latin typeface="Source Code Pro" panose="020B0509030403020204" pitchFamily="49" charset="0"/>
              </a:rPr>
              <a:t>dir</a:t>
            </a:r>
            <a:r>
              <a:rPr lang="en-GB" sz="2000" dirty="0" smtClean="0">
                <a:latin typeface="Source Code Pro" panose="020B0509030403020204" pitchFamily="49" charset="0"/>
              </a:rPr>
              <a:t>(sys))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print(__name__, 'contains', </a:t>
            </a:r>
            <a:r>
              <a:rPr lang="en-GB" sz="2000" dirty="0" err="1" smtClean="0">
                <a:latin typeface="Source Code Pro" panose="020B0509030403020204" pitchFamily="49" charset="0"/>
              </a:rPr>
              <a:t>dir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587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'__main__'</a:t>
            </a:r>
            <a:r>
              <a:rPr lang="en-GB" dirty="0" smtClean="0"/>
              <a:t>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module's name is set to '</a:t>
            </a:r>
            <a:r>
              <a:rPr lang="en-GB" i="1" dirty="0" smtClean="0"/>
              <a:t>__main__</a:t>
            </a:r>
            <a:r>
              <a:rPr lang="en-GB" dirty="0" smtClean="0"/>
              <a:t>' when it is the root of control</a:t>
            </a:r>
          </a:p>
          <a:p>
            <a:pPr lvl="1"/>
            <a:r>
              <a:rPr lang="en-GB" dirty="0" smtClean="0"/>
              <a:t>I.e., when run as a script</a:t>
            </a:r>
          </a:p>
          <a:p>
            <a:pPr lvl="1"/>
            <a:r>
              <a:rPr lang="en-GB" dirty="0" smtClean="0"/>
              <a:t>A module's name is unchanged on import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005064"/>
            <a:ext cx="4464496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main():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  <a:endParaRPr lang="en-GB" sz="2000" dirty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if __name__ == '__main__':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main()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5013176"/>
            <a:ext cx="2203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common idiom is to define a main function to be called when a module is used as '__main__'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31206" y="5805264"/>
            <a:ext cx="312497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Shell scripting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Shell scripting often characterised by...</a:t>
            </a:r>
          </a:p>
          <a:p>
            <a:pPr lvl="1"/>
            <a:r>
              <a:rPr lang="en-GB" dirty="0" smtClean="0"/>
              <a:t>Argument handling</a:t>
            </a:r>
          </a:p>
          <a:p>
            <a:pPr lvl="1"/>
            <a:r>
              <a:rPr lang="en-GB" dirty="0" smtClean="0"/>
              <a:t>Console and file I/O</a:t>
            </a:r>
          </a:p>
          <a:p>
            <a:pPr lvl="1"/>
            <a:r>
              <a:rPr lang="en-GB" dirty="0" smtClean="0"/>
              <a:t>File and directory manipulation</a:t>
            </a:r>
          </a:p>
          <a:p>
            <a:pPr lvl="1"/>
            <a:r>
              <a:rPr lang="en-GB" dirty="0" smtClean="0"/>
              <a:t>String-based operations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509120"/>
            <a:ext cx="4896545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#!/</a:t>
            </a:r>
            <a:r>
              <a:rPr lang="en-GB" sz="2400" dirty="0" err="1" smtClean="0">
                <a:latin typeface="Source Code Pro" panose="020B0509030403020204" pitchFamily="49" charset="0"/>
              </a:rPr>
              <a:t>usr</a:t>
            </a:r>
            <a:r>
              <a:rPr lang="en-GB" sz="2400" dirty="0" smtClean="0">
                <a:latin typeface="Source Code Pro" panose="020B0509030403020204" pitchFamily="49" charset="0"/>
              </a:rPr>
              <a:t>/bin/</a:t>
            </a:r>
            <a:r>
              <a:rPr lang="en-GB" sz="2400" dirty="0" err="1" smtClean="0">
                <a:latin typeface="Source Code Pro" panose="020B0509030403020204" pitchFamily="49" charset="0"/>
              </a:rPr>
              <a:t>env</a:t>
            </a:r>
            <a:r>
              <a:rPr lang="en-GB" sz="2400" dirty="0" smtClean="0">
                <a:latin typeface="Source Code Pro" panose="020B0509030403020204" pitchFamily="49" charset="0"/>
              </a:rPr>
              <a:t> python3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import sys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print(' '.join(</a:t>
            </a:r>
            <a:r>
              <a:rPr lang="en-GB" sz="2400" dirty="0" err="1" smtClean="0">
                <a:latin typeface="Source Code Pro" panose="020B0509030403020204" pitchFamily="49" charset="0"/>
              </a:rPr>
              <a:t>sys.argv</a:t>
            </a:r>
            <a:r>
              <a:rPr lang="en-GB" sz="2400" dirty="0" smtClean="0">
                <a:latin typeface="Source Code Pro" panose="020B0509030403020204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2200" y="5354052"/>
            <a:ext cx="230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arguments available as list of strings, where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argv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[0]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script name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96138" y="5723384"/>
            <a:ext cx="576062" cy="929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72199" y="4221088"/>
            <a:ext cx="230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appropriate shebang line for Unix and Unix-like operating systems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292080" y="4815735"/>
            <a:ext cx="10801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8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I/O defaults to </a:t>
            </a:r>
            <a:r>
              <a:rPr lang="en-GB" i="1" dirty="0" err="1" smtClean="0"/>
              <a:t>stdin</a:t>
            </a:r>
            <a:r>
              <a:rPr lang="en-GB" dirty="0" smtClean="0"/>
              <a:t> and </a:t>
            </a:r>
            <a:r>
              <a:rPr lang="en-GB" i="1" dirty="0" err="1" smtClean="0"/>
              <a:t>stdout</a:t>
            </a:r>
            <a:endParaRPr lang="en-GB" dirty="0" smtClean="0"/>
          </a:p>
          <a:p>
            <a:pPr lvl="1"/>
            <a:r>
              <a:rPr lang="en-GB" i="1" dirty="0" smtClean="0"/>
              <a:t>input</a:t>
            </a:r>
            <a:r>
              <a:rPr lang="en-GB" dirty="0" smtClean="0"/>
              <a:t> optionally shows a prompt and returns a string result</a:t>
            </a:r>
          </a:p>
          <a:p>
            <a:pPr lvl="1"/>
            <a:r>
              <a:rPr lang="en-GB" i="1" dirty="0" smtClean="0"/>
              <a:t>print</a:t>
            </a:r>
            <a:r>
              <a:rPr lang="en-GB" dirty="0" smtClean="0"/>
              <a:t> supports output of one or more values (not necessarily strings)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517232"/>
            <a:ext cx="7416824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print</a:t>
            </a:r>
            <a:r>
              <a:rPr lang="en-GB" dirty="0">
                <a:latin typeface="Source Code Pro" panose="020B0509030403020204" pitchFamily="49" charset="0"/>
              </a:rPr>
              <a:t>('We are the {} who say {}!'.format(what, say</a:t>
            </a:r>
            <a:r>
              <a:rPr lang="en-GB" dirty="0" smtClean="0">
                <a:latin typeface="Source Code Pro" panose="020B0509030403020204" pitchFamily="49" charset="0"/>
              </a:rPr>
              <a:t>))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4293096"/>
            <a:ext cx="741682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what = input('What are you? 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say = input('What do you say? ')</a:t>
            </a:r>
          </a:p>
          <a:p>
            <a:r>
              <a:rPr lang="en-GB" dirty="0">
                <a:latin typeface="Source Code Pro" panose="020B0509030403020204" pitchFamily="49" charset="0"/>
              </a:rPr>
              <a:t>print('We are the', what, 'who say', say + </a:t>
            </a:r>
            <a:r>
              <a:rPr lang="en-GB" dirty="0" smtClean="0">
                <a:latin typeface="Source Code Pro" panose="020B0509030403020204" pitchFamily="49" charset="0"/>
              </a:rPr>
              <a:t>'!')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486916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25539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handling is simple and uniform</a:t>
            </a:r>
          </a:p>
          <a:p>
            <a:pPr lvl="1"/>
            <a:r>
              <a:rPr lang="en-GB" dirty="0" smtClean="0"/>
              <a:t>Files integrate easily with other constructs</a:t>
            </a:r>
          </a:p>
          <a:p>
            <a:pPr lvl="1"/>
            <a:r>
              <a:rPr lang="en-GB" dirty="0" smtClean="0"/>
              <a:t>Always open files using </a:t>
            </a:r>
            <a:r>
              <a:rPr lang="en-GB" i="1" dirty="0" smtClean="0"/>
              <a:t>with</a:t>
            </a:r>
            <a:r>
              <a:rPr lang="en-GB" dirty="0" smtClean="0"/>
              <a:t> so that file closing is automatic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3861048"/>
            <a:ext cx="5256584" cy="22322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import sys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if </a:t>
            </a:r>
            <a:r>
              <a:rPr lang="en-GB" dirty="0" err="1" smtClean="0">
                <a:latin typeface="Source Code Pro" panose="020B0509030403020204" pitchFamily="49" charset="0"/>
              </a:rPr>
              <a:t>len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dirty="0" err="1" smtClean="0">
                <a:latin typeface="Source Code Pro" panose="020B0509030403020204" pitchFamily="49" charset="0"/>
              </a:rPr>
              <a:t>sys.argv</a:t>
            </a:r>
            <a:r>
              <a:rPr lang="en-GB" dirty="0" smtClean="0">
                <a:latin typeface="Source Code Pro" panose="020B0509030403020204" pitchFamily="49" charset="0"/>
              </a:rPr>
              <a:t>) &gt; 0: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    for filename in </a:t>
            </a:r>
            <a:r>
              <a:rPr lang="en-GB" dirty="0" err="1" smtClean="0">
                <a:latin typeface="Source Code Pro" panose="020B0509030403020204" pitchFamily="49" charset="0"/>
              </a:rPr>
              <a:t>sys.argv</a:t>
            </a:r>
            <a:r>
              <a:rPr lang="en-GB" dirty="0" smtClean="0">
                <a:latin typeface="Source Code Pro" panose="020B0509030403020204" pitchFamily="49" charset="0"/>
              </a:rPr>
              <a:t>[1:]: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with open(filename) as file: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    print(</a:t>
            </a:r>
            <a:r>
              <a:rPr lang="en-GB" dirty="0" err="1" smtClean="0">
                <a:latin typeface="Source Code Pro" panose="020B0509030403020204" pitchFamily="49" charset="0"/>
              </a:rPr>
              <a:t>file.read</a:t>
            </a:r>
            <a:r>
              <a:rPr lang="en-GB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</a:t>
            </a:r>
            <a:r>
              <a:rPr lang="en-GB" dirty="0" err="1" smtClean="0">
                <a:latin typeface="Source Code Pro" panose="020B0509030403020204" pitchFamily="49" charset="0"/>
              </a:rPr>
              <a:t>sys.stdin.read</a:t>
            </a:r>
            <a:r>
              <a:rPr lang="en-GB" dirty="0" smtClean="0">
                <a:latin typeface="Source Code Pro" panose="020B0509030403020204" pitchFamily="49" charset="0"/>
              </a:rPr>
              <a:t>())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8859" y="4562544"/>
            <a:ext cx="2203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slice of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argv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that ignores the zeroth argument (the script name)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752756" y="4725143"/>
            <a:ext cx="93610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88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</a:t>
            </a:r>
            <a:r>
              <a:rPr lang="en-GB" i="1" dirty="0" err="1" smtClean="0"/>
              <a:t>os.listdir</a:t>
            </a:r>
            <a:r>
              <a:rPr lang="en-GB" dirty="0" smtClean="0"/>
              <a:t>, write a simple script that behaves like the Unix </a:t>
            </a:r>
            <a:r>
              <a:rPr lang="en-GB" i="1" dirty="0" err="1" smtClean="0"/>
              <a:t>ls</a:t>
            </a:r>
            <a:r>
              <a:rPr lang="en-GB" dirty="0" smtClean="0"/>
              <a:t> command</a:t>
            </a:r>
          </a:p>
          <a:p>
            <a:pPr lvl="1"/>
            <a:r>
              <a:rPr lang="en-GB" dirty="0" smtClean="0"/>
              <a:t>Lists the contents of the current directory if no arguments are supplied</a:t>
            </a:r>
          </a:p>
          <a:p>
            <a:pPr lvl="1"/>
            <a:r>
              <a:rPr lang="en-GB" dirty="0" smtClean="0"/>
              <a:t>Lists the contents of the given directory if a single argument is supplied</a:t>
            </a:r>
          </a:p>
          <a:p>
            <a:pPr lvl="1"/>
            <a:r>
              <a:rPr lang="en-GB" dirty="0" smtClean="0"/>
              <a:t>Lists the contents of each directory for multiple arguments, prefixing each listing with the directory name</a:t>
            </a:r>
          </a:p>
        </p:txBody>
      </p:sp>
    </p:spTree>
    <p:extLst>
      <p:ext uri="{BB962C8B-B14F-4D97-AF65-F5344CB8AC3E}">
        <p14:creationId xmlns:p14="http://schemas.microsoft.com/office/powerpoint/2010/main" val="27589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Begin at the beginning...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5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Functional programming is based on...</a:t>
            </a:r>
          </a:p>
          <a:p>
            <a:pPr lvl="1"/>
            <a:r>
              <a:rPr lang="en-GB" dirty="0" smtClean="0"/>
              <a:t>Functions as principal units of composition</a:t>
            </a:r>
          </a:p>
          <a:p>
            <a:pPr lvl="1"/>
            <a:r>
              <a:rPr lang="en-GB" dirty="0"/>
              <a:t>A declarative rather than imperative </a:t>
            </a:r>
            <a:r>
              <a:rPr lang="en-GB" dirty="0" smtClean="0"/>
              <a:t>style, emphasising data structure relations</a:t>
            </a:r>
            <a:endParaRPr lang="en-GB" dirty="0"/>
          </a:p>
          <a:p>
            <a:pPr lvl="1"/>
            <a:r>
              <a:rPr lang="en-GB" dirty="0" smtClean="0"/>
              <a:t>Functions executing without side-effects, i.e., functions are pure functions</a:t>
            </a:r>
          </a:p>
          <a:p>
            <a:pPr lvl="1"/>
            <a:r>
              <a:rPr lang="en-GB" dirty="0" smtClean="0"/>
              <a:t>Immutability, so querying state and creating new state rather than updating it</a:t>
            </a:r>
          </a:p>
          <a:p>
            <a:pPr lvl="1"/>
            <a:r>
              <a:rPr lang="en-GB" dirty="0" smtClean="0"/>
              <a:t>Lazy rather than eager access to values</a:t>
            </a:r>
          </a:p>
        </p:txBody>
      </p:sp>
    </p:spTree>
    <p:extLst>
      <p:ext uri="{BB962C8B-B14F-4D97-AF65-F5344CB8AC3E}">
        <p14:creationId xmlns:p14="http://schemas.microsoft.com/office/powerpoint/2010/main" val="10125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 application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409255"/>
            <a:ext cx="7632848" cy="1459905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leap_years</a:t>
            </a:r>
            <a:r>
              <a:rPr lang="en-GB" sz="2000" dirty="0" smtClean="0">
                <a:latin typeface="Source Code Pro" panose="020B0509030403020204" pitchFamily="49" charset="0"/>
              </a:rPr>
              <a:t> = []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for year in years: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2000" dirty="0" smtClean="0">
                <a:latin typeface="Source Code Pro" panose="020B0509030403020204" pitchFamily="49" charset="0"/>
              </a:rPr>
              <a:t>(year):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</a:t>
            </a:r>
            <a:r>
              <a:rPr lang="en-GB" sz="2000" dirty="0" err="1" smtClean="0">
                <a:latin typeface="Source Code Pro" panose="020B0509030403020204" pitchFamily="49" charset="0"/>
              </a:rPr>
              <a:t>leap_years.append</a:t>
            </a:r>
            <a:r>
              <a:rPr lang="en-GB" sz="2000" dirty="0" smtClean="0">
                <a:latin typeface="Source Code Pro" panose="020B0509030403020204" pitchFamily="49" charset="0"/>
              </a:rPr>
              <a:t>(year)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445224"/>
            <a:ext cx="7632848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leap_years</a:t>
            </a:r>
            <a:r>
              <a:rPr lang="en-GB" sz="2000" dirty="0" smtClean="0">
                <a:latin typeface="Source Code Pro" panose="020B0509030403020204" pitchFamily="49" charset="0"/>
              </a:rPr>
              <a:t> = list(filter(</a:t>
            </a:r>
            <a:r>
              <a:rPr lang="en-GB" sz="20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2000" dirty="0" smtClean="0">
                <a:latin typeface="Source Code Pro" panose="020B0509030403020204" pitchFamily="49" charset="0"/>
              </a:rPr>
              <a:t>, years))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492142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Imperative list initialisation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600154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Filtering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91683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500" dirty="0" err="1">
                <a:latin typeface="Source Code Pro" panose="020B0509030403020204" pitchFamily="49" charset="0"/>
              </a:rPr>
              <a:t>def</a:t>
            </a:r>
            <a:r>
              <a:rPr lang="en-GB" sz="1500" dirty="0">
                <a:latin typeface="Source Code Pro" panose="020B0509030403020204" pitchFamily="49" charset="0"/>
              </a:rPr>
              <a:t> </a:t>
            </a:r>
            <a:r>
              <a:rPr lang="en-GB" sz="15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1500" dirty="0" smtClean="0">
                <a:latin typeface="Source Code Pro" panose="020B0509030403020204" pitchFamily="49" charset="0"/>
              </a:rPr>
              <a:t>(year):</a:t>
            </a:r>
            <a:endParaRPr lang="en-GB" sz="1500" dirty="0">
              <a:latin typeface="Source Code Pro" panose="020B0509030403020204" pitchFamily="49" charset="0"/>
            </a:endParaRPr>
          </a:p>
          <a:p>
            <a:r>
              <a:rPr lang="en-GB" sz="1500" dirty="0" smtClean="0">
                <a:latin typeface="Source Code Pro" panose="020B0509030403020204" pitchFamily="49" charset="0"/>
              </a:rPr>
              <a:t>    </a:t>
            </a:r>
            <a:r>
              <a:rPr lang="en-GB" sz="1500" dirty="0">
                <a:latin typeface="Source Code Pro" panose="020B0509030403020204" pitchFamily="49" charset="0"/>
              </a:rPr>
              <a:t>return </a:t>
            </a:r>
            <a:r>
              <a:rPr lang="en-GB" sz="1500" dirty="0" smtClean="0">
                <a:latin typeface="Source Code Pro" panose="020B0509030403020204" pitchFamily="49" charset="0"/>
              </a:rPr>
              <a:t>year % 4 == 0 and year % 100 != 0 or year % 400 == 0</a:t>
            </a:r>
          </a:p>
          <a:p>
            <a:r>
              <a:rPr lang="en-GB" sz="1500" dirty="0" smtClean="0">
                <a:latin typeface="Source Code Pro" panose="020B0509030403020204" pitchFamily="49" charset="0"/>
              </a:rPr>
              <a:t>years = range(1800, 2100)</a:t>
            </a:r>
          </a:p>
        </p:txBody>
      </p:sp>
    </p:spTree>
    <p:extLst>
      <p:ext uri="{BB962C8B-B14F-4D97-AF65-F5344CB8AC3E}">
        <p14:creationId xmlns:p14="http://schemas.microsoft.com/office/powerpoint/2010/main" val="9738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Comprehensions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57127"/>
            <a:ext cx="763284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squares = []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range(13):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squares.append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**2)</a:t>
            </a:r>
          </a:p>
          <a:p>
            <a:pPr algn="r">
              <a:spcBef>
                <a:spcPts val="18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81, 100, 121, 144]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509120"/>
            <a:ext cx="7632848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squares = [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>
                <a:latin typeface="Source Code Pro" panose="020B0509030403020204" pitchFamily="49" charset="0"/>
              </a:rPr>
              <a:t>**2 for </a:t>
            </a:r>
            <a:r>
              <a:rPr lang="en-GB" dirty="0" err="1">
                <a:latin typeface="Source Code Pro" panose="020B0509030403020204" pitchFamily="49" charset="0"/>
              </a:rPr>
              <a:t>i</a:t>
            </a:r>
            <a:r>
              <a:rPr lang="en-GB" dirty="0">
                <a:latin typeface="Source Code Pro" panose="020B0509030403020204" pitchFamily="49" charset="0"/>
              </a:rPr>
              <a:t> in range(13)]</a:t>
            </a:r>
          </a:p>
          <a:p>
            <a:pPr algn="r">
              <a:spcBef>
                <a:spcPts val="18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81, 100, 121, 144]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384130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Imperative list initialisation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5569495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List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7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Object orientation is founded on encapsulation and polymorphism</a:t>
            </a:r>
          </a:p>
          <a:p>
            <a:pPr lvl="1"/>
            <a:r>
              <a:rPr lang="en-GB" dirty="0" smtClean="0"/>
              <a:t>Encapsulation combines function and data into a behavioural entity with identity</a:t>
            </a:r>
          </a:p>
          <a:p>
            <a:pPr lvl="1"/>
            <a:r>
              <a:rPr lang="en-GB" dirty="0" smtClean="0"/>
              <a:t>Polymorphism supports equivalent object use for equivalent object interfaces</a:t>
            </a:r>
          </a:p>
          <a:p>
            <a:pPr lvl="1"/>
            <a:r>
              <a:rPr lang="en-GB" dirty="0" smtClean="0"/>
              <a:t>Inheritance factors out common and introduces hooks for polymorphism, but is an auxiliary not essential feature of OO</a:t>
            </a:r>
          </a:p>
        </p:txBody>
      </p:sp>
    </p:spTree>
    <p:extLst>
      <p:ext uri="{BB962C8B-B14F-4D97-AF65-F5344CB8AC3E}">
        <p14:creationId xmlns:p14="http://schemas.microsoft.com/office/powerpoint/2010/main" val="6833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classes support a full OO programming model</a:t>
            </a:r>
          </a:p>
          <a:p>
            <a:pPr lvl="1"/>
            <a:r>
              <a:rPr lang="en-GB" dirty="0" smtClean="0"/>
              <a:t>Class- and instance-level methods</a:t>
            </a:r>
          </a:p>
          <a:p>
            <a:pPr lvl="1"/>
            <a:r>
              <a:rPr lang="en-GB" dirty="0" smtClean="0"/>
              <a:t>Class- and instance-level attributes</a:t>
            </a:r>
          </a:p>
          <a:p>
            <a:pPr lvl="1"/>
            <a:r>
              <a:rPr lang="en-GB" dirty="0" smtClean="0"/>
              <a:t>Multiple 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3848" y="4581128"/>
            <a:ext cx="5400600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171" y="4365104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statement introduces name and any base classes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83768" y="5589240"/>
            <a:ext cx="3672408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71" y="4922004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automatically invoked after object creation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171" y="5445224"/>
            <a:ext cx="2275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Convention rather than language dictates that the current object is called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55776" y="5085184"/>
            <a:ext cx="19442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08176" y="4797152"/>
            <a:ext cx="5676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instantiation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Objects are instantiated by using a class name as a function</a:t>
            </a:r>
          </a:p>
          <a:p>
            <a:pPr lvl="1"/>
            <a:r>
              <a:rPr lang="en-GB" dirty="0" smtClean="0"/>
              <a:t>Providing any arguments expected by the special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self</a:t>
            </a:r>
            <a:r>
              <a:rPr lang="en-GB" dirty="0" smtClean="0"/>
              <a:t> argument is provided implicitly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437112"/>
            <a:ext cx="7200800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origin = Point()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print('Is at origin?', </a:t>
            </a:r>
            <a:r>
              <a:rPr lang="en-GB" sz="2000" dirty="0" err="1" smtClean="0">
                <a:latin typeface="Source Code Pro" panose="020B0509030403020204" pitchFamily="49" charset="0"/>
              </a:rPr>
              <a:t>origin.is_at_origin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unit = Point(1, 1)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unit.x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unit.y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13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Ducks, types &amp; polymorphism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4680520" cy="201622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/>
              <a:t>When I see a bird that walks like a duck and swims like a duck and quacks like a duck, I call that bird a duck</a:t>
            </a:r>
            <a:r>
              <a:rPr lang="en-GB" sz="2400" dirty="0" smtClean="0"/>
              <a:t>.</a:t>
            </a:r>
          </a:p>
          <a:p>
            <a:pPr algn="r"/>
            <a:r>
              <a:rPr lang="en-GB" sz="2400" i="1" dirty="0" smtClean="0"/>
              <a:t>James </a:t>
            </a:r>
            <a:r>
              <a:rPr lang="en-GB" sz="2400" i="1" dirty="0"/>
              <a:t>Whitcomb Riley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4149080"/>
            <a:ext cx="5472608" cy="21602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/>
              <a:t>In other words, don't check whether it IS-a duck: check whether it QUACKS-like-a duck, WALKS-like-a duck, </a:t>
            </a:r>
            <a:r>
              <a:rPr lang="en-GB" sz="2000" dirty="0" err="1"/>
              <a:t>etc</a:t>
            </a:r>
            <a:r>
              <a:rPr lang="en-GB" sz="2000" dirty="0"/>
              <a:t>, </a:t>
            </a:r>
            <a:r>
              <a:rPr lang="en-GB" sz="2000" dirty="0" err="1"/>
              <a:t>etc</a:t>
            </a:r>
            <a:r>
              <a:rPr lang="en-GB" sz="2000" dirty="0"/>
              <a:t>, depending on exactly what subset of duck-like behaviour you need to play your language-games with.</a:t>
            </a:r>
            <a:endParaRPr lang="en-GB" sz="2000" dirty="0" smtClean="0"/>
          </a:p>
          <a:p>
            <a:pPr algn="r"/>
            <a:r>
              <a:rPr lang="en-GB" sz="2000" i="1" dirty="0" smtClean="0"/>
              <a:t>Alex </a:t>
            </a:r>
            <a:r>
              <a:rPr lang="en-GB" sz="2000" i="1" dirty="0" err="1" smtClean="0"/>
              <a:t>Martelli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0395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Substitutable classes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772816"/>
            <a:ext cx="4248472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200" dirty="0" smtClean="0">
                <a:latin typeface="Source Code Pro" panose="020B0509030403020204" pitchFamily="49" charset="0"/>
              </a:rPr>
              <a:t>class </a:t>
            </a:r>
            <a:r>
              <a:rPr lang="en-GB" sz="1200" dirty="0" err="1" smtClean="0">
                <a:latin typeface="Source Code Pro" panose="020B0509030403020204" pitchFamily="49" charset="0"/>
              </a:rPr>
              <a:t>PolarPoint</a:t>
            </a:r>
            <a:r>
              <a:rPr lang="en-GB" sz="12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__</a:t>
            </a:r>
            <a:r>
              <a:rPr lang="en-GB" sz="1200" dirty="0" err="1" smtClean="0">
                <a:latin typeface="Source Code Pro" panose="020B0509030403020204" pitchFamily="49" charset="0"/>
              </a:rPr>
              <a:t>init</a:t>
            </a:r>
            <a:r>
              <a:rPr lang="en-GB" sz="1200" dirty="0" smtClean="0">
                <a:latin typeface="Source Code Pro" panose="020B0509030403020204" pitchFamily="49" charset="0"/>
              </a:rPr>
              <a:t>__(self, r=0, theta=0):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r>
              <a:rPr lang="en-GB" sz="1200" dirty="0" smtClean="0">
                <a:latin typeface="Source Code Pro" panose="020B0509030403020204" pitchFamily="49" charset="0"/>
              </a:rPr>
              <a:t>,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 smtClean="0">
                <a:latin typeface="Source Code Pro" panose="020B0509030403020204" pitchFamily="49" charset="0"/>
              </a:rPr>
              <a:t> = </a:t>
            </a:r>
            <a:r>
              <a:rPr lang="en-GB" sz="1200" dirty="0">
                <a:latin typeface="Source Code Pro" panose="020B0509030403020204" pitchFamily="49" charset="0"/>
              </a:rPr>
              <a:t>r</a:t>
            </a:r>
            <a:r>
              <a:rPr lang="en-GB" sz="1200" dirty="0" smtClean="0">
                <a:latin typeface="Source Code Pro" panose="020B0509030403020204" pitchFamily="49" charset="0"/>
              </a:rPr>
              <a:t>, theta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x(self):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from math import cos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r>
              <a:rPr lang="en-GB" sz="1200" dirty="0" smtClean="0">
                <a:latin typeface="Source Code Pro" panose="020B0509030403020204" pitchFamily="49" charset="0"/>
              </a:rPr>
              <a:t> * cos(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y(self):</a:t>
            </a:r>
          </a:p>
          <a:p>
            <a:r>
              <a:rPr lang="en-GB" sz="1200" dirty="0" smtClean="0">
                <a:latin typeface="Source Code Pro" panose="020B0509030403020204" pitchFamily="49" charset="0"/>
              </a:rPr>
              <a:t>        </a:t>
            </a:r>
            <a:r>
              <a:rPr lang="en-GB" sz="1200" dirty="0">
                <a:latin typeface="Source Code Pro" panose="020B0509030403020204" pitchFamily="49" charset="0"/>
              </a:rPr>
              <a:t>from math import </a:t>
            </a:r>
            <a:r>
              <a:rPr lang="en-GB" sz="1200" dirty="0" smtClean="0">
                <a:latin typeface="Source Code Pro" panose="020B0509030403020204" pitchFamily="49" charset="0"/>
              </a:rPr>
              <a:t>sin</a:t>
            </a:r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      return </a:t>
            </a:r>
            <a:r>
              <a:rPr lang="en-GB" sz="1200" dirty="0" err="1">
                <a:latin typeface="Source Code Pro" panose="020B0509030403020204" pitchFamily="49" charset="0"/>
              </a:rPr>
              <a:t>self.__r</a:t>
            </a:r>
            <a:r>
              <a:rPr lang="en-GB" sz="1200" dirty="0">
                <a:latin typeface="Source Code Pro" panose="020B0509030403020204" pitchFamily="49" charset="0"/>
              </a:rPr>
              <a:t> * </a:t>
            </a:r>
            <a:r>
              <a:rPr lang="en-GB" sz="1200" dirty="0" smtClean="0">
                <a:latin typeface="Source Code Pro" panose="020B0509030403020204" pitchFamily="49" charset="0"/>
              </a:rPr>
              <a:t>sin(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>
                <a:latin typeface="Source Code Pro" panose="020B0509030403020204" pitchFamily="49" charset="0"/>
              </a:rPr>
              <a:t>)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r(self):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theta(self):</a:t>
            </a:r>
          </a:p>
          <a:p>
            <a:r>
              <a:rPr lang="en-GB" sz="1200" dirty="0" smtClean="0">
                <a:latin typeface="Source Code Pro" panose="020B0509030403020204" pitchFamily="49" charset="0"/>
              </a:rPr>
              <a:t> 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endParaRPr lang="en-GB" sz="12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717032"/>
            <a:ext cx="4680520" cy="24482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200" dirty="0" smtClean="0">
                <a:latin typeface="Source Code Pro" panose="020B0509030403020204" pitchFamily="49" charset="0"/>
              </a:rPr>
              <a:t>class </a:t>
            </a:r>
            <a:r>
              <a:rPr lang="en-GB" sz="1200" dirty="0" err="1" smtClean="0">
                <a:latin typeface="Source Code Pro" panose="020B0509030403020204" pitchFamily="49" charset="0"/>
              </a:rPr>
              <a:t>CartesianPoint</a:t>
            </a:r>
            <a:r>
              <a:rPr lang="en-GB" sz="12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__</a:t>
            </a:r>
            <a:r>
              <a:rPr lang="en-GB" sz="1200" dirty="0" err="1" smtClean="0">
                <a:latin typeface="Source Code Pro" panose="020B0509030403020204" pitchFamily="49" charset="0"/>
              </a:rPr>
              <a:t>init</a:t>
            </a:r>
            <a:r>
              <a:rPr lang="en-GB" sz="1200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,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x(self):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y(self):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r(self):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**2 +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**2)**0.5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theta(self):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from math import </a:t>
            </a:r>
            <a:r>
              <a:rPr lang="en-GB" sz="1200" dirty="0" err="1" smtClean="0">
                <a:latin typeface="Source Code Pro" panose="020B0509030403020204" pitchFamily="49" charset="0"/>
              </a:rPr>
              <a:t>atan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atan</a:t>
            </a:r>
            <a:r>
              <a:rPr lang="en-GB" sz="1200" dirty="0" smtClean="0">
                <a:latin typeface="Source Code Pro" panose="020B0509030403020204" pitchFamily="49" charset="0"/>
              </a:rPr>
              <a:t>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 /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771" y="2041684"/>
            <a:ext cx="277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identifier names keeps them effectively private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84168" y="2584068"/>
            <a:ext cx="0" cy="16370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779912" y="2348880"/>
            <a:ext cx="2116859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>
            <a:off x="971600" y="2420888"/>
            <a:ext cx="144016" cy="165618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/>
          <p:cNvSpPr/>
          <p:nvPr/>
        </p:nvSpPr>
        <p:spPr>
          <a:xfrm>
            <a:off x="3995936" y="4365104"/>
            <a:ext cx="144016" cy="12961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28219" y="4581128"/>
            <a:ext cx="26356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PolarPoint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instances of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CartesianPoint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support the same method calls, and are therefore substitutable for one another — quack, quack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Syntax &amp; Mechanics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Keywords, identifiers, spacing, built-in types &amp;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96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Python syntax is line oriented and space sensitive rather than free format</a:t>
            </a:r>
          </a:p>
          <a:p>
            <a:r>
              <a:rPr lang="en-GB" dirty="0" smtClean="0"/>
              <a:t>Python's built-in types include numeric primitives and container types</a:t>
            </a:r>
          </a:p>
          <a:p>
            <a:r>
              <a:rPr lang="en-GB" dirty="0"/>
              <a:t>Integers hold arbitrary precision values</a:t>
            </a:r>
          </a:p>
          <a:p>
            <a:r>
              <a:rPr lang="en-GB" dirty="0"/>
              <a:t>Both floating-point and complex numbers supported in the </a:t>
            </a:r>
            <a:r>
              <a:rPr lang="en-GB" dirty="0" smtClean="0"/>
              <a:t>language</a:t>
            </a:r>
          </a:p>
          <a:p>
            <a:r>
              <a:rPr lang="en-GB" dirty="0"/>
              <a:t>Python has expected set of </a:t>
            </a:r>
            <a:r>
              <a:rPr lang="en-GB" dirty="0" smtClean="0"/>
              <a:t>operators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Introduce the Python 3 language</a:t>
            </a:r>
          </a:p>
          <a:p>
            <a:pPr lvl="1"/>
            <a:r>
              <a:rPr lang="en-GB" dirty="0" smtClean="0"/>
              <a:t>Some existing experience of Python assumed, but detailed knowledge is not</a:t>
            </a:r>
          </a:p>
          <a:p>
            <a:pPr lvl="1"/>
            <a:r>
              <a:rPr lang="en-GB" dirty="0" smtClean="0"/>
              <a:t>Programming skill in at least one other language is also assumed</a:t>
            </a:r>
          </a:p>
          <a:p>
            <a:r>
              <a:rPr lang="en-GB" dirty="0" smtClean="0"/>
              <a:t>Explore the structures, mechanics and common idioms of the language</a:t>
            </a:r>
          </a:p>
          <a:p>
            <a:pPr lvl="1"/>
            <a:r>
              <a:rPr lang="en-GB" dirty="0" smtClean="0"/>
              <a:t>Through slides, discussion and hands-on experiments and labs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Identifiers are case-sensitive names for source code entities</a:t>
            </a:r>
          </a:p>
          <a:p>
            <a:pPr lvl="1"/>
            <a:r>
              <a:rPr lang="en-GB" dirty="0" smtClean="0"/>
              <a:t>E.g., functions, classes and variables</a:t>
            </a:r>
          </a:p>
          <a:p>
            <a:r>
              <a:rPr lang="en-GB" dirty="0" smtClean="0"/>
              <a:t>Some identifier classes have reserved meanings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6290" y="4797152"/>
            <a:ext cx="1243441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_*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__*__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__*</a:t>
            </a:r>
            <a:endParaRPr lang="en-GB" sz="24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4797152"/>
            <a:ext cx="2880320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</a:t>
            </a:r>
            <a:r>
              <a:rPr lang="en-GB" sz="2400" dirty="0" err="1" smtClean="0">
                <a:latin typeface="Source Code Pro" panose="020B0509030403020204" pitchFamily="49" charset="0"/>
              </a:rPr>
              <a:t>load_config</a:t>
            </a:r>
            <a:endParaRPr lang="en-GB" sz="2400" dirty="0" smtClean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  <a:r>
              <a:rPr lang="en-GB" sz="2400" dirty="0" err="1" smtClean="0">
                <a:latin typeface="Source Code Pro" panose="020B0509030403020204" pitchFamily="49" charset="0"/>
              </a:rPr>
              <a:t>init</a:t>
            </a: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  <a:r>
              <a:rPr lang="en-GB" sz="2400" dirty="0" err="1" smtClean="0">
                <a:latin typeface="Source Code Pro" panose="020B0509030403020204" pitchFamily="49" charset="0"/>
              </a:rPr>
              <a:t>cached_value</a:t>
            </a:r>
            <a:endParaRPr lang="en-GB" sz="24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437112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4437112"/>
            <a:ext cx="908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7283" y="4437112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Meaning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4797152"/>
            <a:ext cx="3096344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200" dirty="0" smtClean="0"/>
              <a:t>Not imported by wildcard module </a:t>
            </a:r>
            <a:r>
              <a:rPr lang="en-GB" sz="1200" dirty="0" smtClean="0"/>
              <a:t>imports — a convention to indicate privacy in general</a:t>
            </a:r>
            <a:endParaRPr lang="en-GB" sz="1200" dirty="0" smtClean="0"/>
          </a:p>
          <a:p>
            <a:pPr>
              <a:spcBef>
                <a:spcPts val="600"/>
              </a:spcBef>
            </a:pPr>
            <a:r>
              <a:rPr lang="en-GB" sz="1200" dirty="0" smtClean="0"/>
              <a:t>System-defined names, such as special method names and system variables</a:t>
            </a:r>
          </a:p>
          <a:p>
            <a:pPr>
              <a:spcBef>
                <a:spcPts val="600"/>
              </a:spcBef>
            </a:pPr>
            <a:r>
              <a:rPr lang="en-GB" sz="1200" dirty="0" smtClean="0"/>
              <a:t>Class-private names, so typically used to name private attributes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642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3608" y="1412776"/>
            <a:ext cx="7128792" cy="49685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Keywords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628800"/>
            <a:ext cx="2232248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smtClean="0">
                <a:latin typeface="Source Code Pro Semibold" panose="020B0609030403020204" pitchFamily="49" charset="0"/>
              </a:rPr>
              <a:t>False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None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True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and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as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assert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break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class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continue</a:t>
            </a:r>
          </a:p>
          <a:p>
            <a:r>
              <a:rPr lang="en-GB" sz="2600" dirty="0" err="1">
                <a:latin typeface="Source Code Pro Semibold" panose="020B0609030403020204" pitchFamily="49" charset="0"/>
              </a:rPr>
              <a:t>def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9912" y="1628800"/>
            <a:ext cx="2088232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err="1" smtClean="0">
                <a:latin typeface="Source Code Pro Semibold" panose="020B0609030403020204" pitchFamily="49" charset="0"/>
              </a:rPr>
              <a:t>elif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else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except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finally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for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from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global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if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import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in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628800"/>
            <a:ext cx="1944216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smtClean="0">
                <a:latin typeface="Source Code Pro Semibold" panose="020B0609030403020204" pitchFamily="49" charset="0"/>
              </a:rPr>
              <a:t>lambda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nonlocal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not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or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pass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raise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return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try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while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with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15810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Indentation is significant in Python and is used to define block structure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suite</a:t>
            </a:r>
            <a:r>
              <a:rPr lang="en-GB" dirty="0" smtClean="0"/>
              <a:t> is indented from the </a:t>
            </a:r>
            <a:r>
              <a:rPr lang="en-GB" i="1" dirty="0" smtClean="0"/>
              <a:t>header</a:t>
            </a:r>
          </a:p>
          <a:p>
            <a:pPr lvl="1"/>
            <a:r>
              <a:rPr lang="en-GB" dirty="0" smtClean="0"/>
              <a:t>Multiple statements can occur at same level of indentation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365104"/>
            <a:ext cx="5544616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response = input('Who are you? 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if response == '':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print('Hello, World!')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print('Hello, ' + response + '!')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print('Welcome to the machine...')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Spanning multiple 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single statement can extend over multiple lines</a:t>
            </a:r>
          </a:p>
          <a:p>
            <a:pPr lvl="1"/>
            <a:r>
              <a:rPr lang="en-GB" dirty="0" smtClean="0"/>
              <a:t>Implicit continuation across unclosed bracketing (</a:t>
            </a:r>
            <a:r>
              <a:rPr lang="en-GB" i="1" dirty="0" smtClean="0"/>
              <a:t>(...)</a:t>
            </a:r>
            <a:r>
              <a:rPr lang="en-GB" dirty="0" smtClean="0"/>
              <a:t>, </a:t>
            </a:r>
            <a:r>
              <a:rPr lang="en-GB" i="1" dirty="0" smtClean="0"/>
              <a:t>[...]</a:t>
            </a:r>
            <a:r>
              <a:rPr lang="en-GB" dirty="0" smtClean="0"/>
              <a:t>, </a:t>
            </a:r>
            <a:r>
              <a:rPr lang="en-GB" i="1" dirty="0" smtClean="0"/>
              <a:t>{...}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Forced continuation after </a:t>
            </a:r>
            <a:r>
              <a:rPr lang="en-GB" i="1" dirty="0" smtClean="0"/>
              <a:t>\</a:t>
            </a:r>
            <a:r>
              <a:rPr lang="en-GB" dirty="0" smtClean="0"/>
              <a:t> at end of line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4437112"/>
            <a:ext cx="388843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films = [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'The Holy Grail',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'The Life of Brian',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'The Meaning of Life'</a:t>
            </a:r>
          </a:p>
          <a:p>
            <a:r>
              <a:rPr lang="en-GB" dirty="0">
                <a:latin typeface="Source Code Pro" panose="020B0509030403020204" pitchFamily="49" charset="0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4437112"/>
            <a:ext cx="280831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total = amount + \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tax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Compound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possible to combine multiple statements on a single line</a:t>
            </a:r>
          </a:p>
          <a:p>
            <a:pPr lvl="1"/>
            <a:r>
              <a:rPr lang="en-GB" dirty="0" smtClean="0"/>
              <a:t>The semi-colon is a statement separator</a:t>
            </a:r>
          </a:p>
          <a:p>
            <a:r>
              <a:rPr lang="en-GB" dirty="0" smtClean="0"/>
              <a:t>This is, however, strongly discouraged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077072"/>
            <a:ext cx="5400600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if eggs: print('Egg'); print('Spam')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797152"/>
            <a:ext cx="5400600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if eggs: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print('Egg')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print('Spam')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9507" y="4005064"/>
            <a:ext cx="869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Possible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9507" y="4725144"/>
            <a:ext cx="984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Preferred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4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Code comments are introduced with </a:t>
            </a:r>
            <a:r>
              <a:rPr lang="en-GB" i="1" dirty="0" smtClean="0"/>
              <a:t>#</a:t>
            </a:r>
          </a:p>
          <a:p>
            <a:pPr lvl="1"/>
            <a:r>
              <a:rPr lang="en-GB" dirty="0" smtClean="0"/>
              <a:t>Line-based, i.e., but independent of indentation (but advisable to do so)</a:t>
            </a:r>
          </a:p>
          <a:p>
            <a:pPr lvl="1"/>
            <a:r>
              <a:rPr lang="en-GB" dirty="0" smtClean="0"/>
              <a:t>Shell-script friendly, i.e., </a:t>
            </a:r>
            <a:r>
              <a:rPr lang="en-GB" i="1" dirty="0" smtClean="0"/>
              <a:t>#!</a:t>
            </a:r>
            <a:r>
              <a:rPr lang="en-GB" dirty="0" smtClean="0"/>
              <a:t> as first line</a:t>
            </a:r>
          </a:p>
          <a:p>
            <a:r>
              <a:rPr lang="en-GB" dirty="0" smtClean="0"/>
              <a:t>As in other languages, use sparingly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437112"/>
            <a:ext cx="518457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# This is a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if eggs:  # This is also a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>
                <a:latin typeface="Source Code Pro" panose="020B0509030403020204" pitchFamily="49" charset="0"/>
              </a:rPr>
              <a:t># This is </a:t>
            </a:r>
            <a:r>
              <a:rPr lang="en-GB" dirty="0" smtClean="0">
                <a:latin typeface="Source Code Pro" panose="020B0509030403020204" pitchFamily="49" charset="0"/>
              </a:rPr>
              <a:t>an aligned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print('Egg')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# This is a (discouraged) comment</a:t>
            </a:r>
          </a:p>
        </p:txBody>
      </p:sp>
    </p:spTree>
    <p:extLst>
      <p:ext uri="{BB962C8B-B14F-4D97-AF65-F5344CB8AC3E}">
        <p14:creationId xmlns:p14="http://schemas.microsoft.com/office/powerpoint/2010/main" val="157062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types are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Python's built-in types are all classes, with operators and methods</a:t>
            </a:r>
          </a:p>
          <a:p>
            <a:pPr lvl="1"/>
            <a:r>
              <a:rPr lang="en-GB" dirty="0" smtClean="0"/>
              <a:t>E.g., integers</a:t>
            </a:r>
            <a:r>
              <a:rPr lang="en-GB" dirty="0" smtClean="0"/>
              <a:t>, strings, </a:t>
            </a:r>
            <a:r>
              <a:rPr lang="en-GB" dirty="0" smtClean="0"/>
              <a:t>lists </a:t>
            </a:r>
            <a:r>
              <a:rPr lang="en-GB" dirty="0" smtClean="0"/>
              <a:t>and dictionaries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/>
              <a:t>type(value)</a:t>
            </a:r>
            <a:r>
              <a:rPr lang="en-GB" dirty="0"/>
              <a:t> to query a value's </a:t>
            </a:r>
            <a:r>
              <a:rPr lang="en-GB" dirty="0" smtClean="0"/>
              <a:t>type and </a:t>
            </a:r>
            <a:r>
              <a:rPr lang="en-GB" i="1" dirty="0" err="1" smtClean="0"/>
              <a:t>dir</a:t>
            </a:r>
            <a:r>
              <a:rPr lang="en-GB" i="1" dirty="0" smtClean="0"/>
              <a:t>(value)</a:t>
            </a:r>
            <a:r>
              <a:rPr lang="en-GB" dirty="0" smtClean="0"/>
              <a:t> to query its attributes</a:t>
            </a:r>
            <a:endParaRPr lang="en-GB" dirty="0" smtClean="0"/>
          </a:p>
          <a:p>
            <a:r>
              <a:rPr lang="en-GB" dirty="0" smtClean="0"/>
              <a:t>Most built-in types have a literal form</a:t>
            </a:r>
          </a:p>
          <a:p>
            <a:pPr lvl="1"/>
            <a:r>
              <a:rPr lang="en-GB" dirty="0" smtClean="0"/>
              <a:t>E.g., </a:t>
            </a:r>
            <a:r>
              <a:rPr lang="en-GB" i="1" dirty="0" smtClean="0"/>
              <a:t>97</a:t>
            </a:r>
            <a:r>
              <a:rPr lang="en-GB" dirty="0" smtClean="0"/>
              <a:t> is an </a:t>
            </a:r>
            <a:r>
              <a:rPr lang="en-GB" i="1" dirty="0" err="1" smtClean="0"/>
              <a:t>int</a:t>
            </a:r>
            <a:r>
              <a:rPr lang="en-GB" dirty="0" smtClean="0"/>
              <a:t>, </a:t>
            </a:r>
            <a:r>
              <a:rPr lang="en-GB" i="1" dirty="0" smtClean="0"/>
              <a:t>'swallow'</a:t>
            </a:r>
            <a:r>
              <a:rPr lang="en-GB" dirty="0" smtClean="0"/>
              <a:t> is a </a:t>
            </a:r>
            <a:r>
              <a:rPr lang="en-GB" i="1" dirty="0" err="1" smtClean="0"/>
              <a:t>str</a:t>
            </a:r>
            <a:r>
              <a:rPr lang="en-GB" dirty="0" smtClean="0"/>
              <a:t>, </a:t>
            </a:r>
            <a:r>
              <a:rPr lang="en-GB" i="1" dirty="0" smtClean="0"/>
              <a:t>(4, 2)</a:t>
            </a:r>
            <a:r>
              <a:rPr lang="en-GB" dirty="0" smtClean="0"/>
              <a:t> is a </a:t>
            </a:r>
            <a:r>
              <a:rPr lang="en-GB" i="1" dirty="0" smtClean="0"/>
              <a:t>tuple</a:t>
            </a:r>
            <a:r>
              <a:rPr lang="en-GB" dirty="0" smtClean="0"/>
              <a:t> pair, </a:t>
            </a:r>
            <a:r>
              <a:rPr lang="en-GB" i="1" dirty="0"/>
              <a:t>[]</a:t>
            </a:r>
            <a:r>
              <a:rPr lang="en-GB" dirty="0"/>
              <a:t> is an empty </a:t>
            </a:r>
            <a:r>
              <a:rPr lang="en-GB" i="1" dirty="0"/>
              <a:t>list</a:t>
            </a:r>
            <a:r>
              <a:rPr lang="en-GB" dirty="0"/>
              <a:t>, </a:t>
            </a:r>
            <a:r>
              <a:rPr lang="en-GB" i="1" dirty="0" smtClean="0"/>
              <a:t>{'parrot'}</a:t>
            </a:r>
            <a:r>
              <a:rPr lang="en-GB" dirty="0" smtClean="0"/>
              <a:t> is a </a:t>
            </a:r>
            <a:r>
              <a:rPr lang="en-GB" i="1" dirty="0" smtClean="0"/>
              <a:t>set</a:t>
            </a:r>
            <a:r>
              <a:rPr lang="en-GB" dirty="0" smtClean="0"/>
              <a:t> with a single value, </a:t>
            </a:r>
            <a:r>
              <a:rPr lang="en-GB" i="1" dirty="0" smtClean="0"/>
              <a:t>{}</a:t>
            </a:r>
            <a:r>
              <a:rPr lang="en-GB" dirty="0" smtClean="0"/>
              <a:t> is an empty </a:t>
            </a:r>
            <a:r>
              <a:rPr lang="en-GB" i="1" dirty="0" err="1" smtClean="0"/>
              <a:t>dict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981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built-in types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136904" cy="489654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b="1" dirty="0">
                <a:latin typeface="Source Code Pro" panose="020B0509030403020204" pitchFamily="49" charset="0"/>
              </a:rPr>
              <a:t>object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bool</a:t>
            </a:r>
            <a:r>
              <a:rPr lang="en-GB" sz="2000" dirty="0" smtClean="0">
                <a:latin typeface="Source Code Pro" panose="020B0509030403020204" pitchFamily="49" charset="0"/>
              </a:rPr>
              <a:t>      False True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>
                <a:latin typeface="Source Code Pro" panose="020B0509030403020204" pitchFamily="49" charset="0"/>
              </a:rPr>
              <a:t>int</a:t>
            </a:r>
            <a:r>
              <a:rPr lang="en-GB" sz="2000" dirty="0">
                <a:latin typeface="Source Code Pro" panose="020B0509030403020204" pitchFamily="49" charset="0"/>
              </a:rPr>
              <a:t>       42 -97 0x2a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float</a:t>
            </a:r>
            <a:r>
              <a:rPr lang="en-GB" sz="2000" dirty="0">
                <a:latin typeface="Source Code Pro" panose="020B0509030403020204" pitchFamily="49" charset="0"/>
              </a:rPr>
              <a:t>     3.14159 3e8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complex</a:t>
            </a:r>
            <a:r>
              <a:rPr lang="en-GB" sz="2000" dirty="0">
                <a:latin typeface="Source Code Pro" panose="020B0509030403020204" pitchFamily="49" charset="0"/>
              </a:rPr>
              <a:t>   4+2j 9.7+2.3j 1j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err="1">
                <a:latin typeface="Source Code Pro" panose="020B0509030403020204" pitchFamily="49" charset="0"/>
              </a:rPr>
              <a:t>str</a:t>
            </a:r>
            <a:r>
              <a:rPr lang="en-GB" sz="2000" dirty="0">
                <a:latin typeface="Source Code Pro" panose="020B0509030403020204" pitchFamily="49" charset="0"/>
              </a:rPr>
              <a:t>       'Nice' "Isn't it?" </a:t>
            </a:r>
            <a:r>
              <a:rPr lang="en-GB" sz="2000" dirty="0" err="1">
                <a:latin typeface="Source Code Pro" panose="020B0509030403020204" pitchFamily="49" charset="0"/>
              </a:rPr>
              <a:t>r'C</a:t>
            </a:r>
            <a:r>
              <a:rPr lang="en-GB" sz="2000" dirty="0">
                <a:latin typeface="Source Code Pro" panose="020B0509030403020204" pitchFamily="49" charset="0"/>
              </a:rPr>
              <a:t>:\</a:t>
            </a:r>
            <a:r>
              <a:rPr lang="en-GB" sz="2000" dirty="0" err="1">
                <a:latin typeface="Source Code Pro" panose="020B0509030403020204" pitchFamily="49" charset="0"/>
              </a:rPr>
              <a:t>tmp</a:t>
            </a:r>
            <a:r>
              <a:rPr lang="en-GB" sz="2000" dirty="0">
                <a:latin typeface="Source Code Pro" panose="020B0509030403020204" pitchFamily="49" charset="0"/>
              </a:rPr>
              <a:t>' '\u0030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bytes     </a:t>
            </a:r>
            <a:r>
              <a:rPr lang="en-GB" sz="2000" dirty="0" err="1">
                <a:latin typeface="Source Code Pro" panose="020B0509030403020204" pitchFamily="49" charset="0"/>
              </a:rPr>
              <a:t>b'Its</a:t>
            </a:r>
            <a:r>
              <a:rPr lang="en-GB" sz="2000" dirty="0">
                <a:latin typeface="Source Code Pro" panose="020B0509030403020204" pitchFamily="49" charset="0"/>
              </a:rPr>
              <a:t> bark is worse than its byte'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bytearray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      [] [42, 'Forty two']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tuple</a:t>
            </a:r>
            <a:r>
              <a:rPr lang="en-GB" sz="2000" dirty="0">
                <a:latin typeface="Source Code Pro" panose="020B0509030403020204" pitchFamily="49" charset="0"/>
              </a:rPr>
              <a:t>     () (42,) ('pair', 'pear')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range</a:t>
            </a:r>
          </a:p>
          <a:p>
            <a:r>
              <a:rPr lang="en-GB" sz="2000" b="1" dirty="0" err="1">
                <a:latin typeface="Source Code Pro" panose="020B0509030403020204" pitchFamily="49" charset="0"/>
              </a:rPr>
              <a:t>dict</a:t>
            </a:r>
            <a:r>
              <a:rPr lang="en-GB" sz="2000" dirty="0">
                <a:latin typeface="Source Code Pro" panose="020B0509030403020204" pitchFamily="49" charset="0"/>
              </a:rPr>
              <a:t>      {} {'Norway': 'Oslo', 'UK': 'London'}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set</a:t>
            </a:r>
            <a:r>
              <a:rPr lang="en-GB" sz="2000" dirty="0" smtClean="0">
                <a:latin typeface="Source Code Pro" panose="020B0509030403020204" pitchFamily="49" charset="0"/>
              </a:rPr>
              <a:t>       {15, 30, 40}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frozenset</a:t>
            </a:r>
            <a:endParaRPr lang="en-GB" sz="2000" b="1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0709" y="328498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1680" y="479715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225010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Explicit type conversions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use a type name to convert an object of one type to another</a:t>
            </a:r>
          </a:p>
          <a:p>
            <a:pPr lvl="1"/>
            <a:r>
              <a:rPr lang="en-GB" dirty="0" smtClean="0"/>
              <a:t>Assuming that some kind of conversion exists from one type to the other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077072"/>
            <a:ext cx="2664296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int</a:t>
            </a:r>
            <a:r>
              <a:rPr lang="en-GB" dirty="0" smtClean="0">
                <a:latin typeface="Source Code Pro" panose="020B0509030403020204" pitchFamily="49" charset="0"/>
              </a:rPr>
              <a:t>('314')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str</a:t>
            </a:r>
            <a:r>
              <a:rPr lang="en-GB" dirty="0" smtClean="0">
                <a:latin typeface="Source Code Pro" panose="020B0509030403020204" pitchFamily="49" charset="0"/>
              </a:rPr>
              <a:t>(314)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str</a:t>
            </a:r>
            <a:r>
              <a:rPr lang="en-GB" dirty="0" smtClean="0">
                <a:latin typeface="Source Code Pro" panose="020B0509030403020204" pitchFamily="49" charset="0"/>
              </a:rPr>
              <a:t>([3, 1, 4])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list('314')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set([3, 1, 4, 1])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4077072"/>
            <a:ext cx="2376264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314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'314'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'[3, 1, 4]'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['3', '1', '4']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{1, 3, 4}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4437112"/>
            <a:ext cx="1152128" cy="885582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6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err="1" smtClean="0"/>
              <a:t>int</a:t>
            </a:r>
            <a:r>
              <a:rPr lang="en-GB" dirty="0" smtClean="0"/>
              <a:t> type offers arbitrary precision</a:t>
            </a:r>
          </a:p>
          <a:p>
            <a:pPr lvl="1"/>
            <a:r>
              <a:rPr lang="en-GB" dirty="0" smtClean="0"/>
              <a:t>Not limited to machine word size</a:t>
            </a:r>
          </a:p>
          <a:p>
            <a:r>
              <a:rPr lang="en-GB" dirty="0" smtClean="0"/>
              <a:t>It supports the usual operators</a:t>
            </a:r>
          </a:p>
          <a:p>
            <a:pPr lvl="1"/>
            <a:r>
              <a:rPr lang="en-GB" dirty="0" smtClean="0"/>
              <a:t>But </a:t>
            </a:r>
            <a:r>
              <a:rPr lang="en-GB" i="1" dirty="0" smtClean="0"/>
              <a:t>/</a:t>
            </a:r>
            <a:r>
              <a:rPr lang="en-GB" dirty="0" smtClean="0"/>
              <a:t> results in a </a:t>
            </a:r>
            <a:r>
              <a:rPr lang="en-GB" i="1" dirty="0" smtClean="0"/>
              <a:t>float</a:t>
            </a:r>
            <a:r>
              <a:rPr lang="en-GB" dirty="0" smtClean="0"/>
              <a:t>,</a:t>
            </a:r>
            <a:br>
              <a:rPr lang="en-GB" dirty="0" smtClean="0"/>
            </a:br>
            <a:r>
              <a:rPr lang="en-GB" dirty="0" smtClean="0"/>
              <a:t>so use </a:t>
            </a:r>
            <a:r>
              <a:rPr lang="en-GB" i="1" dirty="0" smtClean="0"/>
              <a:t>//</a:t>
            </a:r>
            <a:r>
              <a:rPr lang="en-GB" dirty="0" smtClean="0"/>
              <a:t> if integer</a:t>
            </a:r>
            <a:br>
              <a:rPr lang="en-GB" dirty="0" smtClean="0"/>
            </a:br>
            <a:r>
              <a:rPr lang="en-GB" dirty="0" smtClean="0"/>
              <a:t>division is needed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573016"/>
            <a:ext cx="2232248" cy="244827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800" dirty="0" smtClean="0">
                <a:latin typeface="Source Code Pro" panose="020B0509030403020204" pitchFamily="49" charset="0"/>
              </a:rPr>
              <a:t>42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-273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0b101010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0o1232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0xffff</a:t>
            </a:r>
          </a:p>
        </p:txBody>
      </p:sp>
    </p:spTree>
    <p:extLst>
      <p:ext uri="{BB962C8B-B14F-4D97-AF65-F5344CB8AC3E}">
        <p14:creationId xmlns:p14="http://schemas.microsoft.com/office/powerpoint/2010/main" val="7187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experiments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Small interactive experiments to try out and explore language features</a:t>
            </a:r>
          </a:p>
          <a:p>
            <a:pPr lvl="1"/>
            <a:r>
              <a:rPr lang="en-GB" dirty="0" smtClean="0"/>
              <a:t>Use the IDLE environment, the default </a:t>
            </a:r>
            <a:r>
              <a:rPr lang="en-GB" i="1" dirty="0" smtClean="0"/>
              <a:t>python</a:t>
            </a:r>
            <a:r>
              <a:rPr lang="en-GB" dirty="0" smtClean="0"/>
              <a:t> shell or any available interactive Python environment of your choice!</a:t>
            </a:r>
          </a:p>
          <a:p>
            <a:pPr lvl="1"/>
            <a:r>
              <a:rPr lang="en-GB" dirty="0" smtClean="0"/>
              <a:t>Some experiments are described in the slides, but others may be suggested</a:t>
            </a:r>
          </a:p>
          <a:p>
            <a:r>
              <a:rPr lang="en-GB" dirty="0" smtClean="0"/>
              <a:t>You can carry out experiments individually or in pairs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87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Floating-point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</a:t>
            </a:r>
            <a:r>
              <a:rPr lang="en-GB" i="1" dirty="0" smtClean="0"/>
              <a:t>float</a:t>
            </a:r>
            <a:r>
              <a:rPr lang="en-GB" dirty="0" smtClean="0"/>
              <a:t> typically offers better than 32-bit precision</a:t>
            </a:r>
          </a:p>
          <a:p>
            <a:pPr lvl="1"/>
            <a:r>
              <a:rPr lang="en-GB" dirty="0" smtClean="0"/>
              <a:t>Maps to platform double-precision type</a:t>
            </a:r>
          </a:p>
          <a:p>
            <a:r>
              <a:rPr lang="en-GB" dirty="0" smtClean="0"/>
              <a:t>It supports the usual operators</a:t>
            </a:r>
          </a:p>
          <a:p>
            <a:pPr lvl="1"/>
            <a:r>
              <a:rPr lang="en-GB" dirty="0" smtClean="0"/>
              <a:t>But also supports</a:t>
            </a:r>
            <a:br>
              <a:rPr lang="en-GB" dirty="0" smtClean="0"/>
            </a:br>
            <a:r>
              <a:rPr lang="en-GB" dirty="0" smtClean="0"/>
              <a:t>integer division</a:t>
            </a:r>
            <a:br>
              <a:rPr lang="en-GB" dirty="0" smtClean="0"/>
            </a:br>
            <a:r>
              <a:rPr lang="en-GB" dirty="0" smtClean="0"/>
              <a:t>and modulo</a:t>
            </a:r>
            <a:br>
              <a:rPr lang="en-GB" dirty="0" smtClean="0"/>
            </a:br>
            <a:r>
              <a:rPr lang="en-GB" dirty="0" smtClean="0"/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3933056"/>
            <a:ext cx="3816424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smtClean="0">
                <a:latin typeface="Source Code Pro" panose="020B0509030403020204" pitchFamily="49" charset="0"/>
              </a:rPr>
              <a:t>3e8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-273.15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.5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float('</a:t>
            </a:r>
            <a:r>
              <a:rPr lang="en-GB" sz="2400" dirty="0" err="1" smtClean="0">
                <a:latin typeface="Source Code Pro" panose="020B0509030403020204" pitchFamily="49" charset="0"/>
              </a:rPr>
              <a:t>NaN</a:t>
            </a:r>
            <a:r>
              <a:rPr lang="en-GB" sz="2400" dirty="0" smtClean="0">
                <a:latin typeface="Source Code Pro" panose="020B0509030403020204" pitchFamily="49" charset="0"/>
              </a:rPr>
              <a:t>')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float('-Infinity')</a:t>
            </a:r>
          </a:p>
        </p:txBody>
      </p:sp>
    </p:spTree>
    <p:extLst>
      <p:ext uri="{BB962C8B-B14F-4D97-AF65-F5344CB8AC3E}">
        <p14:creationId xmlns:p14="http://schemas.microsoft.com/office/powerpoint/2010/main" val="26480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numeric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352928" cy="489654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abs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 </a:t>
            </a:r>
            <a:r>
              <a:rPr lang="en-GB" sz="2000" i="1" dirty="0" smtClean="0"/>
              <a:t>Absolute value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bin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of number in binary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divmod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dividend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divisor</a:t>
            </a:r>
            <a:r>
              <a:rPr lang="en-GB" sz="2000" dirty="0" smtClean="0">
                <a:latin typeface="Source Code Pro" panose="020B0509030403020204" pitchFamily="49" charset="0"/>
              </a:rPr>
              <a:t>) </a:t>
            </a:r>
            <a:r>
              <a:rPr lang="en-GB" sz="2000" i="1" dirty="0" smtClean="0"/>
              <a:t>Integer division and remainder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float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</a:t>
            </a:r>
            <a:r>
              <a:rPr lang="en-GB" sz="2000" i="1" dirty="0" smtClean="0"/>
              <a:t>Floating-point number from string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hex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</a:t>
            </a:r>
            <a:r>
              <a:rPr lang="en-GB" sz="2000" i="1" dirty="0"/>
              <a:t>of number in </a:t>
            </a:r>
            <a:r>
              <a:rPr lang="en-GB" sz="2000" i="1" dirty="0" smtClean="0"/>
              <a:t>hexadecimal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</a:t>
            </a:r>
            <a:r>
              <a:rPr lang="en-GB" sz="2000" i="1" dirty="0" smtClean="0"/>
              <a:t>Integer from decimal number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base</a:t>
            </a:r>
            <a:r>
              <a:rPr lang="en-GB" sz="2000" dirty="0" smtClean="0">
                <a:latin typeface="Source Code Pro" panose="020B0509030403020204" pitchFamily="49" charset="0"/>
              </a:rPr>
              <a:t>)         </a:t>
            </a:r>
            <a:r>
              <a:rPr lang="en-GB" sz="2000" i="1" dirty="0"/>
              <a:t>Integer from </a:t>
            </a:r>
            <a:r>
              <a:rPr lang="en-GB" sz="2000" i="1" dirty="0" smtClean="0"/>
              <a:t>number in </a:t>
            </a:r>
            <a:r>
              <a:rPr lang="en-GB" sz="2000" dirty="0" smtClean="0"/>
              <a:t>base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oct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</a:t>
            </a:r>
            <a:r>
              <a:rPr lang="en-GB" sz="2000" i="1" dirty="0"/>
              <a:t>of number in </a:t>
            </a:r>
            <a:r>
              <a:rPr lang="en-GB" sz="2000" i="1" dirty="0" smtClean="0"/>
              <a:t>octal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pow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exponent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dirty="0" smtClean="0"/>
              <a:t>value ** exponent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round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Round to integer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round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places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i="1" dirty="0" smtClean="0"/>
              <a:t>Round to </a:t>
            </a:r>
            <a:r>
              <a:rPr lang="en-GB" sz="2000" dirty="0" smtClean="0"/>
              <a:t>places</a:t>
            </a:r>
            <a:r>
              <a:rPr lang="en-GB" sz="2000" i="1" dirty="0" smtClean="0"/>
              <a:t> decimal places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str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 </a:t>
            </a:r>
            <a:r>
              <a:rPr lang="en-GB" sz="2000" i="1" dirty="0" smtClean="0"/>
              <a:t>String form of number (decimal)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sum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values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</a:t>
            </a:r>
            <a:r>
              <a:rPr lang="en-GB" sz="2000" i="1" dirty="0" smtClean="0"/>
              <a:t>Sum sequence (e.g., list) of values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sum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values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initial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i="1" dirty="0" smtClean="0"/>
              <a:t>Sum sequence from </a:t>
            </a:r>
            <a:r>
              <a:rPr lang="en-GB" sz="2000" dirty="0" smtClean="0"/>
              <a:t>initial</a:t>
            </a:r>
            <a:r>
              <a:rPr lang="en-GB" sz="2000" i="1" dirty="0" smtClean="0"/>
              <a:t> start</a:t>
            </a:r>
            <a:endParaRPr lang="en-GB" sz="20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2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Numeric &amp; bitwise operators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07912" y="1988840"/>
            <a:ext cx="3240360" cy="25422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Addition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-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Subtraction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Multiplication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**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Power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/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Division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//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Integer division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%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Modulo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4336" y="2226840"/>
            <a:ext cx="2232248" cy="88797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Unary plus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-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Unary minus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0360" y="3811016"/>
            <a:ext cx="336408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~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complement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&lt;&lt;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Bitwise left shift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&gt;&gt;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Bitwise right shirt</a:t>
            </a:r>
          </a:p>
          <a:p>
            <a:r>
              <a:rPr lang="en-GB" sz="2000" dirty="0" smtClean="0">
                <a:latin typeface="Source Code Pro Semibold" panose="020B0609030403020204" pitchFamily="49" charset="0"/>
              </a:rPr>
              <a:t>&amp;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and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|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or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^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</a:t>
            </a:r>
            <a:r>
              <a:rPr lang="en-GB" sz="2000" i="1" dirty="0" err="1" smtClean="0"/>
              <a:t>xor</a:t>
            </a:r>
            <a:endParaRPr lang="en-GB" sz="2000" i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95944" y="155679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Binary arithmetic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6344" y="179430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Unary arithmetic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8392" y="337847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Bitwise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1877" y="335699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40022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r>
              <a:rPr lang="en-GB" dirty="0" smtClean="0"/>
              <a:t>Comparison &amp; logic operators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055586"/>
            <a:ext cx="3456384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     </a:t>
            </a:r>
            <a:r>
              <a:rPr lang="en-GB" sz="2000" i="1" dirty="0" smtClean="0"/>
              <a:t>Membership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Non-membership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0112" y="2073170"/>
            <a:ext cx="3024336" cy="88777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is</a:t>
            </a:r>
            <a:r>
              <a:rPr lang="en-GB" sz="2000" dirty="0" smtClean="0">
                <a:latin typeface="Source Code Pro" panose="020B0509030403020204" pitchFamily="49" charset="0"/>
              </a:rPr>
              <a:t>      </a:t>
            </a:r>
            <a:r>
              <a:rPr lang="en-GB" sz="2000" i="1" dirty="0" smtClean="0"/>
              <a:t>Identical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is not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Non-identical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1844824"/>
            <a:ext cx="367240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Equality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Inequality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Less than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Less than or equal to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Greater than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Greater than or equal 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4725144"/>
            <a:ext cx="2448272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and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Logical and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or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Logical or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not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Negation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9912" y="5661248"/>
            <a:ext cx="4824536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if else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Conditional (ternary) operator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648" y="143426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Relational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165028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Identity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6056" y="364502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Membership and containment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429309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Boolean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920" y="5250686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Conditional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Augmented assignments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Augmented assignment forms exist for each binary operator</a:t>
            </a:r>
          </a:p>
          <a:p>
            <a:pPr lvl="1"/>
            <a:r>
              <a:rPr lang="en-GB" dirty="0" smtClean="0"/>
              <a:t>Like regular assignment, augmented assignments are statements not expressions</a:t>
            </a:r>
          </a:p>
          <a:p>
            <a:pPr lvl="1"/>
            <a:r>
              <a:rPr lang="en-GB" dirty="0" smtClean="0"/>
              <a:t>Cannot be chained</a:t>
            </a:r>
            <a:br>
              <a:rPr lang="en-GB" dirty="0" smtClean="0"/>
            </a:br>
            <a:r>
              <a:rPr lang="en-GB" dirty="0" smtClean="0"/>
              <a:t>and can only have</a:t>
            </a:r>
            <a:br>
              <a:rPr lang="en-GB" dirty="0" smtClean="0"/>
            </a:br>
            <a:r>
              <a:rPr lang="en-GB" dirty="0" smtClean="0"/>
              <a:t>a single target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smtClean="0"/>
              <a:t>++</a:t>
            </a:r>
            <a:r>
              <a:rPr lang="en-GB" dirty="0" smtClean="0"/>
              <a:t> or </a:t>
            </a:r>
            <a:r>
              <a:rPr lang="en-GB" i="1" dirty="0" smtClean="0"/>
              <a:t>--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3789040"/>
            <a:ext cx="3312368" cy="244827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800" dirty="0" smtClean="0">
                <a:latin typeface="Source Code Pro Semibold" panose="020B0609030403020204" pitchFamily="49" charset="0"/>
              </a:rPr>
              <a:t>+=   /=   &lt;&lt;=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-=   //=  &gt;&gt;=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*=   %=   &amp;=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**=       |=</a:t>
            </a:r>
          </a:p>
          <a:p>
            <a:r>
              <a:rPr lang="en-GB" sz="2800" dirty="0">
                <a:latin typeface="Source Code Pro Semibold" panose="020B0609030403020204" pitchFamily="49" charset="0"/>
              </a:rPr>
              <a:t> </a:t>
            </a:r>
            <a:r>
              <a:rPr lang="en-GB" sz="2800" dirty="0" smtClean="0">
                <a:latin typeface="Source Code Pro Semibold" panose="020B0609030403020204" pitchFamily="49" charset="0"/>
              </a:rPr>
              <a:t>         ^=</a:t>
            </a:r>
          </a:p>
        </p:txBody>
      </p:sp>
    </p:spTree>
    <p:extLst>
      <p:ext uri="{BB962C8B-B14F-4D97-AF65-F5344CB8AC3E}">
        <p14:creationId xmlns:p14="http://schemas.microsoft.com/office/powerpoint/2010/main" val="23455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Logic &amp; Flow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From the conditional to the exceptional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9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Logic is not based on a strict Boolean type, but there is a </a:t>
            </a:r>
            <a:r>
              <a:rPr lang="en-GB" i="1" dirty="0"/>
              <a:t>bool</a:t>
            </a:r>
            <a:r>
              <a:rPr lang="en-GB" dirty="0"/>
              <a:t> type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and</a:t>
            </a:r>
            <a:r>
              <a:rPr lang="en-GB" dirty="0" smtClean="0"/>
              <a:t>, </a:t>
            </a:r>
            <a:r>
              <a:rPr lang="en-GB" i="1" dirty="0" smtClean="0"/>
              <a:t>or</a:t>
            </a:r>
            <a:r>
              <a:rPr lang="en-GB" dirty="0" smtClean="0"/>
              <a:t> and </a:t>
            </a:r>
            <a:r>
              <a:rPr lang="en-GB" i="1" dirty="0" smtClean="0"/>
              <a:t>if else</a:t>
            </a:r>
            <a:r>
              <a:rPr lang="en-GB" dirty="0" smtClean="0"/>
              <a:t> operators are partially evaluating</a:t>
            </a:r>
          </a:p>
          <a:p>
            <a:r>
              <a:rPr lang="en-GB" dirty="0"/>
              <a:t>There is no </a:t>
            </a:r>
            <a:r>
              <a:rPr lang="en-GB" i="1" dirty="0"/>
              <a:t>switch</a:t>
            </a:r>
            <a:r>
              <a:rPr lang="en-GB" dirty="0"/>
              <a:t>/</a:t>
            </a:r>
            <a:r>
              <a:rPr lang="en-GB" i="1" dirty="0"/>
              <a:t>case</a:t>
            </a:r>
            <a:r>
              <a:rPr lang="en-GB" dirty="0"/>
              <a:t> — use </a:t>
            </a:r>
            <a:r>
              <a:rPr lang="en-GB" i="1" dirty="0"/>
              <a:t>if</a:t>
            </a:r>
          </a:p>
          <a:p>
            <a:r>
              <a:rPr lang="en-GB" dirty="0" smtClean="0"/>
              <a:t>Exception </a:t>
            </a:r>
            <a:r>
              <a:rPr lang="en-GB" dirty="0"/>
              <a:t>handling is similar to that in other languages</a:t>
            </a:r>
          </a:p>
          <a:p>
            <a:r>
              <a:rPr lang="en-GB" i="1" dirty="0"/>
              <a:t>with</a:t>
            </a:r>
            <a:r>
              <a:rPr lang="en-GB" dirty="0"/>
              <a:t> simplifies safe resource </a:t>
            </a:r>
            <a:r>
              <a:rPr lang="en-GB" dirty="0" smtClean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6707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truth?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Boolean logic works with many types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bool</a:t>
            </a:r>
            <a:r>
              <a:rPr lang="en-GB" dirty="0" smtClean="0"/>
              <a:t> as a function to convert a value to its corresponding canonical Boolean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356992"/>
            <a:ext cx="1224136" cy="29523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False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None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0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0.0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b''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[]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{}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5856" y="3356992"/>
            <a:ext cx="4752527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True</a:t>
            </a:r>
          </a:p>
          <a:p>
            <a:r>
              <a:rPr lang="en-GB" sz="2000" i="1" dirty="0" smtClean="0"/>
              <a:t>Non-null references and not otherwise false</a:t>
            </a:r>
          </a:p>
          <a:p>
            <a:r>
              <a:rPr lang="en-GB" sz="2000" i="1" dirty="0" smtClean="0"/>
              <a:t>Non-zero numbers</a:t>
            </a:r>
          </a:p>
          <a:p>
            <a:r>
              <a:rPr lang="en-GB" sz="2000" i="1" dirty="0" smtClean="0"/>
              <a:t>Non-empty strings</a:t>
            </a:r>
          </a:p>
          <a:p>
            <a:r>
              <a:rPr lang="en-GB" sz="2000" i="1" dirty="0" smtClean="0"/>
              <a:t>Non-empty containers</a:t>
            </a:r>
            <a:endParaRPr lang="en-GB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1" y="5570656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 empty containers with non-literal empty forms are also considered false.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555777" y="5724545"/>
            <a:ext cx="576064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and</a:t>
            </a:r>
            <a:r>
              <a:rPr lang="en-GB" dirty="0" smtClean="0"/>
              <a:t> &amp; </a:t>
            </a:r>
            <a:r>
              <a:rPr lang="en-GB" i="1" dirty="0" smtClean="0"/>
              <a:t>or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logical operators </a:t>
            </a:r>
            <a:r>
              <a:rPr lang="en-GB" i="1" dirty="0" smtClean="0"/>
              <a:t>and</a:t>
            </a:r>
            <a:r>
              <a:rPr lang="en-GB" dirty="0" smtClean="0"/>
              <a:t> </a:t>
            </a:r>
            <a:r>
              <a:rPr lang="en-GB" dirty="0" err="1" smtClean="0"/>
              <a:t>and</a:t>
            </a:r>
            <a:r>
              <a:rPr lang="en-GB" dirty="0" smtClean="0"/>
              <a:t> </a:t>
            </a:r>
            <a:r>
              <a:rPr lang="en-GB" i="1" dirty="0" smtClean="0"/>
              <a:t>or</a:t>
            </a:r>
            <a:r>
              <a:rPr lang="en-GB" dirty="0" smtClean="0"/>
              <a:t> are partially evaluating</a:t>
            </a:r>
          </a:p>
          <a:p>
            <a:pPr lvl="1"/>
            <a:r>
              <a:rPr lang="en-GB" dirty="0" smtClean="0"/>
              <a:t>I.e., they do not evaluate their right-hand operand if they do not need to</a:t>
            </a:r>
          </a:p>
          <a:p>
            <a:pPr lvl="1"/>
            <a:r>
              <a:rPr lang="en-GB" dirty="0" smtClean="0"/>
              <a:t>They return the last evaluated operand, without any conversion to </a:t>
            </a:r>
            <a:r>
              <a:rPr lang="en-GB" i="1" dirty="0" smtClean="0"/>
              <a:t>bool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725144"/>
            <a:ext cx="3024336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'Hello' and 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'Hello' or 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[] and [3, 1, 4]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{42, 97} or {42}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{0} and {1} or [2]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4725144"/>
            <a:ext cx="1512168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'Hello'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{42, 97}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{1}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5085184"/>
            <a:ext cx="1872208" cy="885582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0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Chained comparisons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Comparisons can be combined without using an intermediate </a:t>
            </a:r>
            <a:r>
              <a:rPr lang="en-GB" i="1" dirty="0" smtClean="0"/>
              <a:t>and</a:t>
            </a:r>
          </a:p>
          <a:p>
            <a:pPr lvl="1"/>
            <a:r>
              <a:rPr lang="en-GB" dirty="0" smtClean="0"/>
              <a:t>The short-circuiting evaluation is the same, i.e., if the first comparison is false, no further evaluation occurs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4221088"/>
            <a:ext cx="648072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minimum &lt; value &lt; maximum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'' != selection in options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648072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minimum &lt; value and value &lt; maximum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'' != selection and selection in options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22108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Brief form...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39296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0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Programming labs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Labs implemented using Cyber-Dojo</a:t>
            </a:r>
          </a:p>
          <a:p>
            <a:pPr lvl="1"/>
            <a:r>
              <a:rPr lang="en-GB" i="1" dirty="0"/>
              <a:t>http://cyber-dojo.org</a:t>
            </a:r>
            <a:r>
              <a:rPr lang="en-GB" i="1" dirty="0" smtClean="0"/>
              <a:t>/</a:t>
            </a:r>
          </a:p>
          <a:p>
            <a:pPr lvl="1"/>
            <a:r>
              <a:rPr lang="en-GB" dirty="0"/>
              <a:t>Labs involve writing </a:t>
            </a:r>
            <a:r>
              <a:rPr lang="en-GB" dirty="0" smtClean="0"/>
              <a:t>both code </a:t>
            </a:r>
            <a:r>
              <a:rPr lang="en-GB" dirty="0"/>
              <a:t>and </a:t>
            </a:r>
            <a:r>
              <a:rPr lang="en-GB" dirty="0" smtClean="0"/>
              <a:t>tests</a:t>
            </a:r>
            <a:endParaRPr lang="en-GB" i="1" dirty="0" smtClean="0"/>
          </a:p>
          <a:p>
            <a:r>
              <a:rPr lang="en-GB" dirty="0" smtClean="0"/>
              <a:t>Labs are undertaken in pairs</a:t>
            </a:r>
          </a:p>
          <a:p>
            <a:pPr lvl="1"/>
            <a:r>
              <a:rPr lang="en-GB" dirty="0" smtClean="0"/>
              <a:t>But pairing is not marriage — you will move around</a:t>
            </a:r>
          </a:p>
          <a:p>
            <a:r>
              <a:rPr lang="en-GB" dirty="0" smtClean="0"/>
              <a:t>Oh, and there's homework too</a:t>
            </a:r>
          </a:p>
          <a:p>
            <a:pPr lvl="1"/>
            <a:r>
              <a:rPr lang="en-GB" dirty="0" smtClean="0"/>
              <a:t>Individual rather than paired, and not in Cyber-Dojo</a:t>
            </a:r>
          </a:p>
        </p:txBody>
      </p:sp>
    </p:spTree>
    <p:extLst>
      <p:ext uri="{BB962C8B-B14F-4D97-AF65-F5344CB8AC3E}">
        <p14:creationId xmlns:p14="http://schemas.microsoft.com/office/powerpoint/2010/main" val="89382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if else</a:t>
            </a:r>
            <a:r>
              <a:rPr lang="en-GB" dirty="0" smtClean="0"/>
              <a:t>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conditional operator has a very different syntax to the </a:t>
            </a:r>
            <a:r>
              <a:rPr lang="en-GB" i="1" dirty="0" smtClean="0"/>
              <a:t>if</a:t>
            </a:r>
            <a:r>
              <a:rPr lang="en-GB" dirty="0" smtClean="0"/>
              <a:t> statement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smtClean="0"/>
              <a:t>header–suite</a:t>
            </a:r>
            <a:r>
              <a:rPr lang="en-GB" dirty="0" smtClean="0"/>
              <a:t> delineation, as for statements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else</a:t>
            </a:r>
            <a:r>
              <a:rPr lang="en-GB" dirty="0" smtClean="0"/>
              <a:t> is mandatory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err="1" smtClean="0"/>
              <a:t>elif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4941168"/>
            <a:ext cx="6480720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user = input('Who are you? 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user = </a:t>
            </a:r>
            <a:r>
              <a:rPr lang="en-GB" sz="2000" dirty="0" err="1" smtClean="0">
                <a:latin typeface="Source Code Pro" panose="020B0509030403020204" pitchFamily="49" charset="0"/>
              </a:rPr>
              <a:t>user.title</a:t>
            </a:r>
            <a:r>
              <a:rPr lang="en-GB" sz="2000" dirty="0" smtClean="0">
                <a:latin typeface="Source Code Pro" panose="020B0509030403020204" pitchFamily="49" charset="0"/>
              </a:rPr>
              <a:t>() if user else 'Guest'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exception is a signal (with data) to discontinue a control path</a:t>
            </a:r>
          </a:p>
          <a:p>
            <a:pPr lvl="1"/>
            <a:r>
              <a:rPr lang="en-GB" dirty="0" smtClean="0"/>
              <a:t>A raised exception propagates until handled by an </a:t>
            </a:r>
            <a:r>
              <a:rPr lang="en-GB" i="1" dirty="0" smtClean="0"/>
              <a:t>except</a:t>
            </a:r>
            <a:r>
              <a:rPr lang="en-GB" dirty="0" smtClean="0"/>
              <a:t> in a caller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3933056"/>
            <a:ext cx="6768752" cy="201622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prompt = ('What </a:t>
            </a:r>
            <a:r>
              <a:rPr lang="en-GB" sz="2000" dirty="0">
                <a:latin typeface="Source Code Pro" panose="020B0509030403020204" pitchFamily="49" charset="0"/>
              </a:rPr>
              <a:t>is the airspeed </a:t>
            </a:r>
            <a:r>
              <a:rPr lang="en-GB" sz="2000" dirty="0" smtClean="0">
                <a:latin typeface="Source Code Pro" panose="020B0509030403020204" pitchFamily="49" charset="0"/>
              </a:rPr>
              <a:t>velocity 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  'of </a:t>
            </a:r>
            <a:r>
              <a:rPr lang="en-GB" sz="2000" dirty="0">
                <a:latin typeface="Source Code Pro" panose="020B0509030403020204" pitchFamily="49" charset="0"/>
              </a:rPr>
              <a:t>an </a:t>
            </a:r>
            <a:r>
              <a:rPr lang="en-GB" sz="2000" dirty="0" err="1">
                <a:latin typeface="Source Code Pro" panose="020B0509030403020204" pitchFamily="49" charset="0"/>
              </a:rPr>
              <a:t>unladen</a:t>
            </a:r>
            <a:r>
              <a:rPr lang="en-GB" sz="2000" dirty="0">
                <a:latin typeface="Source Code Pro" panose="020B0509030403020204" pitchFamily="49" charset="0"/>
              </a:rPr>
              <a:t> swallow? </a:t>
            </a:r>
            <a:r>
              <a:rPr lang="en-GB" sz="2000" dirty="0" smtClean="0">
                <a:latin typeface="Source Code Pro" panose="020B0509030403020204" pitchFamily="49" charset="0"/>
              </a:rPr>
              <a:t>')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response = input(prompt)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response = ''</a:t>
            </a:r>
          </a:p>
        </p:txBody>
      </p:sp>
    </p:spTree>
    <p:extLst>
      <p:ext uri="{BB962C8B-B14F-4D97-AF65-F5344CB8AC3E}">
        <p14:creationId xmlns:p14="http://schemas.microsoft.com/office/powerpoint/2010/main" val="31516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Exceptions are normally used to signal error or other undesirable events</a:t>
            </a:r>
          </a:p>
          <a:p>
            <a:pPr lvl="1"/>
            <a:r>
              <a:rPr lang="en-GB" dirty="0" smtClean="0"/>
              <a:t>But this is not always the case, e.g., </a:t>
            </a:r>
            <a:r>
              <a:rPr lang="en-GB" i="1" dirty="0" err="1" smtClean="0"/>
              <a:t>StopIteration</a:t>
            </a:r>
            <a:r>
              <a:rPr lang="en-GB" dirty="0" smtClean="0"/>
              <a:t> is used by iterators to signal the end of iteration</a:t>
            </a:r>
          </a:p>
          <a:p>
            <a:r>
              <a:rPr lang="en-GB" dirty="0" smtClean="0"/>
              <a:t>Exceptions are objects and their type is defined in a class hierarchy</a:t>
            </a:r>
          </a:p>
          <a:p>
            <a:pPr lvl="1"/>
            <a:r>
              <a:rPr lang="en-GB" dirty="0" smtClean="0"/>
              <a:t>The root of the hierarchy is </a:t>
            </a:r>
            <a:r>
              <a:rPr lang="en-GB" i="1" dirty="0" err="1" smtClean="0"/>
              <a:t>BaseException</a:t>
            </a:r>
            <a:endParaRPr lang="en-GB" i="1" dirty="0" smtClean="0"/>
          </a:p>
          <a:p>
            <a:pPr lvl="1"/>
            <a:r>
              <a:rPr lang="en-GB" dirty="0" smtClean="0"/>
              <a:t>But yours should derive from </a:t>
            </a:r>
            <a:r>
              <a:rPr lang="en-GB" i="1" dirty="0" smtClean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15416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Catching exceptions by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Exceptions can be handled by type</a:t>
            </a:r>
          </a:p>
          <a:p>
            <a:pPr lvl="1"/>
            <a:r>
              <a:rPr lang="en-GB" i="1" dirty="0" smtClean="0"/>
              <a:t>except</a:t>
            </a:r>
            <a:r>
              <a:rPr lang="en-GB" dirty="0" smtClean="0"/>
              <a:t> statements are tried in turn until there is a base or direct match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1920" y="3501008"/>
            <a:ext cx="4320480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ArithmeticError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7" y="3770456"/>
            <a:ext cx="2304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specific exception type: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ZeroDivisionError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derives from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ArithmeticError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419872" y="4365105"/>
            <a:ext cx="48974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5616" y="4797152"/>
            <a:ext cx="230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general match handles any remaining exceptions, but is not recommended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411760" y="5589240"/>
            <a:ext cx="1497855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2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an exception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handled exception can be bound to a variable</a:t>
            </a:r>
          </a:p>
          <a:p>
            <a:pPr lvl="1"/>
            <a:r>
              <a:rPr lang="en-GB" dirty="0" smtClean="0"/>
              <a:t>The variable is bound only for the duration of the handler, and is not accessible after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717032"/>
            <a:ext cx="5760640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 as </a:t>
            </a:r>
            <a:r>
              <a:rPr lang="en-GB" sz="2000" dirty="0" err="1" smtClean="0">
                <a:latin typeface="Source Code Pro" panose="020B0509030403020204" pitchFamily="49" charset="0"/>
              </a:rPr>
              <a:t>byZero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ArithmeticError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Exception as other: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4289" y="4705399"/>
            <a:ext cx="180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byZero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only accessible here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411760" y="4869160"/>
            <a:ext cx="469483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7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handler, many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possible to define an </a:t>
            </a:r>
            <a:r>
              <a:rPr lang="en-GB" i="1" dirty="0" smtClean="0"/>
              <a:t>except</a:t>
            </a:r>
            <a:r>
              <a:rPr lang="en-GB" dirty="0" smtClean="0"/>
              <a:t> handler that matches different types</a:t>
            </a:r>
          </a:p>
          <a:p>
            <a:pPr lvl="1"/>
            <a:r>
              <a:rPr lang="en-GB" dirty="0" smtClean="0"/>
              <a:t>A handler variable can also be assigned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429000"/>
            <a:ext cx="6768752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(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OverflowError</a:t>
            </a:r>
            <a:r>
              <a:rPr lang="en-GB" sz="2000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(</a:t>
            </a:r>
            <a:r>
              <a:rPr lang="en-GB" sz="2000" dirty="0" err="1" smtClean="0">
                <a:latin typeface="Source Code Pro" panose="020B0509030403020204" pitchFamily="49" charset="0"/>
              </a:rPr>
              <a:t>EOFError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OSError</a:t>
            </a:r>
            <a:r>
              <a:rPr lang="en-GB" sz="2000" dirty="0" smtClean="0">
                <a:latin typeface="Source Code Pro" panose="020B0509030403020204" pitchFamily="49" charset="0"/>
              </a:rPr>
              <a:t>) as external: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Exception as other: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7916693" y="407707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5502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Raising 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raise</a:t>
            </a:r>
            <a:r>
              <a:rPr lang="en-GB" dirty="0" smtClean="0"/>
              <a:t> statement specifies a class or an object as the exception to raise</a:t>
            </a:r>
          </a:p>
          <a:p>
            <a:pPr lvl="1"/>
            <a:r>
              <a:rPr lang="en-GB" dirty="0" smtClean="0"/>
              <a:t>If it's a class name, an object instantiated from that class is created and raised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3861048"/>
            <a:ext cx="5904656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raise Exception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 Exception("I don't know that")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 Exception 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caughtException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 Exception from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34594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Re-raise current handled exception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52575" y="4725145"/>
            <a:ext cx="46089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4849996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Raise a new exception chained from an existing exception </a:t>
            </a:r>
            <a:r>
              <a:rPr lang="en-GB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caughtException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91680" y="5013177"/>
            <a:ext cx="92179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59832" y="5517232"/>
            <a:ext cx="0" cy="21602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5816" y="578610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Raise a new exception ignoring any previous exception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3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try else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try</a:t>
            </a:r>
            <a:r>
              <a:rPr lang="en-GB" dirty="0" smtClean="0"/>
              <a:t> and </a:t>
            </a:r>
            <a:r>
              <a:rPr lang="en-GB" i="1" dirty="0" smtClean="0"/>
              <a:t>except</a:t>
            </a:r>
            <a:r>
              <a:rPr lang="en-GB" dirty="0" smtClean="0"/>
              <a:t> can be associated with an </a:t>
            </a:r>
            <a:r>
              <a:rPr lang="en-GB" i="1" dirty="0" smtClean="0"/>
              <a:t>else</a:t>
            </a:r>
            <a:r>
              <a:rPr lang="en-GB" dirty="0" smtClean="0"/>
              <a:t> statement</a:t>
            </a:r>
          </a:p>
          <a:p>
            <a:pPr lvl="1"/>
            <a:r>
              <a:rPr lang="en-GB" dirty="0" smtClean="0"/>
              <a:t>This is executed after the </a:t>
            </a:r>
            <a:r>
              <a:rPr lang="en-GB" i="1" dirty="0" smtClean="0"/>
              <a:t>try</a:t>
            </a:r>
            <a:r>
              <a:rPr lang="en-GB" dirty="0" smtClean="0"/>
              <a:t> if and only if no exception was 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736" y="3933056"/>
            <a:ext cx="475252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hal.open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pod_bay.doors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SorryDave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airlock.open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pod_bay.park</a:t>
            </a:r>
            <a:r>
              <a:rPr lang="en-GB" sz="2000" dirty="0" smtClean="0">
                <a:latin typeface="Source Code Pro" panose="020B0509030403020204" pitchFamily="49" charset="0"/>
              </a:rPr>
              <a:t>(pod)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try finally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finally</a:t>
            </a:r>
            <a:r>
              <a:rPr lang="en-GB" dirty="0" smtClean="0"/>
              <a:t> statement is executed whether an exception is raised or not</a:t>
            </a:r>
          </a:p>
          <a:p>
            <a:pPr lvl="1"/>
            <a:r>
              <a:rPr lang="en-GB" dirty="0" smtClean="0"/>
              <a:t>Useful for factoring out common code from </a:t>
            </a:r>
            <a:r>
              <a:rPr lang="en-GB" i="1" dirty="0" smtClean="0"/>
              <a:t>try</a:t>
            </a:r>
            <a:r>
              <a:rPr lang="en-GB" dirty="0" smtClean="0"/>
              <a:t> and </a:t>
            </a:r>
            <a:r>
              <a:rPr lang="en-GB" i="1" dirty="0" smtClean="0"/>
              <a:t>except</a:t>
            </a:r>
            <a:r>
              <a:rPr lang="en-GB" dirty="0" smtClean="0"/>
              <a:t> statements, such as clean-up code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4293096"/>
            <a:ext cx="3960440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log = open('log.txt')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log.read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log.close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620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Permissible </a:t>
            </a:r>
            <a:r>
              <a:rPr lang="en-GB" i="1" dirty="0" smtClean="0"/>
              <a:t>try</a:t>
            </a:r>
            <a:r>
              <a:rPr lang="en-GB" dirty="0" smtClean="0"/>
              <a:t> forms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72208"/>
            <a:ext cx="187220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6" y="2304256"/>
            <a:ext cx="187220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5896" y="2736304"/>
            <a:ext cx="187220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6056" y="3168352"/>
            <a:ext cx="187220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2200" y="3600400"/>
            <a:ext cx="1872208" cy="26369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4057908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 or more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handlers, but no more than a single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259632" y="2924944"/>
            <a:ext cx="0" cy="10801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578610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cannot appear unless it follows an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076056" y="4824537"/>
            <a:ext cx="432048" cy="96156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364088" y="5131734"/>
            <a:ext cx="1080120" cy="74553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Questions, answers &amp; intros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best way to have your questions answered is to ask them</a:t>
            </a:r>
          </a:p>
          <a:p>
            <a:pPr lvl="1"/>
            <a:r>
              <a:rPr lang="en-GB" dirty="0" smtClean="0"/>
              <a:t>Mindreading is not (yet) supported</a:t>
            </a:r>
          </a:p>
          <a:p>
            <a:r>
              <a:rPr lang="en-GB" dirty="0" smtClean="0"/>
              <a:t>And now, please introduce yourself!</a:t>
            </a:r>
          </a:p>
          <a:p>
            <a:pPr lvl="1"/>
            <a:r>
              <a:rPr lang="en-GB" dirty="0" smtClean="0"/>
              <a:t>Briefly...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39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with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with</a:t>
            </a:r>
            <a:r>
              <a:rPr lang="en-GB" dirty="0" smtClean="0"/>
              <a:t> statement makes regular and exception-safe clean-up simple</a:t>
            </a:r>
          </a:p>
          <a:p>
            <a:pPr lvl="1"/>
            <a:r>
              <a:rPr lang="en-GB" dirty="0" smtClean="0"/>
              <a:t>A clean-up action is called automatically whether or not an exception is raised</a:t>
            </a:r>
          </a:p>
          <a:p>
            <a:pPr lvl="1"/>
            <a:r>
              <a:rPr lang="en-GB" dirty="0" smtClean="0"/>
              <a:t>Multiple objects can be specified</a:t>
            </a:r>
          </a:p>
          <a:p>
            <a:pPr lvl="1"/>
            <a:r>
              <a:rPr lang="en-GB" dirty="0" smtClean="0"/>
              <a:t>Relies on </a:t>
            </a:r>
            <a:r>
              <a:rPr lang="en-GB" i="1" dirty="0" smtClean="0"/>
              <a:t>__enter__</a:t>
            </a:r>
            <a:r>
              <a:rPr lang="en-GB" dirty="0" smtClean="0"/>
              <a:t> and </a:t>
            </a:r>
            <a:r>
              <a:rPr lang="en-GB" i="1" dirty="0" smtClean="0"/>
              <a:t>__exit__</a:t>
            </a:r>
            <a:r>
              <a:rPr lang="en-GB" dirty="0" smtClean="0"/>
              <a:t> methods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4941168"/>
            <a:ext cx="4608512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log.read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499401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 style for using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670944" y="5157193"/>
            <a:ext cx="46089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guidelines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Don't catch an exception unless you know what to do with it</a:t>
            </a:r>
          </a:p>
          <a:p>
            <a:pPr lvl="1"/>
            <a:r>
              <a:rPr lang="en-GB" dirty="0" smtClean="0"/>
              <a:t>And be suspicious if you do nothing with it</a:t>
            </a:r>
          </a:p>
          <a:p>
            <a:r>
              <a:rPr lang="en-GB" dirty="0" smtClean="0"/>
              <a:t>Always use </a:t>
            </a:r>
            <a:r>
              <a:rPr lang="en-GB" i="1" dirty="0" smtClean="0"/>
              <a:t>with</a:t>
            </a:r>
            <a:r>
              <a:rPr lang="en-GB" dirty="0" smtClean="0"/>
              <a:t> for resource handling, in particular file handling</a:t>
            </a:r>
          </a:p>
          <a:p>
            <a:pPr lvl="1"/>
            <a:r>
              <a:rPr lang="en-GB" dirty="0" smtClean="0"/>
              <a:t>And don't bother checking whether a file is open after you open it</a:t>
            </a:r>
          </a:p>
          <a:p>
            <a:r>
              <a:rPr lang="en-GB" dirty="0" smtClean="0"/>
              <a:t>Use exceptions rather than error codes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for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for</a:t>
            </a:r>
            <a:r>
              <a:rPr lang="en-GB" dirty="0" smtClean="0"/>
              <a:t> iterates over a sequence of values</a:t>
            </a:r>
          </a:p>
          <a:p>
            <a:pPr lvl="1"/>
            <a:r>
              <a:rPr lang="en-GB" dirty="0" smtClean="0"/>
              <a:t>Over containers — e.g., string, list, tuple, set or dictionary — or other </a:t>
            </a:r>
            <a:r>
              <a:rPr lang="en-GB" dirty="0" err="1" smtClean="0"/>
              <a:t>iterables</a:t>
            </a:r>
            <a:endParaRPr lang="en-GB" dirty="0" smtClean="0"/>
          </a:p>
          <a:p>
            <a:pPr lvl="1"/>
            <a:r>
              <a:rPr lang="en-GB" dirty="0" smtClean="0"/>
              <a:t>Loop values are bound to one or more target </a:t>
            </a:r>
            <a:r>
              <a:rPr lang="en-GB" dirty="0" smtClean="0"/>
              <a:t>variables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4221088"/>
            <a:ext cx="7056784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machete </a:t>
            </a:r>
            <a:r>
              <a:rPr lang="en-GB" sz="2000" dirty="0">
                <a:latin typeface="Source Code Pro" panose="020B0509030403020204" pitchFamily="49" charset="0"/>
              </a:rPr>
              <a:t>= </a:t>
            </a:r>
            <a:r>
              <a:rPr lang="en-GB" sz="2000" dirty="0" smtClean="0">
                <a:latin typeface="Source Code Pro" panose="020B0509030403020204" pitchFamily="49" charset="0"/>
              </a:rPr>
              <a:t>['IV', 'V', 'II', 'III', 'VI']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for episode in machete: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print('Star Wars', episode)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5517232"/>
            <a:ext cx="7056784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>
                <a:latin typeface="Source Code Pro" panose="020B0509030403020204" pitchFamily="49" charset="0"/>
              </a:rPr>
              <a:t>for episode in </a:t>
            </a:r>
            <a:r>
              <a:rPr lang="en-GB" sz="2000" dirty="0" smtClean="0">
                <a:latin typeface="Source Code Pro" panose="020B0509030403020204" pitchFamily="49" charset="0"/>
              </a:rPr>
              <a:t>'IV', 'V', 'II', 'III', 'VI':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print('Star Wars', episode)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0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a </a:t>
            </a:r>
            <a:r>
              <a:rPr lang="en-GB" i="1" dirty="0" smtClean="0"/>
              <a:t>range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common to use </a:t>
            </a:r>
            <a:r>
              <a:rPr lang="en-GB" i="1" dirty="0" smtClean="0"/>
              <a:t>range</a:t>
            </a:r>
            <a:r>
              <a:rPr lang="en-GB" dirty="0" smtClean="0"/>
              <a:t> to define a number sequence to loop over</a:t>
            </a:r>
          </a:p>
          <a:p>
            <a:pPr lvl="1"/>
            <a:r>
              <a:rPr lang="en-GB" dirty="0" smtClean="0"/>
              <a:t>A range is a first-class, built-in object and doesn't allocate an actual list of </a:t>
            </a:r>
            <a:r>
              <a:rPr lang="en-GB" dirty="0" smtClean="0"/>
              <a:t>numbers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59632" y="3933056"/>
            <a:ext cx="432048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229200"/>
            <a:ext cx="4320480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range(0, 100, 2):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8481" y="4005064"/>
            <a:ext cx="230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from 0 up to (but not including) 100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499992" y="4167664"/>
            <a:ext cx="1598489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8481" y="5301208"/>
            <a:ext cx="230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from 0 up to (but not including) 100 in steps of 2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508104" y="5463808"/>
            <a:ext cx="59037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not to iterate containers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Do not use a </a:t>
            </a:r>
            <a:r>
              <a:rPr lang="en-GB" i="1" dirty="0" smtClean="0"/>
              <a:t>range</a:t>
            </a:r>
            <a:r>
              <a:rPr lang="en-GB" dirty="0" smtClean="0"/>
              <a:t>-derived index to index into lists and tuples</a:t>
            </a:r>
          </a:p>
          <a:p>
            <a:pPr lvl="1"/>
            <a:r>
              <a:rPr lang="en-GB" dirty="0" smtClean="0"/>
              <a:t>Traverse the elements directly using </a:t>
            </a:r>
            <a:r>
              <a:rPr lang="en-GB" i="1" dirty="0" smtClean="0"/>
              <a:t>for</a:t>
            </a:r>
          </a:p>
          <a:p>
            <a:r>
              <a:rPr lang="en-GB" dirty="0" smtClean="0"/>
              <a:t>Only the keys will be iterated over if a dictionary is the object of a </a:t>
            </a:r>
            <a:r>
              <a:rPr lang="en-GB" i="1" dirty="0" smtClean="0"/>
              <a:t>for</a:t>
            </a:r>
            <a:r>
              <a:rPr lang="en-GB" dirty="0" smtClean="0"/>
              <a:t> loop</a:t>
            </a:r>
          </a:p>
          <a:p>
            <a:pPr lvl="1"/>
            <a:r>
              <a:rPr lang="en-GB" dirty="0" smtClean="0"/>
              <a:t>To iterate over the values or the key–value pairs use a view, i.e., </a:t>
            </a:r>
            <a:r>
              <a:rPr lang="en-GB" i="1" dirty="0" smtClean="0"/>
              <a:t>values</a:t>
            </a:r>
            <a:r>
              <a:rPr lang="en-GB" dirty="0" smtClean="0"/>
              <a:t> or </a:t>
            </a:r>
            <a:r>
              <a:rPr lang="en-GB" i="1" dirty="0" smtClean="0"/>
              <a:t>items</a:t>
            </a:r>
            <a:r>
              <a:rPr lang="en-GB" dirty="0" smtClean="0"/>
              <a:t> — do not iterate over the keys and look up the corresponding value each time</a:t>
            </a:r>
          </a:p>
        </p:txBody>
      </p:sp>
    </p:spTree>
    <p:extLst>
      <p:ext uri="{BB962C8B-B14F-4D97-AF65-F5344CB8AC3E}">
        <p14:creationId xmlns:p14="http://schemas.microsoft.com/office/powerpoint/2010/main" val="13439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dictionaries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284984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 in airports: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700808"/>
            <a:ext cx="4608512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airports</a:t>
            </a:r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= {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'AMS': 'Schiphol',</a:t>
            </a:r>
          </a:p>
          <a:p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   'LHR</a:t>
            </a:r>
            <a:r>
              <a:rPr lang="en-GB" sz="1600" dirty="0">
                <a:latin typeface="Source Code Pro" panose="020B0509030403020204" pitchFamily="49" charset="0"/>
              </a:rPr>
              <a:t>': 'Heathrow</a:t>
            </a:r>
            <a:r>
              <a:rPr lang="en-GB" sz="1600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   'OSL': 'Oslo',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077072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airports.keys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869160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name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airports.values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print(name)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5661248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code, name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airports.items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print(code, name)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481" y="3356992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keys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923928" y="3500428"/>
            <a:ext cx="217455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8481" y="4129335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keys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788024" y="4291935"/>
            <a:ext cx="1310458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8481" y="4921423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values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047209" y="5084023"/>
            <a:ext cx="1051273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84169" y="5713511"/>
            <a:ext cx="295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key–value pairs as tuples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652120" y="5876111"/>
            <a:ext cx="432051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 </a:t>
            </a:r>
            <a:r>
              <a:rPr lang="en-GB" i="1" dirty="0" smtClean="0"/>
              <a:t>else</a:t>
            </a:r>
            <a:r>
              <a:rPr lang="en-GB" dirty="0" smtClean="0"/>
              <a:t> statements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Both </a:t>
            </a:r>
            <a:r>
              <a:rPr lang="en-GB" i="1" dirty="0" smtClean="0"/>
              <a:t>while</a:t>
            </a:r>
            <a:r>
              <a:rPr lang="en-GB" dirty="0" smtClean="0"/>
              <a:t> and </a:t>
            </a:r>
            <a:r>
              <a:rPr lang="en-GB" i="1" dirty="0" smtClean="0"/>
              <a:t>for</a:t>
            </a:r>
            <a:r>
              <a:rPr lang="en-GB" dirty="0" smtClean="0"/>
              <a:t> support optional </a:t>
            </a:r>
            <a:r>
              <a:rPr lang="en-GB" i="1" dirty="0" smtClean="0"/>
              <a:t>else</a:t>
            </a:r>
            <a:r>
              <a:rPr lang="en-GB" dirty="0" smtClean="0"/>
              <a:t> statements</a:t>
            </a:r>
          </a:p>
          <a:p>
            <a:pPr lvl="1"/>
            <a:r>
              <a:rPr lang="en-GB" dirty="0" smtClean="0"/>
              <a:t>It is executed if when the loop completes, i.e., (mostly) equivalent to a statement following the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4221088"/>
            <a:ext cx="583264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line in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line.startswith</a:t>
            </a:r>
            <a:r>
              <a:rPr lang="en-GB" sz="2000" dirty="0" smtClean="0">
                <a:latin typeface="Source Code Pro" panose="020B0509030403020204" pitchFamily="49" charset="0"/>
              </a:rPr>
              <a:t>('DEBUG'):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print(line, end='')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print('*** End of log ***')</a:t>
            </a:r>
          </a:p>
        </p:txBody>
      </p:sp>
    </p:spTree>
    <p:extLst>
      <p:ext uri="{BB962C8B-B14F-4D97-AF65-F5344CB8AC3E}">
        <p14:creationId xmlns:p14="http://schemas.microsoft.com/office/powerpoint/2010/main" val="93942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break</a:t>
            </a:r>
            <a:r>
              <a:rPr lang="en-GB" dirty="0" smtClean="0"/>
              <a:t> &amp; </a:t>
            </a:r>
            <a:r>
              <a:rPr lang="en-GB" i="1" dirty="0" smtClean="0"/>
              <a:t>continue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Both </a:t>
            </a:r>
            <a:r>
              <a:rPr lang="en-GB" i="1" dirty="0" smtClean="0"/>
              <a:t>while</a:t>
            </a:r>
            <a:r>
              <a:rPr lang="en-GB" dirty="0" smtClean="0"/>
              <a:t> and </a:t>
            </a:r>
            <a:r>
              <a:rPr lang="en-GB" i="1" dirty="0" smtClean="0"/>
              <a:t>for</a:t>
            </a:r>
            <a:r>
              <a:rPr lang="en-GB" dirty="0" smtClean="0"/>
              <a:t> support...</a:t>
            </a:r>
          </a:p>
          <a:p>
            <a:pPr lvl="1"/>
            <a:r>
              <a:rPr lang="en-GB" dirty="0" smtClean="0"/>
              <a:t>Early loop exit using </a:t>
            </a:r>
            <a:r>
              <a:rPr lang="en-GB" i="1" dirty="0" smtClean="0"/>
              <a:t>break</a:t>
            </a:r>
            <a:r>
              <a:rPr lang="en-GB" dirty="0" smtClean="0"/>
              <a:t>, which bypasses any loop </a:t>
            </a:r>
            <a:r>
              <a:rPr lang="en-GB" i="1" dirty="0" smtClean="0"/>
              <a:t>else</a:t>
            </a:r>
            <a:r>
              <a:rPr lang="en-GB" dirty="0" smtClean="0"/>
              <a:t> statement</a:t>
            </a:r>
            <a:endParaRPr lang="en-GB" i="1" dirty="0" smtClean="0"/>
          </a:p>
          <a:p>
            <a:pPr lvl="1"/>
            <a:r>
              <a:rPr lang="en-GB" dirty="0" smtClean="0"/>
              <a:t>Early loop repeat using </a:t>
            </a:r>
            <a:r>
              <a:rPr lang="en-GB" i="1" dirty="0" smtClean="0"/>
              <a:t>continue</a:t>
            </a:r>
            <a:r>
              <a:rPr lang="en-GB" dirty="0" smtClean="0"/>
              <a:t>, which execute </a:t>
            </a:r>
            <a:r>
              <a:rPr lang="en-GB" i="1" dirty="0" smtClean="0"/>
              <a:t>else</a:t>
            </a:r>
            <a:r>
              <a:rPr lang="en-GB" dirty="0" smtClean="0"/>
              <a:t> if nothing further to loop</a:t>
            </a:r>
            <a:endParaRPr lang="en-GB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4221088"/>
            <a:ext cx="5832648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line in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line.startswith</a:t>
            </a:r>
            <a:r>
              <a:rPr lang="en-GB" sz="2000" dirty="0" smtClean="0">
                <a:latin typeface="Source Code Pro" panose="020B0509030403020204" pitchFamily="49" charset="0"/>
              </a:rPr>
              <a:t>('FATAL'):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print(line, end='')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break</a:t>
            </a:r>
          </a:p>
        </p:txBody>
      </p:sp>
    </p:spTree>
    <p:extLst>
      <p:ext uri="{BB962C8B-B14F-4D97-AF65-F5344CB8AC3E}">
        <p14:creationId xmlns:p14="http://schemas.microsoft.com/office/powerpoint/2010/main" val="32362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assert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assert</a:t>
            </a:r>
            <a:r>
              <a:rPr lang="en-GB" dirty="0" smtClean="0"/>
              <a:t> statement can be used to check invariants in program code</a:t>
            </a:r>
          </a:p>
          <a:p>
            <a:pPr lvl="1"/>
            <a:r>
              <a:rPr lang="en-GB" dirty="0" smtClean="0"/>
              <a:t>Can also be used for ad hoc testing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3429000"/>
            <a:ext cx="655272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assert value is not None</a:t>
            </a:r>
          </a:p>
          <a:p>
            <a:pPr>
              <a:spcBef>
                <a:spcPts val="1200"/>
              </a:spcBef>
            </a:pPr>
            <a:r>
              <a:rPr lang="en-GB" sz="2000" i="1" dirty="0" smtClean="0">
                <a:latin typeface="Source Code Pro" panose="020B0509030403020204" pitchFamily="49" charset="0"/>
              </a:rPr>
              <a:t>if __debug__ and not (value is not None):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   raise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AssertionError</a:t>
            </a:r>
            <a:endParaRPr lang="en-GB" sz="2000" i="1" dirty="0" smtClean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4941168"/>
            <a:ext cx="655272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assert value is not None, 'Value missing'</a:t>
            </a:r>
          </a:p>
          <a:p>
            <a:pPr>
              <a:spcBef>
                <a:spcPts val="1200"/>
              </a:spcBef>
            </a:pPr>
            <a:r>
              <a:rPr lang="en-GB" sz="2000" i="1" dirty="0" smtClean="0">
                <a:latin typeface="Source Code Pro" panose="020B0509030403020204" pitchFamily="49" charset="0"/>
              </a:rPr>
              <a:t>if __debug__ and not (value is not None):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   raise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AssertionError</a:t>
            </a:r>
            <a:r>
              <a:rPr lang="en-GB" sz="2000" i="1" dirty="0" smtClean="0">
                <a:latin typeface="Source Code Pro" panose="020B0509030403020204" pitchFamily="49" charset="0"/>
              </a:rPr>
              <a:t>('Value missing')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98531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49748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7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From string theory to string 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8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History, Culture &amp; Style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Versions, PEPs &amp; Zen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1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are immutable sequences</a:t>
            </a:r>
          </a:p>
          <a:p>
            <a:r>
              <a:rPr lang="en-GB" dirty="0" smtClean="0"/>
              <a:t>There are many string literal forms</a:t>
            </a:r>
          </a:p>
          <a:p>
            <a:r>
              <a:rPr lang="en-GB" dirty="0" smtClean="0"/>
              <a:t>Operations include comprehensive support for indexing and slicing</a:t>
            </a:r>
          </a:p>
          <a:p>
            <a:r>
              <a:rPr lang="en-GB" dirty="0" smtClean="0"/>
              <a:t>There are two supported approaches to string formatting</a:t>
            </a:r>
          </a:p>
          <a:p>
            <a:r>
              <a:rPr lang="en-GB" dirty="0" smtClean="0"/>
              <a:t>Strings are used for function, class and module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64104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Of strings &amp; bytes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are immutable</a:t>
            </a:r>
          </a:p>
          <a:p>
            <a:pPr lvl="1"/>
            <a:r>
              <a:rPr lang="en-GB" dirty="0" smtClean="0"/>
              <a:t>Cannot be modified in place; if you want a different string, use a different string</a:t>
            </a:r>
          </a:p>
          <a:p>
            <a:r>
              <a:rPr lang="en-GB" dirty="0" smtClean="0"/>
              <a:t>The </a:t>
            </a:r>
            <a:r>
              <a:rPr lang="en-GB" i="1" dirty="0" err="1" smtClean="0"/>
              <a:t>str</a:t>
            </a:r>
            <a:r>
              <a:rPr lang="en-GB" dirty="0" smtClean="0"/>
              <a:t> type holds Unicode characters</a:t>
            </a:r>
          </a:p>
          <a:p>
            <a:pPr lvl="1"/>
            <a:r>
              <a:rPr lang="en-GB" dirty="0"/>
              <a:t>There is no type for single characters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bytes</a:t>
            </a:r>
            <a:r>
              <a:rPr lang="en-GB" dirty="0" smtClean="0"/>
              <a:t> type is used for strings of bytes, i.e., ASCII or Latin-1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err="1" smtClean="0"/>
              <a:t>bytearray</a:t>
            </a:r>
            <a:r>
              <a:rPr lang="en-GB" dirty="0" smtClean="0"/>
              <a:t> type is used for modifiable byte sequences</a:t>
            </a:r>
          </a:p>
        </p:txBody>
      </p:sp>
    </p:spTree>
    <p:extLst>
      <p:ext uri="{BB962C8B-B14F-4D97-AF65-F5344CB8AC3E}">
        <p14:creationId xmlns:p14="http://schemas.microsoft.com/office/powerpoint/2010/main" val="4970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literal forms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60848"/>
            <a:ext cx="3816424" cy="41764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'Single-quoted 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"Double-quoted string"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'String with\</a:t>
            </a:r>
            <a:r>
              <a:rPr lang="en-GB" sz="2000" dirty="0" err="1" smtClean="0">
                <a:latin typeface="Source Code Pro" panose="020B0509030403020204" pitchFamily="49" charset="0"/>
              </a:rPr>
              <a:t>nnewline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'Unbroken\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r'\n is an escape code'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'Pasted' ' ' 'string'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('Pasted'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' '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'string')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"""String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newline"""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2060848"/>
            <a:ext cx="3456384" cy="41764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Single-quoted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Double-quoted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Unbroken string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\n is an escape code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Pasted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Pasted string</a:t>
            </a:r>
          </a:p>
          <a:p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484784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</a:rPr>
              <a:t>print(...)</a:t>
            </a:r>
            <a:endParaRPr lang="en-GB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1275" y="1484784"/>
            <a:ext cx="104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gives...</a:t>
            </a:r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80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204864"/>
            <a:ext cx="2736304" cy="165618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err="1" smtClean="0">
                <a:latin typeface="Source Code Pro" panose="020B0509030403020204" pitchFamily="49" charset="0"/>
              </a:rPr>
              <a:t>chr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codepoint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ord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character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str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1916832"/>
            <a:ext cx="2838800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first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second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3844" y="1484784"/>
            <a:ext cx="1692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String concatenation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4005064"/>
            <a:ext cx="2160240" cy="21602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1429" y="3356992"/>
            <a:ext cx="226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String comparison (lexicographical ordering)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976" y="4653136"/>
            <a:ext cx="3952056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substring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substring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4221088"/>
            <a:ext cx="1837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Substring containment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6782" y="1772816"/>
            <a:ext cx="1897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Built-in query functions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7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indexing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can be indexed, which results in a string of length 1</a:t>
            </a:r>
            <a:endParaRPr lang="en-GB" i="1" dirty="0" smtClean="0"/>
          </a:p>
          <a:p>
            <a:pPr lvl="1"/>
            <a:r>
              <a:rPr lang="en-GB" dirty="0" smtClean="0"/>
              <a:t>As strings are immutable, a character can be subscripted but assigned to</a:t>
            </a:r>
          </a:p>
          <a:p>
            <a:r>
              <a:rPr lang="en-GB" dirty="0" smtClean="0"/>
              <a:t>Index </a:t>
            </a:r>
            <a:r>
              <a:rPr lang="en-GB" i="1" dirty="0" smtClean="0"/>
              <a:t>0</a:t>
            </a:r>
            <a:r>
              <a:rPr lang="en-GB" dirty="0" smtClean="0"/>
              <a:t> is the initial character</a:t>
            </a:r>
          </a:p>
          <a:p>
            <a:pPr lvl="1"/>
            <a:r>
              <a:rPr lang="en-GB" dirty="0" smtClean="0"/>
              <a:t>Indexing past the end raises an exception</a:t>
            </a:r>
          </a:p>
          <a:p>
            <a:r>
              <a:rPr lang="en-GB" dirty="0" smtClean="0"/>
              <a:t>Negative indexing goes through the string in reverse</a:t>
            </a:r>
          </a:p>
          <a:p>
            <a:pPr lvl="1"/>
            <a:r>
              <a:rPr lang="en-GB" dirty="0" smtClean="0"/>
              <a:t>I.e., </a:t>
            </a:r>
            <a:r>
              <a:rPr lang="en-GB" i="1" dirty="0" smtClean="0"/>
              <a:t>-1</a:t>
            </a:r>
            <a:r>
              <a:rPr lang="en-GB" dirty="0" smtClean="0"/>
              <a:t> indexes the last character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slicing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It is possible to take a slice of a string by specifying one or more of...</a:t>
            </a:r>
          </a:p>
          <a:p>
            <a:pPr lvl="1"/>
            <a:r>
              <a:rPr lang="en-GB" dirty="0" smtClean="0"/>
              <a:t>A start position, which defaults to </a:t>
            </a:r>
            <a:r>
              <a:rPr lang="en-GB" i="1" dirty="0" smtClean="0"/>
              <a:t>0</a:t>
            </a:r>
          </a:p>
          <a:p>
            <a:pPr lvl="1"/>
            <a:r>
              <a:rPr lang="en-GB" dirty="0" smtClean="0"/>
              <a:t>A non-inclusive end position (which may be past the end, in which case the slice is up to the end), which defaults to </a:t>
            </a:r>
            <a:r>
              <a:rPr lang="en-GB" i="1" dirty="0" err="1" smtClean="0"/>
              <a:t>len</a:t>
            </a:r>
            <a:endParaRPr lang="en-GB" i="1" dirty="0" smtClean="0"/>
          </a:p>
          <a:p>
            <a:pPr lvl="1"/>
            <a:r>
              <a:rPr lang="en-GB" dirty="0" smtClean="0"/>
              <a:t>A step, which defaults to </a:t>
            </a:r>
            <a:r>
              <a:rPr lang="en-GB" i="1" dirty="0" smtClean="0"/>
              <a:t>1</a:t>
            </a:r>
            <a:endParaRPr lang="en-GB" dirty="0" smtClean="0"/>
          </a:p>
          <a:p>
            <a:r>
              <a:rPr lang="en-GB" dirty="0" smtClean="0"/>
              <a:t>With a step of </a:t>
            </a:r>
            <a:r>
              <a:rPr lang="en-GB" i="1" dirty="0" smtClean="0"/>
              <a:t>1</a:t>
            </a:r>
            <a:r>
              <a:rPr lang="en-GB" dirty="0" smtClean="0"/>
              <a:t>, a slice is equivalent to a simple substring</a:t>
            </a:r>
          </a:p>
        </p:txBody>
      </p:sp>
    </p:spTree>
    <p:extLst>
      <p:ext uri="{BB962C8B-B14F-4D97-AF65-F5344CB8AC3E}">
        <p14:creationId xmlns:p14="http://schemas.microsoft.com/office/powerpoint/2010/main" val="10125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indexing &amp; slicing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060848"/>
            <a:ext cx="8352928" cy="39604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           </a:t>
            </a:r>
            <a:r>
              <a:rPr lang="en-GB" sz="2000" i="1" dirty="0" smtClean="0"/>
              <a:t>General form of subscript operation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[0]                </a:t>
            </a:r>
            <a:r>
              <a:rPr lang="en-GB" sz="2000" i="1" dirty="0" smtClean="0"/>
              <a:t>First character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 – 1]  </a:t>
            </a:r>
            <a:r>
              <a:rPr lang="en-GB" sz="2000" i="1" dirty="0" smtClean="0"/>
              <a:t>Last character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[–1]               </a:t>
            </a:r>
            <a:r>
              <a:rPr lang="en-GB" sz="2000" i="1" dirty="0" smtClean="0"/>
              <a:t>Last character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[–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)]     </a:t>
            </a:r>
            <a:r>
              <a:rPr lang="en-GB" sz="2000" i="1" dirty="0" smtClean="0"/>
              <a:t>First character</a:t>
            </a:r>
            <a:endParaRPr lang="en-GB" sz="2000" i="1" dirty="0"/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smtClean="0">
                <a:latin typeface="Source Code Pro" panose="020B0509030403020204" pitchFamily="49" charset="0"/>
              </a:rPr>
              <a:t>]       </a:t>
            </a:r>
            <a:r>
              <a:rPr lang="en-GB" sz="2000" i="1" dirty="0" smtClean="0"/>
              <a:t>Substring from </a:t>
            </a:r>
            <a:r>
              <a:rPr lang="en-GB" sz="2000" dirty="0" smtClean="0"/>
              <a:t>first</a:t>
            </a:r>
            <a:r>
              <a:rPr lang="en-GB" sz="2000" i="1" dirty="0" smtClean="0"/>
              <a:t> up to </a:t>
            </a:r>
            <a:r>
              <a:rPr lang="en-GB" sz="2000" dirty="0" smtClean="0"/>
              <a:t>last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:]           </a:t>
            </a:r>
            <a:r>
              <a:rPr lang="en-GB" sz="2000" i="1" dirty="0"/>
              <a:t>Substring from </a:t>
            </a:r>
            <a:r>
              <a:rPr lang="en-GB" sz="2000" dirty="0" smtClean="0"/>
              <a:t>index</a:t>
            </a:r>
            <a:r>
              <a:rPr lang="en-GB" sz="2000" i="1" dirty="0" smtClean="0"/>
              <a:t> to end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          </a:t>
            </a:r>
            <a:r>
              <a:rPr lang="en-GB" sz="2000" i="1" dirty="0"/>
              <a:t>Substring from </a:t>
            </a:r>
            <a:r>
              <a:rPr lang="en-GB" sz="2000" i="1" dirty="0" smtClean="0"/>
              <a:t>start up to </a:t>
            </a:r>
            <a:r>
              <a:rPr lang="en-GB" sz="2000" dirty="0" smtClean="0"/>
              <a:t>index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[:]                </a:t>
            </a:r>
            <a:r>
              <a:rPr lang="en-GB" sz="2000" i="1" dirty="0" smtClean="0"/>
              <a:t>Whole string</a:t>
            </a:r>
            <a:endParaRPr lang="en-GB" sz="2000" i="1" dirty="0"/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 </a:t>
            </a:r>
            <a:r>
              <a:rPr lang="en-GB" sz="2000" i="1" dirty="0" smtClean="0"/>
              <a:t>Slice from </a:t>
            </a:r>
            <a:r>
              <a:rPr lang="en-GB" sz="2000" dirty="0" smtClean="0"/>
              <a:t>first</a:t>
            </a:r>
            <a:r>
              <a:rPr lang="en-GB" sz="2000" i="1" dirty="0" smtClean="0"/>
              <a:t> to </a:t>
            </a:r>
            <a:r>
              <a:rPr lang="en-GB" sz="2000" dirty="0" smtClean="0"/>
              <a:t>last</a:t>
            </a:r>
            <a:r>
              <a:rPr lang="en-GB" sz="2000" i="1" dirty="0" smtClean="0"/>
              <a:t> in steps of </a:t>
            </a:r>
            <a:r>
              <a:rPr lang="en-GB" sz="2000" dirty="0" smtClean="0"/>
              <a:t>step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[::</a:t>
            </a:r>
            <a:r>
              <a:rPr lang="en-GB" sz="2000" i="1" dirty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          </a:t>
            </a:r>
            <a:r>
              <a:rPr lang="en-GB" sz="2000" i="1" dirty="0"/>
              <a:t>Slice </a:t>
            </a:r>
            <a:r>
              <a:rPr lang="en-GB" sz="2000" i="1" dirty="0" smtClean="0"/>
              <a:t>of whole string in steps of </a:t>
            </a:r>
            <a:r>
              <a:rPr lang="en-GB" sz="2000" dirty="0"/>
              <a:t>step</a:t>
            </a:r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93567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Selection of string methods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04856" cy="504056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72000" tIns="36000" rIns="72000" bIns="36000" rtlCol="0">
            <a:noAutofit/>
          </a:bodyPr>
          <a:lstStyle/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.join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strings</a:t>
            </a:r>
            <a:r>
              <a:rPr lang="en-GB" dirty="0" smtClean="0">
                <a:latin typeface="Source Code Pro" panose="020B0509030403020204" pitchFamily="49" charset="0"/>
              </a:rPr>
              <a:t>)     </a:t>
            </a:r>
            <a:r>
              <a:rPr lang="en-GB" i="1" dirty="0" smtClean="0"/>
              <a:t>Join each element of </a:t>
            </a:r>
            <a:r>
              <a:rPr lang="en-GB" dirty="0" smtClean="0"/>
              <a:t>strings</a:t>
            </a:r>
            <a:r>
              <a:rPr lang="en-GB" i="1" dirty="0" smtClean="0"/>
              <a:t> with </a:t>
            </a:r>
            <a:r>
              <a:rPr lang="en-GB" dirty="0" smtClean="0"/>
              <a:t>string</a:t>
            </a:r>
            <a:endParaRPr lang="en-GB" i="1" dirty="0" smtClean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.split</a:t>
            </a:r>
            <a:r>
              <a:rPr lang="en-GB" dirty="0" smtClean="0">
                <a:latin typeface="Source Code Pro" panose="020B0509030403020204" pitchFamily="49" charset="0"/>
              </a:rPr>
              <a:t>()           </a:t>
            </a:r>
            <a:r>
              <a:rPr lang="en-GB" i="1" dirty="0" smtClean="0"/>
              <a:t>Split into a list based on spacing</a:t>
            </a:r>
            <a:endParaRPr lang="en-GB" i="1" dirty="0" smtClean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.split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separator</a:t>
            </a:r>
            <a:r>
              <a:rPr lang="en-GB" dirty="0" smtClean="0">
                <a:latin typeface="Source Code Pro" panose="020B0509030403020204" pitchFamily="49" charset="0"/>
              </a:rPr>
              <a:t>)  </a:t>
            </a:r>
            <a:r>
              <a:rPr lang="en-GB" i="1" dirty="0" smtClean="0"/>
              <a:t>Split into </a:t>
            </a:r>
            <a:r>
              <a:rPr lang="en-GB" i="1" dirty="0"/>
              <a:t>a list based on </a:t>
            </a:r>
            <a:r>
              <a:rPr lang="en-GB" dirty="0" smtClean="0"/>
              <a:t>separator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.replace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old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i="1" dirty="0" smtClean="0">
                <a:latin typeface="Source Code Pro" panose="020B0509030403020204" pitchFamily="49" charset="0"/>
              </a:rPr>
              <a:t>new</a:t>
            </a:r>
            <a:r>
              <a:rPr lang="en-GB" dirty="0" smtClean="0">
                <a:latin typeface="Source Code Pro" panose="020B0509030403020204" pitchFamily="49" charset="0"/>
              </a:rPr>
              <a:t>) </a:t>
            </a:r>
            <a:r>
              <a:rPr lang="en-GB" i="1" dirty="0" smtClean="0"/>
              <a:t>Replace all occurrences of </a:t>
            </a:r>
            <a:r>
              <a:rPr lang="en-GB" dirty="0" smtClean="0"/>
              <a:t>old</a:t>
            </a:r>
            <a:r>
              <a:rPr lang="en-GB" i="1" dirty="0" smtClean="0"/>
              <a:t> with </a:t>
            </a:r>
            <a:r>
              <a:rPr lang="en-GB" dirty="0" smtClean="0"/>
              <a:t>new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i="1" dirty="0" err="1">
                <a:latin typeface="Source Code Pro" panose="020B0509030403020204" pitchFamily="49" charset="0"/>
              </a:rPr>
              <a:t>string</a:t>
            </a:r>
            <a:r>
              <a:rPr lang="en-GB" dirty="0" err="1">
                <a:latin typeface="Source Code Pro" panose="020B0509030403020204" pitchFamily="49" charset="0"/>
              </a:rPr>
              <a:t>.strip</a:t>
            </a:r>
            <a:r>
              <a:rPr lang="en-GB" dirty="0">
                <a:latin typeface="Source Code Pro" panose="020B0509030403020204" pitchFamily="49" charset="0"/>
              </a:rPr>
              <a:t>()           </a:t>
            </a:r>
            <a:r>
              <a:rPr lang="en-GB" i="1" dirty="0"/>
              <a:t>Strip leading and trailing spaces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.lower</a:t>
            </a:r>
            <a:r>
              <a:rPr lang="en-GB" dirty="0" smtClean="0">
                <a:latin typeface="Source Code Pro" panose="020B0509030403020204" pitchFamily="49" charset="0"/>
              </a:rPr>
              <a:t>()           </a:t>
            </a:r>
            <a:r>
              <a:rPr lang="en-GB" i="1" dirty="0" smtClean="0"/>
              <a:t>All to lower case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.upper</a:t>
            </a:r>
            <a:r>
              <a:rPr lang="en-GB" dirty="0">
                <a:latin typeface="Source Code Pro" panose="020B0509030403020204" pitchFamily="49" charset="0"/>
              </a:rPr>
              <a:t>()         </a:t>
            </a:r>
            <a:r>
              <a:rPr lang="en-GB" dirty="0" smtClean="0">
                <a:latin typeface="Source Code Pro" panose="020B0509030403020204" pitchFamily="49" charset="0"/>
              </a:rPr>
              <a:t>  </a:t>
            </a:r>
            <a:r>
              <a:rPr lang="en-GB" i="1" dirty="0"/>
              <a:t>All to </a:t>
            </a:r>
            <a:r>
              <a:rPr lang="en-GB" i="1" dirty="0" smtClean="0"/>
              <a:t>upper </a:t>
            </a:r>
            <a:r>
              <a:rPr lang="en-GB" i="1" dirty="0"/>
              <a:t>case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.startswith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 smtClean="0">
                <a:latin typeface="Source Code Pro" panose="020B0509030403020204" pitchFamily="49" charset="0"/>
              </a:rPr>
              <a:t>)  </a:t>
            </a:r>
            <a:r>
              <a:rPr lang="en-GB" i="1" dirty="0" smtClean="0"/>
              <a:t>Whether starts with </a:t>
            </a:r>
            <a:r>
              <a:rPr lang="en-GB" dirty="0" smtClean="0"/>
              <a:t>text</a:t>
            </a:r>
            <a:r>
              <a:rPr lang="en-GB" i="1" dirty="0" smtClean="0"/>
              <a:t> substring</a:t>
            </a: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.endswith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 smtClean="0">
                <a:latin typeface="Source Code Pro" panose="020B0509030403020204" pitchFamily="49" charset="0"/>
              </a:rPr>
              <a:t>)    </a:t>
            </a:r>
            <a:r>
              <a:rPr lang="en-GB" i="1" dirty="0"/>
              <a:t>Whether </a:t>
            </a:r>
            <a:r>
              <a:rPr lang="en-GB" i="1" dirty="0" smtClean="0"/>
              <a:t>ends </a:t>
            </a:r>
            <a:r>
              <a:rPr lang="en-GB" i="1" dirty="0"/>
              <a:t>with </a:t>
            </a:r>
            <a:r>
              <a:rPr lang="en-GB" dirty="0"/>
              <a:t>text</a:t>
            </a:r>
            <a:r>
              <a:rPr lang="en-GB" i="1" dirty="0"/>
              <a:t> substring</a:t>
            </a: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.count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 smtClean="0"/>
              <a:t>Number of occurrences of </a:t>
            </a:r>
            <a:r>
              <a:rPr lang="en-GB" dirty="0" smtClean="0"/>
              <a:t>text</a:t>
            </a:r>
            <a:endParaRPr lang="en-GB" i="1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.find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 smtClean="0"/>
              <a:t>Index of first occurrence </a:t>
            </a:r>
            <a:r>
              <a:rPr lang="en-GB" i="1" dirty="0"/>
              <a:t>of </a:t>
            </a:r>
            <a:r>
              <a:rPr lang="en-GB" dirty="0" smtClean="0"/>
              <a:t>text</a:t>
            </a:r>
            <a:r>
              <a:rPr lang="en-GB" i="1" dirty="0" smtClean="0"/>
              <a:t>, or </a:t>
            </a:r>
            <a:r>
              <a:rPr lang="en-GB" dirty="0" smtClean="0"/>
              <a:t>-1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.index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</a:t>
            </a:r>
            <a:r>
              <a:rPr lang="en-GB" dirty="0" smtClean="0">
                <a:latin typeface="Source Code Pro" panose="020B0509030403020204" pitchFamily="49" charset="0"/>
              </a:rPr>
              <a:t>     </a:t>
            </a:r>
            <a:r>
              <a:rPr lang="en-GB" i="1" dirty="0" smtClean="0"/>
              <a:t>Like </a:t>
            </a:r>
            <a:r>
              <a:rPr lang="en-GB" dirty="0" smtClean="0"/>
              <a:t>find</a:t>
            </a:r>
            <a:r>
              <a:rPr lang="en-GB" i="1" dirty="0" smtClean="0"/>
              <a:t>, but </a:t>
            </a:r>
            <a:r>
              <a:rPr lang="en-GB" dirty="0" err="1" smtClean="0"/>
              <a:t>ValueError</a:t>
            </a:r>
            <a:r>
              <a:rPr lang="en-GB" i="1" dirty="0" smtClean="0"/>
              <a:t> raised on fail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.isalpha</a:t>
            </a:r>
            <a:r>
              <a:rPr lang="en-GB" dirty="0" smtClean="0">
                <a:latin typeface="Source Code Pro" panose="020B0509030403020204" pitchFamily="49" charset="0"/>
              </a:rPr>
              <a:t>()         </a:t>
            </a:r>
            <a:r>
              <a:rPr lang="en-GB" i="1" dirty="0" smtClean="0"/>
              <a:t>True if all characters are alphabetic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.isdecimal</a:t>
            </a:r>
            <a:r>
              <a:rPr lang="en-GB" dirty="0" smtClean="0">
                <a:latin typeface="Source Code Pro" panose="020B0509030403020204" pitchFamily="49" charset="0"/>
              </a:rPr>
              <a:t>()       </a:t>
            </a:r>
            <a:r>
              <a:rPr lang="en-GB" i="1" dirty="0"/>
              <a:t>True if all characters are </a:t>
            </a:r>
            <a:r>
              <a:rPr lang="en-GB" i="1" dirty="0" smtClean="0"/>
              <a:t>decimal digits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.islower</a:t>
            </a:r>
            <a:r>
              <a:rPr lang="en-GB" dirty="0" smtClean="0">
                <a:latin typeface="Source Code Pro" panose="020B0509030403020204" pitchFamily="49" charset="0"/>
              </a:rPr>
              <a:t>()         </a:t>
            </a:r>
            <a:r>
              <a:rPr lang="en-GB" i="1" dirty="0"/>
              <a:t>True if all characters are </a:t>
            </a:r>
            <a:r>
              <a:rPr lang="en-GB" i="1" dirty="0" smtClean="0"/>
              <a:t>lower case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.isupper</a:t>
            </a:r>
            <a:r>
              <a:rPr lang="en-GB" dirty="0">
                <a:latin typeface="Source Code Pro" panose="020B0509030403020204" pitchFamily="49" charset="0"/>
              </a:rPr>
              <a:t>()  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/>
              <a:t>True if all characters are lower </a:t>
            </a:r>
            <a:r>
              <a:rPr lang="en-GB" i="1" dirty="0" smtClean="0"/>
              <a:t>case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77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formatting with </a:t>
            </a:r>
            <a:r>
              <a:rPr lang="en-GB" i="1" dirty="0" smtClean="0"/>
              <a:t>format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Strings support </a:t>
            </a:r>
            <a:r>
              <a:rPr lang="en-GB" i="1" dirty="0" smtClean="0"/>
              <a:t>format</a:t>
            </a:r>
            <a:r>
              <a:rPr lang="en-GB" dirty="0" smtClean="0"/>
              <a:t>, a method for formatting multiple arguments</a:t>
            </a:r>
          </a:p>
          <a:p>
            <a:pPr lvl="1"/>
            <a:r>
              <a:rPr lang="en-GB" dirty="0" smtClean="0"/>
              <a:t>Default-ordered, positional and named parameter substitution are supported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933056"/>
            <a:ext cx="6912768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{}, now {}!'.format('that', 'this')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{0},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{1}!'.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{1},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{0}!'.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{0},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{0}!'.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{x},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{y}!'.format(x='that</a:t>
            </a:r>
            <a:r>
              <a:rPr lang="en-GB" dirty="0">
                <a:latin typeface="Source Code Pro" panose="020B0509030403020204" pitchFamily="49" charset="0"/>
              </a:rPr>
              <a:t>', </a:t>
            </a:r>
            <a:r>
              <a:rPr lang="en-GB" dirty="0" smtClean="0">
                <a:latin typeface="Source Code Pro" panose="020B0509030403020204" pitchFamily="49" charset="0"/>
              </a:rPr>
              <a:t>y='this')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0718" y="5929535"/>
            <a:ext cx="622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{{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}}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to embed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in a string without format substitution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formatting with </a:t>
            </a:r>
            <a:r>
              <a:rPr lang="en-GB" i="1" dirty="0" smtClean="0"/>
              <a:t>%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Strings also support a </a:t>
            </a:r>
            <a:r>
              <a:rPr lang="en-GB" i="1" dirty="0" err="1" smtClean="0"/>
              <a:t>printf</a:t>
            </a:r>
            <a:r>
              <a:rPr lang="en-GB" dirty="0" smtClean="0"/>
              <a:t>-like approach to formatting</a:t>
            </a:r>
          </a:p>
          <a:p>
            <a:pPr lvl="1"/>
            <a:r>
              <a:rPr lang="en-GB" dirty="0" smtClean="0"/>
              <a:t>The mini-language is based on C's </a:t>
            </a:r>
            <a:r>
              <a:rPr lang="en-GB" i="1" dirty="0" err="1" smtClean="0"/>
              <a:t>printf</a:t>
            </a:r>
            <a:r>
              <a:rPr lang="en-GB" dirty="0" smtClean="0"/>
              <a:t>, plus some additional features</a:t>
            </a:r>
          </a:p>
          <a:p>
            <a:pPr lvl="1"/>
            <a:r>
              <a:rPr lang="en-GB" dirty="0" smtClean="0"/>
              <a:t>Its use is often discouraged as it is error prone for large formatting tasks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797152"/>
            <a:ext cx="7704856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%s, now %s!' % ('that', 'this')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%(x)s,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%(y)s!' % {'x': 'that</a:t>
            </a:r>
            <a:r>
              <a:rPr lang="en-GB" dirty="0">
                <a:latin typeface="Source Code Pro" panose="020B0509030403020204" pitchFamily="49" charset="0"/>
              </a:rPr>
              <a:t>', </a:t>
            </a:r>
            <a:r>
              <a:rPr lang="en-GB" dirty="0" smtClean="0">
                <a:latin typeface="Source Code Pro" panose="020B0509030403020204" pitchFamily="49" charset="0"/>
              </a:rPr>
              <a:t>'y': 'this'}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%d, now %d!' % (1, 2)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13949</TotalTime>
  <Words>11558</Words>
  <Application>Microsoft Office PowerPoint</Application>
  <PresentationFormat>On-screen Show (4:3)</PresentationFormat>
  <Paragraphs>1717</Paragraphs>
  <Slides>179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179</vt:i4>
      </vt:variant>
    </vt:vector>
  </HeadingPairs>
  <TitlesOfParts>
    <vt:vector size="180" baseType="lpstr">
      <vt:lpstr>Office Theme</vt:lpstr>
      <vt:lpstr>Python Foundation</vt:lpstr>
      <vt:lpstr>PowerPoint Presentation</vt:lpstr>
      <vt:lpstr>PowerPoint Presentation</vt:lpstr>
      <vt:lpstr>Introduction</vt:lpstr>
      <vt:lpstr>Course goals</vt:lpstr>
      <vt:lpstr>Coding experiments</vt:lpstr>
      <vt:lpstr>Programming labs</vt:lpstr>
      <vt:lpstr>Questions, answers &amp; intros</vt:lpstr>
      <vt:lpstr>History, Culture &amp; Style</vt:lpstr>
      <vt:lpstr>Facts at a glance</vt:lpstr>
      <vt:lpstr>Versions &amp; implementations</vt:lpstr>
      <vt:lpstr>Python 2 versus Python 3</vt:lpstr>
      <vt:lpstr>Time travel</vt:lpstr>
      <vt:lpstr>Python's type system</vt:lpstr>
      <vt:lpstr>Objects</vt:lpstr>
      <vt:lpstr>Pythonic style</vt:lpstr>
      <vt:lpstr>Libraries</vt:lpstr>
      <vt:lpstr>PEP 8</vt:lpstr>
      <vt:lpstr>PEP 8 highlights</vt:lpstr>
      <vt:lpstr>The Zen of Python (PEP 20)</vt:lpstr>
      <vt:lpstr>Useful Links</vt:lpstr>
      <vt:lpstr>Multi-Paradigm Programming</vt:lpstr>
      <vt:lpstr>Facts at a glance</vt:lpstr>
      <vt:lpstr>Multi-paradigm programming</vt:lpstr>
      <vt:lpstr>Procedural programming</vt:lpstr>
      <vt:lpstr>Basic control flow</vt:lpstr>
      <vt:lpstr>Functions</vt:lpstr>
      <vt:lpstr>Variables</vt:lpstr>
      <vt:lpstr>Scope</vt:lpstr>
      <vt:lpstr>Assignment</vt:lpstr>
      <vt:lpstr>Modular programming</vt:lpstr>
      <vt:lpstr>Standard modules</vt:lpstr>
      <vt:lpstr>import</vt:lpstr>
      <vt:lpstr>__name__ &amp; dir</vt:lpstr>
      <vt:lpstr>The '__main__' module</vt:lpstr>
      <vt:lpstr>Shell scripting</vt:lpstr>
      <vt:lpstr>Basic I/O</vt:lpstr>
      <vt:lpstr>File I/O</vt:lpstr>
      <vt:lpstr>Experiment</vt:lpstr>
      <vt:lpstr>Functional programming</vt:lpstr>
      <vt:lpstr>Function application</vt:lpstr>
      <vt:lpstr>Comprehensions</vt:lpstr>
      <vt:lpstr>OO programming</vt:lpstr>
      <vt:lpstr>Classes</vt:lpstr>
      <vt:lpstr>Class instantiation</vt:lpstr>
      <vt:lpstr>Ducks, types &amp; polymorphism</vt:lpstr>
      <vt:lpstr>Substitutable classes</vt:lpstr>
      <vt:lpstr>Syntax &amp; Mechanics</vt:lpstr>
      <vt:lpstr>Facts at a glance</vt:lpstr>
      <vt:lpstr>Identifiers</vt:lpstr>
      <vt:lpstr>Keywords</vt:lpstr>
      <vt:lpstr>Indentation</vt:lpstr>
      <vt:lpstr>Spanning multiple lines</vt:lpstr>
      <vt:lpstr>Compound statements</vt:lpstr>
      <vt:lpstr>Comments</vt:lpstr>
      <vt:lpstr>Built-in types are classes</vt:lpstr>
      <vt:lpstr>Common built-in types</vt:lpstr>
      <vt:lpstr>Explicit type conversions</vt:lpstr>
      <vt:lpstr>Integers</vt:lpstr>
      <vt:lpstr>Floating-point numbers</vt:lpstr>
      <vt:lpstr>Further numeric operations</vt:lpstr>
      <vt:lpstr>Numeric &amp; bitwise operators</vt:lpstr>
      <vt:lpstr>Comparison &amp; logic operators</vt:lpstr>
      <vt:lpstr>Augmented assignments</vt:lpstr>
      <vt:lpstr>Logic &amp; Flow</vt:lpstr>
      <vt:lpstr>Facts at a glance</vt:lpstr>
      <vt:lpstr>What is truth?</vt:lpstr>
      <vt:lpstr>and &amp; or</vt:lpstr>
      <vt:lpstr>Chained comparisons</vt:lpstr>
      <vt:lpstr>if else operator</vt:lpstr>
      <vt:lpstr>Exception handling</vt:lpstr>
      <vt:lpstr>Exceptions</vt:lpstr>
      <vt:lpstr>Catching exceptions by type</vt:lpstr>
      <vt:lpstr>Accessing an exception</vt:lpstr>
      <vt:lpstr>One handler, many types</vt:lpstr>
      <vt:lpstr>Raising exceptions</vt:lpstr>
      <vt:lpstr>try else</vt:lpstr>
      <vt:lpstr>try finally</vt:lpstr>
      <vt:lpstr>Permissible try forms</vt:lpstr>
      <vt:lpstr>with</vt:lpstr>
      <vt:lpstr>Exception guidelines</vt:lpstr>
      <vt:lpstr>for</vt:lpstr>
      <vt:lpstr>Iterating over a range</vt:lpstr>
      <vt:lpstr>How not to iterate containers</vt:lpstr>
      <vt:lpstr>Iterating over dictionaries</vt:lpstr>
      <vt:lpstr>Loop else statements</vt:lpstr>
      <vt:lpstr>break &amp; continue</vt:lpstr>
      <vt:lpstr>assert</vt:lpstr>
      <vt:lpstr>Strings</vt:lpstr>
      <vt:lpstr>Facts at a glance</vt:lpstr>
      <vt:lpstr>Of strings &amp; bytes</vt:lpstr>
      <vt:lpstr>String literal forms</vt:lpstr>
      <vt:lpstr>String operations</vt:lpstr>
      <vt:lpstr>String indexing</vt:lpstr>
      <vt:lpstr>String slicing</vt:lpstr>
      <vt:lpstr>String indexing &amp; slicing</vt:lpstr>
      <vt:lpstr>Selection of string methods</vt:lpstr>
      <vt:lpstr>String formatting with format</vt:lpstr>
      <vt:lpstr>String formatting with %</vt:lpstr>
      <vt:lpstr>Documentation strings</vt:lpstr>
      <vt:lpstr>Functions</vt:lpstr>
      <vt:lpstr>Facts at a glance</vt:lpstr>
      <vt:lpstr>Functions as objects</vt:lpstr>
      <vt:lpstr>Passing &amp; calling functions</vt:lpstr>
      <vt:lpstr>Lambda expressions</vt:lpstr>
      <vt:lpstr>Lambdas expressed</vt:lpstr>
      <vt:lpstr>Experiment</vt:lpstr>
      <vt:lpstr>Nested functions</vt:lpstr>
      <vt:lpstr>Name access</vt:lpstr>
      <vt:lpstr>Default arguments</vt:lpstr>
      <vt:lpstr>Defaults &amp; evaluation</vt:lpstr>
      <vt:lpstr>Arbitrary argument lists</vt:lpstr>
      <vt:lpstr>Unpacking argument lists</vt:lpstr>
      <vt:lpstr>Keyword arguments</vt:lpstr>
      <vt:lpstr>Arbitrary keyword arguments</vt:lpstr>
      <vt:lpstr>Positionals and keywords</vt:lpstr>
      <vt:lpstr>Annotations</vt:lpstr>
      <vt:lpstr>Decorators</vt:lpstr>
      <vt:lpstr>Built-in Containers</vt:lpstr>
      <vt:lpstr>Facts at a glance</vt:lpstr>
      <vt:lpstr>Iterable objects</vt:lpstr>
      <vt:lpstr>Container operations</vt:lpstr>
      <vt:lpstr>Sequences</vt:lpstr>
      <vt:lpstr>Immutable sequences</vt:lpstr>
      <vt:lpstr>Tuples</vt:lpstr>
      <vt:lpstr>Lists</vt:lpstr>
      <vt:lpstr>list extras</vt:lpstr>
      <vt:lpstr>Dictionaries</vt:lpstr>
      <vt:lpstr>dict operations</vt:lpstr>
      <vt:lpstr>Sets</vt:lpstr>
      <vt:lpstr>set &amp; frozenset operations</vt:lpstr>
      <vt:lpstr>set extras</vt:lpstr>
      <vt:lpstr>Iteration</vt:lpstr>
      <vt:lpstr>Facts at a Glance</vt:lpstr>
      <vt:lpstr>Iteration</vt:lpstr>
      <vt:lpstr>Being lazy (part 1)</vt:lpstr>
      <vt:lpstr>Being lazy (part 2)</vt:lpstr>
      <vt:lpstr>Enumerating iterable items</vt:lpstr>
      <vt:lpstr>Zipping iterables together</vt:lpstr>
      <vt:lpstr>Mapping over iterables</vt:lpstr>
      <vt:lpstr>Filtering iterable values</vt:lpstr>
      <vt:lpstr>Comprehensions</vt:lpstr>
      <vt:lpstr>Filtering values (again)</vt:lpstr>
      <vt:lpstr>Container comprehensions</vt:lpstr>
      <vt:lpstr>One way to do it?</vt:lpstr>
      <vt:lpstr>Experiment</vt:lpstr>
      <vt:lpstr>Experiment</vt:lpstr>
      <vt:lpstr>Iterables &amp; iterators</vt:lpstr>
      <vt:lpstr>Generators</vt:lpstr>
      <vt:lpstr>Generator functions &amp; yield</vt:lpstr>
      <vt:lpstr>Classes &amp; Objects</vt:lpstr>
      <vt:lpstr>Facts at a glance</vt:lpstr>
      <vt:lpstr>Classes</vt:lpstr>
      <vt:lpstr>Object initialisation</vt:lpstr>
      <vt:lpstr>Publicity &amp; privacy</vt:lpstr>
      <vt:lpstr>Attribute &amp; method access</vt:lpstr>
      <vt:lpstr>Class attributes</vt:lpstr>
      <vt:lpstr>Class methods</vt:lpstr>
      <vt:lpstr>Derived breakfast</vt:lpstr>
      <vt:lpstr>Static methods</vt:lpstr>
      <vt:lpstr>Methods versus functions</vt:lpstr>
      <vt:lpstr>Inheritance</vt:lpstr>
      <vt:lpstr>Inheritance &amp; overriding</vt:lpstr>
      <vt:lpstr>Abstract classes</vt:lpstr>
      <vt:lpstr>Two abstract</vt:lpstr>
      <vt:lpstr>Outroduction</vt:lpstr>
      <vt:lpstr>The end?</vt:lpstr>
      <vt:lpstr>What next?</vt:lpstr>
      <vt:lpstr>Labs &amp; Homework</vt:lpstr>
      <vt:lpstr>Guidance</vt:lpstr>
      <vt:lpstr>Lab: Day 1</vt:lpstr>
      <vt:lpstr>Lab: Day 1</vt:lpstr>
      <vt:lpstr>Lab: Day 1</vt:lpstr>
      <vt:lpstr>Homework</vt:lpstr>
      <vt:lpstr>Homework</vt:lpstr>
      <vt:lpstr>Homework</vt:lpstr>
      <vt:lpstr>Homework</vt:lpstr>
      <vt:lpstr>Lab: Day 2</vt:lpstr>
      <vt:lpstr>Lab: Day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Foundation</dc:title>
  <dc:creator>Kevlin Henney</dc:creator>
  <cp:lastModifiedBy>Kevlin Henney</cp:lastModifiedBy>
  <cp:revision>501</cp:revision>
  <cp:lastPrinted>2014-12-10T09:36:26Z</cp:lastPrinted>
  <dcterms:created xsi:type="dcterms:W3CDTF">2014-12-02T06:33:35Z</dcterms:created>
  <dcterms:modified xsi:type="dcterms:W3CDTF">2015-03-03T15:19:18Z</dcterms:modified>
</cp:coreProperties>
</file>