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2"/>
  </p:notesMasterIdLst>
  <p:handoutMasterIdLst>
    <p:handoutMasterId r:id="rId183"/>
  </p:handoutMasterIdLst>
  <p:sldIdLst>
    <p:sldId id="256" r:id="rId2"/>
    <p:sldId id="547" r:id="rId3"/>
    <p:sldId id="476" r:id="rId4"/>
    <p:sldId id="264" r:id="rId5"/>
    <p:sldId id="324" r:id="rId6"/>
    <p:sldId id="477" r:id="rId7"/>
    <p:sldId id="478" r:id="rId8"/>
    <p:sldId id="325" r:id="rId9"/>
    <p:sldId id="481" r:id="rId10"/>
    <p:sldId id="507" r:id="rId11"/>
    <p:sldId id="471" r:id="rId12"/>
    <p:sldId id="598" r:id="rId13"/>
    <p:sldId id="597" r:id="rId14"/>
    <p:sldId id="660" r:id="rId15"/>
    <p:sldId id="599" r:id="rId16"/>
    <p:sldId id="651" r:id="rId17"/>
    <p:sldId id="659" r:id="rId18"/>
    <p:sldId id="493" r:id="rId19"/>
    <p:sldId id="596" r:id="rId20"/>
    <p:sldId id="635" r:id="rId21"/>
    <p:sldId id="658" r:id="rId22"/>
    <p:sldId id="488" r:id="rId23"/>
    <p:sldId id="489" r:id="rId24"/>
    <p:sldId id="592" r:id="rId25"/>
    <p:sldId id="578" r:id="rId26"/>
    <p:sldId id="581" r:id="rId27"/>
    <p:sldId id="582" r:id="rId28"/>
    <p:sldId id="593" r:id="rId29"/>
    <p:sldId id="595" r:id="rId30"/>
    <p:sldId id="673" r:id="rId31"/>
    <p:sldId id="671" r:id="rId32"/>
    <p:sldId id="699" r:id="rId33"/>
    <p:sldId id="583" r:id="rId34"/>
    <p:sldId id="587" r:id="rId35"/>
    <p:sldId id="674" r:id="rId36"/>
    <p:sldId id="577" r:id="rId37"/>
    <p:sldId id="589" r:id="rId38"/>
    <p:sldId id="590" r:id="rId39"/>
    <p:sldId id="591" r:id="rId40"/>
    <p:sldId id="672" r:id="rId41"/>
    <p:sldId id="275" r:id="rId42"/>
    <p:sldId id="305" r:id="rId43"/>
    <p:sldId id="521" r:id="rId44"/>
    <p:sldId id="453" r:id="rId45"/>
    <p:sldId id="475" r:id="rId46"/>
    <p:sldId id="371" r:id="rId47"/>
    <p:sldId id="401" r:id="rId48"/>
    <p:sldId id="372" r:id="rId49"/>
    <p:sldId id="484" r:id="rId50"/>
    <p:sldId id="549" r:id="rId51"/>
    <p:sldId id="350" r:id="rId52"/>
    <p:sldId id="446" r:id="rId53"/>
    <p:sldId id="552" r:id="rId54"/>
    <p:sldId id="645" r:id="rId55"/>
    <p:sldId id="467" r:id="rId56"/>
    <p:sldId id="562" r:id="rId57"/>
    <p:sldId id="625" r:id="rId58"/>
    <p:sldId id="548" r:id="rId59"/>
    <p:sldId id="486" r:id="rId60"/>
    <p:sldId id="487" r:id="rId61"/>
    <p:sldId id="667" r:id="rId62"/>
    <p:sldId id="664" r:id="rId63"/>
    <p:sldId id="668" r:id="rId64"/>
    <p:sldId id="666" r:id="rId65"/>
    <p:sldId id="696" r:id="rId66"/>
    <p:sldId id="700" r:id="rId67"/>
    <p:sldId id="614" r:id="rId68"/>
    <p:sldId id="616" r:id="rId69"/>
    <p:sldId id="619" r:id="rId70"/>
    <p:sldId id="642" r:id="rId71"/>
    <p:sldId id="620" r:id="rId72"/>
    <p:sldId id="701" r:id="rId73"/>
    <p:sldId id="697" r:id="rId74"/>
    <p:sldId id="618" r:id="rId75"/>
    <p:sldId id="615" r:id="rId76"/>
    <p:sldId id="663" r:id="rId77"/>
    <p:sldId id="641" r:id="rId78"/>
    <p:sldId id="675" r:id="rId79"/>
    <p:sldId id="473" r:id="rId80"/>
    <p:sldId id="474" r:id="rId81"/>
    <p:sldId id="563" r:id="rId82"/>
    <p:sldId id="270" r:id="rId83"/>
    <p:sldId id="304" r:id="rId84"/>
    <p:sldId id="525" r:id="rId85"/>
    <p:sldId id="501" r:id="rId86"/>
    <p:sldId id="669" r:id="rId87"/>
    <p:sldId id="502" r:id="rId88"/>
    <p:sldId id="526" r:id="rId89"/>
    <p:sldId id="527" r:id="rId90"/>
    <p:sldId id="392" r:id="rId91"/>
    <p:sldId id="499" r:id="rId92"/>
    <p:sldId id="573" r:id="rId93"/>
    <p:sldId id="702" r:id="rId94"/>
    <p:sldId id="572" r:id="rId95"/>
    <p:sldId id="574" r:id="rId96"/>
    <p:sldId id="570" r:id="rId97"/>
    <p:sldId id="569" r:id="rId98"/>
    <p:sldId id="662" r:id="rId99"/>
    <p:sldId id="496" r:id="rId100"/>
    <p:sldId id="497" r:id="rId101"/>
    <p:sldId id="432" r:id="rId102"/>
    <p:sldId id="390" r:id="rId103"/>
    <p:sldId id="627" r:id="rId104"/>
    <p:sldId id="428" r:id="rId105"/>
    <p:sldId id="626" r:id="rId106"/>
    <p:sldId id="400" r:id="rId107"/>
    <p:sldId id="399" r:id="rId108"/>
    <p:sldId id="676" r:id="rId109"/>
    <p:sldId id="629" r:id="rId110"/>
    <p:sldId id="630" r:id="rId111"/>
    <p:sldId id="634" r:id="rId112"/>
    <p:sldId id="554" r:id="rId113"/>
    <p:sldId id="273" r:id="rId114"/>
    <p:sldId id="302" r:id="rId115"/>
    <p:sldId id="469" r:id="rId116"/>
    <p:sldId id="444" r:id="rId117"/>
    <p:sldId id="510" r:id="rId118"/>
    <p:sldId id="511" r:id="rId119"/>
    <p:sldId id="515" r:id="rId120"/>
    <p:sldId id="516" r:id="rId121"/>
    <p:sldId id="396" r:id="rId122"/>
    <p:sldId id="564" r:id="rId123"/>
    <p:sldId id="512" r:id="rId124"/>
    <p:sldId id="434" r:id="rId125"/>
    <p:sldId id="435" r:id="rId126"/>
    <p:sldId id="567" r:id="rId127"/>
    <p:sldId id="661" r:id="rId128"/>
    <p:sldId id="639" r:id="rId129"/>
    <p:sldId id="528" r:id="rId130"/>
    <p:sldId id="339" r:id="rId131"/>
    <p:sldId id="541" r:id="rId132"/>
    <p:sldId id="540" r:id="rId133"/>
    <p:sldId id="565" r:id="rId134"/>
    <p:sldId id="575" r:id="rId135"/>
    <p:sldId id="647" r:id="rId136"/>
    <p:sldId id="648" r:id="rId137"/>
    <p:sldId id="653" r:id="rId138"/>
    <p:sldId id="655" r:id="rId139"/>
    <p:sldId id="632" r:id="rId140"/>
    <p:sldId id="654" r:id="rId141"/>
    <p:sldId id="685" r:id="rId142"/>
    <p:sldId id="682" r:id="rId143"/>
    <p:sldId id="656" r:id="rId144"/>
    <p:sldId id="689" r:id="rId145"/>
    <p:sldId id="691" r:id="rId146"/>
    <p:sldId id="680" r:id="rId147"/>
    <p:sldId id="690" r:id="rId148"/>
    <p:sldId id="670" r:id="rId149"/>
    <p:sldId id="679" r:id="rId150"/>
    <p:sldId id="688" r:id="rId151"/>
    <p:sldId id="695" r:id="rId152"/>
    <p:sldId id="693" r:id="rId153"/>
    <p:sldId id="686" r:id="rId154"/>
    <p:sldId id="687" r:id="rId155"/>
    <p:sldId id="683" r:id="rId156"/>
    <p:sldId id="657" r:id="rId157"/>
    <p:sldId id="482" r:id="rId158"/>
    <p:sldId id="483" r:id="rId159"/>
    <p:sldId id="505" r:id="rId160"/>
    <p:sldId id="463" r:id="rId161"/>
    <p:sldId id="503" r:id="rId162"/>
    <p:sldId id="464" r:id="rId163"/>
    <p:sldId id="546" r:id="rId164"/>
    <p:sldId id="529" r:id="rId165"/>
    <p:sldId id="560" r:id="rId166"/>
    <p:sldId id="266" r:id="rId167"/>
    <p:sldId id="282" r:id="rId168"/>
    <p:sldId id="531" r:id="rId169"/>
    <p:sldId id="532" r:id="rId170"/>
    <p:sldId id="542" r:id="rId171"/>
    <p:sldId id="543" r:id="rId172"/>
    <p:sldId id="544" r:id="rId173"/>
    <p:sldId id="533" r:id="rId174"/>
    <p:sldId id="536" r:id="rId175"/>
    <p:sldId id="537" r:id="rId176"/>
    <p:sldId id="538" r:id="rId177"/>
    <p:sldId id="539" r:id="rId178"/>
    <p:sldId id="621" r:id="rId179"/>
    <p:sldId id="623" r:id="rId180"/>
    <p:sldId id="622" r:id="rId18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7DE6"/>
    <a:srgbClr val="267D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35" autoAdjust="0"/>
  </p:normalViewPr>
  <p:slideViewPr>
    <p:cSldViewPr>
      <p:cViewPr varScale="1">
        <p:scale>
          <a:sx n="85" d="100"/>
          <a:sy n="85" d="100"/>
        </p:scale>
        <p:origin x="-1301"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0462"/>
    </p:cViewPr>
  </p:sorterViewPr>
  <p:notesViewPr>
    <p:cSldViewPr>
      <p:cViewPr varScale="1">
        <p:scale>
          <a:sx n="68" d="100"/>
          <a:sy n="68" d="100"/>
        </p:scale>
        <p:origin x="-2995"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notesMaster" Target="notesMasters/notesMaster1.xml"/><Relationship Id="rId18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0D03AC3D-BC92-4AFF-8E39-849E0F3B4FD4}" type="datetimeFigureOut">
              <a:rPr lang="en-GB" smtClean="0"/>
              <a:t>2015-11-05</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DAA7AB4D-BACD-41CA-8923-FA3A8B67A216}" type="slidenum">
              <a:rPr lang="en-GB" smtClean="0"/>
              <a:t>‹#›</a:t>
            </a:fld>
            <a:endParaRPr lang="en-GB"/>
          </a:p>
        </p:txBody>
      </p:sp>
    </p:spTree>
    <p:extLst>
      <p:ext uri="{BB962C8B-B14F-4D97-AF65-F5344CB8AC3E}">
        <p14:creationId xmlns:p14="http://schemas.microsoft.com/office/powerpoint/2010/main" val="2237706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CABE6A2-E0A3-45D0-9C85-295A945D45C6}" type="datetimeFigureOut">
              <a:rPr lang="en-GB" smtClean="0"/>
              <a:t>2015-11-05</a:t>
            </a:fld>
            <a:endParaRPr lang="en-GB"/>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FFD89388-8C0A-4C6B-812D-D59666EC6F46}" type="slidenum">
              <a:rPr lang="en-GB" smtClean="0"/>
              <a:t>‹#›</a:t>
            </a:fld>
            <a:endParaRPr lang="en-GB"/>
          </a:p>
        </p:txBody>
      </p:sp>
    </p:spTree>
    <p:extLst>
      <p:ext uri="{BB962C8B-B14F-4D97-AF65-F5344CB8AC3E}">
        <p14:creationId xmlns:p14="http://schemas.microsoft.com/office/powerpoint/2010/main" val="297320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D89388-8C0A-4C6B-812D-D59666EC6F46}" type="slidenum">
              <a:rPr lang="en-GB" smtClean="0"/>
              <a:t>151</a:t>
            </a:fld>
            <a:endParaRPr lang="en-GB"/>
          </a:p>
        </p:txBody>
      </p:sp>
    </p:spTree>
    <p:extLst>
      <p:ext uri="{BB962C8B-B14F-4D97-AF65-F5344CB8AC3E}">
        <p14:creationId xmlns:p14="http://schemas.microsoft.com/office/powerpoint/2010/main" val="2650724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2">
                    <a:lumMod val="50000"/>
                  </a:schemeClr>
                </a:solidFill>
                <a:latin typeface="Century Gothic" panose="020B0502020202020204"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0">
                <a:solidFill>
                  <a:srgbClr val="0070C0"/>
                </a:solidFill>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5C7DF1BC-1735-4BA1-AAAB-10FD9E7F7320}" type="datetimeFigureOut">
              <a:rPr lang="en-GB" smtClean="0"/>
              <a:t>2015-11-05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E58CD-4D63-42CD-879B-0056826CE67B}" type="slidenum">
              <a:rPr lang="en-GB" smtClean="0"/>
              <a:t>‹#›</a:t>
            </a:fld>
            <a:endParaRPr lang="en-GB"/>
          </a:p>
        </p:txBody>
      </p:sp>
    </p:spTree>
    <p:extLst>
      <p:ext uri="{BB962C8B-B14F-4D97-AF65-F5344CB8AC3E}">
        <p14:creationId xmlns:p14="http://schemas.microsoft.com/office/powerpoint/2010/main" val="6217008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7DF1BC-1735-4BA1-AAAB-10FD9E7F7320}" type="datetimeFigureOut">
              <a:rPr lang="en-GB" smtClean="0"/>
              <a:t>2015-11-05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E58CD-4D63-42CD-879B-0056826CE67B}" type="slidenum">
              <a:rPr lang="en-GB" smtClean="0"/>
              <a:t>‹#›</a:t>
            </a:fld>
            <a:endParaRPr lang="en-GB"/>
          </a:p>
        </p:txBody>
      </p:sp>
    </p:spTree>
    <p:extLst>
      <p:ext uri="{BB962C8B-B14F-4D97-AF65-F5344CB8AC3E}">
        <p14:creationId xmlns:p14="http://schemas.microsoft.com/office/powerpoint/2010/main" val="3696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7DF1BC-1735-4BA1-AAAB-10FD9E7F7320}" type="datetimeFigureOut">
              <a:rPr lang="en-GB" smtClean="0"/>
              <a:t>2015-11-05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E58CD-4D63-42CD-879B-0056826CE67B}" type="slidenum">
              <a:rPr lang="en-GB" smtClean="0"/>
              <a:t>‹#›</a:t>
            </a:fld>
            <a:endParaRPr lang="en-GB"/>
          </a:p>
        </p:txBody>
      </p:sp>
    </p:spTree>
    <p:extLst>
      <p:ext uri="{BB962C8B-B14F-4D97-AF65-F5344CB8AC3E}">
        <p14:creationId xmlns:p14="http://schemas.microsoft.com/office/powerpoint/2010/main" val="212485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lvl1pPr>
              <a:defRPr b="0">
                <a:solidFill>
                  <a:srgbClr val="0070C0"/>
                </a:solidFill>
                <a:latin typeface="Century Gothic" panose="020B050202020202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84784"/>
            <a:ext cx="8229600" cy="4525963"/>
          </a:xfrm>
        </p:spPr>
        <p:txBody>
          <a:bodyPr/>
          <a:lstStyle>
            <a:lvl1pPr marL="342900" indent="-342900">
              <a:buClr>
                <a:srgbClr val="0070C0"/>
              </a:buClr>
              <a:buFont typeface="Wingdings" panose="05000000000000000000" pitchFamily="2" charset="2"/>
              <a:buChar char="§"/>
              <a:defRPr b="1">
                <a:solidFill>
                  <a:schemeClr val="tx2">
                    <a:lumMod val="50000"/>
                  </a:schemeClr>
                </a:solidFill>
                <a:latin typeface="Century Gothic" panose="020B0502020202020204" pitchFamily="34" charset="0"/>
              </a:defRPr>
            </a:lvl1pPr>
            <a:lvl2pPr marL="742950" indent="-285750">
              <a:buClr>
                <a:srgbClr val="0070C0"/>
              </a:buClr>
              <a:buFont typeface="Wingdings" panose="05000000000000000000" pitchFamily="2" charset="2"/>
              <a:buChar char="§"/>
              <a:defRPr b="1">
                <a:solidFill>
                  <a:schemeClr val="tx2">
                    <a:lumMod val="50000"/>
                  </a:schemeClr>
                </a:solidFill>
                <a:latin typeface="Century Gothic" panose="020B0502020202020204" pitchFamily="34" charset="0"/>
              </a:defRPr>
            </a:lvl2pPr>
            <a:lvl3pPr>
              <a:defRPr b="1">
                <a:solidFill>
                  <a:schemeClr val="tx2">
                    <a:lumMod val="50000"/>
                  </a:schemeClr>
                </a:solidFill>
                <a:latin typeface="Century Gothic" panose="020B0502020202020204" pitchFamily="34" charset="0"/>
              </a:defRPr>
            </a:lvl3pPr>
            <a:lvl4pPr>
              <a:defRPr b="1">
                <a:solidFill>
                  <a:schemeClr val="tx2">
                    <a:lumMod val="50000"/>
                  </a:schemeClr>
                </a:solidFill>
                <a:latin typeface="Century Gothic" panose="020B0502020202020204" pitchFamily="34" charset="0"/>
              </a:defRPr>
            </a:lvl4pPr>
            <a:lvl5pPr>
              <a:defRPr b="1">
                <a:solidFill>
                  <a:schemeClr val="tx2">
                    <a:lumMod val="50000"/>
                  </a:schemeClr>
                </a:solidFill>
                <a:latin typeface="Century Gothic" panose="020B0502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5C7DF1BC-1735-4BA1-AAAB-10FD9E7F7320}" type="datetimeFigureOut">
              <a:rPr lang="en-GB" smtClean="0"/>
              <a:t>2015-11-05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E58CD-4D63-42CD-879B-0056826CE67B}" type="slidenum">
              <a:rPr lang="en-GB" smtClean="0"/>
              <a:t>‹#›</a:t>
            </a:fld>
            <a:endParaRPr lang="en-GB"/>
          </a:p>
        </p:txBody>
      </p:sp>
    </p:spTree>
    <p:extLst>
      <p:ext uri="{BB962C8B-B14F-4D97-AF65-F5344CB8AC3E}">
        <p14:creationId xmlns:p14="http://schemas.microsoft.com/office/powerpoint/2010/main" val="25132113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7DF1BC-1735-4BA1-AAAB-10FD9E7F7320}" type="datetimeFigureOut">
              <a:rPr lang="en-GB" smtClean="0"/>
              <a:t>2015-11-05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7E58CD-4D63-42CD-879B-0056826CE67B}" type="slidenum">
              <a:rPr lang="en-GB" smtClean="0"/>
              <a:t>‹#›</a:t>
            </a:fld>
            <a:endParaRPr lang="en-GB"/>
          </a:p>
        </p:txBody>
      </p:sp>
    </p:spTree>
    <p:extLst>
      <p:ext uri="{BB962C8B-B14F-4D97-AF65-F5344CB8AC3E}">
        <p14:creationId xmlns:p14="http://schemas.microsoft.com/office/powerpoint/2010/main" val="16719334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C7DF1BC-1735-4BA1-AAAB-10FD9E7F7320}" type="datetimeFigureOut">
              <a:rPr lang="en-GB" smtClean="0"/>
              <a:t>2015-11-05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7E58CD-4D63-42CD-879B-0056826CE67B}" type="slidenum">
              <a:rPr lang="en-GB" smtClean="0"/>
              <a:t>‹#›</a:t>
            </a:fld>
            <a:endParaRPr lang="en-GB"/>
          </a:p>
        </p:txBody>
      </p:sp>
    </p:spTree>
    <p:extLst>
      <p:ext uri="{BB962C8B-B14F-4D97-AF65-F5344CB8AC3E}">
        <p14:creationId xmlns:p14="http://schemas.microsoft.com/office/powerpoint/2010/main" val="238760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C7DF1BC-1735-4BA1-AAAB-10FD9E7F7320}" type="datetimeFigureOut">
              <a:rPr lang="en-GB" smtClean="0"/>
              <a:t>2015-11-05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F7E58CD-4D63-42CD-879B-0056826CE67B}" type="slidenum">
              <a:rPr lang="en-GB" smtClean="0"/>
              <a:t>‹#›</a:t>
            </a:fld>
            <a:endParaRPr lang="en-GB"/>
          </a:p>
        </p:txBody>
      </p:sp>
    </p:spTree>
    <p:extLst>
      <p:ext uri="{BB962C8B-B14F-4D97-AF65-F5344CB8AC3E}">
        <p14:creationId xmlns:p14="http://schemas.microsoft.com/office/powerpoint/2010/main" val="392787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C7DF1BC-1735-4BA1-AAAB-10FD9E7F7320}" type="datetimeFigureOut">
              <a:rPr lang="en-GB" smtClean="0"/>
              <a:t>2015-11-05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F7E58CD-4D63-42CD-879B-0056826CE67B}" type="slidenum">
              <a:rPr lang="en-GB" smtClean="0"/>
              <a:t>‹#›</a:t>
            </a:fld>
            <a:endParaRPr lang="en-GB"/>
          </a:p>
        </p:txBody>
      </p:sp>
    </p:spTree>
    <p:extLst>
      <p:ext uri="{BB962C8B-B14F-4D97-AF65-F5344CB8AC3E}">
        <p14:creationId xmlns:p14="http://schemas.microsoft.com/office/powerpoint/2010/main" val="99949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DF1BC-1735-4BA1-AAAB-10FD9E7F7320}" type="datetimeFigureOut">
              <a:rPr lang="en-GB" smtClean="0"/>
              <a:t>2015-11-05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F7E58CD-4D63-42CD-879B-0056826CE67B}" type="slidenum">
              <a:rPr lang="en-GB" smtClean="0"/>
              <a:t>‹#›</a:t>
            </a:fld>
            <a:endParaRPr lang="en-GB"/>
          </a:p>
        </p:txBody>
      </p:sp>
    </p:spTree>
    <p:extLst>
      <p:ext uri="{BB962C8B-B14F-4D97-AF65-F5344CB8AC3E}">
        <p14:creationId xmlns:p14="http://schemas.microsoft.com/office/powerpoint/2010/main" val="329822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7DF1BC-1735-4BA1-AAAB-10FD9E7F7320}" type="datetimeFigureOut">
              <a:rPr lang="en-GB" smtClean="0"/>
              <a:t>2015-11-05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7E58CD-4D63-42CD-879B-0056826CE67B}" type="slidenum">
              <a:rPr lang="en-GB" smtClean="0"/>
              <a:t>‹#›</a:t>
            </a:fld>
            <a:endParaRPr lang="en-GB"/>
          </a:p>
        </p:txBody>
      </p:sp>
    </p:spTree>
    <p:extLst>
      <p:ext uri="{BB962C8B-B14F-4D97-AF65-F5344CB8AC3E}">
        <p14:creationId xmlns:p14="http://schemas.microsoft.com/office/powerpoint/2010/main" val="314027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7DF1BC-1735-4BA1-AAAB-10FD9E7F7320}" type="datetimeFigureOut">
              <a:rPr lang="en-GB" smtClean="0"/>
              <a:t>2015-11-05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7E58CD-4D63-42CD-879B-0056826CE67B}" type="slidenum">
              <a:rPr lang="en-GB" smtClean="0"/>
              <a:t>‹#›</a:t>
            </a:fld>
            <a:endParaRPr lang="en-GB"/>
          </a:p>
        </p:txBody>
      </p:sp>
    </p:spTree>
    <p:extLst>
      <p:ext uri="{BB962C8B-B14F-4D97-AF65-F5344CB8AC3E}">
        <p14:creationId xmlns:p14="http://schemas.microsoft.com/office/powerpoint/2010/main" val="79786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DF1BC-1735-4BA1-AAAB-10FD9E7F7320}" type="datetimeFigureOut">
              <a:rPr lang="en-GB" smtClean="0"/>
              <a:t>2015-11-05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E58CD-4D63-42CD-879B-0056826CE67B}" type="slidenum">
              <a:rPr lang="en-GB" smtClean="0"/>
              <a:t>‹#›</a:t>
            </a:fld>
            <a:endParaRPr lang="en-GB"/>
          </a:p>
        </p:txBody>
      </p:sp>
    </p:spTree>
    <p:extLst>
      <p:ext uri="{BB962C8B-B14F-4D97-AF65-F5344CB8AC3E}">
        <p14:creationId xmlns:p14="http://schemas.microsoft.com/office/powerpoint/2010/main" val="107968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6600" dirty="0" smtClean="0"/>
              <a:t>Python Advanced</a:t>
            </a:r>
            <a:endParaRPr lang="en-GB" sz="6600" dirty="0"/>
          </a:p>
        </p:txBody>
      </p:sp>
      <p:sp>
        <p:nvSpPr>
          <p:cNvPr id="4" name="Subtitle 3"/>
          <p:cNvSpPr>
            <a:spLocks noGrp="1"/>
          </p:cNvSpPr>
          <p:nvPr>
            <p:ph type="subTitle" idx="1"/>
          </p:nvPr>
        </p:nvSpPr>
        <p:spPr/>
        <p:txBody>
          <a:bodyPr/>
          <a:lstStyle/>
          <a:p>
            <a:r>
              <a:rPr lang="en-GB" dirty="0" smtClean="0"/>
              <a:t>Building on the foundation</a:t>
            </a:r>
            <a:endParaRPr lang="en-GB" dirty="0"/>
          </a:p>
        </p:txBody>
      </p:sp>
    </p:spTree>
    <p:extLst>
      <p:ext uri="{BB962C8B-B14F-4D97-AF65-F5344CB8AC3E}">
        <p14:creationId xmlns:p14="http://schemas.microsoft.com/office/powerpoint/2010/main" val="248878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 at a glance</a:t>
            </a:r>
            <a:endParaRPr lang="en-GB" dirty="0"/>
          </a:p>
        </p:txBody>
      </p:sp>
      <p:sp>
        <p:nvSpPr>
          <p:cNvPr id="3" name="Content Placeholder 2"/>
          <p:cNvSpPr>
            <a:spLocks noGrp="1"/>
          </p:cNvSpPr>
          <p:nvPr>
            <p:ph idx="1"/>
          </p:nvPr>
        </p:nvSpPr>
        <p:spPr/>
        <p:txBody>
          <a:bodyPr>
            <a:noAutofit/>
          </a:bodyPr>
          <a:lstStyle/>
          <a:p>
            <a:r>
              <a:rPr lang="en-GB" dirty="0" smtClean="0"/>
              <a:t>Special methods take the place of operator overloading in Python</a:t>
            </a:r>
          </a:p>
          <a:p>
            <a:r>
              <a:rPr lang="en-GB" dirty="0"/>
              <a:t>Built-in functions also build on special </a:t>
            </a:r>
            <a:r>
              <a:rPr lang="en-GB" dirty="0" smtClean="0"/>
              <a:t>methods and special attributes</a:t>
            </a:r>
            <a:endParaRPr lang="en-GB" dirty="0"/>
          </a:p>
          <a:p>
            <a:r>
              <a:rPr lang="en-GB" dirty="0" smtClean="0"/>
              <a:t>The set of special names Python is aware of is predefined</a:t>
            </a:r>
          </a:p>
          <a:p>
            <a:r>
              <a:rPr lang="en-GB" dirty="0" smtClean="0"/>
              <a:t>Context managers allow new classes to take advantage of </a:t>
            </a:r>
            <a:r>
              <a:rPr lang="en-GB" i="1" dirty="0" smtClean="0"/>
              <a:t>with</a:t>
            </a:r>
            <a:r>
              <a:rPr lang="en-GB" dirty="0" smtClean="0"/>
              <a:t> statements</a:t>
            </a:r>
            <a:endParaRPr lang="en-GB" dirty="0"/>
          </a:p>
        </p:txBody>
      </p:sp>
    </p:spTree>
    <p:extLst>
      <p:ext uri="{BB962C8B-B14F-4D97-AF65-F5344CB8AC3E}">
        <p14:creationId xmlns:p14="http://schemas.microsoft.com/office/powerpoint/2010/main" val="35909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 at a glance</a:t>
            </a:r>
            <a:endParaRPr lang="en-GB" dirty="0"/>
          </a:p>
        </p:txBody>
      </p:sp>
      <p:sp>
        <p:nvSpPr>
          <p:cNvPr id="3" name="Content Placeholder 2"/>
          <p:cNvSpPr>
            <a:spLocks noGrp="1"/>
          </p:cNvSpPr>
          <p:nvPr>
            <p:ph idx="1"/>
          </p:nvPr>
        </p:nvSpPr>
        <p:spPr/>
        <p:txBody>
          <a:bodyPr>
            <a:noAutofit/>
          </a:bodyPr>
          <a:lstStyle/>
          <a:p>
            <a:r>
              <a:rPr lang="en-GB" dirty="0" smtClean="0"/>
              <a:t>Iterators enjoy direct protocol and control structure support in Python</a:t>
            </a:r>
          </a:p>
          <a:p>
            <a:r>
              <a:rPr lang="en-GB" dirty="0" smtClean="0"/>
              <a:t>Iterators can be defined as classes</a:t>
            </a:r>
          </a:p>
          <a:p>
            <a:r>
              <a:rPr lang="en-GB" dirty="0" smtClean="0"/>
              <a:t>Generators are functions that automatically create iterators</a:t>
            </a:r>
          </a:p>
          <a:p>
            <a:r>
              <a:rPr lang="en-GB" dirty="0" smtClean="0"/>
              <a:t>Generator expressions support a simple way of generating generators</a:t>
            </a:r>
          </a:p>
          <a:p>
            <a:r>
              <a:rPr lang="en-GB" dirty="0" smtClean="0"/>
              <a:t>Generators can abstract </a:t>
            </a:r>
            <a:r>
              <a:rPr lang="en-GB" i="1" dirty="0" smtClean="0"/>
              <a:t>with</a:t>
            </a:r>
            <a:r>
              <a:rPr lang="en-GB" dirty="0" smtClean="0"/>
              <a:t> logic</a:t>
            </a:r>
            <a:endParaRPr lang="en-GB" dirty="0"/>
          </a:p>
        </p:txBody>
      </p:sp>
    </p:spTree>
    <p:extLst>
      <p:ext uri="{BB962C8B-B14F-4D97-AF65-F5344CB8AC3E}">
        <p14:creationId xmlns:p14="http://schemas.microsoft.com/office/powerpoint/2010/main" val="225853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Iteration</a:t>
            </a:r>
            <a:endParaRPr lang="en-GB" dirty="0"/>
          </a:p>
        </p:txBody>
      </p:sp>
      <p:sp>
        <p:nvSpPr>
          <p:cNvPr id="3" name="Content Placeholder 2"/>
          <p:cNvSpPr>
            <a:spLocks noGrp="1"/>
          </p:cNvSpPr>
          <p:nvPr>
            <p:ph idx="1"/>
          </p:nvPr>
        </p:nvSpPr>
        <p:spPr/>
        <p:txBody>
          <a:bodyPr>
            <a:noAutofit/>
          </a:bodyPr>
          <a:lstStyle/>
          <a:p>
            <a:r>
              <a:rPr lang="en-GB" dirty="0"/>
              <a:t>An iterator is an object that iterates, following the iterator protocol</a:t>
            </a:r>
          </a:p>
          <a:p>
            <a:pPr lvl="1"/>
            <a:r>
              <a:rPr lang="en-GB" dirty="0"/>
              <a:t>An </a:t>
            </a:r>
            <a:r>
              <a:rPr lang="en-GB" dirty="0" err="1"/>
              <a:t>iterable</a:t>
            </a:r>
            <a:r>
              <a:rPr lang="en-GB" dirty="0"/>
              <a:t> object can be used with </a:t>
            </a:r>
            <a:r>
              <a:rPr lang="en-GB" i="1" dirty="0"/>
              <a:t>for</a:t>
            </a:r>
          </a:p>
          <a:p>
            <a:r>
              <a:rPr lang="en-GB" dirty="0" smtClean="0"/>
              <a:t>Iterators </a:t>
            </a:r>
            <a:r>
              <a:rPr lang="en-GB" dirty="0"/>
              <a:t>and generators are lazy, returning values on demand</a:t>
            </a:r>
          </a:p>
          <a:p>
            <a:pPr lvl="1"/>
            <a:r>
              <a:rPr lang="en-GB" dirty="0"/>
              <a:t>You don't need to resolve everything into a list in order to use a series of values</a:t>
            </a:r>
          </a:p>
          <a:p>
            <a:pPr lvl="1"/>
            <a:r>
              <a:rPr lang="en-GB" dirty="0" smtClean="0"/>
              <a:t>Yield values in sequence, so can </a:t>
            </a:r>
            <a:r>
              <a:rPr lang="en-GB" dirty="0" err="1" smtClean="0"/>
              <a:t>linearise</a:t>
            </a:r>
            <a:r>
              <a:rPr lang="en-GB" dirty="0" smtClean="0"/>
              <a:t> complex traversals, e.g., tree structures</a:t>
            </a:r>
          </a:p>
        </p:txBody>
      </p:sp>
    </p:spTree>
    <p:extLst>
      <p:ext uri="{BB962C8B-B14F-4D97-AF65-F5344CB8AC3E}">
        <p14:creationId xmlns:p14="http://schemas.microsoft.com/office/powerpoint/2010/main" val="187930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Iterables</a:t>
            </a:r>
            <a:r>
              <a:rPr lang="en-GB" dirty="0" smtClean="0"/>
              <a:t> &amp; iterators</a:t>
            </a:r>
            <a:endParaRPr lang="en-GB" dirty="0"/>
          </a:p>
        </p:txBody>
      </p:sp>
      <p:sp>
        <p:nvSpPr>
          <p:cNvPr id="6" name="TextBox 5"/>
          <p:cNvSpPr txBox="1"/>
          <p:nvPr/>
        </p:nvSpPr>
        <p:spPr>
          <a:xfrm>
            <a:off x="3552092" y="1556792"/>
            <a:ext cx="4608512" cy="158417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class </a:t>
            </a:r>
            <a:r>
              <a:rPr lang="en-GB" i="1" dirty="0" err="1" smtClean="0">
                <a:latin typeface="Source Code Pro" panose="020B0509030403020204" pitchFamily="49" charset="0"/>
              </a:rPr>
              <a:t>Iterable</a:t>
            </a:r>
            <a:r>
              <a:rPr lang="en-GB" dirty="0" smtClean="0">
                <a:latin typeface="Source Code Pro" panose="020B0509030403020204" pitchFamily="49" charset="0"/>
              </a:rPr>
              <a:t>:</a:t>
            </a:r>
          </a:p>
          <a:p>
            <a:r>
              <a:rPr lang="en-GB" dirty="0">
                <a:latin typeface="Source Code Pro" panose="020B0509030403020204" pitchFamily="49" charset="0"/>
              </a:rPr>
              <a:t> </a:t>
            </a:r>
            <a:r>
              <a:rPr lang="en-GB" dirty="0" smtClean="0">
                <a:latin typeface="Source Code Pro" panose="020B0509030403020204" pitchFamily="49" charset="0"/>
              </a:rPr>
              <a:t>   ...</a:t>
            </a:r>
          </a:p>
          <a:p>
            <a:r>
              <a:rPr lang="en-GB" dirty="0" smtClean="0">
                <a:latin typeface="Source Code Pro" panose="020B0509030403020204" pitchFamily="49" charset="0"/>
              </a:rPr>
              <a:t>    </a:t>
            </a:r>
            <a:r>
              <a:rPr lang="en-GB" dirty="0" err="1" smtClean="0">
                <a:latin typeface="Source Code Pro" panose="020B0509030403020204" pitchFamily="49" charset="0"/>
              </a:rPr>
              <a:t>def</a:t>
            </a:r>
            <a:r>
              <a:rPr lang="en-GB" dirty="0" smtClean="0">
                <a:latin typeface="Source Code Pro" panose="020B0509030403020204" pitchFamily="49" charset="0"/>
              </a:rPr>
              <a:t> __</a:t>
            </a:r>
            <a:r>
              <a:rPr lang="en-GB" dirty="0" err="1" smtClean="0">
                <a:latin typeface="Source Code Pro" panose="020B0509030403020204" pitchFamily="49" charset="0"/>
              </a:rPr>
              <a:t>iter</a:t>
            </a:r>
            <a:r>
              <a:rPr lang="en-GB" dirty="0" smtClean="0">
                <a:latin typeface="Source Code Pro" panose="020B0509030403020204" pitchFamily="49" charset="0"/>
              </a:rPr>
              <a:t>__(self):</a:t>
            </a:r>
          </a:p>
          <a:p>
            <a:r>
              <a:rPr lang="en-GB" dirty="0">
                <a:latin typeface="Source Code Pro" panose="020B0509030403020204" pitchFamily="49" charset="0"/>
              </a:rPr>
              <a:t> </a:t>
            </a:r>
            <a:r>
              <a:rPr lang="en-GB" dirty="0" smtClean="0">
                <a:latin typeface="Source Code Pro" panose="020B0509030403020204" pitchFamily="49" charset="0"/>
              </a:rPr>
              <a:t>       return </a:t>
            </a:r>
            <a:r>
              <a:rPr lang="en-GB" i="1" dirty="0" smtClean="0">
                <a:latin typeface="Source Code Pro" panose="020B0509030403020204" pitchFamily="49" charset="0"/>
              </a:rPr>
              <a:t>Iterator</a:t>
            </a:r>
            <a:r>
              <a:rPr lang="en-GB" dirty="0" smtClean="0">
                <a:latin typeface="Source Code Pro" panose="020B0509030403020204" pitchFamily="49" charset="0"/>
              </a:rPr>
              <a:t>(...)</a:t>
            </a:r>
          </a:p>
          <a:p>
            <a:r>
              <a:rPr lang="en-GB" dirty="0">
                <a:latin typeface="Source Code Pro" panose="020B0509030403020204" pitchFamily="49" charset="0"/>
              </a:rPr>
              <a:t> </a:t>
            </a:r>
            <a:r>
              <a:rPr lang="en-GB" dirty="0" smtClean="0">
                <a:latin typeface="Source Code Pro" panose="020B0509030403020204" pitchFamily="49" charset="0"/>
              </a:rPr>
              <a:t>   ...</a:t>
            </a:r>
          </a:p>
        </p:txBody>
      </p:sp>
      <p:sp>
        <p:nvSpPr>
          <p:cNvPr id="7" name="TextBox 6"/>
          <p:cNvSpPr txBox="1"/>
          <p:nvPr/>
        </p:nvSpPr>
        <p:spPr>
          <a:xfrm>
            <a:off x="3552092" y="3625860"/>
            <a:ext cx="4608512" cy="27554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class </a:t>
            </a:r>
            <a:r>
              <a:rPr lang="en-GB" i="1" dirty="0" smtClean="0">
                <a:latin typeface="Source Code Pro" panose="020B0509030403020204" pitchFamily="49" charset="0"/>
              </a:rPr>
              <a:t>Iterator</a:t>
            </a:r>
            <a:r>
              <a:rPr lang="en-GB" dirty="0" smtClean="0">
                <a:latin typeface="Source Code Pro" panose="020B0509030403020204" pitchFamily="49" charset="0"/>
              </a:rPr>
              <a:t>:</a:t>
            </a:r>
          </a:p>
          <a:p>
            <a:r>
              <a:rPr lang="en-GB" dirty="0">
                <a:latin typeface="Source Code Pro" panose="020B0509030403020204" pitchFamily="49" charset="0"/>
              </a:rPr>
              <a:t> </a:t>
            </a:r>
            <a:r>
              <a:rPr lang="en-GB" dirty="0" smtClean="0">
                <a:latin typeface="Source Code Pro" panose="020B0509030403020204" pitchFamily="49" charset="0"/>
              </a:rPr>
              <a:t>   ...</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def</a:t>
            </a:r>
            <a:r>
              <a:rPr lang="en-GB" dirty="0" smtClean="0">
                <a:latin typeface="Source Code Pro" panose="020B0509030403020204" pitchFamily="49" charset="0"/>
              </a:rPr>
              <a:t> __</a:t>
            </a:r>
            <a:r>
              <a:rPr lang="en-GB" dirty="0" err="1" smtClean="0">
                <a:latin typeface="Source Code Pro" panose="020B0509030403020204" pitchFamily="49" charset="0"/>
              </a:rPr>
              <a:t>iter</a:t>
            </a:r>
            <a:r>
              <a:rPr lang="en-GB" dirty="0" smtClean="0">
                <a:latin typeface="Source Code Pro" panose="020B0509030403020204" pitchFamily="49" charset="0"/>
              </a:rPr>
              <a:t>__(self):</a:t>
            </a:r>
          </a:p>
          <a:p>
            <a:r>
              <a:rPr lang="en-GB" dirty="0">
                <a:latin typeface="Source Code Pro" panose="020B0509030403020204" pitchFamily="49" charset="0"/>
              </a:rPr>
              <a:t> </a:t>
            </a:r>
            <a:r>
              <a:rPr lang="en-GB" dirty="0" smtClean="0">
                <a:latin typeface="Source Code Pro" panose="020B0509030403020204" pitchFamily="49" charset="0"/>
              </a:rPr>
              <a:t>       return self</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def</a:t>
            </a:r>
            <a:r>
              <a:rPr lang="en-GB" dirty="0" smtClean="0">
                <a:latin typeface="Source Code Pro" panose="020B0509030403020204" pitchFamily="49" charset="0"/>
              </a:rPr>
              <a:t> __next__(self):</a:t>
            </a:r>
          </a:p>
          <a:p>
            <a:r>
              <a:rPr lang="en-GB" dirty="0">
                <a:latin typeface="Source Code Pro" panose="020B0509030403020204" pitchFamily="49" charset="0"/>
              </a:rPr>
              <a:t> </a:t>
            </a:r>
            <a:r>
              <a:rPr lang="en-GB" dirty="0" smtClean="0">
                <a:latin typeface="Source Code Pro" panose="020B0509030403020204" pitchFamily="49" charset="0"/>
              </a:rPr>
              <a:t>       ...</a:t>
            </a:r>
          </a:p>
          <a:p>
            <a:r>
              <a:rPr lang="en-GB" dirty="0">
                <a:latin typeface="Source Code Pro" panose="020B0509030403020204" pitchFamily="49" charset="0"/>
              </a:rPr>
              <a:t> </a:t>
            </a:r>
            <a:r>
              <a:rPr lang="en-GB" dirty="0" smtClean="0">
                <a:latin typeface="Source Code Pro" panose="020B0509030403020204" pitchFamily="49" charset="0"/>
              </a:rPr>
              <a:t>           raise </a:t>
            </a:r>
            <a:r>
              <a:rPr lang="en-GB" dirty="0" err="1" smtClean="0">
                <a:latin typeface="Source Code Pro" panose="020B0509030403020204" pitchFamily="49" charset="0"/>
              </a:rPr>
              <a:t>StopIteration</a:t>
            </a:r>
            <a:endParaRPr lang="en-GB" dirty="0" smtClean="0">
              <a:latin typeface="Source Code Pro" panose="020B0509030403020204" pitchFamily="49" charset="0"/>
            </a:endParaRPr>
          </a:p>
          <a:p>
            <a:r>
              <a:rPr lang="en-GB" dirty="0">
                <a:latin typeface="Source Code Pro" panose="020B0509030403020204" pitchFamily="49" charset="0"/>
              </a:rPr>
              <a:t> </a:t>
            </a:r>
            <a:r>
              <a:rPr lang="en-GB" dirty="0" smtClean="0">
                <a:latin typeface="Source Code Pro" panose="020B0509030403020204" pitchFamily="49" charset="0"/>
              </a:rPr>
              <a:t>       ...</a:t>
            </a:r>
          </a:p>
          <a:p>
            <a:r>
              <a:rPr lang="en-GB" dirty="0">
                <a:latin typeface="Source Code Pro" panose="020B0509030403020204" pitchFamily="49" charset="0"/>
              </a:rPr>
              <a:t> </a:t>
            </a:r>
            <a:r>
              <a:rPr lang="en-GB" dirty="0" smtClean="0">
                <a:latin typeface="Source Code Pro" panose="020B0509030403020204" pitchFamily="49" charset="0"/>
              </a:rPr>
              <a:t>   ...</a:t>
            </a:r>
          </a:p>
        </p:txBody>
      </p:sp>
      <p:cxnSp>
        <p:nvCxnSpPr>
          <p:cNvPr id="9" name="Straight Arrow Connector 8"/>
          <p:cNvCxnSpPr/>
          <p:nvPr/>
        </p:nvCxnSpPr>
        <p:spPr>
          <a:xfrm>
            <a:off x="6288396" y="2735342"/>
            <a:ext cx="0" cy="890518"/>
          </a:xfrm>
          <a:prstGeom prst="straightConnector1">
            <a:avLst/>
          </a:prstGeom>
          <a:ln w="28575">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6416479" y="3415553"/>
            <a:ext cx="2043953" cy="1237129"/>
          </a:xfrm>
          <a:custGeom>
            <a:avLst/>
            <a:gdLst>
              <a:gd name="connsiteX0" fmla="*/ 0 w 2043953"/>
              <a:gd name="connsiteY0" fmla="*/ 1237129 h 1237129"/>
              <a:gd name="connsiteX1" fmla="*/ 2043953 w 2043953"/>
              <a:gd name="connsiteY1" fmla="*/ 1237129 h 1237129"/>
              <a:gd name="connsiteX2" fmla="*/ 2043953 w 2043953"/>
              <a:gd name="connsiteY2" fmla="*/ 0 h 1237129"/>
              <a:gd name="connsiteX3" fmla="*/ 233082 w 2043953"/>
              <a:gd name="connsiteY3" fmla="*/ 0 h 1237129"/>
              <a:gd name="connsiteX4" fmla="*/ 233082 w 2043953"/>
              <a:gd name="connsiteY4" fmla="*/ 188259 h 1237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3953" h="1237129">
                <a:moveTo>
                  <a:pt x="0" y="1237129"/>
                </a:moveTo>
                <a:lnTo>
                  <a:pt x="2043953" y="1237129"/>
                </a:lnTo>
                <a:lnTo>
                  <a:pt x="2043953" y="0"/>
                </a:lnTo>
                <a:lnTo>
                  <a:pt x="233082" y="0"/>
                </a:lnTo>
                <a:lnTo>
                  <a:pt x="233082" y="188259"/>
                </a:lnTo>
              </a:path>
            </a:pathLst>
          </a:custGeom>
          <a:noFill/>
          <a:ln>
            <a:solidFill>
              <a:srgbClr val="0070C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27584" y="3770456"/>
            <a:ext cx="2232248" cy="738664"/>
          </a:xfrm>
          <a:prstGeom prst="rect">
            <a:avLst/>
          </a:prstGeom>
          <a:noFill/>
        </p:spPr>
        <p:txBody>
          <a:bodyPr wrap="square" rtlCol="0">
            <a:spAutoFit/>
          </a:bodyPr>
          <a:lstStyle/>
          <a:p>
            <a:r>
              <a:rPr lang="en-GB" sz="1400" dirty="0" smtClean="0">
                <a:solidFill>
                  <a:schemeClr val="tx1">
                    <a:lumMod val="75000"/>
                    <a:lumOff val="25000"/>
                  </a:schemeClr>
                </a:solidFill>
              </a:rPr>
              <a:t>All iterators are </a:t>
            </a:r>
            <a:r>
              <a:rPr lang="en-GB" sz="1400" dirty="0" err="1" smtClean="0">
                <a:solidFill>
                  <a:schemeClr val="tx1">
                    <a:lumMod val="75000"/>
                    <a:lumOff val="25000"/>
                  </a:schemeClr>
                </a:solidFill>
              </a:rPr>
              <a:t>iterable</a:t>
            </a:r>
            <a:r>
              <a:rPr lang="en-GB" sz="1400" dirty="0" smtClean="0">
                <a:solidFill>
                  <a:schemeClr val="tx1">
                    <a:lumMod val="75000"/>
                    <a:lumOff val="25000"/>
                  </a:schemeClr>
                </a:solidFill>
              </a:rPr>
              <a:t>, so the </a:t>
            </a:r>
            <a:r>
              <a:rPr lang="en-GB" sz="1400" i="1" dirty="0" smtClean="0">
                <a:solidFill>
                  <a:schemeClr val="tx1">
                    <a:lumMod val="75000"/>
                    <a:lumOff val="25000"/>
                  </a:schemeClr>
                </a:solidFill>
              </a:rPr>
              <a:t>__</a:t>
            </a:r>
            <a:r>
              <a:rPr lang="en-GB" sz="1400" i="1" dirty="0" err="1" smtClean="0">
                <a:solidFill>
                  <a:schemeClr val="tx1">
                    <a:lumMod val="75000"/>
                    <a:lumOff val="25000"/>
                  </a:schemeClr>
                </a:solidFill>
              </a:rPr>
              <a:t>iter</a:t>
            </a:r>
            <a:r>
              <a:rPr lang="en-GB" sz="1400" i="1" dirty="0" smtClean="0">
                <a:solidFill>
                  <a:schemeClr val="tx1">
                    <a:lumMod val="75000"/>
                    <a:lumOff val="25000"/>
                  </a:schemeClr>
                </a:solidFill>
              </a:rPr>
              <a:t>__</a:t>
            </a:r>
            <a:r>
              <a:rPr lang="en-GB" sz="1400" dirty="0" smtClean="0">
                <a:solidFill>
                  <a:schemeClr val="tx1">
                    <a:lumMod val="75000"/>
                    <a:lumOff val="25000"/>
                  </a:schemeClr>
                </a:solidFill>
              </a:rPr>
              <a:t> method is an identity operation</a:t>
            </a:r>
            <a:endParaRPr lang="en-GB" sz="1400" dirty="0">
              <a:solidFill>
                <a:schemeClr val="tx1">
                  <a:lumMod val="75000"/>
                  <a:lumOff val="25000"/>
                </a:schemeClr>
              </a:solidFill>
            </a:endParaRPr>
          </a:p>
        </p:txBody>
      </p:sp>
      <p:cxnSp>
        <p:nvCxnSpPr>
          <p:cNvPr id="12" name="Straight Connector 11"/>
          <p:cNvCxnSpPr/>
          <p:nvPr/>
        </p:nvCxnSpPr>
        <p:spPr>
          <a:xfrm>
            <a:off x="2411760" y="4365104"/>
            <a:ext cx="1705907"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27584" y="1556792"/>
            <a:ext cx="2232248" cy="954107"/>
          </a:xfrm>
          <a:prstGeom prst="rect">
            <a:avLst/>
          </a:prstGeom>
          <a:noFill/>
        </p:spPr>
        <p:txBody>
          <a:bodyPr wrap="square" rtlCol="0">
            <a:spAutoFit/>
          </a:bodyPr>
          <a:lstStyle/>
          <a:p>
            <a:r>
              <a:rPr lang="en-GB" sz="1400" dirty="0" smtClean="0">
                <a:solidFill>
                  <a:schemeClr val="tx1">
                    <a:lumMod val="75000"/>
                    <a:lumOff val="25000"/>
                  </a:schemeClr>
                </a:solidFill>
              </a:rPr>
              <a:t>An object is </a:t>
            </a:r>
            <a:r>
              <a:rPr lang="en-GB" sz="1400" dirty="0" err="1" smtClean="0">
                <a:solidFill>
                  <a:schemeClr val="tx1">
                    <a:lumMod val="75000"/>
                    <a:lumOff val="25000"/>
                  </a:schemeClr>
                </a:solidFill>
              </a:rPr>
              <a:t>iterable</a:t>
            </a:r>
            <a:r>
              <a:rPr lang="en-GB" sz="1400" dirty="0" smtClean="0">
                <a:solidFill>
                  <a:schemeClr val="tx1">
                    <a:lumMod val="75000"/>
                    <a:lumOff val="25000"/>
                  </a:schemeClr>
                </a:solidFill>
              </a:rPr>
              <a:t> if it supports the </a:t>
            </a:r>
            <a:r>
              <a:rPr lang="en-GB" sz="1400" i="1" dirty="0" smtClean="0">
                <a:solidFill>
                  <a:schemeClr val="tx1">
                    <a:lumMod val="75000"/>
                    <a:lumOff val="25000"/>
                  </a:schemeClr>
                </a:solidFill>
              </a:rPr>
              <a:t>__</a:t>
            </a:r>
            <a:r>
              <a:rPr lang="en-GB" sz="1400" i="1" dirty="0" err="1" smtClean="0">
                <a:solidFill>
                  <a:schemeClr val="tx1">
                    <a:lumMod val="75000"/>
                    <a:lumOff val="25000"/>
                  </a:schemeClr>
                </a:solidFill>
              </a:rPr>
              <a:t>iter</a:t>
            </a:r>
            <a:r>
              <a:rPr lang="en-GB" sz="1400" i="1" dirty="0" smtClean="0">
                <a:solidFill>
                  <a:schemeClr val="tx1">
                    <a:lumMod val="75000"/>
                    <a:lumOff val="25000"/>
                  </a:schemeClr>
                </a:solidFill>
              </a:rPr>
              <a:t>__</a:t>
            </a:r>
            <a:r>
              <a:rPr lang="en-GB" sz="1400" dirty="0" smtClean="0">
                <a:solidFill>
                  <a:schemeClr val="tx1">
                    <a:lumMod val="75000"/>
                    <a:lumOff val="25000"/>
                  </a:schemeClr>
                </a:solidFill>
              </a:rPr>
              <a:t> special method, which is called by the </a:t>
            </a:r>
            <a:r>
              <a:rPr lang="en-GB" sz="1400" i="1" dirty="0" err="1" smtClean="0">
                <a:solidFill>
                  <a:schemeClr val="tx1">
                    <a:lumMod val="75000"/>
                    <a:lumOff val="25000"/>
                  </a:schemeClr>
                </a:solidFill>
              </a:rPr>
              <a:t>iter</a:t>
            </a:r>
            <a:r>
              <a:rPr lang="en-GB" sz="1400" dirty="0" smtClean="0">
                <a:solidFill>
                  <a:schemeClr val="tx1">
                    <a:lumMod val="75000"/>
                    <a:lumOff val="25000"/>
                  </a:schemeClr>
                </a:solidFill>
              </a:rPr>
              <a:t> function</a:t>
            </a:r>
            <a:endParaRPr lang="en-GB" sz="1400" dirty="0">
              <a:solidFill>
                <a:schemeClr val="tx1">
                  <a:lumMod val="75000"/>
                  <a:lumOff val="25000"/>
                </a:schemeClr>
              </a:solidFill>
            </a:endParaRPr>
          </a:p>
        </p:txBody>
      </p:sp>
      <p:cxnSp>
        <p:nvCxnSpPr>
          <p:cNvPr id="16" name="Straight Connector 15"/>
          <p:cNvCxnSpPr/>
          <p:nvPr/>
        </p:nvCxnSpPr>
        <p:spPr>
          <a:xfrm>
            <a:off x="2915816" y="2367464"/>
            <a:ext cx="1201851"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27584" y="4509120"/>
            <a:ext cx="2232248" cy="738664"/>
          </a:xfrm>
          <a:prstGeom prst="rect">
            <a:avLst/>
          </a:prstGeom>
          <a:noFill/>
        </p:spPr>
        <p:txBody>
          <a:bodyPr wrap="square" rtlCol="0">
            <a:spAutoFit/>
          </a:bodyPr>
          <a:lstStyle/>
          <a:p>
            <a:r>
              <a:rPr lang="en-GB" sz="1400" dirty="0" smtClean="0">
                <a:solidFill>
                  <a:schemeClr val="tx1">
                    <a:lumMod val="75000"/>
                    <a:lumOff val="25000"/>
                  </a:schemeClr>
                </a:solidFill>
              </a:rPr>
              <a:t>The </a:t>
            </a:r>
            <a:r>
              <a:rPr lang="en-GB" sz="1400" i="1" dirty="0" smtClean="0">
                <a:solidFill>
                  <a:schemeClr val="tx1">
                    <a:lumMod val="75000"/>
                    <a:lumOff val="25000"/>
                  </a:schemeClr>
                </a:solidFill>
              </a:rPr>
              <a:t>__next__</a:t>
            </a:r>
            <a:r>
              <a:rPr lang="en-GB" sz="1400" dirty="0" smtClean="0">
                <a:solidFill>
                  <a:schemeClr val="tx1">
                    <a:lumMod val="75000"/>
                    <a:lumOff val="25000"/>
                  </a:schemeClr>
                </a:solidFill>
              </a:rPr>
              <a:t> special method, called by </a:t>
            </a:r>
            <a:r>
              <a:rPr lang="en-GB" sz="1400" i="1" dirty="0" smtClean="0">
                <a:solidFill>
                  <a:schemeClr val="tx1">
                    <a:lumMod val="75000"/>
                    <a:lumOff val="25000"/>
                  </a:schemeClr>
                </a:solidFill>
              </a:rPr>
              <a:t>next</a:t>
            </a:r>
            <a:r>
              <a:rPr lang="en-GB" sz="1400" dirty="0" smtClean="0">
                <a:solidFill>
                  <a:schemeClr val="tx1">
                    <a:lumMod val="75000"/>
                    <a:lumOff val="25000"/>
                  </a:schemeClr>
                </a:solidFill>
              </a:rPr>
              <a:t>, advances the iterator</a:t>
            </a:r>
            <a:endParaRPr lang="en-GB" sz="1400" dirty="0">
              <a:solidFill>
                <a:schemeClr val="tx1">
                  <a:lumMod val="75000"/>
                  <a:lumOff val="25000"/>
                </a:schemeClr>
              </a:solidFill>
            </a:endParaRPr>
          </a:p>
        </p:txBody>
      </p:sp>
      <p:cxnSp>
        <p:nvCxnSpPr>
          <p:cNvPr id="19" name="Straight Connector 18"/>
          <p:cNvCxnSpPr/>
          <p:nvPr/>
        </p:nvCxnSpPr>
        <p:spPr>
          <a:xfrm>
            <a:off x="2771800" y="4941168"/>
            <a:ext cx="1345867"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27584" y="5301208"/>
            <a:ext cx="2232248" cy="523220"/>
          </a:xfrm>
          <a:prstGeom prst="rect">
            <a:avLst/>
          </a:prstGeom>
          <a:noFill/>
        </p:spPr>
        <p:txBody>
          <a:bodyPr wrap="square" rtlCol="0">
            <a:spAutoFit/>
          </a:bodyPr>
          <a:lstStyle/>
          <a:p>
            <a:r>
              <a:rPr lang="en-GB" sz="1400" dirty="0" smtClean="0">
                <a:solidFill>
                  <a:schemeClr val="tx1">
                    <a:lumMod val="75000"/>
                    <a:lumOff val="25000"/>
                  </a:schemeClr>
                </a:solidFill>
              </a:rPr>
              <a:t>Iteration is terminated by raising </a:t>
            </a:r>
            <a:r>
              <a:rPr lang="en-GB" sz="1400" i="1" dirty="0" err="1" smtClean="0">
                <a:solidFill>
                  <a:schemeClr val="tx1">
                    <a:lumMod val="75000"/>
                    <a:lumOff val="25000"/>
                  </a:schemeClr>
                </a:solidFill>
              </a:rPr>
              <a:t>StopIteration</a:t>
            </a:r>
            <a:endParaRPr lang="en-GB" sz="1400" i="1" dirty="0">
              <a:solidFill>
                <a:schemeClr val="tx1">
                  <a:lumMod val="75000"/>
                  <a:lumOff val="25000"/>
                </a:schemeClr>
              </a:solidFill>
            </a:endParaRPr>
          </a:p>
        </p:txBody>
      </p:sp>
      <p:cxnSp>
        <p:nvCxnSpPr>
          <p:cNvPr id="22" name="Straight Connector 21"/>
          <p:cNvCxnSpPr/>
          <p:nvPr/>
        </p:nvCxnSpPr>
        <p:spPr>
          <a:xfrm>
            <a:off x="2938101" y="5498648"/>
            <a:ext cx="2281971"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27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iterators</a:t>
            </a:r>
            <a:endParaRPr lang="en-GB" dirty="0"/>
          </a:p>
        </p:txBody>
      </p:sp>
      <p:sp>
        <p:nvSpPr>
          <p:cNvPr id="3" name="Content Placeholder 2"/>
          <p:cNvSpPr>
            <a:spLocks noGrp="1"/>
          </p:cNvSpPr>
          <p:nvPr>
            <p:ph idx="1"/>
          </p:nvPr>
        </p:nvSpPr>
        <p:spPr/>
        <p:txBody>
          <a:bodyPr/>
          <a:lstStyle/>
          <a:p>
            <a:r>
              <a:rPr lang="en-GB" dirty="0" smtClean="0"/>
              <a:t>There are many ways to provide an iterator...</a:t>
            </a:r>
          </a:p>
          <a:p>
            <a:pPr lvl="1"/>
            <a:r>
              <a:rPr lang="en-GB" dirty="0" smtClean="0"/>
              <a:t>Define a class that supports the iterator protocol directly</a:t>
            </a:r>
          </a:p>
          <a:p>
            <a:pPr lvl="1"/>
            <a:r>
              <a:rPr lang="en-GB" dirty="0" smtClean="0"/>
              <a:t>Return an iterator from another object</a:t>
            </a:r>
          </a:p>
          <a:p>
            <a:pPr lvl="1"/>
            <a:r>
              <a:rPr lang="en-GB" dirty="0" smtClean="0"/>
              <a:t>Compose an iterator with </a:t>
            </a:r>
            <a:r>
              <a:rPr lang="en-GB" i="1" dirty="0" err="1" smtClean="0"/>
              <a:t>iter</a:t>
            </a:r>
            <a:r>
              <a:rPr lang="en-GB" dirty="0" smtClean="0"/>
              <a:t>, using an action and a termination value</a:t>
            </a:r>
          </a:p>
          <a:p>
            <a:pPr lvl="1"/>
            <a:r>
              <a:rPr lang="en-GB" dirty="0" smtClean="0"/>
              <a:t>Define a generator function</a:t>
            </a:r>
          </a:p>
          <a:p>
            <a:pPr lvl="1"/>
            <a:r>
              <a:rPr lang="en-GB" dirty="0" smtClean="0"/>
              <a:t>Write a generator expression</a:t>
            </a:r>
          </a:p>
          <a:p>
            <a:pPr lvl="1"/>
            <a:endParaRPr lang="en-GB" dirty="0"/>
          </a:p>
        </p:txBody>
      </p:sp>
    </p:spTree>
    <p:extLst>
      <p:ext uri="{BB962C8B-B14F-4D97-AF65-F5344CB8AC3E}">
        <p14:creationId xmlns:p14="http://schemas.microsoft.com/office/powerpoint/2010/main" val="42811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iter</a:t>
            </a:r>
            <a:endParaRPr lang="en-GB" i="1" dirty="0"/>
          </a:p>
        </p:txBody>
      </p:sp>
      <p:sp>
        <p:nvSpPr>
          <p:cNvPr id="4" name="Content Placeholder 3"/>
          <p:cNvSpPr>
            <a:spLocks noGrp="1"/>
          </p:cNvSpPr>
          <p:nvPr>
            <p:ph idx="1"/>
          </p:nvPr>
        </p:nvSpPr>
        <p:spPr/>
        <p:txBody>
          <a:bodyPr/>
          <a:lstStyle/>
          <a:p>
            <a:r>
              <a:rPr lang="en-GB" dirty="0" smtClean="0"/>
              <a:t>Use </a:t>
            </a:r>
            <a:r>
              <a:rPr lang="en-GB" i="1" dirty="0" err="1" smtClean="0"/>
              <a:t>iter</a:t>
            </a:r>
            <a:r>
              <a:rPr lang="en-GB" dirty="0" smtClean="0"/>
              <a:t> to create an iterator from a callable object and a sentinel value</a:t>
            </a:r>
          </a:p>
          <a:p>
            <a:pPr lvl="1"/>
            <a:r>
              <a:rPr lang="en-GB" dirty="0" smtClean="0"/>
              <a:t>Or to create an iterator from an </a:t>
            </a:r>
            <a:r>
              <a:rPr lang="en-GB" dirty="0" err="1" smtClean="0"/>
              <a:t>iterable</a:t>
            </a:r>
            <a:endParaRPr lang="en-GB" dirty="0"/>
          </a:p>
        </p:txBody>
      </p:sp>
      <p:sp>
        <p:nvSpPr>
          <p:cNvPr id="6" name="TextBox 5"/>
          <p:cNvSpPr txBox="1"/>
          <p:nvPr/>
        </p:nvSpPr>
        <p:spPr>
          <a:xfrm>
            <a:off x="1043608" y="4941168"/>
            <a:ext cx="7128792" cy="108012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a:t>
            </a:r>
            <a:r>
              <a:rPr lang="en-GB" dirty="0" err="1" smtClean="0">
                <a:latin typeface="Source Code Pro" panose="020B0509030403020204" pitchFamily="49" charset="0"/>
              </a:rPr>
              <a:t>repl</a:t>
            </a:r>
            <a:r>
              <a:rPr lang="en-GB" dirty="0" smtClean="0">
                <a:latin typeface="Source Code Pro" panose="020B0509030403020204" pitchFamily="49" charset="0"/>
              </a:rPr>
              <a:t>():</a:t>
            </a:r>
          </a:p>
          <a:p>
            <a:r>
              <a:rPr lang="en-GB" dirty="0" smtClean="0">
                <a:latin typeface="Source Code Pro" panose="020B0509030403020204" pitchFamily="49" charset="0"/>
              </a:rPr>
              <a:t>    for line in </a:t>
            </a:r>
            <a:r>
              <a:rPr lang="en-GB" dirty="0" err="1" smtClean="0">
                <a:latin typeface="Source Code Pro" panose="020B0509030403020204" pitchFamily="49" charset="0"/>
              </a:rPr>
              <a:t>iter</a:t>
            </a:r>
            <a:r>
              <a:rPr lang="en-GB" dirty="0" smtClean="0">
                <a:latin typeface="Source Code Pro" panose="020B0509030403020204" pitchFamily="49" charset="0"/>
              </a:rPr>
              <a:t>(lambda: input('&gt; '), 'exit'):</a:t>
            </a:r>
          </a:p>
          <a:p>
            <a:r>
              <a:rPr lang="en-GB" dirty="0" smtClean="0">
                <a:latin typeface="Source Code Pro" panose="020B0509030403020204" pitchFamily="49" charset="0"/>
              </a:rPr>
              <a:t>        print(evaluate(line))</a:t>
            </a:r>
          </a:p>
        </p:txBody>
      </p:sp>
      <p:sp>
        <p:nvSpPr>
          <p:cNvPr id="7" name="TextBox 6"/>
          <p:cNvSpPr txBox="1"/>
          <p:nvPr/>
        </p:nvSpPr>
        <p:spPr>
          <a:xfrm>
            <a:off x="1043608" y="3356992"/>
            <a:ext cx="7128792" cy="144016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a:t>
            </a:r>
            <a:r>
              <a:rPr lang="en-GB" dirty="0" err="1" smtClean="0">
                <a:latin typeface="Source Code Pro" panose="020B0509030403020204" pitchFamily="49" charset="0"/>
              </a:rPr>
              <a:t>pop_until</a:t>
            </a:r>
            <a:r>
              <a:rPr lang="en-GB" dirty="0" smtClean="0">
                <a:latin typeface="Source Code Pro" panose="020B0509030403020204" pitchFamily="49" charset="0"/>
              </a:rPr>
              <a:t>(stack, end):</a:t>
            </a:r>
          </a:p>
          <a:p>
            <a:r>
              <a:rPr lang="en-GB" dirty="0" smtClean="0">
                <a:latin typeface="Source Code Pro" panose="020B0509030403020204" pitchFamily="49" charset="0"/>
              </a:rPr>
              <a:t>    return </a:t>
            </a:r>
            <a:r>
              <a:rPr lang="en-GB" dirty="0" err="1" smtClean="0">
                <a:latin typeface="Source Code Pro" panose="020B0509030403020204" pitchFamily="49" charset="0"/>
              </a:rPr>
              <a:t>iter</a:t>
            </a:r>
            <a:r>
              <a:rPr lang="en-GB" dirty="0" smtClean="0">
                <a:latin typeface="Source Code Pro" panose="020B0509030403020204" pitchFamily="49" charset="0"/>
              </a:rPr>
              <a:t>(</a:t>
            </a:r>
            <a:r>
              <a:rPr lang="en-GB" dirty="0" err="1" smtClean="0">
                <a:latin typeface="Source Code Pro" panose="020B0509030403020204" pitchFamily="49" charset="0"/>
              </a:rPr>
              <a:t>stack.pop</a:t>
            </a:r>
            <a:r>
              <a:rPr lang="en-GB" dirty="0" smtClean="0">
                <a:latin typeface="Source Code Pro" panose="020B0509030403020204" pitchFamily="49" charset="0"/>
              </a:rPr>
              <a:t>, end)</a:t>
            </a:r>
          </a:p>
          <a:p>
            <a:pPr>
              <a:spcBef>
                <a:spcPts val="1200"/>
              </a:spcBef>
            </a:pPr>
            <a:r>
              <a:rPr lang="en-GB" dirty="0" smtClean="0">
                <a:latin typeface="Source Code Pro" panose="020B0509030403020204" pitchFamily="49" charset="0"/>
              </a:rPr>
              <a:t>for popped in </a:t>
            </a:r>
            <a:r>
              <a:rPr lang="en-GB" dirty="0" err="1" smtClean="0">
                <a:latin typeface="Source Code Pro" panose="020B0509030403020204" pitchFamily="49" charset="0"/>
              </a:rPr>
              <a:t>pop_until</a:t>
            </a:r>
            <a:r>
              <a:rPr lang="en-GB" dirty="0" smtClean="0">
                <a:latin typeface="Source Code Pro" panose="020B0509030403020204" pitchFamily="49" charset="0"/>
              </a:rPr>
              <a:t>(history, None):</a:t>
            </a:r>
          </a:p>
          <a:p>
            <a:r>
              <a:rPr lang="en-GB" dirty="0">
                <a:latin typeface="Source Code Pro" panose="020B0509030403020204" pitchFamily="49" charset="0"/>
              </a:rPr>
              <a:t> </a:t>
            </a:r>
            <a:r>
              <a:rPr lang="en-GB" dirty="0" smtClean="0">
                <a:latin typeface="Source Code Pro" panose="020B0509030403020204" pitchFamily="49" charset="0"/>
              </a:rPr>
              <a:t>   print(popped)</a:t>
            </a:r>
          </a:p>
        </p:txBody>
      </p:sp>
    </p:spTree>
    <p:extLst>
      <p:ext uri="{BB962C8B-B14F-4D97-AF65-F5344CB8AC3E}">
        <p14:creationId xmlns:p14="http://schemas.microsoft.com/office/powerpoint/2010/main" val="60036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next</a:t>
            </a:r>
            <a:endParaRPr lang="en-GB" i="1" dirty="0"/>
          </a:p>
        </p:txBody>
      </p:sp>
      <p:sp>
        <p:nvSpPr>
          <p:cNvPr id="3" name="Content Placeholder 2"/>
          <p:cNvSpPr>
            <a:spLocks noGrp="1"/>
          </p:cNvSpPr>
          <p:nvPr>
            <p:ph idx="1"/>
          </p:nvPr>
        </p:nvSpPr>
        <p:spPr/>
        <p:txBody>
          <a:bodyPr/>
          <a:lstStyle/>
          <a:p>
            <a:r>
              <a:rPr lang="en-GB" dirty="0" smtClean="0"/>
              <a:t>Iterators can be advanced manually using </a:t>
            </a:r>
            <a:r>
              <a:rPr lang="en-GB" i="1" dirty="0" smtClean="0"/>
              <a:t>next</a:t>
            </a:r>
          </a:p>
          <a:p>
            <a:pPr lvl="1"/>
            <a:r>
              <a:rPr lang="en-GB" dirty="0" smtClean="0"/>
              <a:t>Calls the </a:t>
            </a:r>
            <a:r>
              <a:rPr lang="en-GB" i="1" dirty="0" smtClean="0"/>
              <a:t>__next__</a:t>
            </a:r>
            <a:r>
              <a:rPr lang="en-GB" dirty="0" smtClean="0"/>
              <a:t> method</a:t>
            </a:r>
          </a:p>
          <a:p>
            <a:pPr lvl="1"/>
            <a:r>
              <a:rPr lang="en-GB" dirty="0" smtClean="0"/>
              <a:t>Watch out for </a:t>
            </a:r>
            <a:r>
              <a:rPr lang="en-GB" i="1" dirty="0" err="1" smtClean="0"/>
              <a:t>StopIteration</a:t>
            </a:r>
            <a:r>
              <a:rPr lang="en-GB" dirty="0" smtClean="0"/>
              <a:t> at the end...</a:t>
            </a:r>
            <a:endParaRPr lang="en-GB" dirty="0"/>
          </a:p>
        </p:txBody>
      </p:sp>
      <p:sp>
        <p:nvSpPr>
          <p:cNvPr id="4" name="TextBox 3"/>
          <p:cNvSpPr txBox="1"/>
          <p:nvPr/>
        </p:nvSpPr>
        <p:spPr>
          <a:xfrm>
            <a:off x="1043608" y="3789040"/>
            <a:ext cx="7128792" cy="237626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a:t>
            </a:r>
            <a:r>
              <a:rPr lang="en-GB" dirty="0" err="1" smtClean="0">
                <a:latin typeface="Source Code Pro" panose="020B0509030403020204" pitchFamily="49" charset="0"/>
              </a:rPr>
              <a:t>repl</a:t>
            </a:r>
            <a:r>
              <a:rPr lang="en-GB" dirty="0" smtClean="0">
                <a:latin typeface="Source Code Pro" panose="020B0509030403020204" pitchFamily="49" charset="0"/>
              </a:rPr>
              <a:t>():</a:t>
            </a:r>
          </a:p>
          <a:p>
            <a:r>
              <a:rPr lang="en-GB" dirty="0">
                <a:latin typeface="Source Code Pro" panose="020B0509030403020204" pitchFamily="49" charset="0"/>
              </a:rPr>
              <a:t> </a:t>
            </a:r>
            <a:r>
              <a:rPr lang="en-GB" dirty="0" smtClean="0">
                <a:latin typeface="Source Code Pro" panose="020B0509030403020204" pitchFamily="49" charset="0"/>
              </a:rPr>
              <a:t>   try:</a:t>
            </a:r>
          </a:p>
          <a:p>
            <a:r>
              <a:rPr lang="en-GB" dirty="0">
                <a:latin typeface="Source Code Pro" panose="020B0509030403020204" pitchFamily="49" charset="0"/>
              </a:rPr>
              <a:t> </a:t>
            </a:r>
            <a:r>
              <a:rPr lang="en-GB" dirty="0" smtClean="0">
                <a:latin typeface="Source Code Pro" panose="020B0509030403020204" pitchFamily="49" charset="0"/>
              </a:rPr>
              <a:t>       lines = </a:t>
            </a:r>
            <a:r>
              <a:rPr lang="en-GB" dirty="0" err="1">
                <a:latin typeface="Source Code Pro" panose="020B0509030403020204" pitchFamily="49" charset="0"/>
              </a:rPr>
              <a:t>iter</a:t>
            </a:r>
            <a:r>
              <a:rPr lang="en-GB" dirty="0">
                <a:latin typeface="Source Code Pro" panose="020B0509030403020204" pitchFamily="49" charset="0"/>
              </a:rPr>
              <a:t>(lambda: input('&gt; '), 'exit')</a:t>
            </a:r>
            <a:endParaRPr lang="en-GB" dirty="0" smtClean="0">
              <a:latin typeface="Source Code Pro" panose="020B0509030403020204" pitchFamily="49" charset="0"/>
            </a:endParaRPr>
          </a:p>
          <a:p>
            <a:r>
              <a:rPr lang="en-GB" dirty="0">
                <a:latin typeface="Source Code Pro" panose="020B0509030403020204" pitchFamily="49" charset="0"/>
              </a:rPr>
              <a:t> </a:t>
            </a:r>
            <a:r>
              <a:rPr lang="en-GB" dirty="0" smtClean="0">
                <a:latin typeface="Source Code Pro" panose="020B0509030403020204" pitchFamily="49" charset="0"/>
              </a:rPr>
              <a:t>       while True:</a:t>
            </a:r>
          </a:p>
          <a:p>
            <a:r>
              <a:rPr lang="en-GB" dirty="0">
                <a:latin typeface="Source Code Pro" panose="020B0509030403020204" pitchFamily="49" charset="0"/>
              </a:rPr>
              <a:t> </a:t>
            </a:r>
            <a:r>
              <a:rPr lang="en-GB" dirty="0" smtClean="0">
                <a:latin typeface="Source Code Pro" panose="020B0509030403020204" pitchFamily="49" charset="0"/>
              </a:rPr>
              <a:t>           line = next(lines)</a:t>
            </a:r>
          </a:p>
          <a:p>
            <a:r>
              <a:rPr lang="en-GB" dirty="0">
                <a:latin typeface="Source Code Pro" panose="020B0509030403020204" pitchFamily="49" charset="0"/>
              </a:rPr>
              <a:t> </a:t>
            </a:r>
            <a:r>
              <a:rPr lang="en-GB" dirty="0" smtClean="0">
                <a:latin typeface="Source Code Pro" panose="020B0509030403020204" pitchFamily="49" charset="0"/>
              </a:rPr>
              <a:t>           print(evaluate(line))</a:t>
            </a:r>
          </a:p>
          <a:p>
            <a:r>
              <a:rPr lang="en-GB" dirty="0" smtClean="0">
                <a:latin typeface="Source Code Pro" panose="020B0509030403020204" pitchFamily="49" charset="0"/>
              </a:rPr>
              <a:t>    except </a:t>
            </a:r>
            <a:r>
              <a:rPr lang="en-GB" dirty="0" err="1" smtClean="0">
                <a:latin typeface="Source Code Pro" panose="020B0509030403020204" pitchFamily="49" charset="0"/>
              </a:rPr>
              <a:t>StopIteration</a:t>
            </a:r>
            <a:r>
              <a:rPr lang="en-GB" dirty="0" smtClean="0">
                <a:latin typeface="Source Code Pro" panose="020B0509030403020204" pitchFamily="49" charset="0"/>
              </a:rPr>
              <a:t>:</a:t>
            </a:r>
          </a:p>
          <a:p>
            <a:r>
              <a:rPr lang="en-GB" dirty="0" smtClean="0">
                <a:latin typeface="Source Code Pro" panose="020B0509030403020204" pitchFamily="49" charset="0"/>
              </a:rPr>
              <a:t>        pass</a:t>
            </a:r>
          </a:p>
        </p:txBody>
      </p:sp>
    </p:spTree>
    <p:extLst>
      <p:ext uri="{BB962C8B-B14F-4D97-AF65-F5344CB8AC3E}">
        <p14:creationId xmlns:p14="http://schemas.microsoft.com/office/powerpoint/2010/main" val="284000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Generator expressions</a:t>
            </a:r>
            <a:endParaRPr lang="en-GB" dirty="0"/>
          </a:p>
        </p:txBody>
      </p:sp>
      <p:sp>
        <p:nvSpPr>
          <p:cNvPr id="3" name="Content Placeholder 2"/>
          <p:cNvSpPr>
            <a:spLocks noGrp="1"/>
          </p:cNvSpPr>
          <p:nvPr>
            <p:ph idx="1"/>
          </p:nvPr>
        </p:nvSpPr>
        <p:spPr/>
        <p:txBody>
          <a:bodyPr/>
          <a:lstStyle/>
          <a:p>
            <a:r>
              <a:rPr lang="en-GB" dirty="0" smtClean="0"/>
              <a:t>A comprehension-based expression that results in an iterator object</a:t>
            </a:r>
          </a:p>
          <a:p>
            <a:pPr lvl="1"/>
            <a:r>
              <a:rPr lang="en-GB" dirty="0" smtClean="0"/>
              <a:t>Does not result in a container of values</a:t>
            </a:r>
          </a:p>
          <a:p>
            <a:pPr lvl="1"/>
            <a:r>
              <a:rPr lang="en-GB" dirty="0" smtClean="0"/>
              <a:t>Must be surrounded by parentheses unless it is the sole argument of a function</a:t>
            </a:r>
          </a:p>
          <a:p>
            <a:pPr lvl="1"/>
            <a:r>
              <a:rPr lang="en-GB" dirty="0" smtClean="0"/>
              <a:t>May be returned as the result of a function</a:t>
            </a:r>
          </a:p>
        </p:txBody>
      </p:sp>
      <p:sp>
        <p:nvSpPr>
          <p:cNvPr id="4" name="TextBox 3"/>
          <p:cNvSpPr txBox="1"/>
          <p:nvPr/>
        </p:nvSpPr>
        <p:spPr>
          <a:xfrm>
            <a:off x="1259632" y="4725144"/>
            <a:ext cx="6336704" cy="79208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numbers = (random() for _ in range(42))</a:t>
            </a:r>
          </a:p>
          <a:p>
            <a:r>
              <a:rPr lang="en-GB" sz="2000" dirty="0" smtClean="0">
                <a:latin typeface="Source Code Pro" panose="020B0509030403020204" pitchFamily="49" charset="0"/>
              </a:rPr>
              <a:t>sum(numbers)</a:t>
            </a:r>
          </a:p>
        </p:txBody>
      </p:sp>
      <p:sp>
        <p:nvSpPr>
          <p:cNvPr id="5" name="TextBox 4"/>
          <p:cNvSpPr txBox="1"/>
          <p:nvPr/>
        </p:nvSpPr>
        <p:spPr>
          <a:xfrm>
            <a:off x="1259632" y="5733256"/>
            <a:ext cx="6336704" cy="50405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sum(random() for _ in range(42))</a:t>
            </a:r>
          </a:p>
        </p:txBody>
      </p:sp>
    </p:spTree>
    <p:extLst>
      <p:ext uri="{BB962C8B-B14F-4D97-AF65-F5344CB8AC3E}">
        <p14:creationId xmlns:p14="http://schemas.microsoft.com/office/powerpoint/2010/main" val="224444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Generator functions</a:t>
            </a:r>
            <a:endParaRPr lang="en-GB" i="1" dirty="0"/>
          </a:p>
        </p:txBody>
      </p:sp>
      <p:sp>
        <p:nvSpPr>
          <p:cNvPr id="3" name="Content Placeholder 2"/>
          <p:cNvSpPr>
            <a:spLocks noGrp="1"/>
          </p:cNvSpPr>
          <p:nvPr>
            <p:ph idx="1"/>
          </p:nvPr>
        </p:nvSpPr>
        <p:spPr/>
        <p:txBody>
          <a:bodyPr>
            <a:noAutofit/>
          </a:bodyPr>
          <a:lstStyle/>
          <a:p>
            <a:r>
              <a:rPr lang="en-GB" dirty="0" smtClean="0"/>
              <a:t>A generator is an ordinary function that returns an iterator as its result</a:t>
            </a:r>
          </a:p>
          <a:p>
            <a:pPr lvl="1"/>
            <a:r>
              <a:rPr lang="en-GB" dirty="0" smtClean="0"/>
              <a:t>The presence of a </a:t>
            </a:r>
            <a:r>
              <a:rPr lang="en-GB" i="1" dirty="0" smtClean="0"/>
              <a:t>yield</a:t>
            </a:r>
            <a:r>
              <a:rPr lang="en-GB" dirty="0" smtClean="0"/>
              <a:t> or </a:t>
            </a:r>
            <a:r>
              <a:rPr lang="en-GB" i="1" dirty="0" smtClean="0"/>
              <a:t>yield from</a:t>
            </a:r>
            <a:r>
              <a:rPr lang="en-GB" dirty="0" smtClean="0"/>
              <a:t> makes a function a generator, and can only be used within a function</a:t>
            </a:r>
          </a:p>
          <a:p>
            <a:pPr lvl="1"/>
            <a:r>
              <a:rPr lang="en-GB" i="1" dirty="0" smtClean="0"/>
              <a:t>yield</a:t>
            </a:r>
            <a:r>
              <a:rPr lang="en-GB" dirty="0" smtClean="0"/>
              <a:t> returns a single value</a:t>
            </a:r>
          </a:p>
          <a:p>
            <a:pPr lvl="1"/>
            <a:r>
              <a:rPr lang="en-GB" i="1" dirty="0" smtClean="0"/>
              <a:t>yield from</a:t>
            </a:r>
            <a:r>
              <a:rPr lang="en-GB" dirty="0" smtClean="0"/>
              <a:t> takes values from another iterator, advancing by one on each call</a:t>
            </a:r>
          </a:p>
          <a:p>
            <a:pPr lvl="1"/>
            <a:r>
              <a:rPr lang="en-GB" i="1" dirty="0" smtClean="0"/>
              <a:t>return</a:t>
            </a:r>
            <a:r>
              <a:rPr lang="en-GB" dirty="0" smtClean="0"/>
              <a:t> in a generator raises </a:t>
            </a:r>
            <a:r>
              <a:rPr lang="en-GB" i="1" dirty="0" err="1" smtClean="0"/>
              <a:t>StopIteration</a:t>
            </a:r>
            <a:r>
              <a:rPr lang="en-GB" dirty="0" smtClean="0"/>
              <a:t>, passing it any return value specified</a:t>
            </a:r>
            <a:endParaRPr lang="en-GB" dirty="0"/>
          </a:p>
        </p:txBody>
      </p:sp>
    </p:spTree>
    <p:extLst>
      <p:ext uri="{BB962C8B-B14F-4D97-AF65-F5344CB8AC3E}">
        <p14:creationId xmlns:p14="http://schemas.microsoft.com/office/powerpoint/2010/main" val="149704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Yielding a winner</a:t>
            </a:r>
            <a:endParaRPr lang="en-GB" dirty="0"/>
          </a:p>
        </p:txBody>
      </p:sp>
      <p:sp>
        <p:nvSpPr>
          <p:cNvPr id="4" name="TextBox 3"/>
          <p:cNvSpPr txBox="1"/>
          <p:nvPr/>
        </p:nvSpPr>
        <p:spPr>
          <a:xfrm>
            <a:off x="1907704" y="2780928"/>
            <a:ext cx="6480720" cy="129614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medals():</a:t>
            </a:r>
          </a:p>
          <a:p>
            <a:r>
              <a:rPr lang="en-GB" dirty="0" smtClean="0">
                <a:latin typeface="Source Code Pro" panose="020B0509030403020204" pitchFamily="49" charset="0"/>
              </a:rPr>
              <a:t>    yield 'Gold'</a:t>
            </a:r>
          </a:p>
          <a:p>
            <a:r>
              <a:rPr lang="en-GB" dirty="0">
                <a:latin typeface="Source Code Pro" panose="020B0509030403020204" pitchFamily="49" charset="0"/>
              </a:rPr>
              <a:t> </a:t>
            </a:r>
            <a:r>
              <a:rPr lang="en-GB" dirty="0" smtClean="0">
                <a:latin typeface="Source Code Pro" panose="020B0509030403020204" pitchFamily="49" charset="0"/>
              </a:rPr>
              <a:t>   yield 'Silver'</a:t>
            </a:r>
          </a:p>
          <a:p>
            <a:r>
              <a:rPr lang="en-GB" dirty="0">
                <a:latin typeface="Source Code Pro" panose="020B0509030403020204" pitchFamily="49" charset="0"/>
              </a:rPr>
              <a:t> </a:t>
            </a:r>
            <a:r>
              <a:rPr lang="en-GB" dirty="0" smtClean="0">
                <a:latin typeface="Source Code Pro" panose="020B0509030403020204" pitchFamily="49" charset="0"/>
              </a:rPr>
              <a:t>   yield 'Bronze'</a:t>
            </a:r>
          </a:p>
        </p:txBody>
      </p:sp>
      <p:sp>
        <p:nvSpPr>
          <p:cNvPr id="5" name="TextBox 4"/>
          <p:cNvSpPr txBox="1"/>
          <p:nvPr/>
        </p:nvSpPr>
        <p:spPr>
          <a:xfrm>
            <a:off x="1907704" y="4221088"/>
            <a:ext cx="6480720" cy="100811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medals():</a:t>
            </a:r>
          </a:p>
          <a:p>
            <a:r>
              <a:rPr lang="en-GB" dirty="0">
                <a:latin typeface="Source Code Pro" panose="020B0509030403020204" pitchFamily="49" charset="0"/>
              </a:rPr>
              <a:t> </a:t>
            </a:r>
            <a:r>
              <a:rPr lang="en-GB" dirty="0" smtClean="0">
                <a:latin typeface="Source Code Pro" panose="020B0509030403020204" pitchFamily="49" charset="0"/>
              </a:rPr>
              <a:t>   for result in 'Gold', 'Silver', 'Bronze':</a:t>
            </a:r>
          </a:p>
          <a:p>
            <a:r>
              <a:rPr lang="en-GB" dirty="0">
                <a:latin typeface="Source Code Pro" panose="020B0509030403020204" pitchFamily="49" charset="0"/>
              </a:rPr>
              <a:t> </a:t>
            </a:r>
            <a:r>
              <a:rPr lang="en-GB" dirty="0" smtClean="0">
                <a:latin typeface="Source Code Pro" panose="020B0509030403020204" pitchFamily="49" charset="0"/>
              </a:rPr>
              <a:t>       yield result</a:t>
            </a:r>
          </a:p>
        </p:txBody>
      </p:sp>
      <p:sp>
        <p:nvSpPr>
          <p:cNvPr id="6" name="TextBox 5"/>
          <p:cNvSpPr txBox="1"/>
          <p:nvPr/>
        </p:nvSpPr>
        <p:spPr>
          <a:xfrm>
            <a:off x="755576" y="1628800"/>
            <a:ext cx="4320480" cy="93610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400" dirty="0" smtClean="0">
                <a:latin typeface="Source Code Pro" panose="020B0509030403020204" pitchFamily="49" charset="0"/>
              </a:rPr>
              <a:t>for medal in medals():</a:t>
            </a:r>
          </a:p>
          <a:p>
            <a:r>
              <a:rPr lang="en-GB" sz="2400" dirty="0">
                <a:latin typeface="Source Code Pro" panose="020B0509030403020204" pitchFamily="49" charset="0"/>
              </a:rPr>
              <a:t> </a:t>
            </a:r>
            <a:r>
              <a:rPr lang="en-GB" sz="2400" dirty="0" smtClean="0">
                <a:latin typeface="Source Code Pro" panose="020B0509030403020204" pitchFamily="49" charset="0"/>
              </a:rPr>
              <a:t>   print(medal)</a:t>
            </a:r>
          </a:p>
        </p:txBody>
      </p:sp>
      <p:sp>
        <p:nvSpPr>
          <p:cNvPr id="7" name="TextBox 6"/>
          <p:cNvSpPr txBox="1"/>
          <p:nvPr/>
        </p:nvSpPr>
        <p:spPr>
          <a:xfrm>
            <a:off x="1907704" y="5373216"/>
            <a:ext cx="6480720" cy="79208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medals():</a:t>
            </a:r>
          </a:p>
          <a:p>
            <a:r>
              <a:rPr lang="en-GB" dirty="0">
                <a:latin typeface="Source Code Pro" panose="020B0509030403020204" pitchFamily="49" charset="0"/>
              </a:rPr>
              <a:t> </a:t>
            </a:r>
            <a:r>
              <a:rPr lang="en-GB" dirty="0" smtClean="0">
                <a:latin typeface="Source Code Pro" panose="020B0509030403020204" pitchFamily="49" charset="0"/>
              </a:rPr>
              <a:t>   yield from ['Gold', 'Silver', 'Bronze']</a:t>
            </a:r>
          </a:p>
        </p:txBody>
      </p:sp>
    </p:spTree>
    <p:extLst>
      <p:ext uri="{BB962C8B-B14F-4D97-AF65-F5344CB8AC3E}">
        <p14:creationId xmlns:p14="http://schemas.microsoft.com/office/powerpoint/2010/main" val="31083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a:t>
            </a:r>
            <a:r>
              <a:rPr lang="en-GB" i="1" dirty="0" err="1" smtClean="0"/>
              <a:t>contextmanager</a:t>
            </a:r>
            <a:endParaRPr lang="en-GB" i="1" dirty="0"/>
          </a:p>
        </p:txBody>
      </p:sp>
      <p:sp>
        <p:nvSpPr>
          <p:cNvPr id="3" name="Content Placeholder 2"/>
          <p:cNvSpPr>
            <a:spLocks noGrp="1"/>
          </p:cNvSpPr>
          <p:nvPr>
            <p:ph idx="1"/>
          </p:nvPr>
        </p:nvSpPr>
        <p:spPr/>
        <p:txBody>
          <a:bodyPr>
            <a:noAutofit/>
          </a:bodyPr>
          <a:lstStyle/>
          <a:p>
            <a:r>
              <a:rPr lang="en-GB" dirty="0" smtClean="0"/>
              <a:t>The </a:t>
            </a:r>
            <a:r>
              <a:rPr lang="en-GB" i="1" dirty="0" err="1" smtClean="0"/>
              <a:t>contextmanager</a:t>
            </a:r>
            <a:r>
              <a:rPr lang="en-GB" dirty="0" smtClean="0"/>
              <a:t> decorator offers simple definition of context managers</a:t>
            </a:r>
          </a:p>
          <a:p>
            <a:pPr lvl="1"/>
            <a:r>
              <a:rPr lang="en-GB" dirty="0" smtClean="0"/>
              <a:t>Defined in the standard </a:t>
            </a:r>
            <a:r>
              <a:rPr lang="en-GB" i="1" dirty="0" err="1" smtClean="0"/>
              <a:t>contextlib</a:t>
            </a:r>
            <a:r>
              <a:rPr lang="en-GB" dirty="0" smtClean="0"/>
              <a:t> module</a:t>
            </a:r>
          </a:p>
          <a:p>
            <a:r>
              <a:rPr lang="en-GB" dirty="0" smtClean="0"/>
              <a:t>Decorate a generator that holds a single </a:t>
            </a:r>
            <a:r>
              <a:rPr lang="en-GB" i="1" dirty="0" smtClean="0"/>
              <a:t>yield</a:t>
            </a:r>
            <a:r>
              <a:rPr lang="en-GB" dirty="0" smtClean="0"/>
              <a:t> statement</a:t>
            </a:r>
          </a:p>
          <a:p>
            <a:pPr lvl="1"/>
            <a:r>
              <a:rPr lang="en-GB" dirty="0" smtClean="0"/>
              <a:t>The entry action comes before the </a:t>
            </a:r>
            <a:r>
              <a:rPr lang="en-GB" i="1" dirty="0" smtClean="0"/>
              <a:t>yield</a:t>
            </a:r>
          </a:p>
          <a:p>
            <a:pPr lvl="1"/>
            <a:r>
              <a:rPr lang="en-GB" dirty="0" smtClean="0"/>
              <a:t>The exit action follows the </a:t>
            </a:r>
            <a:r>
              <a:rPr lang="en-GB" i="1" dirty="0" smtClean="0"/>
              <a:t>yield</a:t>
            </a:r>
          </a:p>
          <a:p>
            <a:pPr lvl="1"/>
            <a:r>
              <a:rPr lang="en-GB" dirty="0" smtClean="0"/>
              <a:t>If </a:t>
            </a:r>
            <a:r>
              <a:rPr lang="en-GB" i="1" dirty="0" smtClean="0"/>
              <a:t>yield</a:t>
            </a:r>
            <a:r>
              <a:rPr lang="en-GB" dirty="0" smtClean="0"/>
              <a:t> has a value it will be bound to the target of the </a:t>
            </a:r>
            <a:r>
              <a:rPr lang="en-GB" i="1" dirty="0" smtClean="0"/>
              <a:t>with</a:t>
            </a:r>
          </a:p>
        </p:txBody>
      </p:sp>
    </p:spTree>
    <p:extLst>
      <p:ext uri="{BB962C8B-B14F-4D97-AF65-F5344CB8AC3E}">
        <p14:creationId xmlns:p14="http://schemas.microsoft.com/office/powerpoint/2010/main" val="37580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 overloading</a:t>
            </a:r>
            <a:endParaRPr lang="en-GB" dirty="0"/>
          </a:p>
        </p:txBody>
      </p:sp>
      <p:sp>
        <p:nvSpPr>
          <p:cNvPr id="3" name="Content Placeholder 2"/>
          <p:cNvSpPr>
            <a:spLocks noGrp="1"/>
          </p:cNvSpPr>
          <p:nvPr>
            <p:ph idx="1"/>
          </p:nvPr>
        </p:nvSpPr>
        <p:spPr/>
        <p:txBody>
          <a:bodyPr>
            <a:noAutofit/>
          </a:bodyPr>
          <a:lstStyle/>
          <a:p>
            <a:r>
              <a:rPr lang="en-GB" dirty="0"/>
              <a:t>It is not possible to </a:t>
            </a:r>
            <a:r>
              <a:rPr lang="en-GB" dirty="0" smtClean="0"/>
              <a:t>overload </a:t>
            </a:r>
            <a:r>
              <a:rPr lang="en-GB" dirty="0"/>
              <a:t>operators in </a:t>
            </a:r>
            <a:r>
              <a:rPr lang="en-GB" dirty="0" smtClean="0"/>
              <a:t>Python directly</a:t>
            </a:r>
            <a:endParaRPr lang="en-GB" dirty="0"/>
          </a:p>
          <a:p>
            <a:pPr lvl="1"/>
            <a:r>
              <a:rPr lang="en-GB" dirty="0"/>
              <a:t>There is no syntax for this</a:t>
            </a:r>
          </a:p>
          <a:p>
            <a:r>
              <a:rPr lang="en-GB" dirty="0" smtClean="0"/>
              <a:t>But classes can support operators and global built-ins using special methods</a:t>
            </a:r>
          </a:p>
          <a:p>
            <a:pPr lvl="1"/>
            <a:r>
              <a:rPr lang="en-GB" dirty="0" smtClean="0"/>
              <a:t>They have reserved names, meanings and predefined relationships, and some cannot be redefined, e.g., </a:t>
            </a:r>
            <a:r>
              <a:rPr lang="en-GB" i="1" dirty="0" smtClean="0"/>
              <a:t>is</a:t>
            </a:r>
            <a:r>
              <a:rPr lang="en-GB" dirty="0" smtClean="0"/>
              <a:t> and </a:t>
            </a:r>
            <a:r>
              <a:rPr lang="en-GB" i="1" dirty="0" smtClean="0"/>
              <a:t>id</a:t>
            </a:r>
          </a:p>
          <a:p>
            <a:pPr lvl="1"/>
            <a:r>
              <a:rPr lang="en-GB" dirty="0" smtClean="0"/>
              <a:t>Often referred to as </a:t>
            </a:r>
            <a:r>
              <a:rPr lang="en-GB" i="1" dirty="0" smtClean="0"/>
              <a:t>magic methods</a:t>
            </a:r>
          </a:p>
        </p:txBody>
      </p:sp>
    </p:spTree>
    <p:extLst>
      <p:ext uri="{BB962C8B-B14F-4D97-AF65-F5344CB8AC3E}">
        <p14:creationId xmlns:p14="http://schemas.microsoft.com/office/powerpoint/2010/main" val="363492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It's all about timing</a:t>
            </a:r>
            <a:endParaRPr lang="en-GB" dirty="0"/>
          </a:p>
        </p:txBody>
      </p:sp>
      <p:sp>
        <p:nvSpPr>
          <p:cNvPr id="4" name="TextBox 3"/>
          <p:cNvSpPr txBox="1"/>
          <p:nvPr/>
        </p:nvSpPr>
        <p:spPr>
          <a:xfrm>
            <a:off x="1691680" y="1700808"/>
            <a:ext cx="5760640" cy="187220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600" dirty="0" smtClean="0">
                <a:latin typeface="Source Code Pro" panose="020B0509030403020204" pitchFamily="49" charset="0"/>
              </a:rPr>
              <a:t>class timing:</a:t>
            </a:r>
          </a:p>
          <a:p>
            <a:r>
              <a:rPr lang="en-GB" sz="1600" dirty="0">
                <a:latin typeface="Source Code Pro" panose="020B0509030403020204" pitchFamily="49" charset="0"/>
              </a:rPr>
              <a:t> </a:t>
            </a:r>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__</a:t>
            </a:r>
            <a:r>
              <a:rPr lang="en-GB" sz="1600" dirty="0" err="1" smtClean="0">
                <a:latin typeface="Source Code Pro" panose="020B0509030403020204" pitchFamily="49" charset="0"/>
              </a:rPr>
              <a:t>init</a:t>
            </a:r>
            <a:r>
              <a:rPr lang="en-GB" sz="1600" dirty="0" smtClean="0">
                <a:latin typeface="Source Code Pro" panose="020B0509030403020204" pitchFamily="49" charset="0"/>
              </a:rPr>
              <a:t>__(self, report=print):</a:t>
            </a:r>
          </a:p>
          <a:p>
            <a:r>
              <a:rPr lang="en-GB" sz="1600" dirty="0">
                <a:latin typeface="Source Code Pro" panose="020B0509030403020204" pitchFamily="49" charset="0"/>
              </a:rPr>
              <a:t> </a:t>
            </a:r>
            <a:r>
              <a:rPr lang="en-GB" sz="1600" dirty="0" smtClean="0">
                <a:latin typeface="Source Code Pro" panose="020B0509030403020204" pitchFamily="49" charset="0"/>
              </a:rPr>
              <a:t>       </a:t>
            </a:r>
            <a:r>
              <a:rPr lang="en-GB" sz="1600" dirty="0" err="1" smtClean="0">
                <a:latin typeface="Source Code Pro" panose="020B0509030403020204" pitchFamily="49" charset="0"/>
              </a:rPr>
              <a:t>self.__report</a:t>
            </a:r>
            <a:r>
              <a:rPr lang="en-GB" sz="1600" dirty="0" smtClean="0">
                <a:latin typeface="Source Code Pro" panose="020B0509030403020204" pitchFamily="49" charset="0"/>
              </a:rPr>
              <a:t> = report</a:t>
            </a:r>
          </a:p>
          <a:p>
            <a:r>
              <a:rPr lang="en-GB" sz="1600" dirty="0">
                <a:latin typeface="Source Code Pro" panose="020B0509030403020204" pitchFamily="49" charset="0"/>
              </a:rPr>
              <a:t> </a:t>
            </a:r>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__enter__(self):</a:t>
            </a:r>
          </a:p>
          <a:p>
            <a:r>
              <a:rPr lang="en-GB" sz="1600" dirty="0">
                <a:latin typeface="Source Code Pro" panose="020B0509030403020204" pitchFamily="49" charset="0"/>
              </a:rPr>
              <a:t> </a:t>
            </a:r>
            <a:r>
              <a:rPr lang="en-GB" sz="1600" dirty="0" smtClean="0">
                <a:latin typeface="Source Code Pro" panose="020B0509030403020204" pitchFamily="49" charset="0"/>
              </a:rPr>
              <a:t>       </a:t>
            </a:r>
            <a:r>
              <a:rPr lang="en-GB" sz="1600" dirty="0" err="1" smtClean="0">
                <a:latin typeface="Source Code Pro" panose="020B0509030403020204" pitchFamily="49" charset="0"/>
              </a:rPr>
              <a:t>self.__start</a:t>
            </a:r>
            <a:r>
              <a:rPr lang="en-GB" sz="1600" dirty="0" smtClean="0">
                <a:latin typeface="Source Code Pro" panose="020B0509030403020204" pitchFamily="49" charset="0"/>
              </a:rPr>
              <a:t> = time()</a:t>
            </a:r>
          </a:p>
          <a:p>
            <a:r>
              <a:rPr lang="en-GB" sz="1600" dirty="0">
                <a:latin typeface="Source Code Pro" panose="020B0509030403020204" pitchFamily="49" charset="0"/>
              </a:rPr>
              <a:t> </a:t>
            </a:r>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__exit__(self, *</a:t>
            </a:r>
            <a:r>
              <a:rPr lang="en-GB" sz="1600" dirty="0" err="1" smtClean="0">
                <a:latin typeface="Source Code Pro" panose="020B0509030403020204" pitchFamily="49" charset="0"/>
              </a:rPr>
              <a:t>args</a:t>
            </a:r>
            <a:r>
              <a:rPr lang="en-GB" sz="1600" dirty="0" smtClean="0">
                <a:latin typeface="Source Code Pro" panose="020B0509030403020204" pitchFamily="49" charset="0"/>
              </a:rPr>
              <a:t>):</a:t>
            </a:r>
          </a:p>
          <a:p>
            <a:r>
              <a:rPr lang="en-GB" sz="1600" dirty="0">
                <a:latin typeface="Source Code Pro" panose="020B0509030403020204" pitchFamily="49" charset="0"/>
              </a:rPr>
              <a:t> </a:t>
            </a:r>
            <a:r>
              <a:rPr lang="en-GB" sz="1600" dirty="0" smtClean="0">
                <a:latin typeface="Source Code Pro" panose="020B0509030403020204" pitchFamily="49" charset="0"/>
              </a:rPr>
              <a:t>       </a:t>
            </a:r>
            <a:r>
              <a:rPr lang="en-GB" sz="1600" dirty="0" err="1" smtClean="0">
                <a:latin typeface="Source Code Pro" panose="020B0509030403020204" pitchFamily="49" charset="0"/>
              </a:rPr>
              <a:t>self.__report</a:t>
            </a:r>
            <a:r>
              <a:rPr lang="en-GB" sz="1600" dirty="0" smtClean="0">
                <a:latin typeface="Source Code Pro" panose="020B0509030403020204" pitchFamily="49" charset="0"/>
              </a:rPr>
              <a:t>(time() – </a:t>
            </a:r>
            <a:r>
              <a:rPr lang="en-GB" sz="1600" dirty="0" err="1" smtClean="0">
                <a:latin typeface="Source Code Pro" panose="020B0509030403020204" pitchFamily="49" charset="0"/>
              </a:rPr>
              <a:t>self.__start</a:t>
            </a:r>
            <a:r>
              <a:rPr lang="en-GB" sz="1600" dirty="0" smtClean="0">
                <a:latin typeface="Source Code Pro" panose="020B0509030403020204" pitchFamily="49" charset="0"/>
              </a:rPr>
              <a:t>)</a:t>
            </a:r>
          </a:p>
        </p:txBody>
      </p:sp>
      <p:sp>
        <p:nvSpPr>
          <p:cNvPr id="10" name="TextBox 9"/>
          <p:cNvSpPr txBox="1"/>
          <p:nvPr/>
        </p:nvSpPr>
        <p:spPr>
          <a:xfrm>
            <a:off x="2339752" y="3717032"/>
            <a:ext cx="4464496" cy="108012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800" dirty="0" smtClean="0">
                <a:latin typeface="Source Code Pro" panose="020B0509030403020204" pitchFamily="49" charset="0"/>
              </a:rPr>
              <a:t>with timing():</a:t>
            </a:r>
          </a:p>
          <a:p>
            <a:r>
              <a:rPr lang="en-GB" sz="2800" dirty="0">
                <a:latin typeface="Source Code Pro" panose="020B0509030403020204" pitchFamily="49" charset="0"/>
              </a:rPr>
              <a:t> </a:t>
            </a:r>
            <a:r>
              <a:rPr lang="en-GB" sz="2800" dirty="0" smtClean="0">
                <a:latin typeface="Source Code Pro" panose="020B0509030403020204" pitchFamily="49" charset="0"/>
              </a:rPr>
              <a:t>   </a:t>
            </a:r>
            <a:r>
              <a:rPr lang="en-GB" sz="2800" i="1" dirty="0" err="1" smtClean="0">
                <a:latin typeface="Source Code Pro" panose="020B0509030403020204" pitchFamily="49" charset="0"/>
              </a:rPr>
              <a:t>task_to_time</a:t>
            </a:r>
            <a:r>
              <a:rPr lang="en-GB" sz="2800" dirty="0" smtClean="0">
                <a:latin typeface="Source Code Pro" panose="020B0509030403020204" pitchFamily="49" charset="0"/>
              </a:rPr>
              <a:t>()</a:t>
            </a:r>
          </a:p>
        </p:txBody>
      </p:sp>
      <p:sp>
        <p:nvSpPr>
          <p:cNvPr id="11" name="TextBox 10"/>
          <p:cNvSpPr txBox="1"/>
          <p:nvPr/>
        </p:nvSpPr>
        <p:spPr>
          <a:xfrm>
            <a:off x="1691680" y="4941168"/>
            <a:ext cx="5760640" cy="136815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600" dirty="0" smtClean="0">
                <a:latin typeface="Source Code Pro" panose="020B0509030403020204" pitchFamily="49" charset="0"/>
              </a:rPr>
              <a:t>@</a:t>
            </a:r>
            <a:r>
              <a:rPr lang="en-GB" sz="1600" dirty="0" err="1" smtClean="0">
                <a:latin typeface="Source Code Pro" panose="020B0509030403020204" pitchFamily="49" charset="0"/>
              </a:rPr>
              <a:t>contextmanager</a:t>
            </a:r>
            <a:endParaRPr lang="en-GB" sz="1600" dirty="0" smtClean="0">
              <a:latin typeface="Source Code Pro" panose="020B0509030403020204" pitchFamily="49" charset="0"/>
            </a:endParaRPr>
          </a:p>
          <a:p>
            <a:r>
              <a:rPr lang="en-GB" sz="1600" dirty="0" err="1" smtClean="0">
                <a:latin typeface="Source Code Pro" panose="020B0509030403020204" pitchFamily="49" charset="0"/>
              </a:rPr>
              <a:t>def</a:t>
            </a:r>
            <a:r>
              <a:rPr lang="en-GB" sz="1600" dirty="0" smtClean="0">
                <a:latin typeface="Source Code Pro" panose="020B0509030403020204" pitchFamily="49" charset="0"/>
              </a:rPr>
              <a:t> timing(report=print):</a:t>
            </a:r>
          </a:p>
          <a:p>
            <a:r>
              <a:rPr lang="en-GB" sz="1600" dirty="0">
                <a:latin typeface="Source Code Pro" panose="020B0509030403020204" pitchFamily="49" charset="0"/>
              </a:rPr>
              <a:t> </a:t>
            </a:r>
            <a:r>
              <a:rPr lang="en-GB" sz="1600" dirty="0" smtClean="0">
                <a:latin typeface="Source Code Pro" panose="020B0509030403020204" pitchFamily="49" charset="0"/>
              </a:rPr>
              <a:t>   start = time()</a:t>
            </a:r>
          </a:p>
          <a:p>
            <a:r>
              <a:rPr lang="en-GB" sz="1600" dirty="0">
                <a:latin typeface="Source Code Pro" panose="020B0509030403020204" pitchFamily="49" charset="0"/>
              </a:rPr>
              <a:t> </a:t>
            </a:r>
            <a:r>
              <a:rPr lang="en-GB" sz="1600" dirty="0" smtClean="0">
                <a:latin typeface="Source Code Pro" panose="020B0509030403020204" pitchFamily="49" charset="0"/>
              </a:rPr>
              <a:t>   yield</a:t>
            </a:r>
          </a:p>
          <a:p>
            <a:r>
              <a:rPr lang="en-GB" sz="1600" dirty="0">
                <a:latin typeface="Source Code Pro" panose="020B0509030403020204" pitchFamily="49" charset="0"/>
              </a:rPr>
              <a:t> </a:t>
            </a:r>
            <a:r>
              <a:rPr lang="en-GB" sz="1600" dirty="0" smtClean="0">
                <a:latin typeface="Source Code Pro" panose="020B0509030403020204" pitchFamily="49" charset="0"/>
              </a:rPr>
              <a:t>   report(time() – start)</a:t>
            </a:r>
          </a:p>
        </p:txBody>
      </p:sp>
      <p:sp>
        <p:nvSpPr>
          <p:cNvPr id="13" name="Freeform 12"/>
          <p:cNvSpPr/>
          <p:nvPr/>
        </p:nvSpPr>
        <p:spPr>
          <a:xfrm>
            <a:off x="1272988" y="2636912"/>
            <a:ext cx="968188" cy="2974994"/>
          </a:xfrm>
          <a:custGeom>
            <a:avLst/>
            <a:gdLst>
              <a:gd name="connsiteX0" fmla="*/ 950259 w 968188"/>
              <a:gd name="connsiteY0" fmla="*/ 0 h 3469341"/>
              <a:gd name="connsiteX1" fmla="*/ 0 w 968188"/>
              <a:gd name="connsiteY1" fmla="*/ 0 h 3469341"/>
              <a:gd name="connsiteX2" fmla="*/ 0 w 968188"/>
              <a:gd name="connsiteY2" fmla="*/ 3469341 h 3469341"/>
              <a:gd name="connsiteX3" fmla="*/ 968188 w 968188"/>
              <a:gd name="connsiteY3" fmla="*/ 3469341 h 3469341"/>
            </a:gdLst>
            <a:ahLst/>
            <a:cxnLst>
              <a:cxn ang="0">
                <a:pos x="connsiteX0" y="connsiteY0"/>
              </a:cxn>
              <a:cxn ang="0">
                <a:pos x="connsiteX1" y="connsiteY1"/>
              </a:cxn>
              <a:cxn ang="0">
                <a:pos x="connsiteX2" y="connsiteY2"/>
              </a:cxn>
              <a:cxn ang="0">
                <a:pos x="connsiteX3" y="connsiteY3"/>
              </a:cxn>
            </a:cxnLst>
            <a:rect l="l" t="t" r="r" b="b"/>
            <a:pathLst>
              <a:path w="968188" h="3469341">
                <a:moveTo>
                  <a:pt x="950259" y="0"/>
                </a:moveTo>
                <a:lnTo>
                  <a:pt x="0" y="0"/>
                </a:lnTo>
                <a:lnTo>
                  <a:pt x="0" y="3469341"/>
                </a:lnTo>
                <a:lnTo>
                  <a:pt x="968188" y="3469341"/>
                </a:lnTo>
              </a:path>
            </a:pathLst>
          </a:custGeom>
          <a:noFill/>
          <a:ln w="19050">
            <a:solidFill>
              <a:srgbClr val="0070C0"/>
            </a:solidFill>
            <a:prstDash val="dash"/>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p:cNvCxnSpPr/>
          <p:nvPr/>
        </p:nvCxnSpPr>
        <p:spPr>
          <a:xfrm flipH="1">
            <a:off x="1272988" y="4005064"/>
            <a:ext cx="1138772" cy="0"/>
          </a:xfrm>
          <a:prstGeom prst="line">
            <a:avLst/>
          </a:prstGeom>
          <a:ln w="19050">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264188" y="4653136"/>
            <a:ext cx="1620180" cy="0"/>
          </a:xfrm>
          <a:prstGeom prst="line">
            <a:avLst/>
          </a:prstGeom>
          <a:ln w="19050">
            <a:prstDash val="dash"/>
            <a:tailEnd type="oval"/>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flipH="1">
            <a:off x="5104982" y="3140968"/>
            <a:ext cx="2779386" cy="2961293"/>
          </a:xfrm>
          <a:custGeom>
            <a:avLst/>
            <a:gdLst>
              <a:gd name="connsiteX0" fmla="*/ 950259 w 968188"/>
              <a:gd name="connsiteY0" fmla="*/ 0 h 3469341"/>
              <a:gd name="connsiteX1" fmla="*/ 0 w 968188"/>
              <a:gd name="connsiteY1" fmla="*/ 0 h 3469341"/>
              <a:gd name="connsiteX2" fmla="*/ 0 w 968188"/>
              <a:gd name="connsiteY2" fmla="*/ 3469341 h 3469341"/>
              <a:gd name="connsiteX3" fmla="*/ 968188 w 968188"/>
              <a:gd name="connsiteY3" fmla="*/ 3469341 h 3469341"/>
              <a:gd name="connsiteX0" fmla="*/ 950259 w 1167825"/>
              <a:gd name="connsiteY0" fmla="*/ 0 h 3479876"/>
              <a:gd name="connsiteX1" fmla="*/ 0 w 1167825"/>
              <a:gd name="connsiteY1" fmla="*/ 0 h 3479876"/>
              <a:gd name="connsiteX2" fmla="*/ 0 w 1167825"/>
              <a:gd name="connsiteY2" fmla="*/ 3469341 h 3479876"/>
              <a:gd name="connsiteX3" fmla="*/ 1167825 w 1167825"/>
              <a:gd name="connsiteY3" fmla="*/ 3479876 h 3479876"/>
            </a:gdLst>
            <a:ahLst/>
            <a:cxnLst>
              <a:cxn ang="0">
                <a:pos x="connsiteX0" y="connsiteY0"/>
              </a:cxn>
              <a:cxn ang="0">
                <a:pos x="connsiteX1" y="connsiteY1"/>
              </a:cxn>
              <a:cxn ang="0">
                <a:pos x="connsiteX2" y="connsiteY2"/>
              </a:cxn>
              <a:cxn ang="0">
                <a:pos x="connsiteX3" y="connsiteY3"/>
              </a:cxn>
            </a:cxnLst>
            <a:rect l="l" t="t" r="r" b="b"/>
            <a:pathLst>
              <a:path w="1167825" h="3479876">
                <a:moveTo>
                  <a:pt x="950259" y="0"/>
                </a:moveTo>
                <a:lnTo>
                  <a:pt x="0" y="0"/>
                </a:lnTo>
                <a:lnTo>
                  <a:pt x="0" y="3469341"/>
                </a:lnTo>
                <a:lnTo>
                  <a:pt x="1167825" y="3479876"/>
                </a:lnTo>
              </a:path>
            </a:pathLst>
          </a:custGeom>
          <a:noFill/>
          <a:ln w="19050">
            <a:solidFill>
              <a:srgbClr val="0070C0"/>
            </a:solidFill>
            <a:prstDash val="dash"/>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2928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Trading places</a:t>
            </a:r>
            <a:endParaRPr lang="en-GB" dirty="0"/>
          </a:p>
        </p:txBody>
      </p:sp>
      <p:sp>
        <p:nvSpPr>
          <p:cNvPr id="5" name="TextBox 4"/>
          <p:cNvSpPr txBox="1"/>
          <p:nvPr/>
        </p:nvSpPr>
        <p:spPr>
          <a:xfrm>
            <a:off x="1043608" y="1700808"/>
            <a:ext cx="3744416" cy="172819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print(</a:t>
            </a:r>
            <a:r>
              <a:rPr lang="en-GB" sz="2000" dirty="0" err="1" smtClean="0">
                <a:latin typeface="Source Code Pro" panose="020B0509030403020204" pitchFamily="49" charset="0"/>
              </a:rPr>
              <a:t>os.getcwd</a:t>
            </a:r>
            <a:r>
              <a:rPr lang="en-GB" sz="2000" dirty="0" smtClean="0">
                <a:latin typeface="Source Code Pro" panose="020B0509030403020204" pitchFamily="49" charset="0"/>
              </a:rPr>
              <a:t>())</a:t>
            </a:r>
          </a:p>
          <a:p>
            <a:r>
              <a:rPr lang="en-GB" sz="2000" dirty="0" smtClean="0">
                <a:latin typeface="Source Code Pro" panose="020B0509030403020204" pitchFamily="49" charset="0"/>
              </a:rPr>
              <a:t>with </a:t>
            </a:r>
            <a:r>
              <a:rPr lang="en-GB" sz="2000" dirty="0" err="1" smtClean="0">
                <a:latin typeface="Source Code Pro" panose="020B0509030403020204" pitchFamily="49" charset="0"/>
              </a:rPr>
              <a:t>pushd</a:t>
            </a:r>
            <a:r>
              <a:rPr lang="en-GB" sz="2000" dirty="0" smtClean="0">
                <a:latin typeface="Source Code Pro" panose="020B0509030403020204" pitchFamily="49" charset="0"/>
              </a:rPr>
              <a:t>('/</a:t>
            </a:r>
            <a:r>
              <a:rPr lang="en-GB" sz="2000" dirty="0" err="1" smtClean="0">
                <a:latin typeface="Source Code Pro" panose="020B0509030403020204" pitchFamily="49" charset="0"/>
              </a:rPr>
              <a:t>tmp</a:t>
            </a:r>
            <a:r>
              <a:rPr lang="en-GB" sz="2000" dirty="0" smtClean="0">
                <a:latin typeface="Source Code Pro" panose="020B0509030403020204" pitchFamily="49" charset="0"/>
              </a:rPr>
              <a:t>'):</a:t>
            </a:r>
          </a:p>
          <a:p>
            <a:r>
              <a:rPr lang="en-GB" sz="2000" dirty="0" smtClean="0">
                <a:latin typeface="Source Code Pro" panose="020B0509030403020204" pitchFamily="49" charset="0"/>
              </a:rPr>
              <a:t>    </a:t>
            </a:r>
            <a:r>
              <a:rPr lang="en-GB" sz="2000" dirty="0">
                <a:latin typeface="Source Code Pro" panose="020B0509030403020204" pitchFamily="49" charset="0"/>
              </a:rPr>
              <a:t>print(</a:t>
            </a:r>
            <a:r>
              <a:rPr lang="en-GB" sz="2000" dirty="0" err="1">
                <a:latin typeface="Source Code Pro" panose="020B0509030403020204" pitchFamily="49" charset="0"/>
              </a:rPr>
              <a:t>os.getcwd</a:t>
            </a:r>
            <a:r>
              <a:rPr lang="en-GB" sz="2000" dirty="0">
                <a:latin typeface="Source Code Pro" panose="020B0509030403020204" pitchFamily="49" charset="0"/>
              </a:rPr>
              <a:t>())</a:t>
            </a:r>
            <a:endParaRPr lang="en-GB" sz="2000" dirty="0" smtClean="0">
              <a:latin typeface="Source Code Pro" panose="020B0509030403020204" pitchFamily="49" charset="0"/>
            </a:endParaRPr>
          </a:p>
          <a:p>
            <a:r>
              <a:rPr lang="en-GB" sz="2000" dirty="0">
                <a:latin typeface="Source Code Pro" panose="020B0509030403020204" pitchFamily="49" charset="0"/>
              </a:rPr>
              <a:t> </a:t>
            </a:r>
            <a:r>
              <a:rPr lang="en-GB" sz="2000" dirty="0" smtClean="0">
                <a:latin typeface="Source Code Pro" panose="020B0509030403020204" pitchFamily="49" charset="0"/>
              </a:rPr>
              <a:t>   task()</a:t>
            </a:r>
          </a:p>
          <a:p>
            <a:r>
              <a:rPr lang="en-GB" sz="2000" dirty="0">
                <a:latin typeface="Source Code Pro" panose="020B0509030403020204" pitchFamily="49" charset="0"/>
              </a:rPr>
              <a:t>print(</a:t>
            </a:r>
            <a:r>
              <a:rPr lang="en-GB" sz="2000" dirty="0" err="1">
                <a:latin typeface="Source Code Pro" panose="020B0509030403020204" pitchFamily="49" charset="0"/>
              </a:rPr>
              <a:t>os.getcwd</a:t>
            </a:r>
            <a:r>
              <a:rPr lang="en-GB" sz="2000" dirty="0">
                <a:latin typeface="Source Code Pro" panose="020B0509030403020204" pitchFamily="49" charset="0"/>
              </a:rPr>
              <a:t>())</a:t>
            </a:r>
            <a:endParaRPr lang="en-GB" sz="2000" dirty="0" smtClean="0">
              <a:latin typeface="Source Code Pro" panose="020B0509030403020204" pitchFamily="49" charset="0"/>
            </a:endParaRPr>
          </a:p>
        </p:txBody>
      </p:sp>
      <p:sp>
        <p:nvSpPr>
          <p:cNvPr id="6" name="TextBox 5"/>
          <p:cNvSpPr txBox="1"/>
          <p:nvPr/>
        </p:nvSpPr>
        <p:spPr>
          <a:xfrm>
            <a:off x="1043608" y="3645024"/>
            <a:ext cx="3744416" cy="266429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a:t>
            </a:r>
            <a:r>
              <a:rPr lang="en-GB" sz="2000" dirty="0" err="1" smtClean="0">
                <a:latin typeface="Source Code Pro" panose="020B0509030403020204" pitchFamily="49" charset="0"/>
              </a:rPr>
              <a:t>contextmanager</a:t>
            </a:r>
            <a:endParaRPr lang="en-GB" sz="2000" dirty="0" smtClean="0">
              <a:latin typeface="Source Code Pro" panose="020B0509030403020204" pitchFamily="49" charset="0"/>
            </a:endParaRPr>
          </a:p>
          <a:p>
            <a:r>
              <a:rPr lang="en-GB" sz="2000" dirty="0" err="1" smtClean="0">
                <a:latin typeface="Source Code Pro" panose="020B0509030403020204" pitchFamily="49" charset="0"/>
              </a:rPr>
              <a:t>def</a:t>
            </a:r>
            <a:r>
              <a:rPr lang="en-GB" sz="2000" dirty="0" smtClean="0">
                <a:latin typeface="Source Code Pro" panose="020B0509030403020204" pitchFamily="49" charset="0"/>
              </a:rPr>
              <a:t> </a:t>
            </a:r>
            <a:r>
              <a:rPr lang="en-GB" sz="2000" dirty="0" err="1" smtClean="0">
                <a:latin typeface="Source Code Pro" panose="020B0509030403020204" pitchFamily="49" charset="0"/>
              </a:rPr>
              <a:t>pushd</a:t>
            </a:r>
            <a:r>
              <a:rPr lang="en-GB" sz="2000" dirty="0" smtClean="0">
                <a:latin typeface="Source Code Pro" panose="020B0509030403020204" pitchFamily="49" charset="0"/>
              </a:rPr>
              <a:t>(new):</a:t>
            </a:r>
          </a:p>
          <a:p>
            <a:r>
              <a:rPr lang="en-GB" sz="2000" dirty="0">
                <a:latin typeface="Source Code Pro" panose="020B0509030403020204" pitchFamily="49" charset="0"/>
              </a:rPr>
              <a:t> </a:t>
            </a:r>
            <a:r>
              <a:rPr lang="en-GB" sz="2000" dirty="0" smtClean="0">
                <a:latin typeface="Source Code Pro" panose="020B0509030403020204" pitchFamily="49" charset="0"/>
              </a:rPr>
              <a:t>   old = </a:t>
            </a:r>
            <a:r>
              <a:rPr lang="en-GB" sz="2000" dirty="0" err="1" smtClean="0">
                <a:latin typeface="Source Code Pro" panose="020B0509030403020204" pitchFamily="49" charset="0"/>
              </a:rPr>
              <a:t>os.getcwd</a:t>
            </a:r>
            <a:r>
              <a:rPr lang="en-GB" sz="2000" dirty="0" smtClean="0">
                <a:latin typeface="Source Code Pro" panose="020B0509030403020204" pitchFamily="49" charset="0"/>
              </a:rPr>
              <a:t>()</a:t>
            </a:r>
          </a:p>
          <a:p>
            <a:r>
              <a:rPr lang="en-GB" sz="2000" dirty="0">
                <a:latin typeface="Source Code Pro" panose="020B0509030403020204" pitchFamily="49" charset="0"/>
              </a:rPr>
              <a:t> </a:t>
            </a:r>
            <a:r>
              <a:rPr lang="en-GB" sz="2000" dirty="0" smtClean="0">
                <a:latin typeface="Source Code Pro" panose="020B0509030403020204" pitchFamily="49" charset="0"/>
              </a:rPr>
              <a:t>   </a:t>
            </a:r>
            <a:r>
              <a:rPr lang="en-GB" sz="2000" dirty="0" err="1" smtClean="0">
                <a:latin typeface="Source Code Pro" panose="020B0509030403020204" pitchFamily="49" charset="0"/>
              </a:rPr>
              <a:t>os.chdir</a:t>
            </a:r>
            <a:r>
              <a:rPr lang="en-GB" sz="2000" dirty="0" smtClean="0">
                <a:latin typeface="Source Code Pro" panose="020B0509030403020204" pitchFamily="49" charset="0"/>
              </a:rPr>
              <a:t>(new)</a:t>
            </a:r>
          </a:p>
          <a:p>
            <a:r>
              <a:rPr lang="en-GB" sz="2000" dirty="0">
                <a:latin typeface="Source Code Pro" panose="020B0509030403020204" pitchFamily="49" charset="0"/>
              </a:rPr>
              <a:t> </a:t>
            </a:r>
            <a:r>
              <a:rPr lang="en-GB" sz="2000" dirty="0" smtClean="0">
                <a:latin typeface="Source Code Pro" panose="020B0509030403020204" pitchFamily="49" charset="0"/>
              </a:rPr>
              <a:t>   try:</a:t>
            </a:r>
          </a:p>
          <a:p>
            <a:r>
              <a:rPr lang="en-GB" sz="2000" dirty="0">
                <a:latin typeface="Source Code Pro" panose="020B0509030403020204" pitchFamily="49" charset="0"/>
              </a:rPr>
              <a:t> </a:t>
            </a:r>
            <a:r>
              <a:rPr lang="en-GB" sz="2000" dirty="0" smtClean="0">
                <a:latin typeface="Source Code Pro" panose="020B0509030403020204" pitchFamily="49" charset="0"/>
              </a:rPr>
              <a:t>       yield</a:t>
            </a:r>
          </a:p>
          <a:p>
            <a:r>
              <a:rPr lang="en-GB" sz="2000" dirty="0">
                <a:latin typeface="Source Code Pro" panose="020B0509030403020204" pitchFamily="49" charset="0"/>
              </a:rPr>
              <a:t> </a:t>
            </a:r>
            <a:r>
              <a:rPr lang="en-GB" sz="2000" dirty="0" smtClean="0">
                <a:latin typeface="Source Code Pro" panose="020B0509030403020204" pitchFamily="49" charset="0"/>
              </a:rPr>
              <a:t>   finally:</a:t>
            </a:r>
          </a:p>
          <a:p>
            <a:r>
              <a:rPr lang="en-GB" sz="2000" dirty="0">
                <a:latin typeface="Source Code Pro" panose="020B0509030403020204" pitchFamily="49" charset="0"/>
              </a:rPr>
              <a:t> </a:t>
            </a:r>
            <a:r>
              <a:rPr lang="en-GB" sz="2000" dirty="0" smtClean="0">
                <a:latin typeface="Source Code Pro" panose="020B0509030403020204" pitchFamily="49" charset="0"/>
              </a:rPr>
              <a:t>       </a:t>
            </a:r>
            <a:r>
              <a:rPr lang="en-GB" sz="2000" dirty="0" err="1" smtClean="0">
                <a:latin typeface="Source Code Pro" panose="020B0509030403020204" pitchFamily="49" charset="0"/>
              </a:rPr>
              <a:t>os.chdir</a:t>
            </a:r>
            <a:r>
              <a:rPr lang="en-GB" sz="2000" dirty="0" smtClean="0">
                <a:latin typeface="Source Code Pro" panose="020B0509030403020204" pitchFamily="49" charset="0"/>
              </a:rPr>
              <a:t>(old)</a:t>
            </a:r>
          </a:p>
        </p:txBody>
      </p:sp>
      <p:sp>
        <p:nvSpPr>
          <p:cNvPr id="7" name="TextBox 6"/>
          <p:cNvSpPr txBox="1"/>
          <p:nvPr/>
        </p:nvSpPr>
        <p:spPr>
          <a:xfrm>
            <a:off x="5652120" y="2996952"/>
            <a:ext cx="2952328" cy="523220"/>
          </a:xfrm>
          <a:prstGeom prst="rect">
            <a:avLst/>
          </a:prstGeom>
          <a:noFill/>
        </p:spPr>
        <p:txBody>
          <a:bodyPr wrap="square" rtlCol="0">
            <a:spAutoFit/>
          </a:bodyPr>
          <a:lstStyle/>
          <a:p>
            <a:r>
              <a:rPr lang="en-GB" sz="1400" dirty="0" smtClean="0">
                <a:solidFill>
                  <a:schemeClr val="tx1">
                    <a:lumMod val="75000"/>
                    <a:lumOff val="25000"/>
                  </a:schemeClr>
                </a:solidFill>
              </a:rPr>
              <a:t>Should print the same directory before and after the </a:t>
            </a:r>
            <a:r>
              <a:rPr lang="en-GB" sz="1400" i="1" dirty="0" smtClean="0">
                <a:solidFill>
                  <a:schemeClr val="tx1">
                    <a:lumMod val="75000"/>
                    <a:lumOff val="25000"/>
                  </a:schemeClr>
                </a:solidFill>
              </a:rPr>
              <a:t>with</a:t>
            </a:r>
            <a:endParaRPr lang="en-GB" sz="1400" i="1" dirty="0">
              <a:solidFill>
                <a:schemeClr val="tx1">
                  <a:lumMod val="75000"/>
                  <a:lumOff val="25000"/>
                </a:schemeClr>
              </a:solidFill>
            </a:endParaRPr>
          </a:p>
        </p:txBody>
      </p:sp>
      <p:cxnSp>
        <p:nvCxnSpPr>
          <p:cNvPr id="8" name="Straight Connector 7"/>
          <p:cNvCxnSpPr/>
          <p:nvPr/>
        </p:nvCxnSpPr>
        <p:spPr>
          <a:xfrm flipH="1">
            <a:off x="3995936" y="3160132"/>
            <a:ext cx="1656184"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3995936" y="1954306"/>
            <a:ext cx="1156447" cy="1210235"/>
          </a:xfrm>
          <a:custGeom>
            <a:avLst/>
            <a:gdLst>
              <a:gd name="connsiteX0" fmla="*/ 0 w 1156447"/>
              <a:gd name="connsiteY0" fmla="*/ 0 h 1210235"/>
              <a:gd name="connsiteX1" fmla="*/ 1156447 w 1156447"/>
              <a:gd name="connsiteY1" fmla="*/ 0 h 1210235"/>
              <a:gd name="connsiteX2" fmla="*/ 1156447 w 1156447"/>
              <a:gd name="connsiteY2" fmla="*/ 1210235 h 1210235"/>
            </a:gdLst>
            <a:ahLst/>
            <a:cxnLst>
              <a:cxn ang="0">
                <a:pos x="connsiteX0" y="connsiteY0"/>
              </a:cxn>
              <a:cxn ang="0">
                <a:pos x="connsiteX1" y="connsiteY1"/>
              </a:cxn>
              <a:cxn ang="0">
                <a:pos x="connsiteX2" y="connsiteY2"/>
              </a:cxn>
            </a:cxnLst>
            <a:rect l="l" t="t" r="r" b="b"/>
            <a:pathLst>
              <a:path w="1156447" h="1210235">
                <a:moveTo>
                  <a:pt x="0" y="0"/>
                </a:moveTo>
                <a:lnTo>
                  <a:pt x="1156447" y="0"/>
                </a:lnTo>
                <a:lnTo>
                  <a:pt x="1156447" y="1210235"/>
                </a:lnTo>
              </a:path>
            </a:pathLst>
          </a:custGeom>
          <a:noFill/>
          <a:ln w="9525">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5652120" y="2113692"/>
            <a:ext cx="2952328" cy="307777"/>
          </a:xfrm>
          <a:prstGeom prst="rect">
            <a:avLst/>
          </a:prstGeom>
          <a:noFill/>
        </p:spPr>
        <p:txBody>
          <a:bodyPr wrap="square" rtlCol="0">
            <a:spAutoFit/>
          </a:bodyPr>
          <a:lstStyle/>
          <a:p>
            <a:r>
              <a:rPr lang="en-GB" sz="1400" dirty="0" smtClean="0">
                <a:solidFill>
                  <a:schemeClr val="tx1">
                    <a:lumMod val="75000"/>
                    <a:lumOff val="25000"/>
                  </a:schemeClr>
                </a:solidFill>
              </a:rPr>
              <a:t>Should print '</a:t>
            </a:r>
            <a:r>
              <a:rPr lang="en-GB" sz="1400" i="1" dirty="0" smtClean="0">
                <a:solidFill>
                  <a:schemeClr val="tx1">
                    <a:lumMod val="75000"/>
                    <a:lumOff val="25000"/>
                  </a:schemeClr>
                </a:solidFill>
              </a:rPr>
              <a:t>/</a:t>
            </a:r>
            <a:r>
              <a:rPr lang="en-GB" sz="1400" i="1" dirty="0" err="1" smtClean="0">
                <a:solidFill>
                  <a:schemeClr val="tx1">
                    <a:lumMod val="75000"/>
                    <a:lumOff val="25000"/>
                  </a:schemeClr>
                </a:solidFill>
              </a:rPr>
              <a:t>tmp</a:t>
            </a:r>
            <a:r>
              <a:rPr lang="en-GB" sz="1400" dirty="0" smtClean="0">
                <a:solidFill>
                  <a:schemeClr val="tx1">
                    <a:lumMod val="75000"/>
                    <a:lumOff val="25000"/>
                  </a:schemeClr>
                </a:solidFill>
              </a:rPr>
              <a:t>'</a:t>
            </a:r>
            <a:endParaRPr lang="en-GB" sz="1400" i="1" dirty="0">
              <a:solidFill>
                <a:schemeClr val="tx1">
                  <a:lumMod val="75000"/>
                  <a:lumOff val="25000"/>
                </a:schemeClr>
              </a:solidFill>
            </a:endParaRPr>
          </a:p>
        </p:txBody>
      </p:sp>
      <p:cxnSp>
        <p:nvCxnSpPr>
          <p:cNvPr id="11" name="Straight Connector 10"/>
          <p:cNvCxnSpPr/>
          <p:nvPr/>
        </p:nvCxnSpPr>
        <p:spPr>
          <a:xfrm flipH="1">
            <a:off x="4139952" y="2276872"/>
            <a:ext cx="936104"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220072" y="2276872"/>
            <a:ext cx="432048"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52120" y="5445224"/>
            <a:ext cx="2952328" cy="954107"/>
          </a:xfrm>
          <a:prstGeom prst="rect">
            <a:avLst/>
          </a:prstGeom>
          <a:noFill/>
        </p:spPr>
        <p:txBody>
          <a:bodyPr wrap="square" rtlCol="0">
            <a:spAutoFit/>
          </a:bodyPr>
          <a:lstStyle/>
          <a:p>
            <a:r>
              <a:rPr lang="en-GB" sz="1400" dirty="0" smtClean="0">
                <a:solidFill>
                  <a:schemeClr val="tx1">
                    <a:lumMod val="75000"/>
                    <a:lumOff val="25000"/>
                  </a:schemeClr>
                </a:solidFill>
              </a:rPr>
              <a:t>Without the </a:t>
            </a:r>
            <a:r>
              <a:rPr lang="en-GB" sz="1400" i="1" dirty="0" smtClean="0">
                <a:solidFill>
                  <a:schemeClr val="tx1">
                    <a:lumMod val="75000"/>
                    <a:lumOff val="25000"/>
                  </a:schemeClr>
                </a:solidFill>
              </a:rPr>
              <a:t>finally</a:t>
            </a:r>
            <a:r>
              <a:rPr lang="en-GB" sz="1400" dirty="0" smtClean="0">
                <a:solidFill>
                  <a:schemeClr val="tx1">
                    <a:lumMod val="75000"/>
                    <a:lumOff val="25000"/>
                  </a:schemeClr>
                </a:solidFill>
              </a:rPr>
              <a:t>, any exception would propagate out from the </a:t>
            </a:r>
            <a:r>
              <a:rPr lang="en-GB" sz="1400" i="1" dirty="0" smtClean="0">
                <a:solidFill>
                  <a:schemeClr val="tx1">
                    <a:lumMod val="75000"/>
                    <a:lumOff val="25000"/>
                  </a:schemeClr>
                </a:solidFill>
              </a:rPr>
              <a:t>yield</a:t>
            </a:r>
            <a:r>
              <a:rPr lang="en-GB" sz="1400" dirty="0" smtClean="0">
                <a:solidFill>
                  <a:schemeClr val="tx1">
                    <a:lumMod val="75000"/>
                    <a:lumOff val="25000"/>
                  </a:schemeClr>
                </a:solidFill>
              </a:rPr>
              <a:t>, terminating the generator and bypassing the directory restore action</a:t>
            </a:r>
            <a:endParaRPr lang="en-GB" sz="1400" i="1" dirty="0">
              <a:solidFill>
                <a:schemeClr val="tx1">
                  <a:lumMod val="75000"/>
                  <a:lumOff val="25000"/>
                </a:schemeClr>
              </a:solidFill>
            </a:endParaRPr>
          </a:p>
        </p:txBody>
      </p:sp>
      <p:cxnSp>
        <p:nvCxnSpPr>
          <p:cNvPr id="18" name="Straight Connector 17"/>
          <p:cNvCxnSpPr/>
          <p:nvPr/>
        </p:nvCxnSpPr>
        <p:spPr>
          <a:xfrm flipH="1">
            <a:off x="3059832" y="5733256"/>
            <a:ext cx="2592288"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84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t>
            </a:r>
            <a:endParaRPr lang="en-GB" dirty="0"/>
          </a:p>
        </p:txBody>
      </p:sp>
      <p:sp>
        <p:nvSpPr>
          <p:cNvPr id="3" name="Content Placeholder 2"/>
          <p:cNvSpPr>
            <a:spLocks noGrp="1"/>
          </p:cNvSpPr>
          <p:nvPr>
            <p:ph idx="1"/>
          </p:nvPr>
        </p:nvSpPr>
        <p:spPr/>
        <p:txBody>
          <a:bodyPr>
            <a:noAutofit/>
          </a:bodyPr>
          <a:lstStyle/>
          <a:p>
            <a:r>
              <a:rPr lang="en-GB" dirty="0" smtClean="0"/>
              <a:t>Define a generator that returns successive days from a start date</a:t>
            </a:r>
          </a:p>
          <a:p>
            <a:pPr lvl="1"/>
            <a:r>
              <a:rPr lang="en-GB" dirty="0" smtClean="0"/>
              <a:t>Use </a:t>
            </a:r>
            <a:r>
              <a:rPr lang="en-GB" i="1" dirty="0" smtClean="0"/>
              <a:t>date</a:t>
            </a:r>
            <a:r>
              <a:rPr lang="en-GB" dirty="0" smtClean="0"/>
              <a:t> and </a:t>
            </a:r>
            <a:r>
              <a:rPr lang="en-GB" i="1" dirty="0" err="1" smtClean="0"/>
              <a:t>timedelta</a:t>
            </a:r>
            <a:r>
              <a:rPr lang="en-GB" dirty="0" smtClean="0"/>
              <a:t> from </a:t>
            </a:r>
            <a:r>
              <a:rPr lang="en-GB" i="1" dirty="0" err="1" smtClean="0"/>
              <a:t>datetime</a:t>
            </a:r>
            <a:endParaRPr lang="en-GB" i="1" dirty="0" smtClean="0"/>
          </a:p>
          <a:p>
            <a:pPr lvl="1"/>
            <a:r>
              <a:rPr lang="en-GB" dirty="0" smtClean="0"/>
              <a:t>Consider using </a:t>
            </a:r>
            <a:r>
              <a:rPr lang="en-GB" i="1" dirty="0" err="1" smtClean="0"/>
              <a:t>date.today</a:t>
            </a:r>
            <a:r>
              <a:rPr lang="en-GB" i="1" dirty="0" smtClean="0"/>
              <a:t>()</a:t>
            </a:r>
            <a:r>
              <a:rPr lang="en-GB" dirty="0" smtClean="0"/>
              <a:t> as default</a:t>
            </a:r>
          </a:p>
          <a:p>
            <a:r>
              <a:rPr lang="en-GB" dirty="0" smtClean="0"/>
              <a:t>Use it to explore different ways of selecting dates that fall on Friday 13</a:t>
            </a:r>
            <a:r>
              <a:rPr lang="en-GB" baseline="30000" dirty="0" smtClean="0"/>
              <a:t>th</a:t>
            </a:r>
            <a:endParaRPr lang="en-GB" dirty="0" smtClean="0"/>
          </a:p>
          <a:p>
            <a:pPr lvl="1"/>
            <a:r>
              <a:rPr lang="en-GB" dirty="0" smtClean="0"/>
              <a:t>Use a generator expression</a:t>
            </a:r>
          </a:p>
          <a:p>
            <a:pPr lvl="1"/>
            <a:r>
              <a:rPr lang="en-GB" dirty="0" smtClean="0"/>
              <a:t>Use a container comprehension</a:t>
            </a:r>
          </a:p>
          <a:p>
            <a:pPr lvl="1"/>
            <a:r>
              <a:rPr lang="en-GB" dirty="0" smtClean="0"/>
              <a:t>Use </a:t>
            </a:r>
            <a:r>
              <a:rPr lang="en-GB" i="1" dirty="0" smtClean="0"/>
              <a:t>filter</a:t>
            </a:r>
          </a:p>
        </p:txBody>
      </p:sp>
    </p:spTree>
    <p:extLst>
      <p:ext uri="{BB962C8B-B14F-4D97-AF65-F5344CB8AC3E}">
        <p14:creationId xmlns:p14="http://schemas.microsoft.com/office/powerpoint/2010/main" val="92191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Functional Thinking</a:t>
            </a:r>
            <a:endParaRPr lang="en-GB" dirty="0"/>
          </a:p>
        </p:txBody>
      </p:sp>
      <p:sp>
        <p:nvSpPr>
          <p:cNvPr id="5" name="Subtitle 4"/>
          <p:cNvSpPr>
            <a:spLocks noGrp="1"/>
          </p:cNvSpPr>
          <p:nvPr>
            <p:ph type="subTitle" idx="1"/>
          </p:nvPr>
        </p:nvSpPr>
        <p:spPr/>
        <p:txBody>
          <a:bodyPr/>
          <a:lstStyle/>
          <a:p>
            <a:r>
              <a:rPr lang="en-GB" dirty="0" smtClean="0"/>
              <a:t>Functional programming techniques, tips &amp; tricks</a:t>
            </a:r>
            <a:endParaRPr lang="en-GB" dirty="0"/>
          </a:p>
        </p:txBody>
      </p:sp>
    </p:spTree>
    <p:extLst>
      <p:ext uri="{BB962C8B-B14F-4D97-AF65-F5344CB8AC3E}">
        <p14:creationId xmlns:p14="http://schemas.microsoft.com/office/powerpoint/2010/main" val="54591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 at a glance</a:t>
            </a:r>
            <a:endParaRPr lang="en-GB" dirty="0"/>
          </a:p>
        </p:txBody>
      </p:sp>
      <p:sp>
        <p:nvSpPr>
          <p:cNvPr id="3" name="Content Placeholder 2"/>
          <p:cNvSpPr>
            <a:spLocks noGrp="1"/>
          </p:cNvSpPr>
          <p:nvPr>
            <p:ph idx="1"/>
          </p:nvPr>
        </p:nvSpPr>
        <p:spPr/>
        <p:txBody>
          <a:bodyPr>
            <a:noAutofit/>
          </a:bodyPr>
          <a:lstStyle/>
          <a:p>
            <a:r>
              <a:rPr lang="en-GB" dirty="0" smtClean="0"/>
              <a:t>Functions are the principal units of composition</a:t>
            </a:r>
          </a:p>
          <a:p>
            <a:r>
              <a:rPr lang="en-GB" dirty="0" smtClean="0"/>
              <a:t>Functions are pure, i.e., no side effects</a:t>
            </a:r>
          </a:p>
          <a:p>
            <a:r>
              <a:rPr lang="en-GB" dirty="0" smtClean="0"/>
              <a:t>Immutability, i.e., query and create state rather than modify it</a:t>
            </a:r>
          </a:p>
          <a:p>
            <a:r>
              <a:rPr lang="en-GB" dirty="0" smtClean="0"/>
              <a:t>Declarative over imperative style, e.g., use of comprehensions over loops</a:t>
            </a:r>
          </a:p>
          <a:p>
            <a:r>
              <a:rPr lang="en-GB" dirty="0" smtClean="0"/>
              <a:t>Deferred evaluation, i.e., be lazy</a:t>
            </a:r>
          </a:p>
          <a:p>
            <a:endParaRPr lang="en-GB" dirty="0" smtClean="0"/>
          </a:p>
        </p:txBody>
      </p:sp>
    </p:spTree>
    <p:extLst>
      <p:ext uri="{BB962C8B-B14F-4D97-AF65-F5344CB8AC3E}">
        <p14:creationId xmlns:p14="http://schemas.microsoft.com/office/powerpoint/2010/main" val="332314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guidance</a:t>
            </a:r>
            <a:endParaRPr lang="en-GB" dirty="0"/>
          </a:p>
        </p:txBody>
      </p:sp>
      <p:sp>
        <p:nvSpPr>
          <p:cNvPr id="3" name="Content Placeholder 2"/>
          <p:cNvSpPr>
            <a:spLocks noGrp="1"/>
          </p:cNvSpPr>
          <p:nvPr>
            <p:ph idx="1"/>
          </p:nvPr>
        </p:nvSpPr>
        <p:spPr/>
        <p:txBody>
          <a:bodyPr/>
          <a:lstStyle/>
          <a:p>
            <a:r>
              <a:rPr lang="en-GB" dirty="0" smtClean="0"/>
              <a:t>Immutability...</a:t>
            </a:r>
          </a:p>
          <a:p>
            <a:pPr lvl="1"/>
            <a:r>
              <a:rPr lang="en-GB" dirty="0" smtClean="0"/>
              <a:t>Prefer to return new state rather than modifying arguments and attributes</a:t>
            </a:r>
          </a:p>
          <a:p>
            <a:pPr lvl="1"/>
            <a:r>
              <a:rPr lang="en-GB" dirty="0" smtClean="0"/>
              <a:t>Resist the temptation to match every query or </a:t>
            </a:r>
            <a:r>
              <a:rPr lang="en-GB" i="1" dirty="0" smtClean="0"/>
              <a:t>get</a:t>
            </a:r>
            <a:r>
              <a:rPr lang="en-GB" dirty="0" smtClean="0"/>
              <a:t> method with a modifier or </a:t>
            </a:r>
            <a:r>
              <a:rPr lang="en-GB" i="1" dirty="0" smtClean="0"/>
              <a:t>set</a:t>
            </a:r>
          </a:p>
          <a:p>
            <a:r>
              <a:rPr lang="en-GB" dirty="0" smtClean="0"/>
              <a:t>Expressiveness...</a:t>
            </a:r>
          </a:p>
          <a:p>
            <a:pPr lvl="1"/>
            <a:r>
              <a:rPr lang="en-GB" dirty="0" smtClean="0"/>
              <a:t>Consider where loops and intermediate variables can be replaced with comprehensions and existing functions</a:t>
            </a:r>
          </a:p>
          <a:p>
            <a:pPr lvl="1"/>
            <a:endParaRPr lang="en-GB" dirty="0" smtClean="0"/>
          </a:p>
          <a:p>
            <a:pPr lvl="1"/>
            <a:endParaRPr lang="en-GB" dirty="0"/>
          </a:p>
        </p:txBody>
      </p:sp>
    </p:spTree>
    <p:extLst>
      <p:ext uri="{BB962C8B-B14F-4D97-AF65-F5344CB8AC3E}">
        <p14:creationId xmlns:p14="http://schemas.microsoft.com/office/powerpoint/2010/main" val="157404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Mutability pitfalls</a:t>
            </a:r>
            <a:endParaRPr lang="en-GB" dirty="0"/>
          </a:p>
        </p:txBody>
      </p:sp>
      <p:sp>
        <p:nvSpPr>
          <p:cNvPr id="3" name="Content Placeholder 2"/>
          <p:cNvSpPr>
            <a:spLocks noGrp="1"/>
          </p:cNvSpPr>
          <p:nvPr>
            <p:ph idx="1"/>
          </p:nvPr>
        </p:nvSpPr>
        <p:spPr/>
        <p:txBody>
          <a:bodyPr>
            <a:noAutofit/>
          </a:bodyPr>
          <a:lstStyle/>
          <a:p>
            <a:r>
              <a:rPr lang="en-GB" dirty="0" smtClean="0"/>
              <a:t>Python is reference-based language, so objects are shared by default</a:t>
            </a:r>
          </a:p>
          <a:p>
            <a:pPr lvl="1"/>
            <a:r>
              <a:rPr lang="en-GB" dirty="0" smtClean="0"/>
              <a:t>Easily accessible data or state-modifying methods can give aliasing surprises</a:t>
            </a:r>
          </a:p>
          <a:p>
            <a:pPr lvl="1"/>
            <a:r>
              <a:rPr lang="en-GB" dirty="0" smtClean="0"/>
              <a:t>Note that true and full object immutability is not possible in Python</a:t>
            </a:r>
          </a:p>
          <a:p>
            <a:r>
              <a:rPr lang="en-GB" dirty="0" smtClean="0"/>
              <a:t>Default arguments should be of immutable type, e.g., use </a:t>
            </a:r>
            <a:r>
              <a:rPr lang="en-GB" i="1" dirty="0" smtClean="0"/>
              <a:t>tuple</a:t>
            </a:r>
            <a:r>
              <a:rPr lang="en-GB" dirty="0" smtClean="0"/>
              <a:t> not </a:t>
            </a:r>
            <a:r>
              <a:rPr lang="en-GB" i="1" dirty="0" smtClean="0"/>
              <a:t>list</a:t>
            </a:r>
          </a:p>
          <a:p>
            <a:pPr lvl="1"/>
            <a:r>
              <a:rPr lang="en-GB" dirty="0" smtClean="0"/>
              <a:t>Changes persist between function calls</a:t>
            </a:r>
            <a:endParaRPr lang="en-GB" dirty="0"/>
          </a:p>
        </p:txBody>
      </p:sp>
    </p:spTree>
    <p:extLst>
      <p:ext uri="{BB962C8B-B14F-4D97-AF65-F5344CB8AC3E}">
        <p14:creationId xmlns:p14="http://schemas.microsoft.com/office/powerpoint/2010/main" val="74364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Fewer explicit loops</a:t>
            </a:r>
            <a:endParaRPr lang="en-GB" dirty="0"/>
          </a:p>
        </p:txBody>
      </p:sp>
      <p:sp>
        <p:nvSpPr>
          <p:cNvPr id="3" name="Content Placeholder 2"/>
          <p:cNvSpPr>
            <a:spLocks noGrp="1"/>
          </p:cNvSpPr>
          <p:nvPr>
            <p:ph idx="1"/>
          </p:nvPr>
        </p:nvSpPr>
        <p:spPr/>
        <p:txBody>
          <a:bodyPr>
            <a:noAutofit/>
          </a:bodyPr>
          <a:lstStyle/>
          <a:p>
            <a:r>
              <a:rPr lang="en-GB" dirty="0" smtClean="0"/>
              <a:t>A common feature of functional programming is fewer explicit loops</a:t>
            </a:r>
          </a:p>
          <a:p>
            <a:pPr lvl="1"/>
            <a:r>
              <a:rPr lang="en-GB" i="1" dirty="0" smtClean="0"/>
              <a:t>Recursion</a:t>
            </a:r>
            <a:r>
              <a:rPr lang="en-GB" dirty="0" smtClean="0"/>
              <a:t>, but note that Python does not support tail recursion optimisation</a:t>
            </a:r>
          </a:p>
          <a:p>
            <a:pPr lvl="1"/>
            <a:r>
              <a:rPr lang="en-GB" i="1" dirty="0" smtClean="0"/>
              <a:t>Comprehensions</a:t>
            </a:r>
            <a:r>
              <a:rPr lang="en-GB" dirty="0" smtClean="0"/>
              <a:t> — very declarative, very </a:t>
            </a:r>
            <a:r>
              <a:rPr lang="en-GB" dirty="0" err="1" smtClean="0"/>
              <a:t>Pythonic</a:t>
            </a:r>
            <a:endParaRPr lang="en-GB" dirty="0" smtClean="0"/>
          </a:p>
          <a:p>
            <a:pPr lvl="1"/>
            <a:r>
              <a:rPr lang="en-GB" i="1" dirty="0" smtClean="0"/>
              <a:t>Higher-order functions</a:t>
            </a:r>
            <a:r>
              <a:rPr lang="en-GB" dirty="0" smtClean="0"/>
              <a:t>, e.g., </a:t>
            </a:r>
            <a:r>
              <a:rPr lang="en-GB" i="1" dirty="0" smtClean="0"/>
              <a:t>map</a:t>
            </a:r>
            <a:r>
              <a:rPr lang="en-GB" dirty="0" smtClean="0"/>
              <a:t> applies a function over an </a:t>
            </a:r>
            <a:r>
              <a:rPr lang="en-GB" dirty="0" err="1" smtClean="0"/>
              <a:t>iterable</a:t>
            </a:r>
            <a:r>
              <a:rPr lang="en-GB" dirty="0" smtClean="0"/>
              <a:t> sequence</a:t>
            </a:r>
            <a:endParaRPr lang="en-GB" i="1" dirty="0" smtClean="0"/>
          </a:p>
          <a:p>
            <a:pPr lvl="1"/>
            <a:r>
              <a:rPr lang="en-GB" i="1" dirty="0" smtClean="0"/>
              <a:t>Existing algorithmic functions</a:t>
            </a:r>
            <a:r>
              <a:rPr lang="en-GB" dirty="0" smtClean="0"/>
              <a:t>, e.g., </a:t>
            </a:r>
            <a:r>
              <a:rPr lang="en-GB" i="1" dirty="0" smtClean="0"/>
              <a:t>min</a:t>
            </a:r>
            <a:r>
              <a:rPr lang="en-GB" dirty="0" smtClean="0"/>
              <a:t>, </a:t>
            </a:r>
            <a:r>
              <a:rPr lang="en-GB" i="1" dirty="0" err="1" smtClean="0"/>
              <a:t>str.split</a:t>
            </a:r>
            <a:r>
              <a:rPr lang="en-GB" dirty="0" smtClean="0"/>
              <a:t>, </a:t>
            </a:r>
            <a:r>
              <a:rPr lang="en-GB" i="1" dirty="0" err="1" smtClean="0"/>
              <a:t>str.join</a:t>
            </a:r>
            <a:endParaRPr lang="en-GB" i="1" dirty="0"/>
          </a:p>
        </p:txBody>
      </p:sp>
    </p:spTree>
    <p:extLst>
      <p:ext uri="{BB962C8B-B14F-4D97-AF65-F5344CB8AC3E}">
        <p14:creationId xmlns:p14="http://schemas.microsoft.com/office/powerpoint/2010/main" val="314364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Recursion</a:t>
            </a:r>
            <a:endParaRPr lang="en-GB" dirty="0"/>
          </a:p>
        </p:txBody>
      </p:sp>
      <p:sp>
        <p:nvSpPr>
          <p:cNvPr id="3" name="Content Placeholder 2"/>
          <p:cNvSpPr>
            <a:spLocks noGrp="1"/>
          </p:cNvSpPr>
          <p:nvPr>
            <p:ph idx="1"/>
          </p:nvPr>
        </p:nvSpPr>
        <p:spPr/>
        <p:txBody>
          <a:bodyPr>
            <a:noAutofit/>
          </a:bodyPr>
          <a:lstStyle/>
          <a:p>
            <a:r>
              <a:rPr lang="en-GB" dirty="0" smtClean="0"/>
              <a:t>Recursion may be a consequence of data structure traversal or algorithm</a:t>
            </a:r>
          </a:p>
          <a:p>
            <a:pPr lvl="1"/>
            <a:r>
              <a:rPr lang="en-GB" dirty="0" smtClean="0"/>
              <a:t>E.g., iterating over a tree structure</a:t>
            </a:r>
          </a:p>
          <a:p>
            <a:pPr lvl="1"/>
            <a:r>
              <a:rPr lang="en-GB" dirty="0" smtClean="0"/>
              <a:t>E.g., quicksort</a:t>
            </a:r>
          </a:p>
          <a:p>
            <a:r>
              <a:rPr lang="en-GB" dirty="0" smtClean="0"/>
              <a:t>But it can be used as an alternative to looping in many simple situations</a:t>
            </a:r>
          </a:p>
          <a:p>
            <a:pPr lvl="1"/>
            <a:r>
              <a:rPr lang="en-GB" dirty="0" smtClean="0"/>
              <a:t>But beware of efficiency concerns and Python's limits (see </a:t>
            </a:r>
            <a:r>
              <a:rPr lang="en-GB" i="1" dirty="0" err="1" smtClean="0"/>
              <a:t>sys.getrecursionlimit</a:t>
            </a:r>
            <a:r>
              <a:rPr lang="en-GB" dirty="0" smtClean="0"/>
              <a:t>)</a:t>
            </a:r>
            <a:endParaRPr lang="en-GB" dirty="0"/>
          </a:p>
        </p:txBody>
      </p:sp>
    </p:spTree>
    <p:extLst>
      <p:ext uri="{BB962C8B-B14F-4D97-AF65-F5344CB8AC3E}">
        <p14:creationId xmlns:p14="http://schemas.microsoft.com/office/powerpoint/2010/main" val="192793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Reducing modifiable state</a:t>
            </a:r>
            <a:endParaRPr lang="en-GB" dirty="0"/>
          </a:p>
        </p:txBody>
      </p:sp>
      <p:sp>
        <p:nvSpPr>
          <p:cNvPr id="4" name="TextBox 3"/>
          <p:cNvSpPr txBox="1"/>
          <p:nvPr/>
        </p:nvSpPr>
        <p:spPr>
          <a:xfrm>
            <a:off x="979984" y="1484784"/>
            <a:ext cx="5248200" cy="180020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factorial(n):</a:t>
            </a:r>
          </a:p>
          <a:p>
            <a:r>
              <a:rPr lang="en-GB" dirty="0">
                <a:latin typeface="Source Code Pro" panose="020B0509030403020204" pitchFamily="49" charset="0"/>
              </a:rPr>
              <a:t> </a:t>
            </a:r>
            <a:r>
              <a:rPr lang="en-GB" dirty="0" smtClean="0">
                <a:latin typeface="Source Code Pro" panose="020B0509030403020204" pitchFamily="49" charset="0"/>
              </a:rPr>
              <a:t>   result = 1</a:t>
            </a:r>
          </a:p>
          <a:p>
            <a:r>
              <a:rPr lang="en-GB" dirty="0" smtClean="0">
                <a:latin typeface="Source Code Pro" panose="020B0509030403020204" pitchFamily="49" charset="0"/>
              </a:rPr>
              <a:t>    while n &gt; 0:</a:t>
            </a:r>
          </a:p>
          <a:p>
            <a:r>
              <a:rPr lang="en-GB" dirty="0">
                <a:latin typeface="Source Code Pro" panose="020B0509030403020204" pitchFamily="49" charset="0"/>
              </a:rPr>
              <a:t> </a:t>
            </a:r>
            <a:r>
              <a:rPr lang="en-GB" dirty="0" smtClean="0">
                <a:latin typeface="Source Code Pro" panose="020B0509030403020204" pitchFamily="49" charset="0"/>
              </a:rPr>
              <a:t>       result *= n</a:t>
            </a:r>
          </a:p>
          <a:p>
            <a:r>
              <a:rPr lang="en-GB" dirty="0">
                <a:latin typeface="Source Code Pro" panose="020B0509030403020204" pitchFamily="49" charset="0"/>
              </a:rPr>
              <a:t> </a:t>
            </a:r>
            <a:r>
              <a:rPr lang="en-GB" dirty="0" smtClean="0">
                <a:latin typeface="Source Code Pro" panose="020B0509030403020204" pitchFamily="49" charset="0"/>
              </a:rPr>
              <a:t>       n -= 1</a:t>
            </a:r>
          </a:p>
          <a:p>
            <a:r>
              <a:rPr lang="en-GB" dirty="0">
                <a:latin typeface="Source Code Pro" panose="020B0509030403020204" pitchFamily="49" charset="0"/>
              </a:rPr>
              <a:t> </a:t>
            </a:r>
            <a:r>
              <a:rPr lang="en-GB" dirty="0" smtClean="0">
                <a:latin typeface="Source Code Pro" panose="020B0509030403020204" pitchFamily="49" charset="0"/>
              </a:rPr>
              <a:t>   return result</a:t>
            </a:r>
          </a:p>
        </p:txBody>
      </p:sp>
      <p:sp>
        <p:nvSpPr>
          <p:cNvPr id="5" name="TextBox 4"/>
          <p:cNvSpPr txBox="1"/>
          <p:nvPr/>
        </p:nvSpPr>
        <p:spPr>
          <a:xfrm>
            <a:off x="971600" y="3429000"/>
            <a:ext cx="5248200" cy="15121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factorial(n):</a:t>
            </a:r>
          </a:p>
          <a:p>
            <a:r>
              <a:rPr lang="en-GB" dirty="0">
                <a:latin typeface="Source Code Pro" panose="020B0509030403020204" pitchFamily="49" charset="0"/>
              </a:rPr>
              <a:t> </a:t>
            </a:r>
            <a:r>
              <a:rPr lang="en-GB" dirty="0" smtClean="0">
                <a:latin typeface="Source Code Pro" panose="020B0509030403020204" pitchFamily="49" charset="0"/>
              </a:rPr>
              <a:t>   result = 1</a:t>
            </a:r>
          </a:p>
          <a:p>
            <a:r>
              <a:rPr lang="en-GB" dirty="0" smtClean="0">
                <a:latin typeface="Source Code Pro" panose="020B0509030403020204" pitchFamily="49" charset="0"/>
              </a:rPr>
              <a:t>    for </a:t>
            </a:r>
            <a:r>
              <a:rPr lang="en-GB" dirty="0" err="1" smtClean="0">
                <a:latin typeface="Source Code Pro" panose="020B0509030403020204" pitchFamily="49" charset="0"/>
              </a:rPr>
              <a:t>i</a:t>
            </a:r>
            <a:r>
              <a:rPr lang="en-GB" dirty="0" smtClean="0">
                <a:latin typeface="Source Code Pro" panose="020B0509030403020204" pitchFamily="49" charset="0"/>
              </a:rPr>
              <a:t> in range(1, n + 1):</a:t>
            </a:r>
          </a:p>
          <a:p>
            <a:r>
              <a:rPr lang="en-GB" dirty="0">
                <a:latin typeface="Source Code Pro" panose="020B0509030403020204" pitchFamily="49" charset="0"/>
              </a:rPr>
              <a:t> </a:t>
            </a:r>
            <a:r>
              <a:rPr lang="en-GB" dirty="0" smtClean="0">
                <a:latin typeface="Source Code Pro" panose="020B0509030403020204" pitchFamily="49" charset="0"/>
              </a:rPr>
              <a:t>       result *= </a:t>
            </a:r>
            <a:r>
              <a:rPr lang="en-GB" dirty="0" err="1" smtClean="0">
                <a:latin typeface="Source Code Pro" panose="020B0509030403020204" pitchFamily="49" charset="0"/>
              </a:rPr>
              <a:t>i</a:t>
            </a:r>
            <a:endParaRPr lang="en-GB" dirty="0" smtClean="0">
              <a:latin typeface="Source Code Pro" panose="020B0509030403020204" pitchFamily="49" charset="0"/>
            </a:endParaRPr>
          </a:p>
          <a:p>
            <a:r>
              <a:rPr lang="en-GB" dirty="0" smtClean="0">
                <a:latin typeface="Source Code Pro" panose="020B0509030403020204" pitchFamily="49" charset="0"/>
              </a:rPr>
              <a:t>    return result</a:t>
            </a:r>
          </a:p>
        </p:txBody>
      </p:sp>
      <p:sp>
        <p:nvSpPr>
          <p:cNvPr id="6" name="TextBox 5"/>
          <p:cNvSpPr txBox="1"/>
          <p:nvPr/>
        </p:nvSpPr>
        <p:spPr>
          <a:xfrm>
            <a:off x="971600" y="5085184"/>
            <a:ext cx="5248200" cy="15121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factorial(n):</a:t>
            </a:r>
          </a:p>
          <a:p>
            <a:r>
              <a:rPr lang="en-GB" dirty="0" smtClean="0">
                <a:latin typeface="Source Code Pro" panose="020B0509030403020204" pitchFamily="49" charset="0"/>
              </a:rPr>
              <a:t>    if n &gt; 0:</a:t>
            </a:r>
          </a:p>
          <a:p>
            <a:r>
              <a:rPr lang="en-GB" dirty="0">
                <a:latin typeface="Source Code Pro" panose="020B0509030403020204" pitchFamily="49" charset="0"/>
              </a:rPr>
              <a:t> </a:t>
            </a:r>
            <a:r>
              <a:rPr lang="en-GB" dirty="0" smtClean="0">
                <a:latin typeface="Source Code Pro" panose="020B0509030403020204" pitchFamily="49" charset="0"/>
              </a:rPr>
              <a:t>       return n * factorial(n – 1)</a:t>
            </a:r>
          </a:p>
          <a:p>
            <a:r>
              <a:rPr lang="en-GB" dirty="0">
                <a:latin typeface="Source Code Pro" panose="020B0509030403020204" pitchFamily="49" charset="0"/>
              </a:rPr>
              <a:t> </a:t>
            </a:r>
            <a:r>
              <a:rPr lang="en-GB" dirty="0" smtClean="0">
                <a:latin typeface="Source Code Pro" panose="020B0509030403020204" pitchFamily="49" charset="0"/>
              </a:rPr>
              <a:t>   else:</a:t>
            </a:r>
          </a:p>
          <a:p>
            <a:r>
              <a:rPr lang="en-GB" dirty="0">
                <a:latin typeface="Source Code Pro" panose="020B0509030403020204" pitchFamily="49" charset="0"/>
              </a:rPr>
              <a:t> </a:t>
            </a:r>
            <a:r>
              <a:rPr lang="en-GB" dirty="0" smtClean="0">
                <a:latin typeface="Source Code Pro" panose="020B0509030403020204" pitchFamily="49" charset="0"/>
              </a:rPr>
              <a:t>       return 1</a:t>
            </a:r>
          </a:p>
        </p:txBody>
      </p:sp>
      <p:sp>
        <p:nvSpPr>
          <p:cNvPr id="7" name="TextBox 6"/>
          <p:cNvSpPr txBox="1"/>
          <p:nvPr/>
        </p:nvSpPr>
        <p:spPr>
          <a:xfrm rot="16200000">
            <a:off x="6325453" y="3742293"/>
            <a:ext cx="2808312" cy="885582"/>
          </a:xfrm>
          <a:prstGeom prst="leftRightArrow">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endParaRPr lang="en-GB" dirty="0">
              <a:latin typeface="Source Code Pro" panose="020B0509030403020204" pitchFamily="49" charset="0"/>
            </a:endParaRPr>
          </a:p>
        </p:txBody>
      </p:sp>
      <p:sp>
        <p:nvSpPr>
          <p:cNvPr id="8" name="TextBox 7"/>
          <p:cNvSpPr txBox="1"/>
          <p:nvPr/>
        </p:nvSpPr>
        <p:spPr>
          <a:xfrm>
            <a:off x="6516216" y="1929026"/>
            <a:ext cx="2448272" cy="707886"/>
          </a:xfrm>
          <a:prstGeom prst="rect">
            <a:avLst/>
          </a:prstGeom>
          <a:noFill/>
        </p:spPr>
        <p:txBody>
          <a:bodyPr wrap="square" rtlCol="0">
            <a:spAutoFit/>
          </a:bodyPr>
          <a:lstStyle/>
          <a:p>
            <a:r>
              <a:rPr lang="en-GB" sz="2000" dirty="0" smtClean="0">
                <a:solidFill>
                  <a:schemeClr val="bg1">
                    <a:lumMod val="50000"/>
                  </a:schemeClr>
                </a:solidFill>
              </a:rPr>
              <a:t>Two variables being modified explicitly</a:t>
            </a:r>
            <a:endParaRPr lang="en-GB" sz="2000" dirty="0">
              <a:solidFill>
                <a:schemeClr val="bg1">
                  <a:lumMod val="50000"/>
                </a:schemeClr>
              </a:solidFill>
            </a:endParaRPr>
          </a:p>
        </p:txBody>
      </p:sp>
      <p:sp>
        <p:nvSpPr>
          <p:cNvPr id="9" name="TextBox 8"/>
          <p:cNvSpPr txBox="1"/>
          <p:nvPr/>
        </p:nvSpPr>
        <p:spPr>
          <a:xfrm>
            <a:off x="6516216" y="5733256"/>
            <a:ext cx="2448272" cy="400110"/>
          </a:xfrm>
          <a:prstGeom prst="rect">
            <a:avLst/>
          </a:prstGeom>
          <a:noFill/>
        </p:spPr>
        <p:txBody>
          <a:bodyPr wrap="square" rtlCol="0">
            <a:spAutoFit/>
          </a:bodyPr>
          <a:lstStyle/>
          <a:p>
            <a:r>
              <a:rPr lang="en-GB" sz="2000" dirty="0" smtClean="0">
                <a:solidFill>
                  <a:schemeClr val="bg1">
                    <a:lumMod val="50000"/>
                  </a:schemeClr>
                </a:solidFill>
              </a:rPr>
              <a:t>No variables modified</a:t>
            </a:r>
            <a:endParaRPr lang="en-GB" sz="2000" dirty="0">
              <a:solidFill>
                <a:schemeClr val="bg1">
                  <a:lumMod val="50000"/>
                </a:schemeClr>
              </a:solidFill>
            </a:endParaRPr>
          </a:p>
        </p:txBody>
      </p:sp>
    </p:spTree>
    <p:extLst>
      <p:ext uri="{BB962C8B-B14F-4D97-AF65-F5344CB8AC3E}">
        <p14:creationId xmlns:p14="http://schemas.microsoft.com/office/powerpoint/2010/main" val="33506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363272" cy="1143000"/>
          </a:xfrm>
        </p:spPr>
        <p:txBody>
          <a:bodyPr>
            <a:noAutofit/>
          </a:bodyPr>
          <a:lstStyle/>
          <a:p>
            <a:r>
              <a:rPr lang="en-GB" dirty="0" smtClean="0"/>
              <a:t>Comparisons</a:t>
            </a:r>
            <a:endParaRPr lang="en-GB" dirty="0"/>
          </a:p>
        </p:txBody>
      </p:sp>
      <p:sp>
        <p:nvSpPr>
          <p:cNvPr id="9" name="TextBox 8"/>
          <p:cNvSpPr txBox="1"/>
          <p:nvPr/>
        </p:nvSpPr>
        <p:spPr>
          <a:xfrm>
            <a:off x="683569" y="2028329"/>
            <a:ext cx="5976663" cy="916360"/>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b="1" dirty="0">
                <a:latin typeface="Source Code Pro" panose="020B0509030403020204" pitchFamily="49" charset="0"/>
              </a:rPr>
              <a:t>__</a:t>
            </a:r>
            <a:r>
              <a:rPr lang="en-GB" sz="2000" b="1" dirty="0" err="1">
                <a:latin typeface="Source Code Pro" panose="020B0509030403020204" pitchFamily="49" charset="0"/>
              </a:rPr>
              <a:t>eq</a:t>
            </a:r>
            <a:r>
              <a:rPr lang="en-GB" sz="2000" b="1" dirty="0">
                <a:latin typeface="Source Code Pro" panose="020B0509030403020204" pitchFamily="49" charset="0"/>
              </a:rPr>
              <a:t>__(self, other)</a:t>
            </a:r>
            <a:r>
              <a:rPr lang="en-GB" sz="2000" dirty="0">
                <a:latin typeface="Source Code Pro" panose="020B0509030403020204" pitchFamily="49" charset="0"/>
              </a:rPr>
              <a:t>    self == other</a:t>
            </a:r>
            <a:endParaRPr lang="en-GB" sz="2000" b="1" dirty="0">
              <a:latin typeface="Source Code Pro" panose="020B0509030403020204" pitchFamily="49" charset="0"/>
            </a:endParaRPr>
          </a:p>
          <a:p>
            <a:r>
              <a:rPr lang="en-GB" sz="2000" b="1" dirty="0">
                <a:latin typeface="Source Code Pro" panose="020B0509030403020204" pitchFamily="49" charset="0"/>
              </a:rPr>
              <a:t>__ne__(self, other)</a:t>
            </a:r>
            <a:r>
              <a:rPr lang="en-GB" sz="2000" dirty="0">
                <a:latin typeface="Source Code Pro" panose="020B0509030403020204" pitchFamily="49" charset="0"/>
              </a:rPr>
              <a:t>    self != </a:t>
            </a:r>
            <a:r>
              <a:rPr lang="en-GB" sz="2000" dirty="0" smtClean="0">
                <a:latin typeface="Source Code Pro" panose="020B0509030403020204" pitchFamily="49" charset="0"/>
              </a:rPr>
              <a:t>other</a:t>
            </a:r>
            <a:endParaRPr lang="en-GB" sz="2000" b="1" dirty="0">
              <a:latin typeface="Source Code Pro" panose="020B0509030403020204" pitchFamily="49" charset="0"/>
            </a:endParaRPr>
          </a:p>
        </p:txBody>
      </p:sp>
      <p:sp>
        <p:nvSpPr>
          <p:cNvPr id="10" name="TextBox 9"/>
          <p:cNvSpPr txBox="1"/>
          <p:nvPr/>
        </p:nvSpPr>
        <p:spPr>
          <a:xfrm>
            <a:off x="827289" y="1648545"/>
            <a:ext cx="1596976" cy="307777"/>
          </a:xfrm>
          <a:prstGeom prst="rect">
            <a:avLst/>
          </a:prstGeom>
          <a:noFill/>
        </p:spPr>
        <p:txBody>
          <a:bodyPr wrap="none" rtlCol="0">
            <a:spAutoFit/>
          </a:bodyPr>
          <a:lstStyle/>
          <a:p>
            <a:r>
              <a:rPr lang="en-GB" sz="1400" dirty="0" smtClean="0">
                <a:solidFill>
                  <a:schemeClr val="bg1">
                    <a:lumMod val="50000"/>
                  </a:schemeClr>
                </a:solidFill>
              </a:rPr>
              <a:t>Equality operations</a:t>
            </a:r>
            <a:endParaRPr lang="en-GB" sz="1400" dirty="0">
              <a:solidFill>
                <a:schemeClr val="bg1">
                  <a:lumMod val="50000"/>
                </a:schemeClr>
              </a:solidFill>
            </a:endParaRPr>
          </a:p>
        </p:txBody>
      </p:sp>
      <p:sp>
        <p:nvSpPr>
          <p:cNvPr id="7" name="TextBox 6"/>
          <p:cNvSpPr txBox="1"/>
          <p:nvPr/>
        </p:nvSpPr>
        <p:spPr>
          <a:xfrm>
            <a:off x="4283968" y="1484784"/>
            <a:ext cx="4320480" cy="307777"/>
          </a:xfrm>
          <a:prstGeom prst="rect">
            <a:avLst/>
          </a:prstGeom>
          <a:noFill/>
        </p:spPr>
        <p:txBody>
          <a:bodyPr wrap="square" rtlCol="0">
            <a:spAutoFit/>
          </a:bodyPr>
          <a:lstStyle/>
          <a:p>
            <a:r>
              <a:rPr lang="en-GB" sz="1400" dirty="0" smtClean="0">
                <a:solidFill>
                  <a:schemeClr val="bg1">
                    <a:lumMod val="50000"/>
                  </a:schemeClr>
                </a:solidFill>
              </a:rPr>
              <a:t>If not defined for a class, </a:t>
            </a:r>
            <a:r>
              <a:rPr lang="en-GB" sz="1400" i="1" dirty="0" smtClean="0">
                <a:solidFill>
                  <a:schemeClr val="bg1">
                    <a:lumMod val="50000"/>
                  </a:schemeClr>
                </a:solidFill>
              </a:rPr>
              <a:t>==</a:t>
            </a:r>
            <a:r>
              <a:rPr lang="en-GB" sz="1400" dirty="0" smtClean="0">
                <a:solidFill>
                  <a:schemeClr val="bg1">
                    <a:lumMod val="50000"/>
                  </a:schemeClr>
                </a:solidFill>
              </a:rPr>
              <a:t> supports reference equality</a:t>
            </a:r>
            <a:endParaRPr lang="en-GB" sz="1400" i="1" dirty="0">
              <a:solidFill>
                <a:schemeClr val="bg1">
                  <a:lumMod val="50000"/>
                </a:schemeClr>
              </a:solidFill>
            </a:endParaRPr>
          </a:p>
        </p:txBody>
      </p:sp>
      <p:cxnSp>
        <p:nvCxnSpPr>
          <p:cNvPr id="8" name="Straight Connector 7"/>
          <p:cNvCxnSpPr/>
          <p:nvPr/>
        </p:nvCxnSpPr>
        <p:spPr>
          <a:xfrm>
            <a:off x="5292080" y="1802433"/>
            <a:ext cx="0" cy="350168"/>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3568" y="3758845"/>
            <a:ext cx="5976663" cy="1512168"/>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lt</a:t>
            </a:r>
            <a:r>
              <a:rPr lang="en-GB" sz="2000" b="1" dirty="0" smtClean="0">
                <a:latin typeface="Source Code Pro" panose="020B0509030403020204" pitchFamily="49" charset="0"/>
              </a:rPr>
              <a:t>__(self, other)</a:t>
            </a:r>
            <a:r>
              <a:rPr lang="en-GB" sz="2000" dirty="0" smtClean="0">
                <a:latin typeface="Source Code Pro" panose="020B0509030403020204" pitchFamily="49" charset="0"/>
              </a:rPr>
              <a:t>    self &lt; other</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gt</a:t>
            </a:r>
            <a:r>
              <a:rPr lang="en-GB" sz="2000" b="1" dirty="0" smtClean="0">
                <a:latin typeface="Source Code Pro" panose="020B0509030403020204" pitchFamily="49" charset="0"/>
              </a:rPr>
              <a:t>__(</a:t>
            </a:r>
            <a:r>
              <a:rPr lang="en-GB" sz="2000" b="1" dirty="0">
                <a:latin typeface="Source Code Pro" panose="020B0509030403020204" pitchFamily="49" charset="0"/>
              </a:rPr>
              <a:t>self, other</a:t>
            </a:r>
            <a:r>
              <a:rPr lang="en-GB" sz="2000" b="1" dirty="0" smtClean="0">
                <a:latin typeface="Source Code Pro" panose="020B0509030403020204" pitchFamily="49" charset="0"/>
              </a:rPr>
              <a:t>)</a:t>
            </a:r>
            <a:r>
              <a:rPr lang="en-GB" sz="2000" dirty="0" smtClean="0">
                <a:latin typeface="Source Code Pro" panose="020B0509030403020204" pitchFamily="49" charset="0"/>
              </a:rPr>
              <a:t>    self &gt; other</a:t>
            </a:r>
            <a:endParaRPr lang="en-GB" sz="2000" b="1" dirty="0">
              <a:latin typeface="Source Code Pro" panose="020B0509030403020204" pitchFamily="49" charset="0"/>
            </a:endParaRPr>
          </a:p>
          <a:p>
            <a:r>
              <a:rPr lang="en-GB" sz="2000" b="1" dirty="0">
                <a:latin typeface="Source Code Pro" panose="020B0509030403020204" pitchFamily="49" charset="0"/>
              </a:rPr>
              <a:t>__le__(self, other)</a:t>
            </a:r>
            <a:r>
              <a:rPr lang="en-GB" sz="2000" dirty="0">
                <a:latin typeface="Source Code Pro" panose="020B0509030403020204" pitchFamily="49" charset="0"/>
              </a:rPr>
              <a:t>    self &lt;= other</a:t>
            </a:r>
            <a:endParaRPr lang="en-GB" sz="2000" b="1" dirty="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ge</a:t>
            </a:r>
            <a:r>
              <a:rPr lang="en-GB" sz="2000" b="1" dirty="0" smtClean="0">
                <a:latin typeface="Source Code Pro" panose="020B0509030403020204" pitchFamily="49" charset="0"/>
              </a:rPr>
              <a:t>__(</a:t>
            </a:r>
            <a:r>
              <a:rPr lang="en-GB" sz="2000" b="1" dirty="0">
                <a:latin typeface="Source Code Pro" panose="020B0509030403020204" pitchFamily="49" charset="0"/>
              </a:rPr>
              <a:t>self, other</a:t>
            </a:r>
            <a:r>
              <a:rPr lang="en-GB" sz="2000" b="1" dirty="0" smtClean="0">
                <a:latin typeface="Source Code Pro" panose="020B0509030403020204" pitchFamily="49" charset="0"/>
              </a:rPr>
              <a:t>)</a:t>
            </a:r>
            <a:r>
              <a:rPr lang="en-GB" sz="2000" dirty="0" smtClean="0">
                <a:latin typeface="Source Code Pro" panose="020B0509030403020204" pitchFamily="49" charset="0"/>
              </a:rPr>
              <a:t>    self &gt;= other</a:t>
            </a:r>
            <a:endParaRPr lang="en-GB" sz="2000" b="1" dirty="0">
              <a:latin typeface="Source Code Pro" panose="020B0509030403020204" pitchFamily="49" charset="0"/>
            </a:endParaRPr>
          </a:p>
          <a:p>
            <a:endParaRPr lang="en-GB" sz="2000" b="1" dirty="0" smtClean="0">
              <a:latin typeface="Source Code Pro" panose="020B0509030403020204" pitchFamily="49" charset="0"/>
            </a:endParaRPr>
          </a:p>
        </p:txBody>
      </p:sp>
      <p:sp>
        <p:nvSpPr>
          <p:cNvPr id="12" name="TextBox 11"/>
          <p:cNvSpPr txBox="1"/>
          <p:nvPr/>
        </p:nvSpPr>
        <p:spPr>
          <a:xfrm>
            <a:off x="827289" y="3379060"/>
            <a:ext cx="1656479" cy="307777"/>
          </a:xfrm>
          <a:prstGeom prst="rect">
            <a:avLst/>
          </a:prstGeom>
          <a:noFill/>
        </p:spPr>
        <p:txBody>
          <a:bodyPr wrap="none" rtlCol="0">
            <a:spAutoFit/>
          </a:bodyPr>
          <a:lstStyle/>
          <a:p>
            <a:r>
              <a:rPr lang="en-GB" sz="1400" dirty="0" smtClean="0">
                <a:solidFill>
                  <a:schemeClr val="bg1">
                    <a:lumMod val="50000"/>
                  </a:schemeClr>
                </a:solidFill>
              </a:rPr>
              <a:t>Ordering operations</a:t>
            </a:r>
            <a:endParaRPr lang="en-GB" sz="1400" dirty="0">
              <a:solidFill>
                <a:schemeClr val="bg1">
                  <a:lumMod val="50000"/>
                </a:schemeClr>
              </a:solidFill>
            </a:endParaRPr>
          </a:p>
        </p:txBody>
      </p:sp>
      <p:sp>
        <p:nvSpPr>
          <p:cNvPr id="13" name="TextBox 12"/>
          <p:cNvSpPr txBox="1"/>
          <p:nvPr/>
        </p:nvSpPr>
        <p:spPr>
          <a:xfrm>
            <a:off x="4283968" y="3069541"/>
            <a:ext cx="4320480" cy="307777"/>
          </a:xfrm>
          <a:prstGeom prst="rect">
            <a:avLst/>
          </a:prstGeom>
          <a:noFill/>
        </p:spPr>
        <p:txBody>
          <a:bodyPr wrap="square" rtlCol="0">
            <a:spAutoFit/>
          </a:bodyPr>
          <a:lstStyle/>
          <a:p>
            <a:r>
              <a:rPr lang="en-GB" sz="1400" dirty="0" smtClean="0">
                <a:solidFill>
                  <a:schemeClr val="bg1">
                    <a:lumMod val="50000"/>
                  </a:schemeClr>
                </a:solidFill>
              </a:rPr>
              <a:t>If not defined for a class, </a:t>
            </a:r>
            <a:r>
              <a:rPr lang="en-GB" sz="1400" i="1" dirty="0" smtClean="0">
                <a:solidFill>
                  <a:schemeClr val="bg1">
                    <a:lumMod val="50000"/>
                  </a:schemeClr>
                </a:solidFill>
              </a:rPr>
              <a:t>!=</a:t>
            </a:r>
            <a:r>
              <a:rPr lang="en-GB" sz="1400" dirty="0" smtClean="0">
                <a:solidFill>
                  <a:schemeClr val="bg1">
                    <a:lumMod val="50000"/>
                  </a:schemeClr>
                </a:solidFill>
              </a:rPr>
              <a:t> is defined as </a:t>
            </a:r>
            <a:r>
              <a:rPr lang="en-GB" sz="1400" i="1" dirty="0" smtClean="0">
                <a:solidFill>
                  <a:schemeClr val="bg1">
                    <a:lumMod val="50000"/>
                  </a:schemeClr>
                </a:solidFill>
              </a:rPr>
              <a:t>not self == other</a:t>
            </a:r>
            <a:endParaRPr lang="en-GB" sz="1400" i="1" dirty="0">
              <a:solidFill>
                <a:schemeClr val="bg1">
                  <a:lumMod val="50000"/>
                </a:schemeClr>
              </a:solidFill>
            </a:endParaRPr>
          </a:p>
        </p:txBody>
      </p:sp>
      <p:cxnSp>
        <p:nvCxnSpPr>
          <p:cNvPr id="14" name="Straight Connector 13"/>
          <p:cNvCxnSpPr/>
          <p:nvPr/>
        </p:nvCxnSpPr>
        <p:spPr>
          <a:xfrm flipV="1">
            <a:off x="5292080" y="2728665"/>
            <a:ext cx="0" cy="35165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27584" y="5519555"/>
            <a:ext cx="5400600" cy="954107"/>
          </a:xfrm>
          <a:prstGeom prst="rect">
            <a:avLst/>
          </a:prstGeom>
          <a:noFill/>
        </p:spPr>
        <p:txBody>
          <a:bodyPr wrap="square" rtlCol="0">
            <a:spAutoFit/>
          </a:bodyPr>
          <a:lstStyle/>
          <a:p>
            <a:r>
              <a:rPr lang="en-GB" sz="1400" dirty="0" smtClean="0">
                <a:solidFill>
                  <a:schemeClr val="bg1">
                    <a:lumMod val="50000"/>
                  </a:schemeClr>
                </a:solidFill>
              </a:rPr>
              <a:t>These methods return </a:t>
            </a:r>
            <a:r>
              <a:rPr lang="en-GB" sz="1400" i="1" dirty="0" err="1" smtClean="0">
                <a:solidFill>
                  <a:schemeClr val="bg1">
                    <a:lumMod val="50000"/>
                  </a:schemeClr>
                </a:solidFill>
              </a:rPr>
              <a:t>NotImplemented</a:t>
            </a:r>
            <a:r>
              <a:rPr lang="en-GB" sz="1400" dirty="0" smtClean="0">
                <a:solidFill>
                  <a:schemeClr val="bg1">
                    <a:lumMod val="50000"/>
                  </a:schemeClr>
                </a:solidFill>
              </a:rPr>
              <a:t> if not provided for a class, but whether </a:t>
            </a:r>
            <a:r>
              <a:rPr lang="en-GB" sz="1400" i="1" dirty="0" err="1" smtClean="0">
                <a:solidFill>
                  <a:schemeClr val="bg1">
                    <a:lumMod val="50000"/>
                  </a:schemeClr>
                </a:solidFill>
              </a:rPr>
              <a:t>TypeError</a:t>
            </a:r>
            <a:r>
              <a:rPr lang="en-GB" sz="1400" dirty="0" smtClean="0">
                <a:solidFill>
                  <a:schemeClr val="bg1">
                    <a:lumMod val="50000"/>
                  </a:schemeClr>
                </a:solidFill>
              </a:rPr>
              <a:t> is raised when an operator form is used depends on whether a reversed comparison is also defined, e.g., if </a:t>
            </a:r>
            <a:r>
              <a:rPr lang="en-GB" sz="1400" i="1" dirty="0" smtClean="0">
                <a:solidFill>
                  <a:schemeClr val="bg1">
                    <a:lumMod val="50000"/>
                  </a:schemeClr>
                </a:solidFill>
              </a:rPr>
              <a:t>__</a:t>
            </a:r>
            <a:r>
              <a:rPr lang="en-GB" sz="1400" i="1" dirty="0" err="1" smtClean="0">
                <a:solidFill>
                  <a:schemeClr val="bg1">
                    <a:lumMod val="50000"/>
                  </a:schemeClr>
                </a:solidFill>
              </a:rPr>
              <a:t>lt</a:t>
            </a:r>
            <a:r>
              <a:rPr lang="en-GB" sz="1400" i="1" dirty="0" smtClean="0">
                <a:solidFill>
                  <a:schemeClr val="bg1">
                    <a:lumMod val="50000"/>
                  </a:schemeClr>
                </a:solidFill>
              </a:rPr>
              <a:t>__</a:t>
            </a:r>
            <a:r>
              <a:rPr lang="en-GB" sz="1400" dirty="0" smtClean="0">
                <a:solidFill>
                  <a:schemeClr val="bg1">
                    <a:lumMod val="50000"/>
                  </a:schemeClr>
                </a:solidFill>
              </a:rPr>
              <a:t> is defined but </a:t>
            </a:r>
            <a:r>
              <a:rPr lang="en-GB" sz="1400" i="1" dirty="0" smtClean="0">
                <a:solidFill>
                  <a:schemeClr val="bg1">
                    <a:lumMod val="50000"/>
                  </a:schemeClr>
                </a:solidFill>
              </a:rPr>
              <a:t>__</a:t>
            </a:r>
            <a:r>
              <a:rPr lang="en-GB" sz="1400" i="1" dirty="0" err="1" smtClean="0">
                <a:solidFill>
                  <a:schemeClr val="bg1">
                    <a:lumMod val="50000"/>
                  </a:schemeClr>
                </a:solidFill>
              </a:rPr>
              <a:t>gt</a:t>
            </a:r>
            <a:r>
              <a:rPr lang="en-GB" sz="1400" i="1" dirty="0" smtClean="0">
                <a:solidFill>
                  <a:schemeClr val="bg1">
                    <a:lumMod val="50000"/>
                  </a:schemeClr>
                </a:solidFill>
              </a:rPr>
              <a:t>__</a:t>
            </a:r>
            <a:r>
              <a:rPr lang="en-GB" sz="1400" dirty="0" smtClean="0">
                <a:solidFill>
                  <a:schemeClr val="bg1">
                    <a:lumMod val="50000"/>
                  </a:schemeClr>
                </a:solidFill>
              </a:rPr>
              <a:t> is not, </a:t>
            </a:r>
            <a:r>
              <a:rPr lang="en-GB" sz="1400" i="1" dirty="0" smtClean="0">
                <a:solidFill>
                  <a:schemeClr val="bg1">
                    <a:lumMod val="50000"/>
                  </a:schemeClr>
                </a:solidFill>
              </a:rPr>
              <a:t>a &gt; b</a:t>
            </a:r>
            <a:r>
              <a:rPr lang="en-GB" sz="1400" dirty="0" smtClean="0">
                <a:solidFill>
                  <a:schemeClr val="bg1">
                    <a:lumMod val="50000"/>
                  </a:schemeClr>
                </a:solidFill>
              </a:rPr>
              <a:t> will be executed as </a:t>
            </a:r>
            <a:r>
              <a:rPr lang="en-GB" sz="1400" i="1" dirty="0" smtClean="0">
                <a:solidFill>
                  <a:schemeClr val="bg1">
                    <a:lumMod val="50000"/>
                  </a:schemeClr>
                </a:solidFill>
              </a:rPr>
              <a:t>b &lt; a</a:t>
            </a:r>
            <a:endParaRPr lang="en-GB" sz="1400" i="1" dirty="0">
              <a:solidFill>
                <a:schemeClr val="bg1">
                  <a:lumMod val="50000"/>
                </a:schemeClr>
              </a:solidFill>
            </a:endParaRPr>
          </a:p>
        </p:txBody>
      </p:sp>
      <p:cxnSp>
        <p:nvCxnSpPr>
          <p:cNvPr id="19" name="Straight Connector 18"/>
          <p:cNvCxnSpPr/>
          <p:nvPr/>
        </p:nvCxnSpPr>
        <p:spPr>
          <a:xfrm flipV="1">
            <a:off x="1331640" y="5271013"/>
            <a:ext cx="0" cy="268287"/>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48264" y="3865693"/>
            <a:ext cx="2016224" cy="1600438"/>
          </a:xfrm>
          <a:prstGeom prst="rect">
            <a:avLst/>
          </a:prstGeom>
          <a:noFill/>
        </p:spPr>
        <p:txBody>
          <a:bodyPr wrap="square" rtlCol="0">
            <a:spAutoFit/>
          </a:bodyPr>
          <a:lstStyle/>
          <a:p>
            <a:r>
              <a:rPr lang="en-GB" sz="1400" dirty="0" smtClean="0">
                <a:solidFill>
                  <a:schemeClr val="bg1">
                    <a:lumMod val="50000"/>
                  </a:schemeClr>
                </a:solidFill>
              </a:rPr>
              <a:t>Note that the </a:t>
            </a:r>
            <a:r>
              <a:rPr lang="en-GB" sz="1400" i="1" dirty="0" smtClean="0">
                <a:solidFill>
                  <a:schemeClr val="bg1">
                    <a:lumMod val="50000"/>
                  </a:schemeClr>
                </a:solidFill>
              </a:rPr>
              <a:t>__</a:t>
            </a:r>
            <a:r>
              <a:rPr lang="en-GB" sz="1400" i="1" dirty="0" err="1" smtClean="0">
                <a:solidFill>
                  <a:schemeClr val="bg1">
                    <a:lumMod val="50000"/>
                  </a:schemeClr>
                </a:solidFill>
              </a:rPr>
              <a:t>cmp</a:t>
            </a:r>
            <a:r>
              <a:rPr lang="en-GB" sz="1400" i="1" dirty="0" smtClean="0">
                <a:solidFill>
                  <a:schemeClr val="bg1">
                    <a:lumMod val="50000"/>
                  </a:schemeClr>
                </a:solidFill>
              </a:rPr>
              <a:t>__</a:t>
            </a:r>
            <a:r>
              <a:rPr lang="en-GB" sz="1400" dirty="0" smtClean="0">
                <a:solidFill>
                  <a:schemeClr val="bg1">
                    <a:lumMod val="50000"/>
                  </a:schemeClr>
                </a:solidFill>
              </a:rPr>
              <a:t> special method is not supported in Python 3, so consider using the </a:t>
            </a:r>
            <a:r>
              <a:rPr lang="en-GB" sz="1400" i="1" dirty="0" err="1" smtClean="0">
                <a:solidFill>
                  <a:schemeClr val="bg1">
                    <a:lumMod val="50000"/>
                  </a:schemeClr>
                </a:solidFill>
              </a:rPr>
              <a:t>functools.total_ordering</a:t>
            </a:r>
            <a:r>
              <a:rPr lang="en-GB" sz="1400" dirty="0" smtClean="0">
                <a:solidFill>
                  <a:schemeClr val="bg1">
                    <a:lumMod val="50000"/>
                  </a:schemeClr>
                </a:solidFill>
              </a:rPr>
              <a:t> decorator to help define the rich comparisons</a:t>
            </a:r>
            <a:endParaRPr lang="en-GB" sz="1400" i="1" dirty="0">
              <a:solidFill>
                <a:schemeClr val="bg1">
                  <a:lumMod val="50000"/>
                </a:schemeClr>
              </a:solidFill>
            </a:endParaRPr>
          </a:p>
        </p:txBody>
      </p:sp>
      <p:cxnSp>
        <p:nvCxnSpPr>
          <p:cNvPr id="22" name="Straight Connector 21"/>
          <p:cNvCxnSpPr/>
          <p:nvPr/>
        </p:nvCxnSpPr>
        <p:spPr>
          <a:xfrm flipH="1">
            <a:off x="6664007" y="4027131"/>
            <a:ext cx="284257" cy="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48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Expressions versus statements</a:t>
            </a:r>
            <a:endParaRPr lang="en-GB" dirty="0"/>
          </a:p>
        </p:txBody>
      </p:sp>
      <p:sp>
        <p:nvSpPr>
          <p:cNvPr id="6" name="TextBox 5"/>
          <p:cNvSpPr txBox="1"/>
          <p:nvPr/>
        </p:nvSpPr>
        <p:spPr>
          <a:xfrm>
            <a:off x="611560" y="2132856"/>
            <a:ext cx="8208912" cy="15121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factorial(n):</a:t>
            </a:r>
          </a:p>
          <a:p>
            <a:r>
              <a:rPr lang="en-GB" dirty="0" smtClean="0">
                <a:latin typeface="Source Code Pro" panose="020B0509030403020204" pitchFamily="49" charset="0"/>
              </a:rPr>
              <a:t>    if n &gt; 0:</a:t>
            </a:r>
          </a:p>
          <a:p>
            <a:r>
              <a:rPr lang="en-GB" dirty="0">
                <a:latin typeface="Source Code Pro" panose="020B0509030403020204" pitchFamily="49" charset="0"/>
              </a:rPr>
              <a:t> </a:t>
            </a:r>
            <a:r>
              <a:rPr lang="en-GB" dirty="0" smtClean="0">
                <a:latin typeface="Source Code Pro" panose="020B0509030403020204" pitchFamily="49" charset="0"/>
              </a:rPr>
              <a:t>       return n * factorial(n – 1)</a:t>
            </a:r>
          </a:p>
          <a:p>
            <a:r>
              <a:rPr lang="en-GB" dirty="0">
                <a:latin typeface="Source Code Pro" panose="020B0509030403020204" pitchFamily="49" charset="0"/>
              </a:rPr>
              <a:t> </a:t>
            </a:r>
            <a:r>
              <a:rPr lang="en-GB" dirty="0" smtClean="0">
                <a:latin typeface="Source Code Pro" panose="020B0509030403020204" pitchFamily="49" charset="0"/>
              </a:rPr>
              <a:t>   else:</a:t>
            </a:r>
          </a:p>
          <a:p>
            <a:r>
              <a:rPr lang="en-GB" dirty="0">
                <a:latin typeface="Source Code Pro" panose="020B0509030403020204" pitchFamily="49" charset="0"/>
              </a:rPr>
              <a:t> </a:t>
            </a:r>
            <a:r>
              <a:rPr lang="en-GB" dirty="0" smtClean="0">
                <a:latin typeface="Source Code Pro" panose="020B0509030403020204" pitchFamily="49" charset="0"/>
              </a:rPr>
              <a:t>       return 1</a:t>
            </a:r>
          </a:p>
        </p:txBody>
      </p:sp>
      <p:sp>
        <p:nvSpPr>
          <p:cNvPr id="10" name="TextBox 9"/>
          <p:cNvSpPr txBox="1"/>
          <p:nvPr/>
        </p:nvSpPr>
        <p:spPr>
          <a:xfrm>
            <a:off x="611560" y="3933056"/>
            <a:ext cx="8208912"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factorial(n):</a:t>
            </a:r>
          </a:p>
          <a:p>
            <a:r>
              <a:rPr lang="en-GB" dirty="0" smtClean="0">
                <a:latin typeface="Source Code Pro" panose="020B0509030403020204" pitchFamily="49" charset="0"/>
              </a:rPr>
              <a:t>    return n * factorial(n – 1) if n &gt; 0 else 1</a:t>
            </a:r>
          </a:p>
        </p:txBody>
      </p:sp>
      <p:sp>
        <p:nvSpPr>
          <p:cNvPr id="11" name="TextBox 10"/>
          <p:cNvSpPr txBox="1"/>
          <p:nvPr/>
        </p:nvSpPr>
        <p:spPr>
          <a:xfrm>
            <a:off x="611560" y="5013176"/>
            <a:ext cx="8208912" cy="4320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factorial = lambda n: n * factorial(n – 1) if n &gt; 0 else 1</a:t>
            </a:r>
          </a:p>
        </p:txBody>
      </p:sp>
      <p:sp>
        <p:nvSpPr>
          <p:cNvPr id="12" name="TextBox 11"/>
          <p:cNvSpPr txBox="1"/>
          <p:nvPr/>
        </p:nvSpPr>
        <p:spPr>
          <a:xfrm>
            <a:off x="539552" y="1556792"/>
            <a:ext cx="7488832" cy="400110"/>
          </a:xfrm>
          <a:prstGeom prst="rect">
            <a:avLst/>
          </a:prstGeom>
          <a:noFill/>
        </p:spPr>
        <p:txBody>
          <a:bodyPr wrap="square" rtlCol="0">
            <a:spAutoFit/>
          </a:bodyPr>
          <a:lstStyle/>
          <a:p>
            <a:r>
              <a:rPr lang="en-GB" sz="2000" dirty="0" smtClean="0">
                <a:solidFill>
                  <a:schemeClr val="bg1">
                    <a:lumMod val="50000"/>
                  </a:schemeClr>
                </a:solidFill>
              </a:rPr>
              <a:t>There is a tendency in functional programming to favour expressions...</a:t>
            </a:r>
            <a:endParaRPr lang="en-GB" sz="2000" dirty="0">
              <a:solidFill>
                <a:schemeClr val="bg1">
                  <a:lumMod val="50000"/>
                </a:schemeClr>
              </a:solidFill>
            </a:endParaRPr>
          </a:p>
        </p:txBody>
      </p:sp>
      <p:sp>
        <p:nvSpPr>
          <p:cNvPr id="13" name="TextBox 12"/>
          <p:cNvSpPr txBox="1"/>
          <p:nvPr/>
        </p:nvSpPr>
        <p:spPr>
          <a:xfrm>
            <a:off x="1691680" y="5733256"/>
            <a:ext cx="7128792" cy="523220"/>
          </a:xfrm>
          <a:prstGeom prst="rect">
            <a:avLst/>
          </a:prstGeom>
          <a:noFill/>
        </p:spPr>
        <p:txBody>
          <a:bodyPr wrap="square" rtlCol="0">
            <a:spAutoFit/>
          </a:bodyPr>
          <a:lstStyle/>
          <a:p>
            <a:r>
              <a:rPr lang="en-GB" sz="1400" dirty="0" smtClean="0">
                <a:solidFill>
                  <a:schemeClr val="tx1">
                    <a:lumMod val="75000"/>
                    <a:lumOff val="25000"/>
                  </a:schemeClr>
                </a:solidFill>
              </a:rPr>
              <a:t>But using a lambda bound to a variable instead of a single-statement function is not considered </a:t>
            </a:r>
            <a:r>
              <a:rPr lang="en-GB" sz="1400" dirty="0" err="1" smtClean="0">
                <a:solidFill>
                  <a:schemeClr val="tx1">
                    <a:lumMod val="75000"/>
                    <a:lumOff val="25000"/>
                  </a:schemeClr>
                </a:solidFill>
              </a:rPr>
              <a:t>Pythonic</a:t>
            </a:r>
            <a:r>
              <a:rPr lang="en-GB" sz="1400" dirty="0" smtClean="0">
                <a:solidFill>
                  <a:schemeClr val="tx1">
                    <a:lumMod val="75000"/>
                    <a:lumOff val="25000"/>
                  </a:schemeClr>
                </a:solidFill>
              </a:rPr>
              <a:t> and means </a:t>
            </a:r>
            <a:r>
              <a:rPr lang="en-GB" sz="1400" i="1" dirty="0" smtClean="0">
                <a:solidFill>
                  <a:schemeClr val="tx1">
                    <a:lumMod val="75000"/>
                    <a:lumOff val="25000"/>
                  </a:schemeClr>
                </a:solidFill>
              </a:rPr>
              <a:t>factorial</a:t>
            </a:r>
            <a:r>
              <a:rPr lang="en-GB" sz="1400" dirty="0" smtClean="0">
                <a:solidFill>
                  <a:schemeClr val="tx1">
                    <a:lumMod val="75000"/>
                    <a:lumOff val="25000"/>
                  </a:schemeClr>
                </a:solidFill>
              </a:rPr>
              <a:t> lacks some metadata of a function, e.g., a good </a:t>
            </a:r>
            <a:r>
              <a:rPr lang="en-GB" sz="1400" i="1" dirty="0" smtClean="0">
                <a:solidFill>
                  <a:schemeClr val="tx1">
                    <a:lumMod val="75000"/>
                    <a:lumOff val="25000"/>
                  </a:schemeClr>
                </a:solidFill>
              </a:rPr>
              <a:t>__name__</a:t>
            </a:r>
            <a:r>
              <a:rPr lang="en-GB" sz="1400" dirty="0" smtClean="0">
                <a:solidFill>
                  <a:schemeClr val="tx1">
                    <a:lumMod val="75000"/>
                    <a:lumOff val="25000"/>
                  </a:schemeClr>
                </a:solidFill>
              </a:rPr>
              <a:t>.</a:t>
            </a:r>
            <a:endParaRPr lang="en-GB" sz="1400" dirty="0">
              <a:solidFill>
                <a:schemeClr val="tx1">
                  <a:lumMod val="75000"/>
                  <a:lumOff val="25000"/>
                </a:schemeClr>
              </a:solidFill>
            </a:endParaRPr>
          </a:p>
        </p:txBody>
      </p:sp>
      <p:cxnSp>
        <p:nvCxnSpPr>
          <p:cNvPr id="14" name="Straight Connector 13"/>
          <p:cNvCxnSpPr/>
          <p:nvPr/>
        </p:nvCxnSpPr>
        <p:spPr>
          <a:xfrm flipV="1">
            <a:off x="1835696" y="5445224"/>
            <a:ext cx="0" cy="27932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0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Comprehensions</a:t>
            </a:r>
            <a:endParaRPr lang="en-GB" dirty="0"/>
          </a:p>
        </p:txBody>
      </p:sp>
      <p:sp>
        <p:nvSpPr>
          <p:cNvPr id="3" name="Content Placeholder 2"/>
          <p:cNvSpPr>
            <a:spLocks noGrp="1"/>
          </p:cNvSpPr>
          <p:nvPr>
            <p:ph idx="1"/>
          </p:nvPr>
        </p:nvSpPr>
        <p:spPr/>
        <p:txBody>
          <a:bodyPr>
            <a:noAutofit/>
          </a:bodyPr>
          <a:lstStyle/>
          <a:p>
            <a:r>
              <a:rPr lang="en-GB" dirty="0" smtClean="0"/>
              <a:t>A comprehension is used to define a sequence of values declaratively</a:t>
            </a:r>
          </a:p>
          <a:p>
            <a:pPr lvl="1"/>
            <a:r>
              <a:rPr lang="en-GB" dirty="0" smtClean="0"/>
              <a:t>Sequence of values defined by intension as an expression, rather than procedurally in terms of loops and modifiable state</a:t>
            </a:r>
          </a:p>
          <a:p>
            <a:pPr lvl="1"/>
            <a:r>
              <a:rPr lang="en-GB" dirty="0" smtClean="0"/>
              <a:t>They have a </a:t>
            </a:r>
            <a:r>
              <a:rPr lang="en-GB" i="1" dirty="0" smtClean="0"/>
              <a:t>select...from...where</a:t>
            </a:r>
            <a:r>
              <a:rPr lang="en-GB" dirty="0" smtClean="0"/>
              <a:t> structure</a:t>
            </a:r>
          </a:p>
          <a:p>
            <a:pPr lvl="1"/>
            <a:r>
              <a:rPr lang="en-GB" dirty="0"/>
              <a:t>Many common container-based looping patterns are captured in the form of container comprehensions</a:t>
            </a:r>
          </a:p>
        </p:txBody>
      </p:sp>
    </p:spTree>
    <p:extLst>
      <p:ext uri="{BB962C8B-B14F-4D97-AF65-F5344CB8AC3E}">
        <p14:creationId xmlns:p14="http://schemas.microsoft.com/office/powerpoint/2010/main" val="252112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Imperative versus declarative</a:t>
            </a:r>
            <a:endParaRPr lang="en-GB" dirty="0"/>
          </a:p>
        </p:txBody>
      </p:sp>
      <p:sp>
        <p:nvSpPr>
          <p:cNvPr id="5" name="TextBox 4"/>
          <p:cNvSpPr txBox="1"/>
          <p:nvPr/>
        </p:nvSpPr>
        <p:spPr>
          <a:xfrm>
            <a:off x="611560" y="3101478"/>
            <a:ext cx="7992888" cy="15121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err="1" smtClean="0">
                <a:latin typeface="Source Code Pro" panose="020B0509030403020204" pitchFamily="49" charset="0"/>
              </a:rPr>
              <a:t>leap_years</a:t>
            </a:r>
            <a:r>
              <a:rPr lang="en-GB" sz="1400" dirty="0" smtClean="0">
                <a:latin typeface="Source Code Pro" panose="020B0509030403020204" pitchFamily="49" charset="0"/>
              </a:rPr>
              <a:t> = []</a:t>
            </a:r>
          </a:p>
          <a:p>
            <a:r>
              <a:rPr lang="en-GB" sz="1400" dirty="0" smtClean="0">
                <a:latin typeface="Source Code Pro" panose="020B0509030403020204" pitchFamily="49" charset="0"/>
              </a:rPr>
              <a:t>for year in range(2000, 2030):</a:t>
            </a:r>
          </a:p>
          <a:p>
            <a:r>
              <a:rPr lang="en-GB" sz="1400" dirty="0">
                <a:latin typeface="Source Code Pro" panose="020B0509030403020204" pitchFamily="49" charset="0"/>
              </a:rPr>
              <a:t> </a:t>
            </a:r>
            <a:r>
              <a:rPr lang="en-GB" sz="1400" dirty="0" smtClean="0">
                <a:latin typeface="Source Code Pro" panose="020B0509030403020204" pitchFamily="49" charset="0"/>
              </a:rPr>
              <a:t>   if </a:t>
            </a:r>
            <a:r>
              <a:rPr lang="en-GB" sz="1400" dirty="0" err="1" smtClean="0">
                <a:latin typeface="Source Code Pro" panose="020B0509030403020204" pitchFamily="49" charset="0"/>
              </a:rPr>
              <a:t>is_leap_year</a:t>
            </a:r>
            <a:r>
              <a:rPr lang="en-GB" sz="1400" dirty="0" smtClean="0">
                <a:latin typeface="Source Code Pro" panose="020B0509030403020204" pitchFamily="49" charset="0"/>
              </a:rPr>
              <a:t>(year):</a:t>
            </a:r>
          </a:p>
          <a:p>
            <a:r>
              <a:rPr lang="en-GB" sz="1400" dirty="0" smtClean="0">
                <a:latin typeface="Source Code Pro" panose="020B0509030403020204" pitchFamily="49" charset="0"/>
              </a:rPr>
              <a:t>        </a:t>
            </a:r>
            <a:r>
              <a:rPr lang="en-GB" sz="1400" dirty="0" err="1" smtClean="0">
                <a:latin typeface="Source Code Pro" panose="020B0509030403020204" pitchFamily="49" charset="0"/>
              </a:rPr>
              <a:t>leap_years.append</a:t>
            </a:r>
            <a:r>
              <a:rPr lang="en-GB" sz="1400" dirty="0" smtClean="0">
                <a:latin typeface="Source Code Pro" panose="020B0509030403020204" pitchFamily="49" charset="0"/>
              </a:rPr>
              <a:t>(year)</a:t>
            </a:r>
          </a:p>
          <a:p>
            <a:pPr algn="r">
              <a:spcBef>
                <a:spcPts val="1800"/>
              </a:spcBef>
            </a:pPr>
            <a:r>
              <a:rPr lang="en-GB" dirty="0" smtClean="0">
                <a:solidFill>
                  <a:schemeClr val="bg1">
                    <a:lumMod val="65000"/>
                  </a:schemeClr>
                </a:solidFill>
                <a:latin typeface="Source Code Pro" panose="020B0509030403020204" pitchFamily="49" charset="0"/>
              </a:rPr>
              <a:t>[2000, 2004, 2008, 2012, 2016, 2020, 2024, 2028]</a:t>
            </a:r>
          </a:p>
        </p:txBody>
      </p:sp>
      <p:sp>
        <p:nvSpPr>
          <p:cNvPr id="6" name="TextBox 5"/>
          <p:cNvSpPr txBox="1"/>
          <p:nvPr/>
        </p:nvSpPr>
        <p:spPr>
          <a:xfrm>
            <a:off x="611560" y="5137447"/>
            <a:ext cx="7992888" cy="86409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err="1" smtClean="0">
                <a:latin typeface="Source Code Pro" panose="020B0509030403020204" pitchFamily="49" charset="0"/>
              </a:rPr>
              <a:t>leap_years</a:t>
            </a:r>
            <a:r>
              <a:rPr lang="en-GB" sz="1400" dirty="0" smtClean="0">
                <a:latin typeface="Source Code Pro" panose="020B0509030403020204" pitchFamily="49" charset="0"/>
              </a:rPr>
              <a:t> = [year </a:t>
            </a:r>
            <a:r>
              <a:rPr lang="en-GB" sz="1400" dirty="0">
                <a:latin typeface="Source Code Pro" panose="020B0509030403020204" pitchFamily="49" charset="0"/>
              </a:rPr>
              <a:t>for </a:t>
            </a:r>
            <a:r>
              <a:rPr lang="en-GB" sz="1400" dirty="0" smtClean="0">
                <a:latin typeface="Source Code Pro" panose="020B0509030403020204" pitchFamily="49" charset="0"/>
              </a:rPr>
              <a:t>year </a:t>
            </a:r>
            <a:r>
              <a:rPr lang="en-GB" sz="1400" dirty="0">
                <a:latin typeface="Source Code Pro" panose="020B0509030403020204" pitchFamily="49" charset="0"/>
              </a:rPr>
              <a:t>in </a:t>
            </a:r>
            <a:r>
              <a:rPr lang="en-GB" sz="1400" dirty="0" smtClean="0">
                <a:latin typeface="Source Code Pro" panose="020B0509030403020204" pitchFamily="49" charset="0"/>
              </a:rPr>
              <a:t>range(2000, 2030) if </a:t>
            </a:r>
            <a:r>
              <a:rPr lang="en-GB" sz="1400" dirty="0" err="1" smtClean="0">
                <a:latin typeface="Source Code Pro" panose="020B0509030403020204" pitchFamily="49" charset="0"/>
              </a:rPr>
              <a:t>is_leap_year</a:t>
            </a:r>
            <a:r>
              <a:rPr lang="en-GB" sz="1400" dirty="0" smtClean="0">
                <a:latin typeface="Source Code Pro" panose="020B0509030403020204" pitchFamily="49" charset="0"/>
              </a:rPr>
              <a:t>(year)]</a:t>
            </a:r>
            <a:endParaRPr lang="en-GB" sz="1400" dirty="0">
              <a:latin typeface="Source Code Pro" panose="020B0509030403020204" pitchFamily="49" charset="0"/>
            </a:endParaRPr>
          </a:p>
          <a:p>
            <a:pPr algn="r">
              <a:spcBef>
                <a:spcPts val="1800"/>
              </a:spcBef>
            </a:pPr>
            <a:r>
              <a:rPr lang="en-GB" dirty="0">
                <a:solidFill>
                  <a:schemeClr val="bg1">
                    <a:lumMod val="65000"/>
                  </a:schemeClr>
                </a:solidFill>
                <a:latin typeface="Source Code Pro" panose="020B0509030403020204" pitchFamily="49" charset="0"/>
              </a:rPr>
              <a:t>[2000, 2004, 2008, 2012, 2016, 2020, 2024, 2028]</a:t>
            </a:r>
          </a:p>
        </p:txBody>
      </p:sp>
      <p:sp>
        <p:nvSpPr>
          <p:cNvPr id="9" name="TextBox 8"/>
          <p:cNvSpPr txBox="1"/>
          <p:nvPr/>
        </p:nvSpPr>
        <p:spPr>
          <a:xfrm>
            <a:off x="5580112" y="4685654"/>
            <a:ext cx="3096344" cy="307777"/>
          </a:xfrm>
          <a:prstGeom prst="rect">
            <a:avLst/>
          </a:prstGeom>
          <a:noFill/>
        </p:spPr>
        <p:txBody>
          <a:bodyPr wrap="square" rtlCol="0">
            <a:spAutoFit/>
          </a:bodyPr>
          <a:lstStyle/>
          <a:p>
            <a:pPr algn="r"/>
            <a:r>
              <a:rPr lang="en-GB" sz="1400" dirty="0" smtClean="0">
                <a:solidFill>
                  <a:schemeClr val="bg1">
                    <a:lumMod val="50000"/>
                  </a:schemeClr>
                </a:solidFill>
              </a:rPr>
              <a:t>Imperative list initialisation</a:t>
            </a:r>
            <a:endParaRPr lang="en-GB" sz="1400" dirty="0">
              <a:solidFill>
                <a:schemeClr val="bg1">
                  <a:lumMod val="50000"/>
                </a:schemeClr>
              </a:solidFill>
            </a:endParaRPr>
          </a:p>
        </p:txBody>
      </p:sp>
      <p:sp>
        <p:nvSpPr>
          <p:cNvPr id="10" name="TextBox 9"/>
          <p:cNvSpPr txBox="1"/>
          <p:nvPr/>
        </p:nvSpPr>
        <p:spPr>
          <a:xfrm>
            <a:off x="5580112" y="6073551"/>
            <a:ext cx="3096344" cy="307777"/>
          </a:xfrm>
          <a:prstGeom prst="rect">
            <a:avLst/>
          </a:prstGeom>
          <a:noFill/>
        </p:spPr>
        <p:txBody>
          <a:bodyPr wrap="square" rtlCol="0">
            <a:spAutoFit/>
          </a:bodyPr>
          <a:lstStyle/>
          <a:p>
            <a:pPr algn="r"/>
            <a:r>
              <a:rPr lang="en-GB" sz="1400" dirty="0" smtClean="0">
                <a:solidFill>
                  <a:schemeClr val="bg1">
                    <a:lumMod val="50000"/>
                  </a:schemeClr>
                </a:solidFill>
              </a:rPr>
              <a:t>List comprehension</a:t>
            </a:r>
            <a:endParaRPr lang="en-GB" sz="1400" dirty="0">
              <a:solidFill>
                <a:schemeClr val="bg1">
                  <a:lumMod val="50000"/>
                </a:schemeClr>
              </a:solidFill>
            </a:endParaRPr>
          </a:p>
        </p:txBody>
      </p:sp>
      <p:sp>
        <p:nvSpPr>
          <p:cNvPr id="7" name="TextBox 6"/>
          <p:cNvSpPr txBox="1"/>
          <p:nvPr/>
        </p:nvSpPr>
        <p:spPr>
          <a:xfrm>
            <a:off x="611560" y="1772816"/>
            <a:ext cx="7992888" cy="64807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err="1" smtClean="0">
                <a:latin typeface="Source Code Pro" panose="020B0509030403020204" pitchFamily="49" charset="0"/>
              </a:rPr>
              <a:t>is_leap_year</a:t>
            </a:r>
            <a:r>
              <a:rPr lang="en-GB" sz="1600" dirty="0" smtClean="0">
                <a:latin typeface="Source Code Pro" panose="020B0509030403020204" pitchFamily="49" charset="0"/>
              </a:rPr>
              <a:t>(year):</a:t>
            </a:r>
          </a:p>
          <a:p>
            <a:r>
              <a:rPr lang="en-GB" sz="1600" dirty="0">
                <a:latin typeface="Source Code Pro" panose="020B0509030403020204" pitchFamily="49" charset="0"/>
              </a:rPr>
              <a:t> </a:t>
            </a:r>
            <a:r>
              <a:rPr lang="en-GB" sz="1600" dirty="0" smtClean="0">
                <a:latin typeface="Source Code Pro" panose="020B0509030403020204" pitchFamily="49" charset="0"/>
              </a:rPr>
              <a:t>   return year % 4 == 0 and year % 100 != 0 or year % 400 == 0</a:t>
            </a:r>
          </a:p>
        </p:txBody>
      </p:sp>
    </p:spTree>
    <p:extLst>
      <p:ext uri="{BB962C8B-B14F-4D97-AF65-F5344CB8AC3E}">
        <p14:creationId xmlns:p14="http://schemas.microsoft.com/office/powerpoint/2010/main" val="357902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Higher-order functions</a:t>
            </a:r>
            <a:endParaRPr lang="en-GB" dirty="0"/>
          </a:p>
        </p:txBody>
      </p:sp>
      <p:sp>
        <p:nvSpPr>
          <p:cNvPr id="3" name="Content Placeholder 2"/>
          <p:cNvSpPr>
            <a:spLocks noGrp="1"/>
          </p:cNvSpPr>
          <p:nvPr>
            <p:ph idx="1"/>
          </p:nvPr>
        </p:nvSpPr>
        <p:spPr/>
        <p:txBody>
          <a:bodyPr>
            <a:noAutofit/>
          </a:bodyPr>
          <a:lstStyle/>
          <a:p>
            <a:r>
              <a:rPr lang="en-GB" dirty="0" smtClean="0"/>
              <a:t>A higher-order function...</a:t>
            </a:r>
          </a:p>
          <a:p>
            <a:pPr lvl="1"/>
            <a:r>
              <a:rPr lang="en-GB" dirty="0" smtClean="0"/>
              <a:t>Takes one or more functions as arguments</a:t>
            </a:r>
          </a:p>
          <a:p>
            <a:pPr lvl="1"/>
            <a:r>
              <a:rPr lang="en-GB" dirty="0" smtClean="0"/>
              <a:t>Returns one or more function as its result</a:t>
            </a:r>
          </a:p>
          <a:p>
            <a:pPr lvl="1"/>
            <a:r>
              <a:rPr lang="en-GB" dirty="0" smtClean="0"/>
              <a:t>Takes and returns functions</a:t>
            </a:r>
          </a:p>
          <a:p>
            <a:r>
              <a:rPr lang="en-GB" dirty="0" smtClean="0"/>
              <a:t>Higher-order functions often used to abstract common iteration operations</a:t>
            </a:r>
          </a:p>
          <a:p>
            <a:pPr lvl="1"/>
            <a:r>
              <a:rPr lang="en-GB" dirty="0" smtClean="0"/>
              <a:t>Hides the mechanics of repetition</a:t>
            </a:r>
          </a:p>
          <a:p>
            <a:pPr lvl="1"/>
            <a:r>
              <a:rPr lang="en-GB" dirty="0" smtClean="0"/>
              <a:t>Comprehensions are often an alternative to such higher-order functions</a:t>
            </a:r>
          </a:p>
        </p:txBody>
      </p:sp>
    </p:spTree>
    <p:extLst>
      <p:ext uri="{BB962C8B-B14F-4D97-AF65-F5344CB8AC3E}">
        <p14:creationId xmlns:p14="http://schemas.microsoft.com/office/powerpoint/2010/main" val="329130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smtClean="0"/>
              <a:t>map</a:t>
            </a:r>
            <a:endParaRPr lang="en-GB" i="1" dirty="0"/>
          </a:p>
        </p:txBody>
      </p:sp>
      <p:sp>
        <p:nvSpPr>
          <p:cNvPr id="3" name="Content Placeholder 2"/>
          <p:cNvSpPr>
            <a:spLocks noGrp="1"/>
          </p:cNvSpPr>
          <p:nvPr>
            <p:ph idx="1"/>
          </p:nvPr>
        </p:nvSpPr>
        <p:spPr/>
        <p:txBody>
          <a:bodyPr/>
          <a:lstStyle/>
          <a:p>
            <a:r>
              <a:rPr lang="en-GB" i="1" dirty="0" smtClean="0"/>
              <a:t>map</a:t>
            </a:r>
            <a:r>
              <a:rPr lang="en-GB" dirty="0" smtClean="0"/>
              <a:t> applies a function over an </a:t>
            </a:r>
            <a:r>
              <a:rPr lang="en-GB" dirty="0" err="1" smtClean="0"/>
              <a:t>iterable</a:t>
            </a:r>
            <a:r>
              <a:rPr lang="en-GB" dirty="0" smtClean="0"/>
              <a:t> to produce a new </a:t>
            </a:r>
            <a:r>
              <a:rPr lang="en-GB" dirty="0" err="1" smtClean="0"/>
              <a:t>iterable</a:t>
            </a:r>
            <a:endParaRPr lang="en-GB" dirty="0" smtClean="0"/>
          </a:p>
          <a:p>
            <a:pPr lvl="1"/>
            <a:r>
              <a:rPr lang="en-GB" dirty="0" smtClean="0"/>
              <a:t>Can sometimes be replaced with a comprehension or generator expression that has no predicate</a:t>
            </a:r>
          </a:p>
          <a:p>
            <a:pPr lvl="1"/>
            <a:r>
              <a:rPr lang="en-GB" dirty="0" smtClean="0"/>
              <a:t>Often shorter if no lambdas are involved</a:t>
            </a:r>
            <a:endParaRPr lang="en-GB" dirty="0"/>
          </a:p>
        </p:txBody>
      </p:sp>
      <p:sp>
        <p:nvSpPr>
          <p:cNvPr id="4" name="TextBox 3"/>
          <p:cNvSpPr txBox="1"/>
          <p:nvPr/>
        </p:nvSpPr>
        <p:spPr>
          <a:xfrm>
            <a:off x="539552" y="4705399"/>
            <a:ext cx="7992888" cy="4320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map(</a:t>
            </a:r>
            <a:r>
              <a:rPr lang="en-GB" dirty="0" err="1" smtClean="0">
                <a:latin typeface="Source Code Pro" panose="020B0509030403020204" pitchFamily="49" charset="0"/>
              </a:rPr>
              <a:t>len</a:t>
            </a:r>
            <a:r>
              <a:rPr lang="en-GB" dirty="0" smtClean="0">
                <a:latin typeface="Source Code Pro" panose="020B0509030403020204" pitchFamily="49" charset="0"/>
              </a:rPr>
              <a:t>, 'The cat sat on the </a:t>
            </a:r>
            <a:r>
              <a:rPr lang="en-GB" dirty="0" err="1" smtClean="0">
                <a:latin typeface="Source Code Pro" panose="020B0509030403020204" pitchFamily="49" charset="0"/>
              </a:rPr>
              <a:t>mat'.split</a:t>
            </a:r>
            <a:r>
              <a:rPr lang="en-GB" dirty="0" smtClean="0">
                <a:latin typeface="Source Code Pro" panose="020B0509030403020204" pitchFamily="49" charset="0"/>
              </a:rPr>
              <a:t>())</a:t>
            </a:r>
            <a:endParaRPr lang="en-GB" dirty="0">
              <a:latin typeface="Source Code Pro" panose="020B0509030403020204" pitchFamily="49" charset="0"/>
            </a:endParaRPr>
          </a:p>
        </p:txBody>
      </p:sp>
      <p:sp>
        <p:nvSpPr>
          <p:cNvPr id="5" name="TextBox 4"/>
          <p:cNvSpPr txBox="1"/>
          <p:nvPr/>
        </p:nvSpPr>
        <p:spPr>
          <a:xfrm>
            <a:off x="539552" y="5353471"/>
            <a:ext cx="7992888" cy="4320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a:t>
            </a:r>
            <a:r>
              <a:rPr lang="en-GB" dirty="0" err="1" smtClean="0">
                <a:latin typeface="Source Code Pro" panose="020B0509030403020204" pitchFamily="49" charset="0"/>
              </a:rPr>
              <a:t>len</a:t>
            </a:r>
            <a:r>
              <a:rPr lang="en-GB" dirty="0" smtClean="0">
                <a:latin typeface="Source Code Pro" panose="020B0509030403020204" pitchFamily="49" charset="0"/>
              </a:rPr>
              <a:t>(word) for word in 'The cat sat on the </a:t>
            </a:r>
            <a:r>
              <a:rPr lang="en-GB" dirty="0" err="1" smtClean="0">
                <a:latin typeface="Source Code Pro" panose="020B0509030403020204" pitchFamily="49" charset="0"/>
              </a:rPr>
              <a:t>mat'.split</a:t>
            </a:r>
            <a:r>
              <a:rPr lang="en-GB" dirty="0" smtClean="0">
                <a:latin typeface="Source Code Pro" panose="020B0509030403020204" pitchFamily="49" charset="0"/>
              </a:rPr>
              <a:t>())</a:t>
            </a:r>
            <a:endParaRPr lang="en-GB" dirty="0">
              <a:latin typeface="Source Code Pro" panose="020B0509030403020204" pitchFamily="49" charset="0"/>
            </a:endParaRPr>
          </a:p>
        </p:txBody>
      </p:sp>
    </p:spTree>
    <p:extLst>
      <p:ext uri="{BB962C8B-B14F-4D97-AF65-F5344CB8AC3E}">
        <p14:creationId xmlns:p14="http://schemas.microsoft.com/office/powerpoint/2010/main" val="288438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filter</a:t>
            </a:r>
            <a:endParaRPr lang="en-GB" i="1" dirty="0"/>
          </a:p>
        </p:txBody>
      </p:sp>
      <p:sp>
        <p:nvSpPr>
          <p:cNvPr id="3" name="Content Placeholder 2"/>
          <p:cNvSpPr>
            <a:spLocks noGrp="1"/>
          </p:cNvSpPr>
          <p:nvPr>
            <p:ph idx="1"/>
          </p:nvPr>
        </p:nvSpPr>
        <p:spPr/>
        <p:txBody>
          <a:bodyPr/>
          <a:lstStyle/>
          <a:p>
            <a:r>
              <a:rPr lang="en-GB" i="1" dirty="0" smtClean="0"/>
              <a:t>filter</a:t>
            </a:r>
            <a:r>
              <a:rPr lang="en-GB" dirty="0" smtClean="0"/>
              <a:t> includes only values that satisfy a given predicate in its generated result</a:t>
            </a:r>
          </a:p>
          <a:p>
            <a:pPr lvl="1"/>
            <a:r>
              <a:rPr lang="en-GB" dirty="0"/>
              <a:t>Can sometimes be replaced with a comprehension or </a:t>
            </a:r>
            <a:r>
              <a:rPr lang="en-GB" dirty="0" smtClean="0"/>
              <a:t>generator expression </a:t>
            </a:r>
            <a:r>
              <a:rPr lang="en-GB" dirty="0"/>
              <a:t>that has </a:t>
            </a:r>
            <a:r>
              <a:rPr lang="en-GB" dirty="0" smtClean="0"/>
              <a:t>a </a:t>
            </a:r>
            <a:r>
              <a:rPr lang="en-GB" dirty="0"/>
              <a:t>predicate</a:t>
            </a:r>
          </a:p>
          <a:p>
            <a:pPr lvl="1"/>
            <a:r>
              <a:rPr lang="en-GB" dirty="0"/>
              <a:t>Often shorter if no lambdas are involved</a:t>
            </a:r>
          </a:p>
        </p:txBody>
      </p:sp>
      <p:sp>
        <p:nvSpPr>
          <p:cNvPr id="5" name="TextBox 4"/>
          <p:cNvSpPr txBox="1"/>
          <p:nvPr/>
        </p:nvSpPr>
        <p:spPr>
          <a:xfrm>
            <a:off x="971600" y="4725144"/>
            <a:ext cx="7200800" cy="50405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200" dirty="0" smtClean="0">
                <a:latin typeface="Source Code Pro" panose="020B0509030403020204" pitchFamily="49" charset="0"/>
              </a:rPr>
              <a:t>filter(lambda score: score &gt; 50, scores)</a:t>
            </a:r>
            <a:endParaRPr lang="en-GB" sz="2200" dirty="0">
              <a:latin typeface="Source Code Pro" panose="020B0509030403020204" pitchFamily="49" charset="0"/>
            </a:endParaRPr>
          </a:p>
        </p:txBody>
      </p:sp>
      <p:sp>
        <p:nvSpPr>
          <p:cNvPr id="6" name="TextBox 5"/>
          <p:cNvSpPr txBox="1"/>
          <p:nvPr/>
        </p:nvSpPr>
        <p:spPr>
          <a:xfrm>
            <a:off x="971600" y="5445224"/>
            <a:ext cx="7200800" cy="50405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200" dirty="0" smtClean="0">
                <a:latin typeface="Source Code Pro" panose="020B0509030403020204" pitchFamily="49" charset="0"/>
              </a:rPr>
              <a:t>(score for score in scores if score &gt; 50)</a:t>
            </a:r>
            <a:endParaRPr lang="en-GB" sz="2200" dirty="0">
              <a:latin typeface="Source Code Pro" panose="020B0509030403020204" pitchFamily="49" charset="0"/>
            </a:endParaRPr>
          </a:p>
        </p:txBody>
      </p:sp>
    </p:spTree>
    <p:extLst>
      <p:ext uri="{BB962C8B-B14F-4D97-AF65-F5344CB8AC3E}">
        <p14:creationId xmlns:p14="http://schemas.microsoft.com/office/powerpoint/2010/main" val="103356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reduce</a:t>
            </a:r>
            <a:endParaRPr lang="en-GB" i="1" dirty="0"/>
          </a:p>
        </p:txBody>
      </p:sp>
      <p:sp>
        <p:nvSpPr>
          <p:cNvPr id="3" name="Content Placeholder 2"/>
          <p:cNvSpPr>
            <a:spLocks noGrp="1"/>
          </p:cNvSpPr>
          <p:nvPr>
            <p:ph idx="1"/>
          </p:nvPr>
        </p:nvSpPr>
        <p:spPr/>
        <p:txBody>
          <a:bodyPr/>
          <a:lstStyle/>
          <a:p>
            <a:r>
              <a:rPr lang="en-GB" i="1" dirty="0" err="1" smtClean="0"/>
              <a:t>functools.reduce</a:t>
            </a:r>
            <a:r>
              <a:rPr lang="en-GB" dirty="0" smtClean="0"/>
              <a:t> implements what is know as a </a:t>
            </a:r>
            <a:r>
              <a:rPr lang="en-GB" i="1" dirty="0" smtClean="0"/>
              <a:t>fold left</a:t>
            </a:r>
            <a:r>
              <a:rPr lang="en-GB" dirty="0" smtClean="0"/>
              <a:t> operation</a:t>
            </a:r>
          </a:p>
          <a:p>
            <a:pPr lvl="1"/>
            <a:r>
              <a:rPr lang="en-GB" dirty="0" smtClean="0"/>
              <a:t>Reduces a sequence of values to a single value, left to right, with the accumulated value on the left and the other on the right</a:t>
            </a:r>
          </a:p>
        </p:txBody>
      </p:sp>
      <p:sp>
        <p:nvSpPr>
          <p:cNvPr id="4" name="TextBox 3"/>
          <p:cNvSpPr txBox="1"/>
          <p:nvPr/>
        </p:nvSpPr>
        <p:spPr>
          <a:xfrm>
            <a:off x="971600" y="5085184"/>
            <a:ext cx="7560840"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factorial(n):</a:t>
            </a:r>
          </a:p>
          <a:p>
            <a:r>
              <a:rPr lang="en-GB" dirty="0" smtClean="0">
                <a:latin typeface="Source Code Pro" panose="020B0509030403020204" pitchFamily="49" charset="0"/>
              </a:rPr>
              <a:t>    return reduce(</a:t>
            </a:r>
            <a:r>
              <a:rPr lang="en-GB" dirty="0" err="1" smtClean="0">
                <a:latin typeface="Source Code Pro" panose="020B0509030403020204" pitchFamily="49" charset="0"/>
              </a:rPr>
              <a:t>operator.mul</a:t>
            </a:r>
            <a:r>
              <a:rPr lang="en-GB" dirty="0" smtClean="0">
                <a:latin typeface="Source Code Pro" panose="020B0509030403020204" pitchFamily="49" charset="0"/>
              </a:rPr>
              <a:t>, range(1, n+1), 1)</a:t>
            </a:r>
          </a:p>
        </p:txBody>
      </p:sp>
      <p:sp>
        <p:nvSpPr>
          <p:cNvPr id="5" name="TextBox 4"/>
          <p:cNvSpPr txBox="1"/>
          <p:nvPr/>
        </p:nvSpPr>
        <p:spPr>
          <a:xfrm>
            <a:off x="971600" y="4221088"/>
            <a:ext cx="7560840"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factorial(n):</a:t>
            </a:r>
          </a:p>
          <a:p>
            <a:r>
              <a:rPr lang="en-GB" dirty="0" smtClean="0">
                <a:latin typeface="Source Code Pro" panose="020B0509030403020204" pitchFamily="49" charset="0"/>
              </a:rPr>
              <a:t>    return reduce(lambda l, r: l*r, range(1, n+1), 1)</a:t>
            </a:r>
          </a:p>
        </p:txBody>
      </p:sp>
      <p:sp>
        <p:nvSpPr>
          <p:cNvPr id="6" name="TextBox 5"/>
          <p:cNvSpPr txBox="1"/>
          <p:nvPr/>
        </p:nvSpPr>
        <p:spPr>
          <a:xfrm>
            <a:off x="4067944" y="6021288"/>
            <a:ext cx="4176464" cy="307777"/>
          </a:xfrm>
          <a:prstGeom prst="rect">
            <a:avLst/>
          </a:prstGeom>
          <a:noFill/>
        </p:spPr>
        <p:txBody>
          <a:bodyPr wrap="square" rtlCol="0">
            <a:spAutoFit/>
          </a:bodyPr>
          <a:lstStyle/>
          <a:p>
            <a:r>
              <a:rPr lang="en-GB" sz="1400" i="1" dirty="0" err="1" smtClean="0">
                <a:solidFill>
                  <a:schemeClr val="tx1">
                    <a:lumMod val="75000"/>
                    <a:lumOff val="25000"/>
                  </a:schemeClr>
                </a:solidFill>
              </a:rPr>
              <a:t>int</a:t>
            </a:r>
            <a:r>
              <a:rPr lang="en-GB" sz="1400" i="1" dirty="0" smtClean="0">
                <a:solidFill>
                  <a:schemeClr val="tx1">
                    <a:lumMod val="75000"/>
                    <a:lumOff val="25000"/>
                  </a:schemeClr>
                </a:solidFill>
              </a:rPr>
              <a:t>.__</a:t>
            </a:r>
            <a:r>
              <a:rPr lang="en-GB" sz="1400" i="1" dirty="0" err="1" smtClean="0">
                <a:solidFill>
                  <a:schemeClr val="tx1">
                    <a:lumMod val="75000"/>
                    <a:lumOff val="25000"/>
                  </a:schemeClr>
                </a:solidFill>
              </a:rPr>
              <a:t>mul</a:t>
            </a:r>
            <a:r>
              <a:rPr lang="en-GB" sz="1400" i="1" dirty="0" smtClean="0">
                <a:solidFill>
                  <a:schemeClr val="tx1">
                    <a:lumMod val="75000"/>
                    <a:lumOff val="25000"/>
                  </a:schemeClr>
                </a:solidFill>
              </a:rPr>
              <a:t>__</a:t>
            </a:r>
            <a:r>
              <a:rPr lang="en-GB" sz="1400" dirty="0" smtClean="0">
                <a:solidFill>
                  <a:schemeClr val="tx1">
                    <a:lumMod val="75000"/>
                    <a:lumOff val="25000"/>
                  </a:schemeClr>
                </a:solidFill>
              </a:rPr>
              <a:t> would be a less general alternative</a:t>
            </a:r>
            <a:endParaRPr lang="en-GB" sz="1400" i="1" dirty="0">
              <a:solidFill>
                <a:schemeClr val="tx1">
                  <a:lumMod val="75000"/>
                  <a:lumOff val="25000"/>
                </a:schemeClr>
              </a:solidFill>
            </a:endParaRPr>
          </a:p>
        </p:txBody>
      </p:sp>
      <p:cxnSp>
        <p:nvCxnSpPr>
          <p:cNvPr id="7" name="Straight Connector 6"/>
          <p:cNvCxnSpPr/>
          <p:nvPr/>
        </p:nvCxnSpPr>
        <p:spPr>
          <a:xfrm flipV="1">
            <a:off x="4211960" y="5733256"/>
            <a:ext cx="0" cy="32403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18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i="1" dirty="0" smtClean="0"/>
              <a:t>operator</a:t>
            </a:r>
            <a:r>
              <a:rPr lang="en-GB" dirty="0" smtClean="0"/>
              <a:t> module</a:t>
            </a:r>
            <a:endParaRPr lang="en-GB" dirty="0"/>
          </a:p>
        </p:txBody>
      </p:sp>
      <p:sp>
        <p:nvSpPr>
          <p:cNvPr id="4" name="TextBox 3"/>
          <p:cNvSpPr txBox="1"/>
          <p:nvPr/>
        </p:nvSpPr>
        <p:spPr>
          <a:xfrm>
            <a:off x="467544" y="2893006"/>
            <a:ext cx="4032448" cy="3200290"/>
          </a:xfrm>
          <a:prstGeom prst="roundRec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2000" b="1" dirty="0" err="1" smtClean="0">
                <a:latin typeface="Source Code Pro" panose="020B0509030403020204" pitchFamily="49" charset="0"/>
              </a:rPr>
              <a:t>eq</a:t>
            </a:r>
            <a:r>
              <a:rPr lang="en-GB" sz="2000" b="1" dirty="0" smtClean="0">
                <a:latin typeface="Source Code Pro" panose="020B0509030403020204" pitchFamily="49" charset="0"/>
              </a:rPr>
              <a:t>(a, b)</a:t>
            </a:r>
            <a:r>
              <a:rPr lang="en-GB" sz="2000" dirty="0" smtClean="0">
                <a:latin typeface="Source Code Pro" panose="020B0509030403020204" pitchFamily="49" charset="0"/>
              </a:rPr>
              <a:t>     a == b</a:t>
            </a:r>
            <a:endParaRPr lang="en-GB" sz="2000" b="1" dirty="0">
              <a:latin typeface="Source Code Pro" panose="020B0509030403020204" pitchFamily="49" charset="0"/>
            </a:endParaRPr>
          </a:p>
          <a:p>
            <a:r>
              <a:rPr lang="en-GB" sz="2000" b="1" dirty="0" smtClean="0">
                <a:latin typeface="Source Code Pro" panose="020B0509030403020204" pitchFamily="49" charset="0"/>
              </a:rPr>
              <a:t>ne(a, b)</a:t>
            </a:r>
            <a:r>
              <a:rPr lang="en-GB" sz="2000" dirty="0" smtClean="0">
                <a:latin typeface="Source Code Pro" panose="020B0509030403020204" pitchFamily="49" charset="0"/>
              </a:rPr>
              <a:t>     a != b</a:t>
            </a:r>
          </a:p>
          <a:p>
            <a:r>
              <a:rPr lang="en-GB" sz="2000" b="1" dirty="0" err="1" smtClean="0">
                <a:latin typeface="Source Code Pro" panose="020B0509030403020204" pitchFamily="49" charset="0"/>
              </a:rPr>
              <a:t>lt</a:t>
            </a:r>
            <a:r>
              <a:rPr lang="en-GB" sz="2000" b="1" dirty="0" smtClean="0">
                <a:latin typeface="Source Code Pro" panose="020B0509030403020204" pitchFamily="49" charset="0"/>
              </a:rPr>
              <a:t>(a, b)</a:t>
            </a:r>
            <a:r>
              <a:rPr lang="en-GB" sz="2000" dirty="0" smtClean="0">
                <a:latin typeface="Source Code Pro" panose="020B0509030403020204" pitchFamily="49" charset="0"/>
              </a:rPr>
              <a:t>     a &lt; b</a:t>
            </a:r>
          </a:p>
          <a:p>
            <a:r>
              <a:rPr lang="en-GB" sz="2000" b="1" dirty="0" smtClean="0">
                <a:latin typeface="Source Code Pro" panose="020B0509030403020204" pitchFamily="49" charset="0"/>
              </a:rPr>
              <a:t>le(a, b)</a:t>
            </a:r>
            <a:r>
              <a:rPr lang="en-GB" sz="2000" dirty="0" smtClean="0">
                <a:latin typeface="Source Code Pro" panose="020B0509030403020204" pitchFamily="49" charset="0"/>
              </a:rPr>
              <a:t>     a &lt;= b</a:t>
            </a:r>
          </a:p>
          <a:p>
            <a:r>
              <a:rPr lang="en-GB" sz="2000" b="1" dirty="0" err="1" smtClean="0">
                <a:latin typeface="Source Code Pro" panose="020B0509030403020204" pitchFamily="49" charset="0"/>
              </a:rPr>
              <a:t>gt</a:t>
            </a:r>
            <a:r>
              <a:rPr lang="en-GB" sz="2000" b="1" dirty="0" smtClean="0">
                <a:latin typeface="Source Code Pro" panose="020B0509030403020204" pitchFamily="49" charset="0"/>
              </a:rPr>
              <a:t>(a, b)</a:t>
            </a:r>
            <a:r>
              <a:rPr lang="en-GB" sz="2000" dirty="0" smtClean="0">
                <a:latin typeface="Source Code Pro" panose="020B0509030403020204" pitchFamily="49" charset="0"/>
              </a:rPr>
              <a:t>     a &gt; b</a:t>
            </a:r>
          </a:p>
          <a:p>
            <a:r>
              <a:rPr lang="en-GB" sz="2000" b="1" dirty="0" err="1" smtClean="0">
                <a:latin typeface="Source Code Pro" panose="020B0509030403020204" pitchFamily="49" charset="0"/>
              </a:rPr>
              <a:t>ge</a:t>
            </a:r>
            <a:r>
              <a:rPr lang="en-GB" sz="2000" b="1" dirty="0" smtClean="0">
                <a:latin typeface="Source Code Pro" panose="020B0509030403020204" pitchFamily="49" charset="0"/>
              </a:rPr>
              <a:t>(a, b)</a:t>
            </a:r>
            <a:r>
              <a:rPr lang="en-GB" sz="2000" dirty="0" smtClean="0">
                <a:latin typeface="Source Code Pro" panose="020B0509030403020204" pitchFamily="49" charset="0"/>
              </a:rPr>
              <a:t>     a &gt;= n</a:t>
            </a:r>
          </a:p>
          <a:p>
            <a:r>
              <a:rPr lang="en-GB" sz="2000" b="1" dirty="0" smtClean="0">
                <a:latin typeface="Source Code Pro" panose="020B0509030403020204" pitchFamily="49" charset="0"/>
              </a:rPr>
              <a:t>is_(a, b)</a:t>
            </a:r>
            <a:r>
              <a:rPr lang="en-GB" sz="2000" dirty="0" smtClean="0">
                <a:latin typeface="Source Code Pro" panose="020B0509030403020204" pitchFamily="49" charset="0"/>
              </a:rPr>
              <a:t>    a is b</a:t>
            </a:r>
          </a:p>
          <a:p>
            <a:r>
              <a:rPr lang="en-GB" sz="2000" b="1" dirty="0" err="1" smtClean="0">
                <a:latin typeface="Source Code Pro" panose="020B0509030403020204" pitchFamily="49" charset="0"/>
              </a:rPr>
              <a:t>is_not</a:t>
            </a:r>
            <a:r>
              <a:rPr lang="en-GB" sz="2000" b="1" dirty="0" smtClean="0">
                <a:latin typeface="Source Code Pro" panose="020B0509030403020204" pitchFamily="49" charset="0"/>
              </a:rPr>
              <a:t>(a, b)</a:t>
            </a:r>
            <a:r>
              <a:rPr lang="en-GB" sz="2000" dirty="0" smtClean="0">
                <a:latin typeface="Source Code Pro" panose="020B0509030403020204" pitchFamily="49" charset="0"/>
              </a:rPr>
              <a:t> a is not b</a:t>
            </a:r>
          </a:p>
          <a:p>
            <a:r>
              <a:rPr lang="en-GB" sz="2000" b="1" dirty="0" smtClean="0">
                <a:latin typeface="Source Code Pro" panose="020B0509030403020204" pitchFamily="49" charset="0"/>
              </a:rPr>
              <a:t>contains(a, b)</a:t>
            </a:r>
            <a:r>
              <a:rPr lang="en-GB" sz="2000" dirty="0" smtClean="0">
                <a:latin typeface="Source Code Pro" panose="020B0509030403020204" pitchFamily="49" charset="0"/>
              </a:rPr>
              <a:t> a in b</a:t>
            </a:r>
            <a:endParaRPr lang="en-GB" sz="2000" dirty="0">
              <a:latin typeface="Source Code Pro" panose="020B0509030403020204" pitchFamily="49" charset="0"/>
            </a:endParaRPr>
          </a:p>
        </p:txBody>
      </p:sp>
      <p:sp>
        <p:nvSpPr>
          <p:cNvPr id="5" name="TextBox 4"/>
          <p:cNvSpPr txBox="1"/>
          <p:nvPr/>
        </p:nvSpPr>
        <p:spPr>
          <a:xfrm>
            <a:off x="4896037" y="1916832"/>
            <a:ext cx="3780419" cy="2511896"/>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b="1" dirty="0" smtClean="0">
                <a:latin typeface="Source Code Pro" panose="020B0509030403020204" pitchFamily="49" charset="0"/>
              </a:rPr>
              <a:t>add(a, b)</a:t>
            </a:r>
            <a:r>
              <a:rPr lang="en-GB" sz="2000" dirty="0" smtClean="0">
                <a:latin typeface="Source Code Pro" panose="020B0509030403020204" pitchFamily="49" charset="0"/>
              </a:rPr>
              <a:t>      a + b</a:t>
            </a:r>
            <a:endParaRPr lang="en-GB" sz="2000" b="1" dirty="0">
              <a:latin typeface="Source Code Pro" panose="020B0509030403020204" pitchFamily="49" charset="0"/>
            </a:endParaRPr>
          </a:p>
          <a:p>
            <a:r>
              <a:rPr lang="en-GB" sz="2000" b="1" dirty="0" smtClean="0">
                <a:latin typeface="Source Code Pro" panose="020B0509030403020204" pitchFamily="49" charset="0"/>
              </a:rPr>
              <a:t>sub(a, b)</a:t>
            </a:r>
            <a:r>
              <a:rPr lang="en-GB" sz="2000" dirty="0" smtClean="0">
                <a:latin typeface="Source Code Pro" panose="020B0509030403020204" pitchFamily="49" charset="0"/>
              </a:rPr>
              <a:t>      a - b</a:t>
            </a:r>
          </a:p>
          <a:p>
            <a:r>
              <a:rPr lang="en-GB" sz="2000" b="1" dirty="0" err="1" smtClean="0">
                <a:latin typeface="Source Code Pro" panose="020B0509030403020204" pitchFamily="49" charset="0"/>
              </a:rPr>
              <a:t>mul</a:t>
            </a:r>
            <a:r>
              <a:rPr lang="en-GB" sz="2000" b="1" dirty="0" smtClean="0">
                <a:latin typeface="Source Code Pro" panose="020B0509030403020204" pitchFamily="49" charset="0"/>
              </a:rPr>
              <a:t>(a, b)</a:t>
            </a:r>
            <a:r>
              <a:rPr lang="en-GB" sz="2000" dirty="0" smtClean="0">
                <a:latin typeface="Source Code Pro" panose="020B0509030403020204" pitchFamily="49" charset="0"/>
              </a:rPr>
              <a:t>      a * b</a:t>
            </a:r>
          </a:p>
          <a:p>
            <a:r>
              <a:rPr lang="en-GB" sz="2000" b="1" dirty="0" err="1" smtClean="0">
                <a:latin typeface="Source Code Pro" panose="020B0509030403020204" pitchFamily="49" charset="0"/>
              </a:rPr>
              <a:t>truediv</a:t>
            </a:r>
            <a:r>
              <a:rPr lang="en-GB" sz="2000" b="1" dirty="0" smtClean="0">
                <a:latin typeface="Source Code Pro" panose="020B0509030403020204" pitchFamily="49" charset="0"/>
              </a:rPr>
              <a:t>(a, b)</a:t>
            </a:r>
            <a:r>
              <a:rPr lang="en-GB" sz="2000" dirty="0" smtClean="0">
                <a:latin typeface="Source Code Pro" panose="020B0509030403020204" pitchFamily="49" charset="0"/>
              </a:rPr>
              <a:t>  a / b</a:t>
            </a:r>
          </a:p>
          <a:p>
            <a:r>
              <a:rPr lang="en-GB" sz="2000" b="1" dirty="0" err="1" smtClean="0">
                <a:latin typeface="Source Code Pro" panose="020B0509030403020204" pitchFamily="49" charset="0"/>
              </a:rPr>
              <a:t>floordiv</a:t>
            </a:r>
            <a:r>
              <a:rPr lang="en-GB" sz="2000" b="1" dirty="0" smtClean="0">
                <a:latin typeface="Source Code Pro" panose="020B0509030403020204" pitchFamily="49" charset="0"/>
              </a:rPr>
              <a:t>(a, b)</a:t>
            </a:r>
            <a:r>
              <a:rPr lang="en-GB" sz="2000" dirty="0" smtClean="0">
                <a:latin typeface="Source Code Pro" panose="020B0509030403020204" pitchFamily="49" charset="0"/>
              </a:rPr>
              <a:t> a // b</a:t>
            </a:r>
          </a:p>
          <a:p>
            <a:r>
              <a:rPr lang="en-GB" sz="2000" b="1" dirty="0" smtClean="0">
                <a:latin typeface="Source Code Pro" panose="020B0509030403020204" pitchFamily="49" charset="0"/>
              </a:rPr>
              <a:t>mod(a, b)</a:t>
            </a:r>
            <a:r>
              <a:rPr lang="en-GB" sz="2000" dirty="0" smtClean="0">
                <a:latin typeface="Source Code Pro" panose="020B0509030403020204" pitchFamily="49" charset="0"/>
              </a:rPr>
              <a:t>      a % b</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pow(a, b)</a:t>
            </a:r>
            <a:r>
              <a:rPr lang="en-GB" sz="2000" dirty="0" smtClean="0">
                <a:latin typeface="Source Code Pro" panose="020B0509030403020204" pitchFamily="49" charset="0"/>
              </a:rPr>
              <a:t>      a**b</a:t>
            </a:r>
            <a:endParaRPr lang="en-GB" sz="2000" b="1" dirty="0">
              <a:latin typeface="Source Code Pro" panose="020B0509030403020204" pitchFamily="49" charset="0"/>
            </a:endParaRPr>
          </a:p>
        </p:txBody>
      </p:sp>
      <p:sp>
        <p:nvSpPr>
          <p:cNvPr id="6" name="TextBox 5"/>
          <p:cNvSpPr txBox="1"/>
          <p:nvPr/>
        </p:nvSpPr>
        <p:spPr>
          <a:xfrm>
            <a:off x="5803402" y="4769023"/>
            <a:ext cx="1451423" cy="307777"/>
          </a:xfrm>
          <a:prstGeom prst="rect">
            <a:avLst/>
          </a:prstGeom>
          <a:noFill/>
        </p:spPr>
        <p:txBody>
          <a:bodyPr wrap="none" rtlCol="0">
            <a:spAutoFit/>
          </a:bodyPr>
          <a:lstStyle/>
          <a:p>
            <a:r>
              <a:rPr lang="en-GB" sz="1400" dirty="0" smtClean="0">
                <a:solidFill>
                  <a:schemeClr val="bg1">
                    <a:lumMod val="50000"/>
                  </a:schemeClr>
                </a:solidFill>
              </a:rPr>
              <a:t>Unary operations</a:t>
            </a:r>
            <a:endParaRPr lang="en-GB" sz="1400" dirty="0">
              <a:solidFill>
                <a:schemeClr val="bg1">
                  <a:lumMod val="50000"/>
                </a:schemeClr>
              </a:solidFill>
            </a:endParaRPr>
          </a:p>
        </p:txBody>
      </p:sp>
      <p:sp>
        <p:nvSpPr>
          <p:cNvPr id="7" name="TextBox 6"/>
          <p:cNvSpPr txBox="1"/>
          <p:nvPr/>
        </p:nvSpPr>
        <p:spPr>
          <a:xfrm>
            <a:off x="683567" y="2532966"/>
            <a:ext cx="1888146" cy="307777"/>
          </a:xfrm>
          <a:prstGeom prst="rect">
            <a:avLst/>
          </a:prstGeom>
          <a:noFill/>
        </p:spPr>
        <p:txBody>
          <a:bodyPr wrap="none" rtlCol="0">
            <a:spAutoFit/>
          </a:bodyPr>
          <a:lstStyle/>
          <a:p>
            <a:r>
              <a:rPr lang="en-GB" sz="1400" dirty="0" smtClean="0">
                <a:solidFill>
                  <a:schemeClr val="bg1">
                    <a:lumMod val="50000"/>
                  </a:schemeClr>
                </a:solidFill>
              </a:rPr>
              <a:t>Comparison operations</a:t>
            </a:r>
            <a:endParaRPr lang="en-GB" sz="1400" dirty="0">
              <a:solidFill>
                <a:schemeClr val="bg1">
                  <a:lumMod val="50000"/>
                </a:schemeClr>
              </a:solidFill>
            </a:endParaRPr>
          </a:p>
        </p:txBody>
      </p:sp>
      <p:sp>
        <p:nvSpPr>
          <p:cNvPr id="8" name="TextBox 7"/>
          <p:cNvSpPr txBox="1"/>
          <p:nvPr/>
        </p:nvSpPr>
        <p:spPr>
          <a:xfrm>
            <a:off x="5127642" y="1556792"/>
            <a:ext cx="2271199" cy="307777"/>
          </a:xfrm>
          <a:prstGeom prst="rect">
            <a:avLst/>
          </a:prstGeom>
          <a:noFill/>
        </p:spPr>
        <p:txBody>
          <a:bodyPr wrap="none" rtlCol="0">
            <a:spAutoFit/>
          </a:bodyPr>
          <a:lstStyle/>
          <a:p>
            <a:r>
              <a:rPr lang="en-GB" sz="1400" dirty="0" smtClean="0">
                <a:solidFill>
                  <a:schemeClr val="bg1">
                    <a:lumMod val="50000"/>
                  </a:schemeClr>
                </a:solidFill>
              </a:rPr>
              <a:t>Binary arithmetic operations</a:t>
            </a:r>
            <a:endParaRPr lang="en-GB" sz="1400" dirty="0">
              <a:solidFill>
                <a:schemeClr val="bg1">
                  <a:lumMod val="50000"/>
                </a:schemeClr>
              </a:solidFill>
            </a:endParaRPr>
          </a:p>
        </p:txBody>
      </p:sp>
      <p:sp>
        <p:nvSpPr>
          <p:cNvPr id="9" name="TextBox 8"/>
          <p:cNvSpPr txBox="1"/>
          <p:nvPr/>
        </p:nvSpPr>
        <p:spPr>
          <a:xfrm>
            <a:off x="5667771" y="5148808"/>
            <a:ext cx="2295872" cy="1224136"/>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b="1" dirty="0" err="1" smtClean="0">
                <a:latin typeface="Source Code Pro" panose="020B0509030403020204" pitchFamily="49" charset="0"/>
              </a:rPr>
              <a:t>pos</a:t>
            </a:r>
            <a:r>
              <a:rPr lang="en-GB" sz="2000" b="1" dirty="0" smtClean="0">
                <a:latin typeface="Source Code Pro" panose="020B0509030403020204" pitchFamily="49" charset="0"/>
              </a:rPr>
              <a:t>(a)</a:t>
            </a:r>
            <a:r>
              <a:rPr lang="en-GB" sz="2000" dirty="0" smtClean="0">
                <a:latin typeface="Source Code Pro" panose="020B0509030403020204" pitchFamily="49" charset="0"/>
              </a:rPr>
              <a:t>  +a</a:t>
            </a:r>
            <a:endParaRPr lang="en-GB" sz="2000" b="1" dirty="0">
              <a:latin typeface="Source Code Pro" panose="020B0509030403020204" pitchFamily="49" charset="0"/>
            </a:endParaRPr>
          </a:p>
          <a:p>
            <a:r>
              <a:rPr lang="en-GB" sz="2000" b="1" dirty="0" err="1" smtClean="0">
                <a:latin typeface="Source Code Pro" panose="020B0509030403020204" pitchFamily="49" charset="0"/>
              </a:rPr>
              <a:t>neg</a:t>
            </a:r>
            <a:r>
              <a:rPr lang="en-GB" sz="2000" b="1" dirty="0" smtClean="0">
                <a:latin typeface="Source Code Pro" panose="020B0509030403020204" pitchFamily="49" charset="0"/>
              </a:rPr>
              <a:t>(a)</a:t>
            </a:r>
            <a:r>
              <a:rPr lang="en-GB" sz="2000" dirty="0" smtClean="0">
                <a:latin typeface="Source Code Pro" panose="020B0509030403020204" pitchFamily="49" charset="0"/>
              </a:rPr>
              <a:t>  -a</a:t>
            </a:r>
          </a:p>
          <a:p>
            <a:r>
              <a:rPr lang="en-GB" sz="2000" b="1" dirty="0" smtClean="0">
                <a:latin typeface="Source Code Pro" panose="020B0509030403020204" pitchFamily="49" charset="0"/>
              </a:rPr>
              <a:t>invert(a)</a:t>
            </a:r>
            <a:r>
              <a:rPr lang="en-GB" sz="2000" dirty="0" smtClean="0">
                <a:latin typeface="Source Code Pro" panose="020B0509030403020204" pitchFamily="49" charset="0"/>
              </a:rPr>
              <a:t> ~a</a:t>
            </a:r>
          </a:p>
        </p:txBody>
      </p:sp>
      <p:sp>
        <p:nvSpPr>
          <p:cNvPr id="10" name="TextBox 9"/>
          <p:cNvSpPr txBox="1"/>
          <p:nvPr/>
        </p:nvSpPr>
        <p:spPr>
          <a:xfrm>
            <a:off x="395536" y="1496978"/>
            <a:ext cx="3744416" cy="707886"/>
          </a:xfrm>
          <a:prstGeom prst="rect">
            <a:avLst/>
          </a:prstGeom>
          <a:noFill/>
        </p:spPr>
        <p:txBody>
          <a:bodyPr wrap="square" rtlCol="0">
            <a:spAutoFit/>
          </a:bodyPr>
          <a:lstStyle/>
          <a:p>
            <a:r>
              <a:rPr lang="en-GB" sz="2000" i="1" dirty="0" smtClean="0">
                <a:solidFill>
                  <a:schemeClr val="bg1">
                    <a:lumMod val="50000"/>
                  </a:schemeClr>
                </a:solidFill>
              </a:rPr>
              <a:t>operator</a:t>
            </a:r>
            <a:r>
              <a:rPr lang="en-GB" sz="2000" dirty="0" smtClean="0">
                <a:solidFill>
                  <a:schemeClr val="bg1">
                    <a:lumMod val="50000"/>
                  </a:schemeClr>
                </a:solidFill>
              </a:rPr>
              <a:t> exports named functions corresponding to operators</a:t>
            </a:r>
            <a:endParaRPr lang="en-GB" sz="2000" dirty="0">
              <a:solidFill>
                <a:schemeClr val="bg1">
                  <a:lumMod val="50000"/>
                </a:schemeClr>
              </a:solidFill>
            </a:endParaRPr>
          </a:p>
        </p:txBody>
      </p:sp>
    </p:spTree>
    <p:extLst>
      <p:ext uri="{BB962C8B-B14F-4D97-AF65-F5344CB8AC3E}">
        <p14:creationId xmlns:p14="http://schemas.microsoft.com/office/powerpoint/2010/main" val="291333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Experiment</a:t>
            </a:r>
            <a:endParaRPr lang="en-GB" dirty="0"/>
          </a:p>
        </p:txBody>
      </p:sp>
      <p:sp>
        <p:nvSpPr>
          <p:cNvPr id="3" name="Content Placeholder 2"/>
          <p:cNvSpPr>
            <a:spLocks noGrp="1"/>
          </p:cNvSpPr>
          <p:nvPr>
            <p:ph idx="1"/>
          </p:nvPr>
        </p:nvSpPr>
        <p:spPr/>
        <p:txBody>
          <a:bodyPr/>
          <a:lstStyle/>
          <a:p>
            <a:r>
              <a:rPr lang="en-GB" dirty="0"/>
              <a:t>Use </a:t>
            </a:r>
            <a:r>
              <a:rPr lang="en-GB" i="1" dirty="0"/>
              <a:t>reduce</a:t>
            </a:r>
            <a:r>
              <a:rPr lang="en-GB" dirty="0"/>
              <a:t> to implement your own version of </a:t>
            </a:r>
            <a:r>
              <a:rPr lang="en-GB" i="1" dirty="0" smtClean="0"/>
              <a:t>map</a:t>
            </a:r>
            <a:endParaRPr lang="en-GB" dirty="0" smtClean="0"/>
          </a:p>
          <a:p>
            <a:pPr lvl="1"/>
            <a:r>
              <a:rPr lang="en-GB" dirty="0" smtClean="0"/>
              <a:t>Can be written as a single-line method</a:t>
            </a:r>
          </a:p>
          <a:p>
            <a:pPr lvl="1"/>
            <a:r>
              <a:rPr lang="en-GB" dirty="0" smtClean="0"/>
              <a:t>Return the result as a list</a:t>
            </a:r>
          </a:p>
        </p:txBody>
      </p:sp>
      <p:sp>
        <p:nvSpPr>
          <p:cNvPr id="4" name="TextBox 3"/>
          <p:cNvSpPr txBox="1"/>
          <p:nvPr/>
        </p:nvSpPr>
        <p:spPr>
          <a:xfrm>
            <a:off x="971600" y="3861048"/>
            <a:ext cx="7560840" cy="93610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200" dirty="0" err="1" smtClean="0">
                <a:latin typeface="Source Code Pro" panose="020B0509030403020204" pitchFamily="49" charset="0"/>
              </a:rPr>
              <a:t>def</a:t>
            </a:r>
            <a:r>
              <a:rPr lang="en-GB" sz="2200" dirty="0" smtClean="0">
                <a:latin typeface="Source Code Pro" panose="020B0509030403020204" pitchFamily="49" charset="0"/>
              </a:rPr>
              <a:t> </a:t>
            </a:r>
            <a:r>
              <a:rPr lang="en-GB" sz="2200" dirty="0" err="1" smtClean="0">
                <a:latin typeface="Source Code Pro" panose="020B0509030403020204" pitchFamily="49" charset="0"/>
              </a:rPr>
              <a:t>my_map</a:t>
            </a:r>
            <a:r>
              <a:rPr lang="en-GB" sz="2200" dirty="0" smtClean="0">
                <a:latin typeface="Source Code Pro" panose="020B0509030403020204" pitchFamily="49" charset="0"/>
              </a:rPr>
              <a:t>(</a:t>
            </a:r>
            <a:r>
              <a:rPr lang="en-GB" sz="2200" dirty="0" err="1" smtClean="0">
                <a:latin typeface="Source Code Pro" panose="020B0509030403020204" pitchFamily="49" charset="0"/>
              </a:rPr>
              <a:t>func</a:t>
            </a:r>
            <a:r>
              <a:rPr lang="en-GB" sz="2200" dirty="0" smtClean="0">
                <a:latin typeface="Source Code Pro" panose="020B0509030403020204" pitchFamily="49" charset="0"/>
              </a:rPr>
              <a:t>, </a:t>
            </a:r>
            <a:r>
              <a:rPr lang="en-GB" sz="2200" dirty="0" err="1" smtClean="0">
                <a:latin typeface="Source Code Pro" panose="020B0509030403020204" pitchFamily="49" charset="0"/>
              </a:rPr>
              <a:t>iterable</a:t>
            </a:r>
            <a:r>
              <a:rPr lang="en-GB" sz="2200" dirty="0" smtClean="0">
                <a:latin typeface="Source Code Pro" panose="020B0509030403020204" pitchFamily="49" charset="0"/>
              </a:rPr>
              <a:t>):</a:t>
            </a:r>
          </a:p>
          <a:p>
            <a:r>
              <a:rPr lang="en-GB" sz="2200" dirty="0" smtClean="0">
                <a:latin typeface="Source Code Pro" panose="020B0509030403020204" pitchFamily="49" charset="0"/>
              </a:rPr>
              <a:t>    ...</a:t>
            </a:r>
          </a:p>
        </p:txBody>
      </p:sp>
      <p:sp>
        <p:nvSpPr>
          <p:cNvPr id="5" name="TextBox 4"/>
          <p:cNvSpPr txBox="1"/>
          <p:nvPr/>
        </p:nvSpPr>
        <p:spPr>
          <a:xfrm>
            <a:off x="971600" y="4941168"/>
            <a:ext cx="7560840" cy="115212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200" dirty="0" err="1" smtClean="0">
                <a:latin typeface="Source Code Pro" panose="020B0509030403020204" pitchFamily="49" charset="0"/>
              </a:rPr>
              <a:t>my_map</a:t>
            </a:r>
            <a:r>
              <a:rPr lang="en-GB" sz="2200" dirty="0" smtClean="0">
                <a:latin typeface="Source Code Pro" panose="020B0509030403020204" pitchFamily="49" charset="0"/>
              </a:rPr>
              <a:t>(lambda n: n*2, [3, 1, 4, 1, 5, 9])</a:t>
            </a:r>
          </a:p>
          <a:p>
            <a:pPr algn="r">
              <a:spcBef>
                <a:spcPts val="1800"/>
              </a:spcBef>
            </a:pPr>
            <a:r>
              <a:rPr lang="en-GB" sz="2200" dirty="0" smtClean="0">
                <a:solidFill>
                  <a:schemeClr val="bg1">
                    <a:lumMod val="65000"/>
                  </a:schemeClr>
                </a:solidFill>
                <a:latin typeface="Source Code Pro" panose="020B0509030403020204" pitchFamily="49" charset="0"/>
              </a:rPr>
              <a:t>[6, 2, 8, 2, 10, 18]</a:t>
            </a:r>
          </a:p>
        </p:txBody>
      </p:sp>
    </p:spTree>
    <p:extLst>
      <p:ext uri="{BB962C8B-B14F-4D97-AF65-F5344CB8AC3E}">
        <p14:creationId xmlns:p14="http://schemas.microsoft.com/office/powerpoint/2010/main" val="421924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Currying</a:t>
            </a:r>
            <a:endParaRPr lang="en-GB" dirty="0"/>
          </a:p>
        </p:txBody>
      </p:sp>
      <p:sp>
        <p:nvSpPr>
          <p:cNvPr id="4" name="TextBox 3"/>
          <p:cNvSpPr txBox="1"/>
          <p:nvPr/>
        </p:nvSpPr>
        <p:spPr>
          <a:xfrm>
            <a:off x="755576" y="1988840"/>
            <a:ext cx="7632848" cy="3384376"/>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600" dirty="0"/>
              <a:t>In mathematics and computer science, </a:t>
            </a:r>
            <a:r>
              <a:rPr lang="en-GB" sz="2600" b="1" dirty="0"/>
              <a:t>currying</a:t>
            </a:r>
            <a:r>
              <a:rPr lang="en-GB" sz="2600" dirty="0"/>
              <a:t> is the technique of translating the evaluation of a function that takes multiple arguments (or a tuple of arguments) into evaluating a sequence of functions, each with a single argument (partial application). It was introduced by Moses </a:t>
            </a:r>
            <a:r>
              <a:rPr lang="en-GB" sz="2600" dirty="0" err="1" smtClean="0"/>
              <a:t>Schönfinkel</a:t>
            </a:r>
            <a:r>
              <a:rPr lang="en-GB" sz="2600" dirty="0" smtClean="0"/>
              <a:t> </a:t>
            </a:r>
            <a:r>
              <a:rPr lang="en-GB" sz="2600" dirty="0"/>
              <a:t>and later developed by Haskell Curry</a:t>
            </a:r>
            <a:r>
              <a:rPr lang="en-GB" sz="2600" dirty="0" smtClean="0"/>
              <a:t>.</a:t>
            </a:r>
          </a:p>
        </p:txBody>
      </p:sp>
      <p:sp>
        <p:nvSpPr>
          <p:cNvPr id="5" name="Rectangle 4"/>
          <p:cNvSpPr/>
          <p:nvPr/>
        </p:nvSpPr>
        <p:spPr>
          <a:xfrm>
            <a:off x="5214096" y="5538718"/>
            <a:ext cx="3318344" cy="338554"/>
          </a:xfrm>
          <a:prstGeom prst="rect">
            <a:avLst/>
          </a:prstGeom>
        </p:spPr>
        <p:txBody>
          <a:bodyPr wrap="none">
            <a:spAutoFit/>
          </a:bodyPr>
          <a:lstStyle/>
          <a:p>
            <a:pPr algn="r"/>
            <a:r>
              <a:rPr lang="en-GB" sz="1600" dirty="0">
                <a:solidFill>
                  <a:schemeClr val="bg1">
                    <a:lumMod val="65000"/>
                  </a:schemeClr>
                </a:solidFill>
              </a:rPr>
              <a:t>http://en.wikipedia.org/wiki/Currying</a:t>
            </a:r>
          </a:p>
        </p:txBody>
      </p:sp>
    </p:spTree>
    <p:extLst>
      <p:ext uri="{BB962C8B-B14F-4D97-AF65-F5344CB8AC3E}">
        <p14:creationId xmlns:p14="http://schemas.microsoft.com/office/powerpoint/2010/main" val="163316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Arithmetic operations</a:t>
            </a:r>
            <a:endParaRPr lang="en-GB" dirty="0"/>
          </a:p>
        </p:txBody>
      </p:sp>
      <p:sp>
        <p:nvSpPr>
          <p:cNvPr id="4" name="TextBox 3"/>
          <p:cNvSpPr txBox="1"/>
          <p:nvPr/>
        </p:nvSpPr>
        <p:spPr>
          <a:xfrm>
            <a:off x="827584" y="1681644"/>
            <a:ext cx="4752528" cy="1531332"/>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neg</a:t>
            </a:r>
            <a:r>
              <a:rPr lang="en-GB" sz="2000" b="1" dirty="0" smtClean="0">
                <a:latin typeface="Source Code Pro" panose="020B0509030403020204" pitchFamily="49" charset="0"/>
              </a:rPr>
              <a:t>__(</a:t>
            </a:r>
            <a:r>
              <a:rPr lang="en-GB" sz="2000" b="1" dirty="0">
                <a:latin typeface="Source Code Pro" panose="020B0509030403020204" pitchFamily="49" charset="0"/>
              </a:rPr>
              <a:t>self</a:t>
            </a:r>
            <a:r>
              <a:rPr lang="en-GB" sz="2000" b="1" dirty="0" smtClean="0">
                <a:latin typeface="Source Code Pro" panose="020B0509030403020204" pitchFamily="49" charset="0"/>
              </a:rPr>
              <a:t>)</a:t>
            </a:r>
            <a:r>
              <a:rPr lang="en-GB" sz="2000" dirty="0" smtClean="0">
                <a:latin typeface="Source Code Pro" panose="020B0509030403020204" pitchFamily="49" charset="0"/>
              </a:rPr>
              <a:t>      -self</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pos</a:t>
            </a:r>
            <a:r>
              <a:rPr lang="en-GB" sz="2000" b="1" dirty="0" smtClean="0">
                <a:latin typeface="Source Code Pro" panose="020B0509030403020204" pitchFamily="49" charset="0"/>
              </a:rPr>
              <a:t>__(</a:t>
            </a:r>
            <a:r>
              <a:rPr lang="en-GB" sz="2000" b="1" dirty="0">
                <a:latin typeface="Source Code Pro" panose="020B0509030403020204" pitchFamily="49" charset="0"/>
              </a:rPr>
              <a:t>self</a:t>
            </a:r>
            <a:r>
              <a:rPr lang="en-GB" sz="2000" b="1" dirty="0" smtClean="0">
                <a:latin typeface="Source Code Pro" panose="020B0509030403020204" pitchFamily="49" charset="0"/>
              </a:rPr>
              <a:t>)</a:t>
            </a:r>
            <a:r>
              <a:rPr lang="en-GB" sz="2000" dirty="0" smtClean="0">
                <a:latin typeface="Source Code Pro" panose="020B0509030403020204" pitchFamily="49" charset="0"/>
              </a:rPr>
              <a:t>      +self</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__invert__(self)</a:t>
            </a:r>
            <a:r>
              <a:rPr lang="en-GB" sz="2000" dirty="0" smtClean="0">
                <a:latin typeface="Source Code Pro" panose="020B0509030403020204" pitchFamily="49" charset="0"/>
              </a:rPr>
              <a:t>   ~self</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__abs__(self)</a:t>
            </a:r>
            <a:r>
              <a:rPr lang="en-GB" sz="2000" dirty="0" smtClean="0">
                <a:latin typeface="Source Code Pro" panose="020B0509030403020204" pitchFamily="49" charset="0"/>
              </a:rPr>
              <a:t>      abs(self)</a:t>
            </a:r>
            <a:endParaRPr lang="en-GB" sz="2000" b="1" dirty="0" smtClean="0">
              <a:latin typeface="Source Code Pro" panose="020B0509030403020204" pitchFamily="49" charset="0"/>
            </a:endParaRPr>
          </a:p>
        </p:txBody>
      </p:sp>
      <p:sp>
        <p:nvSpPr>
          <p:cNvPr id="11" name="TextBox 10"/>
          <p:cNvSpPr txBox="1"/>
          <p:nvPr/>
        </p:nvSpPr>
        <p:spPr>
          <a:xfrm>
            <a:off x="1093668" y="1268760"/>
            <a:ext cx="2974276" cy="307777"/>
          </a:xfrm>
          <a:prstGeom prst="rect">
            <a:avLst/>
          </a:prstGeom>
          <a:noFill/>
        </p:spPr>
        <p:txBody>
          <a:bodyPr wrap="none" rtlCol="0">
            <a:spAutoFit/>
          </a:bodyPr>
          <a:lstStyle/>
          <a:p>
            <a:r>
              <a:rPr lang="en-GB" sz="1400" dirty="0" smtClean="0">
                <a:solidFill>
                  <a:schemeClr val="bg1">
                    <a:lumMod val="50000"/>
                  </a:schemeClr>
                </a:solidFill>
              </a:rPr>
              <a:t>Unary operators and built-in functions</a:t>
            </a:r>
            <a:endParaRPr lang="en-GB" sz="1400" dirty="0">
              <a:solidFill>
                <a:schemeClr val="bg1">
                  <a:lumMod val="50000"/>
                </a:schemeClr>
              </a:solidFill>
            </a:endParaRPr>
          </a:p>
        </p:txBody>
      </p:sp>
      <p:sp>
        <p:nvSpPr>
          <p:cNvPr id="16" name="TextBox 15"/>
          <p:cNvSpPr txBox="1"/>
          <p:nvPr/>
        </p:nvSpPr>
        <p:spPr>
          <a:xfrm>
            <a:off x="2123729" y="3736776"/>
            <a:ext cx="6552727" cy="2860576"/>
          </a:xfrm>
          <a:prstGeom prst="roundRec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2000" b="1" dirty="0" smtClean="0">
                <a:latin typeface="Source Code Pro" panose="020B0509030403020204" pitchFamily="49" charset="0"/>
              </a:rPr>
              <a:t>__add__(self, other)</a:t>
            </a:r>
            <a:r>
              <a:rPr lang="en-GB" sz="2000" dirty="0" smtClean="0">
                <a:latin typeface="Source Code Pro" panose="020B0509030403020204" pitchFamily="49" charset="0"/>
              </a:rPr>
              <a:t>       self + other</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__sub__(self, other)</a:t>
            </a:r>
            <a:r>
              <a:rPr lang="en-GB" sz="2000" dirty="0" smtClean="0">
                <a:latin typeface="Source Code Pro" panose="020B0509030403020204" pitchFamily="49" charset="0"/>
              </a:rPr>
              <a:t>       self - other</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mul</a:t>
            </a:r>
            <a:r>
              <a:rPr lang="en-GB" sz="2000" b="1" dirty="0" smtClean="0">
                <a:latin typeface="Source Code Pro" panose="020B0509030403020204" pitchFamily="49" charset="0"/>
              </a:rPr>
              <a:t>__(</a:t>
            </a:r>
            <a:r>
              <a:rPr lang="en-GB" sz="2000" b="1" dirty="0">
                <a:latin typeface="Source Code Pro" panose="020B0509030403020204" pitchFamily="49" charset="0"/>
              </a:rPr>
              <a:t>self, other</a:t>
            </a:r>
            <a:r>
              <a:rPr lang="en-GB" sz="2000" b="1" dirty="0" smtClean="0">
                <a:latin typeface="Source Code Pro" panose="020B0509030403020204" pitchFamily="49" charset="0"/>
              </a:rPr>
              <a:t>)</a:t>
            </a:r>
            <a:r>
              <a:rPr lang="en-GB" sz="2000" dirty="0" smtClean="0">
                <a:latin typeface="Source Code Pro" panose="020B0509030403020204" pitchFamily="49" charset="0"/>
              </a:rPr>
              <a:t>       self * other</a:t>
            </a:r>
            <a:endParaRPr lang="en-GB" sz="2000" b="1" dirty="0">
              <a:latin typeface="Source Code Pro" panose="020B0509030403020204" pitchFamily="49" charset="0"/>
            </a:endParaRPr>
          </a:p>
          <a:p>
            <a:r>
              <a:rPr lang="en-GB" sz="2000" b="1" dirty="0">
                <a:latin typeface="Source Code Pro" panose="020B0509030403020204" pitchFamily="49" charset="0"/>
              </a:rPr>
              <a:t>__</a:t>
            </a:r>
            <a:r>
              <a:rPr lang="en-GB" sz="2000" b="1" dirty="0" err="1">
                <a:latin typeface="Source Code Pro" panose="020B0509030403020204" pitchFamily="49" charset="0"/>
              </a:rPr>
              <a:t>truediv</a:t>
            </a:r>
            <a:r>
              <a:rPr lang="en-GB" sz="2000" b="1" dirty="0">
                <a:latin typeface="Source Code Pro" panose="020B0509030403020204" pitchFamily="49" charset="0"/>
              </a:rPr>
              <a:t>__(self, other)</a:t>
            </a:r>
            <a:r>
              <a:rPr lang="en-GB" sz="2000" dirty="0">
                <a:latin typeface="Source Code Pro" panose="020B0509030403020204" pitchFamily="49" charset="0"/>
              </a:rPr>
              <a:t>   self / other</a:t>
            </a:r>
            <a:endParaRPr lang="en-GB" sz="2000" b="1" dirty="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floordiv</a:t>
            </a:r>
            <a:r>
              <a:rPr lang="en-GB" sz="2000" b="1" dirty="0" smtClean="0">
                <a:latin typeface="Source Code Pro" panose="020B0509030403020204" pitchFamily="49" charset="0"/>
              </a:rPr>
              <a:t>__(</a:t>
            </a:r>
            <a:r>
              <a:rPr lang="en-GB" sz="2000" b="1" dirty="0">
                <a:latin typeface="Source Code Pro" panose="020B0509030403020204" pitchFamily="49" charset="0"/>
              </a:rPr>
              <a:t>self, other</a:t>
            </a:r>
            <a:r>
              <a:rPr lang="en-GB" sz="2000" b="1" dirty="0" smtClean="0">
                <a:latin typeface="Source Code Pro" panose="020B0509030403020204" pitchFamily="49" charset="0"/>
              </a:rPr>
              <a:t>)</a:t>
            </a:r>
            <a:r>
              <a:rPr lang="en-GB" sz="2000" dirty="0" smtClean="0">
                <a:latin typeface="Source Code Pro" panose="020B0509030403020204" pitchFamily="49" charset="0"/>
              </a:rPr>
              <a:t>  self // other</a:t>
            </a:r>
            <a:endParaRPr lang="en-GB" sz="2000" b="1" dirty="0">
              <a:latin typeface="Source Code Pro" panose="020B0509030403020204" pitchFamily="49" charset="0"/>
            </a:endParaRPr>
          </a:p>
          <a:p>
            <a:r>
              <a:rPr lang="en-GB" sz="2000" b="1" dirty="0" smtClean="0">
                <a:latin typeface="Source Code Pro" panose="020B0509030403020204" pitchFamily="49" charset="0"/>
              </a:rPr>
              <a:t>__mod__(</a:t>
            </a:r>
            <a:r>
              <a:rPr lang="en-GB" sz="2000" b="1" dirty="0">
                <a:latin typeface="Source Code Pro" panose="020B0509030403020204" pitchFamily="49" charset="0"/>
              </a:rPr>
              <a:t>self, other</a:t>
            </a:r>
            <a:r>
              <a:rPr lang="en-GB" sz="2000" b="1" dirty="0" smtClean="0">
                <a:latin typeface="Source Code Pro" panose="020B0509030403020204" pitchFamily="49" charset="0"/>
              </a:rPr>
              <a:t>)</a:t>
            </a:r>
            <a:r>
              <a:rPr lang="en-GB" sz="2000" dirty="0" smtClean="0">
                <a:latin typeface="Source Code Pro" panose="020B0509030403020204" pitchFamily="49" charset="0"/>
              </a:rPr>
              <a:t>       self % other</a:t>
            </a:r>
            <a:endParaRPr lang="en-GB" sz="2000" b="1" dirty="0">
              <a:latin typeface="Source Code Pro" panose="020B0509030403020204" pitchFamily="49" charset="0"/>
            </a:endParaRPr>
          </a:p>
          <a:p>
            <a:r>
              <a:rPr lang="en-GB" sz="2000" b="1" dirty="0" smtClean="0">
                <a:latin typeface="Source Code Pro" panose="020B0509030403020204" pitchFamily="49" charset="0"/>
              </a:rPr>
              <a:t>__pow__(</a:t>
            </a:r>
            <a:r>
              <a:rPr lang="en-GB" sz="2000" b="1" dirty="0">
                <a:latin typeface="Source Code Pro" panose="020B0509030403020204" pitchFamily="49" charset="0"/>
              </a:rPr>
              <a:t>self, other</a:t>
            </a:r>
            <a:r>
              <a:rPr lang="en-GB" sz="2000" b="1" dirty="0" smtClean="0">
                <a:latin typeface="Source Code Pro" panose="020B0509030403020204" pitchFamily="49" charset="0"/>
              </a:rPr>
              <a:t>)</a:t>
            </a:r>
            <a:r>
              <a:rPr lang="en-GB" sz="2000" dirty="0" smtClean="0">
                <a:latin typeface="Source Code Pro" panose="020B0509030403020204" pitchFamily="49" charset="0"/>
              </a:rPr>
              <a:t>       self**other</a:t>
            </a:r>
            <a:endParaRPr lang="en-GB" sz="2000" b="1" dirty="0" smtClean="0">
              <a:latin typeface="Source Code Pro" panose="020B0509030403020204" pitchFamily="49" charset="0"/>
            </a:endParaRPr>
          </a:p>
          <a:p>
            <a:r>
              <a:rPr lang="en-GB" sz="2000" dirty="0" smtClean="0">
                <a:latin typeface="Source Code Pro" panose="020B0509030403020204" pitchFamily="49" charset="0"/>
              </a:rPr>
              <a:t>...</a:t>
            </a:r>
            <a:endParaRPr lang="en-GB" sz="2000" dirty="0">
              <a:latin typeface="Source Code Pro" panose="020B0509030403020204" pitchFamily="49" charset="0"/>
            </a:endParaRPr>
          </a:p>
          <a:p>
            <a:endParaRPr lang="en-GB" sz="2000" b="1" dirty="0" smtClean="0">
              <a:latin typeface="Source Code Pro" panose="020B0509030403020204" pitchFamily="49" charset="0"/>
            </a:endParaRPr>
          </a:p>
        </p:txBody>
      </p:sp>
      <p:sp>
        <p:nvSpPr>
          <p:cNvPr id="17" name="TextBox 16"/>
          <p:cNvSpPr txBox="1"/>
          <p:nvPr/>
        </p:nvSpPr>
        <p:spPr>
          <a:xfrm>
            <a:off x="2411759" y="3356992"/>
            <a:ext cx="2192652" cy="307777"/>
          </a:xfrm>
          <a:prstGeom prst="rect">
            <a:avLst/>
          </a:prstGeom>
          <a:noFill/>
        </p:spPr>
        <p:txBody>
          <a:bodyPr wrap="none" rtlCol="0">
            <a:spAutoFit/>
          </a:bodyPr>
          <a:lstStyle/>
          <a:p>
            <a:r>
              <a:rPr lang="en-GB" sz="1400" dirty="0" smtClean="0">
                <a:solidFill>
                  <a:schemeClr val="bg1">
                    <a:lumMod val="50000"/>
                  </a:schemeClr>
                </a:solidFill>
              </a:rPr>
              <a:t>Binary arithmetic operators</a:t>
            </a:r>
            <a:endParaRPr lang="en-GB" sz="1400" dirty="0">
              <a:solidFill>
                <a:schemeClr val="bg1">
                  <a:lumMod val="50000"/>
                </a:schemeClr>
              </a:solidFill>
            </a:endParaRPr>
          </a:p>
        </p:txBody>
      </p:sp>
      <p:sp>
        <p:nvSpPr>
          <p:cNvPr id="9" name="TextBox 8"/>
          <p:cNvSpPr txBox="1"/>
          <p:nvPr/>
        </p:nvSpPr>
        <p:spPr>
          <a:xfrm>
            <a:off x="251520" y="4060810"/>
            <a:ext cx="1728192" cy="1600438"/>
          </a:xfrm>
          <a:prstGeom prst="rect">
            <a:avLst/>
          </a:prstGeom>
          <a:noFill/>
        </p:spPr>
        <p:txBody>
          <a:bodyPr wrap="square" rtlCol="0">
            <a:spAutoFit/>
          </a:bodyPr>
          <a:lstStyle/>
          <a:p>
            <a:r>
              <a:rPr lang="en-GB" sz="1400" dirty="0" smtClean="0">
                <a:solidFill>
                  <a:schemeClr val="bg1">
                    <a:lumMod val="50000"/>
                  </a:schemeClr>
                </a:solidFill>
              </a:rPr>
              <a:t>Reflected forms also exist, e.g., </a:t>
            </a:r>
            <a:r>
              <a:rPr lang="en-GB" sz="1400" i="1" dirty="0" smtClean="0">
                <a:solidFill>
                  <a:schemeClr val="bg1">
                    <a:lumMod val="50000"/>
                  </a:schemeClr>
                </a:solidFill>
              </a:rPr>
              <a:t>__</a:t>
            </a:r>
            <a:r>
              <a:rPr lang="en-GB" sz="1400" i="1" dirty="0" err="1" smtClean="0">
                <a:solidFill>
                  <a:schemeClr val="bg1">
                    <a:lumMod val="50000"/>
                  </a:schemeClr>
                </a:solidFill>
              </a:rPr>
              <a:t>radd</a:t>
            </a:r>
            <a:r>
              <a:rPr lang="en-GB" sz="1400" i="1" dirty="0" smtClean="0">
                <a:solidFill>
                  <a:schemeClr val="bg1">
                    <a:lumMod val="50000"/>
                  </a:schemeClr>
                </a:solidFill>
              </a:rPr>
              <a:t>__</a:t>
            </a:r>
            <a:r>
              <a:rPr lang="en-GB" sz="1400" dirty="0" smtClean="0">
                <a:solidFill>
                  <a:schemeClr val="bg1">
                    <a:lumMod val="50000"/>
                  </a:schemeClr>
                </a:solidFill>
              </a:rPr>
              <a:t>, where method dispatch should be on the right-hand rather than left-hand operand</a:t>
            </a:r>
            <a:endParaRPr lang="en-GB" sz="1400" i="1" dirty="0">
              <a:solidFill>
                <a:schemeClr val="bg1">
                  <a:lumMod val="50000"/>
                </a:schemeClr>
              </a:solidFill>
            </a:endParaRPr>
          </a:p>
        </p:txBody>
      </p:sp>
      <p:cxnSp>
        <p:nvCxnSpPr>
          <p:cNvPr id="10" name="Straight Connector 9"/>
          <p:cNvCxnSpPr/>
          <p:nvPr/>
        </p:nvCxnSpPr>
        <p:spPr>
          <a:xfrm>
            <a:off x="1093668" y="5517232"/>
            <a:ext cx="1030060"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48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functions &amp; lambdas</a:t>
            </a:r>
            <a:endParaRPr lang="en-GB" dirty="0"/>
          </a:p>
        </p:txBody>
      </p:sp>
      <p:sp>
        <p:nvSpPr>
          <p:cNvPr id="3" name="Content Placeholder 2"/>
          <p:cNvSpPr>
            <a:spLocks noGrp="1"/>
          </p:cNvSpPr>
          <p:nvPr>
            <p:ph idx="1"/>
          </p:nvPr>
        </p:nvSpPr>
        <p:spPr/>
        <p:txBody>
          <a:bodyPr/>
          <a:lstStyle/>
          <a:p>
            <a:r>
              <a:rPr lang="en-GB" dirty="0" smtClean="0"/>
              <a:t>Nested functions and lambdas bind to their surrounding scope</a:t>
            </a:r>
          </a:p>
          <a:p>
            <a:pPr lvl="1"/>
            <a:r>
              <a:rPr lang="en-GB" dirty="0" smtClean="0"/>
              <a:t>I.e., they are closures</a:t>
            </a:r>
          </a:p>
        </p:txBody>
      </p:sp>
      <p:sp>
        <p:nvSpPr>
          <p:cNvPr id="4" name="TextBox 3"/>
          <p:cNvSpPr txBox="1"/>
          <p:nvPr/>
        </p:nvSpPr>
        <p:spPr>
          <a:xfrm>
            <a:off x="1331640" y="3284984"/>
            <a:ext cx="6984776" cy="129614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curry(function, first):</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def</a:t>
            </a:r>
            <a:r>
              <a:rPr lang="en-GB" dirty="0" smtClean="0">
                <a:latin typeface="Source Code Pro" panose="020B0509030403020204" pitchFamily="49" charset="0"/>
              </a:rPr>
              <a:t> curried(second):</a:t>
            </a:r>
          </a:p>
          <a:p>
            <a:r>
              <a:rPr lang="en-GB" dirty="0">
                <a:latin typeface="Source Code Pro" panose="020B0509030403020204" pitchFamily="49" charset="0"/>
              </a:rPr>
              <a:t> </a:t>
            </a:r>
            <a:r>
              <a:rPr lang="en-GB" dirty="0" smtClean="0">
                <a:latin typeface="Source Code Pro" panose="020B0509030403020204" pitchFamily="49" charset="0"/>
              </a:rPr>
              <a:t>       return function(first, second)</a:t>
            </a:r>
          </a:p>
          <a:p>
            <a:r>
              <a:rPr lang="en-GB" dirty="0">
                <a:latin typeface="Source Code Pro" panose="020B0509030403020204" pitchFamily="49" charset="0"/>
              </a:rPr>
              <a:t> </a:t>
            </a:r>
            <a:r>
              <a:rPr lang="en-GB" dirty="0" smtClean="0">
                <a:latin typeface="Source Code Pro" panose="020B0509030403020204" pitchFamily="49" charset="0"/>
              </a:rPr>
              <a:t>   return curried</a:t>
            </a:r>
          </a:p>
        </p:txBody>
      </p:sp>
      <p:sp>
        <p:nvSpPr>
          <p:cNvPr id="5" name="TextBox 4"/>
          <p:cNvSpPr txBox="1"/>
          <p:nvPr/>
        </p:nvSpPr>
        <p:spPr>
          <a:xfrm>
            <a:off x="1331640" y="4725144"/>
            <a:ext cx="6984776" cy="79208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curry(function, first):</a:t>
            </a:r>
          </a:p>
          <a:p>
            <a:r>
              <a:rPr lang="en-GB" dirty="0" smtClean="0">
                <a:latin typeface="Source Code Pro" panose="020B0509030403020204" pitchFamily="49" charset="0"/>
              </a:rPr>
              <a:t>    return lambda second: function(first, second)</a:t>
            </a:r>
          </a:p>
        </p:txBody>
      </p:sp>
      <p:sp>
        <p:nvSpPr>
          <p:cNvPr id="6" name="TextBox 5"/>
          <p:cNvSpPr txBox="1"/>
          <p:nvPr/>
        </p:nvSpPr>
        <p:spPr>
          <a:xfrm>
            <a:off x="4067944" y="5661248"/>
            <a:ext cx="4248472"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pPr>
              <a:spcBef>
                <a:spcPts val="1200"/>
              </a:spcBef>
            </a:pPr>
            <a:r>
              <a:rPr lang="en-GB" dirty="0" smtClean="0">
                <a:latin typeface="Source Code Pro" panose="020B0509030403020204" pitchFamily="49" charset="0"/>
              </a:rPr>
              <a:t>hello = curry(print, 'Hello')</a:t>
            </a:r>
          </a:p>
          <a:p>
            <a:r>
              <a:rPr lang="en-GB" dirty="0" smtClean="0">
                <a:latin typeface="Source Code Pro" panose="020B0509030403020204" pitchFamily="49" charset="0"/>
              </a:rPr>
              <a:t>hello('World')</a:t>
            </a:r>
          </a:p>
        </p:txBody>
      </p:sp>
    </p:spTree>
    <p:extLst>
      <p:ext uri="{BB962C8B-B14F-4D97-AF65-F5344CB8AC3E}">
        <p14:creationId xmlns:p14="http://schemas.microsoft.com/office/powerpoint/2010/main" val="207396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 wrapping</a:t>
            </a:r>
            <a:endParaRPr lang="en-GB" dirty="0"/>
          </a:p>
        </p:txBody>
      </p:sp>
      <p:sp>
        <p:nvSpPr>
          <p:cNvPr id="4" name="TextBox 3"/>
          <p:cNvSpPr txBox="1"/>
          <p:nvPr/>
        </p:nvSpPr>
        <p:spPr>
          <a:xfrm>
            <a:off x="899592" y="2132856"/>
            <a:ext cx="7344816" cy="33123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err="1" smtClean="0">
                <a:latin typeface="Source Code Pro" panose="020B0509030403020204" pitchFamily="49" charset="0"/>
              </a:rPr>
              <a:t>def</a:t>
            </a:r>
            <a:r>
              <a:rPr lang="en-GB" sz="2000" dirty="0" smtClean="0">
                <a:latin typeface="Source Code Pro" panose="020B0509030403020204" pitchFamily="49" charset="0"/>
              </a:rPr>
              <a:t> </a:t>
            </a:r>
            <a:r>
              <a:rPr lang="en-GB" sz="2000" dirty="0" err="1" smtClean="0">
                <a:latin typeface="Source Code Pro" panose="020B0509030403020204" pitchFamily="49" charset="0"/>
              </a:rPr>
              <a:t>timed_function</a:t>
            </a:r>
            <a:r>
              <a:rPr lang="en-GB" sz="2000" dirty="0" smtClean="0">
                <a:latin typeface="Source Code Pro" panose="020B0509030403020204" pitchFamily="49" charset="0"/>
              </a:rPr>
              <a:t>(function, *, report=print):</a:t>
            </a:r>
          </a:p>
          <a:p>
            <a:pPr>
              <a:spcBef>
                <a:spcPts val="600"/>
              </a:spcBef>
            </a:pPr>
            <a:r>
              <a:rPr lang="en-GB" sz="2000" dirty="0">
                <a:latin typeface="Source Code Pro" panose="020B0509030403020204" pitchFamily="49" charset="0"/>
              </a:rPr>
              <a:t> </a:t>
            </a:r>
            <a:r>
              <a:rPr lang="en-GB" sz="2000" dirty="0" smtClean="0">
                <a:latin typeface="Source Code Pro" panose="020B0509030403020204" pitchFamily="49" charset="0"/>
              </a:rPr>
              <a:t>   from time import time</a:t>
            </a:r>
          </a:p>
          <a:p>
            <a:pPr>
              <a:spcBef>
                <a:spcPts val="600"/>
              </a:spcBef>
            </a:pPr>
            <a:r>
              <a:rPr lang="en-GB" sz="2000" dirty="0" smtClean="0">
                <a:latin typeface="Source Code Pro" panose="020B0509030403020204" pitchFamily="49" charset="0"/>
              </a:rPr>
              <a:t>    </a:t>
            </a:r>
            <a:r>
              <a:rPr lang="en-GB" sz="2000" dirty="0" err="1" smtClean="0">
                <a:latin typeface="Source Code Pro" panose="020B0509030403020204" pitchFamily="49" charset="0"/>
              </a:rPr>
              <a:t>def</a:t>
            </a:r>
            <a:r>
              <a:rPr lang="en-GB" sz="2000" dirty="0" smtClean="0">
                <a:latin typeface="Source Code Pro" panose="020B0509030403020204" pitchFamily="49" charset="0"/>
              </a:rPr>
              <a:t> wrapper(*</a:t>
            </a:r>
            <a:r>
              <a:rPr lang="en-GB" sz="2000" dirty="0" err="1" smtClean="0">
                <a:latin typeface="Source Code Pro" panose="020B0509030403020204" pitchFamily="49" charset="0"/>
              </a:rPr>
              <a:t>args</a:t>
            </a:r>
            <a:r>
              <a:rPr lang="en-GB" sz="2000" dirty="0" smtClean="0">
                <a:latin typeface="Source Code Pro" panose="020B0509030403020204" pitchFamily="49" charset="0"/>
              </a:rPr>
              <a:t>):</a:t>
            </a:r>
          </a:p>
          <a:p>
            <a:pPr>
              <a:spcBef>
                <a:spcPts val="600"/>
              </a:spcBef>
            </a:pPr>
            <a:r>
              <a:rPr lang="en-GB" sz="2000" dirty="0">
                <a:latin typeface="Source Code Pro" panose="020B0509030403020204" pitchFamily="49" charset="0"/>
              </a:rPr>
              <a:t> </a:t>
            </a:r>
            <a:r>
              <a:rPr lang="en-GB" sz="2000" dirty="0" smtClean="0">
                <a:latin typeface="Source Code Pro" panose="020B0509030403020204" pitchFamily="49" charset="0"/>
              </a:rPr>
              <a:t>       start = time()</a:t>
            </a:r>
          </a:p>
          <a:p>
            <a:pPr>
              <a:spcBef>
                <a:spcPts val="600"/>
              </a:spcBef>
            </a:pPr>
            <a:r>
              <a:rPr lang="en-GB" sz="2000" dirty="0">
                <a:latin typeface="Source Code Pro" panose="020B0509030403020204" pitchFamily="49" charset="0"/>
              </a:rPr>
              <a:t> </a:t>
            </a:r>
            <a:r>
              <a:rPr lang="en-GB" sz="2000" dirty="0" smtClean="0">
                <a:latin typeface="Source Code Pro" panose="020B0509030403020204" pitchFamily="49" charset="0"/>
              </a:rPr>
              <a:t>       try:</a:t>
            </a:r>
          </a:p>
          <a:p>
            <a:r>
              <a:rPr lang="en-GB" sz="2000" dirty="0" smtClean="0">
                <a:latin typeface="Source Code Pro" panose="020B0509030403020204" pitchFamily="49" charset="0"/>
              </a:rPr>
              <a:t>            function(*</a:t>
            </a:r>
            <a:r>
              <a:rPr lang="en-GB" sz="2000" dirty="0" err="1" smtClean="0">
                <a:latin typeface="Source Code Pro" panose="020B0509030403020204" pitchFamily="49" charset="0"/>
              </a:rPr>
              <a:t>args</a:t>
            </a:r>
            <a:r>
              <a:rPr lang="en-GB" sz="2000" dirty="0" smtClean="0">
                <a:latin typeface="Source Code Pro" panose="020B0509030403020204" pitchFamily="49" charset="0"/>
              </a:rPr>
              <a:t>)</a:t>
            </a:r>
          </a:p>
          <a:p>
            <a:r>
              <a:rPr lang="en-GB" sz="2000" dirty="0">
                <a:latin typeface="Source Code Pro" panose="020B0509030403020204" pitchFamily="49" charset="0"/>
              </a:rPr>
              <a:t> </a:t>
            </a:r>
            <a:r>
              <a:rPr lang="en-GB" sz="2000" dirty="0" smtClean="0">
                <a:latin typeface="Source Code Pro" panose="020B0509030403020204" pitchFamily="49" charset="0"/>
              </a:rPr>
              <a:t>       finally:</a:t>
            </a:r>
          </a:p>
          <a:p>
            <a:r>
              <a:rPr lang="en-GB" sz="2000" dirty="0">
                <a:latin typeface="Source Code Pro" panose="020B0509030403020204" pitchFamily="49" charset="0"/>
              </a:rPr>
              <a:t> </a:t>
            </a:r>
            <a:r>
              <a:rPr lang="en-GB" sz="2000" dirty="0" smtClean="0">
                <a:latin typeface="Source Code Pro" panose="020B0509030403020204" pitchFamily="49" charset="0"/>
              </a:rPr>
              <a:t>           report(time() – start)</a:t>
            </a:r>
          </a:p>
          <a:p>
            <a:pPr>
              <a:spcBef>
                <a:spcPts val="600"/>
              </a:spcBef>
            </a:pPr>
            <a:r>
              <a:rPr lang="en-GB" sz="2000" dirty="0">
                <a:latin typeface="Source Code Pro" panose="020B0509030403020204" pitchFamily="49" charset="0"/>
              </a:rPr>
              <a:t> </a:t>
            </a:r>
            <a:r>
              <a:rPr lang="en-GB" sz="2000" dirty="0" smtClean="0">
                <a:latin typeface="Source Code Pro" panose="020B0509030403020204" pitchFamily="49" charset="0"/>
              </a:rPr>
              <a:t>   return wrapper</a:t>
            </a:r>
          </a:p>
        </p:txBody>
      </p:sp>
      <p:sp>
        <p:nvSpPr>
          <p:cNvPr id="6" name="TextBox 5"/>
          <p:cNvSpPr txBox="1"/>
          <p:nvPr/>
        </p:nvSpPr>
        <p:spPr>
          <a:xfrm>
            <a:off x="5364088" y="1340768"/>
            <a:ext cx="2232248" cy="523220"/>
          </a:xfrm>
          <a:prstGeom prst="rect">
            <a:avLst/>
          </a:prstGeom>
          <a:noFill/>
        </p:spPr>
        <p:txBody>
          <a:bodyPr wrap="square" rtlCol="0">
            <a:spAutoFit/>
          </a:bodyPr>
          <a:lstStyle/>
          <a:p>
            <a:r>
              <a:rPr lang="en-GB" sz="1400" dirty="0" smtClean="0">
                <a:solidFill>
                  <a:schemeClr val="tx1">
                    <a:lumMod val="75000"/>
                    <a:lumOff val="25000"/>
                  </a:schemeClr>
                </a:solidFill>
              </a:rPr>
              <a:t>Force non-positional use of subsequent  parameters</a:t>
            </a:r>
            <a:endParaRPr lang="en-GB" sz="1400" i="1" dirty="0">
              <a:solidFill>
                <a:schemeClr val="tx1">
                  <a:lumMod val="75000"/>
                  <a:lumOff val="25000"/>
                </a:schemeClr>
              </a:solidFill>
            </a:endParaRPr>
          </a:p>
        </p:txBody>
      </p:sp>
      <p:cxnSp>
        <p:nvCxnSpPr>
          <p:cNvPr id="7" name="Straight Connector 6"/>
          <p:cNvCxnSpPr/>
          <p:nvPr/>
        </p:nvCxnSpPr>
        <p:spPr>
          <a:xfrm>
            <a:off x="5508104" y="1844824"/>
            <a:ext cx="0" cy="36004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9592" y="5589240"/>
            <a:ext cx="7344816" cy="79208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wrapped = </a:t>
            </a:r>
            <a:r>
              <a:rPr lang="en-GB" sz="2000" dirty="0" err="1" smtClean="0">
                <a:latin typeface="Source Code Pro" panose="020B0509030403020204" pitchFamily="49" charset="0"/>
              </a:rPr>
              <a:t>timed_function</a:t>
            </a:r>
            <a:r>
              <a:rPr lang="en-GB" sz="2000" dirty="0" smtClean="0">
                <a:latin typeface="Source Code Pro" panose="020B0509030403020204" pitchFamily="49" charset="0"/>
              </a:rPr>
              <a:t>(</a:t>
            </a:r>
            <a:r>
              <a:rPr lang="en-GB" sz="2000" dirty="0" err="1" smtClean="0">
                <a:latin typeface="Source Code Pro" panose="020B0509030403020204" pitchFamily="49" charset="0"/>
              </a:rPr>
              <a:t>long_running</a:t>
            </a:r>
            <a:r>
              <a:rPr lang="en-GB" sz="2000" dirty="0" smtClean="0">
                <a:latin typeface="Source Code Pro" panose="020B0509030403020204" pitchFamily="49" charset="0"/>
              </a:rPr>
              <a:t>)</a:t>
            </a:r>
          </a:p>
          <a:p>
            <a:r>
              <a:rPr lang="en-GB" sz="2000" dirty="0" smtClean="0">
                <a:latin typeface="Source Code Pro" panose="020B0509030403020204" pitchFamily="49" charset="0"/>
              </a:rPr>
              <a:t>wrapped(</a:t>
            </a:r>
            <a:r>
              <a:rPr lang="en-GB" sz="2000" dirty="0" err="1" smtClean="0">
                <a:latin typeface="Source Code Pro" panose="020B0509030403020204" pitchFamily="49" charset="0"/>
              </a:rPr>
              <a:t>arg_for_long_running</a:t>
            </a:r>
            <a:r>
              <a:rPr lang="en-GB" sz="2000" dirty="0" smtClean="0">
                <a:latin typeface="Source Code Pro" panose="020B0509030403020204" pitchFamily="49" charset="0"/>
              </a:rPr>
              <a:t>)</a:t>
            </a:r>
          </a:p>
        </p:txBody>
      </p:sp>
    </p:spTree>
    <p:extLst>
      <p:ext uri="{BB962C8B-B14F-4D97-AF65-F5344CB8AC3E}">
        <p14:creationId xmlns:p14="http://schemas.microsoft.com/office/powerpoint/2010/main" val="31265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partial</a:t>
            </a:r>
            <a:r>
              <a:rPr lang="en-GB" dirty="0" smtClean="0"/>
              <a:t> application</a:t>
            </a:r>
            <a:endParaRPr lang="en-GB" dirty="0"/>
          </a:p>
        </p:txBody>
      </p:sp>
      <p:sp>
        <p:nvSpPr>
          <p:cNvPr id="3" name="Content Placeholder 2"/>
          <p:cNvSpPr>
            <a:spLocks noGrp="1"/>
          </p:cNvSpPr>
          <p:nvPr>
            <p:ph idx="1"/>
          </p:nvPr>
        </p:nvSpPr>
        <p:spPr/>
        <p:txBody>
          <a:bodyPr/>
          <a:lstStyle/>
          <a:p>
            <a:r>
              <a:rPr lang="en-GB" dirty="0" smtClean="0"/>
              <a:t>Values can be bound to a function's parameters using </a:t>
            </a:r>
            <a:r>
              <a:rPr lang="en-GB" i="1" dirty="0" err="1" smtClean="0"/>
              <a:t>functools.partial</a:t>
            </a:r>
            <a:endParaRPr lang="en-GB" i="1" dirty="0" smtClean="0"/>
          </a:p>
          <a:p>
            <a:pPr lvl="1"/>
            <a:r>
              <a:rPr lang="en-GB" dirty="0" smtClean="0"/>
              <a:t>Bound positional and keyword arguments are supplied on calling the resulting callable, other arguments are appended</a:t>
            </a:r>
            <a:endParaRPr lang="en-GB" dirty="0"/>
          </a:p>
        </p:txBody>
      </p:sp>
      <p:sp>
        <p:nvSpPr>
          <p:cNvPr id="4" name="TextBox 3"/>
          <p:cNvSpPr txBox="1"/>
          <p:nvPr/>
        </p:nvSpPr>
        <p:spPr>
          <a:xfrm>
            <a:off x="1331640" y="4077072"/>
            <a:ext cx="6912768" cy="244827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pPr>
              <a:spcAft>
                <a:spcPts val="1200"/>
              </a:spcAft>
            </a:pPr>
            <a:r>
              <a:rPr lang="en-GB" dirty="0" smtClean="0">
                <a:latin typeface="Source Code Pro" panose="020B0509030403020204" pitchFamily="49" charset="0"/>
              </a:rPr>
              <a:t>quoted = partial(print, '&gt;')</a:t>
            </a:r>
          </a:p>
          <a:p>
            <a:pPr>
              <a:spcBef>
                <a:spcPts val="300"/>
              </a:spcBef>
            </a:pPr>
            <a:r>
              <a:rPr lang="en-GB" dirty="0" smtClean="0">
                <a:latin typeface="Source Code Pro" panose="020B0509030403020204" pitchFamily="49" charset="0"/>
              </a:rPr>
              <a:t>quoted()</a:t>
            </a:r>
          </a:p>
          <a:p>
            <a:pPr algn="r">
              <a:spcBef>
                <a:spcPts val="300"/>
              </a:spcBef>
            </a:pPr>
            <a:r>
              <a:rPr lang="en-GB" dirty="0" smtClean="0">
                <a:solidFill>
                  <a:schemeClr val="bg1">
                    <a:lumMod val="65000"/>
                  </a:schemeClr>
                </a:solidFill>
                <a:latin typeface="Source Code Pro" panose="020B0509030403020204" pitchFamily="49" charset="0"/>
              </a:rPr>
              <a:t>print('&gt;')</a:t>
            </a:r>
          </a:p>
          <a:p>
            <a:pPr>
              <a:spcBef>
                <a:spcPts val="300"/>
              </a:spcBef>
            </a:pPr>
            <a:r>
              <a:rPr lang="en-GB" dirty="0" smtClean="0">
                <a:latin typeface="Source Code Pro" panose="020B0509030403020204" pitchFamily="49" charset="0"/>
              </a:rPr>
              <a:t>quoted('Hello, World!')</a:t>
            </a:r>
          </a:p>
          <a:p>
            <a:pPr algn="r">
              <a:spcBef>
                <a:spcPts val="300"/>
              </a:spcBef>
            </a:pPr>
            <a:r>
              <a:rPr lang="en-GB" dirty="0" smtClean="0">
                <a:solidFill>
                  <a:schemeClr val="bg1">
                    <a:lumMod val="65000"/>
                  </a:schemeClr>
                </a:solidFill>
                <a:latin typeface="Source Code Pro" panose="020B0509030403020204" pitchFamily="49" charset="0"/>
              </a:rPr>
              <a:t>print('&gt;', 'Hello, World!')</a:t>
            </a:r>
          </a:p>
          <a:p>
            <a:pPr>
              <a:spcBef>
                <a:spcPts val="300"/>
              </a:spcBef>
            </a:pPr>
            <a:r>
              <a:rPr lang="en-GB" dirty="0" smtClean="0">
                <a:latin typeface="Source Code Pro" panose="020B0509030403020204" pitchFamily="49" charset="0"/>
              </a:rPr>
              <a:t>quoted('Hello, World!', end=' &lt;\n')</a:t>
            </a:r>
          </a:p>
          <a:p>
            <a:pPr algn="r">
              <a:spcBef>
                <a:spcPts val="300"/>
              </a:spcBef>
            </a:pPr>
            <a:r>
              <a:rPr lang="en-GB" dirty="0" smtClean="0">
                <a:solidFill>
                  <a:schemeClr val="bg1">
                    <a:lumMod val="65000"/>
                  </a:schemeClr>
                </a:solidFill>
                <a:latin typeface="Source Code Pro" panose="020B0509030403020204" pitchFamily="49" charset="0"/>
              </a:rPr>
              <a:t>print('&gt;', 'Hello, World!', end=' &lt;\n')</a:t>
            </a:r>
          </a:p>
        </p:txBody>
      </p:sp>
    </p:spTree>
    <p:extLst>
      <p:ext uri="{BB962C8B-B14F-4D97-AF65-F5344CB8AC3E}">
        <p14:creationId xmlns:p14="http://schemas.microsoft.com/office/powerpoint/2010/main" val="222526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Built-in algorithmic functions</a:t>
            </a:r>
            <a:endParaRPr lang="en-GB" dirty="0"/>
          </a:p>
        </p:txBody>
      </p:sp>
      <p:sp>
        <p:nvSpPr>
          <p:cNvPr id="4" name="TextBox 3"/>
          <p:cNvSpPr txBox="1"/>
          <p:nvPr/>
        </p:nvSpPr>
        <p:spPr>
          <a:xfrm>
            <a:off x="755576" y="1340768"/>
            <a:ext cx="5544616" cy="4968552"/>
          </a:xfrm>
          <a:prstGeom prst="roundRect">
            <a:avLst/>
          </a:prstGeom>
          <a:solidFill>
            <a:schemeClr val="bg1"/>
          </a:solidFill>
          <a:effectLst>
            <a:glow rad="63500">
              <a:schemeClr val="accent1">
                <a:satMod val="175000"/>
                <a:alpha val="40000"/>
              </a:schemeClr>
            </a:glow>
          </a:effectLst>
        </p:spPr>
        <p:txBody>
          <a:bodyPr wrap="square" lIns="288000" tIns="0" rIns="144000" bIns="72000" rtlCol="0">
            <a:noAutofit/>
          </a:bodyPr>
          <a:lstStyle/>
          <a:p>
            <a:r>
              <a:rPr lang="en-GB" sz="2000" b="1" dirty="0" smtClean="0">
                <a:latin typeface="Source Code Pro" panose="020B0509030403020204" pitchFamily="49" charset="0"/>
              </a:rPr>
              <a:t>min</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a:t>
            </a:r>
          </a:p>
          <a:p>
            <a:r>
              <a:rPr lang="en-GB" sz="2000" b="1" dirty="0" smtClean="0">
                <a:latin typeface="Source Code Pro" panose="020B0509030403020204" pitchFamily="49" charset="0"/>
              </a:rPr>
              <a:t>min</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 default=</a:t>
            </a:r>
            <a:r>
              <a:rPr lang="en-GB" sz="2000" i="1" dirty="0" smtClean="0">
                <a:latin typeface="Source Code Pro" panose="020B0509030403020204" pitchFamily="49" charset="0"/>
              </a:rPr>
              <a:t>value</a:t>
            </a:r>
            <a:r>
              <a:rPr lang="en-GB" sz="2000" dirty="0" smtClean="0">
                <a:latin typeface="Source Code Pro" panose="020B0509030403020204" pitchFamily="49" charset="0"/>
              </a:rPr>
              <a:t>)</a:t>
            </a:r>
          </a:p>
          <a:p>
            <a:r>
              <a:rPr lang="en-GB" sz="2000" b="1" dirty="0" smtClean="0">
                <a:latin typeface="Source Code Pro" panose="020B0509030403020204" pitchFamily="49" charset="0"/>
              </a:rPr>
              <a:t>min</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 key=</a:t>
            </a:r>
            <a:r>
              <a:rPr lang="en-GB" sz="2000" i="1" dirty="0" smtClean="0">
                <a:latin typeface="Source Code Pro" panose="020B0509030403020204" pitchFamily="49" charset="0"/>
              </a:rPr>
              <a:t>function</a:t>
            </a:r>
            <a:r>
              <a:rPr lang="en-GB" sz="2000" dirty="0" smtClean="0">
                <a:latin typeface="Source Code Pro" panose="020B0509030403020204" pitchFamily="49" charset="0"/>
              </a:rPr>
              <a:t>)</a:t>
            </a:r>
          </a:p>
          <a:p>
            <a:r>
              <a:rPr lang="en-GB" sz="2000" b="1" dirty="0" smtClean="0">
                <a:latin typeface="Source Code Pro" panose="020B0509030403020204" pitchFamily="49" charset="0"/>
              </a:rPr>
              <a:t>max</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a:t>
            </a:r>
          </a:p>
          <a:p>
            <a:r>
              <a:rPr lang="en-GB" sz="2000" b="1" dirty="0" smtClean="0">
                <a:latin typeface="Source Code Pro" panose="020B0509030403020204" pitchFamily="49" charset="0"/>
              </a:rPr>
              <a:t>max</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a:latin typeface="Source Code Pro" panose="020B0509030403020204" pitchFamily="49" charset="0"/>
              </a:rPr>
              <a:t>, default=</a:t>
            </a:r>
            <a:r>
              <a:rPr lang="en-GB" sz="2000" i="1" dirty="0">
                <a:latin typeface="Source Code Pro" panose="020B0509030403020204" pitchFamily="49" charset="0"/>
              </a:rPr>
              <a:t>value</a:t>
            </a:r>
            <a:r>
              <a:rPr lang="en-GB" sz="2000" dirty="0">
                <a:latin typeface="Source Code Pro" panose="020B0509030403020204" pitchFamily="49" charset="0"/>
              </a:rPr>
              <a:t>)</a:t>
            </a:r>
          </a:p>
          <a:p>
            <a:r>
              <a:rPr lang="en-GB" sz="2000" b="1" dirty="0" smtClean="0">
                <a:latin typeface="Source Code Pro" panose="020B0509030403020204" pitchFamily="49" charset="0"/>
              </a:rPr>
              <a:t>max</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a:latin typeface="Source Code Pro" panose="020B0509030403020204" pitchFamily="49" charset="0"/>
              </a:rPr>
              <a:t>, key=</a:t>
            </a:r>
            <a:r>
              <a:rPr lang="en-GB" sz="2000" i="1" dirty="0">
                <a:latin typeface="Source Code Pro" panose="020B0509030403020204" pitchFamily="49" charset="0"/>
              </a:rPr>
              <a:t>function</a:t>
            </a:r>
            <a:r>
              <a:rPr lang="en-GB" sz="2000" dirty="0">
                <a:latin typeface="Source Code Pro" panose="020B0509030403020204" pitchFamily="49" charset="0"/>
              </a:rPr>
              <a:t>)</a:t>
            </a:r>
          </a:p>
          <a:p>
            <a:r>
              <a:rPr lang="en-GB" sz="2000" b="1" dirty="0" smtClean="0">
                <a:latin typeface="Source Code Pro" panose="020B0509030403020204" pitchFamily="49" charset="0"/>
              </a:rPr>
              <a:t>sum</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a:latin typeface="Source Code Pro" panose="020B0509030403020204" pitchFamily="49" charset="0"/>
              </a:rPr>
              <a:t>)</a:t>
            </a:r>
          </a:p>
          <a:p>
            <a:r>
              <a:rPr lang="en-GB" sz="2000" b="1" dirty="0" smtClean="0">
                <a:latin typeface="Source Code Pro" panose="020B0509030403020204" pitchFamily="49" charset="0"/>
              </a:rPr>
              <a:t>sum</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 </a:t>
            </a:r>
            <a:r>
              <a:rPr lang="en-GB" sz="2000" i="1" dirty="0" smtClean="0">
                <a:latin typeface="Source Code Pro" panose="020B0509030403020204" pitchFamily="49" charset="0"/>
              </a:rPr>
              <a:t>start</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smtClean="0">
                <a:latin typeface="Source Code Pro" panose="020B0509030403020204" pitchFamily="49" charset="0"/>
              </a:rPr>
              <a:t>any</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a:t>
            </a:r>
          </a:p>
          <a:p>
            <a:r>
              <a:rPr lang="en-GB" sz="2000" b="1" dirty="0" smtClean="0">
                <a:latin typeface="Source Code Pro" panose="020B0509030403020204" pitchFamily="49" charset="0"/>
              </a:rPr>
              <a:t>all</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a:t>
            </a:r>
          </a:p>
          <a:p>
            <a:r>
              <a:rPr lang="en-GB" sz="2000" b="1" dirty="0" smtClean="0">
                <a:latin typeface="Source Code Pro" panose="020B0509030403020204" pitchFamily="49" charset="0"/>
              </a:rPr>
              <a:t>sorted</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a:t>
            </a:r>
          </a:p>
          <a:p>
            <a:r>
              <a:rPr lang="en-GB" sz="2000" b="1" dirty="0" smtClean="0">
                <a:latin typeface="Source Code Pro" panose="020B0509030403020204" pitchFamily="49" charset="0"/>
              </a:rPr>
              <a:t>sorted</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 key=</a:t>
            </a:r>
            <a:r>
              <a:rPr lang="en-GB" sz="2000" i="1" dirty="0" smtClean="0">
                <a:latin typeface="Source Code Pro" panose="020B0509030403020204" pitchFamily="49" charset="0"/>
              </a:rPr>
              <a:t>function</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smtClean="0">
                <a:latin typeface="Source Code Pro" panose="020B0509030403020204" pitchFamily="49" charset="0"/>
              </a:rPr>
              <a:t>sorted</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 reverse=True)</a:t>
            </a:r>
            <a:endParaRPr lang="en-GB" sz="2000" dirty="0">
              <a:latin typeface="Source Code Pro" panose="020B0509030403020204" pitchFamily="49" charset="0"/>
            </a:endParaRPr>
          </a:p>
          <a:p>
            <a:r>
              <a:rPr lang="en-GB" sz="2000" b="1" dirty="0" smtClean="0">
                <a:latin typeface="Source Code Pro" panose="020B0509030403020204" pitchFamily="49" charset="0"/>
              </a:rPr>
              <a:t>zip</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i="1" dirty="0" smtClean="0">
                <a:latin typeface="Source Code Pro" panose="020B0509030403020204" pitchFamily="49" charset="0"/>
              </a:rPr>
              <a:t>, </a:t>
            </a:r>
            <a:r>
              <a:rPr lang="en-GB" sz="2000" dirty="0" smtClean="0">
                <a:latin typeface="Source Code Pro" panose="020B0509030403020204" pitchFamily="49" charset="0"/>
              </a:rPr>
              <a:t>...)</a:t>
            </a:r>
          </a:p>
          <a:p>
            <a:r>
              <a:rPr lang="en-GB" sz="2000" dirty="0" smtClean="0">
                <a:latin typeface="Source Code Pro" panose="020B0509030403020204" pitchFamily="49" charset="0"/>
              </a:rPr>
              <a:t>...</a:t>
            </a:r>
            <a:endParaRPr lang="en-GB" sz="2000" dirty="0">
              <a:latin typeface="Source Code Pro" panose="020B0509030403020204" pitchFamily="49" charset="0"/>
            </a:endParaRPr>
          </a:p>
        </p:txBody>
      </p:sp>
      <p:sp>
        <p:nvSpPr>
          <p:cNvPr id="5" name="TextBox 4"/>
          <p:cNvSpPr txBox="1"/>
          <p:nvPr/>
        </p:nvSpPr>
        <p:spPr>
          <a:xfrm>
            <a:off x="6516216" y="1969676"/>
            <a:ext cx="2520280" cy="307777"/>
          </a:xfrm>
          <a:prstGeom prst="rect">
            <a:avLst/>
          </a:prstGeom>
          <a:noFill/>
        </p:spPr>
        <p:txBody>
          <a:bodyPr wrap="square" rtlCol="0">
            <a:spAutoFit/>
          </a:bodyPr>
          <a:lstStyle/>
          <a:p>
            <a:r>
              <a:rPr lang="en-GB" sz="1400" dirty="0" smtClean="0">
                <a:solidFill>
                  <a:schemeClr val="tx1">
                    <a:lumMod val="75000"/>
                    <a:lumOff val="25000"/>
                  </a:schemeClr>
                </a:solidFill>
              </a:rPr>
              <a:t>Default used if </a:t>
            </a:r>
            <a:r>
              <a:rPr lang="en-GB" sz="1400" i="1" dirty="0" err="1" smtClean="0">
                <a:solidFill>
                  <a:schemeClr val="tx1">
                    <a:lumMod val="75000"/>
                    <a:lumOff val="25000"/>
                  </a:schemeClr>
                </a:solidFill>
              </a:rPr>
              <a:t>iterable</a:t>
            </a:r>
            <a:r>
              <a:rPr lang="en-GB" sz="1400" dirty="0" smtClean="0">
                <a:solidFill>
                  <a:schemeClr val="tx1">
                    <a:lumMod val="75000"/>
                    <a:lumOff val="25000"/>
                  </a:schemeClr>
                </a:solidFill>
              </a:rPr>
              <a:t> is empty</a:t>
            </a:r>
            <a:endParaRPr lang="en-GB" sz="1400" dirty="0">
              <a:solidFill>
                <a:schemeClr val="tx1">
                  <a:lumMod val="75000"/>
                  <a:lumOff val="25000"/>
                </a:schemeClr>
              </a:solidFill>
            </a:endParaRPr>
          </a:p>
        </p:txBody>
      </p:sp>
      <p:cxnSp>
        <p:nvCxnSpPr>
          <p:cNvPr id="6" name="Straight Connector 5"/>
          <p:cNvCxnSpPr/>
          <p:nvPr/>
        </p:nvCxnSpPr>
        <p:spPr>
          <a:xfrm flipH="1">
            <a:off x="5580112" y="2132856"/>
            <a:ext cx="936104"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16216" y="2257127"/>
            <a:ext cx="2520280" cy="738664"/>
          </a:xfrm>
          <a:prstGeom prst="rect">
            <a:avLst/>
          </a:prstGeom>
          <a:noFill/>
        </p:spPr>
        <p:txBody>
          <a:bodyPr wrap="square" rtlCol="0">
            <a:spAutoFit/>
          </a:bodyPr>
          <a:lstStyle/>
          <a:p>
            <a:r>
              <a:rPr lang="en-GB" sz="1400" dirty="0" smtClean="0">
                <a:solidFill>
                  <a:schemeClr val="tx1">
                    <a:lumMod val="75000"/>
                    <a:lumOff val="25000"/>
                  </a:schemeClr>
                </a:solidFill>
              </a:rPr>
              <a:t>The function to transform the values before determining the lowest one</a:t>
            </a:r>
            <a:endParaRPr lang="en-GB" sz="1400" dirty="0">
              <a:solidFill>
                <a:schemeClr val="tx1">
                  <a:lumMod val="75000"/>
                  <a:lumOff val="25000"/>
                </a:schemeClr>
              </a:solidFill>
            </a:endParaRPr>
          </a:p>
        </p:txBody>
      </p:sp>
      <p:cxnSp>
        <p:nvCxnSpPr>
          <p:cNvPr id="11" name="Straight Connector 10"/>
          <p:cNvCxnSpPr/>
          <p:nvPr/>
        </p:nvCxnSpPr>
        <p:spPr>
          <a:xfrm flipH="1">
            <a:off x="5436096" y="2420307"/>
            <a:ext cx="1080120"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16216" y="4725144"/>
            <a:ext cx="2520280" cy="1169551"/>
          </a:xfrm>
          <a:prstGeom prst="rect">
            <a:avLst/>
          </a:prstGeom>
          <a:noFill/>
        </p:spPr>
        <p:txBody>
          <a:bodyPr wrap="square" rtlCol="0">
            <a:spAutoFit/>
          </a:bodyPr>
          <a:lstStyle/>
          <a:p>
            <a:r>
              <a:rPr lang="en-GB" sz="1400" dirty="0" smtClean="0">
                <a:solidFill>
                  <a:schemeClr val="tx1">
                    <a:lumMod val="75000"/>
                    <a:lumOff val="25000"/>
                  </a:schemeClr>
                </a:solidFill>
              </a:rPr>
              <a:t>One or more </a:t>
            </a:r>
            <a:r>
              <a:rPr lang="en-GB" sz="1400" dirty="0" err="1" smtClean="0">
                <a:solidFill>
                  <a:schemeClr val="tx1">
                    <a:lumMod val="75000"/>
                    <a:lumOff val="25000"/>
                  </a:schemeClr>
                </a:solidFill>
              </a:rPr>
              <a:t>iterables</a:t>
            </a:r>
            <a:r>
              <a:rPr lang="en-GB" sz="1400" dirty="0" smtClean="0">
                <a:solidFill>
                  <a:schemeClr val="tx1">
                    <a:lumMod val="75000"/>
                    <a:lumOff val="25000"/>
                  </a:schemeClr>
                </a:solidFill>
              </a:rPr>
              <a:t> can be zipped together as tuples, i.e., effectively converting rows to columns, but zipping two </a:t>
            </a:r>
            <a:r>
              <a:rPr lang="en-GB" sz="1400" dirty="0" err="1" smtClean="0">
                <a:solidFill>
                  <a:schemeClr val="tx1">
                    <a:lumMod val="75000"/>
                    <a:lumOff val="25000"/>
                  </a:schemeClr>
                </a:solidFill>
              </a:rPr>
              <a:t>iterables</a:t>
            </a:r>
            <a:r>
              <a:rPr lang="en-GB" sz="1400" dirty="0" smtClean="0">
                <a:solidFill>
                  <a:schemeClr val="tx1">
                    <a:lumMod val="75000"/>
                    <a:lumOff val="25000"/>
                  </a:schemeClr>
                </a:solidFill>
              </a:rPr>
              <a:t> is most common</a:t>
            </a:r>
            <a:endParaRPr lang="en-GB" sz="1400" dirty="0">
              <a:solidFill>
                <a:schemeClr val="tx1">
                  <a:lumMod val="75000"/>
                  <a:lumOff val="25000"/>
                </a:schemeClr>
              </a:solidFill>
            </a:endParaRPr>
          </a:p>
        </p:txBody>
      </p:sp>
      <p:cxnSp>
        <p:nvCxnSpPr>
          <p:cNvPr id="14" name="Straight Connector 13"/>
          <p:cNvCxnSpPr/>
          <p:nvPr/>
        </p:nvCxnSpPr>
        <p:spPr>
          <a:xfrm flipH="1">
            <a:off x="4139952" y="5732675"/>
            <a:ext cx="2376264"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79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 from </a:t>
            </a:r>
            <a:r>
              <a:rPr lang="en-GB" i="1" dirty="0" err="1" smtClean="0"/>
              <a:t>itertools</a:t>
            </a:r>
            <a:endParaRPr lang="en-GB" dirty="0"/>
          </a:p>
        </p:txBody>
      </p:sp>
      <p:sp>
        <p:nvSpPr>
          <p:cNvPr id="4" name="TextBox 3"/>
          <p:cNvSpPr txBox="1"/>
          <p:nvPr/>
        </p:nvSpPr>
        <p:spPr>
          <a:xfrm>
            <a:off x="899592" y="1340768"/>
            <a:ext cx="7416824" cy="5256584"/>
          </a:xfrm>
          <a:prstGeom prst="roundRect">
            <a:avLst/>
          </a:prstGeom>
          <a:solidFill>
            <a:schemeClr val="bg1"/>
          </a:solidFill>
          <a:effectLst>
            <a:glow rad="63500">
              <a:schemeClr val="accent1">
                <a:satMod val="175000"/>
                <a:alpha val="40000"/>
              </a:schemeClr>
            </a:glow>
          </a:effectLst>
        </p:spPr>
        <p:txBody>
          <a:bodyPr wrap="square" lIns="324000" tIns="0" rIns="36000" bIns="36000" rtlCol="0">
            <a:noAutofit/>
          </a:bodyPr>
          <a:lstStyle/>
          <a:p>
            <a:r>
              <a:rPr lang="en-GB" sz="2000" b="1" dirty="0" smtClean="0">
                <a:latin typeface="Source Code Pro" panose="020B0509030403020204" pitchFamily="49" charset="0"/>
              </a:rPr>
              <a:t>chain</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 ...)</a:t>
            </a:r>
          </a:p>
          <a:p>
            <a:r>
              <a:rPr lang="en-GB" sz="2000" b="1" dirty="0" smtClean="0">
                <a:latin typeface="Source Code Pro" panose="020B0509030403020204" pitchFamily="49" charset="0"/>
              </a:rPr>
              <a:t>compress</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 </a:t>
            </a:r>
            <a:r>
              <a:rPr lang="en-GB" sz="2000" i="1" dirty="0" smtClean="0">
                <a:latin typeface="Source Code Pro" panose="020B0509030403020204" pitchFamily="49" charset="0"/>
              </a:rPr>
              <a:t>selection</a:t>
            </a:r>
            <a:r>
              <a:rPr lang="en-GB" sz="2000" dirty="0" smtClean="0">
                <a:latin typeface="Source Code Pro" panose="020B0509030403020204" pitchFamily="49" charset="0"/>
              </a:rPr>
              <a:t>)</a:t>
            </a:r>
          </a:p>
          <a:p>
            <a:r>
              <a:rPr lang="en-GB" sz="2000" b="1" dirty="0" err="1" smtClean="0">
                <a:latin typeface="Source Code Pro" panose="020B0509030403020204" pitchFamily="49" charset="0"/>
              </a:rPr>
              <a:t>dropwhile</a:t>
            </a:r>
            <a:r>
              <a:rPr lang="en-GB" sz="2000" dirty="0" smtClean="0">
                <a:latin typeface="Source Code Pro" panose="020B0509030403020204" pitchFamily="49" charset="0"/>
              </a:rPr>
              <a:t>(</a:t>
            </a:r>
            <a:r>
              <a:rPr lang="en-GB" sz="2000" i="1" dirty="0" smtClean="0">
                <a:latin typeface="Source Code Pro" panose="020B0509030403020204" pitchFamily="49" charset="0"/>
              </a:rPr>
              <a:t>predicate</a:t>
            </a:r>
            <a:r>
              <a:rPr lang="en-GB" sz="2000" dirty="0" smtClean="0">
                <a:latin typeface="Source Code Pro" panose="020B0509030403020204" pitchFamily="49" charset="0"/>
              </a:rPr>
              <a:t>, </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a:t>
            </a:r>
          </a:p>
          <a:p>
            <a:r>
              <a:rPr lang="en-GB" sz="2000" b="1" dirty="0" err="1" smtClean="0">
                <a:latin typeface="Source Code Pro" panose="020B0509030403020204" pitchFamily="49" charset="0"/>
              </a:rPr>
              <a:t>takewhile</a:t>
            </a:r>
            <a:r>
              <a:rPr lang="en-GB" sz="2000" dirty="0" smtClean="0">
                <a:latin typeface="Source Code Pro" panose="020B0509030403020204" pitchFamily="49" charset="0"/>
              </a:rPr>
              <a:t>(</a:t>
            </a:r>
            <a:r>
              <a:rPr lang="en-GB" sz="2000" i="1" dirty="0" smtClean="0">
                <a:latin typeface="Source Code Pro" panose="020B0509030403020204" pitchFamily="49" charset="0"/>
              </a:rPr>
              <a:t>predicate</a:t>
            </a:r>
            <a:r>
              <a:rPr lang="en-GB" sz="2000" dirty="0" smtClean="0">
                <a:latin typeface="Source Code Pro" panose="020B0509030403020204" pitchFamily="49" charset="0"/>
              </a:rPr>
              <a:t>, </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a:t>
            </a:r>
          </a:p>
          <a:p>
            <a:r>
              <a:rPr lang="en-GB" sz="2000" b="1" dirty="0" smtClean="0">
                <a:latin typeface="Source Code Pro" panose="020B0509030403020204" pitchFamily="49" charset="0"/>
              </a:rPr>
              <a:t>count</a:t>
            </a:r>
            <a:r>
              <a:rPr lang="en-GB" sz="2000" dirty="0" smtClean="0">
                <a:latin typeface="Source Code Pro" panose="020B0509030403020204" pitchFamily="49" charset="0"/>
              </a:rPr>
              <a:t>()</a:t>
            </a:r>
          </a:p>
          <a:p>
            <a:r>
              <a:rPr lang="en-GB" sz="2000" b="1" dirty="0" smtClean="0">
                <a:latin typeface="Source Code Pro" panose="020B0509030403020204" pitchFamily="49" charset="0"/>
              </a:rPr>
              <a:t>count</a:t>
            </a:r>
            <a:r>
              <a:rPr lang="en-GB" sz="2000" dirty="0" smtClean="0">
                <a:latin typeface="Source Code Pro" panose="020B0509030403020204" pitchFamily="49" charset="0"/>
              </a:rPr>
              <a:t>(</a:t>
            </a:r>
            <a:r>
              <a:rPr lang="en-GB" sz="2000" i="1" dirty="0" smtClean="0">
                <a:latin typeface="Source Code Pro" panose="020B0509030403020204" pitchFamily="49" charset="0"/>
              </a:rPr>
              <a:t>start</a:t>
            </a:r>
            <a:r>
              <a:rPr lang="en-GB" sz="2000" dirty="0" smtClean="0">
                <a:latin typeface="Source Code Pro" panose="020B0509030403020204" pitchFamily="49" charset="0"/>
              </a:rPr>
              <a:t>)</a:t>
            </a:r>
          </a:p>
          <a:p>
            <a:r>
              <a:rPr lang="en-GB" sz="2000" b="1" dirty="0" smtClean="0">
                <a:latin typeface="Source Code Pro" panose="020B0509030403020204" pitchFamily="49" charset="0"/>
              </a:rPr>
              <a:t>count</a:t>
            </a:r>
            <a:r>
              <a:rPr lang="en-GB" sz="2000" dirty="0" smtClean="0">
                <a:latin typeface="Source Code Pro" panose="020B0509030403020204" pitchFamily="49" charset="0"/>
              </a:rPr>
              <a:t>(</a:t>
            </a:r>
            <a:r>
              <a:rPr lang="en-GB" sz="2000" i="1" dirty="0" smtClean="0">
                <a:latin typeface="Source Code Pro" panose="020B0509030403020204" pitchFamily="49" charset="0"/>
              </a:rPr>
              <a:t>start</a:t>
            </a:r>
            <a:r>
              <a:rPr lang="en-GB" sz="2000" dirty="0" smtClean="0">
                <a:latin typeface="Source Code Pro" panose="020B0509030403020204" pitchFamily="49" charset="0"/>
              </a:rPr>
              <a:t>, </a:t>
            </a:r>
            <a:r>
              <a:rPr lang="en-GB" sz="2000" i="1" dirty="0" smtClean="0">
                <a:latin typeface="Source Code Pro" panose="020B0509030403020204" pitchFamily="49" charset="0"/>
              </a:rPr>
              <a:t>step</a:t>
            </a:r>
            <a:r>
              <a:rPr lang="en-GB" sz="2000" dirty="0" smtClean="0">
                <a:latin typeface="Source Code Pro" panose="020B0509030403020204" pitchFamily="49" charset="0"/>
              </a:rPr>
              <a:t>)</a:t>
            </a:r>
          </a:p>
          <a:p>
            <a:r>
              <a:rPr lang="en-GB" sz="2000" b="1" dirty="0" err="1" smtClean="0">
                <a:latin typeface="Source Code Pro" panose="020B0509030403020204" pitchFamily="49" charset="0"/>
              </a:rPr>
              <a:t>islice</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 </a:t>
            </a:r>
            <a:r>
              <a:rPr lang="en-GB" sz="2000" i="1" dirty="0" smtClean="0">
                <a:latin typeface="Source Code Pro" panose="020B0509030403020204" pitchFamily="49" charset="0"/>
              </a:rPr>
              <a:t>stop</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err="1" smtClean="0">
                <a:latin typeface="Source Code Pro" panose="020B0509030403020204" pitchFamily="49" charset="0"/>
              </a:rPr>
              <a:t>islice</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a:latin typeface="Source Code Pro" panose="020B0509030403020204" pitchFamily="49" charset="0"/>
              </a:rPr>
              <a:t>, </a:t>
            </a:r>
            <a:r>
              <a:rPr lang="en-GB" sz="2000" i="1" dirty="0" smtClean="0">
                <a:latin typeface="Source Code Pro" panose="020B0509030403020204" pitchFamily="49" charset="0"/>
              </a:rPr>
              <a:t>start</a:t>
            </a:r>
            <a:r>
              <a:rPr lang="en-GB" sz="2000" dirty="0" smtClean="0">
                <a:latin typeface="Source Code Pro" panose="020B0509030403020204" pitchFamily="49" charset="0"/>
              </a:rPr>
              <a:t>, </a:t>
            </a:r>
            <a:r>
              <a:rPr lang="en-GB" sz="2000" i="1" dirty="0" smtClean="0">
                <a:latin typeface="Source Code Pro" panose="020B0509030403020204" pitchFamily="49" charset="0"/>
              </a:rPr>
              <a:t>stop</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err="1">
                <a:latin typeface="Source Code Pro" panose="020B0509030403020204" pitchFamily="49" charset="0"/>
              </a:rPr>
              <a:t>islice</a:t>
            </a:r>
            <a:r>
              <a:rPr lang="en-GB" sz="2000" dirty="0">
                <a:latin typeface="Source Code Pro" panose="020B0509030403020204" pitchFamily="49" charset="0"/>
              </a:rPr>
              <a:t>(</a:t>
            </a:r>
            <a:r>
              <a:rPr lang="en-GB" sz="2000" i="1" dirty="0" err="1">
                <a:latin typeface="Source Code Pro" panose="020B0509030403020204" pitchFamily="49" charset="0"/>
              </a:rPr>
              <a:t>iterable</a:t>
            </a:r>
            <a:r>
              <a:rPr lang="en-GB" sz="2000" dirty="0">
                <a:latin typeface="Source Code Pro" panose="020B0509030403020204" pitchFamily="49" charset="0"/>
              </a:rPr>
              <a:t>, </a:t>
            </a:r>
            <a:r>
              <a:rPr lang="en-GB" sz="2000" i="1" dirty="0">
                <a:latin typeface="Source Code Pro" panose="020B0509030403020204" pitchFamily="49" charset="0"/>
              </a:rPr>
              <a:t>start</a:t>
            </a:r>
            <a:r>
              <a:rPr lang="en-GB" sz="2000" dirty="0">
                <a:latin typeface="Source Code Pro" panose="020B0509030403020204" pitchFamily="49" charset="0"/>
              </a:rPr>
              <a:t>, </a:t>
            </a:r>
            <a:r>
              <a:rPr lang="en-GB" sz="2000" i="1" dirty="0" smtClean="0">
                <a:latin typeface="Source Code Pro" panose="020B0509030403020204" pitchFamily="49" charset="0"/>
              </a:rPr>
              <a:t>stop</a:t>
            </a:r>
            <a:r>
              <a:rPr lang="en-GB" sz="2000" dirty="0" smtClean="0">
                <a:latin typeface="Source Code Pro" panose="020B0509030403020204" pitchFamily="49" charset="0"/>
              </a:rPr>
              <a:t>, </a:t>
            </a:r>
            <a:r>
              <a:rPr lang="en-GB" sz="2000" i="1" dirty="0" smtClean="0">
                <a:latin typeface="Source Code Pro" panose="020B0509030403020204" pitchFamily="49" charset="0"/>
              </a:rPr>
              <a:t>step</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smtClean="0">
                <a:latin typeface="Source Code Pro" panose="020B0509030403020204" pitchFamily="49" charset="0"/>
              </a:rPr>
              <a:t>cycle</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dirty="0" smtClean="0">
                <a:latin typeface="Source Code Pro" panose="020B0509030403020204" pitchFamily="49" charset="0"/>
              </a:rPr>
              <a:t>)</a:t>
            </a:r>
          </a:p>
          <a:p>
            <a:r>
              <a:rPr lang="en-GB" sz="2000" b="1" dirty="0" smtClean="0">
                <a:latin typeface="Source Code Pro" panose="020B0509030403020204" pitchFamily="49" charset="0"/>
              </a:rPr>
              <a:t>repeat</a:t>
            </a:r>
            <a:r>
              <a:rPr lang="en-GB" sz="2000" dirty="0" smtClean="0">
                <a:latin typeface="Source Code Pro" panose="020B0509030403020204" pitchFamily="49" charset="0"/>
              </a:rPr>
              <a:t>(</a:t>
            </a:r>
            <a:r>
              <a:rPr lang="en-GB" sz="2000" i="1" dirty="0" smtClean="0">
                <a:latin typeface="Source Code Pro" panose="020B0509030403020204" pitchFamily="49" charset="0"/>
              </a:rPr>
              <a:t>value</a:t>
            </a:r>
            <a:r>
              <a:rPr lang="en-GB" sz="2000" dirty="0" smtClean="0">
                <a:latin typeface="Source Code Pro" panose="020B0509030403020204" pitchFamily="49" charset="0"/>
              </a:rPr>
              <a:t>)</a:t>
            </a:r>
          </a:p>
          <a:p>
            <a:r>
              <a:rPr lang="en-GB" sz="2000" b="1" dirty="0" smtClean="0">
                <a:latin typeface="Source Code Pro" panose="020B0509030403020204" pitchFamily="49" charset="0"/>
              </a:rPr>
              <a:t>repeat</a:t>
            </a:r>
            <a:r>
              <a:rPr lang="en-GB" sz="2000" dirty="0" smtClean="0">
                <a:latin typeface="Source Code Pro" panose="020B0509030403020204" pitchFamily="49" charset="0"/>
              </a:rPr>
              <a:t>(</a:t>
            </a:r>
            <a:r>
              <a:rPr lang="en-GB" sz="2000" i="1" dirty="0" smtClean="0">
                <a:latin typeface="Source Code Pro" panose="020B0509030403020204" pitchFamily="49" charset="0"/>
              </a:rPr>
              <a:t>value</a:t>
            </a:r>
            <a:r>
              <a:rPr lang="en-GB" sz="2000" dirty="0" smtClean="0">
                <a:latin typeface="Source Code Pro" panose="020B0509030403020204" pitchFamily="49" charset="0"/>
              </a:rPr>
              <a:t>, </a:t>
            </a:r>
            <a:r>
              <a:rPr lang="en-GB" sz="2000" i="1" dirty="0" smtClean="0">
                <a:latin typeface="Source Code Pro" panose="020B0509030403020204" pitchFamily="49" charset="0"/>
              </a:rPr>
              <a:t>times</a:t>
            </a:r>
            <a:r>
              <a:rPr lang="en-GB" sz="2000" dirty="0" smtClean="0">
                <a:latin typeface="Source Code Pro" panose="020B0509030403020204" pitchFamily="49" charset="0"/>
              </a:rPr>
              <a:t>)</a:t>
            </a:r>
          </a:p>
          <a:p>
            <a:r>
              <a:rPr lang="en-GB" sz="2000" b="1" dirty="0" err="1" smtClean="0">
                <a:latin typeface="Source Code Pro" panose="020B0509030403020204" pitchFamily="49" charset="0"/>
              </a:rPr>
              <a:t>zip_longest</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i="1" dirty="0" smtClean="0">
                <a:latin typeface="Source Code Pro" panose="020B0509030403020204" pitchFamily="49" charset="0"/>
              </a:rPr>
              <a:t>,</a:t>
            </a:r>
            <a:r>
              <a:rPr lang="en-GB" sz="2000" dirty="0" smtClean="0">
                <a:latin typeface="Source Code Pro" panose="020B0509030403020204" pitchFamily="49" charset="0"/>
              </a:rPr>
              <a:t> ...)</a:t>
            </a:r>
            <a:endParaRPr lang="en-GB" sz="2000" dirty="0">
              <a:latin typeface="Source Code Pro" panose="020B0509030403020204" pitchFamily="49" charset="0"/>
            </a:endParaRPr>
          </a:p>
          <a:p>
            <a:r>
              <a:rPr lang="en-GB" sz="2000" b="1" dirty="0" err="1" smtClean="0">
                <a:latin typeface="Source Code Pro" panose="020B0509030403020204" pitchFamily="49" charset="0"/>
              </a:rPr>
              <a:t>zip_longest</a:t>
            </a:r>
            <a:r>
              <a:rPr lang="en-GB" sz="2000" dirty="0" smtClean="0">
                <a:latin typeface="Source Code Pro" panose="020B0509030403020204" pitchFamily="49" charset="0"/>
              </a:rPr>
              <a:t>(</a:t>
            </a:r>
            <a:r>
              <a:rPr lang="en-GB" sz="2000" i="1" dirty="0" err="1" smtClean="0">
                <a:latin typeface="Source Code Pro" panose="020B0509030403020204" pitchFamily="49" charset="0"/>
              </a:rPr>
              <a:t>iterable</a:t>
            </a:r>
            <a:r>
              <a:rPr lang="en-GB" sz="2000" i="1" dirty="0" smtClean="0">
                <a:latin typeface="Source Code Pro" panose="020B0509030403020204" pitchFamily="49" charset="0"/>
              </a:rPr>
              <a:t>,</a:t>
            </a:r>
            <a:r>
              <a:rPr lang="en-GB" sz="2000" dirty="0" smtClean="0">
                <a:latin typeface="Source Code Pro" panose="020B0509030403020204" pitchFamily="49" charset="0"/>
              </a:rPr>
              <a:t> ..., </a:t>
            </a:r>
            <a:r>
              <a:rPr lang="en-GB" sz="2000" dirty="0" err="1" smtClean="0">
                <a:latin typeface="Source Code Pro" panose="020B0509030403020204" pitchFamily="49" charset="0"/>
              </a:rPr>
              <a:t>fillvalue</a:t>
            </a:r>
            <a:r>
              <a:rPr lang="en-GB" sz="2000" dirty="0" smtClean="0">
                <a:latin typeface="Source Code Pro" panose="020B0509030403020204" pitchFamily="49" charset="0"/>
              </a:rPr>
              <a:t>=</a:t>
            </a:r>
            <a:r>
              <a:rPr lang="en-GB" sz="2000" i="1" dirty="0" smtClean="0">
                <a:latin typeface="Source Code Pro" panose="020B0509030403020204" pitchFamily="49" charset="0"/>
              </a:rPr>
              <a:t>fill</a:t>
            </a:r>
            <a:r>
              <a:rPr lang="en-GB" sz="2000" dirty="0" smtClean="0">
                <a:latin typeface="Source Code Pro" panose="020B0509030403020204" pitchFamily="49" charset="0"/>
              </a:rPr>
              <a:t>)</a:t>
            </a:r>
          </a:p>
          <a:p>
            <a:r>
              <a:rPr lang="en-GB" sz="2000" dirty="0" smtClean="0">
                <a:latin typeface="Source Code Pro" panose="020B0509030403020204" pitchFamily="49" charset="0"/>
              </a:rPr>
              <a:t>...</a:t>
            </a:r>
            <a:endParaRPr lang="en-GB" sz="2000" dirty="0">
              <a:latin typeface="Source Code Pro" panose="020B0509030403020204" pitchFamily="49" charset="0"/>
            </a:endParaRPr>
          </a:p>
        </p:txBody>
      </p:sp>
    </p:spTree>
    <p:extLst>
      <p:ext uri="{BB962C8B-B14F-4D97-AF65-F5344CB8AC3E}">
        <p14:creationId xmlns:p14="http://schemas.microsoft.com/office/powerpoint/2010/main" val="286283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Concurrency</a:t>
            </a:r>
            <a:endParaRPr lang="en-GB" dirty="0"/>
          </a:p>
        </p:txBody>
      </p:sp>
      <p:sp>
        <p:nvSpPr>
          <p:cNvPr id="5" name="Subtitle 4"/>
          <p:cNvSpPr>
            <a:spLocks noGrp="1"/>
          </p:cNvSpPr>
          <p:nvPr>
            <p:ph type="subTitle" idx="1"/>
          </p:nvPr>
        </p:nvSpPr>
        <p:spPr/>
        <p:txBody>
          <a:bodyPr/>
          <a:lstStyle/>
          <a:p>
            <a:r>
              <a:rPr lang="en-GB" dirty="0" err="1" smtClean="0"/>
              <a:t>Coroutines</a:t>
            </a:r>
            <a:r>
              <a:rPr lang="en-GB" dirty="0" smtClean="0"/>
              <a:t>, threading, processes &amp; futures</a:t>
            </a:r>
            <a:endParaRPr lang="en-GB" dirty="0"/>
          </a:p>
        </p:txBody>
      </p:sp>
    </p:spTree>
    <p:extLst>
      <p:ext uri="{BB962C8B-B14F-4D97-AF65-F5344CB8AC3E}">
        <p14:creationId xmlns:p14="http://schemas.microsoft.com/office/powerpoint/2010/main" val="153454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 at a glance</a:t>
            </a:r>
            <a:endParaRPr lang="en-GB" dirty="0"/>
          </a:p>
        </p:txBody>
      </p:sp>
      <p:sp>
        <p:nvSpPr>
          <p:cNvPr id="3" name="Content Placeholder 2"/>
          <p:cNvSpPr>
            <a:spLocks noGrp="1"/>
          </p:cNvSpPr>
          <p:nvPr>
            <p:ph idx="1"/>
          </p:nvPr>
        </p:nvSpPr>
        <p:spPr/>
        <p:txBody>
          <a:bodyPr>
            <a:noAutofit/>
          </a:bodyPr>
          <a:lstStyle/>
          <a:p>
            <a:r>
              <a:rPr lang="en-GB" dirty="0" smtClean="0"/>
              <a:t>Generators can be used as </a:t>
            </a:r>
            <a:r>
              <a:rPr lang="en-GB" dirty="0" err="1" smtClean="0"/>
              <a:t>coroutines</a:t>
            </a:r>
            <a:endParaRPr lang="en-GB" dirty="0" smtClean="0"/>
          </a:p>
          <a:p>
            <a:r>
              <a:rPr lang="en-GB" dirty="0" smtClean="0"/>
              <a:t>Threading is based on native threads</a:t>
            </a:r>
          </a:p>
          <a:p>
            <a:r>
              <a:rPr lang="en-GB" dirty="0" smtClean="0"/>
              <a:t>Python's threading is subject to GIL constraints on many implementations</a:t>
            </a:r>
          </a:p>
          <a:p>
            <a:r>
              <a:rPr lang="en-GB" dirty="0" smtClean="0"/>
              <a:t>Multiprocessing has API-compatible support plus IPC mechanisms</a:t>
            </a:r>
          </a:p>
          <a:p>
            <a:r>
              <a:rPr lang="en-GB" dirty="0" smtClean="0"/>
              <a:t>Executors and futures offer a simple task-based concurrency model</a:t>
            </a:r>
            <a:endParaRPr lang="en-GB" dirty="0"/>
          </a:p>
        </p:txBody>
      </p:sp>
    </p:spTree>
    <p:extLst>
      <p:ext uri="{BB962C8B-B14F-4D97-AF65-F5344CB8AC3E}">
        <p14:creationId xmlns:p14="http://schemas.microsoft.com/office/powerpoint/2010/main" val="206842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Concurrency</a:t>
            </a:r>
            <a:endParaRPr lang="en-GB" dirty="0"/>
          </a:p>
        </p:txBody>
      </p:sp>
      <p:sp>
        <p:nvSpPr>
          <p:cNvPr id="3" name="Content Placeholder 2"/>
          <p:cNvSpPr>
            <a:spLocks noGrp="1"/>
          </p:cNvSpPr>
          <p:nvPr>
            <p:ph idx="1"/>
          </p:nvPr>
        </p:nvSpPr>
        <p:spPr/>
        <p:txBody>
          <a:bodyPr>
            <a:noAutofit/>
          </a:bodyPr>
          <a:lstStyle/>
          <a:p>
            <a:r>
              <a:rPr lang="en-GB" dirty="0" smtClean="0"/>
              <a:t>Concurrency can...</a:t>
            </a:r>
          </a:p>
          <a:p>
            <a:pPr lvl="1"/>
            <a:r>
              <a:rPr lang="en-GB" dirty="0" smtClean="0"/>
              <a:t>Be implicit in the problem domain</a:t>
            </a:r>
          </a:p>
          <a:p>
            <a:pPr lvl="1"/>
            <a:r>
              <a:rPr lang="en-GB" dirty="0" smtClean="0"/>
              <a:t>Be a by-product of the implementation</a:t>
            </a:r>
          </a:p>
          <a:p>
            <a:pPr lvl="1"/>
            <a:r>
              <a:rPr lang="en-GB" dirty="0" smtClean="0"/>
              <a:t>Improve performance</a:t>
            </a:r>
          </a:p>
          <a:p>
            <a:pPr lvl="1"/>
            <a:r>
              <a:rPr lang="en-GB" dirty="0" smtClean="0"/>
              <a:t>Worsen performance</a:t>
            </a:r>
          </a:p>
          <a:p>
            <a:pPr lvl="1"/>
            <a:r>
              <a:rPr lang="en-GB" dirty="0" smtClean="0"/>
              <a:t>Simplify and decouple code</a:t>
            </a:r>
          </a:p>
          <a:p>
            <a:pPr lvl="1"/>
            <a:r>
              <a:rPr lang="en-GB" dirty="0" smtClean="0"/>
              <a:t>Complicate and couple code</a:t>
            </a:r>
          </a:p>
          <a:p>
            <a:r>
              <a:rPr lang="en-GB" dirty="0" smtClean="0"/>
              <a:t>It's all a question of implementation mechanisms and choices!</a:t>
            </a:r>
          </a:p>
        </p:txBody>
      </p:sp>
    </p:spTree>
    <p:extLst>
      <p:ext uri="{BB962C8B-B14F-4D97-AF65-F5344CB8AC3E}">
        <p14:creationId xmlns:p14="http://schemas.microsoft.com/office/powerpoint/2010/main" val="6705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Coroutines</a:t>
            </a:r>
            <a:endParaRPr lang="en-GB" dirty="0"/>
          </a:p>
        </p:txBody>
      </p:sp>
      <p:sp>
        <p:nvSpPr>
          <p:cNvPr id="4" name="TextBox 3"/>
          <p:cNvSpPr txBox="1"/>
          <p:nvPr/>
        </p:nvSpPr>
        <p:spPr>
          <a:xfrm>
            <a:off x="755576" y="1988840"/>
            <a:ext cx="7632848" cy="3744416"/>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600" dirty="0" err="1"/>
              <a:t>Coroutines</a:t>
            </a:r>
            <a:r>
              <a:rPr lang="en-GB" sz="2600" dirty="0"/>
              <a:t> are computer program components that generalize subroutines for </a:t>
            </a:r>
            <a:r>
              <a:rPr lang="en-GB" sz="2600" dirty="0" err="1"/>
              <a:t>nonpreemptive</a:t>
            </a:r>
            <a:r>
              <a:rPr lang="en-GB" sz="2600" dirty="0"/>
              <a:t> multitasking, by allowing multiple entry points for suspending and resuming execution at certain locations. </a:t>
            </a:r>
            <a:r>
              <a:rPr lang="en-GB" sz="2600" dirty="0" err="1"/>
              <a:t>Coroutines</a:t>
            </a:r>
            <a:r>
              <a:rPr lang="en-GB" sz="2600" dirty="0"/>
              <a:t> are well-suited for implementing more familiar program components such as cooperative tasks, exceptions, event loop, iterators, infinite lists and pipes</a:t>
            </a:r>
            <a:r>
              <a:rPr lang="en-GB" sz="2600" dirty="0" smtClean="0"/>
              <a:t>.</a:t>
            </a:r>
            <a:endParaRPr lang="en-GB" sz="2600" dirty="0"/>
          </a:p>
        </p:txBody>
      </p:sp>
      <p:sp>
        <p:nvSpPr>
          <p:cNvPr id="5" name="Rectangle 4"/>
          <p:cNvSpPr/>
          <p:nvPr/>
        </p:nvSpPr>
        <p:spPr>
          <a:xfrm>
            <a:off x="5011091" y="5970766"/>
            <a:ext cx="3521349" cy="338554"/>
          </a:xfrm>
          <a:prstGeom prst="rect">
            <a:avLst/>
          </a:prstGeom>
        </p:spPr>
        <p:txBody>
          <a:bodyPr wrap="none">
            <a:spAutoFit/>
          </a:bodyPr>
          <a:lstStyle/>
          <a:p>
            <a:pPr algn="r"/>
            <a:r>
              <a:rPr lang="en-GB" sz="1600" dirty="0">
                <a:solidFill>
                  <a:schemeClr val="bg1">
                    <a:lumMod val="65000"/>
                  </a:schemeClr>
                </a:solidFill>
              </a:rPr>
              <a:t>https://en.wikipedia.org/wiki/Coroutine</a:t>
            </a:r>
          </a:p>
        </p:txBody>
      </p:sp>
    </p:spTree>
    <p:extLst>
      <p:ext uri="{BB962C8B-B14F-4D97-AF65-F5344CB8AC3E}">
        <p14:creationId xmlns:p14="http://schemas.microsoft.com/office/powerpoint/2010/main" val="174160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Generators as </a:t>
            </a:r>
            <a:r>
              <a:rPr lang="en-GB" dirty="0" err="1" smtClean="0"/>
              <a:t>coroutines</a:t>
            </a:r>
            <a:endParaRPr lang="en-GB" dirty="0"/>
          </a:p>
        </p:txBody>
      </p:sp>
      <p:sp>
        <p:nvSpPr>
          <p:cNvPr id="3" name="Content Placeholder 2"/>
          <p:cNvSpPr>
            <a:spLocks noGrp="1"/>
          </p:cNvSpPr>
          <p:nvPr>
            <p:ph idx="1"/>
          </p:nvPr>
        </p:nvSpPr>
        <p:spPr/>
        <p:txBody>
          <a:bodyPr>
            <a:noAutofit/>
          </a:bodyPr>
          <a:lstStyle/>
          <a:p>
            <a:r>
              <a:rPr lang="en-GB" i="1" dirty="0" smtClean="0"/>
              <a:t>yield</a:t>
            </a:r>
            <a:r>
              <a:rPr lang="en-GB" dirty="0" smtClean="0"/>
              <a:t> and </a:t>
            </a:r>
            <a:r>
              <a:rPr lang="en-GB" i="1" dirty="0" smtClean="0"/>
              <a:t>yield from</a:t>
            </a:r>
            <a:r>
              <a:rPr lang="en-GB" dirty="0" smtClean="0"/>
              <a:t> cause suspension of the current function execution</a:t>
            </a:r>
          </a:p>
          <a:p>
            <a:pPr lvl="1"/>
            <a:r>
              <a:rPr lang="en-GB" dirty="0" smtClean="0"/>
              <a:t>On resumption, e.g., via </a:t>
            </a:r>
            <a:r>
              <a:rPr lang="en-GB" i="1" dirty="0" smtClean="0"/>
              <a:t>next</a:t>
            </a:r>
            <a:r>
              <a:rPr lang="en-GB" dirty="0" smtClean="0"/>
              <a:t>, execution continues where it left off, so that local variable state is retained</a:t>
            </a:r>
          </a:p>
          <a:p>
            <a:r>
              <a:rPr lang="en-GB" dirty="0" smtClean="0"/>
              <a:t>The alternative to using </a:t>
            </a:r>
            <a:r>
              <a:rPr lang="en-GB" dirty="0" err="1" smtClean="0"/>
              <a:t>coroutines</a:t>
            </a:r>
            <a:r>
              <a:rPr lang="en-GB" dirty="0" smtClean="0"/>
              <a:t> is often more complex</a:t>
            </a:r>
          </a:p>
          <a:p>
            <a:pPr lvl="1"/>
            <a:r>
              <a:rPr lang="en-GB" dirty="0" smtClean="0"/>
              <a:t>E.g., a state machine to remember where a task was last time it was executed</a:t>
            </a:r>
          </a:p>
        </p:txBody>
      </p:sp>
    </p:spTree>
    <p:extLst>
      <p:ext uri="{BB962C8B-B14F-4D97-AF65-F5344CB8AC3E}">
        <p14:creationId xmlns:p14="http://schemas.microsoft.com/office/powerpoint/2010/main" val="170993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Augmented assignment</a:t>
            </a:r>
            <a:endParaRPr lang="en-GB" dirty="0"/>
          </a:p>
        </p:txBody>
      </p:sp>
      <p:sp>
        <p:nvSpPr>
          <p:cNvPr id="12" name="TextBox 11"/>
          <p:cNvSpPr txBox="1"/>
          <p:nvPr/>
        </p:nvSpPr>
        <p:spPr>
          <a:xfrm>
            <a:off x="755576" y="2839582"/>
            <a:ext cx="7056784" cy="2788568"/>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iadd</a:t>
            </a:r>
            <a:r>
              <a:rPr lang="en-GB" sz="2000" b="1" dirty="0" smtClean="0">
                <a:latin typeface="Source Code Pro" panose="020B0509030403020204" pitchFamily="49" charset="0"/>
              </a:rPr>
              <a:t>__(self, other)</a:t>
            </a:r>
            <a:r>
              <a:rPr lang="en-GB" sz="2000" dirty="0" smtClean="0">
                <a:latin typeface="Source Code Pro" panose="020B0509030403020204" pitchFamily="49" charset="0"/>
              </a:rPr>
              <a:t>       self += other</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isub</a:t>
            </a:r>
            <a:r>
              <a:rPr lang="en-GB" sz="2000" b="1" dirty="0" smtClean="0">
                <a:latin typeface="Source Code Pro" panose="020B0509030403020204" pitchFamily="49" charset="0"/>
              </a:rPr>
              <a:t>__(self, other)</a:t>
            </a:r>
            <a:r>
              <a:rPr lang="en-GB" sz="2000" dirty="0" smtClean="0">
                <a:latin typeface="Source Code Pro" panose="020B0509030403020204" pitchFamily="49" charset="0"/>
              </a:rPr>
              <a:t>       self -= other</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imul</a:t>
            </a:r>
            <a:r>
              <a:rPr lang="en-GB" sz="2000" b="1" dirty="0" smtClean="0">
                <a:latin typeface="Source Code Pro" panose="020B0509030403020204" pitchFamily="49" charset="0"/>
              </a:rPr>
              <a:t>__(</a:t>
            </a:r>
            <a:r>
              <a:rPr lang="en-GB" sz="2000" b="1" dirty="0">
                <a:latin typeface="Source Code Pro" panose="020B0509030403020204" pitchFamily="49" charset="0"/>
              </a:rPr>
              <a:t>self, other</a:t>
            </a:r>
            <a:r>
              <a:rPr lang="en-GB" sz="2000" b="1" dirty="0" smtClean="0">
                <a:latin typeface="Source Code Pro" panose="020B0509030403020204" pitchFamily="49" charset="0"/>
              </a:rPr>
              <a:t>)</a:t>
            </a:r>
            <a:r>
              <a:rPr lang="en-GB" sz="2000" dirty="0" smtClean="0">
                <a:latin typeface="Source Code Pro" panose="020B0509030403020204" pitchFamily="49" charset="0"/>
              </a:rPr>
              <a:t>       self *= other</a:t>
            </a:r>
            <a:endParaRPr lang="en-GB" sz="2000" b="1" dirty="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itruediv</a:t>
            </a:r>
            <a:r>
              <a:rPr lang="en-GB" sz="2000" b="1" dirty="0" smtClean="0">
                <a:latin typeface="Source Code Pro" panose="020B0509030403020204" pitchFamily="49" charset="0"/>
              </a:rPr>
              <a:t>__(</a:t>
            </a:r>
            <a:r>
              <a:rPr lang="en-GB" sz="2000" b="1" dirty="0">
                <a:latin typeface="Source Code Pro" panose="020B0509030403020204" pitchFamily="49" charset="0"/>
              </a:rPr>
              <a:t>self, other</a:t>
            </a:r>
            <a:r>
              <a:rPr lang="en-GB" sz="2000" b="1" dirty="0" smtClean="0">
                <a:latin typeface="Source Code Pro" panose="020B0509030403020204" pitchFamily="49" charset="0"/>
              </a:rPr>
              <a:t>)</a:t>
            </a:r>
            <a:r>
              <a:rPr lang="en-GB" sz="2000" dirty="0" smtClean="0">
                <a:latin typeface="Source Code Pro" panose="020B0509030403020204" pitchFamily="49" charset="0"/>
              </a:rPr>
              <a:t>   self /= other</a:t>
            </a:r>
            <a:endParaRPr lang="en-GB" sz="2000" b="1" dirty="0">
              <a:latin typeface="Source Code Pro" panose="020B0509030403020204" pitchFamily="49" charset="0"/>
            </a:endParaRPr>
          </a:p>
          <a:p>
            <a:r>
              <a:rPr lang="en-GB" sz="2000" b="1" dirty="0">
                <a:latin typeface="Source Code Pro" panose="020B0509030403020204" pitchFamily="49" charset="0"/>
              </a:rPr>
              <a:t>__</a:t>
            </a:r>
            <a:r>
              <a:rPr lang="en-GB" sz="2000" b="1" dirty="0" err="1">
                <a:latin typeface="Source Code Pro" panose="020B0509030403020204" pitchFamily="49" charset="0"/>
              </a:rPr>
              <a:t>ifloordiv</a:t>
            </a:r>
            <a:r>
              <a:rPr lang="en-GB" sz="2000" b="1" dirty="0">
                <a:latin typeface="Source Code Pro" panose="020B0509030403020204" pitchFamily="49" charset="0"/>
              </a:rPr>
              <a:t>__(self, other</a:t>
            </a:r>
            <a:r>
              <a:rPr lang="en-GB" sz="2000" b="1" dirty="0" smtClean="0">
                <a:latin typeface="Source Code Pro" panose="020B0509030403020204" pitchFamily="49" charset="0"/>
              </a:rPr>
              <a:t>)</a:t>
            </a:r>
            <a:r>
              <a:rPr lang="en-GB" sz="2000" dirty="0" smtClean="0">
                <a:latin typeface="Source Code Pro" panose="020B0509030403020204" pitchFamily="49" charset="0"/>
              </a:rPr>
              <a:t>  self //= other</a:t>
            </a:r>
            <a:endParaRPr lang="en-GB" sz="2000" b="1" dirty="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imod</a:t>
            </a:r>
            <a:r>
              <a:rPr lang="en-GB" sz="2000" b="1" dirty="0" smtClean="0">
                <a:latin typeface="Source Code Pro" panose="020B0509030403020204" pitchFamily="49" charset="0"/>
              </a:rPr>
              <a:t>__(</a:t>
            </a:r>
            <a:r>
              <a:rPr lang="en-GB" sz="2000" b="1" dirty="0">
                <a:latin typeface="Source Code Pro" panose="020B0509030403020204" pitchFamily="49" charset="0"/>
              </a:rPr>
              <a:t>self, other</a:t>
            </a:r>
            <a:r>
              <a:rPr lang="en-GB" sz="2000" b="1" dirty="0" smtClean="0">
                <a:latin typeface="Source Code Pro" panose="020B0509030403020204" pitchFamily="49" charset="0"/>
              </a:rPr>
              <a:t>)</a:t>
            </a:r>
            <a:r>
              <a:rPr lang="en-GB" sz="2000" dirty="0" smtClean="0">
                <a:latin typeface="Source Code Pro" panose="020B0509030403020204" pitchFamily="49" charset="0"/>
              </a:rPr>
              <a:t>       self %= other</a:t>
            </a:r>
            <a:endParaRPr lang="en-GB" sz="2000" b="1" dirty="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ipow</a:t>
            </a:r>
            <a:r>
              <a:rPr lang="en-GB" sz="2000" b="1" dirty="0" smtClean="0">
                <a:latin typeface="Source Code Pro" panose="020B0509030403020204" pitchFamily="49" charset="0"/>
              </a:rPr>
              <a:t>__(</a:t>
            </a:r>
            <a:r>
              <a:rPr lang="en-GB" sz="2000" b="1" dirty="0">
                <a:latin typeface="Source Code Pro" panose="020B0509030403020204" pitchFamily="49" charset="0"/>
              </a:rPr>
              <a:t>self, other</a:t>
            </a:r>
            <a:r>
              <a:rPr lang="en-GB" sz="2000" b="1" dirty="0" smtClean="0">
                <a:latin typeface="Source Code Pro" panose="020B0509030403020204" pitchFamily="49" charset="0"/>
              </a:rPr>
              <a:t>)</a:t>
            </a:r>
            <a:r>
              <a:rPr lang="en-GB" sz="2000" dirty="0" smtClean="0">
                <a:latin typeface="Source Code Pro" panose="020B0509030403020204" pitchFamily="49" charset="0"/>
              </a:rPr>
              <a:t>       self **= other</a:t>
            </a:r>
            <a:endParaRPr lang="en-GB" sz="2000" b="1" dirty="0" smtClean="0">
              <a:latin typeface="Source Code Pro" panose="020B0509030403020204" pitchFamily="49" charset="0"/>
            </a:endParaRPr>
          </a:p>
          <a:p>
            <a:r>
              <a:rPr lang="en-GB" sz="2000" dirty="0" smtClean="0">
                <a:latin typeface="Source Code Pro" panose="020B0509030403020204" pitchFamily="49" charset="0"/>
              </a:rPr>
              <a:t>...</a:t>
            </a:r>
            <a:endParaRPr lang="en-GB" sz="2000" dirty="0">
              <a:latin typeface="Source Code Pro" panose="020B0509030403020204" pitchFamily="49" charset="0"/>
            </a:endParaRPr>
          </a:p>
          <a:p>
            <a:endParaRPr lang="en-GB" sz="2000" b="1" dirty="0" smtClean="0">
              <a:latin typeface="Source Code Pro" panose="020B0509030403020204" pitchFamily="49" charset="0"/>
            </a:endParaRPr>
          </a:p>
        </p:txBody>
      </p:sp>
      <p:sp>
        <p:nvSpPr>
          <p:cNvPr id="13" name="TextBox 12"/>
          <p:cNvSpPr txBox="1"/>
          <p:nvPr/>
        </p:nvSpPr>
        <p:spPr>
          <a:xfrm>
            <a:off x="1079556" y="2459798"/>
            <a:ext cx="2658741" cy="307777"/>
          </a:xfrm>
          <a:prstGeom prst="rect">
            <a:avLst/>
          </a:prstGeom>
          <a:noFill/>
        </p:spPr>
        <p:txBody>
          <a:bodyPr wrap="none" rtlCol="0">
            <a:spAutoFit/>
          </a:bodyPr>
          <a:lstStyle/>
          <a:p>
            <a:r>
              <a:rPr lang="en-GB" sz="1400" dirty="0" smtClean="0">
                <a:solidFill>
                  <a:schemeClr val="bg1">
                    <a:lumMod val="50000"/>
                  </a:schemeClr>
                </a:solidFill>
              </a:rPr>
              <a:t>Augmented assignment operators</a:t>
            </a:r>
            <a:endParaRPr lang="en-GB" sz="1400" dirty="0">
              <a:solidFill>
                <a:schemeClr val="bg1">
                  <a:lumMod val="50000"/>
                </a:schemeClr>
              </a:solidFill>
            </a:endParaRPr>
          </a:p>
        </p:txBody>
      </p:sp>
      <p:sp>
        <p:nvSpPr>
          <p:cNvPr id="9" name="TextBox 8"/>
          <p:cNvSpPr txBox="1"/>
          <p:nvPr/>
        </p:nvSpPr>
        <p:spPr>
          <a:xfrm>
            <a:off x="899592" y="5876111"/>
            <a:ext cx="6768752" cy="523220"/>
          </a:xfrm>
          <a:prstGeom prst="rect">
            <a:avLst/>
          </a:prstGeom>
          <a:noFill/>
        </p:spPr>
        <p:txBody>
          <a:bodyPr wrap="square" rtlCol="0">
            <a:spAutoFit/>
          </a:bodyPr>
          <a:lstStyle/>
          <a:p>
            <a:r>
              <a:rPr lang="en-GB" sz="1400" dirty="0" smtClean="0">
                <a:solidFill>
                  <a:schemeClr val="bg1">
                    <a:lumMod val="50000"/>
                  </a:schemeClr>
                </a:solidFill>
              </a:rPr>
              <a:t>Each method should return the result of the in-place operation (usually </a:t>
            </a:r>
            <a:r>
              <a:rPr lang="en-GB" sz="1400" i="1" dirty="0" smtClean="0">
                <a:solidFill>
                  <a:schemeClr val="bg1">
                    <a:lumMod val="50000"/>
                  </a:schemeClr>
                </a:solidFill>
              </a:rPr>
              <a:t>self</a:t>
            </a:r>
            <a:r>
              <a:rPr lang="en-GB" sz="1400" dirty="0" smtClean="0">
                <a:solidFill>
                  <a:schemeClr val="bg1">
                    <a:lumMod val="50000"/>
                  </a:schemeClr>
                </a:solidFill>
              </a:rPr>
              <a:t>) as the result is used for the actual assignment, i.e., </a:t>
            </a:r>
            <a:r>
              <a:rPr lang="en-GB" sz="1400" i="1" dirty="0" smtClean="0">
                <a:solidFill>
                  <a:schemeClr val="bg1">
                    <a:lumMod val="50000"/>
                  </a:schemeClr>
                </a:solidFill>
              </a:rPr>
              <a:t>lhs += </a:t>
            </a:r>
            <a:r>
              <a:rPr lang="en-GB" sz="1400" i="1" dirty="0" err="1" smtClean="0">
                <a:solidFill>
                  <a:schemeClr val="bg1">
                    <a:lumMod val="50000"/>
                  </a:schemeClr>
                </a:solidFill>
              </a:rPr>
              <a:t>rhs</a:t>
            </a:r>
            <a:r>
              <a:rPr lang="en-GB" sz="1400" dirty="0" smtClean="0">
                <a:solidFill>
                  <a:schemeClr val="bg1">
                    <a:lumMod val="50000"/>
                  </a:schemeClr>
                </a:solidFill>
              </a:rPr>
              <a:t> is equivalent to </a:t>
            </a:r>
            <a:r>
              <a:rPr lang="en-GB" sz="1400" i="1" dirty="0" smtClean="0">
                <a:solidFill>
                  <a:schemeClr val="bg1">
                    <a:lumMod val="50000"/>
                  </a:schemeClr>
                </a:solidFill>
              </a:rPr>
              <a:t>lhs = lhs.__</a:t>
            </a:r>
            <a:r>
              <a:rPr lang="en-GB" sz="1400" i="1" dirty="0" err="1" smtClean="0">
                <a:solidFill>
                  <a:schemeClr val="bg1">
                    <a:lumMod val="50000"/>
                  </a:schemeClr>
                </a:solidFill>
              </a:rPr>
              <a:t>iadd</a:t>
            </a:r>
            <a:r>
              <a:rPr lang="en-GB" sz="1400" i="1" dirty="0" smtClean="0">
                <a:solidFill>
                  <a:schemeClr val="bg1">
                    <a:lumMod val="50000"/>
                  </a:schemeClr>
                </a:solidFill>
              </a:rPr>
              <a:t>__(</a:t>
            </a:r>
            <a:r>
              <a:rPr lang="en-GB" sz="1400" i="1" dirty="0" err="1" smtClean="0">
                <a:solidFill>
                  <a:schemeClr val="bg1">
                    <a:lumMod val="50000"/>
                  </a:schemeClr>
                </a:solidFill>
              </a:rPr>
              <a:t>rhs</a:t>
            </a:r>
            <a:r>
              <a:rPr lang="en-GB" sz="1400" i="1" dirty="0" smtClean="0">
                <a:solidFill>
                  <a:schemeClr val="bg1">
                    <a:lumMod val="50000"/>
                  </a:schemeClr>
                </a:solidFill>
              </a:rPr>
              <a:t>)</a:t>
            </a:r>
            <a:endParaRPr lang="en-GB" sz="1400" i="1" dirty="0">
              <a:solidFill>
                <a:schemeClr val="bg1">
                  <a:lumMod val="50000"/>
                </a:schemeClr>
              </a:solidFill>
            </a:endParaRPr>
          </a:p>
        </p:txBody>
      </p:sp>
      <p:cxnSp>
        <p:nvCxnSpPr>
          <p:cNvPr id="10" name="Straight Connector 9"/>
          <p:cNvCxnSpPr/>
          <p:nvPr/>
        </p:nvCxnSpPr>
        <p:spPr>
          <a:xfrm flipV="1">
            <a:off x="2051720" y="5628150"/>
            <a:ext cx="0" cy="268287"/>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36096" y="2366883"/>
            <a:ext cx="0" cy="432048"/>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1920" y="1412776"/>
            <a:ext cx="4824536" cy="954107"/>
          </a:xfrm>
          <a:prstGeom prst="rect">
            <a:avLst/>
          </a:prstGeom>
          <a:noFill/>
        </p:spPr>
        <p:txBody>
          <a:bodyPr wrap="square" rtlCol="0">
            <a:spAutoFit/>
          </a:bodyPr>
          <a:lstStyle/>
          <a:p>
            <a:r>
              <a:rPr lang="en-GB" sz="1400" dirty="0" smtClean="0">
                <a:solidFill>
                  <a:schemeClr val="bg1">
                    <a:lumMod val="50000"/>
                  </a:schemeClr>
                </a:solidFill>
              </a:rPr>
              <a:t>Note that if these special methods are not defined, but the corresponding binary operations are, these assignment forms are still valid, e.g., if </a:t>
            </a:r>
            <a:r>
              <a:rPr lang="en-GB" sz="1400" i="1" dirty="0" smtClean="0">
                <a:solidFill>
                  <a:schemeClr val="bg1">
                    <a:lumMod val="50000"/>
                  </a:schemeClr>
                </a:solidFill>
              </a:rPr>
              <a:t>__add__</a:t>
            </a:r>
            <a:r>
              <a:rPr lang="en-GB" sz="1400" dirty="0" smtClean="0">
                <a:solidFill>
                  <a:schemeClr val="bg1">
                    <a:lumMod val="50000"/>
                  </a:schemeClr>
                </a:solidFill>
              </a:rPr>
              <a:t> is defined, then </a:t>
            </a:r>
            <a:r>
              <a:rPr lang="en-GB" sz="1400" i="1" dirty="0" smtClean="0">
                <a:solidFill>
                  <a:schemeClr val="bg1">
                    <a:lumMod val="50000"/>
                  </a:schemeClr>
                </a:solidFill>
              </a:rPr>
              <a:t>lhs += </a:t>
            </a:r>
            <a:r>
              <a:rPr lang="en-GB" sz="1400" i="1" dirty="0" err="1" smtClean="0">
                <a:solidFill>
                  <a:schemeClr val="bg1">
                    <a:lumMod val="50000"/>
                  </a:schemeClr>
                </a:solidFill>
              </a:rPr>
              <a:t>rhs</a:t>
            </a:r>
            <a:r>
              <a:rPr lang="en-GB" sz="1400" dirty="0" smtClean="0">
                <a:solidFill>
                  <a:schemeClr val="bg1">
                    <a:lumMod val="50000"/>
                  </a:schemeClr>
                </a:solidFill>
              </a:rPr>
              <a:t> becomes </a:t>
            </a:r>
            <a:r>
              <a:rPr lang="en-GB" sz="1400" i="1" dirty="0" smtClean="0">
                <a:solidFill>
                  <a:schemeClr val="bg1">
                    <a:lumMod val="50000"/>
                  </a:schemeClr>
                </a:solidFill>
              </a:rPr>
              <a:t>lhs = </a:t>
            </a:r>
            <a:r>
              <a:rPr lang="en-GB" sz="1400" i="1" dirty="0" err="1" smtClean="0">
                <a:solidFill>
                  <a:schemeClr val="bg1">
                    <a:lumMod val="50000"/>
                  </a:schemeClr>
                </a:solidFill>
              </a:rPr>
              <a:t>lhs.__add</a:t>
            </a:r>
            <a:r>
              <a:rPr lang="en-GB" sz="1400" i="1" dirty="0" smtClean="0">
                <a:solidFill>
                  <a:schemeClr val="bg1">
                    <a:lumMod val="50000"/>
                  </a:schemeClr>
                </a:solidFill>
              </a:rPr>
              <a:t>__(</a:t>
            </a:r>
            <a:r>
              <a:rPr lang="en-GB" sz="1400" i="1" dirty="0" err="1" smtClean="0">
                <a:solidFill>
                  <a:schemeClr val="bg1">
                    <a:lumMod val="50000"/>
                  </a:schemeClr>
                </a:solidFill>
              </a:rPr>
              <a:t>rhs</a:t>
            </a:r>
            <a:r>
              <a:rPr lang="en-GB" sz="1400" i="1" dirty="0" smtClean="0">
                <a:solidFill>
                  <a:schemeClr val="bg1">
                    <a:lumMod val="50000"/>
                  </a:schemeClr>
                </a:solidFill>
              </a:rPr>
              <a:t>)</a:t>
            </a:r>
            <a:endParaRPr lang="en-GB" sz="1400" i="1" dirty="0">
              <a:solidFill>
                <a:schemeClr val="bg1">
                  <a:lumMod val="50000"/>
                </a:schemeClr>
              </a:solidFill>
            </a:endParaRPr>
          </a:p>
        </p:txBody>
      </p:sp>
    </p:spTree>
    <p:extLst>
      <p:ext uri="{BB962C8B-B14F-4D97-AF65-F5344CB8AC3E}">
        <p14:creationId xmlns:p14="http://schemas.microsoft.com/office/powerpoint/2010/main" val="13902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Reducing complexity</a:t>
            </a:r>
            <a:endParaRPr lang="en-GB" dirty="0"/>
          </a:p>
        </p:txBody>
      </p:sp>
      <p:sp>
        <p:nvSpPr>
          <p:cNvPr id="4" name="TextBox 3"/>
          <p:cNvSpPr txBox="1"/>
          <p:nvPr/>
        </p:nvSpPr>
        <p:spPr>
          <a:xfrm>
            <a:off x="755576" y="1988840"/>
            <a:ext cx="7632848" cy="3744416"/>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3800" dirty="0"/>
              <a:t>Symmetry is a complexity-reducing concept (co-routines include subroutines); seek it everywhere.</a:t>
            </a:r>
            <a:endParaRPr lang="en-GB" sz="3800" dirty="0" smtClean="0"/>
          </a:p>
          <a:p>
            <a:pPr algn="r">
              <a:spcBef>
                <a:spcPts val="5400"/>
              </a:spcBef>
            </a:pPr>
            <a:r>
              <a:rPr lang="en-GB" sz="2800" i="1" dirty="0" smtClean="0"/>
              <a:t>Alan Perlis</a:t>
            </a:r>
            <a:r>
              <a:rPr lang="en-GB" sz="2800" i="1" dirty="0"/>
              <a:t/>
            </a:r>
            <a:br>
              <a:rPr lang="en-GB" sz="2800" i="1" dirty="0"/>
            </a:br>
            <a:r>
              <a:rPr lang="en-GB" sz="2400" dirty="0" smtClean="0"/>
              <a:t>"Epigrams in Programming"</a:t>
            </a:r>
          </a:p>
        </p:txBody>
      </p:sp>
    </p:spTree>
    <p:extLst>
      <p:ext uri="{BB962C8B-B14F-4D97-AF65-F5344CB8AC3E}">
        <p14:creationId xmlns:p14="http://schemas.microsoft.com/office/powerpoint/2010/main" val="120077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Coroutine</a:t>
            </a:r>
            <a:r>
              <a:rPr lang="en-GB" dirty="0" smtClean="0"/>
              <a:t> communication</a:t>
            </a:r>
            <a:endParaRPr lang="en-GB" dirty="0"/>
          </a:p>
        </p:txBody>
      </p:sp>
      <p:sp>
        <p:nvSpPr>
          <p:cNvPr id="3" name="Content Placeholder 2"/>
          <p:cNvSpPr>
            <a:spLocks noGrp="1"/>
          </p:cNvSpPr>
          <p:nvPr>
            <p:ph idx="1"/>
          </p:nvPr>
        </p:nvSpPr>
        <p:spPr/>
        <p:txBody>
          <a:bodyPr>
            <a:noAutofit/>
          </a:bodyPr>
          <a:lstStyle/>
          <a:p>
            <a:r>
              <a:rPr lang="en-GB" dirty="0"/>
              <a:t>Can communicate with a generator</a:t>
            </a:r>
          </a:p>
          <a:p>
            <a:pPr lvl="1"/>
            <a:r>
              <a:rPr lang="en-GB" i="1" dirty="0"/>
              <a:t>send</a:t>
            </a:r>
            <a:r>
              <a:rPr lang="en-GB" dirty="0"/>
              <a:t> passes a value to it</a:t>
            </a:r>
          </a:p>
          <a:p>
            <a:pPr lvl="1"/>
            <a:r>
              <a:rPr lang="en-GB" i="1" dirty="0"/>
              <a:t>throw</a:t>
            </a:r>
            <a:r>
              <a:rPr lang="en-GB" dirty="0"/>
              <a:t> raises an exception within it</a:t>
            </a:r>
          </a:p>
          <a:p>
            <a:pPr lvl="1"/>
            <a:r>
              <a:rPr lang="en-GB" i="1" dirty="0"/>
              <a:t>close</a:t>
            </a:r>
            <a:r>
              <a:rPr lang="en-GB" dirty="0"/>
              <a:t> terminates it</a:t>
            </a:r>
          </a:p>
          <a:p>
            <a:pPr lvl="1"/>
            <a:r>
              <a:rPr lang="en-GB" i="1" dirty="0"/>
              <a:t>send</a:t>
            </a:r>
            <a:r>
              <a:rPr lang="en-GB" dirty="0"/>
              <a:t> and </a:t>
            </a:r>
            <a:r>
              <a:rPr lang="en-GB" i="1" dirty="0"/>
              <a:t>throw</a:t>
            </a:r>
            <a:r>
              <a:rPr lang="en-GB" dirty="0"/>
              <a:t> return next yielded </a:t>
            </a:r>
            <a:r>
              <a:rPr lang="en-GB" dirty="0" smtClean="0"/>
              <a:t>value</a:t>
            </a:r>
          </a:p>
          <a:p>
            <a:r>
              <a:rPr lang="en-GB" dirty="0"/>
              <a:t>Although often used as statements, </a:t>
            </a:r>
            <a:r>
              <a:rPr lang="en-GB" i="1" dirty="0"/>
              <a:t>yield</a:t>
            </a:r>
            <a:r>
              <a:rPr lang="en-GB" dirty="0"/>
              <a:t> and </a:t>
            </a:r>
            <a:r>
              <a:rPr lang="en-GB" i="1" dirty="0"/>
              <a:t>yield from</a:t>
            </a:r>
            <a:r>
              <a:rPr lang="en-GB" dirty="0"/>
              <a:t> are expressions</a:t>
            </a:r>
          </a:p>
          <a:p>
            <a:pPr lvl="1"/>
            <a:r>
              <a:rPr lang="en-GB" dirty="0"/>
              <a:t>When invoked by </a:t>
            </a:r>
            <a:r>
              <a:rPr lang="en-GB" i="1" dirty="0"/>
              <a:t>next</a:t>
            </a:r>
            <a:r>
              <a:rPr lang="en-GB" dirty="0"/>
              <a:t>, they return </a:t>
            </a:r>
            <a:r>
              <a:rPr lang="en-GB" i="1" dirty="0"/>
              <a:t>None</a:t>
            </a:r>
          </a:p>
          <a:p>
            <a:pPr lvl="1"/>
            <a:r>
              <a:rPr lang="en-GB" dirty="0"/>
              <a:t>When </a:t>
            </a:r>
            <a:r>
              <a:rPr lang="en-GB" i="1" dirty="0"/>
              <a:t>send</a:t>
            </a:r>
            <a:r>
              <a:rPr lang="en-GB" dirty="0"/>
              <a:t> is used, </a:t>
            </a:r>
            <a:r>
              <a:rPr lang="en-GB" dirty="0" smtClean="0"/>
              <a:t>value sent is returned</a:t>
            </a:r>
            <a:endParaRPr lang="en-GB" dirty="0"/>
          </a:p>
          <a:p>
            <a:endParaRPr lang="en-GB" dirty="0"/>
          </a:p>
        </p:txBody>
      </p:sp>
    </p:spTree>
    <p:extLst>
      <p:ext uri="{BB962C8B-B14F-4D97-AF65-F5344CB8AC3E}">
        <p14:creationId xmlns:p14="http://schemas.microsoft.com/office/powerpoint/2010/main" val="276415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err="1" smtClean="0"/>
              <a:t>Coroutine</a:t>
            </a:r>
            <a:r>
              <a:rPr lang="en-GB" dirty="0"/>
              <a:t> </a:t>
            </a:r>
            <a:r>
              <a:rPr lang="en-GB" dirty="0" smtClean="0"/>
              <a:t>action</a:t>
            </a:r>
            <a:endParaRPr lang="en-GB" dirty="0"/>
          </a:p>
        </p:txBody>
      </p:sp>
      <p:sp>
        <p:nvSpPr>
          <p:cNvPr id="6" name="TextBox 5"/>
          <p:cNvSpPr txBox="1"/>
          <p:nvPr/>
        </p:nvSpPr>
        <p:spPr>
          <a:xfrm>
            <a:off x="611560" y="1916832"/>
            <a:ext cx="7848872" cy="129614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evaluate():</a:t>
            </a:r>
          </a:p>
          <a:p>
            <a:r>
              <a:rPr lang="en-GB" dirty="0">
                <a:latin typeface="Source Code Pro" panose="020B0509030403020204" pitchFamily="49" charset="0"/>
              </a:rPr>
              <a:t> </a:t>
            </a:r>
            <a:r>
              <a:rPr lang="en-GB" dirty="0" smtClean="0">
                <a:latin typeface="Source Code Pro" panose="020B0509030403020204" pitchFamily="49" charset="0"/>
              </a:rPr>
              <a:t>   input = ''</a:t>
            </a:r>
          </a:p>
          <a:p>
            <a:r>
              <a:rPr lang="en-GB" dirty="0" smtClean="0">
                <a:latin typeface="Source Code Pro" panose="020B0509030403020204" pitchFamily="49" charset="0"/>
              </a:rPr>
              <a:t>    for n in count():</a:t>
            </a:r>
          </a:p>
          <a:p>
            <a:r>
              <a:rPr lang="en-GB" dirty="0" smtClean="0">
                <a:latin typeface="Source Code Pro" panose="020B0509030403020204" pitchFamily="49" charset="0"/>
              </a:rPr>
              <a:t>        input = (yield </a:t>
            </a:r>
            <a:r>
              <a:rPr lang="en-GB" dirty="0" err="1" smtClean="0">
                <a:latin typeface="Source Code Pro" panose="020B0509030403020204" pitchFamily="49" charset="0"/>
              </a:rPr>
              <a:t>str</a:t>
            </a:r>
            <a:r>
              <a:rPr lang="en-GB" dirty="0" smtClean="0">
                <a:latin typeface="Source Code Pro" panose="020B0509030403020204" pitchFamily="49" charset="0"/>
              </a:rPr>
              <a:t>(n) + ' ' + evaluated(input))</a:t>
            </a:r>
          </a:p>
        </p:txBody>
      </p:sp>
      <p:sp>
        <p:nvSpPr>
          <p:cNvPr id="7" name="TextBox 6"/>
          <p:cNvSpPr txBox="1"/>
          <p:nvPr/>
        </p:nvSpPr>
        <p:spPr>
          <a:xfrm>
            <a:off x="611560" y="3501008"/>
            <a:ext cx="7848872" cy="244827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a:t>
            </a:r>
            <a:r>
              <a:rPr lang="en-GB" dirty="0" err="1" smtClean="0">
                <a:latin typeface="Source Code Pro" panose="020B0509030403020204" pitchFamily="49" charset="0"/>
              </a:rPr>
              <a:t>repl</a:t>
            </a:r>
            <a:r>
              <a:rPr lang="en-GB" dirty="0" smtClean="0">
                <a:latin typeface="Source Code Pro" panose="020B0509030403020204" pitchFamily="49" charset="0"/>
              </a:rPr>
              <a:t>():</a:t>
            </a:r>
          </a:p>
          <a:p>
            <a:r>
              <a:rPr lang="en-GB" dirty="0">
                <a:latin typeface="Source Code Pro" panose="020B0509030403020204" pitchFamily="49" charset="0"/>
              </a:rPr>
              <a:t> </a:t>
            </a:r>
            <a:r>
              <a:rPr lang="en-GB" dirty="0" smtClean="0">
                <a:latin typeface="Source Code Pro" panose="020B0509030403020204" pitchFamily="49" charset="0"/>
              </a:rPr>
              <a:t>   evaluator = evaluate()</a:t>
            </a:r>
          </a:p>
          <a:p>
            <a:r>
              <a:rPr lang="en-GB" dirty="0">
                <a:latin typeface="Source Code Pro" panose="020B0509030403020204" pitchFamily="49" charset="0"/>
              </a:rPr>
              <a:t> </a:t>
            </a:r>
            <a:r>
              <a:rPr lang="en-GB" dirty="0" smtClean="0">
                <a:latin typeface="Source Code Pro" panose="020B0509030403020204" pitchFamily="49" charset="0"/>
              </a:rPr>
              <a:t>   next(evaluator)</a:t>
            </a:r>
          </a:p>
          <a:p>
            <a:r>
              <a:rPr lang="en-GB" dirty="0">
                <a:latin typeface="Source Code Pro" panose="020B0509030403020204" pitchFamily="49" charset="0"/>
              </a:rPr>
              <a:t> </a:t>
            </a:r>
            <a:r>
              <a:rPr lang="en-GB" dirty="0" smtClean="0">
                <a:latin typeface="Source Code Pro" panose="020B0509030403020204" pitchFamily="49" charset="0"/>
              </a:rPr>
              <a:t>   try:</a:t>
            </a:r>
          </a:p>
          <a:p>
            <a:r>
              <a:rPr lang="en-GB" dirty="0" smtClean="0">
                <a:latin typeface="Source Code Pro" panose="020B0509030403020204" pitchFamily="49" charset="0"/>
              </a:rPr>
              <a:t>        for line in </a:t>
            </a:r>
            <a:r>
              <a:rPr lang="en-GB" dirty="0" err="1" smtClean="0">
                <a:latin typeface="Source Code Pro" panose="020B0509030403020204" pitchFamily="49" charset="0"/>
              </a:rPr>
              <a:t>iter</a:t>
            </a:r>
            <a:r>
              <a:rPr lang="en-GB" dirty="0" smtClean="0">
                <a:latin typeface="Source Code Pro" panose="020B0509030403020204" pitchFamily="49" charset="0"/>
              </a:rPr>
              <a:t>(lambda: input('&gt; '), 'exit'):</a:t>
            </a:r>
          </a:p>
          <a:p>
            <a:r>
              <a:rPr lang="en-GB" dirty="0">
                <a:latin typeface="Source Code Pro" panose="020B0509030403020204" pitchFamily="49" charset="0"/>
              </a:rPr>
              <a:t> </a:t>
            </a:r>
            <a:r>
              <a:rPr lang="en-GB" dirty="0" smtClean="0">
                <a:latin typeface="Source Code Pro" panose="020B0509030403020204" pitchFamily="49" charset="0"/>
              </a:rPr>
              <a:t>           print(</a:t>
            </a:r>
            <a:r>
              <a:rPr lang="en-GB" dirty="0" err="1" smtClean="0">
                <a:latin typeface="Source Code Pro" panose="020B0509030403020204" pitchFamily="49" charset="0"/>
              </a:rPr>
              <a:t>evaluator.send</a:t>
            </a:r>
            <a:r>
              <a:rPr lang="en-GB" dirty="0" smtClean="0">
                <a:latin typeface="Source Code Pro" panose="020B0509030403020204" pitchFamily="49" charset="0"/>
              </a:rPr>
              <a:t>(line))</a:t>
            </a:r>
          </a:p>
          <a:p>
            <a:r>
              <a:rPr lang="en-GB" dirty="0">
                <a:latin typeface="Source Code Pro" panose="020B0509030403020204" pitchFamily="49" charset="0"/>
              </a:rPr>
              <a:t> </a:t>
            </a:r>
            <a:r>
              <a:rPr lang="en-GB" dirty="0" smtClean="0">
                <a:latin typeface="Source Code Pro" panose="020B0509030403020204" pitchFamily="49" charset="0"/>
              </a:rPr>
              <a:t>   finally:</a:t>
            </a:r>
          </a:p>
          <a:p>
            <a:r>
              <a:rPr lang="en-GB" dirty="0" smtClean="0">
                <a:latin typeface="Source Code Pro" panose="020B0509030403020204" pitchFamily="49" charset="0"/>
              </a:rPr>
              <a:t>        </a:t>
            </a:r>
            <a:r>
              <a:rPr lang="en-GB" dirty="0" err="1" smtClean="0">
                <a:latin typeface="Source Code Pro" panose="020B0509030403020204" pitchFamily="49" charset="0"/>
              </a:rPr>
              <a:t>evaluator.close</a:t>
            </a:r>
            <a:r>
              <a:rPr lang="en-GB" dirty="0" smtClean="0">
                <a:latin typeface="Source Code Pro" panose="020B0509030403020204" pitchFamily="49" charset="0"/>
              </a:rPr>
              <a:t>()</a:t>
            </a:r>
          </a:p>
        </p:txBody>
      </p:sp>
    </p:spTree>
    <p:extLst>
      <p:ext uri="{BB962C8B-B14F-4D97-AF65-F5344CB8AC3E}">
        <p14:creationId xmlns:p14="http://schemas.microsoft.com/office/powerpoint/2010/main" val="222910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Multithreading</a:t>
            </a:r>
            <a:endParaRPr lang="en-GB" dirty="0"/>
          </a:p>
        </p:txBody>
      </p:sp>
      <p:sp>
        <p:nvSpPr>
          <p:cNvPr id="4" name="TextBox 3"/>
          <p:cNvSpPr txBox="1"/>
          <p:nvPr/>
        </p:nvSpPr>
        <p:spPr>
          <a:xfrm>
            <a:off x="755576" y="1988840"/>
            <a:ext cx="7632848" cy="3744416"/>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4800" dirty="0" smtClean="0"/>
              <a:t>Multithreading is just one damn thing before, after, or simultaneous with another.</a:t>
            </a:r>
          </a:p>
          <a:p>
            <a:pPr algn="r">
              <a:spcBef>
                <a:spcPts val="4200"/>
              </a:spcBef>
            </a:pPr>
            <a:r>
              <a:rPr lang="en-GB" sz="2800" i="1" dirty="0" smtClean="0"/>
              <a:t>Andrei </a:t>
            </a:r>
            <a:r>
              <a:rPr lang="en-GB" sz="2800" i="1" dirty="0" err="1" smtClean="0"/>
              <a:t>Alexandrescu</a:t>
            </a:r>
            <a:endParaRPr lang="en-GB" sz="2400" dirty="0" smtClean="0"/>
          </a:p>
        </p:txBody>
      </p:sp>
    </p:spTree>
    <p:extLst>
      <p:ext uri="{BB962C8B-B14F-4D97-AF65-F5344CB8AC3E}">
        <p14:creationId xmlns:p14="http://schemas.microsoft.com/office/powerpoint/2010/main" val="358254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threading</a:t>
            </a:r>
            <a:endParaRPr lang="en-GB" i="1" dirty="0"/>
          </a:p>
        </p:txBody>
      </p:sp>
      <p:sp>
        <p:nvSpPr>
          <p:cNvPr id="3" name="Content Placeholder 2"/>
          <p:cNvSpPr>
            <a:spLocks noGrp="1"/>
          </p:cNvSpPr>
          <p:nvPr>
            <p:ph idx="1"/>
          </p:nvPr>
        </p:nvSpPr>
        <p:spPr/>
        <p:txBody>
          <a:bodyPr>
            <a:noAutofit/>
          </a:bodyPr>
          <a:lstStyle/>
          <a:p>
            <a:r>
              <a:rPr lang="en-GB" dirty="0" smtClean="0"/>
              <a:t>The </a:t>
            </a:r>
            <a:r>
              <a:rPr lang="en-GB" i="1" dirty="0" smtClean="0"/>
              <a:t>threading</a:t>
            </a:r>
            <a:r>
              <a:rPr lang="en-GB" dirty="0" smtClean="0"/>
              <a:t> module offers constructs for creating threads and locking</a:t>
            </a:r>
          </a:p>
          <a:p>
            <a:pPr lvl="1"/>
            <a:r>
              <a:rPr lang="en-GB" dirty="0" smtClean="0"/>
              <a:t>Threads are built on native OS threads</a:t>
            </a:r>
          </a:p>
          <a:p>
            <a:pPr lvl="1"/>
            <a:r>
              <a:rPr lang="en-GB" dirty="0" smtClean="0"/>
              <a:t>Locking primitives are based on binary semaphores, which are in turn based on OS </a:t>
            </a:r>
            <a:r>
              <a:rPr lang="en-GB" dirty="0" err="1" smtClean="0"/>
              <a:t>mutexes</a:t>
            </a:r>
            <a:endParaRPr lang="en-GB" dirty="0" smtClean="0"/>
          </a:p>
          <a:p>
            <a:pPr lvl="1"/>
            <a:r>
              <a:rPr lang="en-GB" dirty="0" smtClean="0"/>
              <a:t>Other synchronisation primitives, such as events, and thread-based constructs, such as timers and thread-local data, are also defined</a:t>
            </a:r>
            <a:endParaRPr lang="en-GB" dirty="0"/>
          </a:p>
        </p:txBody>
      </p:sp>
    </p:spTree>
    <p:extLst>
      <p:ext uri="{BB962C8B-B14F-4D97-AF65-F5344CB8AC3E}">
        <p14:creationId xmlns:p14="http://schemas.microsoft.com/office/powerpoint/2010/main" val="287990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Thread definition</a:t>
            </a:r>
            <a:endParaRPr lang="en-GB" dirty="0"/>
          </a:p>
        </p:txBody>
      </p:sp>
      <p:sp>
        <p:nvSpPr>
          <p:cNvPr id="5" name="TextBox 4"/>
          <p:cNvSpPr txBox="1"/>
          <p:nvPr/>
        </p:nvSpPr>
        <p:spPr>
          <a:xfrm>
            <a:off x="611560" y="4765214"/>
            <a:ext cx="3816424" cy="129614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400" dirty="0" smtClean="0">
                <a:latin typeface="Source Code Pro" panose="020B0509030403020204" pitchFamily="49" charset="0"/>
              </a:rPr>
              <a:t>class Task(Thread):</a:t>
            </a:r>
          </a:p>
          <a:p>
            <a:r>
              <a:rPr lang="en-GB" sz="2400" dirty="0">
                <a:latin typeface="Source Code Pro" panose="020B0509030403020204" pitchFamily="49" charset="0"/>
              </a:rPr>
              <a:t> </a:t>
            </a:r>
            <a:r>
              <a:rPr lang="en-GB" sz="2400" dirty="0" smtClean="0">
                <a:latin typeface="Source Code Pro" panose="020B0509030403020204" pitchFamily="49" charset="0"/>
              </a:rPr>
              <a:t>   </a:t>
            </a:r>
            <a:r>
              <a:rPr lang="en-GB" sz="2400" dirty="0" err="1" smtClean="0">
                <a:latin typeface="Source Code Pro" panose="020B0509030403020204" pitchFamily="49" charset="0"/>
              </a:rPr>
              <a:t>def</a:t>
            </a:r>
            <a:r>
              <a:rPr lang="en-GB" sz="2400" dirty="0" smtClean="0">
                <a:latin typeface="Source Code Pro" panose="020B0509030403020204" pitchFamily="49" charset="0"/>
              </a:rPr>
              <a:t> run():</a:t>
            </a:r>
          </a:p>
          <a:p>
            <a:r>
              <a:rPr lang="en-GB" sz="2400" dirty="0">
                <a:latin typeface="Source Code Pro" panose="020B0509030403020204" pitchFamily="49" charset="0"/>
              </a:rPr>
              <a:t> </a:t>
            </a:r>
            <a:r>
              <a:rPr lang="en-GB" sz="2400" dirty="0" smtClean="0">
                <a:latin typeface="Source Code Pro" panose="020B0509030403020204" pitchFamily="49" charset="0"/>
              </a:rPr>
              <a:t>       ...</a:t>
            </a:r>
          </a:p>
        </p:txBody>
      </p:sp>
      <p:sp>
        <p:nvSpPr>
          <p:cNvPr id="6" name="TextBox 5"/>
          <p:cNvSpPr txBox="1"/>
          <p:nvPr/>
        </p:nvSpPr>
        <p:spPr>
          <a:xfrm>
            <a:off x="611560" y="2460958"/>
            <a:ext cx="3816424" cy="2088232"/>
          </a:xfrm>
          <a:prstGeom prst="downArrowCallou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1900" dirty="0" smtClean="0">
                <a:latin typeface="Source Code Pro" panose="020B0509030403020204" pitchFamily="49" charset="0"/>
              </a:rPr>
              <a:t>task = Task()</a:t>
            </a:r>
          </a:p>
          <a:p>
            <a:r>
              <a:rPr lang="en-GB" sz="1900" dirty="0" err="1" smtClean="0">
                <a:latin typeface="Source Code Pro" panose="020B0509030403020204" pitchFamily="49" charset="0"/>
              </a:rPr>
              <a:t>task.start</a:t>
            </a:r>
            <a:r>
              <a:rPr lang="en-GB" sz="1900" dirty="0" smtClean="0">
                <a:latin typeface="Source Code Pro" panose="020B0509030403020204" pitchFamily="49" charset="0"/>
              </a:rPr>
              <a:t>()</a:t>
            </a:r>
          </a:p>
          <a:p>
            <a:r>
              <a:rPr lang="en-GB" sz="1900" dirty="0" smtClean="0">
                <a:latin typeface="Source Code Pro" panose="020B0509030403020204" pitchFamily="49" charset="0"/>
              </a:rPr>
              <a:t>...</a:t>
            </a:r>
          </a:p>
          <a:p>
            <a:r>
              <a:rPr lang="en-GB" sz="1900" dirty="0" err="1" smtClean="0">
                <a:latin typeface="Source Code Pro" panose="020B0509030403020204" pitchFamily="49" charset="0"/>
              </a:rPr>
              <a:t>task.join</a:t>
            </a:r>
            <a:r>
              <a:rPr lang="en-GB" sz="1900" dirty="0" smtClean="0">
                <a:latin typeface="Source Code Pro" panose="020B0509030403020204" pitchFamily="49" charset="0"/>
              </a:rPr>
              <a:t>()</a:t>
            </a:r>
          </a:p>
        </p:txBody>
      </p:sp>
      <p:sp>
        <p:nvSpPr>
          <p:cNvPr id="7" name="TextBox 6"/>
          <p:cNvSpPr txBox="1"/>
          <p:nvPr/>
        </p:nvSpPr>
        <p:spPr>
          <a:xfrm>
            <a:off x="4788024" y="4765214"/>
            <a:ext cx="3816424" cy="129614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400" dirty="0" err="1" smtClean="0">
                <a:latin typeface="Source Code Pro" panose="020B0509030403020204" pitchFamily="49" charset="0"/>
              </a:rPr>
              <a:t>def</a:t>
            </a:r>
            <a:r>
              <a:rPr lang="en-GB" sz="2400" dirty="0" smtClean="0">
                <a:latin typeface="Source Code Pro" panose="020B0509030403020204" pitchFamily="49" charset="0"/>
              </a:rPr>
              <a:t> run():</a:t>
            </a:r>
          </a:p>
          <a:p>
            <a:r>
              <a:rPr lang="en-GB" sz="2400" dirty="0" smtClean="0">
                <a:latin typeface="Source Code Pro" panose="020B0509030403020204" pitchFamily="49" charset="0"/>
              </a:rPr>
              <a:t>    ...</a:t>
            </a:r>
          </a:p>
        </p:txBody>
      </p:sp>
      <p:sp>
        <p:nvSpPr>
          <p:cNvPr id="8" name="TextBox 7"/>
          <p:cNvSpPr txBox="1"/>
          <p:nvPr/>
        </p:nvSpPr>
        <p:spPr>
          <a:xfrm>
            <a:off x="4788024" y="2460958"/>
            <a:ext cx="3816424" cy="2088232"/>
          </a:xfrm>
          <a:prstGeom prst="downArrowCallou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1900" dirty="0" smtClean="0">
                <a:latin typeface="Source Code Pro" panose="020B0509030403020204" pitchFamily="49" charset="0"/>
              </a:rPr>
              <a:t>task = Thread(target=run)</a:t>
            </a:r>
          </a:p>
          <a:p>
            <a:r>
              <a:rPr lang="en-GB" sz="1900" dirty="0" err="1" smtClean="0">
                <a:latin typeface="Source Code Pro" panose="020B0509030403020204" pitchFamily="49" charset="0"/>
              </a:rPr>
              <a:t>task.start</a:t>
            </a:r>
            <a:r>
              <a:rPr lang="en-GB" sz="1900" dirty="0" smtClean="0">
                <a:latin typeface="Source Code Pro" panose="020B0509030403020204" pitchFamily="49" charset="0"/>
              </a:rPr>
              <a:t>()</a:t>
            </a:r>
          </a:p>
          <a:p>
            <a:r>
              <a:rPr lang="en-GB" sz="1900" dirty="0" smtClean="0">
                <a:latin typeface="Source Code Pro" panose="020B0509030403020204" pitchFamily="49" charset="0"/>
              </a:rPr>
              <a:t>...</a:t>
            </a:r>
          </a:p>
          <a:p>
            <a:r>
              <a:rPr lang="en-GB" sz="1900" dirty="0" err="1" smtClean="0">
                <a:latin typeface="Source Code Pro" panose="020B0509030403020204" pitchFamily="49" charset="0"/>
              </a:rPr>
              <a:t>task.join</a:t>
            </a:r>
            <a:r>
              <a:rPr lang="en-GB" sz="1900" dirty="0" smtClean="0">
                <a:latin typeface="Source Code Pro" panose="020B0509030403020204" pitchFamily="49" charset="0"/>
              </a:rPr>
              <a:t>()</a:t>
            </a:r>
          </a:p>
        </p:txBody>
      </p:sp>
      <p:sp>
        <p:nvSpPr>
          <p:cNvPr id="9" name="TextBox 8"/>
          <p:cNvSpPr txBox="1"/>
          <p:nvPr/>
        </p:nvSpPr>
        <p:spPr>
          <a:xfrm>
            <a:off x="539552" y="1916832"/>
            <a:ext cx="3744416" cy="400110"/>
          </a:xfrm>
          <a:prstGeom prst="rect">
            <a:avLst/>
          </a:prstGeom>
          <a:noFill/>
        </p:spPr>
        <p:txBody>
          <a:bodyPr wrap="square" rtlCol="0">
            <a:spAutoFit/>
          </a:bodyPr>
          <a:lstStyle/>
          <a:p>
            <a:r>
              <a:rPr lang="en-GB" sz="2000" dirty="0" smtClean="0">
                <a:solidFill>
                  <a:schemeClr val="bg1">
                    <a:lumMod val="50000"/>
                  </a:schemeClr>
                </a:solidFill>
              </a:rPr>
              <a:t>Inheritance-based approach</a:t>
            </a:r>
            <a:endParaRPr lang="en-GB" sz="2000" dirty="0">
              <a:solidFill>
                <a:schemeClr val="bg1">
                  <a:lumMod val="50000"/>
                </a:schemeClr>
              </a:solidFill>
            </a:endParaRPr>
          </a:p>
        </p:txBody>
      </p:sp>
      <p:sp>
        <p:nvSpPr>
          <p:cNvPr id="10" name="TextBox 9"/>
          <p:cNvSpPr txBox="1"/>
          <p:nvPr/>
        </p:nvSpPr>
        <p:spPr>
          <a:xfrm>
            <a:off x="4716016" y="1916832"/>
            <a:ext cx="3744416" cy="400110"/>
          </a:xfrm>
          <a:prstGeom prst="rect">
            <a:avLst/>
          </a:prstGeom>
          <a:noFill/>
        </p:spPr>
        <p:txBody>
          <a:bodyPr wrap="square" rtlCol="0">
            <a:spAutoFit/>
          </a:bodyPr>
          <a:lstStyle/>
          <a:p>
            <a:r>
              <a:rPr lang="en-GB" sz="2000" dirty="0" smtClean="0">
                <a:solidFill>
                  <a:schemeClr val="bg1">
                    <a:lumMod val="50000"/>
                  </a:schemeClr>
                </a:solidFill>
              </a:rPr>
              <a:t>Composition-based approach</a:t>
            </a:r>
            <a:endParaRPr lang="en-GB" sz="2000" dirty="0">
              <a:solidFill>
                <a:schemeClr val="bg1">
                  <a:lumMod val="50000"/>
                </a:schemeClr>
              </a:solidFill>
            </a:endParaRPr>
          </a:p>
        </p:txBody>
      </p:sp>
    </p:spTree>
    <p:extLst>
      <p:ext uri="{BB962C8B-B14F-4D97-AF65-F5344CB8AC3E}">
        <p14:creationId xmlns:p14="http://schemas.microsoft.com/office/powerpoint/2010/main" val="102182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Global Interpreter Lock (GIL)</a:t>
            </a:r>
            <a:endParaRPr lang="en-GB" dirty="0"/>
          </a:p>
        </p:txBody>
      </p:sp>
      <p:sp>
        <p:nvSpPr>
          <p:cNvPr id="3" name="Content Placeholder 2"/>
          <p:cNvSpPr>
            <a:spLocks noGrp="1"/>
          </p:cNvSpPr>
          <p:nvPr>
            <p:ph idx="1"/>
          </p:nvPr>
        </p:nvSpPr>
        <p:spPr/>
        <p:txBody>
          <a:bodyPr>
            <a:noAutofit/>
          </a:bodyPr>
          <a:lstStyle/>
          <a:p>
            <a:r>
              <a:rPr lang="en-GB" dirty="0" smtClean="0"/>
              <a:t>In </a:t>
            </a:r>
            <a:r>
              <a:rPr lang="en-GB" dirty="0" err="1" smtClean="0"/>
              <a:t>CPython</a:t>
            </a:r>
            <a:r>
              <a:rPr lang="en-GB" dirty="0" smtClean="0"/>
              <a:t>, the GIL introduces a concurrency bottleneck</a:t>
            </a:r>
          </a:p>
          <a:p>
            <a:pPr lvl="1"/>
            <a:r>
              <a:rPr lang="en-GB" dirty="0" smtClean="0"/>
              <a:t>It is a </a:t>
            </a:r>
            <a:r>
              <a:rPr lang="en-GB" dirty="0" err="1" smtClean="0"/>
              <a:t>mutex</a:t>
            </a:r>
            <a:r>
              <a:rPr lang="en-GB" dirty="0" smtClean="0"/>
              <a:t> that restricts system threads from concurrently executing Python code</a:t>
            </a:r>
          </a:p>
          <a:p>
            <a:pPr lvl="1"/>
            <a:r>
              <a:rPr lang="en-GB" dirty="0" smtClean="0"/>
              <a:t>The thread-unsafe reference-counted memory management model is the primary reason for the GIL's existence</a:t>
            </a:r>
          </a:p>
          <a:p>
            <a:pPr lvl="1"/>
            <a:r>
              <a:rPr lang="en-GB" dirty="0" smtClean="0"/>
              <a:t>A feature of </a:t>
            </a:r>
            <a:r>
              <a:rPr lang="en-GB" dirty="0" err="1" smtClean="0"/>
              <a:t>CPython</a:t>
            </a:r>
            <a:r>
              <a:rPr lang="en-GB" dirty="0" smtClean="0"/>
              <a:t> but not necessarily other implementations, e.g., </a:t>
            </a:r>
            <a:r>
              <a:rPr lang="en-GB" dirty="0" err="1" smtClean="0"/>
              <a:t>Jython</a:t>
            </a:r>
            <a:r>
              <a:rPr lang="en-GB" dirty="0" smtClean="0"/>
              <a:t> relies on JVM GC and </a:t>
            </a:r>
            <a:r>
              <a:rPr lang="en-GB" dirty="0" err="1" smtClean="0"/>
              <a:t>IronPython</a:t>
            </a:r>
            <a:r>
              <a:rPr lang="en-GB" dirty="0" smtClean="0"/>
              <a:t> relies on .NET</a:t>
            </a:r>
          </a:p>
        </p:txBody>
      </p:sp>
    </p:spTree>
    <p:extLst>
      <p:ext uri="{BB962C8B-B14F-4D97-AF65-F5344CB8AC3E}">
        <p14:creationId xmlns:p14="http://schemas.microsoft.com/office/powerpoint/2010/main" val="65277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Synchronisation</a:t>
            </a:r>
            <a:endParaRPr lang="en-GB" dirty="0"/>
          </a:p>
        </p:txBody>
      </p:sp>
      <p:sp>
        <p:nvSpPr>
          <p:cNvPr id="3" name="Content Placeholder 2"/>
          <p:cNvSpPr>
            <a:spLocks noGrp="1"/>
          </p:cNvSpPr>
          <p:nvPr>
            <p:ph idx="1"/>
          </p:nvPr>
        </p:nvSpPr>
        <p:spPr/>
        <p:txBody>
          <a:bodyPr>
            <a:noAutofit/>
          </a:bodyPr>
          <a:lstStyle/>
          <a:p>
            <a:r>
              <a:rPr lang="en-GB" dirty="0" smtClean="0"/>
              <a:t>Python offers a number of different types of synchronisation primitive</a:t>
            </a:r>
          </a:p>
          <a:p>
            <a:pPr lvl="1"/>
            <a:r>
              <a:rPr lang="en-GB" dirty="0" smtClean="0"/>
              <a:t>E.g., </a:t>
            </a:r>
            <a:r>
              <a:rPr lang="en-GB" i="1" dirty="0" smtClean="0"/>
              <a:t>Lock</a:t>
            </a:r>
            <a:r>
              <a:rPr lang="en-GB" dirty="0" smtClean="0"/>
              <a:t>, </a:t>
            </a:r>
            <a:r>
              <a:rPr lang="en-GB" i="1" dirty="0" err="1" smtClean="0"/>
              <a:t>RLock</a:t>
            </a:r>
            <a:r>
              <a:rPr lang="en-GB" dirty="0" smtClean="0"/>
              <a:t>, </a:t>
            </a:r>
            <a:r>
              <a:rPr lang="en-GB" i="1" dirty="0" smtClean="0"/>
              <a:t>Condition</a:t>
            </a:r>
            <a:r>
              <a:rPr lang="en-GB" dirty="0" smtClean="0"/>
              <a:t>, </a:t>
            </a:r>
            <a:r>
              <a:rPr lang="en-GB" i="1" dirty="0" smtClean="0"/>
              <a:t>Semaphore</a:t>
            </a:r>
            <a:r>
              <a:rPr lang="en-GB" dirty="0" smtClean="0"/>
              <a:t>, </a:t>
            </a:r>
            <a:r>
              <a:rPr lang="en-GB" i="1" dirty="0" err="1" smtClean="0"/>
              <a:t>BoundedSemaphore</a:t>
            </a:r>
            <a:r>
              <a:rPr lang="en-GB" dirty="0" smtClean="0"/>
              <a:t>, </a:t>
            </a:r>
            <a:r>
              <a:rPr lang="en-GB" i="1" dirty="0" smtClean="0"/>
              <a:t>Event</a:t>
            </a:r>
            <a:r>
              <a:rPr lang="en-GB" dirty="0" smtClean="0"/>
              <a:t>, </a:t>
            </a:r>
            <a:r>
              <a:rPr lang="en-GB" i="1" dirty="0" smtClean="0"/>
              <a:t>Barrier</a:t>
            </a:r>
          </a:p>
          <a:p>
            <a:r>
              <a:rPr lang="en-GB" dirty="0" smtClean="0"/>
              <a:t>All the locking-related primitives are context managers</a:t>
            </a:r>
          </a:p>
          <a:p>
            <a:pPr lvl="1"/>
            <a:r>
              <a:rPr lang="en-GB" dirty="0" smtClean="0"/>
              <a:t>Use </a:t>
            </a:r>
            <a:r>
              <a:rPr lang="en-GB" i="1" dirty="0" smtClean="0"/>
              <a:t>with</a:t>
            </a:r>
            <a:r>
              <a:rPr lang="en-GB" dirty="0" smtClean="0"/>
              <a:t> rather than </a:t>
            </a:r>
            <a:r>
              <a:rPr lang="en-GB" i="1" dirty="0" smtClean="0"/>
              <a:t>acquire</a:t>
            </a:r>
            <a:r>
              <a:rPr lang="en-GB" dirty="0" smtClean="0"/>
              <a:t> and </a:t>
            </a:r>
            <a:r>
              <a:rPr lang="en-GB" i="1" dirty="0" smtClean="0"/>
              <a:t>release</a:t>
            </a:r>
            <a:r>
              <a:rPr lang="en-GB" dirty="0" smtClean="0"/>
              <a:t> unless for non-blocked acquisition or a timeout is required</a:t>
            </a:r>
          </a:p>
        </p:txBody>
      </p:sp>
    </p:spTree>
    <p:extLst>
      <p:ext uri="{BB962C8B-B14F-4D97-AF65-F5344CB8AC3E}">
        <p14:creationId xmlns:p14="http://schemas.microsoft.com/office/powerpoint/2010/main" val="21590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Sharing &amp; synchronisation</a:t>
            </a:r>
            <a:endParaRPr lang="en-GB" dirty="0"/>
          </a:p>
        </p:txBody>
      </p:sp>
      <p:sp>
        <p:nvSpPr>
          <p:cNvPr id="4" name="TextBox 3"/>
          <p:cNvSpPr txBox="1"/>
          <p:nvPr/>
        </p:nvSpPr>
        <p:spPr>
          <a:xfrm>
            <a:off x="755576" y="2060848"/>
            <a:ext cx="7632848" cy="3549878"/>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800" dirty="0"/>
              <a:t>Shared memory is like a canvas where threads collaborate in painting images, except that they stand on the opposite sides of the canvas and use guns rather than brushes. The only way they can avoid killing each other is if they shout "duck!" before opening fire.</a:t>
            </a:r>
            <a:endParaRPr lang="en-GB" sz="2800" dirty="0" smtClean="0"/>
          </a:p>
          <a:p>
            <a:pPr algn="r">
              <a:spcBef>
                <a:spcPts val="1200"/>
              </a:spcBef>
            </a:pPr>
            <a:r>
              <a:rPr lang="en-GB" sz="2800" i="1" dirty="0" err="1" smtClean="0"/>
              <a:t>Bartosz</a:t>
            </a:r>
            <a:r>
              <a:rPr lang="en-GB" sz="2800" i="1" dirty="0" smtClean="0"/>
              <a:t> </a:t>
            </a:r>
            <a:r>
              <a:rPr lang="en-GB" sz="2800" i="1" dirty="0" err="1" smtClean="0"/>
              <a:t>Milewski</a:t>
            </a:r>
            <a:endParaRPr lang="en-GB" sz="2800" i="1" dirty="0" smtClean="0"/>
          </a:p>
        </p:txBody>
      </p:sp>
      <p:sp>
        <p:nvSpPr>
          <p:cNvPr id="5" name="Rectangle 4"/>
          <p:cNvSpPr/>
          <p:nvPr/>
        </p:nvSpPr>
        <p:spPr>
          <a:xfrm>
            <a:off x="813404" y="5826750"/>
            <a:ext cx="7719036" cy="338554"/>
          </a:xfrm>
          <a:prstGeom prst="rect">
            <a:avLst/>
          </a:prstGeom>
        </p:spPr>
        <p:txBody>
          <a:bodyPr wrap="none">
            <a:spAutoFit/>
          </a:bodyPr>
          <a:lstStyle/>
          <a:p>
            <a:pPr algn="r"/>
            <a:r>
              <a:rPr lang="en-GB" sz="1600" dirty="0">
                <a:solidFill>
                  <a:schemeClr val="bg1">
                    <a:lumMod val="65000"/>
                  </a:schemeClr>
                </a:solidFill>
              </a:rPr>
              <a:t>http://bartoszmilewski.com/2013/12/10/functional-data-structures-and-concurrency-in-c/</a:t>
            </a:r>
          </a:p>
        </p:txBody>
      </p:sp>
    </p:spTree>
    <p:extLst>
      <p:ext uri="{BB962C8B-B14F-4D97-AF65-F5344CB8AC3E}">
        <p14:creationId xmlns:p14="http://schemas.microsoft.com/office/powerpoint/2010/main" val="412761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Multiprocessing</a:t>
            </a:r>
            <a:endParaRPr lang="en-GB" dirty="0"/>
          </a:p>
        </p:txBody>
      </p:sp>
      <p:sp>
        <p:nvSpPr>
          <p:cNvPr id="3" name="Content Placeholder 2"/>
          <p:cNvSpPr>
            <a:spLocks noGrp="1"/>
          </p:cNvSpPr>
          <p:nvPr>
            <p:ph idx="1"/>
          </p:nvPr>
        </p:nvSpPr>
        <p:spPr/>
        <p:txBody>
          <a:bodyPr>
            <a:noAutofit/>
          </a:bodyPr>
          <a:lstStyle/>
          <a:p>
            <a:r>
              <a:rPr lang="en-GB" dirty="0" smtClean="0"/>
              <a:t>An alternative to threads is to use OS processes to express concurrency</a:t>
            </a:r>
          </a:p>
          <a:p>
            <a:pPr lvl="1"/>
            <a:r>
              <a:rPr lang="en-GB" dirty="0" smtClean="0"/>
              <a:t>A standard workaround for GIL issues</a:t>
            </a:r>
          </a:p>
          <a:p>
            <a:r>
              <a:rPr lang="en-GB" dirty="0" smtClean="0"/>
              <a:t>Processes naturally give better isolation and long-term concurrency</a:t>
            </a:r>
          </a:p>
          <a:p>
            <a:pPr lvl="1"/>
            <a:r>
              <a:rPr lang="en-GB" dirty="0" smtClean="0"/>
              <a:t>But may not be effective for fine-grained concurrency</a:t>
            </a:r>
          </a:p>
          <a:p>
            <a:pPr lvl="1"/>
            <a:r>
              <a:rPr lang="en-GB" dirty="0" smtClean="0"/>
              <a:t>Any values exchanged between processes must be </a:t>
            </a:r>
            <a:r>
              <a:rPr lang="en-GB" dirty="0" err="1" smtClean="0"/>
              <a:t>picklable</a:t>
            </a:r>
            <a:endParaRPr lang="en-GB" dirty="0" smtClean="0"/>
          </a:p>
        </p:txBody>
      </p:sp>
    </p:spTree>
    <p:extLst>
      <p:ext uri="{BB962C8B-B14F-4D97-AF65-F5344CB8AC3E}">
        <p14:creationId xmlns:p14="http://schemas.microsoft.com/office/powerpoint/2010/main" val="405766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Conversions &amp; representation</a:t>
            </a:r>
            <a:endParaRPr lang="en-GB" dirty="0"/>
          </a:p>
        </p:txBody>
      </p:sp>
      <p:sp>
        <p:nvSpPr>
          <p:cNvPr id="4" name="TextBox 3"/>
          <p:cNvSpPr txBox="1"/>
          <p:nvPr/>
        </p:nvSpPr>
        <p:spPr>
          <a:xfrm>
            <a:off x="683568" y="1864569"/>
            <a:ext cx="3096344" cy="2140495"/>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int</a:t>
            </a:r>
            <a:r>
              <a:rPr lang="en-GB" sz="2000" b="1" dirty="0" smtClean="0">
                <a:latin typeface="Source Code Pro" panose="020B0509030403020204" pitchFamily="49" charset="0"/>
              </a:rPr>
              <a:t>__(</a:t>
            </a:r>
            <a:r>
              <a:rPr lang="en-GB" sz="2000" b="1" dirty="0">
                <a:latin typeface="Source Code Pro" panose="020B0509030403020204" pitchFamily="49" charset="0"/>
              </a:rPr>
              <a:t>self</a:t>
            </a:r>
            <a:r>
              <a:rPr lang="en-GB" sz="2000" b="1" dirty="0" smtClean="0">
                <a:latin typeface="Source Code Pro" panose="020B0509030403020204" pitchFamily="49" charset="0"/>
              </a:rPr>
              <a:t>)</a:t>
            </a:r>
          </a:p>
          <a:p>
            <a:r>
              <a:rPr lang="en-GB" sz="2000" b="1" dirty="0" smtClean="0">
                <a:latin typeface="Source Code Pro" panose="020B0509030403020204" pitchFamily="49" charset="0"/>
              </a:rPr>
              <a:t>__float__(self)</a:t>
            </a:r>
          </a:p>
          <a:p>
            <a:r>
              <a:rPr lang="en-GB" sz="2000" b="1" dirty="0" smtClean="0">
                <a:latin typeface="Source Code Pro" panose="020B0509030403020204" pitchFamily="49" charset="0"/>
              </a:rPr>
              <a:t>__round__(self)</a:t>
            </a:r>
          </a:p>
          <a:p>
            <a:r>
              <a:rPr lang="en-GB" sz="2000" b="1" dirty="0" smtClean="0">
                <a:latin typeface="Source Code Pro" panose="020B0509030403020204" pitchFamily="49" charset="0"/>
              </a:rPr>
              <a:t>__complex__(self)</a:t>
            </a:r>
          </a:p>
          <a:p>
            <a:r>
              <a:rPr lang="en-GB" sz="2000" b="1" dirty="0">
                <a:latin typeface="Source Code Pro" panose="020B0509030403020204" pitchFamily="49" charset="0"/>
              </a:rPr>
              <a:t>__bool__(self</a:t>
            </a:r>
            <a:r>
              <a:rPr lang="en-GB" sz="2000" b="1" dirty="0" smtClean="0">
                <a:latin typeface="Source Code Pro" panose="020B0509030403020204" pitchFamily="49" charset="0"/>
              </a:rPr>
              <a:t>)</a:t>
            </a:r>
          </a:p>
          <a:p>
            <a:r>
              <a:rPr lang="en-GB" sz="2000" b="1" dirty="0" smtClean="0">
                <a:latin typeface="Source Code Pro" panose="020B0509030403020204" pitchFamily="49" charset="0"/>
              </a:rPr>
              <a:t>__hash__(self)</a:t>
            </a:r>
            <a:endParaRPr lang="en-GB" sz="2000" b="1" dirty="0">
              <a:latin typeface="Source Code Pro" panose="020B0509030403020204" pitchFamily="49" charset="0"/>
            </a:endParaRPr>
          </a:p>
        </p:txBody>
      </p:sp>
      <p:sp>
        <p:nvSpPr>
          <p:cNvPr id="11" name="TextBox 10"/>
          <p:cNvSpPr txBox="1"/>
          <p:nvPr/>
        </p:nvSpPr>
        <p:spPr>
          <a:xfrm>
            <a:off x="855785" y="1484785"/>
            <a:ext cx="2094099" cy="307777"/>
          </a:xfrm>
          <a:prstGeom prst="rect">
            <a:avLst/>
          </a:prstGeom>
          <a:noFill/>
        </p:spPr>
        <p:txBody>
          <a:bodyPr wrap="none" rtlCol="0">
            <a:spAutoFit/>
          </a:bodyPr>
          <a:lstStyle/>
          <a:p>
            <a:r>
              <a:rPr lang="en-GB" sz="1400" dirty="0" smtClean="0">
                <a:solidFill>
                  <a:schemeClr val="bg1">
                    <a:lumMod val="50000"/>
                  </a:schemeClr>
                </a:solidFill>
              </a:rPr>
              <a:t>Numeric type conversions</a:t>
            </a:r>
            <a:endParaRPr lang="en-GB" sz="1400" dirty="0">
              <a:solidFill>
                <a:schemeClr val="bg1">
                  <a:lumMod val="50000"/>
                </a:schemeClr>
              </a:solidFill>
            </a:endParaRPr>
          </a:p>
        </p:txBody>
      </p:sp>
      <p:sp>
        <p:nvSpPr>
          <p:cNvPr id="5" name="TextBox 4"/>
          <p:cNvSpPr txBox="1"/>
          <p:nvPr/>
        </p:nvSpPr>
        <p:spPr>
          <a:xfrm>
            <a:off x="4355976" y="4653136"/>
            <a:ext cx="4104456" cy="1584176"/>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str</a:t>
            </a:r>
            <a:r>
              <a:rPr lang="en-GB" sz="2000" b="1" dirty="0" smtClean="0">
                <a:latin typeface="Source Code Pro" panose="020B0509030403020204" pitchFamily="49" charset="0"/>
              </a:rPr>
              <a:t>__(self)</a:t>
            </a:r>
            <a:endParaRPr lang="en-GB" sz="2000" b="1" dirty="0">
              <a:latin typeface="Source Code Pro" panose="020B0509030403020204" pitchFamily="49" charset="0"/>
            </a:endParaRPr>
          </a:p>
          <a:p>
            <a:r>
              <a:rPr lang="en-GB" sz="2000" b="1" dirty="0" smtClean="0">
                <a:latin typeface="Source Code Pro" panose="020B0509030403020204" pitchFamily="49" charset="0"/>
              </a:rPr>
              <a:t>__format__(self, format)</a:t>
            </a: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repr</a:t>
            </a:r>
            <a:r>
              <a:rPr lang="en-GB" sz="2000" b="1" dirty="0" smtClean="0">
                <a:latin typeface="Source Code Pro" panose="020B0509030403020204" pitchFamily="49" charset="0"/>
              </a:rPr>
              <a:t>__(self)</a:t>
            </a:r>
          </a:p>
          <a:p>
            <a:r>
              <a:rPr lang="en-GB" sz="2000" b="1" dirty="0">
                <a:latin typeface="Source Code Pro" panose="020B0509030403020204" pitchFamily="49" charset="0"/>
              </a:rPr>
              <a:t>__bytes__(self</a:t>
            </a:r>
            <a:r>
              <a:rPr lang="en-GB" sz="2000" b="1" dirty="0" smtClean="0">
                <a:latin typeface="Source Code Pro" panose="020B0509030403020204" pitchFamily="49" charset="0"/>
              </a:rPr>
              <a:t>)</a:t>
            </a:r>
            <a:endParaRPr lang="en-GB" sz="2000" b="1" dirty="0">
              <a:latin typeface="Source Code Pro" panose="020B0509030403020204" pitchFamily="49" charset="0"/>
            </a:endParaRPr>
          </a:p>
        </p:txBody>
      </p:sp>
      <p:sp>
        <p:nvSpPr>
          <p:cNvPr id="6" name="TextBox 5"/>
          <p:cNvSpPr txBox="1"/>
          <p:nvPr/>
        </p:nvSpPr>
        <p:spPr>
          <a:xfrm>
            <a:off x="4566133" y="4273351"/>
            <a:ext cx="1879425" cy="307777"/>
          </a:xfrm>
          <a:prstGeom prst="rect">
            <a:avLst/>
          </a:prstGeom>
          <a:noFill/>
        </p:spPr>
        <p:txBody>
          <a:bodyPr wrap="none" rtlCol="0">
            <a:spAutoFit/>
          </a:bodyPr>
          <a:lstStyle/>
          <a:p>
            <a:r>
              <a:rPr lang="en-GB" sz="1400" dirty="0" smtClean="0">
                <a:solidFill>
                  <a:schemeClr val="bg1">
                    <a:lumMod val="50000"/>
                  </a:schemeClr>
                </a:solidFill>
              </a:rPr>
              <a:t>String type conversions</a:t>
            </a:r>
            <a:endParaRPr lang="en-GB" sz="1400" dirty="0">
              <a:solidFill>
                <a:schemeClr val="bg1">
                  <a:lumMod val="50000"/>
                </a:schemeClr>
              </a:solidFill>
            </a:endParaRPr>
          </a:p>
        </p:txBody>
      </p:sp>
      <p:sp>
        <p:nvSpPr>
          <p:cNvPr id="7" name="TextBox 6"/>
          <p:cNvSpPr txBox="1"/>
          <p:nvPr/>
        </p:nvSpPr>
        <p:spPr>
          <a:xfrm>
            <a:off x="3923928" y="2636913"/>
            <a:ext cx="3672408" cy="523220"/>
          </a:xfrm>
          <a:prstGeom prst="rect">
            <a:avLst/>
          </a:prstGeom>
          <a:noFill/>
        </p:spPr>
        <p:txBody>
          <a:bodyPr wrap="square" rtlCol="0">
            <a:spAutoFit/>
          </a:bodyPr>
          <a:lstStyle/>
          <a:p>
            <a:r>
              <a:rPr lang="en-GB" sz="1400" dirty="0" smtClean="0">
                <a:solidFill>
                  <a:schemeClr val="bg1">
                    <a:lumMod val="50000"/>
                  </a:schemeClr>
                </a:solidFill>
              </a:rPr>
              <a:t>And also </a:t>
            </a:r>
            <a:r>
              <a:rPr lang="en-GB" sz="1400" i="1" dirty="0" smtClean="0">
                <a:solidFill>
                  <a:schemeClr val="bg1">
                    <a:lumMod val="50000"/>
                  </a:schemeClr>
                </a:solidFill>
              </a:rPr>
              <a:t>__round__(self, n)</a:t>
            </a:r>
            <a:r>
              <a:rPr lang="en-GB" sz="1400" dirty="0" smtClean="0">
                <a:solidFill>
                  <a:schemeClr val="bg1">
                    <a:lumMod val="50000"/>
                  </a:schemeClr>
                </a:solidFill>
              </a:rPr>
              <a:t> to round to </a:t>
            </a:r>
            <a:r>
              <a:rPr lang="en-GB" sz="1400" i="1" dirty="0" smtClean="0">
                <a:solidFill>
                  <a:schemeClr val="bg1">
                    <a:lumMod val="50000"/>
                  </a:schemeClr>
                </a:solidFill>
              </a:rPr>
              <a:t>n</a:t>
            </a:r>
            <a:r>
              <a:rPr lang="en-GB" sz="1400" dirty="0" smtClean="0">
                <a:solidFill>
                  <a:schemeClr val="bg1">
                    <a:lumMod val="50000"/>
                  </a:schemeClr>
                </a:solidFill>
              </a:rPr>
              <a:t> digits after the decimal point (or before if negative)</a:t>
            </a:r>
            <a:endParaRPr lang="en-GB" sz="1400" i="1" dirty="0">
              <a:solidFill>
                <a:schemeClr val="bg1">
                  <a:lumMod val="50000"/>
                </a:schemeClr>
              </a:solidFill>
            </a:endParaRPr>
          </a:p>
        </p:txBody>
      </p:sp>
      <p:cxnSp>
        <p:nvCxnSpPr>
          <p:cNvPr id="8" name="Straight Connector 7"/>
          <p:cNvCxnSpPr/>
          <p:nvPr/>
        </p:nvCxnSpPr>
        <p:spPr>
          <a:xfrm flipH="1" flipV="1">
            <a:off x="3275856" y="2790801"/>
            <a:ext cx="648072" cy="9873"/>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43608" y="5445224"/>
            <a:ext cx="3096344" cy="738664"/>
          </a:xfrm>
          <a:prstGeom prst="rect">
            <a:avLst/>
          </a:prstGeom>
          <a:noFill/>
        </p:spPr>
        <p:txBody>
          <a:bodyPr wrap="square" rtlCol="0">
            <a:spAutoFit/>
          </a:bodyPr>
          <a:lstStyle/>
          <a:p>
            <a:r>
              <a:rPr lang="en-GB" sz="1400" dirty="0" smtClean="0">
                <a:solidFill>
                  <a:schemeClr val="bg1">
                    <a:lumMod val="50000"/>
                  </a:schemeClr>
                </a:solidFill>
              </a:rPr>
              <a:t>Official string representation, that should ideally be a valid Python expression that constructs the value</a:t>
            </a:r>
            <a:endParaRPr lang="en-GB" sz="1400" i="1" dirty="0">
              <a:solidFill>
                <a:schemeClr val="bg1">
                  <a:lumMod val="50000"/>
                </a:schemeClr>
              </a:solidFill>
            </a:endParaRPr>
          </a:p>
        </p:txBody>
      </p:sp>
      <p:cxnSp>
        <p:nvCxnSpPr>
          <p:cNvPr id="12" name="Straight Connector 11"/>
          <p:cNvCxnSpPr/>
          <p:nvPr/>
        </p:nvCxnSpPr>
        <p:spPr>
          <a:xfrm flipV="1">
            <a:off x="3716288" y="5589240"/>
            <a:ext cx="783704" cy="987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43608" y="4778568"/>
            <a:ext cx="2672680" cy="523220"/>
          </a:xfrm>
          <a:prstGeom prst="rect">
            <a:avLst/>
          </a:prstGeom>
          <a:noFill/>
        </p:spPr>
        <p:txBody>
          <a:bodyPr wrap="square" rtlCol="0">
            <a:spAutoFit/>
          </a:bodyPr>
          <a:lstStyle/>
          <a:p>
            <a:r>
              <a:rPr lang="en-GB" sz="1400" dirty="0" smtClean="0">
                <a:solidFill>
                  <a:schemeClr val="bg1">
                    <a:lumMod val="50000"/>
                  </a:schemeClr>
                </a:solidFill>
              </a:rPr>
              <a:t>If </a:t>
            </a:r>
            <a:r>
              <a:rPr lang="en-GB" sz="1400" i="1" dirty="0" smtClean="0">
                <a:solidFill>
                  <a:schemeClr val="bg1">
                    <a:lumMod val="50000"/>
                  </a:schemeClr>
                </a:solidFill>
              </a:rPr>
              <a:t>__</a:t>
            </a:r>
            <a:r>
              <a:rPr lang="en-GB" sz="1400" i="1" dirty="0" err="1" smtClean="0">
                <a:solidFill>
                  <a:schemeClr val="bg1">
                    <a:lumMod val="50000"/>
                  </a:schemeClr>
                </a:solidFill>
              </a:rPr>
              <a:t>str</a:t>
            </a:r>
            <a:r>
              <a:rPr lang="en-GB" sz="1400" i="1" dirty="0" smtClean="0">
                <a:solidFill>
                  <a:schemeClr val="bg1">
                    <a:lumMod val="50000"/>
                  </a:schemeClr>
                </a:solidFill>
              </a:rPr>
              <a:t>__</a:t>
            </a:r>
            <a:r>
              <a:rPr lang="en-GB" sz="1400" dirty="0" smtClean="0">
                <a:solidFill>
                  <a:schemeClr val="bg1">
                    <a:lumMod val="50000"/>
                  </a:schemeClr>
                </a:solidFill>
              </a:rPr>
              <a:t> is not defined, </a:t>
            </a:r>
            <a:r>
              <a:rPr lang="en-GB" sz="1400" i="1" dirty="0" smtClean="0">
                <a:solidFill>
                  <a:schemeClr val="bg1">
                    <a:lumMod val="50000"/>
                  </a:schemeClr>
                </a:solidFill>
              </a:rPr>
              <a:t>__</a:t>
            </a:r>
            <a:r>
              <a:rPr lang="en-GB" sz="1400" i="1" dirty="0" err="1" smtClean="0">
                <a:solidFill>
                  <a:schemeClr val="bg1">
                    <a:lumMod val="50000"/>
                  </a:schemeClr>
                </a:solidFill>
              </a:rPr>
              <a:t>repr</a:t>
            </a:r>
            <a:r>
              <a:rPr lang="en-GB" sz="1400" i="1" dirty="0" smtClean="0">
                <a:solidFill>
                  <a:schemeClr val="bg1">
                    <a:lumMod val="50000"/>
                  </a:schemeClr>
                </a:solidFill>
              </a:rPr>
              <a:t>__</a:t>
            </a:r>
            <a:r>
              <a:rPr lang="en-GB" sz="1400" dirty="0" smtClean="0">
                <a:solidFill>
                  <a:schemeClr val="bg1">
                    <a:lumMod val="50000"/>
                  </a:schemeClr>
                </a:solidFill>
              </a:rPr>
              <a:t> is used by </a:t>
            </a:r>
            <a:r>
              <a:rPr lang="en-GB" sz="1400" i="1" dirty="0" err="1" smtClean="0">
                <a:solidFill>
                  <a:schemeClr val="bg1">
                    <a:lumMod val="50000"/>
                  </a:schemeClr>
                </a:solidFill>
              </a:rPr>
              <a:t>str</a:t>
            </a:r>
            <a:r>
              <a:rPr lang="en-GB" sz="1400" dirty="0" smtClean="0">
                <a:solidFill>
                  <a:schemeClr val="bg1">
                    <a:lumMod val="50000"/>
                  </a:schemeClr>
                </a:solidFill>
              </a:rPr>
              <a:t> if present</a:t>
            </a:r>
            <a:endParaRPr lang="en-GB" sz="1400" i="1" dirty="0">
              <a:solidFill>
                <a:schemeClr val="bg1">
                  <a:lumMod val="50000"/>
                </a:schemeClr>
              </a:solidFill>
            </a:endParaRPr>
          </a:p>
        </p:txBody>
      </p:sp>
      <p:cxnSp>
        <p:nvCxnSpPr>
          <p:cNvPr id="14" name="Straight Connector 13"/>
          <p:cNvCxnSpPr/>
          <p:nvPr/>
        </p:nvCxnSpPr>
        <p:spPr>
          <a:xfrm flipV="1">
            <a:off x="3707904" y="4941168"/>
            <a:ext cx="783704" cy="987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23928" y="3376738"/>
            <a:ext cx="4392488" cy="523220"/>
          </a:xfrm>
          <a:prstGeom prst="rect">
            <a:avLst/>
          </a:prstGeom>
          <a:noFill/>
        </p:spPr>
        <p:txBody>
          <a:bodyPr wrap="square" rtlCol="0">
            <a:spAutoFit/>
          </a:bodyPr>
          <a:lstStyle/>
          <a:p>
            <a:r>
              <a:rPr lang="en-GB" sz="1400" dirty="0" smtClean="0">
                <a:solidFill>
                  <a:schemeClr val="bg1">
                    <a:lumMod val="50000"/>
                  </a:schemeClr>
                </a:solidFill>
              </a:rPr>
              <a:t>Should only define if </a:t>
            </a:r>
            <a:r>
              <a:rPr lang="en-GB" sz="1400" i="1" dirty="0" smtClean="0">
                <a:solidFill>
                  <a:schemeClr val="bg1">
                    <a:lumMod val="50000"/>
                  </a:schemeClr>
                </a:solidFill>
              </a:rPr>
              <a:t>__</a:t>
            </a:r>
            <a:r>
              <a:rPr lang="en-GB" sz="1400" i="1" dirty="0" err="1" smtClean="0">
                <a:solidFill>
                  <a:schemeClr val="bg1">
                    <a:lumMod val="50000"/>
                  </a:schemeClr>
                </a:solidFill>
              </a:rPr>
              <a:t>eq</a:t>
            </a:r>
            <a:r>
              <a:rPr lang="en-GB" sz="1400" i="1" dirty="0" smtClean="0">
                <a:solidFill>
                  <a:schemeClr val="bg1">
                    <a:lumMod val="50000"/>
                  </a:schemeClr>
                </a:solidFill>
              </a:rPr>
              <a:t>__ </a:t>
            </a:r>
            <a:r>
              <a:rPr lang="en-GB" sz="1400" dirty="0" smtClean="0">
                <a:solidFill>
                  <a:schemeClr val="bg1">
                    <a:lumMod val="50000"/>
                  </a:schemeClr>
                </a:solidFill>
              </a:rPr>
              <a:t>is also defined, such that objects comparing equal have the same hash code</a:t>
            </a:r>
            <a:endParaRPr lang="en-GB" sz="1400" i="1" dirty="0">
              <a:solidFill>
                <a:schemeClr val="bg1">
                  <a:lumMod val="50000"/>
                </a:schemeClr>
              </a:solidFill>
            </a:endParaRPr>
          </a:p>
        </p:txBody>
      </p:sp>
      <p:cxnSp>
        <p:nvCxnSpPr>
          <p:cNvPr id="16" name="Straight Connector 15"/>
          <p:cNvCxnSpPr/>
          <p:nvPr/>
        </p:nvCxnSpPr>
        <p:spPr>
          <a:xfrm flipH="1" flipV="1">
            <a:off x="3131840" y="3736778"/>
            <a:ext cx="792088" cy="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42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multiprocessing</a:t>
            </a:r>
            <a:endParaRPr lang="en-GB" i="1" dirty="0"/>
          </a:p>
        </p:txBody>
      </p:sp>
      <p:sp>
        <p:nvSpPr>
          <p:cNvPr id="3" name="Content Placeholder 2"/>
          <p:cNvSpPr>
            <a:spLocks noGrp="1"/>
          </p:cNvSpPr>
          <p:nvPr>
            <p:ph idx="1"/>
          </p:nvPr>
        </p:nvSpPr>
        <p:spPr/>
        <p:txBody>
          <a:bodyPr/>
          <a:lstStyle/>
          <a:p>
            <a:r>
              <a:rPr lang="en-GB" dirty="0"/>
              <a:t>The </a:t>
            </a:r>
            <a:r>
              <a:rPr lang="en-GB" i="1" dirty="0"/>
              <a:t>multiprocessing</a:t>
            </a:r>
            <a:r>
              <a:rPr lang="en-GB" dirty="0"/>
              <a:t> module has similar API to </a:t>
            </a:r>
            <a:r>
              <a:rPr lang="en-GB" i="1" dirty="0"/>
              <a:t>threading</a:t>
            </a:r>
          </a:p>
          <a:p>
            <a:pPr lvl="1"/>
            <a:r>
              <a:rPr lang="en-GB" dirty="0"/>
              <a:t>Including locking primitives</a:t>
            </a:r>
          </a:p>
          <a:p>
            <a:r>
              <a:rPr lang="en-GB" dirty="0"/>
              <a:t>Also includes IPC mechanisms</a:t>
            </a:r>
          </a:p>
          <a:p>
            <a:pPr lvl="1"/>
            <a:r>
              <a:rPr lang="en-GB" dirty="0" smtClean="0"/>
              <a:t>Different types of inter-process queues </a:t>
            </a:r>
            <a:r>
              <a:rPr lang="en-GB" dirty="0"/>
              <a:t>and </a:t>
            </a:r>
            <a:r>
              <a:rPr lang="en-GB" i="1" dirty="0" smtClean="0"/>
              <a:t>Pipe</a:t>
            </a:r>
            <a:r>
              <a:rPr lang="en-GB" dirty="0" smtClean="0"/>
              <a:t>, which results in a pair </a:t>
            </a:r>
            <a:r>
              <a:rPr lang="en-GB" dirty="0"/>
              <a:t>of </a:t>
            </a:r>
            <a:r>
              <a:rPr lang="en-GB" i="1" dirty="0"/>
              <a:t>Connection</a:t>
            </a:r>
            <a:r>
              <a:rPr lang="en-GB" dirty="0"/>
              <a:t> </a:t>
            </a:r>
            <a:r>
              <a:rPr lang="en-GB" dirty="0" smtClean="0"/>
              <a:t>objects</a:t>
            </a:r>
            <a:endParaRPr lang="en-GB" dirty="0"/>
          </a:p>
          <a:p>
            <a:pPr lvl="1"/>
            <a:r>
              <a:rPr lang="en-GB" i="1" dirty="0"/>
              <a:t>Value</a:t>
            </a:r>
            <a:r>
              <a:rPr lang="en-GB" dirty="0"/>
              <a:t> and </a:t>
            </a:r>
            <a:r>
              <a:rPr lang="en-GB" i="1" dirty="0"/>
              <a:t>Array</a:t>
            </a:r>
            <a:r>
              <a:rPr lang="en-GB" dirty="0"/>
              <a:t> </a:t>
            </a:r>
            <a:r>
              <a:rPr lang="en-GB" dirty="0" smtClean="0"/>
              <a:t>can be used to create and access objects in </a:t>
            </a:r>
            <a:r>
              <a:rPr lang="en-GB" dirty="0"/>
              <a:t>shared </a:t>
            </a:r>
            <a:r>
              <a:rPr lang="en-GB" dirty="0" smtClean="0"/>
              <a:t>memory</a:t>
            </a:r>
            <a:endParaRPr lang="en-GB" dirty="0"/>
          </a:p>
        </p:txBody>
      </p:sp>
    </p:spTree>
    <p:extLst>
      <p:ext uri="{BB962C8B-B14F-4D97-AF65-F5344CB8AC3E}">
        <p14:creationId xmlns:p14="http://schemas.microsoft.com/office/powerpoint/2010/main" val="126308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action</a:t>
            </a:r>
            <a:endParaRPr lang="en-GB" dirty="0"/>
          </a:p>
        </p:txBody>
      </p:sp>
      <p:sp>
        <p:nvSpPr>
          <p:cNvPr id="5" name="TextBox 4"/>
          <p:cNvSpPr txBox="1"/>
          <p:nvPr/>
        </p:nvSpPr>
        <p:spPr>
          <a:xfrm>
            <a:off x="755576" y="1628800"/>
            <a:ext cx="7632848" cy="201622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700" dirty="0" err="1" smtClean="0">
                <a:latin typeface="Source Code Pro" panose="020B0509030403020204" pitchFamily="49" charset="0"/>
              </a:rPr>
              <a:t>def</a:t>
            </a:r>
            <a:r>
              <a:rPr lang="en-GB" sz="1700" dirty="0" smtClean="0">
                <a:latin typeface="Source Code Pro" panose="020B0509030403020204" pitchFamily="49" charset="0"/>
              </a:rPr>
              <a:t> evaluate(client):</a:t>
            </a:r>
          </a:p>
          <a:p>
            <a:r>
              <a:rPr lang="en-GB" sz="1700" dirty="0">
                <a:latin typeface="Source Code Pro" panose="020B0509030403020204" pitchFamily="49" charset="0"/>
              </a:rPr>
              <a:t> </a:t>
            </a:r>
            <a:r>
              <a:rPr lang="en-GB" sz="1700" dirty="0" smtClean="0">
                <a:latin typeface="Source Code Pro" panose="020B0509030403020204" pitchFamily="49" charset="0"/>
              </a:rPr>
              <a:t>   try:</a:t>
            </a:r>
          </a:p>
          <a:p>
            <a:r>
              <a:rPr lang="en-GB" sz="1700" dirty="0" smtClean="0">
                <a:latin typeface="Source Code Pro" panose="020B0509030403020204" pitchFamily="49" charset="0"/>
              </a:rPr>
              <a:t>        for n in count(1):</a:t>
            </a:r>
          </a:p>
          <a:p>
            <a:r>
              <a:rPr lang="en-GB" sz="1700" dirty="0">
                <a:latin typeface="Source Code Pro" panose="020B0509030403020204" pitchFamily="49" charset="0"/>
              </a:rPr>
              <a:t> </a:t>
            </a:r>
            <a:r>
              <a:rPr lang="en-GB" sz="1700" dirty="0" smtClean="0">
                <a:latin typeface="Source Code Pro" panose="020B0509030403020204" pitchFamily="49" charset="0"/>
              </a:rPr>
              <a:t>           input = </a:t>
            </a:r>
            <a:r>
              <a:rPr lang="en-GB" sz="1700" dirty="0" err="1" smtClean="0">
                <a:latin typeface="Source Code Pro" panose="020B0509030403020204" pitchFamily="49" charset="0"/>
              </a:rPr>
              <a:t>client.recv</a:t>
            </a:r>
            <a:r>
              <a:rPr lang="en-GB" sz="1700" dirty="0" smtClean="0">
                <a:latin typeface="Source Code Pro" panose="020B0509030403020204" pitchFamily="49" charset="0"/>
              </a:rPr>
              <a:t>()</a:t>
            </a:r>
          </a:p>
          <a:p>
            <a:r>
              <a:rPr lang="en-GB" sz="1700" dirty="0" smtClean="0">
                <a:latin typeface="Source Code Pro" panose="020B0509030403020204" pitchFamily="49" charset="0"/>
              </a:rPr>
              <a:t>            </a:t>
            </a:r>
            <a:r>
              <a:rPr lang="en-GB" sz="1700" dirty="0" err="1" smtClean="0">
                <a:latin typeface="Source Code Pro" panose="020B0509030403020204" pitchFamily="49" charset="0"/>
              </a:rPr>
              <a:t>client.send</a:t>
            </a:r>
            <a:r>
              <a:rPr lang="en-GB" sz="1700" dirty="0" smtClean="0">
                <a:latin typeface="Source Code Pro" panose="020B0509030403020204" pitchFamily="49" charset="0"/>
              </a:rPr>
              <a:t>(</a:t>
            </a:r>
            <a:r>
              <a:rPr lang="en-GB" sz="1700" dirty="0" err="1" smtClean="0">
                <a:latin typeface="Source Code Pro" panose="020B0509030403020204" pitchFamily="49" charset="0"/>
              </a:rPr>
              <a:t>str</a:t>
            </a:r>
            <a:r>
              <a:rPr lang="en-GB" sz="1700" dirty="0" smtClean="0">
                <a:latin typeface="Source Code Pro" panose="020B0509030403020204" pitchFamily="49" charset="0"/>
              </a:rPr>
              <a:t>(n) + ' ' + evaluated(input))</a:t>
            </a:r>
          </a:p>
          <a:p>
            <a:r>
              <a:rPr lang="en-GB" sz="1700" dirty="0">
                <a:latin typeface="Source Code Pro" panose="020B0509030403020204" pitchFamily="49" charset="0"/>
              </a:rPr>
              <a:t> </a:t>
            </a:r>
            <a:r>
              <a:rPr lang="en-GB" sz="1700" dirty="0" smtClean="0">
                <a:latin typeface="Source Code Pro" panose="020B0509030403020204" pitchFamily="49" charset="0"/>
              </a:rPr>
              <a:t>   except </a:t>
            </a:r>
            <a:r>
              <a:rPr lang="en-GB" sz="1700" dirty="0" err="1" smtClean="0">
                <a:latin typeface="Source Code Pro" panose="020B0509030403020204" pitchFamily="49" charset="0"/>
              </a:rPr>
              <a:t>EOFError</a:t>
            </a:r>
            <a:r>
              <a:rPr lang="en-GB" sz="1700" dirty="0" smtClean="0">
                <a:latin typeface="Source Code Pro" panose="020B0509030403020204" pitchFamily="49" charset="0"/>
              </a:rPr>
              <a:t>:</a:t>
            </a:r>
          </a:p>
          <a:p>
            <a:r>
              <a:rPr lang="en-GB" sz="1700" dirty="0">
                <a:latin typeface="Source Code Pro" panose="020B0509030403020204" pitchFamily="49" charset="0"/>
              </a:rPr>
              <a:t> </a:t>
            </a:r>
            <a:r>
              <a:rPr lang="en-GB" sz="1700" dirty="0" smtClean="0">
                <a:latin typeface="Source Code Pro" panose="020B0509030403020204" pitchFamily="49" charset="0"/>
              </a:rPr>
              <a:t>       pass</a:t>
            </a:r>
          </a:p>
        </p:txBody>
      </p:sp>
      <p:sp>
        <p:nvSpPr>
          <p:cNvPr id="8" name="TextBox 7"/>
          <p:cNvSpPr txBox="1"/>
          <p:nvPr/>
        </p:nvSpPr>
        <p:spPr>
          <a:xfrm>
            <a:off x="755576" y="3861048"/>
            <a:ext cx="7632848" cy="25202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700" dirty="0" err="1" smtClean="0">
                <a:latin typeface="Source Code Pro" panose="020B0509030403020204" pitchFamily="49" charset="0"/>
              </a:rPr>
              <a:t>def</a:t>
            </a:r>
            <a:r>
              <a:rPr lang="en-GB" sz="1700" dirty="0" smtClean="0">
                <a:latin typeface="Source Code Pro" panose="020B0509030403020204" pitchFamily="49" charset="0"/>
              </a:rPr>
              <a:t> </a:t>
            </a:r>
            <a:r>
              <a:rPr lang="en-GB" sz="1700" dirty="0" err="1" smtClean="0">
                <a:latin typeface="Source Code Pro" panose="020B0509030403020204" pitchFamily="49" charset="0"/>
              </a:rPr>
              <a:t>repl</a:t>
            </a:r>
            <a:r>
              <a:rPr lang="en-GB" sz="1700" dirty="0" smtClean="0">
                <a:latin typeface="Source Code Pro" panose="020B0509030403020204" pitchFamily="49" charset="0"/>
              </a:rPr>
              <a:t>():</a:t>
            </a:r>
          </a:p>
          <a:p>
            <a:r>
              <a:rPr lang="en-GB" sz="1700" dirty="0">
                <a:latin typeface="Source Code Pro" panose="020B0509030403020204" pitchFamily="49" charset="0"/>
              </a:rPr>
              <a:t> </a:t>
            </a:r>
            <a:r>
              <a:rPr lang="en-GB" sz="1700" dirty="0" smtClean="0">
                <a:latin typeface="Source Code Pro" panose="020B0509030403020204" pitchFamily="49" charset="0"/>
              </a:rPr>
              <a:t>   here, there = Pipe()</a:t>
            </a:r>
          </a:p>
          <a:p>
            <a:r>
              <a:rPr lang="en-GB" sz="1700" dirty="0">
                <a:latin typeface="Source Code Pro" panose="020B0509030403020204" pitchFamily="49" charset="0"/>
              </a:rPr>
              <a:t> </a:t>
            </a:r>
            <a:r>
              <a:rPr lang="en-GB" sz="1700" dirty="0" smtClean="0">
                <a:latin typeface="Source Code Pro" panose="020B0509030403020204" pitchFamily="49" charset="0"/>
              </a:rPr>
              <a:t>   evaluator = Process(target=evaluate, </a:t>
            </a:r>
            <a:r>
              <a:rPr lang="en-GB" sz="1700" dirty="0" err="1" smtClean="0">
                <a:latin typeface="Source Code Pro" panose="020B0509030403020204" pitchFamily="49" charset="0"/>
              </a:rPr>
              <a:t>args</a:t>
            </a:r>
            <a:r>
              <a:rPr lang="en-GB" sz="1700" dirty="0" smtClean="0">
                <a:latin typeface="Source Code Pro" panose="020B0509030403020204" pitchFamily="49" charset="0"/>
              </a:rPr>
              <a:t>=(there,))</a:t>
            </a:r>
          </a:p>
          <a:p>
            <a:r>
              <a:rPr lang="en-GB" sz="1700" dirty="0">
                <a:latin typeface="Source Code Pro" panose="020B0509030403020204" pitchFamily="49" charset="0"/>
              </a:rPr>
              <a:t> </a:t>
            </a:r>
            <a:r>
              <a:rPr lang="en-GB" sz="1700" dirty="0" smtClean="0">
                <a:latin typeface="Source Code Pro" panose="020B0509030403020204" pitchFamily="49" charset="0"/>
              </a:rPr>
              <a:t>   </a:t>
            </a:r>
            <a:r>
              <a:rPr lang="en-GB" sz="1700" dirty="0" err="1" smtClean="0">
                <a:latin typeface="Source Code Pro" panose="020B0509030403020204" pitchFamily="49" charset="0"/>
              </a:rPr>
              <a:t>evaluator.start</a:t>
            </a:r>
            <a:r>
              <a:rPr lang="en-GB" sz="1700" dirty="0" smtClean="0">
                <a:latin typeface="Source Code Pro" panose="020B0509030403020204" pitchFamily="49" charset="0"/>
              </a:rPr>
              <a:t>()</a:t>
            </a:r>
          </a:p>
          <a:p>
            <a:r>
              <a:rPr lang="en-GB" sz="1700" dirty="0" smtClean="0">
                <a:latin typeface="Source Code Pro" panose="020B0509030403020204" pitchFamily="49" charset="0"/>
              </a:rPr>
              <a:t>    for line in </a:t>
            </a:r>
            <a:r>
              <a:rPr lang="en-GB" sz="1700" dirty="0" err="1" smtClean="0">
                <a:latin typeface="Source Code Pro" panose="020B0509030403020204" pitchFamily="49" charset="0"/>
              </a:rPr>
              <a:t>iter</a:t>
            </a:r>
            <a:r>
              <a:rPr lang="en-GB" sz="1700" dirty="0" smtClean="0">
                <a:latin typeface="Source Code Pro" panose="020B0509030403020204" pitchFamily="49" charset="0"/>
              </a:rPr>
              <a:t>(lambda: input('&gt; '), 'exit'):</a:t>
            </a:r>
          </a:p>
          <a:p>
            <a:r>
              <a:rPr lang="en-GB" sz="1700" dirty="0">
                <a:latin typeface="Source Code Pro" panose="020B0509030403020204" pitchFamily="49" charset="0"/>
              </a:rPr>
              <a:t> </a:t>
            </a:r>
            <a:r>
              <a:rPr lang="en-GB" sz="1700" dirty="0" smtClean="0">
                <a:latin typeface="Source Code Pro" panose="020B0509030403020204" pitchFamily="49" charset="0"/>
              </a:rPr>
              <a:t>       </a:t>
            </a:r>
            <a:r>
              <a:rPr lang="en-GB" sz="1700" dirty="0" err="1" smtClean="0">
                <a:latin typeface="Source Code Pro" panose="020B0509030403020204" pitchFamily="49" charset="0"/>
              </a:rPr>
              <a:t>here.send</a:t>
            </a:r>
            <a:r>
              <a:rPr lang="en-GB" sz="1700" dirty="0" smtClean="0">
                <a:latin typeface="Source Code Pro" panose="020B0509030403020204" pitchFamily="49" charset="0"/>
              </a:rPr>
              <a:t>(line)</a:t>
            </a:r>
          </a:p>
          <a:p>
            <a:r>
              <a:rPr lang="en-GB" sz="1700" dirty="0">
                <a:latin typeface="Source Code Pro" panose="020B0509030403020204" pitchFamily="49" charset="0"/>
              </a:rPr>
              <a:t> </a:t>
            </a:r>
            <a:r>
              <a:rPr lang="en-GB" sz="1700" dirty="0" smtClean="0">
                <a:latin typeface="Source Code Pro" panose="020B0509030403020204" pitchFamily="49" charset="0"/>
              </a:rPr>
              <a:t>       print(</a:t>
            </a:r>
            <a:r>
              <a:rPr lang="en-GB" sz="1700" dirty="0" err="1" smtClean="0">
                <a:latin typeface="Source Code Pro" panose="020B0509030403020204" pitchFamily="49" charset="0"/>
              </a:rPr>
              <a:t>here.recv</a:t>
            </a:r>
            <a:r>
              <a:rPr lang="en-GB" sz="1700" dirty="0" smtClean="0">
                <a:latin typeface="Source Code Pro" panose="020B0509030403020204" pitchFamily="49" charset="0"/>
              </a:rPr>
              <a:t>())</a:t>
            </a:r>
          </a:p>
          <a:p>
            <a:r>
              <a:rPr lang="en-GB" sz="1700" dirty="0">
                <a:latin typeface="Source Code Pro" panose="020B0509030403020204" pitchFamily="49" charset="0"/>
              </a:rPr>
              <a:t> </a:t>
            </a:r>
            <a:r>
              <a:rPr lang="en-GB" sz="1700" dirty="0" smtClean="0">
                <a:latin typeface="Source Code Pro" panose="020B0509030403020204" pitchFamily="49" charset="0"/>
              </a:rPr>
              <a:t>   </a:t>
            </a:r>
            <a:r>
              <a:rPr lang="en-GB" sz="1700" dirty="0" err="1" smtClean="0">
                <a:latin typeface="Source Code Pro" panose="020B0509030403020204" pitchFamily="49" charset="0"/>
              </a:rPr>
              <a:t>here.close</a:t>
            </a:r>
            <a:r>
              <a:rPr lang="en-GB" sz="1700" dirty="0" smtClean="0">
                <a:latin typeface="Source Code Pro" panose="020B0509030403020204" pitchFamily="49" charset="0"/>
              </a:rPr>
              <a:t>()</a:t>
            </a:r>
          </a:p>
          <a:p>
            <a:r>
              <a:rPr lang="en-GB" sz="1700" dirty="0">
                <a:latin typeface="Source Code Pro" panose="020B0509030403020204" pitchFamily="49" charset="0"/>
              </a:rPr>
              <a:t> </a:t>
            </a:r>
            <a:r>
              <a:rPr lang="en-GB" sz="1700" dirty="0" smtClean="0">
                <a:latin typeface="Source Code Pro" panose="020B0509030403020204" pitchFamily="49" charset="0"/>
              </a:rPr>
              <a:t>   </a:t>
            </a:r>
            <a:r>
              <a:rPr lang="en-GB" sz="1700" dirty="0" err="1" smtClean="0">
                <a:latin typeface="Source Code Pro" panose="020B0509030403020204" pitchFamily="49" charset="0"/>
              </a:rPr>
              <a:t>evaluator.join</a:t>
            </a:r>
            <a:r>
              <a:rPr lang="en-GB" sz="1700" dirty="0" smtClean="0">
                <a:latin typeface="Source Code Pro" panose="020B0509030403020204" pitchFamily="49" charset="0"/>
              </a:rPr>
              <a:t>()</a:t>
            </a:r>
          </a:p>
        </p:txBody>
      </p:sp>
    </p:spTree>
    <p:extLst>
      <p:ext uri="{BB962C8B-B14F-4D97-AF65-F5344CB8AC3E}">
        <p14:creationId xmlns:p14="http://schemas.microsoft.com/office/powerpoint/2010/main" val="373667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Asynchronous functions</a:t>
            </a:r>
            <a:endParaRPr lang="en-GB" dirty="0"/>
          </a:p>
        </p:txBody>
      </p:sp>
      <p:sp>
        <p:nvSpPr>
          <p:cNvPr id="3" name="Content Placeholder 2"/>
          <p:cNvSpPr>
            <a:spLocks noGrp="1"/>
          </p:cNvSpPr>
          <p:nvPr>
            <p:ph idx="1"/>
          </p:nvPr>
        </p:nvSpPr>
        <p:spPr/>
        <p:txBody>
          <a:bodyPr>
            <a:noAutofit/>
          </a:bodyPr>
          <a:lstStyle/>
          <a:p>
            <a:r>
              <a:rPr lang="en-GB" dirty="0" smtClean="0"/>
              <a:t>Asynchronous function approaches simplify use of threads and processes</a:t>
            </a:r>
          </a:p>
          <a:p>
            <a:pPr lvl="1"/>
            <a:r>
              <a:rPr lang="en-GB" dirty="0" smtClean="0"/>
              <a:t>Instead of blocking on a function call, a function is executed concurrently</a:t>
            </a:r>
          </a:p>
          <a:p>
            <a:pPr lvl="1"/>
            <a:r>
              <a:rPr lang="en-GB" dirty="0" smtClean="0"/>
              <a:t>A </a:t>
            </a:r>
            <a:r>
              <a:rPr lang="en-GB" i="1" dirty="0" smtClean="0"/>
              <a:t>future</a:t>
            </a:r>
            <a:r>
              <a:rPr lang="en-GB" dirty="0" smtClean="0"/>
              <a:t> — a virtual proxy also known as an </a:t>
            </a:r>
            <a:r>
              <a:rPr lang="en-GB" i="1" dirty="0" smtClean="0"/>
              <a:t>IOU</a:t>
            </a:r>
            <a:r>
              <a:rPr lang="en-GB" dirty="0" smtClean="0"/>
              <a:t> or a </a:t>
            </a:r>
            <a:r>
              <a:rPr lang="en-GB" i="1" dirty="0" smtClean="0"/>
              <a:t>deferred</a:t>
            </a:r>
            <a:r>
              <a:rPr lang="en-GB" dirty="0"/>
              <a:t> </a:t>
            </a:r>
            <a:r>
              <a:rPr lang="en-GB" dirty="0" smtClean="0"/>
              <a:t>— is a </a:t>
            </a:r>
            <a:r>
              <a:rPr lang="en-GB" dirty="0" err="1" smtClean="0"/>
              <a:t>queryable</a:t>
            </a:r>
            <a:r>
              <a:rPr lang="en-GB" dirty="0" smtClean="0"/>
              <a:t> place holder for the function's result</a:t>
            </a:r>
          </a:p>
          <a:p>
            <a:r>
              <a:rPr lang="en-GB" i="1" dirty="0" err="1" smtClean="0"/>
              <a:t>asyncio</a:t>
            </a:r>
            <a:r>
              <a:rPr lang="en-GB" dirty="0" smtClean="0"/>
              <a:t> and </a:t>
            </a:r>
            <a:r>
              <a:rPr lang="en-GB" i="1" dirty="0" err="1" smtClean="0"/>
              <a:t>concurrent.futures</a:t>
            </a:r>
            <a:r>
              <a:rPr lang="en-GB" dirty="0" smtClean="0"/>
              <a:t> are based on this model</a:t>
            </a:r>
            <a:endParaRPr lang="en-GB" dirty="0"/>
          </a:p>
        </p:txBody>
      </p:sp>
    </p:spTree>
    <p:extLst>
      <p:ext uri="{BB962C8B-B14F-4D97-AF65-F5344CB8AC3E}">
        <p14:creationId xmlns:p14="http://schemas.microsoft.com/office/powerpoint/2010/main" val="241114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Executors &amp; futures</a:t>
            </a:r>
            <a:endParaRPr lang="en-GB" dirty="0"/>
          </a:p>
        </p:txBody>
      </p:sp>
      <p:sp>
        <p:nvSpPr>
          <p:cNvPr id="3" name="Content Placeholder 2"/>
          <p:cNvSpPr>
            <a:spLocks noGrp="1"/>
          </p:cNvSpPr>
          <p:nvPr>
            <p:ph idx="1"/>
          </p:nvPr>
        </p:nvSpPr>
        <p:spPr/>
        <p:txBody>
          <a:bodyPr>
            <a:noAutofit/>
          </a:bodyPr>
          <a:lstStyle/>
          <a:p>
            <a:r>
              <a:rPr lang="en-GB" dirty="0" smtClean="0"/>
              <a:t>Executors simplify use of concurrency execution resources</a:t>
            </a:r>
          </a:p>
          <a:p>
            <a:pPr lvl="1"/>
            <a:r>
              <a:rPr lang="en-GB" dirty="0" smtClean="0"/>
              <a:t>One or more tasks can be submitted to an executor for execution</a:t>
            </a:r>
          </a:p>
          <a:p>
            <a:pPr lvl="1"/>
            <a:r>
              <a:rPr lang="en-GB" dirty="0" smtClean="0"/>
              <a:t>Execution mechanics and management are hidden from the submitter</a:t>
            </a:r>
          </a:p>
          <a:p>
            <a:r>
              <a:rPr lang="en-GB" dirty="0" smtClean="0"/>
              <a:t>The caller uses a future to synchronise with and collect execution results</a:t>
            </a:r>
          </a:p>
          <a:p>
            <a:pPr lvl="1"/>
            <a:r>
              <a:rPr lang="en-GB" dirty="0" smtClean="0"/>
              <a:t>Reduces need for other synchronisation</a:t>
            </a:r>
          </a:p>
        </p:txBody>
      </p:sp>
    </p:spTree>
    <p:extLst>
      <p:ext uri="{BB962C8B-B14F-4D97-AF65-F5344CB8AC3E}">
        <p14:creationId xmlns:p14="http://schemas.microsoft.com/office/powerpoint/2010/main" val="1183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concurrent.futures</a:t>
            </a:r>
            <a:endParaRPr lang="en-GB" i="1" dirty="0"/>
          </a:p>
        </p:txBody>
      </p:sp>
      <p:sp>
        <p:nvSpPr>
          <p:cNvPr id="3" name="Content Placeholder 2"/>
          <p:cNvSpPr>
            <a:spLocks noGrp="1"/>
          </p:cNvSpPr>
          <p:nvPr>
            <p:ph idx="1"/>
          </p:nvPr>
        </p:nvSpPr>
        <p:spPr/>
        <p:txBody>
          <a:bodyPr>
            <a:noAutofit/>
          </a:bodyPr>
          <a:lstStyle/>
          <a:p>
            <a:r>
              <a:rPr lang="en-GB" dirty="0" smtClean="0"/>
              <a:t>An executor is a pools of workers</a:t>
            </a:r>
          </a:p>
          <a:p>
            <a:pPr lvl="1"/>
            <a:r>
              <a:rPr lang="en-GB" dirty="0" smtClean="0"/>
              <a:t>Either threads, in the case of </a:t>
            </a:r>
            <a:r>
              <a:rPr lang="en-GB" i="1" dirty="0" err="1" smtClean="0"/>
              <a:t>ThreadPoolExecutor</a:t>
            </a:r>
            <a:r>
              <a:rPr lang="en-GB" dirty="0" smtClean="0"/>
              <a:t>, or processes, in the case of </a:t>
            </a:r>
            <a:r>
              <a:rPr lang="en-GB" i="1" dirty="0" err="1" smtClean="0"/>
              <a:t>ProcessPoolExecutor</a:t>
            </a:r>
            <a:endParaRPr lang="en-GB" dirty="0" smtClean="0"/>
          </a:p>
          <a:p>
            <a:pPr lvl="1"/>
            <a:r>
              <a:rPr lang="en-GB" dirty="0" smtClean="0"/>
              <a:t>Executors are context managers</a:t>
            </a:r>
          </a:p>
          <a:p>
            <a:r>
              <a:rPr lang="en-GB" dirty="0" smtClean="0"/>
              <a:t>To submit work...</a:t>
            </a:r>
          </a:p>
          <a:p>
            <a:pPr lvl="1"/>
            <a:r>
              <a:rPr lang="en-GB" dirty="0" smtClean="0"/>
              <a:t>Call </a:t>
            </a:r>
            <a:r>
              <a:rPr lang="en-GB" i="1" dirty="0" smtClean="0"/>
              <a:t>submit</a:t>
            </a:r>
            <a:r>
              <a:rPr lang="en-GB" dirty="0" smtClean="0"/>
              <a:t> to submit an individual item</a:t>
            </a:r>
          </a:p>
          <a:p>
            <a:pPr lvl="1"/>
            <a:r>
              <a:rPr lang="en-GB" dirty="0" smtClean="0"/>
              <a:t>Call </a:t>
            </a:r>
            <a:r>
              <a:rPr lang="en-GB" i="1" dirty="0" smtClean="0"/>
              <a:t>map</a:t>
            </a:r>
            <a:r>
              <a:rPr lang="en-GB" dirty="0" smtClean="0"/>
              <a:t> to submit multiple items — a returned generator plays the future role</a:t>
            </a:r>
          </a:p>
        </p:txBody>
      </p:sp>
    </p:spTree>
    <p:extLst>
      <p:ext uri="{BB962C8B-B14F-4D97-AF65-F5344CB8AC3E}">
        <p14:creationId xmlns:p14="http://schemas.microsoft.com/office/powerpoint/2010/main" val="165033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the future...</a:t>
            </a:r>
            <a:endParaRPr lang="en-GB" dirty="0"/>
          </a:p>
        </p:txBody>
      </p:sp>
      <p:sp>
        <p:nvSpPr>
          <p:cNvPr id="7" name="TextBox 6"/>
          <p:cNvSpPr txBox="1"/>
          <p:nvPr/>
        </p:nvSpPr>
        <p:spPr>
          <a:xfrm>
            <a:off x="683568" y="1844824"/>
            <a:ext cx="7776864" cy="108012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with </a:t>
            </a:r>
            <a:r>
              <a:rPr lang="en-GB" dirty="0" err="1" smtClean="0">
                <a:latin typeface="Source Code Pro" panose="020B0509030403020204" pitchFamily="49" charset="0"/>
              </a:rPr>
              <a:t>ThreadPoolExecutor</a:t>
            </a:r>
            <a:r>
              <a:rPr lang="en-GB" dirty="0" smtClean="0">
                <a:latin typeface="Source Code Pro" panose="020B0509030403020204" pitchFamily="49" charset="0"/>
              </a:rPr>
              <a:t>(</a:t>
            </a:r>
            <a:r>
              <a:rPr lang="en-GB" dirty="0" err="1" smtClean="0">
                <a:latin typeface="Source Code Pro" panose="020B0509030403020204" pitchFamily="49" charset="0"/>
              </a:rPr>
              <a:t>max_workers</a:t>
            </a:r>
            <a:r>
              <a:rPr lang="en-GB" dirty="0" smtClean="0">
                <a:latin typeface="Source Code Pro" panose="020B0509030403020204" pitchFamily="49" charset="0"/>
              </a:rPr>
              <a:t>=1) as executor:</a:t>
            </a:r>
          </a:p>
          <a:p>
            <a:r>
              <a:rPr lang="en-GB" dirty="0">
                <a:latin typeface="Source Code Pro" panose="020B0509030403020204" pitchFamily="49" charset="0"/>
              </a:rPr>
              <a:t> </a:t>
            </a:r>
            <a:r>
              <a:rPr lang="en-GB" dirty="0" smtClean="0">
                <a:latin typeface="Source Code Pro" panose="020B0509030403020204" pitchFamily="49" charset="0"/>
              </a:rPr>
              <a:t>   future = </a:t>
            </a:r>
            <a:r>
              <a:rPr lang="en-GB" dirty="0" err="1" smtClean="0">
                <a:latin typeface="Source Code Pro" panose="020B0509030403020204" pitchFamily="49" charset="0"/>
              </a:rPr>
              <a:t>executor.submit</a:t>
            </a:r>
            <a:r>
              <a:rPr lang="en-GB" dirty="0" smtClean="0">
                <a:latin typeface="Source Code Pro" panose="020B0509030403020204" pitchFamily="49" charset="0"/>
              </a:rPr>
              <a:t>(task, data)</a:t>
            </a:r>
          </a:p>
          <a:p>
            <a:r>
              <a:rPr lang="en-GB" dirty="0">
                <a:latin typeface="Source Code Pro" panose="020B0509030403020204" pitchFamily="49" charset="0"/>
              </a:rPr>
              <a:t> </a:t>
            </a:r>
            <a:r>
              <a:rPr lang="en-GB" dirty="0" smtClean="0">
                <a:latin typeface="Source Code Pro" panose="020B0509030403020204" pitchFamily="49" charset="0"/>
              </a:rPr>
              <a:t>   print(</a:t>
            </a:r>
            <a:r>
              <a:rPr lang="en-GB" dirty="0" err="1" smtClean="0">
                <a:latin typeface="Source Code Pro" panose="020B0509030403020204" pitchFamily="49" charset="0"/>
              </a:rPr>
              <a:t>future.result</a:t>
            </a:r>
            <a:r>
              <a:rPr lang="en-GB" dirty="0" smtClean="0">
                <a:latin typeface="Source Code Pro" panose="020B0509030403020204" pitchFamily="49" charset="0"/>
              </a:rPr>
              <a:t>())</a:t>
            </a:r>
          </a:p>
        </p:txBody>
      </p:sp>
      <p:sp>
        <p:nvSpPr>
          <p:cNvPr id="8" name="TextBox 7"/>
          <p:cNvSpPr txBox="1"/>
          <p:nvPr/>
        </p:nvSpPr>
        <p:spPr>
          <a:xfrm>
            <a:off x="683568" y="3140968"/>
            <a:ext cx="7776864" cy="187220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with </a:t>
            </a:r>
            <a:r>
              <a:rPr lang="en-GB" dirty="0" err="1" smtClean="0">
                <a:latin typeface="Source Code Pro" panose="020B0509030403020204" pitchFamily="49" charset="0"/>
              </a:rPr>
              <a:t>ThreadPoolExecutor</a:t>
            </a:r>
            <a:r>
              <a:rPr lang="en-GB" dirty="0" smtClean="0">
                <a:latin typeface="Source Code Pro" panose="020B0509030403020204" pitchFamily="49" charset="0"/>
              </a:rPr>
              <a:t>(</a:t>
            </a:r>
            <a:r>
              <a:rPr lang="en-GB" dirty="0" err="1" smtClean="0">
                <a:latin typeface="Source Code Pro" panose="020B0509030403020204" pitchFamily="49" charset="0"/>
              </a:rPr>
              <a:t>max_workers</a:t>
            </a:r>
            <a:r>
              <a:rPr lang="en-GB" dirty="0" smtClean="0">
                <a:latin typeface="Source Code Pro" panose="020B0509030403020204" pitchFamily="49" charset="0"/>
              </a:rPr>
              <a:t>=4) as executor:</a:t>
            </a:r>
          </a:p>
          <a:p>
            <a:r>
              <a:rPr lang="en-GB" dirty="0">
                <a:latin typeface="Source Code Pro" panose="020B0509030403020204" pitchFamily="49" charset="0"/>
              </a:rPr>
              <a:t> </a:t>
            </a:r>
            <a:r>
              <a:rPr lang="en-GB" dirty="0" smtClean="0">
                <a:latin typeface="Source Code Pro" panose="020B0509030403020204" pitchFamily="49" charset="0"/>
              </a:rPr>
              <a:t>   futures = [</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executor.submit</a:t>
            </a:r>
            <a:r>
              <a:rPr lang="en-GB" dirty="0" smtClean="0">
                <a:latin typeface="Source Code Pro" panose="020B0509030403020204" pitchFamily="49" charset="0"/>
              </a:rPr>
              <a:t>(task, data) for data in work</a:t>
            </a:r>
          </a:p>
          <a:p>
            <a:r>
              <a:rPr lang="en-GB" dirty="0">
                <a:latin typeface="Source Code Pro" panose="020B0509030403020204" pitchFamily="49" charset="0"/>
              </a:rPr>
              <a:t> </a:t>
            </a:r>
            <a:r>
              <a:rPr lang="en-GB" dirty="0" smtClean="0">
                <a:latin typeface="Source Code Pro" panose="020B0509030403020204" pitchFamily="49" charset="0"/>
              </a:rPr>
              <a:t>   ]</a:t>
            </a:r>
          </a:p>
          <a:p>
            <a:r>
              <a:rPr lang="en-GB" dirty="0">
                <a:latin typeface="Source Code Pro" panose="020B0509030403020204" pitchFamily="49" charset="0"/>
              </a:rPr>
              <a:t> </a:t>
            </a:r>
            <a:r>
              <a:rPr lang="en-GB" dirty="0" smtClean="0">
                <a:latin typeface="Source Code Pro" panose="020B0509030403020204" pitchFamily="49" charset="0"/>
              </a:rPr>
              <a:t>   for future in futures:</a:t>
            </a:r>
          </a:p>
          <a:p>
            <a:r>
              <a:rPr lang="en-GB" dirty="0">
                <a:latin typeface="Source Code Pro" panose="020B0509030403020204" pitchFamily="49" charset="0"/>
              </a:rPr>
              <a:t> </a:t>
            </a:r>
            <a:r>
              <a:rPr lang="en-GB" dirty="0" smtClean="0">
                <a:latin typeface="Source Code Pro" panose="020B0509030403020204" pitchFamily="49" charset="0"/>
              </a:rPr>
              <a:t>       print(</a:t>
            </a:r>
            <a:r>
              <a:rPr lang="en-GB" dirty="0" err="1" smtClean="0">
                <a:latin typeface="Source Code Pro" panose="020B0509030403020204" pitchFamily="49" charset="0"/>
              </a:rPr>
              <a:t>future.result</a:t>
            </a:r>
            <a:r>
              <a:rPr lang="en-GB" dirty="0" smtClean="0">
                <a:latin typeface="Source Code Pro" panose="020B0509030403020204" pitchFamily="49" charset="0"/>
              </a:rPr>
              <a:t>())</a:t>
            </a:r>
          </a:p>
        </p:txBody>
      </p:sp>
      <p:sp>
        <p:nvSpPr>
          <p:cNvPr id="10" name="TextBox 9"/>
          <p:cNvSpPr txBox="1"/>
          <p:nvPr/>
        </p:nvSpPr>
        <p:spPr>
          <a:xfrm>
            <a:off x="683568" y="5229200"/>
            <a:ext cx="7776864" cy="100811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with </a:t>
            </a:r>
            <a:r>
              <a:rPr lang="en-GB" dirty="0" err="1" smtClean="0">
                <a:latin typeface="Source Code Pro" panose="020B0509030403020204" pitchFamily="49" charset="0"/>
              </a:rPr>
              <a:t>ThreadPoolExecutor</a:t>
            </a:r>
            <a:r>
              <a:rPr lang="en-GB" dirty="0" smtClean="0">
                <a:latin typeface="Source Code Pro" panose="020B0509030403020204" pitchFamily="49" charset="0"/>
              </a:rPr>
              <a:t>(</a:t>
            </a:r>
            <a:r>
              <a:rPr lang="en-GB" dirty="0" err="1" smtClean="0">
                <a:latin typeface="Source Code Pro" panose="020B0509030403020204" pitchFamily="49" charset="0"/>
              </a:rPr>
              <a:t>max_workers</a:t>
            </a:r>
            <a:r>
              <a:rPr lang="en-GB" dirty="0" smtClean="0">
                <a:latin typeface="Source Code Pro" panose="020B0509030403020204" pitchFamily="49" charset="0"/>
              </a:rPr>
              <a:t>=4) as executor:</a:t>
            </a:r>
          </a:p>
          <a:p>
            <a:r>
              <a:rPr lang="en-GB" dirty="0">
                <a:latin typeface="Source Code Pro" panose="020B0509030403020204" pitchFamily="49" charset="0"/>
              </a:rPr>
              <a:t> </a:t>
            </a:r>
            <a:r>
              <a:rPr lang="en-GB" dirty="0" smtClean="0">
                <a:latin typeface="Source Code Pro" panose="020B0509030403020204" pitchFamily="49" charset="0"/>
              </a:rPr>
              <a:t>   for result in </a:t>
            </a:r>
            <a:r>
              <a:rPr lang="en-GB" dirty="0" err="1" smtClean="0">
                <a:latin typeface="Source Code Pro" panose="020B0509030403020204" pitchFamily="49" charset="0"/>
              </a:rPr>
              <a:t>executor.map</a:t>
            </a:r>
            <a:r>
              <a:rPr lang="en-GB" dirty="0" smtClean="0">
                <a:latin typeface="Source Code Pro" panose="020B0509030403020204" pitchFamily="49" charset="0"/>
              </a:rPr>
              <a:t>(task, work):</a:t>
            </a:r>
          </a:p>
          <a:p>
            <a:r>
              <a:rPr lang="en-GB" dirty="0" smtClean="0">
                <a:latin typeface="Source Code Pro" panose="020B0509030403020204" pitchFamily="49" charset="0"/>
              </a:rPr>
              <a:t>        print(result)</a:t>
            </a:r>
          </a:p>
        </p:txBody>
      </p:sp>
    </p:spTree>
    <p:extLst>
      <p:ext uri="{BB962C8B-B14F-4D97-AF65-F5344CB8AC3E}">
        <p14:creationId xmlns:p14="http://schemas.microsoft.com/office/powerpoint/2010/main" val="418209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Synchronisation quadrant</a:t>
            </a:r>
            <a:endParaRPr lang="en-GB" dirty="0"/>
          </a:p>
        </p:txBody>
      </p:sp>
      <p:cxnSp>
        <p:nvCxnSpPr>
          <p:cNvPr id="5" name="Straight Connector 4"/>
          <p:cNvCxnSpPr/>
          <p:nvPr/>
        </p:nvCxnSpPr>
        <p:spPr>
          <a:xfrm>
            <a:off x="4572000" y="1988840"/>
            <a:ext cx="0" cy="4013284"/>
          </a:xfrm>
          <a:prstGeom prst="line">
            <a:avLst/>
          </a:prstGeom>
          <a:ln w="152400">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a:off x="4724400" y="1910441"/>
            <a:ext cx="0" cy="4176464"/>
          </a:xfrm>
          <a:prstGeom prst="line">
            <a:avLst/>
          </a:prstGeom>
          <a:ln w="152400">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63888" y="1459230"/>
            <a:ext cx="2016224" cy="523220"/>
          </a:xfrm>
          <a:prstGeom prst="rect">
            <a:avLst/>
          </a:prstGeom>
          <a:noFill/>
        </p:spPr>
        <p:txBody>
          <a:bodyPr wrap="square" rtlCol="0">
            <a:spAutoFit/>
          </a:bodyPr>
          <a:lstStyle/>
          <a:p>
            <a:pPr algn="ctr"/>
            <a:r>
              <a:rPr lang="en-GB" sz="2800" b="1" i="1" dirty="0" smtClean="0">
                <a:solidFill>
                  <a:srgbClr val="000000">
                    <a:lumMod val="50000"/>
                    <a:lumOff val="50000"/>
                  </a:srgbClr>
                </a:solidFill>
                <a:latin typeface="Calibri" pitchFamily="34" charset="0"/>
                <a:cs typeface="Calibri" pitchFamily="34" charset="0"/>
              </a:rPr>
              <a:t>Mutable</a:t>
            </a:r>
            <a:endParaRPr lang="en-GB" sz="2800" b="1" i="1" dirty="0">
              <a:solidFill>
                <a:srgbClr val="000000">
                  <a:lumMod val="50000"/>
                  <a:lumOff val="50000"/>
                </a:srgbClr>
              </a:solidFill>
              <a:latin typeface="Calibri" pitchFamily="34" charset="0"/>
              <a:cs typeface="Calibri" pitchFamily="34" charset="0"/>
            </a:endParaRPr>
          </a:p>
        </p:txBody>
      </p:sp>
      <p:sp>
        <p:nvSpPr>
          <p:cNvPr id="8" name="TextBox 7"/>
          <p:cNvSpPr txBox="1"/>
          <p:nvPr/>
        </p:nvSpPr>
        <p:spPr>
          <a:xfrm>
            <a:off x="3563888" y="6002124"/>
            <a:ext cx="2016224" cy="523220"/>
          </a:xfrm>
          <a:prstGeom prst="rect">
            <a:avLst/>
          </a:prstGeom>
          <a:noFill/>
        </p:spPr>
        <p:txBody>
          <a:bodyPr wrap="square" rtlCol="0">
            <a:spAutoFit/>
          </a:bodyPr>
          <a:lstStyle/>
          <a:p>
            <a:pPr algn="ctr"/>
            <a:r>
              <a:rPr lang="en-GB" sz="2800" b="1" i="1" dirty="0" smtClean="0">
                <a:solidFill>
                  <a:srgbClr val="000000">
                    <a:lumMod val="50000"/>
                    <a:lumOff val="50000"/>
                  </a:srgbClr>
                </a:solidFill>
                <a:latin typeface="Calibri" pitchFamily="34" charset="0"/>
                <a:cs typeface="Calibri" pitchFamily="34" charset="0"/>
              </a:rPr>
              <a:t>Immutable</a:t>
            </a:r>
            <a:endParaRPr lang="en-GB" sz="2800" b="1" i="1" dirty="0">
              <a:solidFill>
                <a:srgbClr val="000000">
                  <a:lumMod val="50000"/>
                  <a:lumOff val="50000"/>
                </a:srgbClr>
              </a:solidFill>
              <a:latin typeface="Calibri" pitchFamily="34" charset="0"/>
              <a:cs typeface="Calibri" pitchFamily="34" charset="0"/>
            </a:endParaRPr>
          </a:p>
        </p:txBody>
      </p:sp>
      <p:sp>
        <p:nvSpPr>
          <p:cNvPr id="9" name="TextBox 8"/>
          <p:cNvSpPr txBox="1"/>
          <p:nvPr/>
        </p:nvSpPr>
        <p:spPr>
          <a:xfrm>
            <a:off x="467544" y="3710642"/>
            <a:ext cx="2016224" cy="523220"/>
          </a:xfrm>
          <a:prstGeom prst="rect">
            <a:avLst/>
          </a:prstGeom>
          <a:noFill/>
        </p:spPr>
        <p:txBody>
          <a:bodyPr wrap="square" rtlCol="0">
            <a:spAutoFit/>
          </a:bodyPr>
          <a:lstStyle/>
          <a:p>
            <a:pPr algn="r"/>
            <a:r>
              <a:rPr lang="en-GB" sz="2800" b="1" i="1" dirty="0" smtClean="0">
                <a:solidFill>
                  <a:srgbClr val="000000">
                    <a:lumMod val="50000"/>
                    <a:lumOff val="50000"/>
                  </a:srgbClr>
                </a:solidFill>
                <a:latin typeface="Calibri" pitchFamily="34" charset="0"/>
                <a:cs typeface="Calibri" pitchFamily="34" charset="0"/>
              </a:rPr>
              <a:t>Unshared</a:t>
            </a:r>
            <a:endParaRPr lang="en-GB" sz="2800" b="1" i="1" dirty="0">
              <a:solidFill>
                <a:srgbClr val="000000">
                  <a:lumMod val="50000"/>
                  <a:lumOff val="50000"/>
                </a:srgbClr>
              </a:solidFill>
              <a:latin typeface="Calibri" pitchFamily="34" charset="0"/>
              <a:cs typeface="Calibri" pitchFamily="34" charset="0"/>
            </a:endParaRPr>
          </a:p>
        </p:txBody>
      </p:sp>
      <p:sp>
        <p:nvSpPr>
          <p:cNvPr id="10" name="TextBox 9"/>
          <p:cNvSpPr txBox="1"/>
          <p:nvPr/>
        </p:nvSpPr>
        <p:spPr>
          <a:xfrm>
            <a:off x="6948264" y="3710642"/>
            <a:ext cx="2016224" cy="523220"/>
          </a:xfrm>
          <a:prstGeom prst="rect">
            <a:avLst/>
          </a:prstGeom>
          <a:noFill/>
        </p:spPr>
        <p:txBody>
          <a:bodyPr wrap="square" rtlCol="0">
            <a:spAutoFit/>
          </a:bodyPr>
          <a:lstStyle/>
          <a:p>
            <a:r>
              <a:rPr lang="en-GB" sz="2800" b="1" i="1" dirty="0" smtClean="0">
                <a:solidFill>
                  <a:srgbClr val="000000">
                    <a:lumMod val="50000"/>
                    <a:lumOff val="50000"/>
                  </a:srgbClr>
                </a:solidFill>
                <a:latin typeface="Calibri" pitchFamily="34" charset="0"/>
                <a:cs typeface="Calibri" pitchFamily="34" charset="0"/>
              </a:rPr>
              <a:t>Shared</a:t>
            </a:r>
            <a:endParaRPr lang="en-GB" sz="2800" b="1" i="1" dirty="0">
              <a:solidFill>
                <a:srgbClr val="000000">
                  <a:lumMod val="50000"/>
                  <a:lumOff val="50000"/>
                </a:srgbClr>
              </a:solidFill>
              <a:latin typeface="Calibri" pitchFamily="34" charset="0"/>
              <a:cs typeface="Calibri" pitchFamily="34" charset="0"/>
            </a:endParaRPr>
          </a:p>
        </p:txBody>
      </p:sp>
      <p:sp>
        <p:nvSpPr>
          <p:cNvPr id="11" name="TextBox 10"/>
          <p:cNvSpPr txBox="1"/>
          <p:nvPr/>
        </p:nvSpPr>
        <p:spPr>
          <a:xfrm>
            <a:off x="1547664" y="2276872"/>
            <a:ext cx="2808312" cy="1107996"/>
          </a:xfrm>
          <a:prstGeom prst="rect">
            <a:avLst/>
          </a:prstGeom>
          <a:noFill/>
        </p:spPr>
        <p:txBody>
          <a:bodyPr wrap="square" rtlCol="0">
            <a:spAutoFit/>
          </a:bodyPr>
          <a:lstStyle/>
          <a:p>
            <a:r>
              <a:rPr lang="en-GB" sz="2200" b="1" dirty="0" smtClean="0">
                <a:solidFill>
                  <a:srgbClr val="FFFFFF">
                    <a:lumMod val="75000"/>
                  </a:srgbClr>
                </a:solidFill>
                <a:latin typeface="Calibri" pitchFamily="34" charset="0"/>
                <a:cs typeface="Calibri" pitchFamily="34" charset="0"/>
              </a:rPr>
              <a:t>Unshared mutable data needs no synchronisation</a:t>
            </a:r>
            <a:endParaRPr lang="en-GB" sz="2200" b="1" dirty="0">
              <a:solidFill>
                <a:srgbClr val="FFFFFF">
                  <a:lumMod val="75000"/>
                </a:srgbClr>
              </a:solidFill>
              <a:latin typeface="Calibri" pitchFamily="34" charset="0"/>
              <a:cs typeface="Calibri" pitchFamily="34" charset="0"/>
            </a:endParaRPr>
          </a:p>
        </p:txBody>
      </p:sp>
      <p:sp>
        <p:nvSpPr>
          <p:cNvPr id="12" name="TextBox 11"/>
          <p:cNvSpPr txBox="1"/>
          <p:nvPr/>
        </p:nvSpPr>
        <p:spPr>
          <a:xfrm>
            <a:off x="1547664" y="4496340"/>
            <a:ext cx="2808312" cy="1107996"/>
          </a:xfrm>
          <a:prstGeom prst="rect">
            <a:avLst/>
          </a:prstGeom>
          <a:noFill/>
        </p:spPr>
        <p:txBody>
          <a:bodyPr wrap="square" rtlCol="0">
            <a:spAutoFit/>
          </a:bodyPr>
          <a:lstStyle/>
          <a:p>
            <a:r>
              <a:rPr lang="en-GB" sz="2200" b="1" dirty="0" smtClean="0">
                <a:solidFill>
                  <a:srgbClr val="FFFFFF">
                    <a:lumMod val="75000"/>
                  </a:srgbClr>
                </a:solidFill>
                <a:latin typeface="Calibri" pitchFamily="34" charset="0"/>
                <a:cs typeface="Calibri" pitchFamily="34" charset="0"/>
              </a:rPr>
              <a:t>Unshared immutable data needs no synchronisation</a:t>
            </a:r>
            <a:endParaRPr lang="en-GB" sz="2200" b="1" dirty="0">
              <a:solidFill>
                <a:srgbClr val="FFFFFF">
                  <a:lumMod val="75000"/>
                </a:srgbClr>
              </a:solidFill>
              <a:latin typeface="Calibri" pitchFamily="34" charset="0"/>
              <a:cs typeface="Calibri" pitchFamily="34" charset="0"/>
            </a:endParaRPr>
          </a:p>
        </p:txBody>
      </p:sp>
      <p:sp>
        <p:nvSpPr>
          <p:cNvPr id="13" name="TextBox 12"/>
          <p:cNvSpPr txBox="1"/>
          <p:nvPr/>
        </p:nvSpPr>
        <p:spPr>
          <a:xfrm>
            <a:off x="5004048" y="2276872"/>
            <a:ext cx="2448272" cy="1446550"/>
          </a:xfrm>
          <a:prstGeom prst="rect">
            <a:avLst/>
          </a:prstGeom>
          <a:noFill/>
        </p:spPr>
        <p:txBody>
          <a:bodyPr wrap="square" rtlCol="0">
            <a:spAutoFit/>
          </a:bodyPr>
          <a:lstStyle/>
          <a:p>
            <a:r>
              <a:rPr lang="en-GB" sz="2200" b="1" dirty="0" smtClean="0">
                <a:solidFill>
                  <a:srgbClr val="FF0000"/>
                </a:solidFill>
                <a:latin typeface="Calibri" pitchFamily="34" charset="0"/>
                <a:cs typeface="Calibri" pitchFamily="34" charset="0"/>
              </a:rPr>
              <a:t>Mutable data shared between threads needs synchronisation</a:t>
            </a:r>
            <a:endParaRPr lang="en-GB" sz="2200" b="1" dirty="0">
              <a:solidFill>
                <a:srgbClr val="FF0000"/>
              </a:solidFill>
              <a:latin typeface="Calibri" pitchFamily="34" charset="0"/>
              <a:cs typeface="Calibri" pitchFamily="34" charset="0"/>
            </a:endParaRPr>
          </a:p>
        </p:txBody>
      </p:sp>
      <p:sp>
        <p:nvSpPr>
          <p:cNvPr id="14" name="TextBox 13"/>
          <p:cNvSpPr txBox="1"/>
          <p:nvPr/>
        </p:nvSpPr>
        <p:spPr>
          <a:xfrm>
            <a:off x="5004048" y="4502730"/>
            <a:ext cx="2808312" cy="1107996"/>
          </a:xfrm>
          <a:prstGeom prst="rect">
            <a:avLst/>
          </a:prstGeom>
          <a:noFill/>
        </p:spPr>
        <p:txBody>
          <a:bodyPr wrap="square" rtlCol="0">
            <a:spAutoFit/>
          </a:bodyPr>
          <a:lstStyle/>
          <a:p>
            <a:r>
              <a:rPr lang="en-GB" sz="2200" b="1" dirty="0" smtClean="0">
                <a:solidFill>
                  <a:srgbClr val="FFFFFF">
                    <a:lumMod val="75000"/>
                  </a:srgbClr>
                </a:solidFill>
                <a:latin typeface="Calibri" pitchFamily="34" charset="0"/>
                <a:cs typeface="Calibri" pitchFamily="34" charset="0"/>
              </a:rPr>
              <a:t>Shared immutable data needs no synchronisation</a:t>
            </a:r>
            <a:endParaRPr lang="en-GB" sz="2200" b="1" dirty="0">
              <a:solidFill>
                <a:srgbClr val="FFFFFF">
                  <a:lumMod val="75000"/>
                </a:srgbClr>
              </a:solidFill>
              <a:latin typeface="Calibri" pitchFamily="34" charset="0"/>
              <a:cs typeface="Calibri" pitchFamily="34" charset="0"/>
            </a:endParaRPr>
          </a:p>
        </p:txBody>
      </p:sp>
    </p:spTree>
    <p:extLst>
      <p:ext uri="{BB962C8B-B14F-4D97-AF65-F5344CB8AC3E}">
        <p14:creationId xmlns:p14="http://schemas.microsoft.com/office/powerpoint/2010/main" val="419110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Modules &amp; Packages</a:t>
            </a:r>
            <a:endParaRPr lang="en-GB" dirty="0"/>
          </a:p>
        </p:txBody>
      </p:sp>
      <p:sp>
        <p:nvSpPr>
          <p:cNvPr id="5" name="Subtitle 4"/>
          <p:cNvSpPr>
            <a:spLocks noGrp="1"/>
          </p:cNvSpPr>
          <p:nvPr>
            <p:ph type="subTitle" idx="1"/>
          </p:nvPr>
        </p:nvSpPr>
        <p:spPr/>
        <p:txBody>
          <a:bodyPr/>
          <a:lstStyle/>
          <a:p>
            <a:r>
              <a:rPr lang="en-GB" dirty="0" smtClean="0"/>
              <a:t>The mechanics of organising source code</a:t>
            </a:r>
            <a:endParaRPr lang="en-GB" dirty="0"/>
          </a:p>
        </p:txBody>
      </p:sp>
    </p:spTree>
    <p:extLst>
      <p:ext uri="{BB962C8B-B14F-4D97-AF65-F5344CB8AC3E}">
        <p14:creationId xmlns:p14="http://schemas.microsoft.com/office/powerpoint/2010/main" val="286141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 at a glance</a:t>
            </a:r>
            <a:endParaRPr lang="en-GB" dirty="0"/>
          </a:p>
        </p:txBody>
      </p:sp>
      <p:sp>
        <p:nvSpPr>
          <p:cNvPr id="3" name="Content Placeholder 2"/>
          <p:cNvSpPr>
            <a:spLocks noGrp="1"/>
          </p:cNvSpPr>
          <p:nvPr>
            <p:ph idx="1"/>
          </p:nvPr>
        </p:nvSpPr>
        <p:spPr/>
        <p:txBody>
          <a:bodyPr>
            <a:noAutofit/>
          </a:bodyPr>
          <a:lstStyle/>
          <a:p>
            <a:r>
              <a:rPr lang="en-GB" dirty="0" smtClean="0"/>
              <a:t>A package hierarchically organises modules and other packages</a:t>
            </a:r>
          </a:p>
          <a:p>
            <a:r>
              <a:rPr lang="en-GB" dirty="0" smtClean="0"/>
              <a:t>Where a module corresponds to a file, a regular package corresponds to a directory</a:t>
            </a:r>
          </a:p>
          <a:p>
            <a:r>
              <a:rPr lang="en-GB" dirty="0" smtClean="0"/>
              <a:t>Modules and packages define global namespaces</a:t>
            </a:r>
          </a:p>
          <a:p>
            <a:r>
              <a:rPr lang="en-GB" dirty="0" smtClean="0"/>
              <a:t>Extension modules allow extension of Python itself</a:t>
            </a:r>
          </a:p>
        </p:txBody>
      </p:sp>
    </p:spTree>
    <p:extLst>
      <p:ext uri="{BB962C8B-B14F-4D97-AF65-F5344CB8AC3E}">
        <p14:creationId xmlns:p14="http://schemas.microsoft.com/office/powerpoint/2010/main" val="28686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Modules</a:t>
            </a:r>
            <a:endParaRPr lang="en-GB" dirty="0"/>
          </a:p>
        </p:txBody>
      </p:sp>
      <p:sp>
        <p:nvSpPr>
          <p:cNvPr id="3" name="Content Placeholder 2"/>
          <p:cNvSpPr>
            <a:spLocks noGrp="1"/>
          </p:cNvSpPr>
          <p:nvPr>
            <p:ph idx="1"/>
          </p:nvPr>
        </p:nvSpPr>
        <p:spPr/>
        <p:txBody>
          <a:bodyPr/>
          <a:lstStyle/>
          <a:p>
            <a:r>
              <a:rPr lang="en-GB" dirty="0" smtClean="0"/>
              <a:t>A module in Python corresponds to a file with a </a:t>
            </a:r>
            <a:r>
              <a:rPr lang="en-GB" i="1" dirty="0" smtClean="0"/>
              <a:t>.</a:t>
            </a:r>
            <a:r>
              <a:rPr lang="en-GB" i="1" dirty="0" err="1" smtClean="0"/>
              <a:t>py</a:t>
            </a:r>
            <a:r>
              <a:rPr lang="en-GB" dirty="0" smtClean="0"/>
              <a:t> extension</a:t>
            </a:r>
          </a:p>
          <a:p>
            <a:pPr lvl="1"/>
            <a:r>
              <a:rPr lang="en-GB" i="1" dirty="0" smtClean="0"/>
              <a:t>import</a:t>
            </a:r>
            <a:r>
              <a:rPr lang="en-GB" dirty="0" smtClean="0"/>
              <a:t> is used to access features in another module</a:t>
            </a:r>
          </a:p>
          <a:p>
            <a:r>
              <a:rPr lang="en-GB" dirty="0" smtClean="0"/>
              <a:t>A module's </a:t>
            </a:r>
            <a:r>
              <a:rPr lang="en-GB" i="1" dirty="0" smtClean="0"/>
              <a:t>__name__</a:t>
            </a:r>
            <a:r>
              <a:rPr lang="en-GB" dirty="0" smtClean="0"/>
              <a:t> corresponds to its file name without the extension</a:t>
            </a:r>
          </a:p>
          <a:p>
            <a:pPr lvl="1"/>
            <a:r>
              <a:rPr lang="en-GB" dirty="0" smtClean="0"/>
              <a:t>When run as a script (e.g., using the </a:t>
            </a:r>
            <a:r>
              <a:rPr lang="en-GB" i="1" dirty="0" smtClean="0"/>
              <a:t>–m</a:t>
            </a:r>
            <a:r>
              <a:rPr lang="en-GB" dirty="0" smtClean="0"/>
              <a:t> option), the root module has </a:t>
            </a:r>
            <a:r>
              <a:rPr lang="en-GB" i="1" dirty="0" smtClean="0"/>
              <a:t>'__main__'</a:t>
            </a:r>
            <a:r>
              <a:rPr lang="en-GB" dirty="0" smtClean="0"/>
              <a:t> as its </a:t>
            </a:r>
            <a:r>
              <a:rPr lang="en-GB" i="1" dirty="0" smtClean="0"/>
              <a:t>__name__</a:t>
            </a:r>
            <a:endParaRPr lang="en-GB" i="1" dirty="0"/>
          </a:p>
        </p:txBody>
      </p:sp>
    </p:spTree>
    <p:extLst>
      <p:ext uri="{BB962C8B-B14F-4D97-AF65-F5344CB8AC3E}">
        <p14:creationId xmlns:p14="http://schemas.microsoft.com/office/powerpoint/2010/main" val="269141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Containers &amp; iteration</a:t>
            </a:r>
            <a:endParaRPr lang="en-GB" dirty="0"/>
          </a:p>
        </p:txBody>
      </p:sp>
      <p:sp>
        <p:nvSpPr>
          <p:cNvPr id="18" name="TextBox 17"/>
          <p:cNvSpPr txBox="1"/>
          <p:nvPr/>
        </p:nvSpPr>
        <p:spPr>
          <a:xfrm>
            <a:off x="467544" y="1753652"/>
            <a:ext cx="5976664" cy="883260"/>
          </a:xfrm>
          <a:prstGeom prst="roundRec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2000" b="1" dirty="0">
                <a:latin typeface="Source Code Pro" panose="020B0509030403020204" pitchFamily="49" charset="0"/>
              </a:rPr>
              <a:t>__</a:t>
            </a:r>
            <a:r>
              <a:rPr lang="en-GB" sz="2000" b="1" dirty="0" err="1">
                <a:latin typeface="Source Code Pro" panose="020B0509030403020204" pitchFamily="49" charset="0"/>
              </a:rPr>
              <a:t>len</a:t>
            </a:r>
            <a:r>
              <a:rPr lang="en-GB" sz="2000" b="1" dirty="0">
                <a:latin typeface="Source Code Pro" panose="020B0509030403020204" pitchFamily="49" charset="0"/>
              </a:rPr>
              <a:t>__(self</a:t>
            </a:r>
            <a:r>
              <a:rPr lang="en-GB" sz="2000" b="1" dirty="0" smtClean="0">
                <a:latin typeface="Source Code Pro" panose="020B0509030403020204" pitchFamily="49" charset="0"/>
              </a:rPr>
              <a:t>)</a:t>
            </a:r>
            <a:r>
              <a:rPr lang="en-GB" sz="2000" dirty="0" smtClean="0">
                <a:latin typeface="Source Code Pro" panose="020B0509030403020204" pitchFamily="49" charset="0"/>
              </a:rPr>
              <a:t>            </a:t>
            </a:r>
            <a:r>
              <a:rPr lang="en-GB" sz="2000" dirty="0" err="1" smtClean="0">
                <a:latin typeface="Source Code Pro" panose="020B0509030403020204" pitchFamily="49" charset="0"/>
              </a:rPr>
              <a:t>len</a:t>
            </a:r>
            <a:r>
              <a:rPr lang="en-GB" sz="2000" dirty="0" smtClean="0">
                <a:latin typeface="Source Code Pro" panose="020B0509030403020204" pitchFamily="49" charset="0"/>
              </a:rPr>
              <a:t>(self)</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__contains__(self, item)</a:t>
            </a:r>
            <a:r>
              <a:rPr lang="en-GB" sz="2000" dirty="0" smtClean="0">
                <a:latin typeface="Source Code Pro" panose="020B0509030403020204" pitchFamily="49" charset="0"/>
              </a:rPr>
              <a:t> item in self</a:t>
            </a:r>
            <a:endParaRPr lang="en-GB" sz="2000" b="1" dirty="0" smtClean="0">
              <a:latin typeface="Source Code Pro" panose="020B0509030403020204" pitchFamily="49" charset="0"/>
            </a:endParaRPr>
          </a:p>
        </p:txBody>
      </p:sp>
      <p:sp>
        <p:nvSpPr>
          <p:cNvPr id="19" name="TextBox 18"/>
          <p:cNvSpPr txBox="1"/>
          <p:nvPr/>
        </p:nvSpPr>
        <p:spPr>
          <a:xfrm>
            <a:off x="539552" y="1340767"/>
            <a:ext cx="1296144" cy="307777"/>
          </a:xfrm>
          <a:prstGeom prst="rect">
            <a:avLst/>
          </a:prstGeom>
          <a:noFill/>
        </p:spPr>
        <p:txBody>
          <a:bodyPr wrap="square" rtlCol="0">
            <a:spAutoFit/>
          </a:bodyPr>
          <a:lstStyle/>
          <a:p>
            <a:r>
              <a:rPr lang="en-GB" sz="1400" dirty="0" smtClean="0">
                <a:solidFill>
                  <a:schemeClr val="bg1">
                    <a:lumMod val="50000"/>
                  </a:schemeClr>
                </a:solidFill>
              </a:rPr>
              <a:t>Content query</a:t>
            </a:r>
            <a:endParaRPr lang="en-GB" sz="1400" dirty="0">
              <a:solidFill>
                <a:schemeClr val="bg1">
                  <a:lumMod val="50000"/>
                </a:schemeClr>
              </a:solidFill>
            </a:endParaRPr>
          </a:p>
        </p:txBody>
      </p:sp>
      <p:sp>
        <p:nvSpPr>
          <p:cNvPr id="6" name="TextBox 5"/>
          <p:cNvSpPr txBox="1"/>
          <p:nvPr/>
        </p:nvSpPr>
        <p:spPr>
          <a:xfrm>
            <a:off x="467544" y="4561964"/>
            <a:ext cx="7488832" cy="1614701"/>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getitem</a:t>
            </a:r>
            <a:r>
              <a:rPr lang="en-GB" sz="2000" b="1" dirty="0" smtClean="0">
                <a:latin typeface="Source Code Pro" panose="020B0509030403020204" pitchFamily="49" charset="0"/>
              </a:rPr>
              <a:t>__(self, key)</a:t>
            </a:r>
            <a:r>
              <a:rPr lang="en-GB" sz="2000" dirty="0" smtClean="0">
                <a:latin typeface="Source Code Pro" panose="020B0509030403020204" pitchFamily="49" charset="0"/>
              </a:rPr>
              <a:t>        self[key]</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setitem</a:t>
            </a:r>
            <a:r>
              <a:rPr lang="en-GB" sz="2000" b="1" dirty="0" smtClean="0">
                <a:latin typeface="Source Code Pro" panose="020B0509030403020204" pitchFamily="49" charset="0"/>
              </a:rPr>
              <a:t>__(self, key, item)</a:t>
            </a:r>
            <a:r>
              <a:rPr lang="en-GB" sz="2000" dirty="0" smtClean="0">
                <a:latin typeface="Source Code Pro" panose="020B0509030403020204" pitchFamily="49" charset="0"/>
              </a:rPr>
              <a:t>  self[key] = item</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delitem</a:t>
            </a:r>
            <a:r>
              <a:rPr lang="en-GB" sz="2000" b="1" dirty="0" smtClean="0">
                <a:latin typeface="Source Code Pro" panose="020B0509030403020204" pitchFamily="49" charset="0"/>
              </a:rPr>
              <a:t>__(self, key)</a:t>
            </a:r>
            <a:r>
              <a:rPr lang="en-GB" sz="2000" dirty="0" smtClean="0">
                <a:latin typeface="Source Code Pro" panose="020B0509030403020204" pitchFamily="49" charset="0"/>
              </a:rPr>
              <a:t>        del self[key]</a:t>
            </a:r>
          </a:p>
          <a:p>
            <a:r>
              <a:rPr lang="en-GB" sz="2000" b="1" dirty="0">
                <a:latin typeface="Source Code Pro" panose="020B0509030403020204" pitchFamily="49" charset="0"/>
              </a:rPr>
              <a:t>__missing__(self, key</a:t>
            </a:r>
            <a:r>
              <a:rPr lang="en-GB" sz="2000" b="1" dirty="0" smtClean="0">
                <a:latin typeface="Source Code Pro" panose="020B0509030403020204" pitchFamily="49" charset="0"/>
              </a:rPr>
              <a:t>)</a:t>
            </a:r>
            <a:endParaRPr lang="en-GB" sz="2000" i="1" dirty="0">
              <a:latin typeface="Source Code Pro" panose="020B0509030403020204" pitchFamily="49" charset="0"/>
            </a:endParaRPr>
          </a:p>
        </p:txBody>
      </p:sp>
      <p:sp>
        <p:nvSpPr>
          <p:cNvPr id="7" name="TextBox 6"/>
          <p:cNvSpPr txBox="1"/>
          <p:nvPr/>
        </p:nvSpPr>
        <p:spPr>
          <a:xfrm>
            <a:off x="539552" y="4149080"/>
            <a:ext cx="1080680" cy="307777"/>
          </a:xfrm>
          <a:prstGeom prst="rect">
            <a:avLst/>
          </a:prstGeom>
          <a:noFill/>
        </p:spPr>
        <p:txBody>
          <a:bodyPr wrap="none" rtlCol="0">
            <a:spAutoFit/>
          </a:bodyPr>
          <a:lstStyle/>
          <a:p>
            <a:r>
              <a:rPr lang="en-GB" sz="1400" dirty="0" smtClean="0">
                <a:solidFill>
                  <a:schemeClr val="bg1">
                    <a:lumMod val="50000"/>
                  </a:schemeClr>
                </a:solidFill>
              </a:rPr>
              <a:t>Subscripting</a:t>
            </a:r>
            <a:endParaRPr lang="en-GB" sz="1400" dirty="0">
              <a:solidFill>
                <a:schemeClr val="bg1">
                  <a:lumMod val="50000"/>
                </a:schemeClr>
              </a:solidFill>
            </a:endParaRPr>
          </a:p>
        </p:txBody>
      </p:sp>
      <p:sp>
        <p:nvSpPr>
          <p:cNvPr id="14" name="TextBox 13"/>
          <p:cNvSpPr txBox="1"/>
          <p:nvPr/>
        </p:nvSpPr>
        <p:spPr>
          <a:xfrm>
            <a:off x="6660232" y="1682805"/>
            <a:ext cx="2304256" cy="954107"/>
          </a:xfrm>
          <a:prstGeom prst="rect">
            <a:avLst/>
          </a:prstGeom>
          <a:noFill/>
        </p:spPr>
        <p:txBody>
          <a:bodyPr wrap="square" rtlCol="0">
            <a:spAutoFit/>
          </a:bodyPr>
          <a:lstStyle/>
          <a:p>
            <a:r>
              <a:rPr lang="en-GB" sz="1400" dirty="0" smtClean="0">
                <a:solidFill>
                  <a:schemeClr val="bg1">
                    <a:lumMod val="50000"/>
                  </a:schemeClr>
                </a:solidFill>
              </a:rPr>
              <a:t>If </a:t>
            </a:r>
            <a:r>
              <a:rPr lang="en-GB" sz="1400" i="1" dirty="0" smtClean="0">
                <a:solidFill>
                  <a:schemeClr val="bg1">
                    <a:lumMod val="50000"/>
                  </a:schemeClr>
                </a:solidFill>
              </a:rPr>
              <a:t>__contains__ </a:t>
            </a:r>
            <a:r>
              <a:rPr lang="en-GB" sz="1400" dirty="0" smtClean="0">
                <a:solidFill>
                  <a:schemeClr val="bg1">
                    <a:lumMod val="50000"/>
                  </a:schemeClr>
                </a:solidFill>
              </a:rPr>
              <a:t>not defined, </a:t>
            </a:r>
            <a:r>
              <a:rPr lang="en-GB" sz="1400" i="1" dirty="0" smtClean="0">
                <a:solidFill>
                  <a:schemeClr val="bg1">
                    <a:lumMod val="50000"/>
                  </a:schemeClr>
                </a:solidFill>
              </a:rPr>
              <a:t>in</a:t>
            </a:r>
            <a:r>
              <a:rPr lang="en-GB" sz="1400" dirty="0" smtClean="0">
                <a:solidFill>
                  <a:schemeClr val="bg1">
                    <a:lumMod val="50000"/>
                  </a:schemeClr>
                </a:solidFill>
              </a:rPr>
              <a:t> uses linear search based on </a:t>
            </a:r>
            <a:r>
              <a:rPr lang="en-GB" sz="1400" i="1" dirty="0" smtClean="0">
                <a:solidFill>
                  <a:schemeClr val="bg1">
                    <a:lumMod val="50000"/>
                  </a:schemeClr>
                </a:solidFill>
              </a:rPr>
              <a:t>__</a:t>
            </a:r>
            <a:r>
              <a:rPr lang="en-GB" sz="1400" i="1" dirty="0" err="1" smtClean="0">
                <a:solidFill>
                  <a:schemeClr val="bg1">
                    <a:lumMod val="50000"/>
                  </a:schemeClr>
                </a:solidFill>
              </a:rPr>
              <a:t>iter</a:t>
            </a:r>
            <a:r>
              <a:rPr lang="en-GB" sz="1400" i="1" dirty="0" smtClean="0">
                <a:solidFill>
                  <a:schemeClr val="bg1">
                    <a:lumMod val="50000"/>
                  </a:schemeClr>
                </a:solidFill>
              </a:rPr>
              <a:t>__</a:t>
            </a:r>
            <a:r>
              <a:rPr lang="en-GB" sz="1400" dirty="0" smtClean="0">
                <a:solidFill>
                  <a:schemeClr val="bg1">
                    <a:lumMod val="50000"/>
                  </a:schemeClr>
                </a:solidFill>
              </a:rPr>
              <a:t> or indexing from 0 of </a:t>
            </a:r>
            <a:r>
              <a:rPr lang="en-GB" sz="1400" i="1" dirty="0" smtClean="0">
                <a:solidFill>
                  <a:schemeClr val="bg1">
                    <a:lumMod val="50000"/>
                  </a:schemeClr>
                </a:solidFill>
              </a:rPr>
              <a:t>__</a:t>
            </a:r>
            <a:r>
              <a:rPr lang="en-GB" sz="1400" i="1" dirty="0" err="1" smtClean="0">
                <a:solidFill>
                  <a:schemeClr val="bg1">
                    <a:lumMod val="50000"/>
                  </a:schemeClr>
                </a:solidFill>
              </a:rPr>
              <a:t>getitem</a:t>
            </a:r>
            <a:r>
              <a:rPr lang="en-GB" sz="1400" i="1" dirty="0" smtClean="0">
                <a:solidFill>
                  <a:schemeClr val="bg1">
                    <a:lumMod val="50000"/>
                  </a:schemeClr>
                </a:solidFill>
              </a:rPr>
              <a:t>__</a:t>
            </a:r>
            <a:endParaRPr lang="en-GB" sz="1400" i="1" dirty="0">
              <a:solidFill>
                <a:schemeClr val="bg1">
                  <a:lumMod val="50000"/>
                </a:schemeClr>
              </a:solidFill>
            </a:endParaRPr>
          </a:p>
        </p:txBody>
      </p:sp>
      <p:sp>
        <p:nvSpPr>
          <p:cNvPr id="20" name="TextBox 19"/>
          <p:cNvSpPr txBox="1"/>
          <p:nvPr/>
        </p:nvSpPr>
        <p:spPr>
          <a:xfrm>
            <a:off x="1331640" y="6301517"/>
            <a:ext cx="3456384" cy="307777"/>
          </a:xfrm>
          <a:prstGeom prst="rect">
            <a:avLst/>
          </a:prstGeom>
          <a:noFill/>
        </p:spPr>
        <p:txBody>
          <a:bodyPr wrap="square" rtlCol="0">
            <a:spAutoFit/>
          </a:bodyPr>
          <a:lstStyle/>
          <a:p>
            <a:r>
              <a:rPr lang="en-GB" sz="1400" dirty="0" smtClean="0">
                <a:solidFill>
                  <a:schemeClr val="bg1">
                    <a:lumMod val="50000"/>
                  </a:schemeClr>
                </a:solidFill>
              </a:rPr>
              <a:t>Hook method used by </a:t>
            </a:r>
            <a:r>
              <a:rPr lang="en-GB" sz="1400" i="1" dirty="0" err="1" smtClean="0">
                <a:solidFill>
                  <a:schemeClr val="bg1">
                    <a:lumMod val="50000"/>
                  </a:schemeClr>
                </a:solidFill>
              </a:rPr>
              <a:t>dict</a:t>
            </a:r>
            <a:r>
              <a:rPr lang="en-GB" sz="1400" dirty="0" smtClean="0">
                <a:solidFill>
                  <a:schemeClr val="bg1">
                    <a:lumMod val="50000"/>
                  </a:schemeClr>
                </a:solidFill>
              </a:rPr>
              <a:t> for its subclasses</a:t>
            </a:r>
            <a:endParaRPr lang="en-GB" sz="1400" i="1" dirty="0">
              <a:solidFill>
                <a:schemeClr val="bg1">
                  <a:lumMod val="50000"/>
                </a:schemeClr>
              </a:solidFill>
            </a:endParaRPr>
          </a:p>
        </p:txBody>
      </p:sp>
      <p:cxnSp>
        <p:nvCxnSpPr>
          <p:cNvPr id="21" name="Straight Connector 20"/>
          <p:cNvCxnSpPr/>
          <p:nvPr/>
        </p:nvCxnSpPr>
        <p:spPr>
          <a:xfrm flipV="1">
            <a:off x="1475656" y="5979805"/>
            <a:ext cx="0" cy="32171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39952" y="3265820"/>
            <a:ext cx="4320480" cy="875457"/>
          </a:xfrm>
          <a:prstGeom prst="roundRec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2000" b="1" dirty="0" smtClean="0">
                <a:latin typeface="Source Code Pro" panose="020B0509030403020204" pitchFamily="49" charset="0"/>
              </a:rPr>
              <a:t>__</a:t>
            </a:r>
            <a:r>
              <a:rPr lang="en-GB" sz="2000" b="1" dirty="0" err="1">
                <a:latin typeface="Source Code Pro" panose="020B0509030403020204" pitchFamily="49" charset="0"/>
              </a:rPr>
              <a:t>iter</a:t>
            </a:r>
            <a:r>
              <a:rPr lang="en-GB" sz="2000" b="1" dirty="0">
                <a:latin typeface="Source Code Pro" panose="020B0509030403020204" pitchFamily="49" charset="0"/>
              </a:rPr>
              <a:t>__(self</a:t>
            </a:r>
            <a:r>
              <a:rPr lang="en-GB" sz="2000" b="1" dirty="0" smtClean="0">
                <a:latin typeface="Source Code Pro" panose="020B0509030403020204" pitchFamily="49" charset="0"/>
              </a:rPr>
              <a:t>)</a:t>
            </a:r>
            <a:r>
              <a:rPr lang="en-GB" sz="2000" dirty="0" smtClean="0">
                <a:latin typeface="Source Code Pro" panose="020B0509030403020204" pitchFamily="49" charset="0"/>
              </a:rPr>
              <a:t>  </a:t>
            </a:r>
            <a:r>
              <a:rPr lang="en-GB" sz="2000" dirty="0" err="1" smtClean="0">
                <a:latin typeface="Source Code Pro" panose="020B0509030403020204" pitchFamily="49" charset="0"/>
              </a:rPr>
              <a:t>iter</a:t>
            </a:r>
            <a:r>
              <a:rPr lang="en-GB" sz="2000" dirty="0" smtClean="0">
                <a:latin typeface="Source Code Pro" panose="020B0509030403020204" pitchFamily="49" charset="0"/>
              </a:rPr>
              <a:t>(self)</a:t>
            </a:r>
            <a:endParaRPr lang="en-GB" sz="2000" b="1" dirty="0" smtClean="0">
              <a:latin typeface="Source Code Pro" panose="020B0509030403020204" pitchFamily="49" charset="0"/>
            </a:endParaRPr>
          </a:p>
          <a:p>
            <a:r>
              <a:rPr lang="en-GB" sz="2000" b="1" dirty="0" smtClean="0">
                <a:latin typeface="Source Code Pro" panose="020B0509030403020204" pitchFamily="49" charset="0"/>
              </a:rPr>
              <a:t>__next__(self)</a:t>
            </a:r>
            <a:r>
              <a:rPr lang="en-GB" sz="2000" dirty="0" smtClean="0">
                <a:latin typeface="Source Code Pro" panose="020B0509030403020204" pitchFamily="49" charset="0"/>
              </a:rPr>
              <a:t>  next(self)</a:t>
            </a:r>
            <a:endParaRPr lang="en-GB" sz="2000" b="1" dirty="0" smtClean="0">
              <a:latin typeface="Source Code Pro" panose="020B0509030403020204" pitchFamily="49" charset="0"/>
            </a:endParaRPr>
          </a:p>
        </p:txBody>
      </p:sp>
      <p:sp>
        <p:nvSpPr>
          <p:cNvPr id="16" name="TextBox 15"/>
          <p:cNvSpPr txBox="1"/>
          <p:nvPr/>
        </p:nvSpPr>
        <p:spPr>
          <a:xfrm>
            <a:off x="4211960" y="2852936"/>
            <a:ext cx="1296144" cy="307777"/>
          </a:xfrm>
          <a:prstGeom prst="rect">
            <a:avLst/>
          </a:prstGeom>
          <a:noFill/>
        </p:spPr>
        <p:txBody>
          <a:bodyPr wrap="square" rtlCol="0">
            <a:spAutoFit/>
          </a:bodyPr>
          <a:lstStyle/>
          <a:p>
            <a:r>
              <a:rPr lang="en-GB" sz="1400" dirty="0" smtClean="0">
                <a:solidFill>
                  <a:schemeClr val="bg1">
                    <a:lumMod val="50000"/>
                  </a:schemeClr>
                </a:solidFill>
              </a:rPr>
              <a:t>Iteration</a:t>
            </a:r>
            <a:endParaRPr lang="en-GB" sz="1400" dirty="0">
              <a:solidFill>
                <a:schemeClr val="bg1">
                  <a:lumMod val="50000"/>
                </a:schemeClr>
              </a:solidFill>
            </a:endParaRPr>
          </a:p>
        </p:txBody>
      </p:sp>
      <p:sp>
        <p:nvSpPr>
          <p:cNvPr id="17" name="TextBox 16"/>
          <p:cNvSpPr txBox="1"/>
          <p:nvPr/>
        </p:nvSpPr>
        <p:spPr>
          <a:xfrm>
            <a:off x="2051720" y="3349189"/>
            <a:ext cx="2016224" cy="738664"/>
          </a:xfrm>
          <a:prstGeom prst="rect">
            <a:avLst/>
          </a:prstGeom>
          <a:noFill/>
        </p:spPr>
        <p:txBody>
          <a:bodyPr wrap="square" rtlCol="0">
            <a:spAutoFit/>
          </a:bodyPr>
          <a:lstStyle/>
          <a:p>
            <a:r>
              <a:rPr lang="en-GB" sz="1400" dirty="0" smtClean="0">
                <a:solidFill>
                  <a:schemeClr val="bg1">
                    <a:lumMod val="50000"/>
                  </a:schemeClr>
                </a:solidFill>
              </a:rPr>
              <a:t>Most commonly invoked indirectly in the context of a </a:t>
            </a:r>
            <a:r>
              <a:rPr lang="en-GB" sz="1400" i="1" dirty="0" smtClean="0">
                <a:solidFill>
                  <a:schemeClr val="bg1">
                    <a:lumMod val="50000"/>
                  </a:schemeClr>
                </a:solidFill>
              </a:rPr>
              <a:t>for</a:t>
            </a:r>
            <a:r>
              <a:rPr lang="en-GB" sz="1400" dirty="0" smtClean="0">
                <a:solidFill>
                  <a:schemeClr val="bg1">
                    <a:lumMod val="50000"/>
                  </a:schemeClr>
                </a:solidFill>
              </a:rPr>
              <a:t> loop</a:t>
            </a:r>
            <a:endParaRPr lang="en-GB" sz="1400" i="1" dirty="0">
              <a:solidFill>
                <a:schemeClr val="bg1">
                  <a:lumMod val="50000"/>
                </a:schemeClr>
              </a:solidFill>
            </a:endParaRPr>
          </a:p>
        </p:txBody>
      </p:sp>
      <p:cxnSp>
        <p:nvCxnSpPr>
          <p:cNvPr id="22" name="Straight Connector 21"/>
          <p:cNvCxnSpPr/>
          <p:nvPr/>
        </p:nvCxnSpPr>
        <p:spPr>
          <a:xfrm>
            <a:off x="3995936" y="3530373"/>
            <a:ext cx="288032"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300192" y="2348880"/>
            <a:ext cx="360040"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06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Extensions &amp; embedding</a:t>
            </a:r>
            <a:endParaRPr lang="en-GB" dirty="0"/>
          </a:p>
        </p:txBody>
      </p:sp>
      <p:sp>
        <p:nvSpPr>
          <p:cNvPr id="3" name="Content Placeholder 2"/>
          <p:cNvSpPr>
            <a:spLocks noGrp="1"/>
          </p:cNvSpPr>
          <p:nvPr>
            <p:ph idx="1"/>
          </p:nvPr>
        </p:nvSpPr>
        <p:spPr/>
        <p:txBody>
          <a:bodyPr>
            <a:normAutofit/>
          </a:bodyPr>
          <a:lstStyle/>
          <a:p>
            <a:r>
              <a:rPr lang="en-GB" dirty="0" smtClean="0"/>
              <a:t>The Python interpreter can be extended using extension modules</a:t>
            </a:r>
          </a:p>
          <a:p>
            <a:pPr lvl="1"/>
            <a:r>
              <a:rPr lang="en-GB" dirty="0"/>
              <a:t>Python has a C API that allows programmatic access in C (or C</a:t>
            </a:r>
            <a:r>
              <a:rPr lang="en-GB" dirty="0" smtClean="0"/>
              <a:t>++) and, therefore, any </a:t>
            </a:r>
            <a:r>
              <a:rPr lang="en-GB" dirty="0"/>
              <a:t>language callable from C</a:t>
            </a:r>
          </a:p>
          <a:p>
            <a:r>
              <a:rPr lang="en-GB" dirty="0" smtClean="0"/>
              <a:t>Python can also be embedded in an application as a scripting language</a:t>
            </a:r>
          </a:p>
          <a:p>
            <a:pPr lvl="1"/>
            <a:r>
              <a:rPr lang="en-GB" dirty="0" smtClean="0"/>
              <a:t>E.g., allow an application's features to be scripted in Python</a:t>
            </a:r>
          </a:p>
        </p:txBody>
      </p:sp>
    </p:spTree>
    <p:extLst>
      <p:ext uri="{BB962C8B-B14F-4D97-AF65-F5344CB8AC3E}">
        <p14:creationId xmlns:p14="http://schemas.microsoft.com/office/powerpoint/2010/main" val="102261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Packages</a:t>
            </a:r>
            <a:endParaRPr lang="en-GB" dirty="0"/>
          </a:p>
        </p:txBody>
      </p:sp>
      <p:sp>
        <p:nvSpPr>
          <p:cNvPr id="3" name="Content Placeholder 2"/>
          <p:cNvSpPr>
            <a:spLocks noGrp="1"/>
          </p:cNvSpPr>
          <p:nvPr>
            <p:ph idx="1"/>
          </p:nvPr>
        </p:nvSpPr>
        <p:spPr/>
        <p:txBody>
          <a:bodyPr>
            <a:noAutofit/>
          </a:bodyPr>
          <a:lstStyle/>
          <a:p>
            <a:r>
              <a:rPr lang="en-GB" dirty="0" smtClean="0"/>
              <a:t>Packages are a way of structuring the module namespace</a:t>
            </a:r>
          </a:p>
          <a:p>
            <a:pPr lvl="1"/>
            <a:r>
              <a:rPr lang="en-GB" dirty="0" smtClean="0"/>
              <a:t>A submodule </a:t>
            </a:r>
            <a:r>
              <a:rPr lang="en-GB" i="1" dirty="0" smtClean="0"/>
              <a:t>bar</a:t>
            </a:r>
            <a:r>
              <a:rPr lang="en-GB" dirty="0" smtClean="0"/>
              <a:t> within a package </a:t>
            </a:r>
            <a:r>
              <a:rPr lang="en-GB" i="1" dirty="0" smtClean="0"/>
              <a:t>foo</a:t>
            </a:r>
            <a:r>
              <a:rPr lang="en-GB" dirty="0" smtClean="0"/>
              <a:t> represents the module </a:t>
            </a:r>
            <a:r>
              <a:rPr lang="en-GB" i="1" dirty="0" err="1" smtClean="0"/>
              <a:t>foo.bar</a:t>
            </a:r>
            <a:endParaRPr lang="en-GB" i="1" dirty="0" smtClean="0"/>
          </a:p>
          <a:p>
            <a:r>
              <a:rPr lang="en-GB" dirty="0" smtClean="0"/>
              <a:t>A regular package corresponds to a directory of modules (and packages)</a:t>
            </a:r>
          </a:p>
          <a:p>
            <a:pPr lvl="1"/>
            <a:r>
              <a:rPr lang="en-GB" dirty="0" smtClean="0"/>
              <a:t>A regular package directory must have an </a:t>
            </a:r>
            <a:r>
              <a:rPr lang="en-GB" i="1" dirty="0" smtClean="0"/>
              <a:t>__init__.py</a:t>
            </a:r>
            <a:r>
              <a:rPr lang="en-GB" dirty="0" smtClean="0"/>
              <a:t> file (even if it's empty)</a:t>
            </a:r>
          </a:p>
          <a:p>
            <a:pPr lvl="1"/>
            <a:r>
              <a:rPr lang="en-GB" dirty="0" smtClean="0"/>
              <a:t>The package name is the directory name</a:t>
            </a:r>
          </a:p>
        </p:txBody>
      </p:sp>
    </p:spTree>
    <p:extLst>
      <p:ext uri="{BB962C8B-B14F-4D97-AF65-F5344CB8AC3E}">
        <p14:creationId xmlns:p14="http://schemas.microsoft.com/office/powerpoint/2010/main" val="25692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Namespaces</a:t>
            </a:r>
            <a:endParaRPr lang="en-GB" dirty="0"/>
          </a:p>
        </p:txBody>
      </p:sp>
      <p:sp>
        <p:nvSpPr>
          <p:cNvPr id="3" name="Content Placeholder 2"/>
          <p:cNvSpPr>
            <a:spLocks noGrp="1"/>
          </p:cNvSpPr>
          <p:nvPr>
            <p:ph idx="1"/>
          </p:nvPr>
        </p:nvSpPr>
        <p:spPr/>
        <p:txBody>
          <a:bodyPr>
            <a:noAutofit/>
          </a:bodyPr>
          <a:lstStyle/>
          <a:p>
            <a:r>
              <a:rPr lang="en-GB" dirty="0"/>
              <a:t>A namespace is a mapping from names to </a:t>
            </a:r>
            <a:r>
              <a:rPr lang="en-GB" dirty="0" smtClean="0"/>
              <a:t>objects, e.g., variables</a:t>
            </a:r>
            <a:endParaRPr lang="en-GB" dirty="0"/>
          </a:p>
          <a:p>
            <a:pPr lvl="1"/>
            <a:r>
              <a:rPr lang="en-GB" dirty="0" smtClean="0"/>
              <a:t>A namespace is implemented as a </a:t>
            </a:r>
            <a:r>
              <a:rPr lang="en-GB" i="1" dirty="0" err="1" smtClean="0"/>
              <a:t>dict</a:t>
            </a:r>
            <a:endParaRPr lang="en-GB" i="1" dirty="0" smtClean="0"/>
          </a:p>
          <a:p>
            <a:pPr lvl="1"/>
            <a:r>
              <a:rPr lang="en-GB" dirty="0" smtClean="0"/>
              <a:t>Global, local, built-in and nested</a:t>
            </a:r>
          </a:p>
          <a:p>
            <a:r>
              <a:rPr lang="en-GB" dirty="0" smtClean="0"/>
              <a:t>Each module gets its own global namespace, as does each package</a:t>
            </a:r>
          </a:p>
          <a:p>
            <a:pPr lvl="1"/>
            <a:r>
              <a:rPr lang="en-GB" i="1" dirty="0" smtClean="0"/>
              <a:t>import</a:t>
            </a:r>
            <a:r>
              <a:rPr lang="en-GB" dirty="0" smtClean="0"/>
              <a:t> pulls names into a namespace</a:t>
            </a:r>
          </a:p>
          <a:p>
            <a:pPr lvl="1"/>
            <a:r>
              <a:rPr lang="en-GB" dirty="0" smtClean="0"/>
              <a:t>Within a scope, names in a namespace can be accessed without qualification</a:t>
            </a:r>
          </a:p>
        </p:txBody>
      </p:sp>
    </p:spTree>
    <p:extLst>
      <p:ext uri="{BB962C8B-B14F-4D97-AF65-F5344CB8AC3E}">
        <p14:creationId xmlns:p14="http://schemas.microsoft.com/office/powerpoint/2010/main" val="154453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Packages &amp; </a:t>
            </a:r>
            <a:r>
              <a:rPr lang="en-GB" i="1" dirty="0" smtClean="0"/>
              <a:t>import</a:t>
            </a:r>
            <a:endParaRPr lang="en-GB" dirty="0"/>
          </a:p>
        </p:txBody>
      </p:sp>
      <p:sp>
        <p:nvSpPr>
          <p:cNvPr id="3" name="Content Placeholder 2"/>
          <p:cNvSpPr>
            <a:spLocks noGrp="1"/>
          </p:cNvSpPr>
          <p:nvPr>
            <p:ph idx="1"/>
          </p:nvPr>
        </p:nvSpPr>
        <p:spPr/>
        <p:txBody>
          <a:bodyPr>
            <a:noAutofit/>
          </a:bodyPr>
          <a:lstStyle/>
          <a:p>
            <a:r>
              <a:rPr lang="en-GB" dirty="0" smtClean="0"/>
              <a:t>A submodule can be imported with respect to its package</a:t>
            </a:r>
          </a:p>
          <a:p>
            <a:pPr lvl="1"/>
            <a:r>
              <a:rPr lang="en-GB" dirty="0" smtClean="0"/>
              <a:t>E.g., </a:t>
            </a:r>
            <a:r>
              <a:rPr lang="en-GB" i="1" dirty="0" smtClean="0"/>
              <a:t>import </a:t>
            </a:r>
            <a:r>
              <a:rPr lang="en-GB" i="1" dirty="0" err="1" smtClean="0"/>
              <a:t>package.submodule</a:t>
            </a:r>
            <a:endParaRPr lang="en-GB" i="1" dirty="0" smtClean="0"/>
          </a:p>
          <a:p>
            <a:pPr lvl="1"/>
            <a:r>
              <a:rPr lang="en-GB" dirty="0" smtClean="0"/>
              <a:t>Relative naming can be used to navigate within a package</a:t>
            </a:r>
          </a:p>
          <a:p>
            <a:pPr lvl="1"/>
            <a:r>
              <a:rPr lang="en-GB" dirty="0" smtClean="0"/>
              <a:t>Main modules must use absolute imports</a:t>
            </a:r>
          </a:p>
          <a:p>
            <a:pPr lvl="1"/>
            <a:r>
              <a:rPr lang="en-GB" dirty="0" smtClean="0"/>
              <a:t>Submodules seen by wildcard import can be specified by assigning a list of module names (as strings) to </a:t>
            </a:r>
            <a:r>
              <a:rPr lang="en-GB" i="1" dirty="0" smtClean="0"/>
              <a:t>__all__</a:t>
            </a:r>
            <a:r>
              <a:rPr lang="en-GB" dirty="0" smtClean="0"/>
              <a:t> in </a:t>
            </a:r>
            <a:r>
              <a:rPr lang="en-GB" i="1" dirty="0" smtClean="0"/>
              <a:t>__init__.py</a:t>
            </a:r>
            <a:endParaRPr lang="en-GB" i="1" dirty="0"/>
          </a:p>
        </p:txBody>
      </p:sp>
    </p:spTree>
    <p:extLst>
      <p:ext uri="{BB962C8B-B14F-4D97-AF65-F5344CB8AC3E}">
        <p14:creationId xmlns:p14="http://schemas.microsoft.com/office/powerpoint/2010/main" val="272627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Packages, modules &amp; imports</a:t>
            </a:r>
            <a:endParaRPr lang="en-GB" dirty="0"/>
          </a:p>
        </p:txBody>
      </p:sp>
      <p:sp>
        <p:nvSpPr>
          <p:cNvPr id="5" name="TextBox 4"/>
          <p:cNvSpPr txBox="1"/>
          <p:nvPr/>
        </p:nvSpPr>
        <p:spPr>
          <a:xfrm>
            <a:off x="827584" y="2348880"/>
            <a:ext cx="3816424" cy="388843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400" dirty="0" smtClean="0">
                <a:latin typeface="Source Code Pro" panose="020B0509030403020204" pitchFamily="49" charset="0"/>
              </a:rPr>
              <a:t>root/</a:t>
            </a:r>
          </a:p>
          <a:p>
            <a:r>
              <a:rPr lang="en-GB" sz="2400" dirty="0">
                <a:latin typeface="Source Code Pro" panose="020B0509030403020204" pitchFamily="49" charset="0"/>
              </a:rPr>
              <a:t> </a:t>
            </a:r>
            <a:r>
              <a:rPr lang="en-GB" sz="2400" dirty="0" smtClean="0">
                <a:latin typeface="Source Code Pro" panose="020B0509030403020204" pitchFamily="49" charset="0"/>
              </a:rPr>
              <a:t>   __init__.py</a:t>
            </a:r>
          </a:p>
          <a:p>
            <a:r>
              <a:rPr lang="en-GB" sz="2400" dirty="0">
                <a:latin typeface="Source Code Pro" panose="020B0509030403020204" pitchFamily="49" charset="0"/>
              </a:rPr>
              <a:t> </a:t>
            </a:r>
            <a:r>
              <a:rPr lang="en-GB" sz="2400" dirty="0" smtClean="0">
                <a:latin typeface="Source Code Pro" panose="020B0509030403020204" pitchFamily="49" charset="0"/>
              </a:rPr>
              <a:t>   first/</a:t>
            </a:r>
          </a:p>
          <a:p>
            <a:r>
              <a:rPr lang="en-GB" sz="2400" dirty="0">
                <a:latin typeface="Source Code Pro" panose="020B0509030403020204" pitchFamily="49" charset="0"/>
              </a:rPr>
              <a:t> </a:t>
            </a:r>
            <a:r>
              <a:rPr lang="en-GB" sz="2400" dirty="0" smtClean="0">
                <a:latin typeface="Source Code Pro" panose="020B0509030403020204" pitchFamily="49" charset="0"/>
              </a:rPr>
              <a:t>       __init__.py</a:t>
            </a:r>
          </a:p>
          <a:p>
            <a:r>
              <a:rPr lang="en-GB" sz="2400" dirty="0">
                <a:latin typeface="Source Code Pro" panose="020B0509030403020204" pitchFamily="49" charset="0"/>
              </a:rPr>
              <a:t> </a:t>
            </a:r>
            <a:r>
              <a:rPr lang="en-GB" sz="2400" dirty="0" smtClean="0">
                <a:latin typeface="Source Code Pro" panose="020B0509030403020204" pitchFamily="49" charset="0"/>
              </a:rPr>
              <a:t>       foo.py</a:t>
            </a:r>
          </a:p>
          <a:p>
            <a:r>
              <a:rPr lang="en-GB" sz="2400" dirty="0">
                <a:latin typeface="Source Code Pro" panose="020B0509030403020204" pitchFamily="49" charset="0"/>
              </a:rPr>
              <a:t> </a:t>
            </a:r>
            <a:r>
              <a:rPr lang="en-GB" sz="2400" dirty="0" smtClean="0">
                <a:latin typeface="Source Code Pro" panose="020B0509030403020204" pitchFamily="49" charset="0"/>
              </a:rPr>
              <a:t>       bar.py</a:t>
            </a:r>
          </a:p>
          <a:p>
            <a:r>
              <a:rPr lang="en-GB" sz="2400" dirty="0">
                <a:latin typeface="Source Code Pro" panose="020B0509030403020204" pitchFamily="49" charset="0"/>
              </a:rPr>
              <a:t> </a:t>
            </a:r>
            <a:r>
              <a:rPr lang="en-GB" sz="2400" dirty="0" smtClean="0">
                <a:latin typeface="Source Code Pro" panose="020B0509030403020204" pitchFamily="49" charset="0"/>
              </a:rPr>
              <a:t>   second/</a:t>
            </a:r>
          </a:p>
          <a:p>
            <a:r>
              <a:rPr lang="en-GB" sz="2400" dirty="0">
                <a:latin typeface="Source Code Pro" panose="020B0509030403020204" pitchFamily="49" charset="0"/>
              </a:rPr>
              <a:t> </a:t>
            </a:r>
            <a:r>
              <a:rPr lang="en-GB" sz="2400" dirty="0" smtClean="0">
                <a:latin typeface="Source Code Pro" panose="020B0509030403020204" pitchFamily="49" charset="0"/>
              </a:rPr>
              <a:t>       __init__.py</a:t>
            </a:r>
          </a:p>
          <a:p>
            <a:r>
              <a:rPr lang="en-GB" sz="2400" dirty="0">
                <a:latin typeface="Source Code Pro" panose="020B0509030403020204" pitchFamily="49" charset="0"/>
              </a:rPr>
              <a:t> </a:t>
            </a:r>
            <a:r>
              <a:rPr lang="en-GB" sz="2400" dirty="0" smtClean="0">
                <a:latin typeface="Source Code Pro" panose="020B0509030403020204" pitchFamily="49" charset="0"/>
              </a:rPr>
              <a:t>       foo.py</a:t>
            </a:r>
          </a:p>
          <a:p>
            <a:r>
              <a:rPr lang="en-GB" sz="2400" dirty="0">
                <a:latin typeface="Source Code Pro" panose="020B0509030403020204" pitchFamily="49" charset="0"/>
              </a:rPr>
              <a:t> </a:t>
            </a:r>
            <a:r>
              <a:rPr lang="en-GB" sz="2400" dirty="0" smtClean="0">
                <a:latin typeface="Source Code Pro" panose="020B0509030403020204" pitchFamily="49" charset="0"/>
              </a:rPr>
              <a:t>       bar.py</a:t>
            </a:r>
          </a:p>
        </p:txBody>
      </p:sp>
      <p:sp>
        <p:nvSpPr>
          <p:cNvPr id="6" name="TextBox 5"/>
          <p:cNvSpPr txBox="1"/>
          <p:nvPr/>
        </p:nvSpPr>
        <p:spPr>
          <a:xfrm>
            <a:off x="1115616" y="1484784"/>
            <a:ext cx="2160240" cy="307777"/>
          </a:xfrm>
          <a:prstGeom prst="rect">
            <a:avLst/>
          </a:prstGeom>
          <a:noFill/>
        </p:spPr>
        <p:txBody>
          <a:bodyPr wrap="square" rtlCol="0">
            <a:spAutoFit/>
          </a:bodyPr>
          <a:lstStyle/>
          <a:p>
            <a:r>
              <a:rPr lang="en-GB" sz="1400" dirty="0" smtClean="0">
                <a:solidFill>
                  <a:schemeClr val="tx1">
                    <a:lumMod val="75000"/>
                    <a:lumOff val="25000"/>
                  </a:schemeClr>
                </a:solidFill>
              </a:rPr>
              <a:t>Top-level regular package</a:t>
            </a:r>
            <a:endParaRPr lang="en-GB" sz="1400" dirty="0">
              <a:solidFill>
                <a:schemeClr val="tx1">
                  <a:lumMod val="75000"/>
                  <a:lumOff val="25000"/>
                </a:schemeClr>
              </a:solidFill>
            </a:endParaRPr>
          </a:p>
        </p:txBody>
      </p:sp>
      <p:cxnSp>
        <p:nvCxnSpPr>
          <p:cNvPr id="7" name="Straight Connector 6"/>
          <p:cNvCxnSpPr/>
          <p:nvPr/>
        </p:nvCxnSpPr>
        <p:spPr>
          <a:xfrm>
            <a:off x="1259632" y="1792561"/>
            <a:ext cx="0" cy="70033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35696" y="1844824"/>
            <a:ext cx="1800200" cy="307777"/>
          </a:xfrm>
          <a:prstGeom prst="rect">
            <a:avLst/>
          </a:prstGeom>
          <a:noFill/>
        </p:spPr>
        <p:txBody>
          <a:bodyPr wrap="square" rtlCol="0">
            <a:spAutoFit/>
          </a:bodyPr>
          <a:lstStyle/>
          <a:p>
            <a:r>
              <a:rPr lang="en-GB" sz="1400" dirty="0" err="1" smtClean="0">
                <a:solidFill>
                  <a:schemeClr val="tx1">
                    <a:lumMod val="75000"/>
                    <a:lumOff val="25000"/>
                  </a:schemeClr>
                </a:solidFill>
              </a:rPr>
              <a:t>Subpackage</a:t>
            </a:r>
            <a:endParaRPr lang="en-GB" sz="1400" dirty="0">
              <a:solidFill>
                <a:schemeClr val="tx1">
                  <a:lumMod val="75000"/>
                  <a:lumOff val="25000"/>
                </a:schemeClr>
              </a:solidFill>
            </a:endParaRPr>
          </a:p>
        </p:txBody>
      </p:sp>
      <p:cxnSp>
        <p:nvCxnSpPr>
          <p:cNvPr id="9" name="Straight Connector 8"/>
          <p:cNvCxnSpPr/>
          <p:nvPr/>
        </p:nvCxnSpPr>
        <p:spPr>
          <a:xfrm>
            <a:off x="1979712" y="2152601"/>
            <a:ext cx="0" cy="106037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20072" y="2348880"/>
            <a:ext cx="3168352" cy="432048"/>
          </a:xfrm>
          <a:prstGeom prst="wedgeRectCallout">
            <a:avLst>
              <a:gd name="adj1" fmla="val -93636"/>
              <a:gd name="adj2" fmla="val 97774"/>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600" dirty="0" smtClean="0">
                <a:latin typeface="Source Code Pro" panose="020B0509030403020204" pitchFamily="49" charset="0"/>
              </a:rPr>
              <a:t># empty, but necessary</a:t>
            </a:r>
          </a:p>
        </p:txBody>
      </p:sp>
      <p:sp>
        <p:nvSpPr>
          <p:cNvPr id="16" name="TextBox 15"/>
          <p:cNvSpPr txBox="1"/>
          <p:nvPr/>
        </p:nvSpPr>
        <p:spPr>
          <a:xfrm>
            <a:off x="5220072" y="3068960"/>
            <a:ext cx="3168352" cy="432048"/>
          </a:xfrm>
          <a:prstGeom prst="wedgeRectCallout">
            <a:avLst>
              <a:gd name="adj1" fmla="val -71985"/>
              <a:gd name="adj2" fmla="val 106074"/>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600" dirty="0" smtClean="0">
                <a:latin typeface="Source Code Pro" panose="020B0509030403020204" pitchFamily="49" charset="0"/>
              </a:rPr>
              <a:t>__all__ = ['foo']</a:t>
            </a:r>
          </a:p>
        </p:txBody>
      </p:sp>
      <p:sp>
        <p:nvSpPr>
          <p:cNvPr id="17" name="TextBox 16"/>
          <p:cNvSpPr txBox="1"/>
          <p:nvPr/>
        </p:nvSpPr>
        <p:spPr>
          <a:xfrm>
            <a:off x="5220072" y="4725144"/>
            <a:ext cx="3168352" cy="936104"/>
          </a:xfrm>
          <a:prstGeom prst="wedgeRectCallout">
            <a:avLst>
              <a:gd name="adj1" fmla="val -98890"/>
              <a:gd name="adj2" fmla="val 38558"/>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600" dirty="0" smtClean="0">
                <a:latin typeface="Source Code Pro" panose="020B0509030403020204" pitchFamily="49" charset="0"/>
              </a:rPr>
              <a:t>from . import bar</a:t>
            </a:r>
          </a:p>
          <a:p>
            <a:r>
              <a:rPr lang="en-GB" sz="1600" dirty="0" smtClean="0">
                <a:latin typeface="Source Code Pro" panose="020B0509030403020204" pitchFamily="49" charset="0"/>
              </a:rPr>
              <a:t>from .. import first</a:t>
            </a:r>
          </a:p>
          <a:p>
            <a:r>
              <a:rPr lang="en-GB" sz="1600" dirty="0" smtClean="0">
                <a:latin typeface="Source Code Pro" panose="020B0509030403020204" pitchFamily="49" charset="0"/>
              </a:rPr>
              <a:t>from ..first import foo</a:t>
            </a:r>
          </a:p>
        </p:txBody>
      </p:sp>
    </p:spTree>
    <p:extLst>
      <p:ext uri="{BB962C8B-B14F-4D97-AF65-F5344CB8AC3E}">
        <p14:creationId xmlns:p14="http://schemas.microsoft.com/office/powerpoint/2010/main" val="42789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t>
            </a:r>
            <a:endParaRPr lang="en-GB" dirty="0"/>
          </a:p>
        </p:txBody>
      </p:sp>
      <p:sp>
        <p:nvSpPr>
          <p:cNvPr id="3" name="Content Placeholder 2"/>
          <p:cNvSpPr>
            <a:spLocks noGrp="1"/>
          </p:cNvSpPr>
          <p:nvPr>
            <p:ph idx="1"/>
          </p:nvPr>
        </p:nvSpPr>
        <p:spPr/>
        <p:txBody>
          <a:bodyPr>
            <a:noAutofit/>
          </a:bodyPr>
          <a:lstStyle/>
          <a:p>
            <a:r>
              <a:rPr lang="en-GB" dirty="0" smtClean="0"/>
              <a:t>Write a simple script that lists the package and module hierarchy</a:t>
            </a:r>
          </a:p>
          <a:p>
            <a:pPr lvl="1"/>
            <a:r>
              <a:rPr lang="en-GB" dirty="0" smtClean="0"/>
              <a:t>Use current directory if no path supplied</a:t>
            </a:r>
          </a:p>
          <a:p>
            <a:pPr lvl="1"/>
            <a:r>
              <a:rPr lang="en-GB" dirty="0" smtClean="0"/>
              <a:t>Use </a:t>
            </a:r>
            <a:r>
              <a:rPr lang="en-GB" i="1" dirty="0" err="1" smtClean="0"/>
              <a:t>os.listdir</a:t>
            </a:r>
            <a:r>
              <a:rPr lang="en-GB" dirty="0" smtClean="0"/>
              <a:t>, </a:t>
            </a:r>
            <a:r>
              <a:rPr lang="en-GB" i="1" dirty="0" err="1" smtClean="0"/>
              <a:t>os.walk</a:t>
            </a:r>
            <a:r>
              <a:rPr lang="en-GB" dirty="0" smtClean="0"/>
              <a:t> or </a:t>
            </a:r>
            <a:r>
              <a:rPr lang="en-GB" i="1" dirty="0" err="1" smtClean="0"/>
              <a:t>pathlib</a:t>
            </a:r>
            <a:r>
              <a:rPr lang="en-GB" dirty="0" smtClean="0"/>
              <a:t> for traversal</a:t>
            </a:r>
          </a:p>
          <a:p>
            <a:pPr lvl="1"/>
            <a:r>
              <a:rPr lang="en-GB" dirty="0" smtClean="0"/>
              <a:t>No need to open and load modules, just detect packages by matching </a:t>
            </a:r>
            <a:r>
              <a:rPr lang="en-GB" i="1" dirty="0" smtClean="0"/>
              <a:t>__init__.py</a:t>
            </a:r>
            <a:r>
              <a:rPr lang="en-GB" dirty="0" smtClean="0"/>
              <a:t> and modules by matching </a:t>
            </a:r>
            <a:r>
              <a:rPr lang="en-GB" i="1" dirty="0" smtClean="0"/>
              <a:t>*.</a:t>
            </a:r>
            <a:r>
              <a:rPr lang="en-GB" i="1" dirty="0" err="1" smtClean="0"/>
              <a:t>py</a:t>
            </a:r>
            <a:endParaRPr lang="en-GB" i="1" dirty="0" smtClean="0"/>
          </a:p>
          <a:p>
            <a:pPr lvl="1"/>
            <a:r>
              <a:rPr lang="en-GB" dirty="0" smtClean="0"/>
              <a:t>List the results using indentation and/or in some XML-like form</a:t>
            </a:r>
          </a:p>
        </p:txBody>
      </p:sp>
    </p:spTree>
    <p:extLst>
      <p:ext uri="{BB962C8B-B14F-4D97-AF65-F5344CB8AC3E}">
        <p14:creationId xmlns:p14="http://schemas.microsoft.com/office/powerpoint/2010/main" val="424058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mtClean="0"/>
              <a:t>Outroduction</a:t>
            </a:r>
            <a:endParaRPr lang="en-GB" dirty="0"/>
          </a:p>
        </p:txBody>
      </p:sp>
      <p:sp>
        <p:nvSpPr>
          <p:cNvPr id="5" name="Subtitle 4"/>
          <p:cNvSpPr>
            <a:spLocks noGrp="1"/>
          </p:cNvSpPr>
          <p:nvPr>
            <p:ph type="subTitle" idx="1"/>
          </p:nvPr>
        </p:nvSpPr>
        <p:spPr/>
        <p:txBody>
          <a:bodyPr/>
          <a:lstStyle/>
          <a:p>
            <a:r>
              <a:rPr lang="en-GB" dirty="0" smtClean="0"/>
              <a:t>All good things...</a:t>
            </a:r>
            <a:endParaRPr lang="en-GB" dirty="0"/>
          </a:p>
        </p:txBody>
      </p:sp>
    </p:spTree>
    <p:extLst>
      <p:ext uri="{BB962C8B-B14F-4D97-AF65-F5344CB8AC3E}">
        <p14:creationId xmlns:p14="http://schemas.microsoft.com/office/powerpoint/2010/main" val="320349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end?</a:t>
            </a:r>
            <a:endParaRPr lang="en-GB" dirty="0"/>
          </a:p>
        </p:txBody>
      </p:sp>
      <p:sp>
        <p:nvSpPr>
          <p:cNvPr id="3" name="Content Placeholder 2"/>
          <p:cNvSpPr>
            <a:spLocks noGrp="1"/>
          </p:cNvSpPr>
          <p:nvPr>
            <p:ph idx="1"/>
          </p:nvPr>
        </p:nvSpPr>
        <p:spPr/>
        <p:txBody>
          <a:bodyPr/>
          <a:lstStyle/>
          <a:p>
            <a:r>
              <a:rPr lang="en-GB" dirty="0" smtClean="0"/>
              <a:t>The foundation is all there</a:t>
            </a:r>
          </a:p>
          <a:p>
            <a:pPr lvl="1"/>
            <a:r>
              <a:rPr lang="en-GB" i="1" dirty="0" smtClean="0"/>
              <a:t>Python Foundation</a:t>
            </a:r>
            <a:r>
              <a:rPr lang="en-GB" dirty="0" smtClean="0"/>
              <a:t> course and this course</a:t>
            </a:r>
          </a:p>
          <a:p>
            <a:r>
              <a:rPr lang="en-GB" dirty="0" smtClean="0"/>
              <a:t>But a foundation means little unless you build on it</a:t>
            </a:r>
          </a:p>
          <a:p>
            <a:pPr lvl="1"/>
            <a:r>
              <a:rPr lang="en-GB" dirty="0" smtClean="0"/>
              <a:t>There is more to the language...</a:t>
            </a:r>
          </a:p>
          <a:p>
            <a:pPr lvl="1"/>
            <a:r>
              <a:rPr lang="en-GB" dirty="0" smtClean="0"/>
              <a:t>There is more to the library...</a:t>
            </a:r>
          </a:p>
          <a:p>
            <a:pPr lvl="1"/>
            <a:r>
              <a:rPr lang="en-GB" dirty="0" smtClean="0"/>
              <a:t>There are more libraries...</a:t>
            </a:r>
          </a:p>
          <a:p>
            <a:r>
              <a:rPr lang="en-GB" dirty="0" smtClean="0"/>
              <a:t>Enjoy!</a:t>
            </a:r>
          </a:p>
        </p:txBody>
      </p:sp>
    </p:spTree>
    <p:extLst>
      <p:ext uri="{BB962C8B-B14F-4D97-AF65-F5344CB8AC3E}">
        <p14:creationId xmlns:p14="http://schemas.microsoft.com/office/powerpoint/2010/main" val="76703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Labs &amp; Homework</a:t>
            </a:r>
            <a:endParaRPr lang="en-GB" dirty="0"/>
          </a:p>
        </p:txBody>
      </p:sp>
      <p:sp>
        <p:nvSpPr>
          <p:cNvPr id="5" name="Subtitle 4"/>
          <p:cNvSpPr>
            <a:spLocks noGrp="1"/>
          </p:cNvSpPr>
          <p:nvPr>
            <p:ph type="subTitle" idx="1"/>
          </p:nvPr>
        </p:nvSpPr>
        <p:spPr/>
        <p:txBody>
          <a:bodyPr/>
          <a:lstStyle/>
          <a:p>
            <a:r>
              <a:rPr lang="en-GB" dirty="0" smtClean="0"/>
              <a:t>To do...</a:t>
            </a:r>
            <a:endParaRPr lang="en-GB" dirty="0"/>
          </a:p>
        </p:txBody>
      </p:sp>
    </p:spTree>
    <p:extLst>
      <p:ext uri="{BB962C8B-B14F-4D97-AF65-F5344CB8AC3E}">
        <p14:creationId xmlns:p14="http://schemas.microsoft.com/office/powerpoint/2010/main" val="390741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Guidance</a:t>
            </a:r>
            <a:endParaRPr lang="en-GB" dirty="0"/>
          </a:p>
        </p:txBody>
      </p:sp>
      <p:sp>
        <p:nvSpPr>
          <p:cNvPr id="3" name="Content Placeholder 2"/>
          <p:cNvSpPr>
            <a:spLocks noGrp="1"/>
          </p:cNvSpPr>
          <p:nvPr>
            <p:ph idx="1"/>
          </p:nvPr>
        </p:nvSpPr>
        <p:spPr/>
        <p:txBody>
          <a:bodyPr>
            <a:noAutofit/>
          </a:bodyPr>
          <a:lstStyle/>
          <a:p>
            <a:r>
              <a:rPr lang="en-GB" dirty="0" smtClean="0"/>
              <a:t>Labs should be undertaken in pairs using Cyber-Dojo</a:t>
            </a:r>
          </a:p>
          <a:p>
            <a:pPr lvl="1"/>
            <a:r>
              <a:rPr lang="en-GB" dirty="0" smtClean="0"/>
              <a:t>Swap between driving and navigator roles within the same pair</a:t>
            </a:r>
          </a:p>
          <a:p>
            <a:r>
              <a:rPr lang="en-GB" dirty="0" smtClean="0"/>
              <a:t>Homework is carried out individually in your own environment</a:t>
            </a:r>
          </a:p>
          <a:p>
            <a:pPr lvl="1"/>
            <a:r>
              <a:rPr lang="en-GB" dirty="0" smtClean="0"/>
              <a:t>Do not spend too much time on this — an hour or so — and try not to </a:t>
            </a:r>
            <a:r>
              <a:rPr lang="en-GB" dirty="0" err="1" smtClean="0"/>
              <a:t>overengineer</a:t>
            </a:r>
            <a:r>
              <a:rPr lang="en-GB" dirty="0" smtClean="0"/>
              <a:t> the solution!</a:t>
            </a:r>
            <a:endParaRPr lang="en-GB" dirty="0"/>
          </a:p>
        </p:txBody>
      </p:sp>
    </p:spTree>
    <p:extLst>
      <p:ext uri="{BB962C8B-B14F-4D97-AF65-F5344CB8AC3E}">
        <p14:creationId xmlns:p14="http://schemas.microsoft.com/office/powerpoint/2010/main" val="178895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Interception &amp; lifecycle</a:t>
            </a:r>
            <a:endParaRPr lang="en-GB" dirty="0"/>
          </a:p>
        </p:txBody>
      </p:sp>
      <p:sp>
        <p:nvSpPr>
          <p:cNvPr id="4" name="TextBox 3"/>
          <p:cNvSpPr txBox="1"/>
          <p:nvPr/>
        </p:nvSpPr>
        <p:spPr>
          <a:xfrm>
            <a:off x="395536" y="1753652"/>
            <a:ext cx="5040560" cy="2251412"/>
          </a:xfrm>
          <a:prstGeom prst="roundRec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2000" b="1" dirty="0" smtClean="0">
                <a:latin typeface="Source Code Pro" panose="020B0509030403020204" pitchFamily="49" charset="0"/>
              </a:rPr>
              <a:t>__call__(self, ...)</a:t>
            </a: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getattr</a:t>
            </a:r>
            <a:r>
              <a:rPr lang="en-GB" sz="2000" b="1" dirty="0" smtClean="0">
                <a:latin typeface="Source Code Pro" panose="020B0509030403020204" pitchFamily="49" charset="0"/>
              </a:rPr>
              <a:t>__(self, name)</a:t>
            </a: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getattribute</a:t>
            </a:r>
            <a:r>
              <a:rPr lang="en-GB" sz="2000" b="1" dirty="0" smtClean="0">
                <a:latin typeface="Source Code Pro" panose="020B0509030403020204" pitchFamily="49" charset="0"/>
              </a:rPr>
              <a:t>__(self, name)</a:t>
            </a: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setattr</a:t>
            </a:r>
            <a:r>
              <a:rPr lang="en-GB" sz="2000" b="1" dirty="0" smtClean="0">
                <a:latin typeface="Source Code Pro" panose="020B0509030403020204" pitchFamily="49" charset="0"/>
              </a:rPr>
              <a:t>__(self, name, value)</a:t>
            </a: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delattr</a:t>
            </a:r>
            <a:r>
              <a:rPr lang="en-GB" sz="2000" b="1" dirty="0" smtClean="0">
                <a:latin typeface="Source Code Pro" panose="020B0509030403020204" pitchFamily="49" charset="0"/>
              </a:rPr>
              <a:t>__(self, name)</a:t>
            </a:r>
          </a:p>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dir</a:t>
            </a:r>
            <a:r>
              <a:rPr lang="en-GB" sz="2000" b="1" dirty="0" smtClean="0">
                <a:latin typeface="Source Code Pro" panose="020B0509030403020204" pitchFamily="49" charset="0"/>
              </a:rPr>
              <a:t>__(self)</a:t>
            </a:r>
          </a:p>
        </p:txBody>
      </p:sp>
      <p:sp>
        <p:nvSpPr>
          <p:cNvPr id="5" name="TextBox 4"/>
          <p:cNvSpPr txBox="1"/>
          <p:nvPr/>
        </p:nvSpPr>
        <p:spPr>
          <a:xfrm>
            <a:off x="467544" y="1340768"/>
            <a:ext cx="3531544" cy="307777"/>
          </a:xfrm>
          <a:prstGeom prst="rect">
            <a:avLst/>
          </a:prstGeom>
          <a:noFill/>
        </p:spPr>
        <p:txBody>
          <a:bodyPr wrap="none" rtlCol="0">
            <a:spAutoFit/>
          </a:bodyPr>
          <a:lstStyle/>
          <a:p>
            <a:r>
              <a:rPr lang="en-GB" sz="1400" dirty="0" smtClean="0">
                <a:solidFill>
                  <a:schemeClr val="bg1">
                    <a:lumMod val="50000"/>
                  </a:schemeClr>
                </a:solidFill>
              </a:rPr>
              <a:t>Support for function calls and attribute access</a:t>
            </a:r>
            <a:endParaRPr lang="en-GB" sz="1400" dirty="0">
              <a:solidFill>
                <a:schemeClr val="bg1">
                  <a:lumMod val="50000"/>
                </a:schemeClr>
              </a:solidFill>
            </a:endParaRPr>
          </a:p>
        </p:txBody>
      </p:sp>
      <p:sp>
        <p:nvSpPr>
          <p:cNvPr id="6" name="TextBox 5"/>
          <p:cNvSpPr txBox="1"/>
          <p:nvPr/>
        </p:nvSpPr>
        <p:spPr>
          <a:xfrm>
            <a:off x="5508104" y="4273932"/>
            <a:ext cx="3312368" cy="903005"/>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b="1" dirty="0" smtClean="0">
                <a:latin typeface="Source Code Pro" panose="020B0509030403020204" pitchFamily="49" charset="0"/>
              </a:rPr>
              <a:t>__</a:t>
            </a:r>
            <a:r>
              <a:rPr lang="en-GB" sz="2000" b="1" dirty="0" err="1" smtClean="0">
                <a:latin typeface="Source Code Pro" panose="020B0509030403020204" pitchFamily="49" charset="0"/>
              </a:rPr>
              <a:t>init</a:t>
            </a:r>
            <a:r>
              <a:rPr lang="en-GB" sz="2000" b="1" dirty="0" smtClean="0">
                <a:latin typeface="Source Code Pro" panose="020B0509030403020204" pitchFamily="49" charset="0"/>
              </a:rPr>
              <a:t>__(self, ...)</a:t>
            </a:r>
          </a:p>
          <a:p>
            <a:r>
              <a:rPr lang="en-GB" sz="2000" b="1" dirty="0" smtClean="0">
                <a:latin typeface="Source Code Pro" panose="020B0509030403020204" pitchFamily="49" charset="0"/>
              </a:rPr>
              <a:t>__del__(</a:t>
            </a:r>
            <a:r>
              <a:rPr lang="en-GB" sz="2000" b="1" dirty="0">
                <a:latin typeface="Source Code Pro" panose="020B0509030403020204" pitchFamily="49" charset="0"/>
              </a:rPr>
              <a:t>self</a:t>
            </a:r>
            <a:r>
              <a:rPr lang="en-GB" sz="2000" b="1" dirty="0" smtClean="0">
                <a:latin typeface="Source Code Pro" panose="020B0509030403020204" pitchFamily="49" charset="0"/>
              </a:rPr>
              <a:t>)</a:t>
            </a:r>
          </a:p>
        </p:txBody>
      </p:sp>
      <p:sp>
        <p:nvSpPr>
          <p:cNvPr id="7" name="TextBox 6"/>
          <p:cNvSpPr txBox="1"/>
          <p:nvPr/>
        </p:nvSpPr>
        <p:spPr>
          <a:xfrm>
            <a:off x="5580112" y="3861048"/>
            <a:ext cx="1332031" cy="307777"/>
          </a:xfrm>
          <a:prstGeom prst="rect">
            <a:avLst/>
          </a:prstGeom>
          <a:noFill/>
        </p:spPr>
        <p:txBody>
          <a:bodyPr wrap="none" rtlCol="0">
            <a:spAutoFit/>
          </a:bodyPr>
          <a:lstStyle/>
          <a:p>
            <a:r>
              <a:rPr lang="en-GB" sz="1400" dirty="0" smtClean="0">
                <a:solidFill>
                  <a:schemeClr val="bg1">
                    <a:lumMod val="50000"/>
                  </a:schemeClr>
                </a:solidFill>
              </a:rPr>
              <a:t>Object lifecycle</a:t>
            </a:r>
            <a:endParaRPr lang="en-GB" sz="1400" dirty="0">
              <a:solidFill>
                <a:schemeClr val="bg1">
                  <a:lumMod val="50000"/>
                </a:schemeClr>
              </a:solidFill>
            </a:endParaRPr>
          </a:p>
        </p:txBody>
      </p:sp>
      <p:sp>
        <p:nvSpPr>
          <p:cNvPr id="8" name="TextBox 7"/>
          <p:cNvSpPr txBox="1"/>
          <p:nvPr/>
        </p:nvSpPr>
        <p:spPr>
          <a:xfrm>
            <a:off x="1187624" y="5498068"/>
            <a:ext cx="6948264" cy="903005"/>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b="1" dirty="0" smtClean="0">
                <a:latin typeface="Source Code Pro" panose="020B0509030403020204" pitchFamily="49" charset="0"/>
              </a:rPr>
              <a:t>__enter__(self)</a:t>
            </a:r>
          </a:p>
          <a:p>
            <a:r>
              <a:rPr lang="en-GB" sz="2000" b="1" dirty="0" smtClean="0">
                <a:latin typeface="Source Code Pro" panose="020B0509030403020204" pitchFamily="49" charset="0"/>
              </a:rPr>
              <a:t>__exit__(self, exception, value, </a:t>
            </a:r>
            <a:r>
              <a:rPr lang="en-GB" sz="2000" b="1" dirty="0" err="1" smtClean="0">
                <a:latin typeface="Source Code Pro" panose="020B0509030403020204" pitchFamily="49" charset="0"/>
              </a:rPr>
              <a:t>traceback</a:t>
            </a:r>
            <a:r>
              <a:rPr lang="en-GB" sz="2000" b="1" dirty="0" smtClean="0">
                <a:latin typeface="Source Code Pro" panose="020B0509030403020204" pitchFamily="49" charset="0"/>
              </a:rPr>
              <a:t>)</a:t>
            </a:r>
          </a:p>
        </p:txBody>
      </p:sp>
      <p:sp>
        <p:nvSpPr>
          <p:cNvPr id="9" name="TextBox 8"/>
          <p:cNvSpPr txBox="1"/>
          <p:nvPr/>
        </p:nvSpPr>
        <p:spPr>
          <a:xfrm>
            <a:off x="1259632" y="5085184"/>
            <a:ext cx="1764329" cy="307777"/>
          </a:xfrm>
          <a:prstGeom prst="rect">
            <a:avLst/>
          </a:prstGeom>
          <a:noFill/>
        </p:spPr>
        <p:txBody>
          <a:bodyPr wrap="none" rtlCol="0">
            <a:spAutoFit/>
          </a:bodyPr>
          <a:lstStyle/>
          <a:p>
            <a:r>
              <a:rPr lang="en-GB" sz="1400" dirty="0" smtClean="0">
                <a:solidFill>
                  <a:schemeClr val="bg1">
                    <a:lumMod val="50000"/>
                  </a:schemeClr>
                </a:solidFill>
              </a:rPr>
              <a:t>Context management</a:t>
            </a:r>
            <a:endParaRPr lang="en-GB" sz="1400" dirty="0">
              <a:solidFill>
                <a:schemeClr val="bg1">
                  <a:lumMod val="50000"/>
                </a:schemeClr>
              </a:solidFill>
            </a:endParaRPr>
          </a:p>
        </p:txBody>
      </p:sp>
    </p:spTree>
    <p:extLst>
      <p:ext uri="{BB962C8B-B14F-4D97-AF65-F5344CB8AC3E}">
        <p14:creationId xmlns:p14="http://schemas.microsoft.com/office/powerpoint/2010/main" val="158635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Day 1</a:t>
            </a:r>
            <a:endParaRPr lang="en-GB" dirty="0"/>
          </a:p>
        </p:txBody>
      </p:sp>
      <p:sp>
        <p:nvSpPr>
          <p:cNvPr id="4" name="TextBox 3"/>
          <p:cNvSpPr txBox="1"/>
          <p:nvPr/>
        </p:nvSpPr>
        <p:spPr>
          <a:xfrm>
            <a:off x="755576" y="1556792"/>
            <a:ext cx="7632848" cy="4752528"/>
          </a:xfrm>
          <a:prstGeom prst="roundRect">
            <a:avLst/>
          </a:prstGeom>
          <a:solidFill>
            <a:schemeClr val="bg1"/>
          </a:solidFill>
          <a:effectLst>
            <a:glow rad="63500">
              <a:schemeClr val="accent1">
                <a:satMod val="175000"/>
                <a:alpha val="40000"/>
              </a:schemeClr>
            </a:glow>
          </a:effectLst>
        </p:spPr>
        <p:txBody>
          <a:bodyPr wrap="square" lIns="360000" tIns="0" rIns="72000" bIns="72000" rtlCol="0">
            <a:noAutofit/>
          </a:bodyPr>
          <a:lstStyle/>
          <a:p>
            <a:r>
              <a:rPr lang="en-GB" b="1" dirty="0" smtClean="0">
                <a:latin typeface="Century Gothic" panose="020B0502020202020204" pitchFamily="34" charset="0"/>
              </a:rPr>
              <a:t>Money</a:t>
            </a:r>
            <a:endParaRPr lang="en-GB" b="1" dirty="0">
              <a:latin typeface="Century Gothic" panose="020B0502020202020204" pitchFamily="34" charset="0"/>
            </a:endParaRPr>
          </a:p>
          <a:p>
            <a:pPr>
              <a:spcBef>
                <a:spcPts val="600"/>
              </a:spcBef>
            </a:pPr>
            <a:r>
              <a:rPr lang="en-GB" dirty="0" smtClean="0">
                <a:latin typeface="Century Gothic" panose="020B0502020202020204" pitchFamily="34" charset="0"/>
              </a:rPr>
              <a:t>Write a class (and unit tests) for a class that represents a monetary value:</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It should hold an amount that can be queried as units and hundredths (e.g., pounds and pence, euros and cents, dollars and cents).</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It should be possible to compare money values for equality and for ordering using relational operators.</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It should support non-</a:t>
            </a:r>
            <a:r>
              <a:rPr lang="en-GB" dirty="0" err="1" smtClean="0">
                <a:latin typeface="Century Gothic" panose="020B0502020202020204" pitchFamily="34" charset="0"/>
              </a:rPr>
              <a:t>lossy</a:t>
            </a:r>
            <a:r>
              <a:rPr lang="en-GB" dirty="0" smtClean="0">
                <a:latin typeface="Century Gothic" panose="020B0502020202020204" pitchFamily="34" charset="0"/>
              </a:rPr>
              <a:t> addition and subtraction, i.e., don't use </a:t>
            </a:r>
            <a:r>
              <a:rPr lang="en-GB" i="1" dirty="0" smtClean="0">
                <a:latin typeface="Century Gothic" panose="020B0502020202020204" pitchFamily="34" charset="0"/>
              </a:rPr>
              <a:t>float</a:t>
            </a:r>
            <a:r>
              <a:rPr lang="en-GB" dirty="0" smtClean="0">
                <a:latin typeface="Century Gothic" panose="020B0502020202020204" pitchFamily="34" charset="0"/>
              </a:rPr>
              <a:t> to hold the amount.</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Negative money is allowed.</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Money values should not offer modifier methods.</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Don't worry about different currencies.</a:t>
            </a:r>
          </a:p>
        </p:txBody>
      </p:sp>
    </p:spTree>
    <p:extLst>
      <p:ext uri="{BB962C8B-B14F-4D97-AF65-F5344CB8AC3E}">
        <p14:creationId xmlns:p14="http://schemas.microsoft.com/office/powerpoint/2010/main" val="14686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Day 1</a:t>
            </a:r>
            <a:endParaRPr lang="en-GB" dirty="0"/>
          </a:p>
        </p:txBody>
      </p:sp>
      <p:sp>
        <p:nvSpPr>
          <p:cNvPr id="4" name="TextBox 3"/>
          <p:cNvSpPr txBox="1"/>
          <p:nvPr/>
        </p:nvSpPr>
        <p:spPr>
          <a:xfrm>
            <a:off x="755576" y="1556792"/>
            <a:ext cx="7632848" cy="4752528"/>
          </a:xfrm>
          <a:prstGeom prst="roundRect">
            <a:avLst/>
          </a:prstGeom>
          <a:solidFill>
            <a:schemeClr val="bg1"/>
          </a:solidFill>
          <a:effectLst>
            <a:glow rad="63500">
              <a:schemeClr val="accent1">
                <a:satMod val="175000"/>
                <a:alpha val="40000"/>
              </a:schemeClr>
            </a:glow>
          </a:effectLst>
        </p:spPr>
        <p:txBody>
          <a:bodyPr wrap="square" lIns="360000" tIns="0" rIns="72000" bIns="72000" rtlCol="0">
            <a:noAutofit/>
          </a:bodyPr>
          <a:lstStyle/>
          <a:p>
            <a:r>
              <a:rPr lang="en-GB" b="1" dirty="0" smtClean="0">
                <a:latin typeface="Century Gothic" panose="020B0502020202020204" pitchFamily="34" charset="0"/>
              </a:rPr>
              <a:t>Option 1: Incompatible currencies</a:t>
            </a:r>
            <a:endParaRPr lang="en-GB" b="1" dirty="0">
              <a:latin typeface="Century Gothic" panose="020B0502020202020204" pitchFamily="34" charset="0"/>
            </a:endParaRPr>
          </a:p>
          <a:p>
            <a:pPr>
              <a:spcBef>
                <a:spcPts val="600"/>
              </a:spcBef>
            </a:pPr>
            <a:r>
              <a:rPr lang="en-GB" dirty="0" smtClean="0">
                <a:latin typeface="Century Gothic" panose="020B0502020202020204" pitchFamily="34" charset="0"/>
              </a:rPr>
              <a:t>Refine your money class and tests so that instances have a currency code associated with them, e.g., </a:t>
            </a:r>
            <a:r>
              <a:rPr lang="en-GB" i="1" dirty="0" smtClean="0">
                <a:latin typeface="Century Gothic" panose="020B0502020202020204" pitchFamily="34" charset="0"/>
              </a:rPr>
              <a:t>'NOK'</a:t>
            </a:r>
            <a:r>
              <a:rPr lang="en-GB" dirty="0" smtClean="0">
                <a:latin typeface="Century Gothic" panose="020B0502020202020204" pitchFamily="34" charset="0"/>
              </a:rPr>
              <a:t> for Norwegian krone, </a:t>
            </a:r>
            <a:r>
              <a:rPr lang="en-GB" i="1" dirty="0" smtClean="0">
                <a:latin typeface="Century Gothic" panose="020B0502020202020204" pitchFamily="34" charset="0"/>
              </a:rPr>
              <a:t>'EUR'</a:t>
            </a:r>
            <a:r>
              <a:rPr lang="en-GB" dirty="0" smtClean="0">
                <a:latin typeface="Century Gothic" panose="020B0502020202020204" pitchFamily="34" charset="0"/>
              </a:rPr>
              <a:t> for Euro:</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Only money values with the same currency code can be added or subtracted from one another.</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Money values of different currencies can be compared for equality, but always return </a:t>
            </a:r>
            <a:r>
              <a:rPr lang="en-GB" i="1" dirty="0" smtClean="0">
                <a:latin typeface="Century Gothic" panose="020B0502020202020204" pitchFamily="34" charset="0"/>
              </a:rPr>
              <a:t>False</a:t>
            </a:r>
            <a:r>
              <a:rPr lang="en-GB" dirty="0" smtClean="0">
                <a:latin typeface="Century Gothic" panose="020B0502020202020204" pitchFamily="34" charset="0"/>
              </a:rPr>
              <a:t>.</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Money values of different currencies cannot be ordered.</a:t>
            </a:r>
          </a:p>
        </p:txBody>
      </p:sp>
    </p:spTree>
    <p:extLst>
      <p:ext uri="{BB962C8B-B14F-4D97-AF65-F5344CB8AC3E}">
        <p14:creationId xmlns:p14="http://schemas.microsoft.com/office/powerpoint/2010/main" val="207250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Day 1</a:t>
            </a:r>
            <a:endParaRPr lang="en-GB" dirty="0"/>
          </a:p>
        </p:txBody>
      </p:sp>
      <p:sp>
        <p:nvSpPr>
          <p:cNvPr id="4" name="TextBox 3"/>
          <p:cNvSpPr txBox="1"/>
          <p:nvPr/>
        </p:nvSpPr>
        <p:spPr>
          <a:xfrm>
            <a:off x="755576" y="1556792"/>
            <a:ext cx="7632848" cy="4752528"/>
          </a:xfrm>
          <a:prstGeom prst="roundRect">
            <a:avLst/>
          </a:prstGeom>
          <a:solidFill>
            <a:schemeClr val="bg1"/>
          </a:solidFill>
          <a:effectLst>
            <a:glow rad="63500">
              <a:schemeClr val="accent1">
                <a:satMod val="175000"/>
                <a:alpha val="40000"/>
              </a:schemeClr>
            </a:glow>
          </a:effectLst>
        </p:spPr>
        <p:txBody>
          <a:bodyPr wrap="square" lIns="360000" tIns="0" rIns="72000" bIns="72000" rtlCol="0">
            <a:noAutofit/>
          </a:bodyPr>
          <a:lstStyle/>
          <a:p>
            <a:r>
              <a:rPr lang="en-GB" b="1" dirty="0" smtClean="0">
                <a:latin typeface="Century Gothic" panose="020B0502020202020204" pitchFamily="34" charset="0"/>
              </a:rPr>
              <a:t>Option 2: Compatible currencies</a:t>
            </a:r>
            <a:endParaRPr lang="en-GB" b="1" dirty="0">
              <a:latin typeface="Century Gothic" panose="020B0502020202020204" pitchFamily="34" charset="0"/>
            </a:endParaRPr>
          </a:p>
          <a:p>
            <a:pPr>
              <a:spcBef>
                <a:spcPts val="600"/>
              </a:spcBef>
            </a:pPr>
            <a:r>
              <a:rPr lang="en-GB" dirty="0" smtClean="0">
                <a:latin typeface="Century Gothic" panose="020B0502020202020204" pitchFamily="34" charset="0"/>
              </a:rPr>
              <a:t>Allow money values of different currencies to be added together, but so that they result in composite type, i.e., a money bag:</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They support addition, but do not resolve down to a single currency, e.g., 100 NOK + 10 EUR + 200 NOK + 5 EUR results in a money bag of 300 NOK + 15 EUR.</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Money bags can be compared for equality, but cannot be ordered.</a:t>
            </a:r>
          </a:p>
        </p:txBody>
      </p:sp>
    </p:spTree>
    <p:extLst>
      <p:ext uri="{BB962C8B-B14F-4D97-AF65-F5344CB8AC3E}">
        <p14:creationId xmlns:p14="http://schemas.microsoft.com/office/powerpoint/2010/main" val="299983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a:t>
            </a:r>
            <a:endParaRPr lang="en-GB" dirty="0"/>
          </a:p>
        </p:txBody>
      </p:sp>
      <p:sp>
        <p:nvSpPr>
          <p:cNvPr id="4" name="TextBox 3"/>
          <p:cNvSpPr txBox="1"/>
          <p:nvPr/>
        </p:nvSpPr>
        <p:spPr>
          <a:xfrm>
            <a:off x="755576" y="1556792"/>
            <a:ext cx="7632848" cy="4752528"/>
          </a:xfrm>
          <a:prstGeom prst="roundRect">
            <a:avLst/>
          </a:prstGeom>
          <a:solidFill>
            <a:schemeClr val="bg1"/>
          </a:solidFill>
          <a:effectLst>
            <a:glow rad="63500">
              <a:schemeClr val="accent1">
                <a:satMod val="175000"/>
                <a:alpha val="40000"/>
              </a:schemeClr>
            </a:glow>
          </a:effectLst>
        </p:spPr>
        <p:txBody>
          <a:bodyPr wrap="square" lIns="360000" tIns="0" rIns="72000" bIns="72000" rtlCol="0">
            <a:noAutofit/>
          </a:bodyPr>
          <a:lstStyle/>
          <a:p>
            <a:r>
              <a:rPr lang="en-GB" b="1" dirty="0" smtClean="0">
                <a:latin typeface="Century Gothic" panose="020B0502020202020204" pitchFamily="34" charset="0"/>
              </a:rPr>
              <a:t>A simple testing framework</a:t>
            </a:r>
            <a:endParaRPr lang="en-GB" b="1" dirty="0">
              <a:latin typeface="Century Gothic" panose="020B0502020202020204" pitchFamily="34" charset="0"/>
            </a:endParaRPr>
          </a:p>
          <a:p>
            <a:pPr>
              <a:spcBef>
                <a:spcPts val="600"/>
              </a:spcBef>
            </a:pPr>
            <a:r>
              <a:rPr lang="en-GB" dirty="0" smtClean="0">
                <a:latin typeface="Century Gothic" panose="020B0502020202020204" pitchFamily="34" charset="0"/>
              </a:rPr>
              <a:t>Write a small testing framework that executes all the tests defined within a given class:</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Provide a </a:t>
            </a:r>
            <a:r>
              <a:rPr lang="en-GB" i="1" dirty="0" smtClean="0">
                <a:latin typeface="Century Gothic" panose="020B0502020202020204" pitchFamily="34" charset="0"/>
              </a:rPr>
              <a:t>run</a:t>
            </a:r>
            <a:r>
              <a:rPr lang="en-GB" dirty="0" smtClean="0">
                <a:latin typeface="Century Gothic" panose="020B0502020202020204" pitchFamily="34" charset="0"/>
              </a:rPr>
              <a:t> function that takes a class of test cases as its argument.</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For each test method in the given class, create an instance of the class and execute the test method against it, reporting back the result to the console, and then reporting a summary of the result at the end of the test run.</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A test method is one whose name begins with </a:t>
            </a:r>
            <a:r>
              <a:rPr lang="en-GB" i="1" dirty="0" smtClean="0">
                <a:latin typeface="Century Gothic" panose="020B0502020202020204" pitchFamily="34" charset="0"/>
              </a:rPr>
              <a:t>test</a:t>
            </a:r>
            <a:r>
              <a:rPr lang="en-GB" dirty="0" smtClean="0">
                <a:latin typeface="Century Gothic" panose="020B0502020202020204" pitchFamily="34" charset="0"/>
              </a:rPr>
              <a:t>.</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Use the built-in </a:t>
            </a:r>
            <a:r>
              <a:rPr lang="en-GB" i="1" dirty="0" smtClean="0">
                <a:latin typeface="Century Gothic" panose="020B0502020202020204" pitchFamily="34" charset="0"/>
              </a:rPr>
              <a:t>assert</a:t>
            </a:r>
            <a:r>
              <a:rPr lang="en-GB" dirty="0" smtClean="0">
                <a:latin typeface="Century Gothic" panose="020B0502020202020204" pitchFamily="34" charset="0"/>
              </a:rPr>
              <a:t> statement for assertions within test methods.</a:t>
            </a:r>
          </a:p>
        </p:txBody>
      </p:sp>
    </p:spTree>
    <p:extLst>
      <p:ext uri="{BB962C8B-B14F-4D97-AF65-F5344CB8AC3E}">
        <p14:creationId xmlns:p14="http://schemas.microsoft.com/office/powerpoint/2010/main" val="393730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a:t>
            </a:r>
            <a:endParaRPr lang="en-GB" dirty="0"/>
          </a:p>
        </p:txBody>
      </p:sp>
      <p:sp>
        <p:nvSpPr>
          <p:cNvPr id="4" name="TextBox 3"/>
          <p:cNvSpPr txBox="1"/>
          <p:nvPr/>
        </p:nvSpPr>
        <p:spPr>
          <a:xfrm>
            <a:off x="755576" y="1556792"/>
            <a:ext cx="7632848" cy="4752528"/>
          </a:xfrm>
          <a:prstGeom prst="roundRect">
            <a:avLst/>
          </a:prstGeom>
          <a:solidFill>
            <a:schemeClr val="bg1"/>
          </a:solidFill>
          <a:effectLst>
            <a:glow rad="63500">
              <a:schemeClr val="accent1">
                <a:satMod val="175000"/>
                <a:alpha val="40000"/>
              </a:schemeClr>
            </a:glow>
          </a:effectLst>
        </p:spPr>
        <p:txBody>
          <a:bodyPr wrap="square" lIns="360000" tIns="0" rIns="72000" bIns="72000" rtlCol="0">
            <a:noAutofit/>
          </a:bodyPr>
          <a:lstStyle/>
          <a:p>
            <a:r>
              <a:rPr lang="en-GB" b="1" dirty="0" smtClean="0">
                <a:latin typeface="Century Gothic" panose="020B0502020202020204" pitchFamily="34" charset="0"/>
              </a:rPr>
              <a:t>An example of use</a:t>
            </a:r>
            <a:endParaRPr lang="en-GB" b="1" dirty="0">
              <a:latin typeface="Century Gothic" panose="020B0502020202020204" pitchFamily="34" charset="0"/>
            </a:endParaRPr>
          </a:p>
          <a:p>
            <a:pPr>
              <a:spcBef>
                <a:spcPts val="600"/>
              </a:spcBef>
            </a:pPr>
            <a:r>
              <a:rPr lang="en-GB" sz="1600" dirty="0" smtClean="0">
                <a:latin typeface="Century Gothic" panose="020B0502020202020204" pitchFamily="34" charset="0"/>
              </a:rPr>
              <a:t>For the following function, which determines whether a year is a leap year or not:</a:t>
            </a:r>
          </a:p>
          <a:p>
            <a:pPr marL="179388" lvl="1">
              <a:spcBef>
                <a:spcPts val="1200"/>
              </a:spcBef>
            </a:pPr>
            <a:r>
              <a:rPr lang="en-GB" sz="1100" dirty="0" err="1" smtClean="0">
                <a:latin typeface="Source Code Pro" panose="020B0509030403020204" pitchFamily="49" charset="0"/>
              </a:rPr>
              <a:t>def</a:t>
            </a:r>
            <a:r>
              <a:rPr lang="en-GB" sz="1100" dirty="0" smtClean="0">
                <a:latin typeface="Source Code Pro" panose="020B0509030403020204" pitchFamily="49" charset="0"/>
              </a:rPr>
              <a:t> </a:t>
            </a:r>
            <a:r>
              <a:rPr lang="en-GB" sz="1100" dirty="0" err="1" smtClean="0">
                <a:latin typeface="Source Code Pro" panose="020B0509030403020204" pitchFamily="49" charset="0"/>
              </a:rPr>
              <a:t>is_leap_year</a:t>
            </a:r>
            <a:r>
              <a:rPr lang="en-GB" sz="1100" dirty="0" smtClean="0">
                <a:latin typeface="Source Code Pro" panose="020B0509030403020204" pitchFamily="49" charset="0"/>
              </a:rPr>
              <a:t>(year): ...</a:t>
            </a:r>
          </a:p>
          <a:p>
            <a:pPr>
              <a:spcBef>
                <a:spcPts val="1200"/>
              </a:spcBef>
            </a:pPr>
            <a:r>
              <a:rPr lang="en-GB" sz="1600" dirty="0" smtClean="0">
                <a:latin typeface="Century Gothic" panose="020B0502020202020204" pitchFamily="34" charset="0"/>
              </a:rPr>
              <a:t>The test framework should support the following test code:</a:t>
            </a:r>
          </a:p>
          <a:p>
            <a:pPr marL="179388" lvl="1">
              <a:spcBef>
                <a:spcPts val="1200"/>
              </a:spcBef>
            </a:pPr>
            <a:r>
              <a:rPr lang="en-GB" sz="1100" dirty="0" smtClean="0">
                <a:latin typeface="Source Code Pro" panose="020B0509030403020204" pitchFamily="49" charset="0"/>
              </a:rPr>
              <a:t>class </a:t>
            </a:r>
            <a:r>
              <a:rPr lang="en-GB" sz="1100" dirty="0" err="1" smtClean="0">
                <a:latin typeface="Source Code Pro" panose="020B0509030403020204" pitchFamily="49" charset="0"/>
              </a:rPr>
              <a:t>LeapYearTests</a:t>
            </a:r>
            <a:r>
              <a:rPr lang="en-GB" sz="1100" dirty="0" smtClean="0">
                <a:latin typeface="Source Code Pro" panose="020B0509030403020204" pitchFamily="49" charset="0"/>
              </a:rPr>
              <a:t>:</a:t>
            </a:r>
            <a:endParaRPr lang="en-GB" sz="1100" dirty="0">
              <a:latin typeface="Source Code Pro" panose="020B0509030403020204" pitchFamily="49" charset="0"/>
            </a:endParaRPr>
          </a:p>
          <a:p>
            <a:pPr marL="179388" lvl="1">
              <a:spcBef>
                <a:spcPts val="600"/>
              </a:spcBef>
            </a:pPr>
            <a:r>
              <a:rPr lang="en-GB" sz="1100" dirty="0">
                <a:latin typeface="Source Code Pro" panose="020B0509030403020204" pitchFamily="49" charset="0"/>
              </a:rPr>
              <a:t>    </a:t>
            </a:r>
            <a:r>
              <a:rPr lang="en-GB" sz="1100" dirty="0" err="1" smtClean="0">
                <a:latin typeface="Source Code Pro" panose="020B0509030403020204" pitchFamily="49" charset="0"/>
              </a:rPr>
              <a:t>def</a:t>
            </a:r>
            <a:r>
              <a:rPr lang="en-GB" sz="1100" dirty="0" smtClean="0">
                <a:latin typeface="Source Code Pro" panose="020B0509030403020204" pitchFamily="49" charset="0"/>
              </a:rPr>
              <a:t> test_years_not_divisible_by_4_are_not_leap_years(self):</a:t>
            </a:r>
          </a:p>
          <a:p>
            <a:pPr marL="179388" lvl="1"/>
            <a:r>
              <a:rPr lang="en-GB" sz="1100" dirty="0">
                <a:latin typeface="Source Code Pro" panose="020B0509030403020204" pitchFamily="49" charset="0"/>
              </a:rPr>
              <a:t> </a:t>
            </a:r>
            <a:r>
              <a:rPr lang="en-GB" sz="1100" dirty="0" smtClean="0">
                <a:latin typeface="Source Code Pro" panose="020B0509030403020204" pitchFamily="49" charset="0"/>
              </a:rPr>
              <a:t>       assert not </a:t>
            </a:r>
            <a:r>
              <a:rPr lang="en-GB" sz="1100" dirty="0" err="1" smtClean="0">
                <a:latin typeface="Source Code Pro" panose="020B0509030403020204" pitchFamily="49" charset="0"/>
              </a:rPr>
              <a:t>is_leap_year</a:t>
            </a:r>
            <a:r>
              <a:rPr lang="en-GB" sz="1100" dirty="0" smtClean="0">
                <a:latin typeface="Source Code Pro" panose="020B0509030403020204" pitchFamily="49" charset="0"/>
              </a:rPr>
              <a:t>(2015)</a:t>
            </a:r>
          </a:p>
          <a:p>
            <a:pPr marL="179388" lvl="1">
              <a:spcBef>
                <a:spcPts val="600"/>
              </a:spcBef>
            </a:pPr>
            <a:r>
              <a:rPr lang="en-GB" sz="1100" dirty="0">
                <a:latin typeface="Source Code Pro" panose="020B0509030403020204" pitchFamily="49" charset="0"/>
              </a:rPr>
              <a:t> </a:t>
            </a:r>
            <a:r>
              <a:rPr lang="en-GB" sz="1100" dirty="0" smtClean="0">
                <a:latin typeface="Source Code Pro" panose="020B0509030403020204" pitchFamily="49" charset="0"/>
              </a:rPr>
              <a:t>   </a:t>
            </a:r>
            <a:r>
              <a:rPr lang="en-GB" sz="1100" dirty="0" err="1" smtClean="0">
                <a:latin typeface="Source Code Pro" panose="020B0509030403020204" pitchFamily="49" charset="0"/>
              </a:rPr>
              <a:t>def</a:t>
            </a:r>
            <a:r>
              <a:rPr lang="en-GB" sz="1100" dirty="0" smtClean="0">
                <a:latin typeface="Source Code Pro" panose="020B0509030403020204" pitchFamily="49" charset="0"/>
              </a:rPr>
              <a:t> test_years_divisible_by_4_but_not_by_100_are_leap_years(self):</a:t>
            </a:r>
          </a:p>
          <a:p>
            <a:pPr marL="179388" lvl="1"/>
            <a:r>
              <a:rPr lang="en-GB" sz="1100" dirty="0">
                <a:latin typeface="Source Code Pro" panose="020B0509030403020204" pitchFamily="49" charset="0"/>
              </a:rPr>
              <a:t> </a:t>
            </a:r>
            <a:r>
              <a:rPr lang="en-GB" sz="1100" dirty="0" smtClean="0">
                <a:latin typeface="Source Code Pro" panose="020B0509030403020204" pitchFamily="49" charset="0"/>
              </a:rPr>
              <a:t>       assert </a:t>
            </a:r>
            <a:r>
              <a:rPr lang="en-GB" sz="1100" dirty="0" err="1" smtClean="0">
                <a:latin typeface="Source Code Pro" panose="020B0509030403020204" pitchFamily="49" charset="0"/>
              </a:rPr>
              <a:t>is_leap_year</a:t>
            </a:r>
            <a:r>
              <a:rPr lang="en-GB" sz="1100" dirty="0" smtClean="0">
                <a:latin typeface="Source Code Pro" panose="020B0509030403020204" pitchFamily="49" charset="0"/>
              </a:rPr>
              <a:t>(2016)</a:t>
            </a:r>
            <a:endParaRPr lang="en-GB" sz="1100" dirty="0">
              <a:latin typeface="Source Code Pro" panose="020B0509030403020204" pitchFamily="49" charset="0"/>
            </a:endParaRPr>
          </a:p>
          <a:p>
            <a:pPr marL="179388" lvl="1">
              <a:spcBef>
                <a:spcPts val="600"/>
              </a:spcBef>
            </a:pPr>
            <a:r>
              <a:rPr lang="en-GB" sz="1100" dirty="0" smtClean="0">
                <a:latin typeface="Source Code Pro" panose="020B0509030403020204" pitchFamily="49" charset="0"/>
              </a:rPr>
              <a:t>    </a:t>
            </a:r>
            <a:r>
              <a:rPr lang="en-GB" sz="1100" dirty="0" err="1">
                <a:latin typeface="Source Code Pro" panose="020B0509030403020204" pitchFamily="49" charset="0"/>
              </a:rPr>
              <a:t>def</a:t>
            </a:r>
            <a:r>
              <a:rPr lang="en-GB" sz="1100" dirty="0">
                <a:latin typeface="Source Code Pro" panose="020B0509030403020204" pitchFamily="49" charset="0"/>
              </a:rPr>
              <a:t> </a:t>
            </a:r>
            <a:r>
              <a:rPr lang="en-GB" sz="1100" dirty="0" smtClean="0">
                <a:latin typeface="Source Code Pro" panose="020B0509030403020204" pitchFamily="49" charset="0"/>
              </a:rPr>
              <a:t>test_years_divisible_by_100_but_not_by_400_are_not_leap_years(self</a:t>
            </a:r>
            <a:r>
              <a:rPr lang="en-GB" sz="1100" dirty="0">
                <a:latin typeface="Source Code Pro" panose="020B0509030403020204" pitchFamily="49" charset="0"/>
              </a:rPr>
              <a:t>):</a:t>
            </a:r>
          </a:p>
          <a:p>
            <a:pPr marL="179388" lvl="1"/>
            <a:r>
              <a:rPr lang="en-GB" sz="1100" dirty="0">
                <a:latin typeface="Source Code Pro" panose="020B0509030403020204" pitchFamily="49" charset="0"/>
              </a:rPr>
              <a:t>        assert </a:t>
            </a:r>
            <a:r>
              <a:rPr lang="en-GB" sz="1100" dirty="0" smtClean="0">
                <a:latin typeface="Source Code Pro" panose="020B0509030403020204" pitchFamily="49" charset="0"/>
              </a:rPr>
              <a:t>not </a:t>
            </a:r>
            <a:r>
              <a:rPr lang="en-GB" sz="1100" dirty="0" err="1" smtClean="0">
                <a:latin typeface="Source Code Pro" panose="020B0509030403020204" pitchFamily="49" charset="0"/>
              </a:rPr>
              <a:t>is_leap_year</a:t>
            </a:r>
            <a:r>
              <a:rPr lang="en-GB" sz="1100" dirty="0" smtClean="0">
                <a:latin typeface="Source Code Pro" panose="020B0509030403020204" pitchFamily="49" charset="0"/>
              </a:rPr>
              <a:t>(1900)</a:t>
            </a:r>
          </a:p>
          <a:p>
            <a:pPr marL="179388" lvl="1">
              <a:spcBef>
                <a:spcPts val="600"/>
              </a:spcBef>
            </a:pPr>
            <a:r>
              <a:rPr lang="en-GB" sz="1100" dirty="0" smtClean="0">
                <a:solidFill>
                  <a:prstClr val="black"/>
                </a:solidFill>
                <a:latin typeface="Source Code Pro" panose="020B0509030403020204" pitchFamily="49" charset="0"/>
              </a:rPr>
              <a:t>    </a:t>
            </a:r>
            <a:r>
              <a:rPr lang="en-GB" sz="1100" dirty="0" err="1">
                <a:solidFill>
                  <a:prstClr val="black"/>
                </a:solidFill>
                <a:latin typeface="Source Code Pro" panose="020B0509030403020204" pitchFamily="49" charset="0"/>
              </a:rPr>
              <a:t>def</a:t>
            </a:r>
            <a:r>
              <a:rPr lang="en-GB" sz="1100" dirty="0">
                <a:solidFill>
                  <a:prstClr val="black"/>
                </a:solidFill>
                <a:latin typeface="Source Code Pro" panose="020B0509030403020204" pitchFamily="49" charset="0"/>
              </a:rPr>
              <a:t> </a:t>
            </a:r>
            <a:r>
              <a:rPr lang="en-GB" sz="1100" dirty="0" smtClean="0">
                <a:solidFill>
                  <a:prstClr val="black"/>
                </a:solidFill>
                <a:latin typeface="Source Code Pro" panose="020B0509030403020204" pitchFamily="49" charset="0"/>
              </a:rPr>
              <a:t>test_years_divisible_by_400_are_leap_years(self</a:t>
            </a:r>
            <a:r>
              <a:rPr lang="en-GB" sz="1100" dirty="0">
                <a:solidFill>
                  <a:prstClr val="black"/>
                </a:solidFill>
                <a:latin typeface="Source Code Pro" panose="020B0509030403020204" pitchFamily="49" charset="0"/>
              </a:rPr>
              <a:t>):</a:t>
            </a:r>
          </a:p>
          <a:p>
            <a:pPr marL="179388" lvl="1"/>
            <a:r>
              <a:rPr lang="en-GB" sz="1100" dirty="0">
                <a:solidFill>
                  <a:prstClr val="black"/>
                </a:solidFill>
                <a:latin typeface="Source Code Pro" panose="020B0509030403020204" pitchFamily="49" charset="0"/>
              </a:rPr>
              <a:t>        assert </a:t>
            </a:r>
            <a:r>
              <a:rPr lang="en-GB" sz="1100" dirty="0" err="1" smtClean="0">
                <a:solidFill>
                  <a:prstClr val="black"/>
                </a:solidFill>
                <a:latin typeface="Source Code Pro" panose="020B0509030403020204" pitchFamily="49" charset="0"/>
              </a:rPr>
              <a:t>is_leap_year</a:t>
            </a:r>
            <a:r>
              <a:rPr lang="en-GB" sz="1100" dirty="0" smtClean="0">
                <a:solidFill>
                  <a:prstClr val="black"/>
                </a:solidFill>
                <a:latin typeface="Source Code Pro" panose="020B0509030403020204" pitchFamily="49" charset="0"/>
              </a:rPr>
              <a:t>(2000)</a:t>
            </a:r>
          </a:p>
          <a:p>
            <a:pPr>
              <a:spcBef>
                <a:spcPts val="1200"/>
              </a:spcBef>
            </a:pPr>
            <a:r>
              <a:rPr lang="en-GB" sz="1600" dirty="0" smtClean="0">
                <a:latin typeface="Century Gothic" panose="020B0502020202020204" pitchFamily="34" charset="0"/>
              </a:rPr>
              <a:t>Executed as follows:</a:t>
            </a:r>
            <a:endParaRPr lang="en-GB" sz="1600" dirty="0">
              <a:latin typeface="Century Gothic" panose="020B0502020202020204" pitchFamily="34" charset="0"/>
            </a:endParaRPr>
          </a:p>
          <a:p>
            <a:pPr marL="179388" lvl="1">
              <a:spcBef>
                <a:spcPts val="1200"/>
              </a:spcBef>
            </a:pPr>
            <a:r>
              <a:rPr lang="en-GB" sz="1100" dirty="0" smtClean="0">
                <a:latin typeface="Source Code Pro" panose="020B0509030403020204" pitchFamily="49" charset="0"/>
              </a:rPr>
              <a:t>run(</a:t>
            </a:r>
            <a:r>
              <a:rPr lang="en-GB" sz="1100" dirty="0" err="1" smtClean="0">
                <a:latin typeface="Source Code Pro" panose="020B0509030403020204" pitchFamily="49" charset="0"/>
              </a:rPr>
              <a:t>LeapYearTests</a:t>
            </a:r>
            <a:r>
              <a:rPr lang="en-GB" sz="1100" dirty="0" smtClean="0">
                <a:latin typeface="Source Code Pro" panose="020B0509030403020204" pitchFamily="49" charset="0"/>
              </a:rPr>
              <a:t>)</a:t>
            </a:r>
            <a:endParaRPr lang="en-GB" dirty="0" smtClean="0">
              <a:latin typeface="Century Gothic" panose="020B0502020202020204" pitchFamily="34" charset="0"/>
            </a:endParaRPr>
          </a:p>
        </p:txBody>
      </p:sp>
    </p:spTree>
    <p:extLst>
      <p:ext uri="{BB962C8B-B14F-4D97-AF65-F5344CB8AC3E}">
        <p14:creationId xmlns:p14="http://schemas.microsoft.com/office/powerpoint/2010/main" val="6041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a:t>
            </a:r>
            <a:endParaRPr lang="en-GB" dirty="0"/>
          </a:p>
        </p:txBody>
      </p:sp>
      <p:sp>
        <p:nvSpPr>
          <p:cNvPr id="4" name="TextBox 3"/>
          <p:cNvSpPr txBox="1"/>
          <p:nvPr/>
        </p:nvSpPr>
        <p:spPr>
          <a:xfrm>
            <a:off x="755576" y="1556792"/>
            <a:ext cx="7632848" cy="4752528"/>
          </a:xfrm>
          <a:prstGeom prst="roundRect">
            <a:avLst/>
          </a:prstGeom>
          <a:solidFill>
            <a:schemeClr val="bg1"/>
          </a:solidFill>
          <a:effectLst>
            <a:glow rad="63500">
              <a:schemeClr val="accent1">
                <a:satMod val="175000"/>
                <a:alpha val="40000"/>
              </a:schemeClr>
            </a:glow>
          </a:effectLst>
        </p:spPr>
        <p:txBody>
          <a:bodyPr wrap="square" lIns="360000" tIns="0" rIns="72000" bIns="72000" rtlCol="0">
            <a:noAutofit/>
          </a:bodyPr>
          <a:lstStyle/>
          <a:p>
            <a:r>
              <a:rPr lang="en-GB" b="1" dirty="0" smtClean="0">
                <a:latin typeface="Century Gothic" panose="020B0502020202020204" pitchFamily="34" charset="0"/>
              </a:rPr>
              <a:t>Option 1: Using decorators to mark test methods</a:t>
            </a:r>
            <a:endParaRPr lang="en-GB" b="1" dirty="0">
              <a:latin typeface="Century Gothic" panose="020B0502020202020204" pitchFamily="34" charset="0"/>
            </a:endParaRPr>
          </a:p>
          <a:p>
            <a:pPr>
              <a:spcBef>
                <a:spcPts val="600"/>
              </a:spcBef>
            </a:pPr>
            <a:r>
              <a:rPr lang="en-GB" sz="1600" dirty="0" smtClean="0">
                <a:latin typeface="Century Gothic" panose="020B0502020202020204" pitchFamily="34" charset="0"/>
              </a:rPr>
              <a:t>If you have enough time, consider changing the test runner so that instead of relying on a method prefix, a decorator is used to indicate that a method is a test method:</a:t>
            </a:r>
          </a:p>
          <a:p>
            <a:pPr marL="179388" lvl="1">
              <a:spcBef>
                <a:spcPts val="1200"/>
              </a:spcBef>
            </a:pPr>
            <a:r>
              <a:rPr lang="en-GB" sz="1100" dirty="0" smtClean="0">
                <a:latin typeface="Source Code Pro" panose="020B0509030403020204" pitchFamily="49" charset="0"/>
              </a:rPr>
              <a:t>class </a:t>
            </a:r>
            <a:r>
              <a:rPr lang="en-GB" sz="1100" dirty="0" err="1" smtClean="0">
                <a:latin typeface="Source Code Pro" panose="020B0509030403020204" pitchFamily="49" charset="0"/>
              </a:rPr>
              <a:t>LeapYearTests</a:t>
            </a:r>
            <a:r>
              <a:rPr lang="en-GB" sz="1100" dirty="0" smtClean="0">
                <a:latin typeface="Source Code Pro" panose="020B0509030403020204" pitchFamily="49" charset="0"/>
              </a:rPr>
              <a:t>:</a:t>
            </a:r>
            <a:endParaRPr lang="en-GB" sz="1100" dirty="0">
              <a:latin typeface="Source Code Pro" panose="020B0509030403020204" pitchFamily="49" charset="0"/>
            </a:endParaRPr>
          </a:p>
          <a:p>
            <a:pPr marL="179388" lvl="1">
              <a:spcBef>
                <a:spcPts val="600"/>
              </a:spcBef>
            </a:pPr>
            <a:r>
              <a:rPr lang="en-GB" sz="1100" dirty="0">
                <a:latin typeface="Source Code Pro" panose="020B0509030403020204" pitchFamily="49" charset="0"/>
              </a:rPr>
              <a:t>    </a:t>
            </a:r>
            <a:r>
              <a:rPr lang="en-GB" sz="1100" dirty="0" smtClean="0">
                <a:latin typeface="Source Code Pro" panose="020B0509030403020204" pitchFamily="49" charset="0"/>
              </a:rPr>
              <a:t>@test</a:t>
            </a:r>
          </a:p>
          <a:p>
            <a:pPr marL="179388" lvl="1"/>
            <a:r>
              <a:rPr lang="en-GB" sz="1100" dirty="0" smtClean="0">
                <a:latin typeface="Source Code Pro" panose="020B0509030403020204" pitchFamily="49" charset="0"/>
              </a:rPr>
              <a:t>    </a:t>
            </a:r>
            <a:r>
              <a:rPr lang="en-GB" sz="1100" dirty="0" err="1" smtClean="0">
                <a:latin typeface="Source Code Pro" panose="020B0509030403020204" pitchFamily="49" charset="0"/>
              </a:rPr>
              <a:t>def</a:t>
            </a:r>
            <a:r>
              <a:rPr lang="en-GB" sz="1100" dirty="0" smtClean="0">
                <a:latin typeface="Source Code Pro" panose="020B0509030403020204" pitchFamily="49" charset="0"/>
              </a:rPr>
              <a:t> years_not_divisible_by_4_are_not_leap_years(self):</a:t>
            </a:r>
          </a:p>
          <a:p>
            <a:pPr marL="179388" lvl="1"/>
            <a:r>
              <a:rPr lang="en-GB" sz="1100" dirty="0">
                <a:latin typeface="Source Code Pro" panose="020B0509030403020204" pitchFamily="49" charset="0"/>
              </a:rPr>
              <a:t> </a:t>
            </a:r>
            <a:r>
              <a:rPr lang="en-GB" sz="1100" dirty="0" smtClean="0">
                <a:latin typeface="Source Code Pro" panose="020B0509030403020204" pitchFamily="49" charset="0"/>
              </a:rPr>
              <a:t>       assert not </a:t>
            </a:r>
            <a:r>
              <a:rPr lang="en-GB" sz="1100" dirty="0" err="1" smtClean="0">
                <a:latin typeface="Source Code Pro" panose="020B0509030403020204" pitchFamily="49" charset="0"/>
              </a:rPr>
              <a:t>is_leap_year</a:t>
            </a:r>
            <a:r>
              <a:rPr lang="en-GB" sz="1100" dirty="0" smtClean="0">
                <a:latin typeface="Source Code Pro" panose="020B0509030403020204" pitchFamily="49" charset="0"/>
              </a:rPr>
              <a:t>(2015)</a:t>
            </a:r>
          </a:p>
          <a:p>
            <a:pPr marL="179388" lvl="1">
              <a:spcBef>
                <a:spcPts val="600"/>
              </a:spcBef>
            </a:pPr>
            <a:r>
              <a:rPr lang="en-GB" sz="1100" dirty="0" smtClean="0">
                <a:latin typeface="Source Code Pro" panose="020B0509030403020204" pitchFamily="49" charset="0"/>
              </a:rPr>
              <a:t>    @test</a:t>
            </a:r>
          </a:p>
          <a:p>
            <a:pPr marL="179388" lvl="1"/>
            <a:r>
              <a:rPr lang="en-GB" sz="1100" dirty="0" smtClean="0">
                <a:latin typeface="Source Code Pro" panose="020B0509030403020204" pitchFamily="49" charset="0"/>
              </a:rPr>
              <a:t>    </a:t>
            </a:r>
            <a:r>
              <a:rPr lang="en-GB" sz="1100" dirty="0" err="1" smtClean="0">
                <a:latin typeface="Source Code Pro" panose="020B0509030403020204" pitchFamily="49" charset="0"/>
              </a:rPr>
              <a:t>def</a:t>
            </a:r>
            <a:r>
              <a:rPr lang="en-GB" sz="1100" dirty="0" smtClean="0">
                <a:latin typeface="Source Code Pro" panose="020B0509030403020204" pitchFamily="49" charset="0"/>
              </a:rPr>
              <a:t> years_divisible_by_4_but_not_by_100_are_leap_years(self):</a:t>
            </a:r>
          </a:p>
          <a:p>
            <a:pPr marL="179388" lvl="1"/>
            <a:r>
              <a:rPr lang="en-GB" sz="1100" dirty="0" smtClean="0">
                <a:latin typeface="Source Code Pro" panose="020B0509030403020204" pitchFamily="49" charset="0"/>
              </a:rPr>
              <a:t>        assert </a:t>
            </a:r>
            <a:r>
              <a:rPr lang="en-GB" sz="1100" dirty="0" err="1" smtClean="0">
                <a:latin typeface="Source Code Pro" panose="020B0509030403020204" pitchFamily="49" charset="0"/>
              </a:rPr>
              <a:t>is_leap_year</a:t>
            </a:r>
            <a:r>
              <a:rPr lang="en-GB" sz="1100" dirty="0" smtClean="0">
                <a:latin typeface="Source Code Pro" panose="020B0509030403020204" pitchFamily="49" charset="0"/>
              </a:rPr>
              <a:t>(2016)</a:t>
            </a:r>
          </a:p>
          <a:p>
            <a:pPr marL="179388" lvl="1">
              <a:spcBef>
                <a:spcPts val="600"/>
              </a:spcBef>
            </a:pPr>
            <a:r>
              <a:rPr lang="en-GB" sz="1100" dirty="0" smtClean="0">
                <a:latin typeface="Source Code Pro" panose="020B0509030403020204" pitchFamily="49" charset="0"/>
              </a:rPr>
              <a:t>    ...</a:t>
            </a:r>
            <a:endParaRPr lang="en-GB" sz="1100" dirty="0" smtClean="0">
              <a:solidFill>
                <a:prstClr val="black"/>
              </a:solidFill>
              <a:latin typeface="Source Code Pro" panose="020B0509030403020204" pitchFamily="49" charset="0"/>
            </a:endParaRPr>
          </a:p>
          <a:p>
            <a:pPr>
              <a:spcBef>
                <a:spcPts val="1200"/>
              </a:spcBef>
            </a:pPr>
            <a:r>
              <a:rPr lang="en-GB" sz="1600" dirty="0" smtClean="0">
                <a:latin typeface="Century Gothic" panose="020B0502020202020204" pitchFamily="34" charset="0"/>
              </a:rPr>
              <a:t>This is syntactically similar to the annotations used in JUnit, but in Python it will work by a different effect. Define a </a:t>
            </a:r>
            <a:r>
              <a:rPr lang="en-GB" sz="1600" i="1" dirty="0" smtClean="0">
                <a:latin typeface="Century Gothic" panose="020B0502020202020204" pitchFamily="34" charset="0"/>
              </a:rPr>
              <a:t>test</a:t>
            </a:r>
            <a:r>
              <a:rPr lang="en-GB" sz="1600" dirty="0" smtClean="0">
                <a:latin typeface="Century Gothic" panose="020B0502020202020204" pitchFamily="34" charset="0"/>
              </a:rPr>
              <a:t> decorator that adds an attribute to the test method; it is this attribute that the </a:t>
            </a:r>
            <a:r>
              <a:rPr lang="en-GB" sz="1600" i="1" dirty="0" smtClean="0">
                <a:latin typeface="Century Gothic" panose="020B0502020202020204" pitchFamily="34" charset="0"/>
              </a:rPr>
              <a:t>run</a:t>
            </a:r>
            <a:r>
              <a:rPr lang="en-GB" sz="1600" dirty="0" smtClean="0">
                <a:latin typeface="Century Gothic" panose="020B0502020202020204" pitchFamily="34" charset="0"/>
              </a:rPr>
              <a:t> function will use to select the test methods for execution.</a:t>
            </a:r>
            <a:endParaRPr lang="en-GB" dirty="0" smtClean="0">
              <a:latin typeface="Century Gothic" panose="020B0502020202020204" pitchFamily="34" charset="0"/>
            </a:endParaRPr>
          </a:p>
        </p:txBody>
      </p:sp>
    </p:spTree>
    <p:extLst>
      <p:ext uri="{BB962C8B-B14F-4D97-AF65-F5344CB8AC3E}">
        <p14:creationId xmlns:p14="http://schemas.microsoft.com/office/powerpoint/2010/main" val="336476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a:t>
            </a:r>
            <a:endParaRPr lang="en-GB" dirty="0"/>
          </a:p>
        </p:txBody>
      </p:sp>
      <p:sp>
        <p:nvSpPr>
          <p:cNvPr id="4" name="TextBox 3"/>
          <p:cNvSpPr txBox="1"/>
          <p:nvPr/>
        </p:nvSpPr>
        <p:spPr>
          <a:xfrm>
            <a:off x="755576" y="1556792"/>
            <a:ext cx="7632848" cy="4752528"/>
          </a:xfrm>
          <a:prstGeom prst="roundRect">
            <a:avLst/>
          </a:prstGeom>
          <a:solidFill>
            <a:schemeClr val="bg1"/>
          </a:solidFill>
          <a:effectLst>
            <a:glow rad="63500">
              <a:schemeClr val="accent1">
                <a:satMod val="175000"/>
                <a:alpha val="40000"/>
              </a:schemeClr>
            </a:glow>
          </a:effectLst>
        </p:spPr>
        <p:txBody>
          <a:bodyPr wrap="square" lIns="360000" tIns="0" rIns="72000" bIns="72000" rtlCol="0">
            <a:noAutofit/>
          </a:bodyPr>
          <a:lstStyle/>
          <a:p>
            <a:r>
              <a:rPr lang="en-GB" b="1" dirty="0" smtClean="0">
                <a:latin typeface="Century Gothic" panose="020B0502020202020204" pitchFamily="34" charset="0"/>
              </a:rPr>
              <a:t>Option 2: Using decorators to pass data to a test method</a:t>
            </a:r>
            <a:endParaRPr lang="en-GB" b="1" dirty="0">
              <a:latin typeface="Century Gothic" panose="020B0502020202020204" pitchFamily="34" charset="0"/>
            </a:endParaRPr>
          </a:p>
          <a:p>
            <a:pPr>
              <a:spcBef>
                <a:spcPts val="600"/>
              </a:spcBef>
            </a:pPr>
            <a:r>
              <a:rPr lang="en-GB" sz="1600" dirty="0" smtClean="0">
                <a:latin typeface="Century Gothic" panose="020B0502020202020204" pitchFamily="34" charset="0"/>
              </a:rPr>
              <a:t>If you have enough time, consider refining your decorator design</a:t>
            </a:r>
            <a:r>
              <a:rPr lang="en-GB" sz="1600" dirty="0">
                <a:latin typeface="Century Gothic" panose="020B0502020202020204" pitchFamily="34" charset="0"/>
              </a:rPr>
              <a:t> </a:t>
            </a:r>
            <a:r>
              <a:rPr lang="en-GB" sz="1600" dirty="0" smtClean="0">
                <a:latin typeface="Century Gothic" panose="020B0502020202020204" pitchFamily="34" charset="0"/>
              </a:rPr>
              <a:t>so that data can optionally be passed into the test case:</a:t>
            </a:r>
          </a:p>
          <a:p>
            <a:pPr marL="179388" lvl="1">
              <a:spcBef>
                <a:spcPts val="1200"/>
              </a:spcBef>
            </a:pPr>
            <a:r>
              <a:rPr lang="en-GB" sz="1100" dirty="0" smtClean="0">
                <a:latin typeface="Source Code Pro" panose="020B0509030403020204" pitchFamily="49" charset="0"/>
              </a:rPr>
              <a:t>class </a:t>
            </a:r>
            <a:r>
              <a:rPr lang="en-GB" sz="1100" dirty="0" err="1" smtClean="0">
                <a:latin typeface="Source Code Pro" panose="020B0509030403020204" pitchFamily="49" charset="0"/>
              </a:rPr>
              <a:t>LeapYearTests</a:t>
            </a:r>
            <a:r>
              <a:rPr lang="en-GB" sz="1100" dirty="0" smtClean="0">
                <a:latin typeface="Source Code Pro" panose="020B0509030403020204" pitchFamily="49" charset="0"/>
              </a:rPr>
              <a:t>:</a:t>
            </a:r>
            <a:endParaRPr lang="en-GB" sz="1100" dirty="0">
              <a:latin typeface="Source Code Pro" panose="020B0509030403020204" pitchFamily="49" charset="0"/>
            </a:endParaRPr>
          </a:p>
          <a:p>
            <a:pPr marL="179388" lvl="1">
              <a:spcBef>
                <a:spcPts val="600"/>
              </a:spcBef>
            </a:pPr>
            <a:r>
              <a:rPr lang="en-GB" sz="1100" dirty="0" smtClean="0">
                <a:latin typeface="Source Code Pro" panose="020B0509030403020204" pitchFamily="49" charset="0"/>
              </a:rPr>
              <a:t>    @test</a:t>
            </a:r>
          </a:p>
          <a:p>
            <a:pPr marL="179388" lvl="1"/>
            <a:r>
              <a:rPr lang="en-GB" sz="1100" dirty="0" smtClean="0">
                <a:latin typeface="Source Code Pro" panose="020B0509030403020204" pitchFamily="49" charset="0"/>
              </a:rPr>
              <a:t>    @data(2015, 1999, 1)</a:t>
            </a:r>
          </a:p>
          <a:p>
            <a:pPr marL="179388" lvl="1"/>
            <a:r>
              <a:rPr lang="en-GB" sz="1100" dirty="0" smtClean="0">
                <a:latin typeface="Source Code Pro" panose="020B0509030403020204" pitchFamily="49" charset="0"/>
              </a:rPr>
              <a:t>    </a:t>
            </a:r>
            <a:r>
              <a:rPr lang="en-GB" sz="1100" dirty="0" err="1" smtClean="0">
                <a:latin typeface="Source Code Pro" panose="020B0509030403020204" pitchFamily="49" charset="0"/>
              </a:rPr>
              <a:t>def</a:t>
            </a:r>
            <a:r>
              <a:rPr lang="en-GB" sz="1100" dirty="0" smtClean="0">
                <a:latin typeface="Source Code Pro" panose="020B0509030403020204" pitchFamily="49" charset="0"/>
              </a:rPr>
              <a:t> years_not_divisible_by_4_are_not_leap_years(self, year):</a:t>
            </a:r>
            <a:endParaRPr lang="en-GB" sz="1100" dirty="0">
              <a:latin typeface="Source Code Pro" panose="020B0509030403020204" pitchFamily="49" charset="0"/>
            </a:endParaRPr>
          </a:p>
          <a:p>
            <a:pPr marL="179388" lvl="1"/>
            <a:r>
              <a:rPr lang="en-GB" sz="1100" dirty="0">
                <a:latin typeface="Source Code Pro" panose="020B0509030403020204" pitchFamily="49" charset="0"/>
              </a:rPr>
              <a:t>        assert not </a:t>
            </a:r>
            <a:r>
              <a:rPr lang="en-GB" sz="1100" dirty="0" err="1" smtClean="0">
                <a:latin typeface="Source Code Pro" panose="020B0509030403020204" pitchFamily="49" charset="0"/>
              </a:rPr>
              <a:t>is_leap_year</a:t>
            </a:r>
            <a:r>
              <a:rPr lang="en-GB" sz="1100" dirty="0" smtClean="0">
                <a:latin typeface="Source Code Pro" panose="020B0509030403020204" pitchFamily="49" charset="0"/>
              </a:rPr>
              <a:t>(year)</a:t>
            </a:r>
            <a:endParaRPr lang="en-GB" sz="1100" dirty="0">
              <a:latin typeface="Source Code Pro" panose="020B0509030403020204" pitchFamily="49" charset="0"/>
            </a:endParaRPr>
          </a:p>
          <a:p>
            <a:pPr marL="179388" lvl="1">
              <a:spcBef>
                <a:spcPts val="600"/>
              </a:spcBef>
            </a:pPr>
            <a:r>
              <a:rPr lang="en-GB" sz="1100" dirty="0" smtClean="0">
                <a:latin typeface="Source Code Pro" panose="020B0509030403020204" pitchFamily="49" charset="0"/>
              </a:rPr>
              <a:t>    @test</a:t>
            </a:r>
          </a:p>
          <a:p>
            <a:pPr marL="179388" lvl="1"/>
            <a:r>
              <a:rPr lang="en-GB" sz="1100" dirty="0" smtClean="0">
                <a:latin typeface="Source Code Pro" panose="020B0509030403020204" pitchFamily="49" charset="0"/>
              </a:rPr>
              <a:t>    @data(2016)</a:t>
            </a:r>
          </a:p>
          <a:p>
            <a:pPr marL="179388" lvl="1"/>
            <a:r>
              <a:rPr lang="en-GB" sz="1100" dirty="0">
                <a:latin typeface="Source Code Pro" panose="020B0509030403020204" pitchFamily="49" charset="0"/>
              </a:rPr>
              <a:t> </a:t>
            </a:r>
            <a:r>
              <a:rPr lang="en-GB" sz="1100" dirty="0" smtClean="0">
                <a:latin typeface="Source Code Pro" panose="020B0509030403020204" pitchFamily="49" charset="0"/>
              </a:rPr>
              <a:t>   @data(1984)</a:t>
            </a:r>
          </a:p>
          <a:p>
            <a:pPr marL="179388" lvl="1"/>
            <a:r>
              <a:rPr lang="en-GB" sz="1100" dirty="0">
                <a:latin typeface="Source Code Pro" panose="020B0509030403020204" pitchFamily="49" charset="0"/>
              </a:rPr>
              <a:t> </a:t>
            </a:r>
            <a:r>
              <a:rPr lang="en-GB" sz="1100" dirty="0" smtClean="0">
                <a:latin typeface="Source Code Pro" panose="020B0509030403020204" pitchFamily="49" charset="0"/>
              </a:rPr>
              <a:t>   @data(4)</a:t>
            </a:r>
          </a:p>
          <a:p>
            <a:pPr marL="179388" lvl="1"/>
            <a:r>
              <a:rPr lang="en-GB" sz="1100" dirty="0" smtClean="0">
                <a:latin typeface="Source Code Pro" panose="020B0509030403020204" pitchFamily="49" charset="0"/>
              </a:rPr>
              <a:t>    </a:t>
            </a:r>
            <a:r>
              <a:rPr lang="en-GB" sz="1100" dirty="0" err="1">
                <a:latin typeface="Source Code Pro" panose="020B0509030403020204" pitchFamily="49" charset="0"/>
              </a:rPr>
              <a:t>def</a:t>
            </a:r>
            <a:r>
              <a:rPr lang="en-GB" sz="1100" dirty="0">
                <a:latin typeface="Source Code Pro" panose="020B0509030403020204" pitchFamily="49" charset="0"/>
              </a:rPr>
              <a:t> </a:t>
            </a:r>
            <a:r>
              <a:rPr lang="en-GB" sz="1100" dirty="0" smtClean="0">
                <a:latin typeface="Source Code Pro" panose="020B0509030403020204" pitchFamily="49" charset="0"/>
              </a:rPr>
              <a:t>years_divisible_by_4_but_not_by_100_are_leap_years(self, year):</a:t>
            </a:r>
            <a:endParaRPr lang="en-GB" sz="1100" dirty="0">
              <a:latin typeface="Source Code Pro" panose="020B0509030403020204" pitchFamily="49" charset="0"/>
            </a:endParaRPr>
          </a:p>
          <a:p>
            <a:pPr marL="179388" lvl="1"/>
            <a:r>
              <a:rPr lang="en-GB" sz="1100" dirty="0">
                <a:latin typeface="Source Code Pro" panose="020B0509030403020204" pitchFamily="49" charset="0"/>
              </a:rPr>
              <a:t>        assert </a:t>
            </a:r>
            <a:r>
              <a:rPr lang="en-GB" sz="1100" dirty="0" err="1" smtClean="0">
                <a:latin typeface="Source Code Pro" panose="020B0509030403020204" pitchFamily="49" charset="0"/>
              </a:rPr>
              <a:t>is_leap_year</a:t>
            </a:r>
            <a:r>
              <a:rPr lang="en-GB" sz="1100" dirty="0" smtClean="0">
                <a:latin typeface="Source Code Pro" panose="020B0509030403020204" pitchFamily="49" charset="0"/>
              </a:rPr>
              <a:t>(year)</a:t>
            </a:r>
            <a:endParaRPr lang="en-GB" sz="1100" dirty="0">
              <a:latin typeface="Source Code Pro" panose="020B0509030403020204" pitchFamily="49" charset="0"/>
            </a:endParaRPr>
          </a:p>
          <a:p>
            <a:pPr marL="179388" lvl="1">
              <a:spcBef>
                <a:spcPts val="600"/>
              </a:spcBef>
            </a:pPr>
            <a:r>
              <a:rPr lang="en-GB" sz="1100" dirty="0" smtClean="0">
                <a:latin typeface="Source Code Pro" panose="020B0509030403020204" pitchFamily="49" charset="0"/>
              </a:rPr>
              <a:t>    @test</a:t>
            </a:r>
          </a:p>
          <a:p>
            <a:pPr marL="179388" lvl="1"/>
            <a:r>
              <a:rPr lang="en-GB" sz="1100" dirty="0" smtClean="0">
                <a:latin typeface="Source Code Pro" panose="020B0509030403020204" pitchFamily="49" charset="0"/>
              </a:rPr>
              <a:t>    </a:t>
            </a:r>
            <a:r>
              <a:rPr lang="en-GB" sz="1100" dirty="0" err="1">
                <a:latin typeface="Source Code Pro" panose="020B0509030403020204" pitchFamily="49" charset="0"/>
              </a:rPr>
              <a:t>def</a:t>
            </a:r>
            <a:r>
              <a:rPr lang="en-GB" sz="1100" dirty="0">
                <a:latin typeface="Source Code Pro" panose="020B0509030403020204" pitchFamily="49" charset="0"/>
              </a:rPr>
              <a:t> </a:t>
            </a:r>
            <a:r>
              <a:rPr lang="en-GB" sz="1100" dirty="0" smtClean="0">
                <a:latin typeface="Source Code Pro" panose="020B0509030403020204" pitchFamily="49" charset="0"/>
              </a:rPr>
              <a:t>years_divisible_by_100_but_not_by_400_are_not_leap_years(self</a:t>
            </a:r>
            <a:r>
              <a:rPr lang="en-GB" sz="1100" dirty="0">
                <a:latin typeface="Source Code Pro" panose="020B0509030403020204" pitchFamily="49" charset="0"/>
              </a:rPr>
              <a:t>):</a:t>
            </a:r>
          </a:p>
          <a:p>
            <a:pPr marL="179388" lvl="1"/>
            <a:r>
              <a:rPr lang="en-GB" sz="1100" dirty="0">
                <a:latin typeface="Source Code Pro" panose="020B0509030403020204" pitchFamily="49" charset="0"/>
              </a:rPr>
              <a:t>        assert not </a:t>
            </a:r>
            <a:r>
              <a:rPr lang="en-GB" sz="1100" dirty="0" err="1">
                <a:latin typeface="Source Code Pro" panose="020B0509030403020204" pitchFamily="49" charset="0"/>
              </a:rPr>
              <a:t>is_leap_year</a:t>
            </a:r>
            <a:r>
              <a:rPr lang="en-GB" sz="1100" dirty="0">
                <a:latin typeface="Source Code Pro" panose="020B0509030403020204" pitchFamily="49" charset="0"/>
              </a:rPr>
              <a:t>(1900)</a:t>
            </a:r>
          </a:p>
          <a:p>
            <a:pPr marL="179388" lvl="1">
              <a:spcBef>
                <a:spcPts val="600"/>
              </a:spcBef>
            </a:pPr>
            <a:r>
              <a:rPr lang="en-GB" sz="1100" dirty="0" smtClean="0">
                <a:solidFill>
                  <a:prstClr val="black"/>
                </a:solidFill>
                <a:latin typeface="Source Code Pro" panose="020B0509030403020204" pitchFamily="49" charset="0"/>
              </a:rPr>
              <a:t>    @test</a:t>
            </a:r>
          </a:p>
          <a:p>
            <a:pPr marL="179388" lvl="1"/>
            <a:r>
              <a:rPr lang="en-GB" sz="1100" dirty="0" smtClean="0">
                <a:solidFill>
                  <a:prstClr val="black"/>
                </a:solidFill>
                <a:latin typeface="Source Code Pro" panose="020B0509030403020204" pitchFamily="49" charset="0"/>
              </a:rPr>
              <a:t>    @data(*range(400, 2401, 400))</a:t>
            </a:r>
          </a:p>
          <a:p>
            <a:pPr marL="179388" lvl="1"/>
            <a:r>
              <a:rPr lang="en-GB" sz="1100" dirty="0" smtClean="0">
                <a:solidFill>
                  <a:prstClr val="black"/>
                </a:solidFill>
                <a:latin typeface="Source Code Pro" panose="020B0509030403020204" pitchFamily="49" charset="0"/>
              </a:rPr>
              <a:t>    </a:t>
            </a:r>
            <a:r>
              <a:rPr lang="en-GB" sz="1100" dirty="0" err="1">
                <a:solidFill>
                  <a:prstClr val="black"/>
                </a:solidFill>
                <a:latin typeface="Source Code Pro" panose="020B0509030403020204" pitchFamily="49" charset="0"/>
              </a:rPr>
              <a:t>def</a:t>
            </a:r>
            <a:r>
              <a:rPr lang="en-GB" sz="1100" dirty="0">
                <a:solidFill>
                  <a:prstClr val="black"/>
                </a:solidFill>
                <a:latin typeface="Source Code Pro" panose="020B0509030403020204" pitchFamily="49" charset="0"/>
              </a:rPr>
              <a:t> </a:t>
            </a:r>
            <a:r>
              <a:rPr lang="en-GB" sz="1100" dirty="0" smtClean="0">
                <a:solidFill>
                  <a:prstClr val="black"/>
                </a:solidFill>
                <a:latin typeface="Source Code Pro" panose="020B0509030403020204" pitchFamily="49" charset="0"/>
              </a:rPr>
              <a:t>years_divisible_by_400_are_leap_years(self, year):</a:t>
            </a:r>
            <a:endParaRPr lang="en-GB" sz="1100" dirty="0">
              <a:solidFill>
                <a:prstClr val="black"/>
              </a:solidFill>
              <a:latin typeface="Source Code Pro" panose="020B0509030403020204" pitchFamily="49" charset="0"/>
            </a:endParaRPr>
          </a:p>
          <a:p>
            <a:pPr marL="179388" lvl="1"/>
            <a:r>
              <a:rPr lang="en-GB" sz="1100" dirty="0">
                <a:solidFill>
                  <a:prstClr val="black"/>
                </a:solidFill>
                <a:latin typeface="Source Code Pro" panose="020B0509030403020204" pitchFamily="49" charset="0"/>
              </a:rPr>
              <a:t>        assert </a:t>
            </a:r>
            <a:r>
              <a:rPr lang="en-GB" sz="1100" dirty="0" err="1" smtClean="0">
                <a:solidFill>
                  <a:prstClr val="black"/>
                </a:solidFill>
                <a:latin typeface="Source Code Pro" panose="020B0509030403020204" pitchFamily="49" charset="0"/>
              </a:rPr>
              <a:t>is_leap_year</a:t>
            </a:r>
            <a:r>
              <a:rPr lang="en-GB" sz="1100" dirty="0" smtClean="0">
                <a:solidFill>
                  <a:prstClr val="black"/>
                </a:solidFill>
                <a:latin typeface="Source Code Pro" panose="020B0509030403020204" pitchFamily="49" charset="0"/>
              </a:rPr>
              <a:t>(year)</a:t>
            </a:r>
          </a:p>
          <a:p>
            <a:pPr>
              <a:spcBef>
                <a:spcPts val="1200"/>
              </a:spcBef>
            </a:pPr>
            <a:endParaRPr lang="en-GB" dirty="0" smtClean="0">
              <a:latin typeface="Century Gothic" panose="020B0502020202020204" pitchFamily="34" charset="0"/>
            </a:endParaRPr>
          </a:p>
        </p:txBody>
      </p:sp>
    </p:spTree>
    <p:extLst>
      <p:ext uri="{BB962C8B-B14F-4D97-AF65-F5344CB8AC3E}">
        <p14:creationId xmlns:p14="http://schemas.microsoft.com/office/powerpoint/2010/main" val="374766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a:t>
            </a:r>
            <a:endParaRPr lang="en-GB" dirty="0"/>
          </a:p>
        </p:txBody>
      </p:sp>
      <p:sp>
        <p:nvSpPr>
          <p:cNvPr id="4" name="TextBox 3"/>
          <p:cNvSpPr txBox="1"/>
          <p:nvPr/>
        </p:nvSpPr>
        <p:spPr>
          <a:xfrm>
            <a:off x="755576" y="1556792"/>
            <a:ext cx="7632848" cy="4752528"/>
          </a:xfrm>
          <a:prstGeom prst="roundRect">
            <a:avLst/>
          </a:prstGeom>
          <a:solidFill>
            <a:schemeClr val="bg1"/>
          </a:solidFill>
          <a:effectLst>
            <a:glow rad="63500">
              <a:schemeClr val="accent1">
                <a:satMod val="175000"/>
                <a:alpha val="40000"/>
              </a:schemeClr>
            </a:glow>
          </a:effectLst>
        </p:spPr>
        <p:txBody>
          <a:bodyPr wrap="square" lIns="360000" tIns="0" rIns="72000" bIns="72000" rtlCol="0">
            <a:noAutofit/>
          </a:bodyPr>
          <a:lstStyle/>
          <a:p>
            <a:r>
              <a:rPr lang="en-GB" b="1" dirty="0" smtClean="0">
                <a:latin typeface="Century Gothic" panose="020B0502020202020204" pitchFamily="34" charset="0"/>
              </a:rPr>
              <a:t>Further variations</a:t>
            </a:r>
            <a:endParaRPr lang="en-GB" b="1" dirty="0">
              <a:latin typeface="Century Gothic" panose="020B0502020202020204" pitchFamily="34" charset="0"/>
            </a:endParaRPr>
          </a:p>
          <a:p>
            <a:pPr>
              <a:spcBef>
                <a:spcPts val="600"/>
              </a:spcBef>
            </a:pPr>
            <a:r>
              <a:rPr lang="en-GB" sz="1600" dirty="0" smtClean="0">
                <a:latin typeface="Century Gothic" panose="020B0502020202020204" pitchFamily="34" charset="0"/>
              </a:rPr>
              <a:t>If you still have enough time, or would prefer something different to the previous two options, here are some more ideas to play with:</a:t>
            </a:r>
          </a:p>
          <a:p>
            <a:pPr marL="285750" indent="-285750">
              <a:spcBef>
                <a:spcPts val="600"/>
              </a:spcBef>
              <a:buFont typeface="Wingdings" panose="05000000000000000000" pitchFamily="2" charset="2"/>
              <a:buChar char="§"/>
            </a:pPr>
            <a:r>
              <a:rPr lang="en-GB" sz="1600" dirty="0" smtClean="0">
                <a:latin typeface="Century Gothic" panose="020B0502020202020204" pitchFamily="34" charset="0"/>
              </a:rPr>
              <a:t>Use a keyword argument to specify the output for test results, with the </a:t>
            </a:r>
            <a:r>
              <a:rPr lang="en-GB" sz="1600" i="1" dirty="0" err="1" smtClean="0">
                <a:latin typeface="Century Gothic" panose="020B0502020202020204" pitchFamily="34" charset="0"/>
              </a:rPr>
              <a:t>sys.stdout</a:t>
            </a:r>
            <a:r>
              <a:rPr lang="en-GB" sz="1600" dirty="0" smtClean="0">
                <a:latin typeface="Century Gothic" panose="020B0502020202020204" pitchFamily="34" charset="0"/>
              </a:rPr>
              <a:t> as default.</a:t>
            </a:r>
          </a:p>
          <a:p>
            <a:pPr marL="285750" indent="-285750">
              <a:spcBef>
                <a:spcPts val="600"/>
              </a:spcBef>
              <a:buFont typeface="Wingdings" panose="05000000000000000000" pitchFamily="2" charset="2"/>
              <a:buChar char="§"/>
            </a:pPr>
            <a:r>
              <a:rPr lang="en-GB" sz="1600" dirty="0" smtClean="0">
                <a:latin typeface="Century Gothic" panose="020B0502020202020204" pitchFamily="34" charset="0"/>
              </a:rPr>
              <a:t>Use an Enumeration Method </a:t>
            </a:r>
            <a:r>
              <a:rPr lang="en-GB" sz="1600" dirty="0" err="1" smtClean="0">
                <a:latin typeface="Century Gothic" panose="020B0502020202020204" pitchFamily="34" charset="0"/>
              </a:rPr>
              <a:t>callback</a:t>
            </a:r>
            <a:r>
              <a:rPr lang="en-GB" sz="1600" dirty="0" smtClean="0">
                <a:latin typeface="Century Gothic" panose="020B0502020202020204" pitchFamily="34" charset="0"/>
              </a:rPr>
              <a:t> from the test runner function to communicate test execution results (default to </a:t>
            </a:r>
            <a:r>
              <a:rPr lang="en-GB" sz="1600" i="1" dirty="0" smtClean="0">
                <a:latin typeface="Century Gothic" panose="020B0502020202020204" pitchFamily="34" charset="0"/>
              </a:rPr>
              <a:t>print</a:t>
            </a:r>
            <a:r>
              <a:rPr lang="en-GB" sz="1600" dirty="0" smtClean="0">
                <a:latin typeface="Century Gothic" panose="020B0502020202020204" pitchFamily="34" charset="0"/>
              </a:rPr>
              <a:t>).</a:t>
            </a:r>
          </a:p>
          <a:p>
            <a:pPr marL="285750" indent="-285750">
              <a:spcBef>
                <a:spcPts val="600"/>
              </a:spcBef>
              <a:buFont typeface="Wingdings" panose="05000000000000000000" pitchFamily="2" charset="2"/>
              <a:buChar char="§"/>
            </a:pPr>
            <a:r>
              <a:rPr lang="en-GB" sz="1600" dirty="0" smtClean="0">
                <a:latin typeface="Century Gothic" panose="020B0502020202020204" pitchFamily="34" charset="0"/>
              </a:rPr>
              <a:t>Use multiple </a:t>
            </a:r>
            <a:r>
              <a:rPr lang="en-GB" sz="1600" dirty="0" err="1" smtClean="0">
                <a:latin typeface="Century Gothic" panose="020B0502020202020204" pitchFamily="34" charset="0"/>
              </a:rPr>
              <a:t>callbacks</a:t>
            </a:r>
            <a:r>
              <a:rPr lang="en-GB" sz="1600" dirty="0" smtClean="0">
                <a:latin typeface="Century Gothic" panose="020B0502020202020204" pitchFamily="34" charset="0"/>
              </a:rPr>
              <a:t> to indicate different events in a test run's lifecycle, i.e., the Lifecycle </a:t>
            </a:r>
            <a:r>
              <a:rPr lang="en-GB" sz="1600" dirty="0" err="1" smtClean="0">
                <a:latin typeface="Century Gothic" panose="020B0502020202020204" pitchFamily="34" charset="0"/>
              </a:rPr>
              <a:t>Callback</a:t>
            </a:r>
            <a:r>
              <a:rPr lang="en-GB" sz="1600" dirty="0" smtClean="0">
                <a:latin typeface="Century Gothic" panose="020B0502020202020204" pitchFamily="34" charset="0"/>
              </a:rPr>
              <a:t> pattern. Either pass in </a:t>
            </a:r>
            <a:r>
              <a:rPr lang="en-GB" sz="1600" dirty="0" err="1" smtClean="0">
                <a:latin typeface="Century Gothic" panose="020B0502020202020204" pitchFamily="34" charset="0"/>
              </a:rPr>
              <a:t>callables</a:t>
            </a:r>
            <a:r>
              <a:rPr lang="en-GB" sz="1600" dirty="0" smtClean="0">
                <a:latin typeface="Century Gothic" panose="020B0502020202020204" pitchFamily="34" charset="0"/>
              </a:rPr>
              <a:t> via keyword arguments or use the Visitor pattern.</a:t>
            </a:r>
          </a:p>
          <a:p>
            <a:pPr marL="285750" indent="-285750">
              <a:spcBef>
                <a:spcPts val="600"/>
              </a:spcBef>
              <a:buFont typeface="Wingdings" panose="05000000000000000000" pitchFamily="2" charset="2"/>
              <a:buChar char="§"/>
            </a:pPr>
            <a:r>
              <a:rPr lang="en-GB" sz="1600" dirty="0" smtClean="0">
                <a:latin typeface="Century Gothic" panose="020B0502020202020204" pitchFamily="34" charset="0"/>
              </a:rPr>
              <a:t>Instead of instantiating a test object, consider using module-level functions or static methods as the basis for test cases.</a:t>
            </a:r>
          </a:p>
          <a:p>
            <a:pPr marL="285750" indent="-285750">
              <a:spcBef>
                <a:spcPts val="600"/>
              </a:spcBef>
              <a:buFont typeface="Wingdings" panose="05000000000000000000" pitchFamily="2" charset="2"/>
              <a:buChar char="§"/>
            </a:pPr>
            <a:r>
              <a:rPr lang="en-GB" sz="1600" dirty="0" smtClean="0">
                <a:latin typeface="Century Gothic" panose="020B0502020202020204" pitchFamily="34" charset="0"/>
              </a:rPr>
              <a:t>Define a decorator that checks that an exception has been thrown from a test case, failing if no or the wrong type is thrown.</a:t>
            </a:r>
          </a:p>
          <a:p>
            <a:pPr marL="285750" indent="-285750">
              <a:spcBef>
                <a:spcPts val="600"/>
              </a:spcBef>
              <a:buFont typeface="Wingdings" panose="05000000000000000000" pitchFamily="2" charset="2"/>
              <a:buChar char="§"/>
            </a:pPr>
            <a:r>
              <a:rPr lang="en-GB" sz="1600" dirty="0" smtClean="0">
                <a:latin typeface="Century Gothic" panose="020B0502020202020204" pitchFamily="34" charset="0"/>
              </a:rPr>
              <a:t>Execute test cases concurrently instead of sequentially.</a:t>
            </a:r>
          </a:p>
          <a:p>
            <a:pPr>
              <a:spcBef>
                <a:spcPts val="1200"/>
              </a:spcBef>
            </a:pPr>
            <a:endParaRPr lang="en-GB" dirty="0" smtClean="0">
              <a:latin typeface="Century Gothic" panose="020B0502020202020204" pitchFamily="34" charset="0"/>
            </a:endParaRPr>
          </a:p>
        </p:txBody>
      </p:sp>
    </p:spTree>
    <p:extLst>
      <p:ext uri="{BB962C8B-B14F-4D97-AF65-F5344CB8AC3E}">
        <p14:creationId xmlns:p14="http://schemas.microsoft.com/office/powerpoint/2010/main" val="337910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Day 2</a:t>
            </a:r>
            <a:endParaRPr lang="en-GB" dirty="0"/>
          </a:p>
        </p:txBody>
      </p:sp>
      <p:sp>
        <p:nvSpPr>
          <p:cNvPr id="4" name="TextBox 3"/>
          <p:cNvSpPr txBox="1"/>
          <p:nvPr/>
        </p:nvSpPr>
        <p:spPr>
          <a:xfrm>
            <a:off x="755576" y="1556792"/>
            <a:ext cx="7632848" cy="4752528"/>
          </a:xfrm>
          <a:prstGeom prst="roundRect">
            <a:avLst/>
          </a:prstGeom>
          <a:solidFill>
            <a:schemeClr val="bg1"/>
          </a:solidFill>
          <a:effectLst>
            <a:glow rad="63500">
              <a:schemeClr val="accent1">
                <a:satMod val="175000"/>
                <a:alpha val="40000"/>
              </a:schemeClr>
            </a:glow>
          </a:effectLst>
        </p:spPr>
        <p:txBody>
          <a:bodyPr wrap="square" lIns="360000" tIns="0" rIns="72000" bIns="72000" rtlCol="0">
            <a:noAutofit/>
          </a:bodyPr>
          <a:lstStyle/>
          <a:p>
            <a:r>
              <a:rPr lang="en-GB" b="1" dirty="0" smtClean="0">
                <a:latin typeface="Century Gothic" panose="020B0502020202020204" pitchFamily="34" charset="0"/>
              </a:rPr>
              <a:t>Recently used list</a:t>
            </a:r>
            <a:endParaRPr lang="en-GB" b="1" dirty="0">
              <a:latin typeface="Century Gothic" panose="020B0502020202020204" pitchFamily="34" charset="0"/>
            </a:endParaRPr>
          </a:p>
          <a:p>
            <a:pPr>
              <a:spcBef>
                <a:spcPts val="600"/>
              </a:spcBef>
            </a:pPr>
            <a:r>
              <a:rPr lang="en-GB" dirty="0" smtClean="0">
                <a:latin typeface="Century Gothic" panose="020B0502020202020204" pitchFamily="34" charset="0"/>
              </a:rPr>
              <a:t>Write a class (and unit tests) for a container that represents a </a:t>
            </a:r>
            <a:r>
              <a:rPr lang="en-GB" i="1" dirty="0" smtClean="0">
                <a:latin typeface="Century Gothic" panose="020B0502020202020204" pitchFamily="34" charset="0"/>
              </a:rPr>
              <a:t>recently used list</a:t>
            </a:r>
            <a:r>
              <a:rPr lang="en-GB" dirty="0" smtClean="0">
                <a:latin typeface="Century Gothic" panose="020B0502020202020204" pitchFamily="34" charset="0"/>
              </a:rPr>
              <a:t>, i.e., a sequence ordered by reverse insertion order and restricted by uniqueness:</a:t>
            </a:r>
          </a:p>
          <a:p>
            <a:pPr marL="285750" indent="-285750">
              <a:spcBef>
                <a:spcPts val="600"/>
              </a:spcBef>
              <a:buFont typeface="Wingdings" panose="05000000000000000000" pitchFamily="2" charset="2"/>
              <a:buChar char="§"/>
            </a:pPr>
            <a:r>
              <a:rPr lang="en-GB" dirty="0">
                <a:latin typeface="Century Gothic" panose="020B0502020202020204" pitchFamily="34" charset="0"/>
              </a:rPr>
              <a:t>A </a:t>
            </a:r>
            <a:r>
              <a:rPr lang="en-GB" dirty="0" smtClean="0">
                <a:latin typeface="Century Gothic" panose="020B0502020202020204" pitchFamily="34" charset="0"/>
              </a:rPr>
              <a:t>recently used list </a:t>
            </a:r>
            <a:r>
              <a:rPr lang="en-GB" dirty="0">
                <a:latin typeface="Century Gothic" panose="020B0502020202020204" pitchFamily="34" charset="0"/>
              </a:rPr>
              <a:t>is initially empty</a:t>
            </a:r>
            <a:r>
              <a:rPr lang="en-GB" dirty="0" smtClean="0">
                <a:latin typeface="Century Gothic" panose="020B0502020202020204" pitchFamily="34" charset="0"/>
              </a:rPr>
              <a:t>.</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Strings can be added to the list, but non-string values (including </a:t>
            </a:r>
            <a:r>
              <a:rPr lang="en-GB" i="1" dirty="0" smtClean="0">
                <a:latin typeface="Century Gothic" panose="020B0502020202020204" pitchFamily="34" charset="0"/>
              </a:rPr>
              <a:t>None</a:t>
            </a:r>
            <a:r>
              <a:rPr lang="en-GB" dirty="0" smtClean="0">
                <a:latin typeface="Century Gothic" panose="020B0502020202020204" pitchFamily="34" charset="0"/>
              </a:rPr>
              <a:t>) are disallowed.</a:t>
            </a:r>
          </a:p>
          <a:p>
            <a:pPr marL="285750" indent="-285750">
              <a:spcBef>
                <a:spcPts val="600"/>
              </a:spcBef>
              <a:buFont typeface="Wingdings" panose="05000000000000000000" pitchFamily="2" charset="2"/>
              <a:buChar char="§"/>
            </a:pPr>
            <a:r>
              <a:rPr lang="en-GB" dirty="0">
                <a:latin typeface="Century Gothic" panose="020B0502020202020204" pitchFamily="34" charset="0"/>
              </a:rPr>
              <a:t>Items can be indexed, which counts from zero.</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Additions are retained in stack ordering (i.e., LIFO), so the </a:t>
            </a:r>
            <a:r>
              <a:rPr lang="en-GB" dirty="0">
                <a:latin typeface="Century Gothic" panose="020B0502020202020204" pitchFamily="34" charset="0"/>
              </a:rPr>
              <a:t>most recently added item is first, the </a:t>
            </a:r>
            <a:r>
              <a:rPr lang="en-GB" dirty="0" smtClean="0">
                <a:latin typeface="Century Gothic" panose="020B0502020202020204" pitchFamily="34" charset="0"/>
              </a:rPr>
              <a:t>least recently </a:t>
            </a:r>
            <a:r>
              <a:rPr lang="en-GB" dirty="0">
                <a:latin typeface="Century Gothic" panose="020B0502020202020204" pitchFamily="34" charset="0"/>
              </a:rPr>
              <a:t>added item is </a:t>
            </a:r>
            <a:r>
              <a:rPr lang="en-GB" dirty="0" smtClean="0">
                <a:latin typeface="Century Gothic" panose="020B0502020202020204" pitchFamily="34" charset="0"/>
              </a:rPr>
              <a:t>last, and so on.</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Items </a:t>
            </a:r>
            <a:r>
              <a:rPr lang="en-GB" dirty="0">
                <a:latin typeface="Century Gothic" panose="020B0502020202020204" pitchFamily="34" charset="0"/>
              </a:rPr>
              <a:t>in the list are unique, so duplicate </a:t>
            </a:r>
            <a:r>
              <a:rPr lang="en-GB" dirty="0" smtClean="0">
                <a:latin typeface="Century Gothic" panose="020B0502020202020204" pitchFamily="34" charset="0"/>
              </a:rPr>
              <a:t>insertions are </a:t>
            </a:r>
            <a:r>
              <a:rPr lang="en-GB" dirty="0">
                <a:latin typeface="Century Gothic" panose="020B0502020202020204" pitchFamily="34" charset="0"/>
              </a:rPr>
              <a:t>moved </a:t>
            </a:r>
            <a:r>
              <a:rPr lang="en-GB" dirty="0" smtClean="0">
                <a:latin typeface="Century Gothic" panose="020B0502020202020204" pitchFamily="34" charset="0"/>
              </a:rPr>
              <a:t>to the head rather </a:t>
            </a:r>
            <a:r>
              <a:rPr lang="en-GB" dirty="0">
                <a:latin typeface="Century Gothic" panose="020B0502020202020204" pitchFamily="34" charset="0"/>
              </a:rPr>
              <a:t>than </a:t>
            </a:r>
            <a:r>
              <a:rPr lang="en-GB" dirty="0" smtClean="0">
                <a:latin typeface="Century Gothic" panose="020B0502020202020204" pitchFamily="34" charset="0"/>
              </a:rPr>
              <a:t>added, i.e., the length will not increase.</a:t>
            </a:r>
          </a:p>
        </p:txBody>
      </p:sp>
    </p:spTree>
    <p:extLst>
      <p:ext uri="{BB962C8B-B14F-4D97-AF65-F5344CB8AC3E}">
        <p14:creationId xmlns:p14="http://schemas.microsoft.com/office/powerpoint/2010/main" val="9761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Day 2</a:t>
            </a:r>
            <a:endParaRPr lang="en-GB" dirty="0"/>
          </a:p>
        </p:txBody>
      </p:sp>
      <p:sp>
        <p:nvSpPr>
          <p:cNvPr id="4" name="TextBox 3"/>
          <p:cNvSpPr txBox="1"/>
          <p:nvPr/>
        </p:nvSpPr>
        <p:spPr>
          <a:xfrm>
            <a:off x="755576" y="1556792"/>
            <a:ext cx="7632848" cy="4752528"/>
          </a:xfrm>
          <a:prstGeom prst="roundRect">
            <a:avLst/>
          </a:prstGeom>
          <a:solidFill>
            <a:schemeClr val="bg1"/>
          </a:solidFill>
          <a:effectLst>
            <a:glow rad="63500">
              <a:schemeClr val="accent1">
                <a:satMod val="175000"/>
                <a:alpha val="40000"/>
              </a:schemeClr>
            </a:glow>
          </a:effectLst>
        </p:spPr>
        <p:txBody>
          <a:bodyPr wrap="square" lIns="360000" tIns="0" rIns="72000" bIns="72000" rtlCol="0">
            <a:noAutofit/>
          </a:bodyPr>
          <a:lstStyle/>
          <a:p>
            <a:r>
              <a:rPr lang="en-GB" b="1" dirty="0" smtClean="0">
                <a:latin typeface="Century Gothic" panose="020B0502020202020204" pitchFamily="34" charset="0"/>
              </a:rPr>
              <a:t>Option 1: Support for non-string items</a:t>
            </a:r>
            <a:endParaRPr lang="en-GB" b="1" dirty="0">
              <a:latin typeface="Century Gothic" panose="020B0502020202020204" pitchFamily="34" charset="0"/>
            </a:endParaRPr>
          </a:p>
          <a:p>
            <a:pPr>
              <a:spcBef>
                <a:spcPts val="600"/>
              </a:spcBef>
            </a:pPr>
            <a:r>
              <a:rPr lang="en-GB" dirty="0" smtClean="0">
                <a:latin typeface="Century Gothic" panose="020B0502020202020204" pitchFamily="34" charset="0"/>
              </a:rPr>
              <a:t>Generalise the implementation so that addition of non-string values is supported. This is not, however, simply a case of removing the type restriction in </a:t>
            </a:r>
            <a:r>
              <a:rPr lang="en-GB" i="1" dirty="0" smtClean="0">
                <a:latin typeface="Century Gothic" panose="020B0502020202020204" pitchFamily="34" charset="0"/>
              </a:rPr>
              <a:t>add</a:t>
            </a:r>
            <a:r>
              <a:rPr lang="en-GB" dirty="0" smtClean="0">
                <a:latin typeface="Century Gothic" panose="020B0502020202020204" pitchFamily="34" charset="0"/>
              </a:rPr>
              <a:t>:</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Because the list is set-like — i.e., items are unique — items also play the role of keys, which means they should be immutable.</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There is no guarantee of a type's immutability, but a common convention is that </a:t>
            </a:r>
            <a:r>
              <a:rPr lang="en-GB" dirty="0" err="1" smtClean="0">
                <a:latin typeface="Century Gothic" panose="020B0502020202020204" pitchFamily="34" charset="0"/>
              </a:rPr>
              <a:t>hashable</a:t>
            </a:r>
            <a:r>
              <a:rPr lang="en-GB" dirty="0" smtClean="0">
                <a:latin typeface="Century Gothic" panose="020B0502020202020204" pitchFamily="34" charset="0"/>
              </a:rPr>
              <a:t> types are immutable and, therefore, non-</a:t>
            </a:r>
            <a:r>
              <a:rPr lang="en-GB" dirty="0" err="1" smtClean="0">
                <a:latin typeface="Century Gothic" panose="020B0502020202020204" pitchFamily="34" charset="0"/>
              </a:rPr>
              <a:t>hashable</a:t>
            </a:r>
            <a:r>
              <a:rPr lang="en-GB" dirty="0" smtClean="0">
                <a:latin typeface="Century Gothic" panose="020B0502020202020204" pitchFamily="34" charset="0"/>
              </a:rPr>
              <a:t> types are not.</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It should therefore be possible to add tuples and integers to a recently used list, but not lists and sets.</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But note that addition of </a:t>
            </a:r>
            <a:r>
              <a:rPr lang="en-GB" i="1" dirty="0" smtClean="0">
                <a:latin typeface="Century Gothic" panose="020B0502020202020204" pitchFamily="34" charset="0"/>
              </a:rPr>
              <a:t>None</a:t>
            </a:r>
            <a:r>
              <a:rPr lang="en-GB" dirty="0" smtClean="0">
                <a:latin typeface="Century Gothic" panose="020B0502020202020204" pitchFamily="34" charset="0"/>
              </a:rPr>
              <a:t> is still disallowed.</a:t>
            </a:r>
          </a:p>
        </p:txBody>
      </p:sp>
    </p:spTree>
    <p:extLst>
      <p:ext uri="{BB962C8B-B14F-4D97-AF65-F5344CB8AC3E}">
        <p14:creationId xmlns:p14="http://schemas.microsoft.com/office/powerpoint/2010/main" val="28680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with</a:t>
            </a:r>
            <a:r>
              <a:rPr lang="en-GB" dirty="0" smtClean="0"/>
              <a:t> &amp; context managers</a:t>
            </a:r>
            <a:endParaRPr lang="en-GB" dirty="0"/>
          </a:p>
        </p:txBody>
      </p:sp>
      <p:sp>
        <p:nvSpPr>
          <p:cNvPr id="3" name="Content Placeholder 2"/>
          <p:cNvSpPr>
            <a:spLocks noGrp="1"/>
          </p:cNvSpPr>
          <p:nvPr>
            <p:ph idx="1"/>
          </p:nvPr>
        </p:nvSpPr>
        <p:spPr/>
        <p:txBody>
          <a:bodyPr>
            <a:noAutofit/>
          </a:bodyPr>
          <a:lstStyle/>
          <a:p>
            <a:r>
              <a:rPr lang="en-GB" dirty="0" smtClean="0"/>
              <a:t>The </a:t>
            </a:r>
            <a:r>
              <a:rPr lang="en-GB" i="1" dirty="0" smtClean="0"/>
              <a:t>with</a:t>
            </a:r>
            <a:r>
              <a:rPr lang="en-GB" dirty="0" smtClean="0"/>
              <a:t> statement provides exception safety for paired actions</a:t>
            </a:r>
          </a:p>
          <a:p>
            <a:pPr lvl="1"/>
            <a:r>
              <a:rPr lang="en-GB" dirty="0" smtClean="0"/>
              <a:t>I.e., where an initial acquire/open/lock action must be paired with a final release/close/unlock action, regardless of exceptions</a:t>
            </a:r>
          </a:p>
          <a:p>
            <a:r>
              <a:rPr lang="en-GB" dirty="0" smtClean="0"/>
              <a:t>A context manager is an object that can be used in this way in a </a:t>
            </a:r>
            <a:r>
              <a:rPr lang="en-GB" i="1" dirty="0" smtClean="0"/>
              <a:t>with</a:t>
            </a:r>
          </a:p>
          <a:p>
            <a:pPr lvl="1"/>
            <a:r>
              <a:rPr lang="en-GB" dirty="0" smtClean="0"/>
              <a:t>It is defined by a simple protocol</a:t>
            </a:r>
          </a:p>
        </p:txBody>
      </p:sp>
    </p:spTree>
    <p:extLst>
      <p:ext uri="{BB962C8B-B14F-4D97-AF65-F5344CB8AC3E}">
        <p14:creationId xmlns:p14="http://schemas.microsoft.com/office/powerpoint/2010/main" val="4247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Day 2</a:t>
            </a:r>
            <a:endParaRPr lang="en-GB" dirty="0"/>
          </a:p>
        </p:txBody>
      </p:sp>
      <p:sp>
        <p:nvSpPr>
          <p:cNvPr id="4" name="TextBox 3"/>
          <p:cNvSpPr txBox="1"/>
          <p:nvPr/>
        </p:nvSpPr>
        <p:spPr>
          <a:xfrm>
            <a:off x="755576" y="1556792"/>
            <a:ext cx="7632848" cy="4752528"/>
          </a:xfrm>
          <a:prstGeom prst="roundRect">
            <a:avLst/>
          </a:prstGeom>
          <a:solidFill>
            <a:schemeClr val="bg1"/>
          </a:solidFill>
          <a:effectLst>
            <a:glow rad="63500">
              <a:schemeClr val="accent1">
                <a:satMod val="175000"/>
                <a:alpha val="40000"/>
              </a:schemeClr>
            </a:glow>
          </a:effectLst>
        </p:spPr>
        <p:txBody>
          <a:bodyPr wrap="square" lIns="360000" tIns="0" rIns="72000" bIns="72000" rtlCol="0">
            <a:noAutofit/>
          </a:bodyPr>
          <a:lstStyle/>
          <a:p>
            <a:r>
              <a:rPr lang="en-GB" b="1" dirty="0" smtClean="0">
                <a:latin typeface="Century Gothic" panose="020B0502020202020204" pitchFamily="34" charset="0"/>
              </a:rPr>
              <a:t>Option 2: Additional container operations</a:t>
            </a:r>
            <a:endParaRPr lang="en-GB" b="1" dirty="0">
              <a:latin typeface="Century Gothic" panose="020B0502020202020204" pitchFamily="34" charset="0"/>
            </a:endParaRPr>
          </a:p>
          <a:p>
            <a:pPr>
              <a:spcBef>
                <a:spcPts val="600"/>
              </a:spcBef>
            </a:pPr>
            <a:r>
              <a:rPr lang="en-GB" dirty="0" smtClean="0">
                <a:latin typeface="Century Gothic" panose="020B0502020202020204" pitchFamily="34" charset="0"/>
              </a:rPr>
              <a:t>Add methods to improve support for a more typical container protocol:</a:t>
            </a:r>
          </a:p>
          <a:p>
            <a:pPr marL="285750" indent="-285750">
              <a:spcBef>
                <a:spcPts val="600"/>
              </a:spcBef>
              <a:buFont typeface="Wingdings" panose="05000000000000000000" pitchFamily="2" charset="2"/>
              <a:buChar char="§"/>
            </a:pPr>
            <a:r>
              <a:rPr lang="en-GB" dirty="0">
                <a:latin typeface="Century Gothic" panose="020B0502020202020204" pitchFamily="34" charset="0"/>
              </a:rPr>
              <a:t>A </a:t>
            </a:r>
            <a:r>
              <a:rPr lang="en-GB" i="1" dirty="0" smtClean="0">
                <a:latin typeface="Century Gothic" panose="020B0502020202020204" pitchFamily="34" charset="0"/>
              </a:rPr>
              <a:t>clear</a:t>
            </a:r>
            <a:r>
              <a:rPr lang="en-GB" dirty="0" smtClean="0">
                <a:latin typeface="Century Gothic" panose="020B0502020202020204" pitchFamily="34" charset="0"/>
              </a:rPr>
              <a:t> method to empty the list.</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A </a:t>
            </a:r>
            <a:r>
              <a:rPr lang="en-GB" i="1" dirty="0" smtClean="0">
                <a:latin typeface="Century Gothic" panose="020B0502020202020204" pitchFamily="34" charset="0"/>
              </a:rPr>
              <a:t>pop</a:t>
            </a:r>
            <a:r>
              <a:rPr lang="en-GB" dirty="0" smtClean="0">
                <a:latin typeface="Century Gothic" panose="020B0502020202020204" pitchFamily="34" charset="0"/>
              </a:rPr>
              <a:t> method to remove the oldest item in the list.</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A </a:t>
            </a:r>
            <a:r>
              <a:rPr lang="en-GB" i="1" dirty="0" smtClean="0">
                <a:latin typeface="Century Gothic" panose="020B0502020202020204" pitchFamily="34" charset="0"/>
              </a:rPr>
              <a:t>remove</a:t>
            </a:r>
            <a:r>
              <a:rPr lang="en-GB" dirty="0" smtClean="0">
                <a:latin typeface="Century Gothic" panose="020B0502020202020204" pitchFamily="34" charset="0"/>
              </a:rPr>
              <a:t> method to remove an item by value.</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Support common lookup operations such as </a:t>
            </a:r>
            <a:r>
              <a:rPr lang="en-GB" i="1" dirty="0" smtClean="0">
                <a:latin typeface="Century Gothic" panose="020B0502020202020204" pitchFamily="34" charset="0"/>
              </a:rPr>
              <a:t>in</a:t>
            </a:r>
            <a:r>
              <a:rPr lang="en-GB" dirty="0" smtClean="0">
                <a:latin typeface="Century Gothic" panose="020B0502020202020204" pitchFamily="34" charset="0"/>
              </a:rPr>
              <a:t>, </a:t>
            </a:r>
            <a:r>
              <a:rPr lang="en-GB" i="1" dirty="0" smtClean="0">
                <a:latin typeface="Century Gothic" panose="020B0502020202020204" pitchFamily="34" charset="0"/>
              </a:rPr>
              <a:t>not in</a:t>
            </a:r>
            <a:r>
              <a:rPr lang="en-GB" dirty="0">
                <a:latin typeface="Century Gothic" panose="020B0502020202020204" pitchFamily="34" charset="0"/>
              </a:rPr>
              <a:t> </a:t>
            </a:r>
            <a:r>
              <a:rPr lang="en-GB" dirty="0" smtClean="0">
                <a:latin typeface="Century Gothic" panose="020B0502020202020204" pitchFamily="34" charset="0"/>
              </a:rPr>
              <a:t>and </a:t>
            </a:r>
            <a:r>
              <a:rPr lang="en-GB" i="1" dirty="0" smtClean="0">
                <a:latin typeface="Century Gothic" panose="020B0502020202020204" pitchFamily="34" charset="0"/>
              </a:rPr>
              <a:t>index</a:t>
            </a:r>
            <a:r>
              <a:rPr lang="en-GB" dirty="0" smtClean="0">
                <a:latin typeface="Century Gothic" panose="020B0502020202020204" pitchFamily="34" charset="0"/>
              </a:rPr>
              <a:t>.</a:t>
            </a:r>
          </a:p>
          <a:p>
            <a:pPr marL="285750" indent="-285750">
              <a:spcBef>
                <a:spcPts val="600"/>
              </a:spcBef>
              <a:buFont typeface="Wingdings" panose="05000000000000000000" pitchFamily="2" charset="2"/>
              <a:buChar char="§"/>
            </a:pPr>
            <a:r>
              <a:rPr lang="en-GB" dirty="0">
                <a:latin typeface="Century Gothic" panose="020B0502020202020204" pitchFamily="34" charset="0"/>
              </a:rPr>
              <a:t>Support </a:t>
            </a:r>
            <a:r>
              <a:rPr lang="en-GB" dirty="0" smtClean="0">
                <a:latin typeface="Century Gothic" panose="020B0502020202020204" pitchFamily="34" charset="0"/>
              </a:rPr>
              <a:t>comparison for equality and inequality.</a:t>
            </a:r>
            <a:endParaRPr lang="en-GB" dirty="0">
              <a:latin typeface="Century Gothic" panose="020B0502020202020204" pitchFamily="34" charset="0"/>
            </a:endParaRPr>
          </a:p>
          <a:p>
            <a:pPr marL="285750" indent="-285750">
              <a:spcBef>
                <a:spcPts val="600"/>
              </a:spcBef>
              <a:buFont typeface="Wingdings" panose="05000000000000000000" pitchFamily="2" charset="2"/>
              <a:buChar char="§"/>
            </a:pPr>
            <a:r>
              <a:rPr lang="en-GB" dirty="0">
                <a:latin typeface="Century Gothic" panose="020B0502020202020204" pitchFamily="34" charset="0"/>
              </a:rPr>
              <a:t>Support the iterator protocol.</a:t>
            </a:r>
          </a:p>
          <a:p>
            <a:pPr marL="285750" indent="-285750">
              <a:spcBef>
                <a:spcPts val="600"/>
              </a:spcBef>
              <a:buFont typeface="Wingdings" panose="05000000000000000000" pitchFamily="2" charset="2"/>
              <a:buChar char="§"/>
            </a:pPr>
            <a:r>
              <a:rPr lang="en-GB" dirty="0" smtClean="0">
                <a:latin typeface="Century Gothic" panose="020B0502020202020204" pitchFamily="34" charset="0"/>
              </a:rPr>
              <a:t>Allow items to be deleted by index.</a:t>
            </a:r>
          </a:p>
        </p:txBody>
      </p:sp>
    </p:spTree>
    <p:extLst>
      <p:ext uri="{BB962C8B-B14F-4D97-AF65-F5344CB8AC3E}">
        <p14:creationId xmlns:p14="http://schemas.microsoft.com/office/powerpoint/2010/main" val="268459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Context manager anatomy</a:t>
            </a:r>
            <a:endParaRPr lang="en-GB" dirty="0"/>
          </a:p>
        </p:txBody>
      </p:sp>
      <p:sp>
        <p:nvSpPr>
          <p:cNvPr id="4" name="TextBox 3"/>
          <p:cNvSpPr txBox="1"/>
          <p:nvPr/>
        </p:nvSpPr>
        <p:spPr>
          <a:xfrm>
            <a:off x="1115616" y="5301208"/>
            <a:ext cx="6912768" cy="79208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with Resource() as resource:</a:t>
            </a:r>
          </a:p>
          <a:p>
            <a:r>
              <a:rPr lang="en-GB" dirty="0">
                <a:latin typeface="Source Code Pro" panose="020B0509030403020204" pitchFamily="49" charset="0"/>
              </a:rPr>
              <a:t> </a:t>
            </a:r>
            <a:r>
              <a:rPr lang="en-GB" dirty="0" smtClean="0">
                <a:latin typeface="Source Code Pro" panose="020B0509030403020204" pitchFamily="49" charset="0"/>
              </a:rPr>
              <a:t>   ...</a:t>
            </a:r>
          </a:p>
        </p:txBody>
      </p:sp>
      <p:sp>
        <p:nvSpPr>
          <p:cNvPr id="5" name="TextBox 4"/>
          <p:cNvSpPr txBox="1"/>
          <p:nvPr/>
        </p:nvSpPr>
        <p:spPr>
          <a:xfrm>
            <a:off x="2771800" y="1412776"/>
            <a:ext cx="1944216" cy="307777"/>
          </a:xfrm>
          <a:prstGeom prst="rect">
            <a:avLst/>
          </a:prstGeom>
          <a:noFill/>
        </p:spPr>
        <p:txBody>
          <a:bodyPr wrap="square" rtlCol="0">
            <a:spAutoFit/>
          </a:bodyPr>
          <a:lstStyle/>
          <a:p>
            <a:r>
              <a:rPr lang="en-GB" sz="1400" dirty="0" smtClean="0">
                <a:solidFill>
                  <a:schemeClr val="tx1">
                    <a:lumMod val="75000"/>
                    <a:lumOff val="25000"/>
                  </a:schemeClr>
                </a:solidFill>
              </a:rPr>
              <a:t>Called on entry to </a:t>
            </a:r>
            <a:r>
              <a:rPr lang="en-GB" sz="1400" i="1" dirty="0" smtClean="0">
                <a:solidFill>
                  <a:schemeClr val="tx1">
                    <a:lumMod val="75000"/>
                    <a:lumOff val="25000"/>
                  </a:schemeClr>
                </a:solidFill>
              </a:rPr>
              <a:t>with</a:t>
            </a:r>
            <a:endParaRPr lang="en-GB" sz="1400" i="1" dirty="0">
              <a:solidFill>
                <a:schemeClr val="tx1">
                  <a:lumMod val="75000"/>
                  <a:lumOff val="25000"/>
                </a:schemeClr>
              </a:solidFill>
            </a:endParaRPr>
          </a:p>
        </p:txBody>
      </p:sp>
      <p:sp>
        <p:nvSpPr>
          <p:cNvPr id="8" name="TextBox 7"/>
          <p:cNvSpPr txBox="1"/>
          <p:nvPr/>
        </p:nvSpPr>
        <p:spPr>
          <a:xfrm>
            <a:off x="1115616" y="2276872"/>
            <a:ext cx="6912768" cy="187220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class Resource:</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def</a:t>
            </a:r>
            <a:r>
              <a:rPr lang="en-GB" dirty="0" smtClean="0">
                <a:latin typeface="Source Code Pro" panose="020B0509030403020204" pitchFamily="49" charset="0"/>
              </a:rPr>
              <a:t> __enter__(self):</a:t>
            </a:r>
          </a:p>
          <a:p>
            <a:r>
              <a:rPr lang="en-GB" dirty="0">
                <a:latin typeface="Source Code Pro" panose="020B0509030403020204" pitchFamily="49" charset="0"/>
              </a:rPr>
              <a:t> </a:t>
            </a:r>
            <a:r>
              <a:rPr lang="en-GB" dirty="0" smtClean="0">
                <a:latin typeface="Source Code Pro" panose="020B0509030403020204" pitchFamily="49" charset="0"/>
              </a:rPr>
              <a:t>       ...</a:t>
            </a:r>
          </a:p>
          <a:p>
            <a:r>
              <a:rPr lang="en-GB" dirty="0">
                <a:latin typeface="Source Code Pro" panose="020B0509030403020204" pitchFamily="49" charset="0"/>
              </a:rPr>
              <a:t> </a:t>
            </a:r>
            <a:r>
              <a:rPr lang="en-GB" dirty="0" smtClean="0">
                <a:latin typeface="Source Code Pro" panose="020B0509030403020204" pitchFamily="49" charset="0"/>
              </a:rPr>
              <a:t>       return self</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def</a:t>
            </a:r>
            <a:r>
              <a:rPr lang="en-GB" dirty="0" smtClean="0">
                <a:latin typeface="Source Code Pro" panose="020B0509030403020204" pitchFamily="49" charset="0"/>
              </a:rPr>
              <a:t> __exit__(self, exception, value, trace):</a:t>
            </a:r>
          </a:p>
          <a:p>
            <a:r>
              <a:rPr lang="en-GB" dirty="0">
                <a:latin typeface="Source Code Pro" panose="020B0509030403020204" pitchFamily="49" charset="0"/>
              </a:rPr>
              <a:t> </a:t>
            </a:r>
            <a:r>
              <a:rPr lang="en-GB" dirty="0" smtClean="0">
                <a:latin typeface="Source Code Pro" panose="020B0509030403020204" pitchFamily="49" charset="0"/>
              </a:rPr>
              <a:t>       ...</a:t>
            </a:r>
          </a:p>
        </p:txBody>
      </p:sp>
      <p:cxnSp>
        <p:nvCxnSpPr>
          <p:cNvPr id="6" name="Straight Connector 5"/>
          <p:cNvCxnSpPr/>
          <p:nvPr/>
        </p:nvCxnSpPr>
        <p:spPr>
          <a:xfrm>
            <a:off x="2915816" y="1720553"/>
            <a:ext cx="0" cy="91635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47864" y="1647965"/>
            <a:ext cx="3168352" cy="307777"/>
          </a:xfrm>
          <a:prstGeom prst="rect">
            <a:avLst/>
          </a:prstGeom>
          <a:noFill/>
        </p:spPr>
        <p:txBody>
          <a:bodyPr wrap="square" rtlCol="0">
            <a:spAutoFit/>
          </a:bodyPr>
          <a:lstStyle/>
          <a:p>
            <a:r>
              <a:rPr lang="en-GB" sz="1400" dirty="0" smtClean="0">
                <a:solidFill>
                  <a:schemeClr val="tx1">
                    <a:lumMod val="75000"/>
                    <a:lumOff val="25000"/>
                  </a:schemeClr>
                </a:solidFill>
              </a:rPr>
              <a:t>Result bound to the target of the </a:t>
            </a:r>
            <a:r>
              <a:rPr lang="en-GB" sz="1400" i="1" dirty="0" smtClean="0">
                <a:solidFill>
                  <a:schemeClr val="tx1">
                    <a:lumMod val="75000"/>
                    <a:lumOff val="25000"/>
                  </a:schemeClr>
                </a:solidFill>
              </a:rPr>
              <a:t>with</a:t>
            </a:r>
            <a:endParaRPr lang="en-GB" sz="1400" i="1" dirty="0">
              <a:solidFill>
                <a:schemeClr val="tx1">
                  <a:lumMod val="75000"/>
                  <a:lumOff val="25000"/>
                </a:schemeClr>
              </a:solidFill>
            </a:endParaRPr>
          </a:p>
        </p:txBody>
      </p:sp>
      <p:cxnSp>
        <p:nvCxnSpPr>
          <p:cNvPr id="12" name="Straight Connector 11"/>
          <p:cNvCxnSpPr/>
          <p:nvPr/>
        </p:nvCxnSpPr>
        <p:spPr>
          <a:xfrm>
            <a:off x="3491880" y="1955742"/>
            <a:ext cx="0" cy="1185226"/>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55976" y="4849415"/>
            <a:ext cx="3456384" cy="307777"/>
          </a:xfrm>
          <a:prstGeom prst="rect">
            <a:avLst/>
          </a:prstGeom>
          <a:noFill/>
        </p:spPr>
        <p:txBody>
          <a:bodyPr wrap="square" rtlCol="0">
            <a:spAutoFit/>
          </a:bodyPr>
          <a:lstStyle/>
          <a:p>
            <a:r>
              <a:rPr lang="en-GB" sz="1400" dirty="0" smtClean="0">
                <a:solidFill>
                  <a:schemeClr val="tx1">
                    <a:lumMod val="75000"/>
                    <a:lumOff val="25000"/>
                  </a:schemeClr>
                </a:solidFill>
              </a:rPr>
              <a:t>Exception class or </a:t>
            </a:r>
            <a:r>
              <a:rPr lang="en-GB" sz="1400" i="1" dirty="0" smtClean="0">
                <a:solidFill>
                  <a:schemeClr val="tx1">
                    <a:lumMod val="75000"/>
                    <a:lumOff val="25000"/>
                  </a:schemeClr>
                </a:solidFill>
              </a:rPr>
              <a:t>None</a:t>
            </a:r>
            <a:r>
              <a:rPr lang="en-GB" sz="1400" dirty="0" smtClean="0">
                <a:solidFill>
                  <a:schemeClr val="tx1">
                    <a:lumMod val="75000"/>
                    <a:lumOff val="25000"/>
                  </a:schemeClr>
                </a:solidFill>
              </a:rPr>
              <a:t> if no exception</a:t>
            </a:r>
            <a:endParaRPr lang="en-GB" sz="1400" i="1" dirty="0">
              <a:solidFill>
                <a:schemeClr val="tx1">
                  <a:lumMod val="75000"/>
                  <a:lumOff val="25000"/>
                </a:schemeClr>
              </a:solidFill>
            </a:endParaRPr>
          </a:p>
        </p:txBody>
      </p:sp>
      <p:cxnSp>
        <p:nvCxnSpPr>
          <p:cNvPr id="18" name="Straight Connector 17"/>
          <p:cNvCxnSpPr/>
          <p:nvPr/>
        </p:nvCxnSpPr>
        <p:spPr>
          <a:xfrm flipV="1">
            <a:off x="4499992" y="3717035"/>
            <a:ext cx="0" cy="113238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99992" y="4293096"/>
            <a:ext cx="3456384" cy="307777"/>
          </a:xfrm>
          <a:prstGeom prst="rect">
            <a:avLst/>
          </a:prstGeom>
          <a:noFill/>
        </p:spPr>
        <p:txBody>
          <a:bodyPr wrap="square" rtlCol="0">
            <a:spAutoFit/>
          </a:bodyPr>
          <a:lstStyle/>
          <a:p>
            <a:r>
              <a:rPr lang="en-GB" sz="1400" dirty="0" smtClean="0">
                <a:solidFill>
                  <a:schemeClr val="tx1">
                    <a:lumMod val="75000"/>
                    <a:lumOff val="25000"/>
                  </a:schemeClr>
                </a:solidFill>
              </a:rPr>
              <a:t>Exception string or </a:t>
            </a:r>
            <a:r>
              <a:rPr lang="en-GB" sz="1400" i="1" dirty="0" smtClean="0">
                <a:solidFill>
                  <a:schemeClr val="tx1">
                    <a:lumMod val="75000"/>
                    <a:lumOff val="25000"/>
                  </a:schemeClr>
                </a:solidFill>
              </a:rPr>
              <a:t>None</a:t>
            </a:r>
            <a:r>
              <a:rPr lang="en-GB" sz="1400" dirty="0" smtClean="0">
                <a:solidFill>
                  <a:schemeClr val="tx1">
                    <a:lumMod val="75000"/>
                    <a:lumOff val="25000"/>
                  </a:schemeClr>
                </a:solidFill>
              </a:rPr>
              <a:t> if no exception</a:t>
            </a:r>
            <a:endParaRPr lang="en-GB" sz="1400" i="1" dirty="0">
              <a:solidFill>
                <a:schemeClr val="tx1">
                  <a:lumMod val="75000"/>
                  <a:lumOff val="25000"/>
                </a:schemeClr>
              </a:solidFill>
            </a:endParaRPr>
          </a:p>
        </p:txBody>
      </p:sp>
      <p:cxnSp>
        <p:nvCxnSpPr>
          <p:cNvPr id="23" name="Straight Connector 22"/>
          <p:cNvCxnSpPr/>
          <p:nvPr/>
        </p:nvCxnSpPr>
        <p:spPr>
          <a:xfrm flipV="1">
            <a:off x="5940152" y="3789041"/>
            <a:ext cx="0" cy="53018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48064" y="4561383"/>
            <a:ext cx="2808312" cy="307777"/>
          </a:xfrm>
          <a:prstGeom prst="rect">
            <a:avLst/>
          </a:prstGeom>
          <a:noFill/>
        </p:spPr>
        <p:txBody>
          <a:bodyPr wrap="square" rtlCol="0">
            <a:spAutoFit/>
          </a:bodyPr>
          <a:lstStyle/>
          <a:p>
            <a:r>
              <a:rPr lang="en-GB" sz="1400" dirty="0" err="1" smtClean="0">
                <a:solidFill>
                  <a:schemeClr val="tx1">
                    <a:lumMod val="75000"/>
                    <a:lumOff val="25000"/>
                  </a:schemeClr>
                </a:solidFill>
              </a:rPr>
              <a:t>Traceback</a:t>
            </a:r>
            <a:r>
              <a:rPr lang="en-GB" sz="1400" dirty="0" smtClean="0">
                <a:solidFill>
                  <a:schemeClr val="tx1">
                    <a:lumMod val="75000"/>
                    <a:lumOff val="25000"/>
                  </a:schemeClr>
                </a:solidFill>
              </a:rPr>
              <a:t> or </a:t>
            </a:r>
            <a:r>
              <a:rPr lang="en-GB" sz="1400" i="1" dirty="0" smtClean="0">
                <a:solidFill>
                  <a:schemeClr val="tx1">
                    <a:lumMod val="75000"/>
                    <a:lumOff val="25000"/>
                  </a:schemeClr>
                </a:solidFill>
              </a:rPr>
              <a:t>None</a:t>
            </a:r>
            <a:r>
              <a:rPr lang="en-GB" sz="1400" dirty="0" smtClean="0">
                <a:solidFill>
                  <a:schemeClr val="tx1">
                    <a:lumMod val="75000"/>
                    <a:lumOff val="25000"/>
                  </a:schemeClr>
                </a:solidFill>
              </a:rPr>
              <a:t> if no exception</a:t>
            </a:r>
            <a:endParaRPr lang="en-GB" sz="1400" i="1" dirty="0">
              <a:solidFill>
                <a:schemeClr val="tx1">
                  <a:lumMod val="75000"/>
                  <a:lumOff val="25000"/>
                </a:schemeClr>
              </a:solidFill>
            </a:endParaRPr>
          </a:p>
        </p:txBody>
      </p:sp>
      <p:cxnSp>
        <p:nvCxnSpPr>
          <p:cNvPr id="26" name="Straight Connector 25"/>
          <p:cNvCxnSpPr/>
          <p:nvPr/>
        </p:nvCxnSpPr>
        <p:spPr>
          <a:xfrm flipV="1">
            <a:off x="7596336" y="3789041"/>
            <a:ext cx="0" cy="798473"/>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07904" y="6181560"/>
            <a:ext cx="4428492" cy="307777"/>
          </a:xfrm>
          <a:prstGeom prst="rect">
            <a:avLst/>
          </a:prstGeom>
          <a:noFill/>
        </p:spPr>
        <p:txBody>
          <a:bodyPr wrap="square" rtlCol="0">
            <a:spAutoFit/>
          </a:bodyPr>
          <a:lstStyle/>
          <a:p>
            <a:r>
              <a:rPr lang="en-GB" sz="1400" dirty="0" smtClean="0">
                <a:solidFill>
                  <a:schemeClr val="tx1">
                    <a:lumMod val="75000"/>
                    <a:lumOff val="25000"/>
                  </a:schemeClr>
                </a:solidFill>
              </a:rPr>
              <a:t>Note that </a:t>
            </a:r>
            <a:r>
              <a:rPr lang="en-GB" sz="1400" i="1" dirty="0" smtClean="0">
                <a:solidFill>
                  <a:schemeClr val="tx1">
                    <a:lumMod val="75000"/>
                    <a:lumOff val="25000"/>
                  </a:schemeClr>
                </a:solidFill>
              </a:rPr>
              <a:t>resource</a:t>
            </a:r>
            <a:r>
              <a:rPr lang="en-GB" sz="1400" dirty="0" smtClean="0">
                <a:solidFill>
                  <a:schemeClr val="tx1">
                    <a:lumMod val="75000"/>
                    <a:lumOff val="25000"/>
                  </a:schemeClr>
                </a:solidFill>
              </a:rPr>
              <a:t> still accessible after the </a:t>
            </a:r>
            <a:r>
              <a:rPr lang="en-GB" sz="1400" i="1" dirty="0" smtClean="0">
                <a:solidFill>
                  <a:schemeClr val="tx1">
                    <a:lumMod val="75000"/>
                    <a:lumOff val="25000"/>
                  </a:schemeClr>
                </a:solidFill>
              </a:rPr>
              <a:t>with</a:t>
            </a:r>
            <a:r>
              <a:rPr lang="en-GB" sz="1400" dirty="0" smtClean="0">
                <a:solidFill>
                  <a:schemeClr val="tx1">
                    <a:lumMod val="75000"/>
                    <a:lumOff val="25000"/>
                  </a:schemeClr>
                </a:solidFill>
              </a:rPr>
              <a:t> statement</a:t>
            </a:r>
            <a:endParaRPr lang="en-GB" sz="1400" i="1" dirty="0">
              <a:solidFill>
                <a:schemeClr val="tx1">
                  <a:lumMod val="75000"/>
                  <a:lumOff val="25000"/>
                </a:schemeClr>
              </a:solidFill>
            </a:endParaRPr>
          </a:p>
        </p:txBody>
      </p:sp>
      <p:cxnSp>
        <p:nvCxnSpPr>
          <p:cNvPr id="16" name="Straight Connector 15"/>
          <p:cNvCxnSpPr/>
          <p:nvPr/>
        </p:nvCxnSpPr>
        <p:spPr>
          <a:xfrm flipV="1">
            <a:off x="4644008" y="5661248"/>
            <a:ext cx="0" cy="52031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77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548680"/>
            <a:ext cx="7632848" cy="5760640"/>
          </a:xfrm>
          <a:prstGeom prst="roundRect">
            <a:avLst/>
          </a:prstGeom>
          <a:solidFill>
            <a:schemeClr val="bg1"/>
          </a:solidFill>
          <a:effectLst>
            <a:glow rad="63500">
              <a:schemeClr val="accent1">
                <a:satMod val="175000"/>
                <a:alpha val="40000"/>
              </a:schemeClr>
            </a:glow>
          </a:effectLst>
        </p:spPr>
        <p:txBody>
          <a:bodyPr wrap="square" lIns="360000" tIns="0" rIns="0" bIns="0" rtlCol="0">
            <a:noAutofit/>
          </a:bodyPr>
          <a:lstStyle/>
          <a:p>
            <a:r>
              <a:rPr lang="en-GB" dirty="0" smtClean="0">
                <a:latin typeface="Source Code Pro" panose="020B0509030403020204" pitchFamily="49" charset="0"/>
              </a:rPr>
              <a:t>course = {</a:t>
            </a:r>
          </a:p>
          <a:p>
            <a:r>
              <a:rPr lang="en-GB" dirty="0" smtClean="0">
                <a:latin typeface="Source Code Pro" panose="020B0509030403020204" pitchFamily="49" charset="0"/>
              </a:rPr>
              <a:t>    'title':</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smtClean="0">
                <a:latin typeface="Source Code Pro Semibold" panose="020B0609030403020204" pitchFamily="49" charset="0"/>
              </a:rPr>
              <a:t>Python Advanced</a:t>
            </a:r>
            <a:r>
              <a:rPr lang="en-GB" dirty="0" smtClean="0">
                <a:latin typeface="Source Code Pro" panose="020B0509030403020204" pitchFamily="49" charset="0"/>
              </a:rPr>
              <a:t>',</a:t>
            </a:r>
          </a:p>
          <a:p>
            <a:r>
              <a:rPr lang="en-GB" dirty="0">
                <a:latin typeface="Source Code Pro" panose="020B0509030403020204" pitchFamily="49" charset="0"/>
              </a:rPr>
              <a:t> </a:t>
            </a:r>
            <a:r>
              <a:rPr lang="en-GB" dirty="0" smtClean="0">
                <a:latin typeface="Source Code Pro" panose="020B0509030403020204" pitchFamily="49" charset="0"/>
              </a:rPr>
              <a:t>   'chapters': [</a:t>
            </a:r>
          </a:p>
          <a:p>
            <a:r>
              <a:rPr lang="en-GB" dirty="0" smtClean="0">
                <a:latin typeface="Source Code Pro" panose="020B0509030403020204" pitchFamily="49" charset="0"/>
              </a:rPr>
              <a:t>        '</a:t>
            </a:r>
            <a:r>
              <a:rPr lang="en-GB" dirty="0" smtClean="0">
                <a:latin typeface="Source Code Pro Semibold" panose="020B0609030403020204" pitchFamily="49" charset="0"/>
              </a:rPr>
              <a:t>Introduction</a:t>
            </a:r>
            <a:r>
              <a:rPr lang="en-GB" dirty="0" smtClean="0">
                <a:latin typeface="Source Code Pro" panose="020B0509030403020204" pitchFamily="49" charset="0"/>
              </a:rPr>
              <a:t>',</a:t>
            </a:r>
            <a:endParaRPr lang="en-GB" dirty="0">
              <a:latin typeface="Source Code Pro" panose="020B0509030403020204" pitchFamily="49" charset="0"/>
            </a:endParaRPr>
          </a:p>
          <a:p>
            <a:r>
              <a:rPr lang="en-GB" dirty="0" smtClean="0">
                <a:latin typeface="Source Code Pro" panose="020B0509030403020204" pitchFamily="49" charset="0"/>
              </a:rPr>
              <a:t>        '</a:t>
            </a:r>
            <a:r>
              <a:rPr lang="en-GB" dirty="0" smtClean="0">
                <a:latin typeface="Source Code Pro Semibold" panose="020B0609030403020204" pitchFamily="49" charset="0"/>
              </a:rPr>
              <a:t>Special Methods &amp; Attributes</a:t>
            </a:r>
            <a:r>
              <a:rPr lang="en-GB" dirty="0" smtClean="0">
                <a:latin typeface="Source Code Pro" panose="020B0509030403020204" pitchFamily="49" charset="0"/>
              </a:rPr>
              <a:t>',</a:t>
            </a:r>
            <a:endParaRPr lang="en-GB" dirty="0">
              <a:latin typeface="Source Code Pro" panose="020B0509030403020204" pitchFamily="49" charset="0"/>
            </a:endParaRPr>
          </a:p>
          <a:p>
            <a:r>
              <a:rPr lang="en-GB" dirty="0" smtClean="0">
                <a:latin typeface="Source Code Pro" panose="020B0509030403020204" pitchFamily="49" charset="0"/>
              </a:rPr>
              <a:t>        </a:t>
            </a:r>
            <a:r>
              <a:rPr lang="en-GB" dirty="0">
                <a:latin typeface="Source Code Pro" panose="020B0509030403020204" pitchFamily="49" charset="0"/>
              </a:rPr>
              <a:t>'</a:t>
            </a:r>
            <a:r>
              <a:rPr lang="en-GB" dirty="0">
                <a:latin typeface="Source Code Pro Semibold" panose="020B0609030403020204" pitchFamily="49" charset="0"/>
              </a:rPr>
              <a:t>Unit Testing</a:t>
            </a:r>
            <a:r>
              <a:rPr lang="en-GB" dirty="0" smtClean="0">
                <a:latin typeface="Source Code Pro" panose="020B0509030403020204" pitchFamily="49" charset="0"/>
              </a:rPr>
              <a:t>',</a:t>
            </a:r>
          </a:p>
          <a:p>
            <a:r>
              <a:rPr lang="en-GB" dirty="0" smtClean="0">
                <a:latin typeface="Source Code Pro" panose="020B0509030403020204" pitchFamily="49" charset="0"/>
              </a:rPr>
              <a:t>        </a:t>
            </a:r>
            <a:r>
              <a:rPr lang="en-GB" dirty="0">
                <a:latin typeface="Source Code Pro" panose="020B0509030403020204" pitchFamily="49" charset="0"/>
              </a:rPr>
              <a:t>'</a:t>
            </a:r>
            <a:r>
              <a:rPr lang="en-GB" dirty="0">
                <a:latin typeface="Source Code Pro Semibold" panose="020B0609030403020204" pitchFamily="49" charset="0"/>
              </a:rPr>
              <a:t>Function, Object &amp; Class Customisation</a:t>
            </a:r>
            <a:r>
              <a:rPr lang="en-GB" dirty="0" smtClean="0">
                <a:latin typeface="Source Code Pro" panose="020B0509030403020204" pitchFamily="49" charset="0"/>
              </a:rPr>
              <a:t>',</a:t>
            </a:r>
          </a:p>
          <a:p>
            <a:r>
              <a:rPr lang="en-GB" dirty="0" smtClean="0">
                <a:latin typeface="Source Code Pro" panose="020B0509030403020204" pitchFamily="49" charset="0"/>
              </a:rPr>
              <a:t>        '</a:t>
            </a:r>
            <a:r>
              <a:rPr lang="en-GB" dirty="0" smtClean="0">
                <a:latin typeface="Source Code Pro Semibold" panose="020B0609030403020204" pitchFamily="49" charset="0"/>
              </a:rPr>
              <a:t>Object </a:t>
            </a:r>
            <a:r>
              <a:rPr lang="en-GB" dirty="0">
                <a:latin typeface="Source Code Pro Semibold" panose="020B0609030403020204" pitchFamily="49" charset="0"/>
              </a:rPr>
              <a:t>Thinking</a:t>
            </a:r>
            <a:r>
              <a:rPr lang="en-GB" dirty="0" smtClean="0">
                <a:latin typeface="Source Code Pro" panose="020B0509030403020204" pitchFamily="49" charset="0"/>
              </a:rPr>
              <a:t>',</a:t>
            </a:r>
          </a:p>
          <a:p>
            <a:r>
              <a:rPr lang="en-GB" dirty="0" smtClean="0">
                <a:latin typeface="Source Code Pro" panose="020B0509030403020204" pitchFamily="49" charset="0"/>
              </a:rPr>
              <a:t>        </a:t>
            </a:r>
            <a:r>
              <a:rPr lang="en-GB" dirty="0">
                <a:latin typeface="Source Code Pro" panose="020B0509030403020204" pitchFamily="49" charset="0"/>
              </a:rPr>
              <a:t>'</a:t>
            </a:r>
            <a:r>
              <a:rPr lang="en-GB" dirty="0">
                <a:latin typeface="Source Code Pro Semibold" panose="020B0609030403020204" pitchFamily="49" charset="0"/>
              </a:rPr>
              <a:t>Containers</a:t>
            </a:r>
            <a:r>
              <a:rPr lang="en-GB" dirty="0" smtClean="0">
                <a:latin typeface="Source Code Pro" panose="020B0509030403020204" pitchFamily="49" charset="0"/>
              </a:rPr>
              <a:t>',</a:t>
            </a:r>
          </a:p>
          <a:p>
            <a:r>
              <a:rPr lang="en-GB" dirty="0" smtClean="0">
                <a:latin typeface="Source Code Pro" panose="020B0509030403020204" pitchFamily="49" charset="0"/>
              </a:rPr>
              <a:t>        </a:t>
            </a:r>
            <a:r>
              <a:rPr lang="en-GB" dirty="0">
                <a:latin typeface="Source Code Pro" panose="020B0509030403020204" pitchFamily="49" charset="0"/>
              </a:rPr>
              <a:t>'</a:t>
            </a:r>
            <a:r>
              <a:rPr lang="en-GB" dirty="0">
                <a:latin typeface="Source Code Pro Semibold" panose="020B0609030403020204" pitchFamily="49" charset="0"/>
              </a:rPr>
              <a:t>Iterators &amp; Generators</a:t>
            </a:r>
            <a:r>
              <a:rPr lang="en-GB" dirty="0" smtClean="0">
                <a:latin typeface="Source Code Pro" panose="020B0509030403020204" pitchFamily="49" charset="0"/>
              </a:rPr>
              <a:t>',</a:t>
            </a:r>
          </a:p>
          <a:p>
            <a:r>
              <a:rPr lang="en-GB" dirty="0" smtClean="0">
                <a:latin typeface="Source Code Pro" panose="020B0509030403020204" pitchFamily="49" charset="0"/>
              </a:rPr>
              <a:t>        '</a:t>
            </a:r>
            <a:r>
              <a:rPr lang="en-GB" dirty="0" smtClean="0">
                <a:latin typeface="Source Code Pro Semibold" panose="020B0609030403020204" pitchFamily="49" charset="0"/>
              </a:rPr>
              <a:t>Functional </a:t>
            </a:r>
            <a:r>
              <a:rPr lang="en-GB" dirty="0">
                <a:latin typeface="Source Code Pro Semibold" panose="020B0609030403020204" pitchFamily="49" charset="0"/>
              </a:rPr>
              <a:t>Thinking</a:t>
            </a:r>
            <a:r>
              <a:rPr lang="en-GB" dirty="0" smtClean="0">
                <a:latin typeface="Source Code Pro" panose="020B0509030403020204" pitchFamily="49" charset="0"/>
              </a:rPr>
              <a:t>',</a:t>
            </a:r>
          </a:p>
          <a:p>
            <a:r>
              <a:rPr lang="en-GB" dirty="0" smtClean="0">
                <a:latin typeface="Source Code Pro" panose="020B0509030403020204" pitchFamily="49" charset="0"/>
              </a:rPr>
              <a:t>        '</a:t>
            </a:r>
            <a:r>
              <a:rPr lang="en-GB" dirty="0" smtClean="0">
                <a:latin typeface="Source Code Pro Semibold" panose="020B0609030403020204" pitchFamily="49" charset="0"/>
              </a:rPr>
              <a:t>Concurrency</a:t>
            </a:r>
            <a:r>
              <a:rPr lang="en-GB" dirty="0" smtClean="0">
                <a:latin typeface="Source Code Pro" panose="020B0509030403020204" pitchFamily="49" charset="0"/>
              </a:rPr>
              <a:t>',</a:t>
            </a:r>
          </a:p>
          <a:p>
            <a:r>
              <a:rPr lang="en-GB" dirty="0" smtClean="0">
                <a:latin typeface="Source Code Pro" panose="020B0509030403020204" pitchFamily="49" charset="0"/>
              </a:rPr>
              <a:t>        '</a:t>
            </a:r>
            <a:r>
              <a:rPr lang="en-GB" dirty="0" smtClean="0">
                <a:latin typeface="Source Code Pro Semibold" panose="020B0609030403020204" pitchFamily="49" charset="0"/>
              </a:rPr>
              <a:t>Modules &amp; Packages</a:t>
            </a:r>
            <a:r>
              <a:rPr lang="en-GB" dirty="0" smtClean="0">
                <a:latin typeface="Source Code Pro" panose="020B0509030403020204" pitchFamily="49" charset="0"/>
              </a:rPr>
              <a:t>',</a:t>
            </a:r>
          </a:p>
          <a:p>
            <a:r>
              <a:rPr lang="en-GB" dirty="0" smtClean="0">
                <a:latin typeface="Source Code Pro" panose="020B0509030403020204" pitchFamily="49" charset="0"/>
              </a:rPr>
              <a:t>        '</a:t>
            </a:r>
            <a:r>
              <a:rPr lang="en-GB" dirty="0" err="1" smtClean="0">
                <a:latin typeface="Source Code Pro Semibold" panose="020B0609030403020204" pitchFamily="49" charset="0"/>
              </a:rPr>
              <a:t>Outroduction</a:t>
            </a:r>
            <a:r>
              <a:rPr lang="en-GB" dirty="0" smtClean="0">
                <a:latin typeface="Source Code Pro" panose="020B0509030403020204" pitchFamily="49" charset="0"/>
              </a:rPr>
              <a:t>',</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smtClean="0">
                <a:latin typeface="Source Code Pro Semibold" panose="020B0609030403020204" pitchFamily="49" charset="0"/>
              </a:rPr>
              <a:t>Labs &amp; Homework</a:t>
            </a:r>
            <a:r>
              <a:rPr lang="en-GB" dirty="0" smtClean="0">
                <a:latin typeface="Source Code Pro" panose="020B0509030403020204" pitchFamily="49" charset="0"/>
              </a:rPr>
              <a:t>'</a:t>
            </a:r>
          </a:p>
          <a:p>
            <a:r>
              <a:rPr lang="en-GB" dirty="0" smtClean="0">
                <a:latin typeface="Source Code Pro" panose="020B0509030403020204" pitchFamily="49" charset="0"/>
              </a:rPr>
              <a:t>    ],</a:t>
            </a:r>
          </a:p>
          <a:p>
            <a:r>
              <a:rPr lang="en-GB" dirty="0" smtClean="0">
                <a:latin typeface="Source Code Pro" panose="020B0509030403020204" pitchFamily="49" charset="0"/>
              </a:rPr>
              <a:t>    ...</a:t>
            </a:r>
          </a:p>
          <a:p>
            <a:r>
              <a:rPr lang="en-GB" dirty="0">
                <a:latin typeface="Source Code Pro" panose="020B0509030403020204" pitchFamily="49" charset="0"/>
              </a:rPr>
              <a:t>}</a:t>
            </a:r>
            <a:endParaRPr lang="en-GB" dirty="0" smtClean="0">
              <a:latin typeface="Source Code Pro" panose="020B0509030403020204" pitchFamily="49" charset="0"/>
            </a:endParaRPr>
          </a:p>
        </p:txBody>
      </p:sp>
    </p:spTree>
    <p:extLst>
      <p:ext uri="{BB962C8B-B14F-4D97-AF65-F5344CB8AC3E}">
        <p14:creationId xmlns:p14="http://schemas.microsoft.com/office/powerpoint/2010/main" val="104847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t>
            </a:r>
            <a:endParaRPr lang="en-GB" dirty="0"/>
          </a:p>
        </p:txBody>
      </p:sp>
      <p:sp>
        <p:nvSpPr>
          <p:cNvPr id="5" name="TextBox 4"/>
          <p:cNvSpPr txBox="1"/>
          <p:nvPr/>
        </p:nvSpPr>
        <p:spPr>
          <a:xfrm>
            <a:off x="2267744" y="3933056"/>
            <a:ext cx="6192688" cy="172819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600" dirty="0" smtClean="0">
                <a:latin typeface="Source Code Pro" panose="020B0509030403020204" pitchFamily="49" charset="0"/>
              </a:rPr>
              <a:t>from time import time</a:t>
            </a:r>
          </a:p>
          <a:p>
            <a:pPr>
              <a:spcBef>
                <a:spcPts val="600"/>
              </a:spcBef>
            </a:pPr>
            <a:r>
              <a:rPr lang="en-GB" sz="1600" dirty="0" smtClean="0">
                <a:latin typeface="Source Code Pro" panose="020B0509030403020204" pitchFamily="49" charset="0"/>
              </a:rPr>
              <a:t>class Timing:</a:t>
            </a:r>
          </a:p>
          <a:p>
            <a:r>
              <a:rPr lang="en-GB" sz="1600" dirty="0">
                <a:latin typeface="Source Code Pro" panose="020B0509030403020204" pitchFamily="49" charset="0"/>
              </a:rPr>
              <a:t> </a:t>
            </a:r>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__enter__(self):</a:t>
            </a:r>
          </a:p>
          <a:p>
            <a:r>
              <a:rPr lang="en-GB" sz="1600" dirty="0">
                <a:latin typeface="Source Code Pro" panose="020B0509030403020204" pitchFamily="49" charset="0"/>
              </a:rPr>
              <a:t> </a:t>
            </a:r>
            <a:r>
              <a:rPr lang="en-GB" sz="1600" dirty="0" smtClean="0">
                <a:latin typeface="Source Code Pro" panose="020B0509030403020204" pitchFamily="49" charset="0"/>
              </a:rPr>
              <a:t>       ...</a:t>
            </a:r>
          </a:p>
          <a:p>
            <a:r>
              <a:rPr lang="en-GB" sz="1600" dirty="0">
                <a:latin typeface="Source Code Pro" panose="020B0509030403020204" pitchFamily="49" charset="0"/>
              </a:rPr>
              <a:t> </a:t>
            </a:r>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__exit__(self, exception, value, trace):</a:t>
            </a:r>
          </a:p>
          <a:p>
            <a:r>
              <a:rPr lang="en-GB" sz="1600" dirty="0">
                <a:latin typeface="Source Code Pro" panose="020B0509030403020204" pitchFamily="49" charset="0"/>
              </a:rPr>
              <a:t> </a:t>
            </a:r>
            <a:r>
              <a:rPr lang="en-GB" sz="1600" dirty="0" smtClean="0">
                <a:latin typeface="Source Code Pro" panose="020B0509030403020204" pitchFamily="49" charset="0"/>
              </a:rPr>
              <a:t>       ...</a:t>
            </a:r>
          </a:p>
        </p:txBody>
      </p:sp>
      <p:sp>
        <p:nvSpPr>
          <p:cNvPr id="7" name="TextBox 6"/>
          <p:cNvSpPr txBox="1"/>
          <p:nvPr/>
        </p:nvSpPr>
        <p:spPr>
          <a:xfrm>
            <a:off x="2267744" y="2564904"/>
            <a:ext cx="6192688" cy="115212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800" dirty="0" smtClean="0">
                <a:latin typeface="Source Code Pro" panose="020B0509030403020204" pitchFamily="49" charset="0"/>
              </a:rPr>
              <a:t>with Timing():</a:t>
            </a:r>
          </a:p>
          <a:p>
            <a:r>
              <a:rPr lang="en-GB" sz="2800" dirty="0" smtClean="0">
                <a:latin typeface="Source Code Pro" panose="020B0509030403020204" pitchFamily="49" charset="0"/>
              </a:rPr>
              <a:t>    </a:t>
            </a:r>
            <a:r>
              <a:rPr lang="en-GB" sz="2800" i="1" dirty="0" err="1" smtClean="0">
                <a:latin typeface="Source Code Pro" panose="020B0509030403020204" pitchFamily="49" charset="0"/>
              </a:rPr>
              <a:t>task_to_time</a:t>
            </a:r>
            <a:r>
              <a:rPr lang="en-GB" sz="2800" i="1" dirty="0" smtClean="0">
                <a:latin typeface="Source Code Pro" panose="020B0509030403020204" pitchFamily="49" charset="0"/>
              </a:rPr>
              <a:t>()</a:t>
            </a:r>
          </a:p>
        </p:txBody>
      </p:sp>
      <p:sp>
        <p:nvSpPr>
          <p:cNvPr id="8" name="TextBox 7"/>
          <p:cNvSpPr txBox="1"/>
          <p:nvPr/>
        </p:nvSpPr>
        <p:spPr>
          <a:xfrm>
            <a:off x="395536" y="4561964"/>
            <a:ext cx="1944216" cy="523220"/>
          </a:xfrm>
          <a:prstGeom prst="rect">
            <a:avLst/>
          </a:prstGeom>
          <a:noFill/>
        </p:spPr>
        <p:txBody>
          <a:bodyPr wrap="square" rtlCol="0">
            <a:spAutoFit/>
          </a:bodyPr>
          <a:lstStyle/>
          <a:p>
            <a:r>
              <a:rPr lang="en-GB" sz="1400" dirty="0" smtClean="0">
                <a:solidFill>
                  <a:schemeClr val="tx1">
                    <a:lumMod val="75000"/>
                    <a:lumOff val="25000"/>
                  </a:schemeClr>
                </a:solidFill>
              </a:rPr>
              <a:t>Record current time using </a:t>
            </a:r>
            <a:r>
              <a:rPr lang="en-GB" sz="1400" i="1" dirty="0" smtClean="0">
                <a:solidFill>
                  <a:schemeClr val="tx1">
                    <a:lumMod val="75000"/>
                    <a:lumOff val="25000"/>
                  </a:schemeClr>
                </a:solidFill>
              </a:rPr>
              <a:t>time</a:t>
            </a:r>
            <a:endParaRPr lang="en-GB" sz="1400" i="1" dirty="0">
              <a:solidFill>
                <a:schemeClr val="tx1">
                  <a:lumMod val="75000"/>
                  <a:lumOff val="25000"/>
                </a:schemeClr>
              </a:solidFill>
            </a:endParaRPr>
          </a:p>
        </p:txBody>
      </p:sp>
      <p:sp>
        <p:nvSpPr>
          <p:cNvPr id="9" name="TextBox 8"/>
          <p:cNvSpPr txBox="1"/>
          <p:nvPr/>
        </p:nvSpPr>
        <p:spPr>
          <a:xfrm>
            <a:off x="395536" y="5283205"/>
            <a:ext cx="1944216" cy="954107"/>
          </a:xfrm>
          <a:prstGeom prst="rect">
            <a:avLst/>
          </a:prstGeom>
          <a:noFill/>
        </p:spPr>
        <p:txBody>
          <a:bodyPr wrap="square" rtlCol="0">
            <a:spAutoFit/>
          </a:bodyPr>
          <a:lstStyle/>
          <a:p>
            <a:r>
              <a:rPr lang="en-GB" sz="1400" dirty="0" smtClean="0">
                <a:solidFill>
                  <a:schemeClr val="tx1">
                    <a:lumMod val="75000"/>
                    <a:lumOff val="25000"/>
                  </a:schemeClr>
                </a:solidFill>
              </a:rPr>
              <a:t>Print elapsed time, optionally indicating whether an exception was thrown</a:t>
            </a:r>
            <a:endParaRPr lang="en-GB" sz="1400" i="1" dirty="0">
              <a:solidFill>
                <a:schemeClr val="tx1">
                  <a:lumMod val="75000"/>
                  <a:lumOff val="25000"/>
                </a:schemeClr>
              </a:solidFill>
            </a:endParaRPr>
          </a:p>
        </p:txBody>
      </p:sp>
      <p:cxnSp>
        <p:nvCxnSpPr>
          <p:cNvPr id="10" name="Straight Connector 9"/>
          <p:cNvCxnSpPr/>
          <p:nvPr/>
        </p:nvCxnSpPr>
        <p:spPr>
          <a:xfrm>
            <a:off x="1367644" y="4941168"/>
            <a:ext cx="1908212"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79712" y="5445223"/>
            <a:ext cx="1296144" cy="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5536" y="2996952"/>
            <a:ext cx="1944216" cy="523220"/>
          </a:xfrm>
          <a:prstGeom prst="rect">
            <a:avLst/>
          </a:prstGeom>
          <a:noFill/>
        </p:spPr>
        <p:txBody>
          <a:bodyPr wrap="square" rtlCol="0">
            <a:spAutoFit/>
          </a:bodyPr>
          <a:lstStyle/>
          <a:p>
            <a:r>
              <a:rPr lang="en-GB" sz="1400" dirty="0" smtClean="0">
                <a:solidFill>
                  <a:schemeClr val="tx1">
                    <a:lumMod val="75000"/>
                    <a:lumOff val="25000"/>
                  </a:schemeClr>
                </a:solidFill>
              </a:rPr>
              <a:t>Code to time the execution of</a:t>
            </a:r>
            <a:endParaRPr lang="en-GB" sz="1400" i="1" dirty="0">
              <a:solidFill>
                <a:schemeClr val="tx1">
                  <a:lumMod val="75000"/>
                  <a:lumOff val="25000"/>
                </a:schemeClr>
              </a:solidFill>
            </a:endParaRPr>
          </a:p>
        </p:txBody>
      </p:sp>
      <p:cxnSp>
        <p:nvCxnSpPr>
          <p:cNvPr id="18" name="Straight Connector 17"/>
          <p:cNvCxnSpPr/>
          <p:nvPr/>
        </p:nvCxnSpPr>
        <p:spPr>
          <a:xfrm>
            <a:off x="1547664" y="3356992"/>
            <a:ext cx="1656184"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5536" y="1484784"/>
            <a:ext cx="4968552" cy="707886"/>
          </a:xfrm>
          <a:prstGeom prst="rect">
            <a:avLst/>
          </a:prstGeom>
          <a:noFill/>
        </p:spPr>
        <p:txBody>
          <a:bodyPr wrap="square" rtlCol="0">
            <a:spAutoFit/>
          </a:bodyPr>
          <a:lstStyle/>
          <a:p>
            <a:r>
              <a:rPr lang="en-GB" sz="2000" dirty="0" smtClean="0">
                <a:solidFill>
                  <a:schemeClr val="tx1">
                    <a:lumMod val="75000"/>
                    <a:lumOff val="25000"/>
                  </a:schemeClr>
                </a:solidFill>
              </a:rPr>
              <a:t>Write a context manager to time the execution of code within a </a:t>
            </a:r>
            <a:r>
              <a:rPr lang="en-GB" sz="2000" i="1" dirty="0" smtClean="0">
                <a:solidFill>
                  <a:schemeClr val="tx1">
                    <a:lumMod val="75000"/>
                    <a:lumOff val="25000"/>
                  </a:schemeClr>
                </a:solidFill>
              </a:rPr>
              <a:t>with</a:t>
            </a:r>
            <a:r>
              <a:rPr lang="en-GB" sz="2000" dirty="0" smtClean="0">
                <a:solidFill>
                  <a:schemeClr val="tx1">
                    <a:lumMod val="75000"/>
                    <a:lumOff val="25000"/>
                  </a:schemeClr>
                </a:solidFill>
              </a:rPr>
              <a:t> statement</a:t>
            </a:r>
            <a:endParaRPr lang="en-GB" sz="2000" i="1" dirty="0">
              <a:solidFill>
                <a:schemeClr val="tx1">
                  <a:lumMod val="75000"/>
                  <a:lumOff val="25000"/>
                </a:schemeClr>
              </a:solidFill>
            </a:endParaRPr>
          </a:p>
        </p:txBody>
      </p:sp>
      <p:cxnSp>
        <p:nvCxnSpPr>
          <p:cNvPr id="24" name="Straight Connector 23"/>
          <p:cNvCxnSpPr/>
          <p:nvPr/>
        </p:nvCxnSpPr>
        <p:spPr>
          <a:xfrm>
            <a:off x="3563888" y="2196480"/>
            <a:ext cx="0" cy="44043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03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Special attributes</a:t>
            </a:r>
            <a:endParaRPr lang="en-GB" dirty="0"/>
          </a:p>
        </p:txBody>
      </p:sp>
      <p:sp>
        <p:nvSpPr>
          <p:cNvPr id="3" name="Content Placeholder 2"/>
          <p:cNvSpPr>
            <a:spLocks noGrp="1"/>
          </p:cNvSpPr>
          <p:nvPr>
            <p:ph idx="1"/>
          </p:nvPr>
        </p:nvSpPr>
        <p:spPr/>
        <p:txBody>
          <a:bodyPr>
            <a:noAutofit/>
          </a:bodyPr>
          <a:lstStyle/>
          <a:p>
            <a:r>
              <a:rPr lang="en-GB" dirty="0" smtClean="0"/>
              <a:t>A number of special attributes can also be defined, including...</a:t>
            </a:r>
          </a:p>
          <a:p>
            <a:pPr lvl="1"/>
            <a:r>
              <a:rPr lang="en-GB" i="1" dirty="0" smtClean="0"/>
              <a:t>__</a:t>
            </a:r>
            <a:r>
              <a:rPr lang="en-GB" i="1" dirty="0"/>
              <a:t>doc</a:t>
            </a:r>
            <a:r>
              <a:rPr lang="en-GB" i="1" dirty="0" smtClean="0"/>
              <a:t>__</a:t>
            </a:r>
            <a:r>
              <a:rPr lang="en-GB" dirty="0" smtClean="0"/>
              <a:t> is the documentation string and is used by the built-in </a:t>
            </a:r>
            <a:r>
              <a:rPr lang="en-GB" i="1" dirty="0" smtClean="0"/>
              <a:t>help</a:t>
            </a:r>
            <a:r>
              <a:rPr lang="en-GB" dirty="0" smtClean="0"/>
              <a:t> function</a:t>
            </a:r>
          </a:p>
          <a:p>
            <a:pPr lvl="1"/>
            <a:r>
              <a:rPr lang="en-GB" i="1" dirty="0" smtClean="0"/>
              <a:t>__</a:t>
            </a:r>
            <a:r>
              <a:rPr lang="en-GB" i="1" dirty="0"/>
              <a:t>name</a:t>
            </a:r>
            <a:r>
              <a:rPr lang="en-GB" i="1" dirty="0" smtClean="0"/>
              <a:t>__</a:t>
            </a:r>
            <a:r>
              <a:rPr lang="en-GB" dirty="0" smtClean="0"/>
              <a:t> is used to hold the name for functions and classes</a:t>
            </a:r>
          </a:p>
          <a:p>
            <a:pPr lvl="1"/>
            <a:r>
              <a:rPr lang="en-GB" i="1" dirty="0" smtClean="0"/>
              <a:t>__</a:t>
            </a:r>
            <a:r>
              <a:rPr lang="en-GB" i="1" dirty="0" err="1" smtClean="0"/>
              <a:t>dict</a:t>
            </a:r>
            <a:r>
              <a:rPr lang="en-GB" i="1" dirty="0" smtClean="0"/>
              <a:t>__</a:t>
            </a:r>
            <a:r>
              <a:rPr lang="en-GB" dirty="0" smtClean="0"/>
              <a:t> refers to the dictionary of values held by any object</a:t>
            </a:r>
          </a:p>
          <a:p>
            <a:pPr lvl="1"/>
            <a:r>
              <a:rPr lang="en-GB" i="1" dirty="0" smtClean="0"/>
              <a:t>__module__</a:t>
            </a:r>
            <a:r>
              <a:rPr lang="en-GB" dirty="0" smtClean="0"/>
              <a:t> names the defining module</a:t>
            </a:r>
          </a:p>
        </p:txBody>
      </p:sp>
    </p:spTree>
    <p:extLst>
      <p:ext uri="{BB962C8B-B14F-4D97-AF65-F5344CB8AC3E}">
        <p14:creationId xmlns:p14="http://schemas.microsoft.com/office/powerpoint/2010/main" val="4076165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Unit Testing</a:t>
            </a:r>
            <a:endParaRPr lang="en-GB" dirty="0"/>
          </a:p>
        </p:txBody>
      </p:sp>
      <p:sp>
        <p:nvSpPr>
          <p:cNvPr id="5" name="Subtitle 4"/>
          <p:cNvSpPr>
            <a:spLocks noGrp="1"/>
          </p:cNvSpPr>
          <p:nvPr>
            <p:ph type="subTitle" idx="1"/>
          </p:nvPr>
        </p:nvSpPr>
        <p:spPr/>
        <p:txBody>
          <a:bodyPr/>
          <a:lstStyle/>
          <a:p>
            <a:r>
              <a:rPr lang="en-GB" dirty="0" smtClean="0"/>
              <a:t>Programming </a:t>
            </a:r>
            <a:r>
              <a:rPr lang="en-GB" i="1" dirty="0" err="1" smtClean="0"/>
              <a:t>unittest</a:t>
            </a:r>
            <a:r>
              <a:rPr lang="en-GB" dirty="0" smtClean="0"/>
              <a:t> with GUTs</a:t>
            </a:r>
            <a:endParaRPr lang="en-GB" dirty="0"/>
          </a:p>
        </p:txBody>
      </p:sp>
    </p:spTree>
    <p:extLst>
      <p:ext uri="{BB962C8B-B14F-4D97-AF65-F5344CB8AC3E}">
        <p14:creationId xmlns:p14="http://schemas.microsoft.com/office/powerpoint/2010/main" val="223118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 at a glance</a:t>
            </a:r>
            <a:endParaRPr lang="en-GB" dirty="0"/>
          </a:p>
        </p:txBody>
      </p:sp>
      <p:sp>
        <p:nvSpPr>
          <p:cNvPr id="3" name="Content Placeholder 2"/>
          <p:cNvSpPr>
            <a:spLocks noGrp="1"/>
          </p:cNvSpPr>
          <p:nvPr>
            <p:ph idx="1"/>
          </p:nvPr>
        </p:nvSpPr>
        <p:spPr/>
        <p:txBody>
          <a:bodyPr>
            <a:normAutofit/>
          </a:bodyPr>
          <a:lstStyle/>
          <a:p>
            <a:r>
              <a:rPr lang="en-GB" dirty="0" smtClean="0"/>
              <a:t>Python has many testing frameworks available, including </a:t>
            </a:r>
            <a:r>
              <a:rPr lang="en-GB" i="1" dirty="0" err="1" smtClean="0"/>
              <a:t>unittest</a:t>
            </a:r>
            <a:endParaRPr lang="en-GB" i="1" dirty="0" smtClean="0"/>
          </a:p>
          <a:p>
            <a:r>
              <a:rPr lang="en-GB" i="1" dirty="0" err="1" smtClean="0"/>
              <a:t>unittest</a:t>
            </a:r>
            <a:r>
              <a:rPr lang="en-GB" dirty="0" smtClean="0"/>
              <a:t> is derived from JUnit and has a rich vocabulary of assertions</a:t>
            </a:r>
          </a:p>
          <a:p>
            <a:r>
              <a:rPr lang="en-GB" dirty="0" smtClean="0"/>
              <a:t>Good Unit Tests (GUTs) are structured around explanation and intention</a:t>
            </a:r>
          </a:p>
          <a:p>
            <a:r>
              <a:rPr lang="en-GB" dirty="0" smtClean="0"/>
              <a:t>The outcome of a unit test depends solely on the code and the tests</a:t>
            </a:r>
            <a:endParaRPr lang="en-GB" dirty="0"/>
          </a:p>
        </p:txBody>
      </p:sp>
    </p:spTree>
    <p:extLst>
      <p:ext uri="{BB962C8B-B14F-4D97-AF65-F5344CB8AC3E}">
        <p14:creationId xmlns:p14="http://schemas.microsoft.com/office/powerpoint/2010/main" val="41273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unittest</a:t>
            </a:r>
            <a:endParaRPr lang="en-GB" i="1" dirty="0"/>
          </a:p>
        </p:txBody>
      </p:sp>
      <p:sp>
        <p:nvSpPr>
          <p:cNvPr id="3" name="Content Placeholder 2"/>
          <p:cNvSpPr>
            <a:spLocks noGrp="1"/>
          </p:cNvSpPr>
          <p:nvPr>
            <p:ph idx="1"/>
          </p:nvPr>
        </p:nvSpPr>
        <p:spPr/>
        <p:txBody>
          <a:bodyPr>
            <a:noAutofit/>
          </a:bodyPr>
          <a:lstStyle/>
          <a:p>
            <a:r>
              <a:rPr lang="en-GB" dirty="0" smtClean="0"/>
              <a:t>The </a:t>
            </a:r>
            <a:r>
              <a:rPr lang="en-GB" i="1" dirty="0" err="1" smtClean="0"/>
              <a:t>unittest</a:t>
            </a:r>
            <a:r>
              <a:rPr lang="en-GB" dirty="0" smtClean="0"/>
              <a:t> framework is a standard JUnit-inspired framework</a:t>
            </a:r>
          </a:p>
          <a:p>
            <a:pPr lvl="1"/>
            <a:r>
              <a:rPr lang="en-GB" dirty="0" smtClean="0"/>
              <a:t>It is organised around test case classes, which contain test case methods</a:t>
            </a:r>
          </a:p>
          <a:p>
            <a:pPr lvl="1"/>
            <a:r>
              <a:rPr lang="en-GB" dirty="0" smtClean="0"/>
              <a:t>Naming follows Java </a:t>
            </a:r>
            <a:r>
              <a:rPr lang="en-GB" dirty="0" err="1" smtClean="0"/>
              <a:t>camelCase</a:t>
            </a:r>
            <a:endParaRPr lang="en-GB" dirty="0" smtClean="0"/>
          </a:p>
          <a:p>
            <a:pPr lvl="1"/>
            <a:r>
              <a:rPr lang="en-GB" dirty="0" smtClean="0"/>
              <a:t>Runnable in other frameworks, e.g., </a:t>
            </a:r>
            <a:r>
              <a:rPr lang="en-GB" i="1" dirty="0" err="1" smtClean="0"/>
              <a:t>pytest</a:t>
            </a:r>
            <a:endParaRPr lang="en-GB" i="1" dirty="0" smtClean="0"/>
          </a:p>
          <a:p>
            <a:r>
              <a:rPr lang="en-GB" dirty="0" smtClean="0"/>
              <a:t>Python has no shortage of available testing frameworks!</a:t>
            </a:r>
          </a:p>
          <a:p>
            <a:pPr lvl="1"/>
            <a:r>
              <a:rPr lang="en-GB" dirty="0" smtClean="0"/>
              <a:t>E.g., </a:t>
            </a:r>
            <a:r>
              <a:rPr lang="en-GB" i="1" dirty="0" err="1" smtClean="0"/>
              <a:t>doctest</a:t>
            </a:r>
            <a:r>
              <a:rPr lang="en-GB" dirty="0" smtClean="0"/>
              <a:t>, </a:t>
            </a:r>
            <a:r>
              <a:rPr lang="en-GB" i="1" dirty="0" smtClean="0"/>
              <a:t>nose</a:t>
            </a:r>
            <a:r>
              <a:rPr lang="en-GB" dirty="0" smtClean="0"/>
              <a:t>, </a:t>
            </a:r>
            <a:r>
              <a:rPr lang="en-GB" i="1" dirty="0" err="1" smtClean="0"/>
              <a:t>pytest</a:t>
            </a:r>
            <a:endParaRPr lang="en-GB" i="1" dirty="0"/>
          </a:p>
        </p:txBody>
      </p:sp>
    </p:spTree>
    <p:extLst>
      <p:ext uri="{BB962C8B-B14F-4D97-AF65-F5344CB8AC3E}">
        <p14:creationId xmlns:p14="http://schemas.microsoft.com/office/powerpoint/2010/main" val="21017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Good Unit Tests (GUTs)</a:t>
            </a:r>
            <a:endParaRPr lang="en-GB" dirty="0"/>
          </a:p>
        </p:txBody>
      </p:sp>
      <p:sp>
        <p:nvSpPr>
          <p:cNvPr id="4" name="TextBox 3"/>
          <p:cNvSpPr txBox="1"/>
          <p:nvPr/>
        </p:nvSpPr>
        <p:spPr>
          <a:xfrm>
            <a:off x="755576" y="2226350"/>
            <a:ext cx="7632848" cy="3168352"/>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800" dirty="0"/>
              <a:t>Very many people say "TDD" when they really mean, "I have good unit tests" ("I have GUTs</a:t>
            </a:r>
            <a:r>
              <a:rPr lang="en-GB" sz="2800" dirty="0" smtClean="0"/>
              <a:t>"?). </a:t>
            </a:r>
            <a:r>
              <a:rPr lang="en-GB" sz="2800" dirty="0"/>
              <a:t>Ron Jeffries tried for years to explain what this was, but we never got a catch-phrase for it, and now TDD is being watered down to mean GUTs</a:t>
            </a:r>
            <a:r>
              <a:rPr lang="en-GB" sz="2800" dirty="0" smtClean="0"/>
              <a:t>.</a:t>
            </a:r>
          </a:p>
          <a:p>
            <a:pPr algn="r">
              <a:spcBef>
                <a:spcPts val="1200"/>
              </a:spcBef>
            </a:pPr>
            <a:r>
              <a:rPr lang="en-GB" sz="2800" i="1" dirty="0" smtClean="0"/>
              <a:t>Alistair Cockburn</a:t>
            </a:r>
          </a:p>
        </p:txBody>
      </p:sp>
      <p:sp>
        <p:nvSpPr>
          <p:cNvPr id="5" name="Rectangle 4"/>
          <p:cNvSpPr/>
          <p:nvPr/>
        </p:nvSpPr>
        <p:spPr>
          <a:xfrm>
            <a:off x="1792838" y="5610726"/>
            <a:ext cx="6739602" cy="338554"/>
          </a:xfrm>
          <a:prstGeom prst="rect">
            <a:avLst/>
          </a:prstGeom>
        </p:spPr>
        <p:txBody>
          <a:bodyPr wrap="none">
            <a:spAutoFit/>
          </a:bodyPr>
          <a:lstStyle/>
          <a:p>
            <a:pPr algn="r"/>
            <a:r>
              <a:rPr lang="en-GB" sz="1600" dirty="0">
                <a:solidFill>
                  <a:schemeClr val="bg1">
                    <a:lumMod val="65000"/>
                  </a:schemeClr>
                </a:solidFill>
              </a:rPr>
              <a:t>http://alistair.cockburn.us/The+modern+programming+professional+has+GUTs</a:t>
            </a:r>
          </a:p>
        </p:txBody>
      </p:sp>
    </p:spTree>
    <p:extLst>
      <p:ext uri="{BB962C8B-B14F-4D97-AF65-F5344CB8AC3E}">
        <p14:creationId xmlns:p14="http://schemas.microsoft.com/office/powerpoint/2010/main" val="349119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GUTs in practice</a:t>
            </a:r>
            <a:endParaRPr lang="en-GB" dirty="0"/>
          </a:p>
        </p:txBody>
      </p:sp>
      <p:sp>
        <p:nvSpPr>
          <p:cNvPr id="3" name="Content Placeholder 2"/>
          <p:cNvSpPr>
            <a:spLocks noGrp="1"/>
          </p:cNvSpPr>
          <p:nvPr>
            <p:ph idx="1"/>
          </p:nvPr>
        </p:nvSpPr>
        <p:spPr/>
        <p:txBody>
          <a:bodyPr/>
          <a:lstStyle/>
          <a:p>
            <a:r>
              <a:rPr lang="en-GB" dirty="0"/>
              <a:t>Good unit tests (GUTs)...</a:t>
            </a:r>
          </a:p>
          <a:p>
            <a:pPr lvl="1"/>
            <a:r>
              <a:rPr lang="en-GB" dirty="0"/>
              <a:t>Are fully automated, i.e., write code to test code</a:t>
            </a:r>
          </a:p>
          <a:p>
            <a:pPr lvl="1"/>
            <a:r>
              <a:rPr lang="en-GB" dirty="0"/>
              <a:t>Offer good coverage of the code under test, including </a:t>
            </a:r>
            <a:r>
              <a:rPr lang="en-GB" dirty="0" smtClean="0"/>
              <a:t>boundary cases </a:t>
            </a:r>
            <a:r>
              <a:rPr lang="en-GB" dirty="0"/>
              <a:t>and error-handling paths</a:t>
            </a:r>
          </a:p>
          <a:p>
            <a:pPr lvl="1"/>
            <a:r>
              <a:rPr lang="en-GB" dirty="0"/>
              <a:t>Are easy to read and to maintain</a:t>
            </a:r>
          </a:p>
          <a:p>
            <a:pPr lvl="1"/>
            <a:r>
              <a:rPr lang="en-GB" dirty="0"/>
              <a:t>Express the intent of the code under test — they do more than just check it</a:t>
            </a:r>
          </a:p>
        </p:txBody>
      </p:sp>
    </p:spTree>
    <p:extLst>
      <p:ext uri="{BB962C8B-B14F-4D97-AF65-F5344CB8AC3E}">
        <p14:creationId xmlns:p14="http://schemas.microsoft.com/office/powerpoint/2010/main" val="28657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Not-so-good unit tests</a:t>
            </a:r>
            <a:endParaRPr lang="en-GB" dirty="0"/>
          </a:p>
        </p:txBody>
      </p:sp>
      <p:sp>
        <p:nvSpPr>
          <p:cNvPr id="3" name="Content Placeholder 2"/>
          <p:cNvSpPr>
            <a:spLocks noGrp="1"/>
          </p:cNvSpPr>
          <p:nvPr>
            <p:ph idx="1"/>
          </p:nvPr>
        </p:nvSpPr>
        <p:spPr/>
        <p:txBody>
          <a:bodyPr/>
          <a:lstStyle/>
          <a:p>
            <a:r>
              <a:rPr lang="en-GB" dirty="0"/>
              <a:t>Problematic test styles include...</a:t>
            </a:r>
          </a:p>
          <a:p>
            <a:pPr lvl="1"/>
            <a:r>
              <a:rPr lang="en-GB" i="1" dirty="0"/>
              <a:t>Monolithic tests</a:t>
            </a:r>
            <a:r>
              <a:rPr lang="en-GB" dirty="0"/>
              <a:t>: all test cases in a single </a:t>
            </a:r>
            <a:r>
              <a:rPr lang="en-GB" dirty="0" smtClean="0"/>
              <a:t>function, </a:t>
            </a:r>
            <a:r>
              <a:rPr lang="en-GB" dirty="0"/>
              <a:t>e.g., </a:t>
            </a:r>
            <a:r>
              <a:rPr lang="en-GB" i="1" dirty="0" smtClean="0"/>
              <a:t>test</a:t>
            </a:r>
            <a:endParaRPr lang="en-GB" i="1" dirty="0"/>
          </a:p>
          <a:p>
            <a:pPr lvl="1"/>
            <a:r>
              <a:rPr lang="en-GB" i="1" dirty="0"/>
              <a:t>Ad hoc tests</a:t>
            </a:r>
            <a:r>
              <a:rPr lang="en-GB" dirty="0"/>
              <a:t>: test cases arbitrarily scattered across test functions, e.g., </a:t>
            </a:r>
            <a:r>
              <a:rPr lang="en-GB" i="1" dirty="0" smtClean="0"/>
              <a:t>test1</a:t>
            </a:r>
            <a:r>
              <a:rPr lang="en-GB" dirty="0"/>
              <a:t>, </a:t>
            </a:r>
            <a:r>
              <a:rPr lang="en-GB" i="1" dirty="0" smtClean="0"/>
              <a:t>test2</a:t>
            </a:r>
            <a:r>
              <a:rPr lang="en-GB" dirty="0"/>
              <a:t>, ...</a:t>
            </a:r>
          </a:p>
          <a:p>
            <a:pPr lvl="1"/>
            <a:r>
              <a:rPr lang="en-GB" i="1" dirty="0"/>
              <a:t>Procedural tests</a:t>
            </a:r>
            <a:r>
              <a:rPr lang="en-GB" dirty="0"/>
              <a:t>: test cases bundled into a test method that correspond to target method, e.g., </a:t>
            </a:r>
            <a:r>
              <a:rPr lang="en-GB" i="1" dirty="0" err="1" smtClean="0"/>
              <a:t>test_foo</a:t>
            </a:r>
            <a:r>
              <a:rPr lang="en-GB" dirty="0" smtClean="0"/>
              <a:t> </a:t>
            </a:r>
            <a:r>
              <a:rPr lang="en-GB" dirty="0"/>
              <a:t>tests </a:t>
            </a:r>
            <a:r>
              <a:rPr lang="en-GB" i="1" dirty="0" smtClean="0"/>
              <a:t>foo</a:t>
            </a:r>
            <a:endParaRPr lang="en-GB" i="1" dirty="0"/>
          </a:p>
        </p:txBody>
      </p:sp>
    </p:spTree>
    <p:extLst>
      <p:ext uri="{BB962C8B-B14F-4D97-AF65-F5344CB8AC3E}">
        <p14:creationId xmlns:p14="http://schemas.microsoft.com/office/powerpoint/2010/main" val="119032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a:t>
            </a:r>
            <a:r>
              <a:rPr lang="en-GB" i="1" dirty="0" err="1" smtClean="0"/>
              <a:t>unittest</a:t>
            </a:r>
            <a:r>
              <a:rPr lang="en-GB" dirty="0" smtClean="0"/>
              <a:t> example</a:t>
            </a:r>
            <a:endParaRPr lang="en-GB" dirty="0"/>
          </a:p>
        </p:txBody>
      </p:sp>
      <p:sp>
        <p:nvSpPr>
          <p:cNvPr id="4" name="TextBox 3"/>
          <p:cNvSpPr txBox="1"/>
          <p:nvPr/>
        </p:nvSpPr>
        <p:spPr>
          <a:xfrm>
            <a:off x="683568" y="2204864"/>
            <a:ext cx="7776864" cy="396044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200" dirty="0">
                <a:latin typeface="Source Code Pro" panose="020B0509030403020204" pitchFamily="49" charset="0"/>
              </a:rPr>
              <a:t>from </a:t>
            </a:r>
            <a:r>
              <a:rPr lang="en-GB" sz="1200" dirty="0" err="1">
                <a:latin typeface="Source Code Pro" panose="020B0509030403020204" pitchFamily="49" charset="0"/>
              </a:rPr>
              <a:t>leap_year</a:t>
            </a:r>
            <a:r>
              <a:rPr lang="en-GB" sz="1200" dirty="0">
                <a:latin typeface="Source Code Pro" panose="020B0509030403020204" pitchFamily="49" charset="0"/>
              </a:rPr>
              <a:t> import </a:t>
            </a:r>
            <a:r>
              <a:rPr lang="en-GB" sz="1200" dirty="0" err="1">
                <a:latin typeface="Source Code Pro" panose="020B0509030403020204" pitchFamily="49" charset="0"/>
              </a:rPr>
              <a:t>is_leap_year</a:t>
            </a:r>
            <a:endParaRPr lang="en-GB" sz="1200" dirty="0">
              <a:latin typeface="Source Code Pro" panose="020B0509030403020204" pitchFamily="49" charset="0"/>
            </a:endParaRPr>
          </a:p>
          <a:p>
            <a:r>
              <a:rPr lang="en-GB" sz="1200" dirty="0">
                <a:latin typeface="Source Code Pro" panose="020B0509030403020204" pitchFamily="49" charset="0"/>
              </a:rPr>
              <a:t>import </a:t>
            </a:r>
            <a:r>
              <a:rPr lang="en-GB" sz="1200" dirty="0" err="1">
                <a:latin typeface="Source Code Pro" panose="020B0509030403020204" pitchFamily="49" charset="0"/>
              </a:rPr>
              <a:t>unittest</a:t>
            </a:r>
            <a:endParaRPr lang="en-GB" sz="1200" dirty="0">
              <a:latin typeface="Source Code Pro" panose="020B0509030403020204" pitchFamily="49" charset="0"/>
            </a:endParaRPr>
          </a:p>
          <a:p>
            <a:endParaRPr lang="en-GB" sz="1200" dirty="0">
              <a:latin typeface="Source Code Pro" panose="020B0509030403020204" pitchFamily="49" charset="0"/>
            </a:endParaRPr>
          </a:p>
          <a:p>
            <a:r>
              <a:rPr lang="en-GB" sz="1200" dirty="0">
                <a:latin typeface="Source Code Pro" panose="020B0509030403020204" pitchFamily="49" charset="0"/>
              </a:rPr>
              <a:t>class </a:t>
            </a:r>
            <a:r>
              <a:rPr lang="en-GB" sz="1200" dirty="0" err="1">
                <a:latin typeface="Source Code Pro" panose="020B0509030403020204" pitchFamily="49" charset="0"/>
              </a:rPr>
              <a:t>LeapYearTests</a:t>
            </a:r>
            <a:r>
              <a:rPr lang="en-GB" sz="1200" dirty="0">
                <a:latin typeface="Source Code Pro" panose="020B0509030403020204" pitchFamily="49" charset="0"/>
              </a:rPr>
              <a:t>(</a:t>
            </a:r>
            <a:r>
              <a:rPr lang="en-GB" sz="1200" dirty="0" err="1">
                <a:latin typeface="Source Code Pro" panose="020B0509030403020204" pitchFamily="49" charset="0"/>
              </a:rPr>
              <a:t>unittest.TestCase</a:t>
            </a:r>
            <a:r>
              <a:rPr lang="en-GB" sz="1200" dirty="0">
                <a:latin typeface="Source Code Pro" panose="020B0509030403020204" pitchFamily="49" charset="0"/>
              </a:rPr>
              <a:t>):</a:t>
            </a:r>
          </a:p>
          <a:p>
            <a:endParaRPr lang="en-GB" sz="1200" dirty="0">
              <a:latin typeface="Source Code Pro" panose="020B0509030403020204" pitchFamily="49" charset="0"/>
            </a:endParaRPr>
          </a:p>
          <a:p>
            <a:r>
              <a:rPr lang="en-GB" sz="1200" dirty="0">
                <a:latin typeface="Source Code Pro" panose="020B0509030403020204" pitchFamily="49" charset="0"/>
              </a:rPr>
              <a:t>    </a:t>
            </a:r>
            <a:r>
              <a:rPr lang="en-GB" sz="1200" dirty="0" err="1">
                <a:latin typeface="Source Code Pro" panose="020B0509030403020204" pitchFamily="49" charset="0"/>
              </a:rPr>
              <a:t>def</a:t>
            </a:r>
            <a:r>
              <a:rPr lang="en-GB" sz="1200" dirty="0">
                <a:latin typeface="Source Code Pro" panose="020B0509030403020204" pitchFamily="49" charset="0"/>
              </a:rPr>
              <a:t> test_that_years_not_divisible_by_4_are_not_leap_years(self):</a:t>
            </a:r>
          </a:p>
          <a:p>
            <a:r>
              <a:rPr lang="en-GB" sz="1200" dirty="0">
                <a:latin typeface="Source Code Pro" panose="020B0509030403020204" pitchFamily="49" charset="0"/>
              </a:rPr>
              <a:t>        </a:t>
            </a:r>
            <a:r>
              <a:rPr lang="en-GB" sz="1200" dirty="0" err="1">
                <a:latin typeface="Source Code Pro" panose="020B0509030403020204" pitchFamily="49" charset="0"/>
              </a:rPr>
              <a:t>self.assertFalse</a:t>
            </a:r>
            <a:r>
              <a:rPr lang="en-GB" sz="1200" dirty="0">
                <a:latin typeface="Source Code Pro" panose="020B0509030403020204" pitchFamily="49" charset="0"/>
              </a:rPr>
              <a:t>(</a:t>
            </a:r>
            <a:r>
              <a:rPr lang="en-GB" sz="1200" dirty="0" err="1">
                <a:latin typeface="Source Code Pro" panose="020B0509030403020204" pitchFamily="49" charset="0"/>
              </a:rPr>
              <a:t>is_leap_year</a:t>
            </a:r>
            <a:r>
              <a:rPr lang="en-GB" sz="1200" dirty="0">
                <a:latin typeface="Source Code Pro" panose="020B0509030403020204" pitchFamily="49" charset="0"/>
              </a:rPr>
              <a:t>(2015))</a:t>
            </a:r>
          </a:p>
          <a:p>
            <a:endParaRPr lang="en-GB" sz="1200" dirty="0">
              <a:latin typeface="Source Code Pro" panose="020B0509030403020204" pitchFamily="49" charset="0"/>
            </a:endParaRPr>
          </a:p>
          <a:p>
            <a:r>
              <a:rPr lang="en-GB" sz="1200" dirty="0">
                <a:latin typeface="Source Code Pro" panose="020B0509030403020204" pitchFamily="49" charset="0"/>
              </a:rPr>
              <a:t>    </a:t>
            </a:r>
            <a:r>
              <a:rPr lang="en-GB" sz="1200" dirty="0" err="1">
                <a:latin typeface="Source Code Pro" panose="020B0509030403020204" pitchFamily="49" charset="0"/>
              </a:rPr>
              <a:t>def</a:t>
            </a:r>
            <a:r>
              <a:rPr lang="en-GB" sz="1200" dirty="0">
                <a:latin typeface="Source Code Pro" panose="020B0509030403020204" pitchFamily="49" charset="0"/>
              </a:rPr>
              <a:t> </a:t>
            </a:r>
            <a:r>
              <a:rPr lang="en-GB" sz="1200" dirty="0" smtClean="0">
                <a:latin typeface="Source Code Pro" panose="020B0509030403020204" pitchFamily="49" charset="0"/>
              </a:rPr>
              <a:t>test_that_years_divisible_by_4_but_not_by_100_are_leap_years(self</a:t>
            </a:r>
            <a:r>
              <a:rPr lang="en-GB" sz="1200" dirty="0">
                <a:latin typeface="Source Code Pro" panose="020B0509030403020204" pitchFamily="49" charset="0"/>
              </a:rPr>
              <a:t>):</a:t>
            </a:r>
          </a:p>
          <a:p>
            <a:r>
              <a:rPr lang="en-GB" sz="1200" dirty="0">
                <a:latin typeface="Source Code Pro" panose="020B0509030403020204" pitchFamily="49" charset="0"/>
              </a:rPr>
              <a:t>        </a:t>
            </a:r>
            <a:r>
              <a:rPr lang="en-GB" sz="1200" dirty="0" err="1">
                <a:latin typeface="Source Code Pro" panose="020B0509030403020204" pitchFamily="49" charset="0"/>
              </a:rPr>
              <a:t>self.assertTrue</a:t>
            </a:r>
            <a:r>
              <a:rPr lang="en-GB" sz="1200" dirty="0">
                <a:latin typeface="Source Code Pro" panose="020B0509030403020204" pitchFamily="49" charset="0"/>
              </a:rPr>
              <a:t>(</a:t>
            </a:r>
            <a:r>
              <a:rPr lang="en-GB" sz="1200" dirty="0" err="1">
                <a:latin typeface="Source Code Pro" panose="020B0509030403020204" pitchFamily="49" charset="0"/>
              </a:rPr>
              <a:t>is_leap_year</a:t>
            </a:r>
            <a:r>
              <a:rPr lang="en-GB" sz="1200" dirty="0">
                <a:latin typeface="Source Code Pro" panose="020B0509030403020204" pitchFamily="49" charset="0"/>
              </a:rPr>
              <a:t>(2016))</a:t>
            </a:r>
          </a:p>
          <a:p>
            <a:endParaRPr lang="en-GB" sz="1200" dirty="0">
              <a:latin typeface="Source Code Pro" panose="020B0509030403020204" pitchFamily="49" charset="0"/>
            </a:endParaRPr>
          </a:p>
          <a:p>
            <a:r>
              <a:rPr lang="en-GB" sz="1200" dirty="0">
                <a:latin typeface="Source Code Pro" panose="020B0509030403020204" pitchFamily="49" charset="0"/>
              </a:rPr>
              <a:t>    </a:t>
            </a:r>
            <a:r>
              <a:rPr lang="en-GB" sz="1200" dirty="0" err="1">
                <a:latin typeface="Source Code Pro" panose="020B0509030403020204" pitchFamily="49" charset="0"/>
              </a:rPr>
              <a:t>def</a:t>
            </a:r>
            <a:r>
              <a:rPr lang="en-GB" sz="1200" dirty="0">
                <a:latin typeface="Source Code Pro" panose="020B0509030403020204" pitchFamily="49" charset="0"/>
              </a:rPr>
              <a:t> test_that_years_divisible_by_100_but_not_by_400_are_not_leap_years(self):</a:t>
            </a:r>
          </a:p>
          <a:p>
            <a:r>
              <a:rPr lang="en-GB" sz="1200" dirty="0">
                <a:latin typeface="Source Code Pro" panose="020B0509030403020204" pitchFamily="49" charset="0"/>
              </a:rPr>
              <a:t>        </a:t>
            </a:r>
            <a:r>
              <a:rPr lang="en-GB" sz="1200" dirty="0" err="1">
                <a:latin typeface="Source Code Pro" panose="020B0509030403020204" pitchFamily="49" charset="0"/>
              </a:rPr>
              <a:t>self.assertFalse</a:t>
            </a:r>
            <a:r>
              <a:rPr lang="en-GB" sz="1200" dirty="0">
                <a:latin typeface="Source Code Pro" panose="020B0509030403020204" pitchFamily="49" charset="0"/>
              </a:rPr>
              <a:t>(</a:t>
            </a:r>
            <a:r>
              <a:rPr lang="en-GB" sz="1200" dirty="0" err="1">
                <a:latin typeface="Source Code Pro" panose="020B0509030403020204" pitchFamily="49" charset="0"/>
              </a:rPr>
              <a:t>is_leap_year</a:t>
            </a:r>
            <a:r>
              <a:rPr lang="en-GB" sz="1200" dirty="0">
                <a:latin typeface="Source Code Pro" panose="020B0509030403020204" pitchFamily="49" charset="0"/>
              </a:rPr>
              <a:t>(1900))</a:t>
            </a:r>
          </a:p>
          <a:p>
            <a:endParaRPr lang="en-GB" sz="1200" dirty="0">
              <a:latin typeface="Source Code Pro" panose="020B0509030403020204" pitchFamily="49" charset="0"/>
            </a:endParaRPr>
          </a:p>
          <a:p>
            <a:r>
              <a:rPr lang="en-GB" sz="1200" dirty="0">
                <a:latin typeface="Source Code Pro" panose="020B0509030403020204" pitchFamily="49" charset="0"/>
              </a:rPr>
              <a:t>    </a:t>
            </a:r>
            <a:r>
              <a:rPr lang="en-GB" sz="1200" dirty="0" err="1">
                <a:latin typeface="Source Code Pro" panose="020B0509030403020204" pitchFamily="49" charset="0"/>
              </a:rPr>
              <a:t>def</a:t>
            </a:r>
            <a:r>
              <a:rPr lang="en-GB" sz="1200" dirty="0">
                <a:latin typeface="Source Code Pro" panose="020B0509030403020204" pitchFamily="49" charset="0"/>
              </a:rPr>
              <a:t> test_that_years_divisible_by_400_are_leap_years(self):</a:t>
            </a:r>
          </a:p>
          <a:p>
            <a:r>
              <a:rPr lang="en-GB" sz="1200" dirty="0">
                <a:latin typeface="Source Code Pro" panose="020B0509030403020204" pitchFamily="49" charset="0"/>
              </a:rPr>
              <a:t>        </a:t>
            </a:r>
            <a:r>
              <a:rPr lang="en-GB" sz="1200" dirty="0" err="1" smtClean="0">
                <a:latin typeface="Source Code Pro" panose="020B0509030403020204" pitchFamily="49" charset="0"/>
              </a:rPr>
              <a:t>self.assertTrue</a:t>
            </a:r>
            <a:r>
              <a:rPr lang="en-GB" sz="1200" dirty="0" smtClean="0">
                <a:latin typeface="Source Code Pro" panose="020B0509030403020204" pitchFamily="49" charset="0"/>
              </a:rPr>
              <a:t>(</a:t>
            </a:r>
            <a:r>
              <a:rPr lang="en-GB" sz="1200" dirty="0" err="1" smtClean="0">
                <a:latin typeface="Source Code Pro" panose="020B0509030403020204" pitchFamily="49" charset="0"/>
              </a:rPr>
              <a:t>is_leap_year</a:t>
            </a:r>
            <a:r>
              <a:rPr lang="en-GB" sz="1200" dirty="0" smtClean="0">
                <a:latin typeface="Source Code Pro" panose="020B0509030403020204" pitchFamily="49" charset="0"/>
              </a:rPr>
              <a:t>(2000</a:t>
            </a:r>
            <a:r>
              <a:rPr lang="en-GB" sz="1200" dirty="0">
                <a:latin typeface="Source Code Pro" panose="020B0509030403020204" pitchFamily="49" charset="0"/>
              </a:rPr>
              <a:t>))</a:t>
            </a:r>
          </a:p>
          <a:p>
            <a:endParaRPr lang="en-GB" sz="1200" dirty="0">
              <a:latin typeface="Source Code Pro" panose="020B0509030403020204" pitchFamily="49" charset="0"/>
            </a:endParaRPr>
          </a:p>
          <a:p>
            <a:endParaRPr lang="en-GB" sz="1200" dirty="0">
              <a:latin typeface="Source Code Pro" panose="020B0509030403020204" pitchFamily="49" charset="0"/>
            </a:endParaRPr>
          </a:p>
          <a:p>
            <a:r>
              <a:rPr lang="en-GB" sz="1200" dirty="0">
                <a:latin typeface="Source Code Pro" panose="020B0509030403020204" pitchFamily="49" charset="0"/>
              </a:rPr>
              <a:t>if __name__ == '__main__':</a:t>
            </a:r>
          </a:p>
          <a:p>
            <a:r>
              <a:rPr lang="en-GB" sz="1200" dirty="0">
                <a:latin typeface="Source Code Pro" panose="020B0509030403020204" pitchFamily="49" charset="0"/>
              </a:rPr>
              <a:t>    </a:t>
            </a:r>
            <a:r>
              <a:rPr lang="en-GB" sz="1200" dirty="0" err="1">
                <a:latin typeface="Source Code Pro" panose="020B0509030403020204" pitchFamily="49" charset="0"/>
              </a:rPr>
              <a:t>unittest.main</a:t>
            </a:r>
            <a:r>
              <a:rPr lang="en-GB" sz="1200" dirty="0">
                <a:latin typeface="Source Code Pro" panose="020B0509030403020204" pitchFamily="49" charset="0"/>
              </a:rPr>
              <a:t>()</a:t>
            </a:r>
          </a:p>
        </p:txBody>
      </p:sp>
      <p:sp>
        <p:nvSpPr>
          <p:cNvPr id="5" name="TextBox 4"/>
          <p:cNvSpPr txBox="1"/>
          <p:nvPr/>
        </p:nvSpPr>
        <p:spPr>
          <a:xfrm>
            <a:off x="3275856" y="1772816"/>
            <a:ext cx="3312368" cy="307777"/>
          </a:xfrm>
          <a:prstGeom prst="rect">
            <a:avLst/>
          </a:prstGeom>
          <a:noFill/>
        </p:spPr>
        <p:txBody>
          <a:bodyPr wrap="square" rtlCol="0">
            <a:spAutoFit/>
          </a:bodyPr>
          <a:lstStyle/>
          <a:p>
            <a:r>
              <a:rPr lang="en-GB" sz="1400" dirty="0" smtClean="0">
                <a:solidFill>
                  <a:schemeClr val="tx1">
                    <a:lumMod val="75000"/>
                    <a:lumOff val="25000"/>
                  </a:schemeClr>
                </a:solidFill>
              </a:rPr>
              <a:t>Derivation from base class is necessary</a:t>
            </a:r>
            <a:endParaRPr lang="en-GB" sz="1400" dirty="0">
              <a:solidFill>
                <a:schemeClr val="tx1">
                  <a:lumMod val="75000"/>
                  <a:lumOff val="25000"/>
                </a:schemeClr>
              </a:solidFill>
            </a:endParaRPr>
          </a:p>
        </p:txBody>
      </p:sp>
      <p:cxnSp>
        <p:nvCxnSpPr>
          <p:cNvPr id="6" name="Straight Connector 5"/>
          <p:cNvCxnSpPr/>
          <p:nvPr/>
        </p:nvCxnSpPr>
        <p:spPr>
          <a:xfrm>
            <a:off x="3419872" y="2080593"/>
            <a:ext cx="0" cy="70033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47664" y="1484784"/>
            <a:ext cx="3744416" cy="307777"/>
          </a:xfrm>
          <a:prstGeom prst="rect">
            <a:avLst/>
          </a:prstGeom>
          <a:noFill/>
        </p:spPr>
        <p:txBody>
          <a:bodyPr wrap="square" rtlCol="0">
            <a:spAutoFit/>
          </a:bodyPr>
          <a:lstStyle/>
          <a:p>
            <a:r>
              <a:rPr lang="en-GB" sz="1400" dirty="0" smtClean="0">
                <a:solidFill>
                  <a:schemeClr val="tx1">
                    <a:lumMod val="75000"/>
                    <a:lumOff val="25000"/>
                  </a:schemeClr>
                </a:solidFill>
              </a:rPr>
              <a:t>Test case method names must start with </a:t>
            </a:r>
            <a:r>
              <a:rPr lang="en-GB" sz="1400" i="1" dirty="0" smtClean="0">
                <a:solidFill>
                  <a:schemeClr val="tx1">
                    <a:lumMod val="75000"/>
                    <a:lumOff val="25000"/>
                  </a:schemeClr>
                </a:solidFill>
              </a:rPr>
              <a:t>test</a:t>
            </a:r>
            <a:endParaRPr lang="en-GB" sz="1400" i="1" dirty="0">
              <a:solidFill>
                <a:schemeClr val="tx1">
                  <a:lumMod val="75000"/>
                  <a:lumOff val="25000"/>
                </a:schemeClr>
              </a:solidFill>
            </a:endParaRPr>
          </a:p>
        </p:txBody>
      </p:sp>
      <p:cxnSp>
        <p:nvCxnSpPr>
          <p:cNvPr id="9" name="Straight Connector 8"/>
          <p:cNvCxnSpPr/>
          <p:nvPr/>
        </p:nvCxnSpPr>
        <p:spPr>
          <a:xfrm>
            <a:off x="1691680" y="1792561"/>
            <a:ext cx="0" cy="142041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82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Assertions</a:t>
            </a:r>
            <a:endParaRPr lang="en-GB" dirty="0"/>
          </a:p>
        </p:txBody>
      </p:sp>
      <p:sp>
        <p:nvSpPr>
          <p:cNvPr id="4" name="TextBox 3"/>
          <p:cNvSpPr txBox="1"/>
          <p:nvPr/>
        </p:nvSpPr>
        <p:spPr>
          <a:xfrm>
            <a:off x="1475656" y="1412776"/>
            <a:ext cx="6192688" cy="4392488"/>
          </a:xfrm>
          <a:prstGeom prst="roundRect">
            <a:avLst/>
          </a:prstGeom>
          <a:solidFill>
            <a:schemeClr val="bg1"/>
          </a:solidFill>
          <a:effectLst>
            <a:glow rad="63500">
              <a:schemeClr val="accent1">
                <a:satMod val="175000"/>
                <a:alpha val="40000"/>
              </a:schemeClr>
            </a:glow>
          </a:effectLst>
        </p:spPr>
        <p:txBody>
          <a:bodyPr wrap="square" lIns="216000" tIns="0" rIns="144000" bIns="72000" rtlCol="0">
            <a:noAutofit/>
          </a:bodyPr>
          <a:lstStyle/>
          <a:p>
            <a:r>
              <a:rPr lang="en-GB" sz="2000" b="1" dirty="0" err="1" smtClean="0">
                <a:latin typeface="Source Code Pro" panose="020B0509030403020204" pitchFamily="49" charset="0"/>
              </a:rPr>
              <a:t>assertEqual</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smtClean="0">
                <a:latin typeface="Source Code Pro" panose="020B0509030403020204" pitchFamily="49" charset="0"/>
              </a:rPr>
              <a:t>, </a:t>
            </a:r>
            <a:r>
              <a:rPr lang="en-GB" sz="2000" i="1" dirty="0" err="1" smtClean="0">
                <a:latin typeface="Source Code Pro" panose="020B0509030403020204" pitchFamily="49" charset="0"/>
              </a:rPr>
              <a:t>rhs</a:t>
            </a:r>
            <a:r>
              <a:rPr lang="en-GB" sz="2000" dirty="0" smtClean="0">
                <a:latin typeface="Source Code Pro" panose="020B0509030403020204" pitchFamily="49" charset="0"/>
              </a:rPr>
              <a:t>)</a:t>
            </a:r>
          </a:p>
          <a:p>
            <a:r>
              <a:rPr lang="en-GB" sz="2000" b="1" dirty="0" err="1" smtClean="0">
                <a:latin typeface="Source Code Pro" panose="020B0509030403020204" pitchFamily="49" charset="0"/>
              </a:rPr>
              <a:t>assertNotEqual</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a:latin typeface="Source Code Pro" panose="020B0509030403020204" pitchFamily="49" charset="0"/>
              </a:rPr>
              <a:t>, </a:t>
            </a:r>
            <a:r>
              <a:rPr lang="en-GB" sz="2000" i="1" dirty="0" err="1">
                <a:latin typeface="Source Code Pro" panose="020B0509030403020204" pitchFamily="49" charset="0"/>
              </a:rPr>
              <a:t>rhs</a:t>
            </a:r>
            <a:r>
              <a:rPr lang="en-GB" sz="2000" dirty="0">
                <a:latin typeface="Source Code Pro" panose="020B0509030403020204" pitchFamily="49" charset="0"/>
              </a:rPr>
              <a:t>)</a:t>
            </a:r>
          </a:p>
          <a:p>
            <a:r>
              <a:rPr lang="en-GB" sz="2000" b="1" dirty="0" err="1" smtClean="0">
                <a:latin typeface="Source Code Pro" panose="020B0509030403020204" pitchFamily="49" charset="0"/>
              </a:rPr>
              <a:t>assertTrue</a:t>
            </a:r>
            <a:r>
              <a:rPr lang="en-GB" sz="2000" dirty="0" smtClean="0">
                <a:latin typeface="Source Code Pro" panose="020B0509030403020204" pitchFamily="49" charset="0"/>
              </a:rPr>
              <a:t>(</a:t>
            </a:r>
            <a:r>
              <a:rPr lang="en-GB" sz="2000" i="1" dirty="0" smtClean="0">
                <a:latin typeface="Source Code Pro" panose="020B0509030403020204" pitchFamily="49" charset="0"/>
              </a:rPr>
              <a:t>result</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err="1" smtClean="0">
                <a:latin typeface="Source Code Pro" panose="020B0509030403020204" pitchFamily="49" charset="0"/>
              </a:rPr>
              <a:t>assertFalse</a:t>
            </a:r>
            <a:r>
              <a:rPr lang="en-GB" sz="2000" dirty="0" smtClean="0">
                <a:latin typeface="Source Code Pro" panose="020B0509030403020204" pitchFamily="49" charset="0"/>
              </a:rPr>
              <a:t>(</a:t>
            </a:r>
            <a:r>
              <a:rPr lang="en-GB" sz="2000" i="1" dirty="0" smtClean="0">
                <a:latin typeface="Source Code Pro" panose="020B0509030403020204" pitchFamily="49" charset="0"/>
              </a:rPr>
              <a:t>result</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err="1" smtClean="0">
                <a:latin typeface="Source Code Pro" panose="020B0509030403020204" pitchFamily="49" charset="0"/>
              </a:rPr>
              <a:t>assertIs</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a:latin typeface="Source Code Pro" panose="020B0509030403020204" pitchFamily="49" charset="0"/>
              </a:rPr>
              <a:t>, </a:t>
            </a:r>
            <a:r>
              <a:rPr lang="en-GB" sz="2000" i="1" dirty="0" err="1">
                <a:latin typeface="Source Code Pro" panose="020B0509030403020204" pitchFamily="49" charset="0"/>
              </a:rPr>
              <a:t>rhs</a:t>
            </a:r>
            <a:r>
              <a:rPr lang="en-GB" sz="2000" dirty="0">
                <a:latin typeface="Source Code Pro" panose="020B0509030403020204" pitchFamily="49" charset="0"/>
              </a:rPr>
              <a:t>)</a:t>
            </a:r>
          </a:p>
          <a:p>
            <a:r>
              <a:rPr lang="en-GB" sz="2000" b="1" dirty="0" err="1" smtClean="0">
                <a:latin typeface="Source Code Pro" panose="020B0509030403020204" pitchFamily="49" charset="0"/>
              </a:rPr>
              <a:t>assertIsNot</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a:latin typeface="Source Code Pro" panose="020B0509030403020204" pitchFamily="49" charset="0"/>
              </a:rPr>
              <a:t>, </a:t>
            </a:r>
            <a:r>
              <a:rPr lang="en-GB" sz="2000" i="1" dirty="0" err="1">
                <a:latin typeface="Source Code Pro" panose="020B0509030403020204" pitchFamily="49" charset="0"/>
              </a:rPr>
              <a:t>rhs</a:t>
            </a:r>
            <a:r>
              <a:rPr lang="en-GB" sz="2000" dirty="0">
                <a:latin typeface="Source Code Pro" panose="020B0509030403020204" pitchFamily="49" charset="0"/>
              </a:rPr>
              <a:t>)</a:t>
            </a:r>
          </a:p>
          <a:p>
            <a:r>
              <a:rPr lang="en-GB" sz="2000" b="1" dirty="0" err="1" smtClean="0">
                <a:latin typeface="Source Code Pro" panose="020B0509030403020204" pitchFamily="49" charset="0"/>
              </a:rPr>
              <a:t>assertIsNone</a:t>
            </a:r>
            <a:r>
              <a:rPr lang="en-GB" sz="2000" dirty="0" smtClean="0">
                <a:latin typeface="Source Code Pro" panose="020B0509030403020204" pitchFamily="49" charset="0"/>
              </a:rPr>
              <a:t>(</a:t>
            </a:r>
            <a:r>
              <a:rPr lang="en-GB" sz="2000" i="1" dirty="0" smtClean="0">
                <a:latin typeface="Source Code Pro" panose="020B0509030403020204" pitchFamily="49" charset="0"/>
              </a:rPr>
              <a:t>result</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err="1" smtClean="0">
                <a:latin typeface="Source Code Pro" panose="020B0509030403020204" pitchFamily="49" charset="0"/>
              </a:rPr>
              <a:t>assertIsNotNone</a:t>
            </a:r>
            <a:r>
              <a:rPr lang="en-GB" sz="2000" dirty="0" smtClean="0">
                <a:latin typeface="Source Code Pro" panose="020B0509030403020204" pitchFamily="49" charset="0"/>
              </a:rPr>
              <a:t>(</a:t>
            </a:r>
            <a:r>
              <a:rPr lang="en-GB" sz="2000" i="1" dirty="0" smtClean="0">
                <a:latin typeface="Source Code Pro" panose="020B0509030403020204" pitchFamily="49" charset="0"/>
              </a:rPr>
              <a:t>result</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err="1" smtClean="0">
                <a:latin typeface="Source Code Pro" panose="020B0509030403020204" pitchFamily="49" charset="0"/>
              </a:rPr>
              <a:t>assertIn</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a:latin typeface="Source Code Pro" panose="020B0509030403020204" pitchFamily="49" charset="0"/>
              </a:rPr>
              <a:t>, </a:t>
            </a:r>
            <a:r>
              <a:rPr lang="en-GB" sz="2000" i="1" dirty="0" err="1">
                <a:latin typeface="Source Code Pro" panose="020B0509030403020204" pitchFamily="49" charset="0"/>
              </a:rPr>
              <a:t>rhs</a:t>
            </a:r>
            <a:r>
              <a:rPr lang="en-GB" sz="2000" dirty="0">
                <a:latin typeface="Source Code Pro" panose="020B0509030403020204" pitchFamily="49" charset="0"/>
              </a:rPr>
              <a:t>)</a:t>
            </a:r>
          </a:p>
          <a:p>
            <a:r>
              <a:rPr lang="en-GB" sz="2000" b="1" dirty="0" err="1" smtClean="0">
                <a:latin typeface="Source Code Pro" panose="020B0509030403020204" pitchFamily="49" charset="0"/>
              </a:rPr>
              <a:t>assertNotIn</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a:latin typeface="Source Code Pro" panose="020B0509030403020204" pitchFamily="49" charset="0"/>
              </a:rPr>
              <a:t>, </a:t>
            </a:r>
            <a:r>
              <a:rPr lang="en-GB" sz="2000" i="1" dirty="0" err="1">
                <a:latin typeface="Source Code Pro" panose="020B0509030403020204" pitchFamily="49" charset="0"/>
              </a:rPr>
              <a:t>rhs</a:t>
            </a:r>
            <a:r>
              <a:rPr lang="en-GB" sz="2000" dirty="0">
                <a:latin typeface="Source Code Pro" panose="020B0509030403020204" pitchFamily="49" charset="0"/>
              </a:rPr>
              <a:t>)</a:t>
            </a:r>
          </a:p>
          <a:p>
            <a:r>
              <a:rPr lang="en-GB" sz="2000" b="1" dirty="0" err="1" smtClean="0">
                <a:latin typeface="Source Code Pro" panose="020B0509030403020204" pitchFamily="49" charset="0"/>
              </a:rPr>
              <a:t>assertIsInstance</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a:latin typeface="Source Code Pro" panose="020B0509030403020204" pitchFamily="49" charset="0"/>
              </a:rPr>
              <a:t>, </a:t>
            </a:r>
            <a:r>
              <a:rPr lang="en-GB" sz="2000" i="1" dirty="0" err="1">
                <a:latin typeface="Source Code Pro" panose="020B0509030403020204" pitchFamily="49" charset="0"/>
              </a:rPr>
              <a:t>rhs</a:t>
            </a:r>
            <a:r>
              <a:rPr lang="en-GB" sz="2000" dirty="0">
                <a:latin typeface="Source Code Pro" panose="020B0509030403020204" pitchFamily="49" charset="0"/>
              </a:rPr>
              <a:t>)</a:t>
            </a:r>
          </a:p>
          <a:p>
            <a:r>
              <a:rPr lang="en-GB" sz="2000" b="1" dirty="0" err="1" smtClean="0">
                <a:latin typeface="Source Code Pro" panose="020B0509030403020204" pitchFamily="49" charset="0"/>
              </a:rPr>
              <a:t>assertNotIsInstance</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a:latin typeface="Source Code Pro" panose="020B0509030403020204" pitchFamily="49" charset="0"/>
              </a:rPr>
              <a:t>, </a:t>
            </a:r>
            <a:r>
              <a:rPr lang="en-GB" sz="2000" i="1" dirty="0" err="1">
                <a:latin typeface="Source Code Pro" panose="020B0509030403020204" pitchFamily="49" charset="0"/>
              </a:rPr>
              <a:t>rhs</a:t>
            </a:r>
            <a:r>
              <a:rPr lang="en-GB" sz="2000" dirty="0" smtClean="0">
                <a:latin typeface="Source Code Pro" panose="020B0509030403020204" pitchFamily="49" charset="0"/>
              </a:rPr>
              <a:t>)</a:t>
            </a:r>
          </a:p>
          <a:p>
            <a:r>
              <a:rPr lang="en-GB" sz="2000" dirty="0" smtClean="0">
                <a:latin typeface="Source Code Pro" panose="020B0509030403020204" pitchFamily="49" charset="0"/>
              </a:rPr>
              <a:t>...</a:t>
            </a:r>
            <a:endParaRPr lang="en-GB" sz="2000" dirty="0">
              <a:latin typeface="Source Code Pro" panose="020B0509030403020204" pitchFamily="49" charset="0"/>
            </a:endParaRPr>
          </a:p>
        </p:txBody>
      </p:sp>
      <p:sp>
        <p:nvSpPr>
          <p:cNvPr id="5" name="TextBox 4"/>
          <p:cNvSpPr txBox="1"/>
          <p:nvPr/>
        </p:nvSpPr>
        <p:spPr>
          <a:xfrm>
            <a:off x="1907704" y="5949280"/>
            <a:ext cx="4968552" cy="307777"/>
          </a:xfrm>
          <a:prstGeom prst="rect">
            <a:avLst/>
          </a:prstGeom>
          <a:noFill/>
        </p:spPr>
        <p:txBody>
          <a:bodyPr wrap="square" rtlCol="0">
            <a:spAutoFit/>
          </a:bodyPr>
          <a:lstStyle/>
          <a:p>
            <a:r>
              <a:rPr lang="en-GB" sz="1400" dirty="0" smtClean="0">
                <a:solidFill>
                  <a:schemeClr val="tx1">
                    <a:lumMod val="75000"/>
                    <a:lumOff val="25000"/>
                  </a:schemeClr>
                </a:solidFill>
              </a:rPr>
              <a:t>All assertions also take an optional </a:t>
            </a:r>
            <a:r>
              <a:rPr lang="en-GB" sz="1400" i="1" dirty="0" err="1" smtClean="0">
                <a:solidFill>
                  <a:schemeClr val="tx1">
                    <a:lumMod val="75000"/>
                    <a:lumOff val="25000"/>
                  </a:schemeClr>
                </a:solidFill>
              </a:rPr>
              <a:t>msg</a:t>
            </a:r>
            <a:r>
              <a:rPr lang="en-GB" sz="1400" dirty="0" smtClean="0">
                <a:solidFill>
                  <a:schemeClr val="tx1">
                    <a:lumMod val="75000"/>
                    <a:lumOff val="25000"/>
                  </a:schemeClr>
                </a:solidFill>
              </a:rPr>
              <a:t> argument</a:t>
            </a:r>
            <a:endParaRPr lang="en-GB" sz="1400" dirty="0">
              <a:solidFill>
                <a:schemeClr val="tx1">
                  <a:lumMod val="75000"/>
                  <a:lumOff val="25000"/>
                </a:schemeClr>
              </a:solidFill>
            </a:endParaRPr>
          </a:p>
        </p:txBody>
      </p:sp>
    </p:spTree>
    <p:extLst>
      <p:ext uri="{BB962C8B-B14F-4D97-AF65-F5344CB8AC3E}">
        <p14:creationId xmlns:p14="http://schemas.microsoft.com/office/powerpoint/2010/main" val="45559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548680"/>
            <a:ext cx="7632848" cy="5760640"/>
          </a:xfrm>
          <a:prstGeom prst="roundRect">
            <a:avLst/>
          </a:prstGeom>
          <a:solidFill>
            <a:schemeClr val="bg1"/>
          </a:solidFill>
          <a:effectLst>
            <a:glow rad="63500">
              <a:schemeClr val="accent1">
                <a:satMod val="175000"/>
                <a:alpha val="40000"/>
              </a:schemeClr>
            </a:glow>
          </a:effectLst>
        </p:spPr>
        <p:txBody>
          <a:bodyPr wrap="square" lIns="360000" tIns="0" rIns="0" bIns="72000" rtlCol="0">
            <a:noAutofit/>
          </a:bodyPr>
          <a:lstStyle/>
          <a:p>
            <a:r>
              <a:rPr lang="en-GB" sz="1500" dirty="0" smtClean="0">
                <a:latin typeface="Source Code Pro" panose="020B0509030403020204" pitchFamily="49" charset="0"/>
              </a:rPr>
              <a:t>course = {</a:t>
            </a:r>
          </a:p>
          <a:p>
            <a:r>
              <a:rPr lang="en-GB" sz="1500" dirty="0">
                <a:latin typeface="Source Code Pro" panose="020B0509030403020204" pitchFamily="49" charset="0"/>
              </a:rPr>
              <a:t> </a:t>
            </a:r>
            <a:r>
              <a:rPr lang="en-GB" sz="1500" dirty="0" smtClean="0">
                <a:latin typeface="Source Code Pro" panose="020B0509030403020204" pitchFamily="49" charset="0"/>
              </a:rPr>
              <a:t>   ...</a:t>
            </a:r>
          </a:p>
          <a:p>
            <a:r>
              <a:rPr lang="en-GB" sz="1500" dirty="0" smtClean="0">
                <a:latin typeface="Source Code Pro" panose="020B0509030403020204" pitchFamily="49" charset="0"/>
              </a:rPr>
              <a:t>    'licence':</a:t>
            </a:r>
          </a:p>
          <a:p>
            <a:r>
              <a:rPr lang="en-GB" sz="1500" dirty="0">
                <a:latin typeface="Source Code Pro" panose="020B0509030403020204" pitchFamily="49" charset="0"/>
              </a:rPr>
              <a:t> </a:t>
            </a:r>
            <a:r>
              <a:rPr lang="en-GB" sz="1500" dirty="0" smtClean="0">
                <a:latin typeface="Source Code Pro" panose="020B0509030403020204" pitchFamily="49" charset="0"/>
              </a:rPr>
              <a:t>       ('</a:t>
            </a:r>
            <a:r>
              <a:rPr lang="en-GB" sz="1500" dirty="0" smtClean="0">
                <a:latin typeface="Source Code Pro Semibold" panose="020B0609030403020204" pitchFamily="49" charset="0"/>
              </a:rPr>
              <a:t>Creative Commons Attribution 4.0, </a:t>
            </a:r>
            <a:r>
              <a:rPr lang="en-GB" sz="1500" dirty="0" smtClean="0">
                <a:latin typeface="Source Code Pro" panose="020B0509030403020204" pitchFamily="49" charset="0"/>
              </a:rPr>
              <a:t>'</a:t>
            </a:r>
          </a:p>
          <a:p>
            <a:r>
              <a:rPr lang="en-GB" sz="1500" dirty="0">
                <a:latin typeface="Source Code Pro" panose="020B0509030403020204" pitchFamily="49" charset="0"/>
              </a:rPr>
              <a:t>         '</a:t>
            </a:r>
            <a:r>
              <a:rPr lang="en-GB" sz="1500" dirty="0">
                <a:latin typeface="Source Code Pro Semibold" panose="020B0609030403020204" pitchFamily="49" charset="0"/>
              </a:rPr>
              <a:t>https://creativecommons.org/licenses/by/4.0</a:t>
            </a:r>
            <a:r>
              <a:rPr lang="en-GB" sz="1500" dirty="0" smtClean="0">
                <a:latin typeface="Source Code Pro Semibold" panose="020B0609030403020204" pitchFamily="49" charset="0"/>
              </a:rPr>
              <a:t>/</a:t>
            </a:r>
            <a:r>
              <a:rPr lang="en-GB" sz="1500" dirty="0" smtClean="0">
                <a:latin typeface="Source Code Pro" panose="020B0509030403020204" pitchFamily="49" charset="0"/>
              </a:rPr>
              <a:t>'),</a:t>
            </a:r>
          </a:p>
          <a:p>
            <a:r>
              <a:rPr lang="en-GB" sz="1500" dirty="0">
                <a:latin typeface="Source Code Pro" panose="020B0509030403020204" pitchFamily="49" charset="0"/>
              </a:rPr>
              <a:t> </a:t>
            </a:r>
            <a:r>
              <a:rPr lang="en-GB" sz="1500" dirty="0" smtClean="0">
                <a:latin typeface="Source Code Pro" panose="020B0509030403020204" pitchFamily="49" charset="0"/>
              </a:rPr>
              <a:t>   'contributors': [</a:t>
            </a:r>
          </a:p>
          <a:p>
            <a:r>
              <a:rPr lang="en-GB" sz="1500" dirty="0" smtClean="0">
                <a:latin typeface="Source Code Pro" panose="020B0509030403020204" pitchFamily="49" charset="0"/>
              </a:rPr>
              <a:t>        '</a:t>
            </a:r>
            <a:r>
              <a:rPr lang="en-GB" sz="1500" dirty="0" smtClean="0">
                <a:latin typeface="Source Code Pro Semibold" panose="020B0609030403020204" pitchFamily="49" charset="0"/>
              </a:rPr>
              <a:t>Kevlin Henney, kevlin@curbralan.com</a:t>
            </a:r>
            <a:r>
              <a:rPr lang="en-GB" sz="1500" dirty="0" smtClean="0">
                <a:latin typeface="Source Code Pro" panose="020B0509030403020204" pitchFamily="49" charset="0"/>
              </a:rPr>
              <a:t>',</a:t>
            </a:r>
            <a:endParaRPr lang="en-GB" sz="1500" dirty="0">
              <a:latin typeface="Source Code Pro" panose="020B0509030403020204" pitchFamily="49" charset="0"/>
            </a:endParaRPr>
          </a:p>
          <a:p>
            <a:r>
              <a:rPr lang="en-GB" sz="1500" dirty="0" smtClean="0">
                <a:latin typeface="Source Code Pro" panose="020B0509030403020204" pitchFamily="49" charset="0"/>
              </a:rPr>
              <a:t>    ],</a:t>
            </a:r>
          </a:p>
          <a:p>
            <a:r>
              <a:rPr lang="en-GB" sz="1500" dirty="0">
                <a:latin typeface="Source Code Pro" panose="020B0509030403020204" pitchFamily="49" charset="0"/>
              </a:rPr>
              <a:t> </a:t>
            </a:r>
            <a:r>
              <a:rPr lang="en-GB" sz="1500" dirty="0" smtClean="0">
                <a:latin typeface="Source Code Pro" panose="020B0509030403020204" pitchFamily="49" charset="0"/>
              </a:rPr>
              <a:t>   'date': '2015-11-05'</a:t>
            </a:r>
          </a:p>
          <a:p>
            <a:r>
              <a:rPr lang="en-GB" sz="1500" dirty="0" smtClean="0">
                <a:latin typeface="Source Code Pro" panose="020B0509030403020204" pitchFamily="49" charset="0"/>
              </a:rPr>
              <a:t>}</a:t>
            </a:r>
          </a:p>
        </p:txBody>
      </p:sp>
    </p:spTree>
    <p:extLst>
      <p:ext uri="{BB962C8B-B14F-4D97-AF65-F5344CB8AC3E}">
        <p14:creationId xmlns:p14="http://schemas.microsoft.com/office/powerpoint/2010/main" val="129398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assertions</a:t>
            </a:r>
            <a:endParaRPr lang="en-GB" dirty="0"/>
          </a:p>
        </p:txBody>
      </p:sp>
      <p:sp>
        <p:nvSpPr>
          <p:cNvPr id="4" name="TextBox 3"/>
          <p:cNvSpPr txBox="1"/>
          <p:nvPr/>
        </p:nvSpPr>
        <p:spPr>
          <a:xfrm>
            <a:off x="539552" y="1412776"/>
            <a:ext cx="8136904" cy="4032448"/>
          </a:xfrm>
          <a:prstGeom prst="roundRect">
            <a:avLst/>
          </a:prstGeom>
          <a:solidFill>
            <a:schemeClr val="bg1"/>
          </a:solidFill>
          <a:effectLst>
            <a:glow rad="63500">
              <a:schemeClr val="accent1">
                <a:satMod val="175000"/>
                <a:alpha val="40000"/>
              </a:schemeClr>
            </a:glow>
          </a:effectLst>
        </p:spPr>
        <p:txBody>
          <a:bodyPr wrap="square" lIns="216000" tIns="0" rIns="36000" bIns="72000" rtlCol="0">
            <a:noAutofit/>
          </a:bodyPr>
          <a:lstStyle/>
          <a:p>
            <a:r>
              <a:rPr lang="en-GB" sz="2000" b="1" dirty="0" err="1" smtClean="0">
                <a:latin typeface="Source Code Pro" panose="020B0509030403020204" pitchFamily="49" charset="0"/>
              </a:rPr>
              <a:t>assertLess</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smtClean="0">
                <a:latin typeface="Source Code Pro" panose="020B0509030403020204" pitchFamily="49" charset="0"/>
              </a:rPr>
              <a:t>, </a:t>
            </a:r>
            <a:r>
              <a:rPr lang="en-GB" sz="2000" i="1" dirty="0" err="1" smtClean="0">
                <a:latin typeface="Source Code Pro" panose="020B0509030403020204" pitchFamily="49" charset="0"/>
              </a:rPr>
              <a:t>rhs</a:t>
            </a:r>
            <a:r>
              <a:rPr lang="en-GB" sz="2000" dirty="0" smtClean="0">
                <a:latin typeface="Source Code Pro" panose="020B0509030403020204" pitchFamily="49" charset="0"/>
              </a:rPr>
              <a:t>)</a:t>
            </a:r>
          </a:p>
          <a:p>
            <a:r>
              <a:rPr lang="en-GB" sz="2000" b="1" dirty="0" err="1" smtClean="0">
                <a:latin typeface="Source Code Pro" panose="020B0509030403020204" pitchFamily="49" charset="0"/>
              </a:rPr>
              <a:t>assertLessEqual</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a:latin typeface="Source Code Pro" panose="020B0509030403020204" pitchFamily="49" charset="0"/>
              </a:rPr>
              <a:t>, </a:t>
            </a:r>
            <a:r>
              <a:rPr lang="en-GB" sz="2000" i="1" dirty="0" err="1">
                <a:latin typeface="Source Code Pro" panose="020B0509030403020204" pitchFamily="49" charset="0"/>
              </a:rPr>
              <a:t>rhs</a:t>
            </a:r>
            <a:r>
              <a:rPr lang="en-GB" sz="2000" dirty="0">
                <a:latin typeface="Source Code Pro" panose="020B0509030403020204" pitchFamily="49" charset="0"/>
              </a:rPr>
              <a:t>)</a:t>
            </a:r>
          </a:p>
          <a:p>
            <a:r>
              <a:rPr lang="en-GB" sz="2000" b="1" dirty="0" err="1" smtClean="0">
                <a:latin typeface="Source Code Pro" panose="020B0509030403020204" pitchFamily="49" charset="0"/>
              </a:rPr>
              <a:t>assertGreater</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smtClean="0">
                <a:latin typeface="Source Code Pro" panose="020B0509030403020204" pitchFamily="49" charset="0"/>
              </a:rPr>
              <a:t>, </a:t>
            </a:r>
            <a:r>
              <a:rPr lang="en-GB" sz="2000" i="1" dirty="0" err="1" smtClean="0">
                <a:latin typeface="Source Code Pro" panose="020B0509030403020204" pitchFamily="49" charset="0"/>
              </a:rPr>
              <a:t>rhs</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err="1" smtClean="0">
                <a:latin typeface="Source Code Pro" panose="020B0509030403020204" pitchFamily="49" charset="0"/>
              </a:rPr>
              <a:t>assertGreaterEqual</a:t>
            </a:r>
            <a:r>
              <a:rPr lang="en-GB" sz="2000" dirty="0" smtClean="0">
                <a:latin typeface="Source Code Pro" panose="020B0509030403020204" pitchFamily="49" charset="0"/>
              </a:rPr>
              <a:t>(</a:t>
            </a:r>
            <a:r>
              <a:rPr lang="en-GB" sz="2000" i="1" dirty="0" smtClean="0">
                <a:latin typeface="Source Code Pro" panose="020B0509030403020204" pitchFamily="49" charset="0"/>
              </a:rPr>
              <a:t>lhs</a:t>
            </a:r>
            <a:r>
              <a:rPr lang="en-GB" sz="2000" dirty="0" smtClean="0">
                <a:latin typeface="Source Code Pro" panose="020B0509030403020204" pitchFamily="49" charset="0"/>
              </a:rPr>
              <a:t>, </a:t>
            </a:r>
            <a:r>
              <a:rPr lang="en-GB" sz="2000" i="1" dirty="0" err="1" smtClean="0">
                <a:latin typeface="Source Code Pro" panose="020B0509030403020204" pitchFamily="49" charset="0"/>
              </a:rPr>
              <a:t>rhs</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err="1" smtClean="0">
                <a:latin typeface="Source Code Pro" panose="020B0509030403020204" pitchFamily="49" charset="0"/>
              </a:rPr>
              <a:t>assertRegex</a:t>
            </a:r>
            <a:r>
              <a:rPr lang="en-GB" sz="2000" dirty="0" smtClean="0">
                <a:latin typeface="Source Code Pro" panose="020B0509030403020204" pitchFamily="49" charset="0"/>
              </a:rPr>
              <a:t>(</a:t>
            </a:r>
            <a:r>
              <a:rPr lang="en-GB" sz="2000" i="1" dirty="0" smtClean="0">
                <a:latin typeface="Source Code Pro" panose="020B0509030403020204" pitchFamily="49" charset="0"/>
              </a:rPr>
              <a:t>result</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err="1" smtClean="0">
                <a:latin typeface="Source Code Pro" panose="020B0509030403020204" pitchFamily="49" charset="0"/>
              </a:rPr>
              <a:t>assertNotRegex</a:t>
            </a:r>
            <a:r>
              <a:rPr lang="en-GB" sz="2000" dirty="0" smtClean="0">
                <a:latin typeface="Source Code Pro" panose="020B0509030403020204" pitchFamily="49" charset="0"/>
              </a:rPr>
              <a:t>(</a:t>
            </a:r>
            <a:r>
              <a:rPr lang="en-GB" sz="2000" i="1" dirty="0" smtClean="0">
                <a:latin typeface="Source Code Pro" panose="020B0509030403020204" pitchFamily="49" charset="0"/>
              </a:rPr>
              <a:t>result</a:t>
            </a:r>
            <a:r>
              <a:rPr lang="en-GB" sz="2000" dirty="0" smtClean="0">
                <a:latin typeface="Source Code Pro" panose="020B0509030403020204" pitchFamily="49" charset="0"/>
              </a:rPr>
              <a:t>)</a:t>
            </a:r>
            <a:endParaRPr lang="en-GB" sz="2000" dirty="0">
              <a:latin typeface="Source Code Pro" panose="020B0509030403020204" pitchFamily="49" charset="0"/>
            </a:endParaRPr>
          </a:p>
          <a:p>
            <a:r>
              <a:rPr lang="en-GB" sz="2000" b="1" dirty="0" err="1" smtClean="0">
                <a:latin typeface="Source Code Pro" panose="020B0509030403020204" pitchFamily="49" charset="0"/>
              </a:rPr>
              <a:t>assertRaises</a:t>
            </a:r>
            <a:r>
              <a:rPr lang="en-GB" sz="2000" dirty="0" smtClean="0">
                <a:latin typeface="Source Code Pro" panose="020B0509030403020204" pitchFamily="49" charset="0"/>
              </a:rPr>
              <a:t>(</a:t>
            </a:r>
            <a:r>
              <a:rPr lang="en-GB" sz="2000" i="1" dirty="0" smtClean="0">
                <a:latin typeface="Source Code Pro" panose="020B0509030403020204" pitchFamily="49" charset="0"/>
              </a:rPr>
              <a:t>exception</a:t>
            </a:r>
            <a:r>
              <a:rPr lang="en-GB" sz="2000" dirty="0" smtClean="0">
                <a:latin typeface="Source Code Pro" panose="020B0509030403020204" pitchFamily="49" charset="0"/>
              </a:rPr>
              <a:t>)</a:t>
            </a:r>
            <a:endParaRPr lang="en-GB" sz="2000" b="1" dirty="0" smtClean="0">
              <a:latin typeface="Source Code Pro" panose="020B0509030403020204" pitchFamily="49" charset="0"/>
            </a:endParaRPr>
          </a:p>
          <a:p>
            <a:r>
              <a:rPr lang="en-GB" sz="2000" b="1" dirty="0" err="1" smtClean="0">
                <a:latin typeface="Source Code Pro" panose="020B0509030403020204" pitchFamily="49" charset="0"/>
              </a:rPr>
              <a:t>assertRaises</a:t>
            </a:r>
            <a:r>
              <a:rPr lang="en-GB" sz="2000" dirty="0" smtClean="0">
                <a:latin typeface="Source Code Pro" panose="020B0509030403020204" pitchFamily="49" charset="0"/>
              </a:rPr>
              <a:t>(</a:t>
            </a:r>
            <a:r>
              <a:rPr lang="en-GB" sz="2000" i="1" dirty="0" smtClean="0">
                <a:latin typeface="Source Code Pro" panose="020B0509030403020204" pitchFamily="49" charset="0"/>
              </a:rPr>
              <a:t>exception</a:t>
            </a:r>
            <a:r>
              <a:rPr lang="en-GB" sz="2000" dirty="0" smtClean="0">
                <a:latin typeface="Source Code Pro" panose="020B0509030403020204" pitchFamily="49" charset="0"/>
              </a:rPr>
              <a:t>, </a:t>
            </a:r>
            <a:r>
              <a:rPr lang="en-GB" sz="2000" i="1" dirty="0" smtClean="0">
                <a:latin typeface="Source Code Pro" panose="020B0509030403020204" pitchFamily="49" charset="0"/>
              </a:rPr>
              <a:t>callable, *</a:t>
            </a:r>
            <a:r>
              <a:rPr lang="en-GB" sz="2000" i="1" dirty="0" err="1" smtClean="0">
                <a:latin typeface="Source Code Pro" panose="020B0509030403020204" pitchFamily="49" charset="0"/>
              </a:rPr>
              <a:t>args</a:t>
            </a:r>
            <a:r>
              <a:rPr lang="en-GB" sz="2000" i="1" dirty="0" smtClean="0">
                <a:latin typeface="Source Code Pro" panose="020B0509030403020204" pitchFamily="49" charset="0"/>
              </a:rPr>
              <a:t>, *</a:t>
            </a:r>
            <a:r>
              <a:rPr lang="en-GB" sz="2000" i="1" dirty="0" err="1" smtClean="0">
                <a:latin typeface="Source Code Pro" panose="020B0509030403020204" pitchFamily="49" charset="0"/>
              </a:rPr>
              <a:t>kwargs</a:t>
            </a:r>
            <a:r>
              <a:rPr lang="en-GB" sz="2000" dirty="0" smtClean="0">
                <a:latin typeface="Source Code Pro" panose="020B0509030403020204" pitchFamily="49" charset="0"/>
              </a:rPr>
              <a:t>)</a:t>
            </a:r>
          </a:p>
          <a:p>
            <a:r>
              <a:rPr lang="en-GB" sz="2000" b="1" dirty="0" smtClean="0">
                <a:latin typeface="Source Code Pro" panose="020B0509030403020204" pitchFamily="49" charset="0"/>
              </a:rPr>
              <a:t>fail</a:t>
            </a:r>
            <a:r>
              <a:rPr lang="en-GB" sz="2000" dirty="0" smtClean="0">
                <a:latin typeface="Source Code Pro" panose="020B0509030403020204" pitchFamily="49" charset="0"/>
              </a:rPr>
              <a:t>()</a:t>
            </a:r>
          </a:p>
          <a:p>
            <a:r>
              <a:rPr lang="en-GB" sz="2000" b="1" dirty="0" err="1">
                <a:latin typeface="Source Code Pro" panose="020B0509030403020204" pitchFamily="49" charset="0"/>
              </a:rPr>
              <a:t>assertAlmostEqual</a:t>
            </a:r>
            <a:r>
              <a:rPr lang="en-GB" sz="2000" dirty="0">
                <a:latin typeface="Source Code Pro" panose="020B0509030403020204" pitchFamily="49" charset="0"/>
              </a:rPr>
              <a:t>(</a:t>
            </a:r>
            <a:r>
              <a:rPr lang="en-GB" sz="2000" i="1" dirty="0">
                <a:latin typeface="Source Code Pro" panose="020B0509030403020204" pitchFamily="49" charset="0"/>
              </a:rPr>
              <a:t>lhs</a:t>
            </a:r>
            <a:r>
              <a:rPr lang="en-GB" sz="2000" dirty="0">
                <a:latin typeface="Source Code Pro" panose="020B0509030403020204" pitchFamily="49" charset="0"/>
              </a:rPr>
              <a:t>, </a:t>
            </a:r>
            <a:r>
              <a:rPr lang="en-GB" sz="2000" i="1" dirty="0" err="1">
                <a:latin typeface="Source Code Pro" panose="020B0509030403020204" pitchFamily="49" charset="0"/>
              </a:rPr>
              <a:t>rhs</a:t>
            </a:r>
            <a:r>
              <a:rPr lang="en-GB" sz="2000" dirty="0">
                <a:latin typeface="Source Code Pro" panose="020B0509030403020204" pitchFamily="49" charset="0"/>
              </a:rPr>
              <a:t>)</a:t>
            </a:r>
          </a:p>
          <a:p>
            <a:r>
              <a:rPr lang="en-GB" sz="2000" b="1" dirty="0" err="1">
                <a:latin typeface="Source Code Pro" panose="020B0509030403020204" pitchFamily="49" charset="0"/>
              </a:rPr>
              <a:t>assertAlmostNotEqual</a:t>
            </a:r>
            <a:r>
              <a:rPr lang="en-GB" sz="2000" dirty="0">
                <a:latin typeface="Source Code Pro" panose="020B0509030403020204" pitchFamily="49" charset="0"/>
              </a:rPr>
              <a:t>(</a:t>
            </a:r>
            <a:r>
              <a:rPr lang="en-GB" sz="2000" i="1" dirty="0">
                <a:latin typeface="Source Code Pro" panose="020B0509030403020204" pitchFamily="49" charset="0"/>
              </a:rPr>
              <a:t>lhs</a:t>
            </a:r>
            <a:r>
              <a:rPr lang="en-GB" sz="2000" dirty="0">
                <a:latin typeface="Source Code Pro" panose="020B0509030403020204" pitchFamily="49" charset="0"/>
              </a:rPr>
              <a:t>, </a:t>
            </a:r>
            <a:r>
              <a:rPr lang="en-GB" sz="2000" i="1" dirty="0" err="1">
                <a:latin typeface="Source Code Pro" panose="020B0509030403020204" pitchFamily="49" charset="0"/>
              </a:rPr>
              <a:t>rhs</a:t>
            </a:r>
            <a:r>
              <a:rPr lang="en-GB" sz="2000" dirty="0">
                <a:latin typeface="Source Code Pro" panose="020B0509030403020204" pitchFamily="49" charset="0"/>
              </a:rPr>
              <a:t>)</a:t>
            </a:r>
          </a:p>
          <a:p>
            <a:r>
              <a:rPr lang="en-GB" sz="2000" dirty="0" smtClean="0">
                <a:latin typeface="Source Code Pro" panose="020B0509030403020204" pitchFamily="49" charset="0"/>
              </a:rPr>
              <a:t>...</a:t>
            </a:r>
            <a:endParaRPr lang="en-GB" sz="2000" dirty="0">
              <a:latin typeface="Source Code Pro" panose="020B0509030403020204" pitchFamily="49" charset="0"/>
            </a:endParaRPr>
          </a:p>
        </p:txBody>
      </p:sp>
      <p:sp>
        <p:nvSpPr>
          <p:cNvPr id="6" name="TextBox 5"/>
          <p:cNvSpPr txBox="1"/>
          <p:nvPr/>
        </p:nvSpPr>
        <p:spPr>
          <a:xfrm>
            <a:off x="1475656" y="5589239"/>
            <a:ext cx="4680520" cy="738664"/>
          </a:xfrm>
          <a:prstGeom prst="rect">
            <a:avLst/>
          </a:prstGeom>
          <a:noFill/>
        </p:spPr>
        <p:txBody>
          <a:bodyPr wrap="square" rtlCol="0">
            <a:spAutoFit/>
          </a:bodyPr>
          <a:lstStyle/>
          <a:p>
            <a:r>
              <a:rPr lang="en-GB" sz="1400" dirty="0" smtClean="0">
                <a:solidFill>
                  <a:schemeClr val="tx1">
                    <a:lumMod val="75000"/>
                    <a:lumOff val="25000"/>
                  </a:schemeClr>
                </a:solidFill>
              </a:rPr>
              <a:t>By default, approximate equality is established to within 7 decimal places — this can be changed using the </a:t>
            </a:r>
            <a:r>
              <a:rPr lang="en-GB" sz="1400" i="1" dirty="0" smtClean="0">
                <a:solidFill>
                  <a:schemeClr val="tx1">
                    <a:lumMod val="75000"/>
                    <a:lumOff val="25000"/>
                  </a:schemeClr>
                </a:solidFill>
              </a:rPr>
              <a:t>places</a:t>
            </a:r>
            <a:r>
              <a:rPr lang="en-GB" sz="1400" dirty="0" smtClean="0">
                <a:solidFill>
                  <a:schemeClr val="tx1">
                    <a:lumMod val="75000"/>
                    <a:lumOff val="25000"/>
                  </a:schemeClr>
                </a:solidFill>
              </a:rPr>
              <a:t> keyword argument or by providing a </a:t>
            </a:r>
            <a:r>
              <a:rPr lang="en-GB" sz="1400" i="1" dirty="0" smtClean="0">
                <a:solidFill>
                  <a:schemeClr val="tx1">
                    <a:lumMod val="75000"/>
                    <a:lumOff val="25000"/>
                  </a:schemeClr>
                </a:solidFill>
              </a:rPr>
              <a:t>delta</a:t>
            </a:r>
            <a:r>
              <a:rPr lang="en-GB" sz="1400" dirty="0" smtClean="0">
                <a:solidFill>
                  <a:schemeClr val="tx1">
                    <a:lumMod val="75000"/>
                    <a:lumOff val="25000"/>
                  </a:schemeClr>
                </a:solidFill>
              </a:rPr>
              <a:t> keyword argument</a:t>
            </a:r>
            <a:endParaRPr lang="en-GB" sz="1400" dirty="0">
              <a:solidFill>
                <a:schemeClr val="tx1">
                  <a:lumMod val="75000"/>
                  <a:lumOff val="25000"/>
                </a:schemeClr>
              </a:solidFill>
            </a:endParaRPr>
          </a:p>
        </p:txBody>
      </p:sp>
      <p:cxnSp>
        <p:nvCxnSpPr>
          <p:cNvPr id="7" name="Straight Connector 6"/>
          <p:cNvCxnSpPr/>
          <p:nvPr/>
        </p:nvCxnSpPr>
        <p:spPr>
          <a:xfrm flipV="1">
            <a:off x="1619672" y="5013176"/>
            <a:ext cx="0" cy="594647"/>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12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assertRaises</a:t>
            </a:r>
            <a:endParaRPr lang="en-GB" i="1" dirty="0"/>
          </a:p>
        </p:txBody>
      </p:sp>
      <p:sp>
        <p:nvSpPr>
          <p:cNvPr id="3" name="Content Placeholder 2"/>
          <p:cNvSpPr>
            <a:spLocks noGrp="1"/>
          </p:cNvSpPr>
          <p:nvPr>
            <p:ph idx="1"/>
          </p:nvPr>
        </p:nvSpPr>
        <p:spPr/>
        <p:txBody>
          <a:bodyPr/>
          <a:lstStyle/>
          <a:p>
            <a:r>
              <a:rPr lang="en-GB" i="1" dirty="0" err="1" smtClean="0"/>
              <a:t>assertRaises</a:t>
            </a:r>
            <a:r>
              <a:rPr lang="en-GB" dirty="0" smtClean="0"/>
              <a:t> can be used as an ordinary assertion call or with </a:t>
            </a:r>
            <a:r>
              <a:rPr lang="en-GB" i="1" dirty="0" err="1" smtClean="0"/>
              <a:t>with</a:t>
            </a:r>
            <a:endParaRPr lang="en-GB" i="1" dirty="0"/>
          </a:p>
          <a:p>
            <a:pPr lvl="1"/>
            <a:r>
              <a:rPr lang="en-GB" dirty="0" smtClean="0"/>
              <a:t>If a callable argument is not provided, </a:t>
            </a:r>
            <a:r>
              <a:rPr lang="en-GB" i="1" dirty="0" err="1" smtClean="0"/>
              <a:t>assertRaises</a:t>
            </a:r>
            <a:r>
              <a:rPr lang="en-GB" dirty="0" smtClean="0"/>
              <a:t> returns a context manager</a:t>
            </a:r>
          </a:p>
          <a:p>
            <a:pPr lvl="1"/>
            <a:r>
              <a:rPr lang="en-GB" dirty="0" smtClean="0"/>
              <a:t>As a context manager, </a:t>
            </a:r>
            <a:r>
              <a:rPr lang="en-GB" i="1" dirty="0" err="1" smtClean="0"/>
              <a:t>assertRaises</a:t>
            </a:r>
            <a:r>
              <a:rPr lang="en-GB" dirty="0" smtClean="0"/>
              <a:t> fails if associated </a:t>
            </a:r>
            <a:r>
              <a:rPr lang="en-GB" i="1" dirty="0" smtClean="0"/>
              <a:t>with</a:t>
            </a:r>
            <a:r>
              <a:rPr lang="en-GB" dirty="0" smtClean="0"/>
              <a:t> body does not </a:t>
            </a:r>
            <a:r>
              <a:rPr lang="en-GB" i="1" dirty="0" smtClean="0"/>
              <a:t>raise</a:t>
            </a:r>
            <a:endParaRPr lang="en-GB" i="1" dirty="0"/>
          </a:p>
        </p:txBody>
      </p:sp>
      <p:sp>
        <p:nvSpPr>
          <p:cNvPr id="4" name="TextBox 3"/>
          <p:cNvSpPr txBox="1"/>
          <p:nvPr/>
        </p:nvSpPr>
        <p:spPr>
          <a:xfrm>
            <a:off x="611560" y="4653136"/>
            <a:ext cx="7848872" cy="4320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pPr>
              <a:spcBef>
                <a:spcPts val="600"/>
              </a:spcBef>
            </a:pPr>
            <a:r>
              <a:rPr lang="en-GB" dirty="0" err="1" smtClean="0">
                <a:latin typeface="Source Code Pro" panose="020B0509030403020204" pitchFamily="49" charset="0"/>
              </a:rPr>
              <a:t>self.assertRaises</a:t>
            </a:r>
            <a:r>
              <a:rPr lang="en-GB" dirty="0" smtClean="0">
                <a:latin typeface="Source Code Pro" panose="020B0509030403020204" pitchFamily="49" charset="0"/>
              </a:rPr>
              <a:t>(</a:t>
            </a:r>
            <a:r>
              <a:rPr lang="en-GB" dirty="0" err="1" smtClean="0">
                <a:latin typeface="Source Code Pro" panose="020B0509030403020204" pitchFamily="49" charset="0"/>
              </a:rPr>
              <a:t>ValueError</a:t>
            </a:r>
            <a:r>
              <a:rPr lang="en-GB" dirty="0" smtClean="0">
                <a:latin typeface="Source Code Pro" panose="020B0509030403020204" pitchFamily="49" charset="0"/>
              </a:rPr>
              <a:t>, lambda: </a:t>
            </a:r>
            <a:r>
              <a:rPr lang="en-GB" dirty="0" err="1" smtClean="0">
                <a:latin typeface="Source Code Pro" panose="020B0509030403020204" pitchFamily="49" charset="0"/>
              </a:rPr>
              <a:t>is_leap_year</a:t>
            </a:r>
            <a:r>
              <a:rPr lang="en-GB" dirty="0" smtClean="0">
                <a:latin typeface="Source Code Pro" panose="020B0509030403020204" pitchFamily="49" charset="0"/>
              </a:rPr>
              <a:t>(-1))</a:t>
            </a:r>
          </a:p>
        </p:txBody>
      </p:sp>
      <p:sp>
        <p:nvSpPr>
          <p:cNvPr id="5" name="TextBox 4"/>
          <p:cNvSpPr txBox="1"/>
          <p:nvPr/>
        </p:nvSpPr>
        <p:spPr>
          <a:xfrm>
            <a:off x="611560" y="5301208"/>
            <a:ext cx="7848872" cy="79208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pPr>
              <a:spcBef>
                <a:spcPts val="600"/>
              </a:spcBef>
            </a:pPr>
            <a:r>
              <a:rPr lang="en-GB" dirty="0" smtClean="0">
                <a:latin typeface="Source Code Pro" panose="020B0509030403020204" pitchFamily="49" charset="0"/>
              </a:rPr>
              <a:t>with </a:t>
            </a:r>
            <a:r>
              <a:rPr lang="en-GB" dirty="0" err="1" smtClean="0">
                <a:latin typeface="Source Code Pro" panose="020B0509030403020204" pitchFamily="49" charset="0"/>
              </a:rPr>
              <a:t>self.assertRaises</a:t>
            </a:r>
            <a:r>
              <a:rPr lang="en-GB" dirty="0" smtClean="0">
                <a:latin typeface="Source Code Pro" panose="020B0509030403020204" pitchFamily="49" charset="0"/>
              </a:rPr>
              <a:t>(</a:t>
            </a:r>
            <a:r>
              <a:rPr lang="en-GB" dirty="0" err="1" smtClean="0">
                <a:latin typeface="Source Code Pro" panose="020B0509030403020204" pitchFamily="49" charset="0"/>
              </a:rPr>
              <a:t>ValueError</a:t>
            </a:r>
            <a:r>
              <a:rPr lang="en-GB" dirty="0" smtClean="0">
                <a:latin typeface="Source Code Pro" panose="020B0509030403020204" pitchFamily="49" charset="0"/>
              </a:rPr>
              <a:t>) as context:</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is_leap_year</a:t>
            </a:r>
            <a:r>
              <a:rPr lang="en-GB" dirty="0" smtClean="0">
                <a:latin typeface="Source Code Pro" panose="020B0509030403020204" pitchFamily="49" charset="0"/>
              </a:rPr>
              <a:t>(-1)</a:t>
            </a:r>
          </a:p>
        </p:txBody>
      </p:sp>
      <p:sp>
        <p:nvSpPr>
          <p:cNvPr id="6" name="TextBox 5"/>
          <p:cNvSpPr txBox="1"/>
          <p:nvPr/>
        </p:nvSpPr>
        <p:spPr>
          <a:xfrm>
            <a:off x="2195736" y="6289575"/>
            <a:ext cx="4680520" cy="307777"/>
          </a:xfrm>
          <a:prstGeom prst="rect">
            <a:avLst/>
          </a:prstGeom>
          <a:noFill/>
        </p:spPr>
        <p:txBody>
          <a:bodyPr wrap="square" rtlCol="0">
            <a:spAutoFit/>
          </a:bodyPr>
          <a:lstStyle/>
          <a:p>
            <a:r>
              <a:rPr lang="en-GB" sz="1400" dirty="0" smtClean="0">
                <a:solidFill>
                  <a:schemeClr val="tx1">
                    <a:lumMod val="75000"/>
                    <a:lumOff val="25000"/>
                  </a:schemeClr>
                </a:solidFill>
              </a:rPr>
              <a:t>Optional, but can be used to access raised exception details</a:t>
            </a:r>
            <a:endParaRPr lang="en-GB" sz="1400" dirty="0">
              <a:solidFill>
                <a:schemeClr val="tx1">
                  <a:lumMod val="75000"/>
                  <a:lumOff val="25000"/>
                </a:schemeClr>
              </a:solidFill>
            </a:endParaRPr>
          </a:p>
        </p:txBody>
      </p:sp>
      <p:cxnSp>
        <p:nvCxnSpPr>
          <p:cNvPr id="7" name="Straight Connector 6"/>
          <p:cNvCxnSpPr/>
          <p:nvPr/>
        </p:nvCxnSpPr>
        <p:spPr>
          <a:xfrm flipV="1">
            <a:off x="6444208" y="5714673"/>
            <a:ext cx="0" cy="594647"/>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08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assertRaisesRegex</a:t>
            </a:r>
            <a:endParaRPr lang="en-GB" i="1" dirty="0"/>
          </a:p>
        </p:txBody>
      </p:sp>
      <p:sp>
        <p:nvSpPr>
          <p:cNvPr id="3" name="Content Placeholder 2"/>
          <p:cNvSpPr>
            <a:spLocks noGrp="1"/>
          </p:cNvSpPr>
          <p:nvPr>
            <p:ph idx="1"/>
          </p:nvPr>
        </p:nvSpPr>
        <p:spPr/>
        <p:txBody>
          <a:bodyPr/>
          <a:lstStyle/>
          <a:p>
            <a:r>
              <a:rPr lang="en-GB" i="1" dirty="0" err="1" smtClean="0"/>
              <a:t>assertRaisesRegex</a:t>
            </a:r>
            <a:r>
              <a:rPr lang="en-GB" dirty="0" smtClean="0"/>
              <a:t> also matches string representation of raised exception</a:t>
            </a:r>
          </a:p>
          <a:p>
            <a:pPr lvl="1"/>
            <a:r>
              <a:rPr lang="en-GB" dirty="0" smtClean="0"/>
              <a:t>Equivalent to regex </a:t>
            </a:r>
            <a:r>
              <a:rPr lang="en-GB" i="1" dirty="0" smtClean="0"/>
              <a:t>search</a:t>
            </a:r>
          </a:p>
          <a:p>
            <a:pPr lvl="1"/>
            <a:r>
              <a:rPr lang="en-GB" dirty="0" smtClean="0"/>
              <a:t>Like </a:t>
            </a:r>
            <a:r>
              <a:rPr lang="en-GB" i="1" dirty="0" err="1" smtClean="0"/>
              <a:t>assertRaises</a:t>
            </a:r>
            <a:r>
              <a:rPr lang="en-GB" dirty="0" smtClean="0"/>
              <a:t>, </a:t>
            </a:r>
            <a:r>
              <a:rPr lang="en-GB" i="1" dirty="0" err="1" smtClean="0"/>
              <a:t>assertRaisesRegex</a:t>
            </a:r>
            <a:r>
              <a:rPr lang="en-GB" dirty="0" smtClean="0"/>
              <a:t> can be used as function or context manager</a:t>
            </a:r>
            <a:endParaRPr lang="en-GB" dirty="0"/>
          </a:p>
        </p:txBody>
      </p:sp>
      <p:sp>
        <p:nvSpPr>
          <p:cNvPr id="4" name="TextBox 3"/>
          <p:cNvSpPr txBox="1"/>
          <p:nvPr/>
        </p:nvSpPr>
        <p:spPr>
          <a:xfrm>
            <a:off x="611560" y="4221088"/>
            <a:ext cx="7848872" cy="86409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pPr>
              <a:spcBef>
                <a:spcPts val="600"/>
              </a:spcBef>
            </a:pPr>
            <a:r>
              <a:rPr lang="en-GB" dirty="0" err="1" smtClean="0">
                <a:latin typeface="Source Code Pro" panose="020B0509030403020204" pitchFamily="49" charset="0"/>
              </a:rPr>
              <a:t>self.assertRaisesRegex</a:t>
            </a:r>
            <a:r>
              <a:rPr lang="en-GB" dirty="0" smtClean="0">
                <a:latin typeface="Source Code Pro" panose="020B0509030403020204" pitchFamily="49" charset="0"/>
              </a:rPr>
              <a:t>(</a:t>
            </a:r>
          </a:p>
          <a:p>
            <a:pPr>
              <a:spcBef>
                <a:spcPts val="600"/>
              </a:spcBef>
            </a:pPr>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ValueError</a:t>
            </a:r>
            <a:r>
              <a:rPr lang="en-GB" dirty="0" smtClean="0">
                <a:latin typeface="Source Code Pro" panose="020B0509030403020204" pitchFamily="49" charset="0"/>
              </a:rPr>
              <a:t>, 'invalid', lambda: </a:t>
            </a:r>
            <a:r>
              <a:rPr lang="en-GB" dirty="0" err="1" smtClean="0">
                <a:latin typeface="Source Code Pro" panose="020B0509030403020204" pitchFamily="49" charset="0"/>
              </a:rPr>
              <a:t>is_leap_year</a:t>
            </a:r>
            <a:r>
              <a:rPr lang="en-GB" dirty="0" smtClean="0">
                <a:latin typeface="Source Code Pro" panose="020B0509030403020204" pitchFamily="49" charset="0"/>
              </a:rPr>
              <a:t>(-1))</a:t>
            </a:r>
          </a:p>
        </p:txBody>
      </p:sp>
      <p:sp>
        <p:nvSpPr>
          <p:cNvPr id="5" name="TextBox 4"/>
          <p:cNvSpPr txBox="1"/>
          <p:nvPr/>
        </p:nvSpPr>
        <p:spPr>
          <a:xfrm>
            <a:off x="611560" y="5301208"/>
            <a:ext cx="7848872" cy="79208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pPr>
              <a:spcBef>
                <a:spcPts val="600"/>
              </a:spcBef>
            </a:pPr>
            <a:r>
              <a:rPr lang="en-GB" dirty="0" smtClean="0">
                <a:latin typeface="Source Code Pro" panose="020B0509030403020204" pitchFamily="49" charset="0"/>
              </a:rPr>
              <a:t>with </a:t>
            </a:r>
            <a:r>
              <a:rPr lang="en-GB" dirty="0" err="1" smtClean="0">
                <a:latin typeface="Source Code Pro" panose="020B0509030403020204" pitchFamily="49" charset="0"/>
              </a:rPr>
              <a:t>self.assertRaisesRegex</a:t>
            </a:r>
            <a:r>
              <a:rPr lang="en-GB" dirty="0" smtClean="0">
                <a:latin typeface="Source Code Pro" panose="020B0509030403020204" pitchFamily="49" charset="0"/>
              </a:rPr>
              <a:t>(</a:t>
            </a:r>
            <a:r>
              <a:rPr lang="en-GB" dirty="0" err="1" smtClean="0">
                <a:latin typeface="Source Code Pro" panose="020B0509030403020204" pitchFamily="49" charset="0"/>
              </a:rPr>
              <a:t>ValueError</a:t>
            </a:r>
            <a:r>
              <a:rPr lang="en-GB" dirty="0" smtClean="0">
                <a:latin typeface="Source Code Pro" panose="020B0509030403020204" pitchFamily="49" charset="0"/>
              </a:rPr>
              <a:t>, 'invalid') :</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is_leap_year</a:t>
            </a:r>
            <a:r>
              <a:rPr lang="en-GB" dirty="0" smtClean="0">
                <a:latin typeface="Source Code Pro" panose="020B0509030403020204" pitchFamily="49" charset="0"/>
              </a:rPr>
              <a:t>(-1)</a:t>
            </a:r>
          </a:p>
        </p:txBody>
      </p:sp>
    </p:spTree>
    <p:extLst>
      <p:ext uri="{BB962C8B-B14F-4D97-AF65-F5344CB8AC3E}">
        <p14:creationId xmlns:p14="http://schemas.microsoft.com/office/powerpoint/2010/main" val="124009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as explanation</a:t>
            </a:r>
            <a:endParaRPr lang="en-GB" dirty="0"/>
          </a:p>
        </p:txBody>
      </p:sp>
      <p:sp>
        <p:nvSpPr>
          <p:cNvPr id="4" name="TextBox 3"/>
          <p:cNvSpPr txBox="1"/>
          <p:nvPr/>
        </p:nvSpPr>
        <p:spPr>
          <a:xfrm>
            <a:off x="683568" y="1556792"/>
            <a:ext cx="7776864" cy="4824536"/>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pPr>
              <a:spcBef>
                <a:spcPts val="600"/>
              </a:spcBef>
            </a:pPr>
            <a:r>
              <a:rPr lang="en-GB" sz="2000" dirty="0"/>
              <a:t>So who should you be writing the tests for? For the person trying to understand your code.</a:t>
            </a:r>
          </a:p>
          <a:p>
            <a:pPr>
              <a:spcBef>
                <a:spcPts val="600"/>
              </a:spcBef>
            </a:pPr>
            <a:r>
              <a:rPr lang="en-GB" sz="2000" dirty="0"/>
              <a:t>Good tests act as documentation for the code they are testing. They describe how the code works. For each usage scenario, the test(s):</a:t>
            </a:r>
          </a:p>
          <a:p>
            <a:pPr marL="342900" indent="-342900">
              <a:spcBef>
                <a:spcPts val="600"/>
              </a:spcBef>
              <a:buFont typeface="Wingdings" panose="05000000000000000000" pitchFamily="2" charset="2"/>
              <a:buChar char="§"/>
            </a:pPr>
            <a:r>
              <a:rPr lang="en-GB" sz="2000" dirty="0"/>
              <a:t>Describe the context, starting point, or preconditions that must be satisfied</a:t>
            </a:r>
          </a:p>
          <a:p>
            <a:pPr marL="342900" indent="-342900">
              <a:spcBef>
                <a:spcPts val="600"/>
              </a:spcBef>
              <a:buFont typeface="Wingdings" panose="05000000000000000000" pitchFamily="2" charset="2"/>
              <a:buChar char="§"/>
            </a:pPr>
            <a:r>
              <a:rPr lang="en-GB" sz="2000" dirty="0"/>
              <a:t>Illustrate how the software is invoked</a:t>
            </a:r>
          </a:p>
          <a:p>
            <a:pPr marL="342900" indent="-342900">
              <a:spcBef>
                <a:spcPts val="600"/>
              </a:spcBef>
              <a:buFont typeface="Wingdings" panose="05000000000000000000" pitchFamily="2" charset="2"/>
              <a:buChar char="§"/>
            </a:pPr>
            <a:r>
              <a:rPr lang="en-GB" sz="2000" dirty="0"/>
              <a:t>Describe the expected results or </a:t>
            </a:r>
            <a:r>
              <a:rPr lang="en-GB" sz="2000" dirty="0" err="1"/>
              <a:t>postconditions</a:t>
            </a:r>
            <a:r>
              <a:rPr lang="en-GB" sz="2000" dirty="0"/>
              <a:t> to be verified</a:t>
            </a:r>
          </a:p>
          <a:p>
            <a:pPr>
              <a:spcBef>
                <a:spcPts val="600"/>
              </a:spcBef>
            </a:pPr>
            <a:r>
              <a:rPr lang="en-GB" sz="2000" dirty="0"/>
              <a:t>Different usage scenarios will have slightly different versions of each of these.</a:t>
            </a:r>
            <a:endParaRPr lang="en-GB" sz="2000" dirty="0" smtClean="0"/>
          </a:p>
          <a:p>
            <a:pPr algn="r">
              <a:spcBef>
                <a:spcPts val="1200"/>
              </a:spcBef>
            </a:pPr>
            <a:r>
              <a:rPr lang="en-GB" sz="2000" i="1" dirty="0" smtClean="0"/>
              <a:t>Gerard </a:t>
            </a:r>
            <a:r>
              <a:rPr lang="en-GB" sz="2000" i="1" dirty="0" err="1" smtClean="0"/>
              <a:t>Meszaros</a:t>
            </a:r>
            <a:r>
              <a:rPr lang="en-GB" sz="2000" i="1" dirty="0"/>
              <a:t/>
            </a:r>
            <a:br>
              <a:rPr lang="en-GB" sz="2000" i="1" dirty="0"/>
            </a:br>
            <a:r>
              <a:rPr lang="en-GB" sz="2000" dirty="0" smtClean="0"/>
              <a:t>"Write Tests for People"</a:t>
            </a:r>
          </a:p>
        </p:txBody>
      </p:sp>
    </p:spTree>
    <p:extLst>
      <p:ext uri="{BB962C8B-B14F-4D97-AF65-F5344CB8AC3E}">
        <p14:creationId xmlns:p14="http://schemas.microsoft.com/office/powerpoint/2010/main" val="8042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Test anatomy</a:t>
            </a:r>
            <a:endParaRPr lang="en-GB" dirty="0"/>
          </a:p>
        </p:txBody>
      </p:sp>
      <p:sp>
        <p:nvSpPr>
          <p:cNvPr id="3" name="Content Placeholder 2"/>
          <p:cNvSpPr>
            <a:spLocks noGrp="1"/>
          </p:cNvSpPr>
          <p:nvPr>
            <p:ph idx="1"/>
          </p:nvPr>
        </p:nvSpPr>
        <p:spPr/>
        <p:txBody>
          <a:bodyPr>
            <a:noAutofit/>
          </a:bodyPr>
          <a:lstStyle/>
          <a:p>
            <a:r>
              <a:rPr lang="en-GB" dirty="0" smtClean="0"/>
              <a:t>Example-based tests ideally </a:t>
            </a:r>
            <a:r>
              <a:rPr lang="en-GB" dirty="0"/>
              <a:t>have </a:t>
            </a:r>
            <a:r>
              <a:rPr lang="en-GB" dirty="0" smtClean="0"/>
              <a:t>a simple linear </a:t>
            </a:r>
            <a:r>
              <a:rPr lang="en-GB" dirty="0"/>
              <a:t>flow: arrange, act, assert</a:t>
            </a:r>
          </a:p>
          <a:p>
            <a:pPr lvl="1"/>
            <a:r>
              <a:rPr lang="en-GB" i="1" dirty="0"/>
              <a:t>Given</a:t>
            </a:r>
            <a:r>
              <a:rPr lang="en-GB" dirty="0"/>
              <a:t>: </a:t>
            </a:r>
            <a:r>
              <a:rPr lang="en-GB" dirty="0" smtClean="0"/>
              <a:t>set </a:t>
            </a:r>
            <a:r>
              <a:rPr lang="en-GB" dirty="0"/>
              <a:t>up data</a:t>
            </a:r>
          </a:p>
          <a:p>
            <a:pPr lvl="1"/>
            <a:r>
              <a:rPr lang="en-GB" i="1" dirty="0"/>
              <a:t>When</a:t>
            </a:r>
            <a:r>
              <a:rPr lang="en-GB" dirty="0"/>
              <a:t>: perform the action to be tested</a:t>
            </a:r>
          </a:p>
          <a:p>
            <a:pPr lvl="1"/>
            <a:r>
              <a:rPr lang="en-GB" i="1" dirty="0"/>
              <a:t>Then</a:t>
            </a:r>
            <a:r>
              <a:rPr lang="en-GB" dirty="0"/>
              <a:t>: assert desired outcome</a:t>
            </a:r>
          </a:p>
          <a:p>
            <a:r>
              <a:rPr lang="en-GB" dirty="0" smtClean="0"/>
              <a:t>Tests should be short and focused</a:t>
            </a:r>
          </a:p>
          <a:p>
            <a:pPr lvl="1"/>
            <a:r>
              <a:rPr lang="en-GB" dirty="0" smtClean="0"/>
              <a:t>A single objective or outcome — but not necessarily a single assertion — that is reflected in the name</a:t>
            </a:r>
            <a:endParaRPr lang="en-GB" dirty="0"/>
          </a:p>
        </p:txBody>
      </p:sp>
    </p:spTree>
    <p:extLst>
      <p:ext uri="{BB962C8B-B14F-4D97-AF65-F5344CB8AC3E}">
        <p14:creationId xmlns:p14="http://schemas.microsoft.com/office/powerpoint/2010/main" val="75622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fixture code</a:t>
            </a:r>
            <a:endParaRPr lang="en-GB" dirty="0"/>
          </a:p>
        </p:txBody>
      </p:sp>
      <p:sp>
        <p:nvSpPr>
          <p:cNvPr id="3" name="Content Placeholder 2"/>
          <p:cNvSpPr>
            <a:spLocks noGrp="1"/>
          </p:cNvSpPr>
          <p:nvPr>
            <p:ph idx="1"/>
          </p:nvPr>
        </p:nvSpPr>
        <p:spPr/>
        <p:txBody>
          <a:bodyPr/>
          <a:lstStyle/>
          <a:p>
            <a:r>
              <a:rPr lang="en-GB" dirty="0" smtClean="0"/>
              <a:t>Common test fixture code can be factored out...</a:t>
            </a:r>
          </a:p>
          <a:p>
            <a:pPr lvl="1"/>
            <a:r>
              <a:rPr lang="en-GB" dirty="0" smtClean="0"/>
              <a:t>By defining </a:t>
            </a:r>
            <a:r>
              <a:rPr lang="en-GB" i="1" dirty="0" err="1" smtClean="0"/>
              <a:t>setUp</a:t>
            </a:r>
            <a:r>
              <a:rPr lang="en-GB" dirty="0" smtClean="0"/>
              <a:t> and </a:t>
            </a:r>
            <a:r>
              <a:rPr lang="en-GB" i="1" dirty="0" err="1" smtClean="0"/>
              <a:t>tearDown</a:t>
            </a:r>
            <a:r>
              <a:rPr lang="en-GB" dirty="0"/>
              <a:t> </a:t>
            </a:r>
            <a:r>
              <a:rPr lang="en-GB" dirty="0" smtClean="0"/>
              <a:t>methods that are called automatically before and after each test case execution</a:t>
            </a:r>
          </a:p>
          <a:p>
            <a:pPr lvl="1"/>
            <a:r>
              <a:rPr lang="en-GB" dirty="0" smtClean="0"/>
              <a:t>By factoring out common initialisation code, housekeeping code or assertion support code into its own methods, local to the test class</a:t>
            </a:r>
            <a:endParaRPr lang="en-GB" dirty="0"/>
          </a:p>
        </p:txBody>
      </p:sp>
    </p:spTree>
    <p:extLst>
      <p:ext uri="{BB962C8B-B14F-4D97-AF65-F5344CB8AC3E}">
        <p14:creationId xmlns:p14="http://schemas.microsoft.com/office/powerpoint/2010/main" val="153439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as specifications</a:t>
            </a:r>
            <a:endParaRPr lang="en-GB" dirty="0"/>
          </a:p>
        </p:txBody>
      </p:sp>
      <p:sp>
        <p:nvSpPr>
          <p:cNvPr id="4" name="TextBox 3"/>
          <p:cNvSpPr txBox="1"/>
          <p:nvPr/>
        </p:nvSpPr>
        <p:spPr>
          <a:xfrm>
            <a:off x="755576" y="2204864"/>
            <a:ext cx="7632848" cy="3456384"/>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800" dirty="0" smtClean="0"/>
              <a:t>Tests </a:t>
            </a:r>
            <a:r>
              <a:rPr lang="en-GB" sz="2800" dirty="0"/>
              <a:t>that are not written with their role as specifications in mind can be very confusing to read. The difficulty in understanding what they are testing can greatly reduce the velocity at which a codebase can be changed.</a:t>
            </a:r>
            <a:endParaRPr lang="en-GB" sz="2800" dirty="0" smtClean="0"/>
          </a:p>
          <a:p>
            <a:pPr algn="r">
              <a:spcBef>
                <a:spcPts val="1200"/>
              </a:spcBef>
            </a:pPr>
            <a:r>
              <a:rPr lang="en-GB" sz="2000" i="1" dirty="0" smtClean="0"/>
              <a:t>Nat Pryce &amp; Steve Freeman</a:t>
            </a:r>
            <a:r>
              <a:rPr lang="en-GB" sz="2000" i="1" dirty="0"/>
              <a:t/>
            </a:r>
            <a:br>
              <a:rPr lang="en-GB" sz="2000" i="1" dirty="0"/>
            </a:br>
            <a:r>
              <a:rPr lang="en-GB" sz="2000" dirty="0" smtClean="0"/>
              <a:t>"Are your tests really driving your development"</a:t>
            </a:r>
          </a:p>
        </p:txBody>
      </p:sp>
    </p:spTree>
    <p:extLst>
      <p:ext uri="{BB962C8B-B14F-4D97-AF65-F5344CB8AC3E}">
        <p14:creationId xmlns:p14="http://schemas.microsoft.com/office/powerpoint/2010/main" val="263011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t>
            </a:r>
            <a:r>
              <a:rPr lang="en-GB" i="1" dirty="0" smtClean="0"/>
              <a:t>is</a:t>
            </a:r>
            <a:r>
              <a:rPr lang="en-GB" dirty="0" smtClean="0"/>
              <a:t> a unit test?</a:t>
            </a:r>
            <a:endParaRPr lang="en-GB" dirty="0"/>
          </a:p>
        </p:txBody>
      </p:sp>
      <p:sp>
        <p:nvSpPr>
          <p:cNvPr id="4" name="TextBox 3"/>
          <p:cNvSpPr txBox="1"/>
          <p:nvPr/>
        </p:nvSpPr>
        <p:spPr>
          <a:xfrm>
            <a:off x="755576" y="1556792"/>
            <a:ext cx="7632848" cy="4485982"/>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pPr>
              <a:spcBef>
                <a:spcPts val="600"/>
              </a:spcBef>
            </a:pPr>
            <a:r>
              <a:rPr lang="en-GB" dirty="0"/>
              <a:t>A test is not a unit test if:</a:t>
            </a:r>
          </a:p>
          <a:p>
            <a:pPr marL="342900" indent="-342900">
              <a:spcBef>
                <a:spcPts val="600"/>
              </a:spcBef>
              <a:buFont typeface="Wingdings" panose="05000000000000000000" pitchFamily="2" charset="2"/>
              <a:buChar char="§"/>
            </a:pPr>
            <a:r>
              <a:rPr lang="en-GB" dirty="0"/>
              <a:t>It talks to the database</a:t>
            </a:r>
          </a:p>
          <a:p>
            <a:pPr marL="342900" indent="-342900">
              <a:spcBef>
                <a:spcPts val="600"/>
              </a:spcBef>
              <a:buFont typeface="Wingdings" panose="05000000000000000000" pitchFamily="2" charset="2"/>
              <a:buChar char="§"/>
            </a:pPr>
            <a:r>
              <a:rPr lang="en-GB" dirty="0"/>
              <a:t>It communicates across the network</a:t>
            </a:r>
          </a:p>
          <a:p>
            <a:pPr marL="342900" indent="-342900">
              <a:spcBef>
                <a:spcPts val="600"/>
              </a:spcBef>
              <a:buFont typeface="Wingdings" panose="05000000000000000000" pitchFamily="2" charset="2"/>
              <a:buChar char="§"/>
            </a:pPr>
            <a:r>
              <a:rPr lang="en-GB" dirty="0"/>
              <a:t>It touches the file system</a:t>
            </a:r>
          </a:p>
          <a:p>
            <a:pPr marL="342900" indent="-342900">
              <a:spcBef>
                <a:spcPts val="600"/>
              </a:spcBef>
              <a:buFont typeface="Wingdings" panose="05000000000000000000" pitchFamily="2" charset="2"/>
              <a:buChar char="§"/>
            </a:pPr>
            <a:r>
              <a:rPr lang="en-GB" dirty="0"/>
              <a:t>It can't run at the same time as any of your other unit tests</a:t>
            </a:r>
          </a:p>
          <a:p>
            <a:pPr marL="342900" indent="-342900">
              <a:spcBef>
                <a:spcPts val="600"/>
              </a:spcBef>
              <a:buFont typeface="Wingdings" panose="05000000000000000000" pitchFamily="2" charset="2"/>
              <a:buChar char="§"/>
            </a:pPr>
            <a:r>
              <a:rPr lang="en-GB" dirty="0"/>
              <a:t>You have to do special things to your environment (such as editing </a:t>
            </a:r>
            <a:r>
              <a:rPr lang="en-GB" dirty="0" err="1"/>
              <a:t>config</a:t>
            </a:r>
            <a:r>
              <a:rPr lang="en-GB" dirty="0"/>
              <a:t> files) to run it.</a:t>
            </a:r>
          </a:p>
          <a:p>
            <a:pPr>
              <a:spcBef>
                <a:spcPts val="600"/>
              </a:spcBef>
            </a:pPr>
            <a:r>
              <a:rPr lang="en-GB" dirty="0"/>
              <a:t>Tests that do these things aren't bad. Often they are worth writing, and they can be written in a unit test harness. However, it is important to be able to separate them from true unit tests so that we can keep a set of tests that we can run fast whenever we make our changes.</a:t>
            </a:r>
            <a:endParaRPr lang="en-GB" dirty="0" smtClean="0"/>
          </a:p>
          <a:p>
            <a:pPr algn="r">
              <a:spcBef>
                <a:spcPts val="1200"/>
              </a:spcBef>
            </a:pPr>
            <a:r>
              <a:rPr lang="en-GB" i="1" dirty="0" smtClean="0"/>
              <a:t>Michael Feathers</a:t>
            </a:r>
          </a:p>
        </p:txBody>
      </p:sp>
      <p:sp>
        <p:nvSpPr>
          <p:cNvPr id="5" name="Rectangle 4"/>
          <p:cNvSpPr/>
          <p:nvPr/>
        </p:nvSpPr>
        <p:spPr>
          <a:xfrm>
            <a:off x="3090117" y="6186790"/>
            <a:ext cx="5442323" cy="338554"/>
          </a:xfrm>
          <a:prstGeom prst="rect">
            <a:avLst/>
          </a:prstGeom>
        </p:spPr>
        <p:txBody>
          <a:bodyPr wrap="none">
            <a:spAutoFit/>
          </a:bodyPr>
          <a:lstStyle/>
          <a:p>
            <a:pPr algn="r"/>
            <a:r>
              <a:rPr lang="en-GB" sz="1600" dirty="0">
                <a:solidFill>
                  <a:schemeClr val="bg1">
                    <a:lumMod val="65000"/>
                  </a:schemeClr>
                </a:solidFill>
              </a:rPr>
              <a:t>http://www.artima.com/weblogs/viewpost.jsp?thread=126923</a:t>
            </a:r>
          </a:p>
        </p:txBody>
      </p:sp>
    </p:spTree>
    <p:extLst>
      <p:ext uri="{BB962C8B-B14F-4D97-AF65-F5344CB8AC3E}">
        <p14:creationId xmlns:p14="http://schemas.microsoft.com/office/powerpoint/2010/main" val="317218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External dependencies</a:t>
            </a:r>
            <a:endParaRPr lang="en-GB" dirty="0"/>
          </a:p>
        </p:txBody>
      </p:sp>
      <p:sp>
        <p:nvSpPr>
          <p:cNvPr id="3" name="Content Placeholder 2"/>
          <p:cNvSpPr>
            <a:spLocks noGrp="1"/>
          </p:cNvSpPr>
          <p:nvPr>
            <p:ph idx="1"/>
          </p:nvPr>
        </p:nvSpPr>
        <p:spPr/>
        <p:txBody>
          <a:bodyPr>
            <a:noAutofit/>
          </a:bodyPr>
          <a:lstStyle/>
          <a:p>
            <a:pPr>
              <a:defRPr/>
            </a:pPr>
            <a:r>
              <a:rPr lang="en-GB" dirty="0" smtClean="0"/>
              <a:t>External resources are a common source of non-unit dependencies</a:t>
            </a:r>
            <a:endParaRPr lang="en-GB" dirty="0"/>
          </a:p>
          <a:p>
            <a:pPr lvl="1">
              <a:defRPr/>
            </a:pPr>
            <a:r>
              <a:rPr lang="en-GB" dirty="0"/>
              <a:t>Registries and environment variables</a:t>
            </a:r>
          </a:p>
          <a:p>
            <a:pPr lvl="1">
              <a:defRPr/>
            </a:pPr>
            <a:r>
              <a:rPr lang="en-GB" dirty="0"/>
              <a:t>Network connections and databases</a:t>
            </a:r>
          </a:p>
          <a:p>
            <a:pPr lvl="1">
              <a:defRPr/>
            </a:pPr>
            <a:r>
              <a:rPr lang="en-GB" dirty="0"/>
              <a:t>Files and directories</a:t>
            </a:r>
          </a:p>
          <a:p>
            <a:pPr lvl="1">
              <a:defRPr/>
            </a:pPr>
            <a:r>
              <a:rPr lang="en-GB" dirty="0"/>
              <a:t>Current date and time</a:t>
            </a:r>
          </a:p>
          <a:p>
            <a:pPr lvl="1">
              <a:defRPr/>
            </a:pPr>
            <a:r>
              <a:rPr lang="en-GB" dirty="0"/>
              <a:t>Hardware </a:t>
            </a:r>
            <a:r>
              <a:rPr lang="en-GB" dirty="0" smtClean="0"/>
              <a:t>devices</a:t>
            </a:r>
          </a:p>
          <a:p>
            <a:pPr>
              <a:defRPr/>
            </a:pPr>
            <a:r>
              <a:rPr lang="en-GB" dirty="0" smtClean="0"/>
              <a:t>Externals can often be replaced by test doubles or pre-evaluated objects</a:t>
            </a:r>
          </a:p>
        </p:txBody>
      </p:sp>
    </p:spTree>
    <p:extLst>
      <p:ext uri="{BB962C8B-B14F-4D97-AF65-F5344CB8AC3E}">
        <p14:creationId xmlns:p14="http://schemas.microsoft.com/office/powerpoint/2010/main" val="356105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taxonomy of test doubles</a:t>
            </a:r>
            <a:endParaRPr lang="en-GB" dirty="0"/>
          </a:p>
        </p:txBody>
      </p:sp>
      <p:sp>
        <p:nvSpPr>
          <p:cNvPr id="3" name="Content Placeholder 2"/>
          <p:cNvSpPr>
            <a:spLocks noGrp="1"/>
          </p:cNvSpPr>
          <p:nvPr>
            <p:ph idx="1"/>
          </p:nvPr>
        </p:nvSpPr>
        <p:spPr/>
        <p:txBody>
          <a:bodyPr/>
          <a:lstStyle/>
          <a:p>
            <a:r>
              <a:rPr lang="en-GB" dirty="0"/>
              <a:t>It's not just about mocks...</a:t>
            </a:r>
          </a:p>
          <a:p>
            <a:pPr lvl="1"/>
            <a:r>
              <a:rPr lang="en-GB" dirty="0"/>
              <a:t>A </a:t>
            </a:r>
            <a:r>
              <a:rPr lang="en-GB" i="1" dirty="0"/>
              <a:t>test stub</a:t>
            </a:r>
            <a:r>
              <a:rPr lang="en-GB" dirty="0"/>
              <a:t> is used to substitute input and can be used for fault injection</a:t>
            </a:r>
          </a:p>
          <a:p>
            <a:pPr lvl="1"/>
            <a:r>
              <a:rPr lang="en-GB" dirty="0"/>
              <a:t>A </a:t>
            </a:r>
            <a:r>
              <a:rPr lang="en-GB" i="1" dirty="0"/>
              <a:t>test spy</a:t>
            </a:r>
            <a:r>
              <a:rPr lang="en-GB" dirty="0"/>
              <a:t> offers input and captures output behaviour</a:t>
            </a:r>
          </a:p>
          <a:p>
            <a:pPr lvl="1"/>
            <a:r>
              <a:rPr lang="en-GB" dirty="0"/>
              <a:t>A </a:t>
            </a:r>
            <a:r>
              <a:rPr lang="en-GB" i="1" dirty="0"/>
              <a:t>mock object</a:t>
            </a:r>
            <a:r>
              <a:rPr lang="en-GB" dirty="0"/>
              <a:t> validates expectations</a:t>
            </a:r>
          </a:p>
          <a:p>
            <a:pPr lvl="1"/>
            <a:r>
              <a:rPr lang="en-GB" dirty="0"/>
              <a:t>A </a:t>
            </a:r>
            <a:r>
              <a:rPr lang="en-GB" i="1" dirty="0"/>
              <a:t>fake object</a:t>
            </a:r>
            <a:r>
              <a:rPr lang="en-GB" dirty="0"/>
              <a:t> offers a usable alternative to a real dependency</a:t>
            </a:r>
          </a:p>
          <a:p>
            <a:pPr lvl="1"/>
            <a:r>
              <a:rPr lang="en-GB" dirty="0"/>
              <a:t>A </a:t>
            </a:r>
            <a:r>
              <a:rPr lang="en-GB" i="1" dirty="0"/>
              <a:t>dummy object</a:t>
            </a:r>
            <a:r>
              <a:rPr lang="en-GB" dirty="0"/>
              <a:t> fulfils a dependency</a:t>
            </a:r>
          </a:p>
        </p:txBody>
      </p:sp>
    </p:spTree>
    <p:extLst>
      <p:ext uri="{BB962C8B-B14F-4D97-AF65-F5344CB8AC3E}">
        <p14:creationId xmlns:p14="http://schemas.microsoft.com/office/powerpoint/2010/main" val="52959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Introduction</a:t>
            </a:r>
            <a:endParaRPr lang="en-GB" dirty="0"/>
          </a:p>
        </p:txBody>
      </p:sp>
      <p:sp>
        <p:nvSpPr>
          <p:cNvPr id="5" name="Subtitle 4"/>
          <p:cNvSpPr>
            <a:spLocks noGrp="1"/>
          </p:cNvSpPr>
          <p:nvPr>
            <p:ph type="subTitle" idx="1"/>
          </p:nvPr>
        </p:nvSpPr>
        <p:spPr/>
        <p:txBody>
          <a:bodyPr/>
          <a:lstStyle/>
          <a:p>
            <a:r>
              <a:rPr lang="en-GB" dirty="0" smtClean="0"/>
              <a:t>Everything has a beginning...</a:t>
            </a:r>
            <a:endParaRPr lang="en-GB" dirty="0"/>
          </a:p>
        </p:txBody>
      </p:sp>
    </p:spTree>
    <p:extLst>
      <p:ext uri="{BB962C8B-B14F-4D97-AF65-F5344CB8AC3E}">
        <p14:creationId xmlns:p14="http://schemas.microsoft.com/office/powerpoint/2010/main" val="59253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Doubles in practice</a:t>
            </a:r>
            <a:endParaRPr lang="en-GB" dirty="0"/>
          </a:p>
        </p:txBody>
      </p:sp>
      <p:sp>
        <p:nvSpPr>
          <p:cNvPr id="3" name="Content Placeholder 2"/>
          <p:cNvSpPr>
            <a:spLocks noGrp="1"/>
          </p:cNvSpPr>
          <p:nvPr>
            <p:ph idx="1"/>
          </p:nvPr>
        </p:nvSpPr>
        <p:spPr/>
        <p:txBody>
          <a:bodyPr>
            <a:noAutofit/>
          </a:bodyPr>
          <a:lstStyle/>
          <a:p>
            <a:r>
              <a:rPr lang="en-GB" dirty="0" smtClean="0"/>
              <a:t>Mocking and related techniques are easier in Python than many languages</a:t>
            </a:r>
          </a:p>
          <a:p>
            <a:pPr lvl="1"/>
            <a:r>
              <a:rPr lang="en-GB" dirty="0" smtClean="0"/>
              <a:t>Duck typing means dependencies can be substituted without changing class design</a:t>
            </a:r>
          </a:p>
          <a:p>
            <a:pPr lvl="1"/>
            <a:r>
              <a:rPr lang="en-GB" dirty="0" smtClean="0"/>
              <a:t>Passing functions as objects allows for simple </a:t>
            </a:r>
            <a:r>
              <a:rPr lang="en-GB" dirty="0" err="1" smtClean="0"/>
              <a:t>pluggability</a:t>
            </a:r>
            <a:endParaRPr lang="en-GB" dirty="0" smtClean="0"/>
          </a:p>
          <a:p>
            <a:pPr lvl="1"/>
            <a:r>
              <a:rPr lang="en-GB" dirty="0" smtClean="0"/>
              <a:t>It is easy to write interception code for new classes and to add interception code on existing objects or use existing libraries, e.g., </a:t>
            </a:r>
            <a:r>
              <a:rPr lang="en-GB" i="1" dirty="0" err="1" smtClean="0"/>
              <a:t>unittest.mock</a:t>
            </a:r>
            <a:endParaRPr lang="en-GB" i="1" dirty="0"/>
          </a:p>
        </p:txBody>
      </p:sp>
    </p:spTree>
    <p:extLst>
      <p:ext uri="{BB962C8B-B14F-4D97-AF65-F5344CB8AC3E}">
        <p14:creationId xmlns:p14="http://schemas.microsoft.com/office/powerpoint/2010/main" val="283659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Function, Object &amp; Class Customisation</a:t>
            </a:r>
            <a:endParaRPr lang="en-GB" dirty="0"/>
          </a:p>
        </p:txBody>
      </p:sp>
      <p:sp>
        <p:nvSpPr>
          <p:cNvPr id="5" name="Subtitle 4"/>
          <p:cNvSpPr>
            <a:spLocks noGrp="1"/>
          </p:cNvSpPr>
          <p:nvPr>
            <p:ph type="subTitle" idx="1"/>
          </p:nvPr>
        </p:nvSpPr>
        <p:spPr/>
        <p:txBody>
          <a:bodyPr/>
          <a:lstStyle/>
          <a:p>
            <a:r>
              <a:rPr lang="en-GB" dirty="0" smtClean="0"/>
              <a:t>Ad hoc objects, </a:t>
            </a:r>
            <a:r>
              <a:rPr lang="en-GB" dirty="0" err="1" smtClean="0"/>
              <a:t>metaclasses</a:t>
            </a:r>
            <a:r>
              <a:rPr lang="en-GB" dirty="0" smtClean="0"/>
              <a:t>, monkey patching &amp; decorators</a:t>
            </a:r>
            <a:endParaRPr lang="en-GB" dirty="0"/>
          </a:p>
        </p:txBody>
      </p:sp>
    </p:spTree>
    <p:extLst>
      <p:ext uri="{BB962C8B-B14F-4D97-AF65-F5344CB8AC3E}">
        <p14:creationId xmlns:p14="http://schemas.microsoft.com/office/powerpoint/2010/main" val="364137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 at </a:t>
            </a:r>
            <a:r>
              <a:rPr lang="en-GB" smtClean="0"/>
              <a:t>a glance</a:t>
            </a:r>
            <a:endParaRPr lang="en-GB" dirty="0"/>
          </a:p>
        </p:txBody>
      </p:sp>
      <p:sp>
        <p:nvSpPr>
          <p:cNvPr id="3" name="Content Placeholder 2"/>
          <p:cNvSpPr>
            <a:spLocks noGrp="1"/>
          </p:cNvSpPr>
          <p:nvPr>
            <p:ph idx="1"/>
          </p:nvPr>
        </p:nvSpPr>
        <p:spPr/>
        <p:txBody>
          <a:bodyPr>
            <a:noAutofit/>
          </a:bodyPr>
          <a:lstStyle/>
          <a:p>
            <a:r>
              <a:rPr lang="en-GB" dirty="0" smtClean="0"/>
              <a:t>Functions are objects with state</a:t>
            </a:r>
          </a:p>
          <a:p>
            <a:r>
              <a:rPr lang="en-GB" dirty="0" smtClean="0"/>
              <a:t>Classes </a:t>
            </a:r>
            <a:r>
              <a:rPr lang="en-GB" dirty="0"/>
              <a:t>are mutable after </a:t>
            </a:r>
            <a:r>
              <a:rPr lang="en-GB" dirty="0" smtClean="0"/>
              <a:t>definition, so methods can be added and removed</a:t>
            </a:r>
          </a:p>
          <a:p>
            <a:r>
              <a:rPr lang="en-GB" dirty="0" smtClean="0"/>
              <a:t>Objects can have attributes added and removed after creation</a:t>
            </a:r>
          </a:p>
          <a:p>
            <a:r>
              <a:rPr lang="en-GB" dirty="0" smtClean="0"/>
              <a:t>Decorators wrap functions on definition</a:t>
            </a:r>
          </a:p>
          <a:p>
            <a:r>
              <a:rPr lang="en-GB" dirty="0"/>
              <a:t>A </a:t>
            </a:r>
            <a:r>
              <a:rPr lang="en-GB" dirty="0" err="1"/>
              <a:t>metaclass</a:t>
            </a:r>
            <a:r>
              <a:rPr lang="en-GB" dirty="0"/>
              <a:t> is the class of a class, defining how the class behaves</a:t>
            </a:r>
          </a:p>
          <a:p>
            <a:pPr marL="0" indent="0">
              <a:buNone/>
            </a:pPr>
            <a:endParaRPr lang="en-GB" dirty="0" smtClean="0"/>
          </a:p>
        </p:txBody>
      </p:sp>
    </p:spTree>
    <p:extLst>
      <p:ext uri="{BB962C8B-B14F-4D97-AF65-F5344CB8AC3E}">
        <p14:creationId xmlns:p14="http://schemas.microsoft.com/office/powerpoint/2010/main" val="385487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It's objects all the way down</a:t>
            </a:r>
            <a:endParaRPr lang="en-GB" dirty="0"/>
          </a:p>
        </p:txBody>
      </p:sp>
      <p:sp>
        <p:nvSpPr>
          <p:cNvPr id="3" name="Content Placeholder 2"/>
          <p:cNvSpPr>
            <a:spLocks noGrp="1"/>
          </p:cNvSpPr>
          <p:nvPr>
            <p:ph idx="1"/>
          </p:nvPr>
        </p:nvSpPr>
        <p:spPr/>
        <p:txBody>
          <a:bodyPr>
            <a:noAutofit/>
          </a:bodyPr>
          <a:lstStyle/>
          <a:p>
            <a:r>
              <a:rPr lang="en-GB" dirty="0" smtClean="0"/>
              <a:t>Everything in Python is expressed as objects, from functions to modules</a:t>
            </a:r>
          </a:p>
          <a:p>
            <a:pPr lvl="1"/>
            <a:r>
              <a:rPr lang="en-GB" dirty="0" smtClean="0"/>
              <a:t>Functions are </a:t>
            </a:r>
            <a:r>
              <a:rPr lang="en-GB" i="1" dirty="0" smtClean="0"/>
              <a:t>callable</a:t>
            </a:r>
            <a:r>
              <a:rPr lang="en-GB" dirty="0" smtClean="0"/>
              <a:t> objects — with associated state and metadata — and are instantiated with a </a:t>
            </a:r>
            <a:r>
              <a:rPr lang="en-GB" i="1" dirty="0" err="1" smtClean="0"/>
              <a:t>def</a:t>
            </a:r>
            <a:r>
              <a:rPr lang="en-GB" dirty="0" smtClean="0"/>
              <a:t> statement</a:t>
            </a:r>
            <a:endParaRPr lang="en-GB" i="1" dirty="0" smtClean="0"/>
          </a:p>
          <a:p>
            <a:r>
              <a:rPr lang="en-GB" dirty="0" smtClean="0"/>
              <a:t>And Python is a very dynamic language, not just dynamically typed</a:t>
            </a:r>
          </a:p>
          <a:p>
            <a:pPr lvl="1"/>
            <a:r>
              <a:rPr lang="en-GB" dirty="0" smtClean="0"/>
              <a:t>Python's object model can be fully accessed at runtime</a:t>
            </a:r>
          </a:p>
        </p:txBody>
      </p:sp>
    </p:spTree>
    <p:extLst>
      <p:ext uri="{BB962C8B-B14F-4D97-AF65-F5344CB8AC3E}">
        <p14:creationId xmlns:p14="http://schemas.microsoft.com/office/powerpoint/2010/main" val="374198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creation</a:t>
            </a:r>
            <a:endParaRPr lang="en-GB" dirty="0"/>
          </a:p>
        </p:txBody>
      </p:sp>
      <p:sp>
        <p:nvSpPr>
          <p:cNvPr id="3" name="Content Placeholder 2"/>
          <p:cNvSpPr>
            <a:spLocks noGrp="1"/>
          </p:cNvSpPr>
          <p:nvPr>
            <p:ph idx="1"/>
          </p:nvPr>
        </p:nvSpPr>
        <p:spPr/>
        <p:txBody>
          <a:bodyPr>
            <a:noAutofit/>
          </a:bodyPr>
          <a:lstStyle/>
          <a:p>
            <a:r>
              <a:rPr lang="en-GB" dirty="0" smtClean="0"/>
              <a:t>Objects are normally created based on calling their class name</a:t>
            </a:r>
          </a:p>
          <a:p>
            <a:r>
              <a:rPr lang="en-GB" dirty="0" smtClean="0"/>
              <a:t>But the class name does not have to be present, only the class object</a:t>
            </a:r>
          </a:p>
          <a:p>
            <a:pPr lvl="1"/>
            <a:r>
              <a:rPr lang="en-GB" dirty="0" smtClean="0"/>
              <a:t>E.g., </a:t>
            </a:r>
            <a:r>
              <a:rPr lang="en-GB" i="1" dirty="0" smtClean="0"/>
              <a:t>type(parrot)()</a:t>
            </a:r>
            <a:r>
              <a:rPr lang="en-GB" dirty="0" smtClean="0"/>
              <a:t> creates a new object with the same type as </a:t>
            </a:r>
            <a:r>
              <a:rPr lang="en-GB" i="1" dirty="0" smtClean="0"/>
              <a:t>parrot</a:t>
            </a:r>
          </a:p>
          <a:p>
            <a:pPr lvl="1"/>
            <a:r>
              <a:rPr lang="en-GB" dirty="0" smtClean="0"/>
              <a:t>This eliminates the need for some of the factory patterns and convoluted tricks employed in other languages</a:t>
            </a:r>
          </a:p>
        </p:txBody>
      </p:sp>
    </p:spTree>
    <p:extLst>
      <p:ext uri="{BB962C8B-B14F-4D97-AF65-F5344CB8AC3E}">
        <p14:creationId xmlns:p14="http://schemas.microsoft.com/office/powerpoint/2010/main" val="293424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 hoc data structures</a:t>
            </a:r>
            <a:endParaRPr lang="en-GB" dirty="0"/>
          </a:p>
        </p:txBody>
      </p:sp>
      <p:sp>
        <p:nvSpPr>
          <p:cNvPr id="3" name="Content Placeholder 2"/>
          <p:cNvSpPr>
            <a:spLocks noGrp="1"/>
          </p:cNvSpPr>
          <p:nvPr>
            <p:ph idx="1"/>
          </p:nvPr>
        </p:nvSpPr>
        <p:spPr/>
        <p:txBody>
          <a:bodyPr/>
          <a:lstStyle/>
          <a:p>
            <a:r>
              <a:rPr lang="en-GB" dirty="0" smtClean="0"/>
              <a:t>Keyword arguments make </a:t>
            </a:r>
            <a:r>
              <a:rPr lang="en-GB" i="1" dirty="0" err="1" smtClean="0"/>
              <a:t>dict</a:t>
            </a:r>
            <a:r>
              <a:rPr lang="en-GB" dirty="0" err="1" smtClean="0"/>
              <a:t>s</a:t>
            </a:r>
            <a:r>
              <a:rPr lang="en-GB" dirty="0" smtClean="0"/>
              <a:t> easy to use as ad hoc data structures</a:t>
            </a:r>
          </a:p>
          <a:p>
            <a:pPr lvl="1"/>
            <a:r>
              <a:rPr lang="en-GB" dirty="0" smtClean="0"/>
              <a:t>Keyword arguments are passed as </a:t>
            </a:r>
            <a:r>
              <a:rPr lang="en-GB" i="1" dirty="0" err="1" smtClean="0"/>
              <a:t>dict</a:t>
            </a:r>
            <a:r>
              <a:rPr lang="en-GB" dirty="0" err="1" smtClean="0"/>
              <a:t>s</a:t>
            </a:r>
            <a:r>
              <a:rPr lang="en-GB" dirty="0" smtClean="0"/>
              <a:t>, with keywords becoming keys</a:t>
            </a:r>
          </a:p>
          <a:p>
            <a:pPr lvl="1"/>
            <a:r>
              <a:rPr lang="en-GB" dirty="0" smtClean="0"/>
              <a:t>See also </a:t>
            </a:r>
            <a:r>
              <a:rPr lang="en-GB" i="1" dirty="0" err="1" smtClean="0"/>
              <a:t>collections.namedtuple</a:t>
            </a:r>
            <a:endParaRPr lang="en-GB" i="1" dirty="0"/>
          </a:p>
        </p:txBody>
      </p:sp>
      <p:sp>
        <p:nvSpPr>
          <p:cNvPr id="4" name="TextBox 3"/>
          <p:cNvSpPr txBox="1"/>
          <p:nvPr/>
        </p:nvSpPr>
        <p:spPr>
          <a:xfrm>
            <a:off x="971600" y="4365104"/>
            <a:ext cx="7344816" cy="172819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pPr>
              <a:lnSpc>
                <a:spcPct val="120000"/>
              </a:lnSpc>
            </a:pPr>
            <a:r>
              <a:rPr lang="en-GB" sz="2100" dirty="0" smtClean="0">
                <a:latin typeface="Source Code Pro" panose="020B0509030403020204" pitchFamily="49" charset="0"/>
              </a:rPr>
              <a:t>sputnik_1 = </a:t>
            </a:r>
            <a:r>
              <a:rPr lang="en-GB" sz="2100" dirty="0" err="1" smtClean="0">
                <a:latin typeface="Source Code Pro" panose="020B0509030403020204" pitchFamily="49" charset="0"/>
              </a:rPr>
              <a:t>dict</a:t>
            </a:r>
            <a:r>
              <a:rPr lang="en-GB" sz="2100" dirty="0" smtClean="0">
                <a:latin typeface="Source Code Pro" panose="020B0509030403020204" pitchFamily="49" charset="0"/>
              </a:rPr>
              <a:t>(year=1957, month=10, day=4)</a:t>
            </a:r>
          </a:p>
          <a:p>
            <a:pPr algn="r">
              <a:lnSpc>
                <a:spcPct val="120000"/>
              </a:lnSpc>
            </a:pPr>
            <a:r>
              <a:rPr lang="en-GB" sz="2100" dirty="0" smtClean="0">
                <a:solidFill>
                  <a:schemeClr val="bg1">
                    <a:lumMod val="65000"/>
                  </a:schemeClr>
                </a:solidFill>
                <a:latin typeface="Source Code Pro" panose="020B0509030403020204" pitchFamily="49" charset="0"/>
              </a:rPr>
              <a:t>{'day': 4, 'month': 10, 'year': 1957}</a:t>
            </a:r>
            <a:endParaRPr lang="en-GB" sz="2100" dirty="0">
              <a:solidFill>
                <a:schemeClr val="bg1">
                  <a:lumMod val="65000"/>
                </a:schemeClr>
              </a:solidFill>
              <a:latin typeface="Source Code Pro" panose="020B0509030403020204" pitchFamily="49" charset="0"/>
            </a:endParaRPr>
          </a:p>
          <a:p>
            <a:pPr>
              <a:lnSpc>
                <a:spcPct val="120000"/>
              </a:lnSpc>
            </a:pPr>
            <a:r>
              <a:rPr lang="en-GB" sz="2100" dirty="0" smtClean="0">
                <a:latin typeface="Source Code Pro" panose="020B0509030403020204" pitchFamily="49" charset="0"/>
              </a:rPr>
              <a:t>origin = </a:t>
            </a:r>
            <a:r>
              <a:rPr lang="en-GB" sz="2100" dirty="0" err="1" smtClean="0">
                <a:latin typeface="Source Code Pro" panose="020B0509030403020204" pitchFamily="49" charset="0"/>
              </a:rPr>
              <a:t>dict</a:t>
            </a:r>
            <a:r>
              <a:rPr lang="en-GB" sz="2100" dirty="0" smtClean="0">
                <a:latin typeface="Source Code Pro" panose="020B0509030403020204" pitchFamily="49" charset="0"/>
              </a:rPr>
              <a:t>(x=0, y=0)</a:t>
            </a:r>
          </a:p>
          <a:p>
            <a:pPr algn="r">
              <a:lnSpc>
                <a:spcPct val="120000"/>
              </a:lnSpc>
            </a:pPr>
            <a:r>
              <a:rPr lang="en-GB" sz="2100" dirty="0" smtClean="0">
                <a:solidFill>
                  <a:schemeClr val="bg1">
                    <a:lumMod val="65000"/>
                  </a:schemeClr>
                </a:solidFill>
                <a:latin typeface="Source Code Pro" panose="020B0509030403020204" pitchFamily="49" charset="0"/>
              </a:rPr>
              <a:t>{'y': 0, 'x': 0}</a:t>
            </a:r>
          </a:p>
        </p:txBody>
      </p:sp>
    </p:spTree>
    <p:extLst>
      <p:ext uri="{BB962C8B-B14F-4D97-AF65-F5344CB8AC3E}">
        <p14:creationId xmlns:p14="http://schemas.microsoft.com/office/powerpoint/2010/main" val="41767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Dynamic object attributes</a:t>
            </a:r>
            <a:endParaRPr lang="en-GB" dirty="0"/>
          </a:p>
        </p:txBody>
      </p:sp>
      <p:sp>
        <p:nvSpPr>
          <p:cNvPr id="3" name="Content Placeholder 2"/>
          <p:cNvSpPr>
            <a:spLocks noGrp="1"/>
          </p:cNvSpPr>
          <p:nvPr>
            <p:ph idx="1"/>
          </p:nvPr>
        </p:nvSpPr>
        <p:spPr/>
        <p:txBody>
          <a:bodyPr/>
          <a:lstStyle/>
          <a:p>
            <a:r>
              <a:rPr lang="en-GB" dirty="0" smtClean="0"/>
              <a:t>It is possible to add attributes to an object after it has been created</a:t>
            </a:r>
          </a:p>
          <a:p>
            <a:pPr lvl="1"/>
            <a:r>
              <a:rPr lang="en-GB" dirty="0" smtClean="0"/>
              <a:t>Object attributes are dynamic and implemented as a dictionary</a:t>
            </a:r>
          </a:p>
          <a:p>
            <a:pPr lvl="1"/>
            <a:r>
              <a:rPr lang="en-GB" dirty="0" smtClean="0"/>
              <a:t>An attribute can be removed using </a:t>
            </a:r>
            <a:r>
              <a:rPr lang="en-GB" i="1" dirty="0" smtClean="0"/>
              <a:t>del</a:t>
            </a:r>
          </a:p>
        </p:txBody>
      </p:sp>
      <p:sp>
        <p:nvSpPr>
          <p:cNvPr id="4" name="TextBox 3"/>
          <p:cNvSpPr txBox="1"/>
          <p:nvPr/>
        </p:nvSpPr>
        <p:spPr>
          <a:xfrm>
            <a:off x="4788024" y="4365104"/>
            <a:ext cx="3168352" cy="180020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class Spam:</a:t>
            </a:r>
          </a:p>
          <a:p>
            <a:r>
              <a:rPr lang="en-GB" sz="2000" dirty="0" smtClean="0">
                <a:latin typeface="Source Code Pro" panose="020B0509030403020204" pitchFamily="49" charset="0"/>
              </a:rPr>
              <a:t>    pass</a:t>
            </a:r>
          </a:p>
          <a:p>
            <a:pPr>
              <a:spcBef>
                <a:spcPts val="600"/>
              </a:spcBef>
            </a:pPr>
            <a:r>
              <a:rPr lang="en-GB" sz="2000" dirty="0" smtClean="0">
                <a:latin typeface="Source Code Pro" panose="020B0509030403020204" pitchFamily="49" charset="0"/>
              </a:rPr>
              <a:t>meal = Spam()</a:t>
            </a:r>
          </a:p>
          <a:p>
            <a:r>
              <a:rPr lang="en-GB" sz="2000" dirty="0" err="1" smtClean="0">
                <a:latin typeface="Source Code Pro" panose="020B0509030403020204" pitchFamily="49" charset="0"/>
              </a:rPr>
              <a:t>meal.egg</a:t>
            </a:r>
            <a:r>
              <a:rPr lang="en-GB" sz="2000" dirty="0" smtClean="0">
                <a:latin typeface="Source Code Pro" panose="020B0509030403020204" pitchFamily="49" charset="0"/>
              </a:rPr>
              <a:t> = True</a:t>
            </a:r>
          </a:p>
          <a:p>
            <a:r>
              <a:rPr lang="en-GB" sz="2000" dirty="0" err="1" smtClean="0">
                <a:latin typeface="Source Code Pro" panose="020B0509030403020204" pitchFamily="49" charset="0"/>
              </a:rPr>
              <a:t>meal.bacon</a:t>
            </a:r>
            <a:r>
              <a:rPr lang="en-GB" sz="2000" dirty="0" smtClean="0">
                <a:latin typeface="Source Code Pro" panose="020B0509030403020204" pitchFamily="49" charset="0"/>
              </a:rPr>
              <a:t> = False</a:t>
            </a:r>
          </a:p>
        </p:txBody>
      </p:sp>
      <p:sp>
        <p:nvSpPr>
          <p:cNvPr id="5" name="TextBox 4"/>
          <p:cNvSpPr txBox="1"/>
          <p:nvPr/>
        </p:nvSpPr>
        <p:spPr>
          <a:xfrm>
            <a:off x="1187624" y="5426060"/>
            <a:ext cx="2808312" cy="523220"/>
          </a:xfrm>
          <a:prstGeom prst="rect">
            <a:avLst/>
          </a:prstGeom>
          <a:noFill/>
        </p:spPr>
        <p:txBody>
          <a:bodyPr wrap="square" rtlCol="0">
            <a:spAutoFit/>
          </a:bodyPr>
          <a:lstStyle/>
          <a:p>
            <a:r>
              <a:rPr lang="en-GB" sz="1400" dirty="0" smtClean="0">
                <a:solidFill>
                  <a:schemeClr val="tx1">
                    <a:lumMod val="75000"/>
                    <a:lumOff val="25000"/>
                  </a:schemeClr>
                </a:solidFill>
              </a:rPr>
              <a:t>Ad hoc data structures with named attributes can be created easily</a:t>
            </a:r>
            <a:endParaRPr lang="en-GB" sz="1400" dirty="0">
              <a:solidFill>
                <a:schemeClr val="tx1">
                  <a:lumMod val="75000"/>
                  <a:lumOff val="25000"/>
                </a:schemeClr>
              </a:solidFill>
            </a:endParaRPr>
          </a:p>
        </p:txBody>
      </p:sp>
      <p:cxnSp>
        <p:nvCxnSpPr>
          <p:cNvPr id="6" name="Straight Connector 5"/>
          <p:cNvCxnSpPr/>
          <p:nvPr/>
        </p:nvCxnSpPr>
        <p:spPr>
          <a:xfrm>
            <a:off x="3923928" y="5589240"/>
            <a:ext cx="936104"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01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Monkey patching</a:t>
            </a:r>
            <a:endParaRPr lang="en-GB" dirty="0"/>
          </a:p>
        </p:txBody>
      </p:sp>
      <p:sp>
        <p:nvSpPr>
          <p:cNvPr id="4" name="TextBox 3"/>
          <p:cNvSpPr txBox="1"/>
          <p:nvPr/>
        </p:nvSpPr>
        <p:spPr>
          <a:xfrm>
            <a:off x="755576" y="1700808"/>
            <a:ext cx="7632848" cy="3960440"/>
          </a:xfrm>
          <a:prstGeom prst="round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400" dirty="0"/>
              <a:t>A </a:t>
            </a:r>
            <a:r>
              <a:rPr lang="en-GB" sz="2400" b="1" dirty="0"/>
              <a:t>monkey patch</a:t>
            </a:r>
            <a:r>
              <a:rPr lang="en-GB" sz="2400" dirty="0"/>
              <a:t> is a way for a program to extend or modify supporting system software locally (affecting only the running instance of the program). This process has also been termed </a:t>
            </a:r>
            <a:r>
              <a:rPr lang="en-GB" sz="2400" b="1" dirty="0"/>
              <a:t>duck punching</a:t>
            </a:r>
            <a:r>
              <a:rPr lang="en-GB" sz="2400" dirty="0" smtClean="0"/>
              <a:t>.</a:t>
            </a:r>
          </a:p>
          <a:p>
            <a:pPr>
              <a:spcBef>
                <a:spcPts val="1200"/>
              </a:spcBef>
            </a:pPr>
            <a:r>
              <a:rPr lang="en-GB" sz="2400" dirty="0"/>
              <a:t>The definition of the term varies depending upon the community using it. In Ruby</a:t>
            </a:r>
            <a:r>
              <a:rPr lang="en-GB" sz="2400" dirty="0" smtClean="0"/>
              <a:t>, </a:t>
            </a:r>
            <a:r>
              <a:rPr lang="en-GB" sz="2400" dirty="0"/>
              <a:t>Python</a:t>
            </a:r>
            <a:r>
              <a:rPr lang="en-GB" sz="2400" dirty="0" smtClean="0"/>
              <a:t>, </a:t>
            </a:r>
            <a:r>
              <a:rPr lang="en-GB" sz="2400" dirty="0"/>
              <a:t>and many other dynamic programming languages, the term </a:t>
            </a:r>
            <a:r>
              <a:rPr lang="en-GB" sz="2400" i="1" dirty="0"/>
              <a:t>monkey patch</a:t>
            </a:r>
            <a:r>
              <a:rPr lang="en-GB" sz="2400" dirty="0"/>
              <a:t> only refers to dynamic modifications of a class or module at </a:t>
            </a:r>
            <a:r>
              <a:rPr lang="en-GB" sz="2400" dirty="0" smtClean="0"/>
              <a:t>runtime.</a:t>
            </a:r>
          </a:p>
        </p:txBody>
      </p:sp>
      <p:sp>
        <p:nvSpPr>
          <p:cNvPr id="5" name="Rectangle 4"/>
          <p:cNvSpPr/>
          <p:nvPr/>
        </p:nvSpPr>
        <p:spPr>
          <a:xfrm>
            <a:off x="4680809" y="5877272"/>
            <a:ext cx="3851631" cy="338554"/>
          </a:xfrm>
          <a:prstGeom prst="rect">
            <a:avLst/>
          </a:prstGeom>
        </p:spPr>
        <p:txBody>
          <a:bodyPr wrap="none">
            <a:spAutoFit/>
          </a:bodyPr>
          <a:lstStyle/>
          <a:p>
            <a:pPr algn="r"/>
            <a:r>
              <a:rPr lang="en-GB" sz="1600" dirty="0">
                <a:solidFill>
                  <a:schemeClr val="bg1">
                    <a:lumMod val="65000"/>
                  </a:schemeClr>
                </a:solidFill>
              </a:rPr>
              <a:t>http://en.wikipedia.org/wiki/Monkey_patch</a:t>
            </a:r>
          </a:p>
        </p:txBody>
      </p:sp>
    </p:spTree>
    <p:extLst>
      <p:ext uri="{BB962C8B-B14F-4D97-AF65-F5344CB8AC3E}">
        <p14:creationId xmlns:p14="http://schemas.microsoft.com/office/powerpoint/2010/main" val="101569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Modifying existing classes</a:t>
            </a:r>
            <a:endParaRPr lang="en-GB" dirty="0"/>
          </a:p>
        </p:txBody>
      </p:sp>
      <p:sp>
        <p:nvSpPr>
          <p:cNvPr id="4" name="Content Placeholder 3"/>
          <p:cNvSpPr>
            <a:spLocks noGrp="1"/>
          </p:cNvSpPr>
          <p:nvPr>
            <p:ph idx="1"/>
          </p:nvPr>
        </p:nvSpPr>
        <p:spPr/>
        <p:txBody>
          <a:bodyPr/>
          <a:lstStyle/>
          <a:p>
            <a:r>
              <a:rPr lang="en-GB" dirty="0" smtClean="0"/>
              <a:t>Methods and attributes can be attached to existing classes</a:t>
            </a:r>
          </a:p>
          <a:p>
            <a:pPr lvl="1"/>
            <a:r>
              <a:rPr lang="en-GB" dirty="0" smtClean="0"/>
              <a:t>But be careful doing so!</a:t>
            </a:r>
            <a:endParaRPr lang="en-GB" dirty="0"/>
          </a:p>
        </p:txBody>
      </p:sp>
      <p:sp>
        <p:nvSpPr>
          <p:cNvPr id="5" name="TextBox 4"/>
          <p:cNvSpPr txBox="1"/>
          <p:nvPr/>
        </p:nvSpPr>
        <p:spPr>
          <a:xfrm>
            <a:off x="611560" y="3284984"/>
            <a:ext cx="7920880" cy="316835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class Menu:</a:t>
            </a:r>
          </a:p>
          <a:p>
            <a:r>
              <a:rPr lang="en-GB" sz="2000" dirty="0" smtClean="0">
                <a:latin typeface="Source Code Pro" panose="020B0509030403020204" pitchFamily="49" charset="0"/>
              </a:rPr>
              <a:t>    pass</a:t>
            </a:r>
          </a:p>
          <a:p>
            <a:pPr>
              <a:spcBef>
                <a:spcPts val="600"/>
              </a:spcBef>
            </a:pPr>
            <a:r>
              <a:rPr lang="en-GB" sz="2000" dirty="0" smtClean="0">
                <a:latin typeface="Source Code Pro" panose="020B0509030403020204" pitchFamily="49" charset="0"/>
              </a:rPr>
              <a:t>menu = Menu()</a:t>
            </a:r>
          </a:p>
          <a:p>
            <a:pPr>
              <a:spcBef>
                <a:spcPts val="600"/>
              </a:spcBef>
            </a:pPr>
            <a:r>
              <a:rPr lang="en-GB" sz="2000" dirty="0" err="1" smtClean="0">
                <a:latin typeface="Source Code Pro" panose="020B0509030403020204" pitchFamily="49" charset="0"/>
              </a:rPr>
              <a:t>Menu.options</a:t>
            </a:r>
            <a:r>
              <a:rPr lang="en-GB" sz="2000" dirty="0" smtClean="0">
                <a:latin typeface="Source Code Pro" panose="020B0509030403020204" pitchFamily="49" charset="0"/>
              </a:rPr>
              <a:t> </a:t>
            </a:r>
            <a:r>
              <a:rPr lang="en-GB" sz="2000" dirty="0">
                <a:latin typeface="Source Code Pro" panose="020B0509030403020204" pitchFamily="49" charset="0"/>
              </a:rPr>
              <a:t>= {'spam', 'egg', 'bacon', 'sausage</a:t>
            </a:r>
            <a:r>
              <a:rPr lang="en-GB" sz="2000" dirty="0" smtClean="0">
                <a:latin typeface="Source Code Pro" panose="020B0509030403020204" pitchFamily="49" charset="0"/>
              </a:rPr>
              <a:t>'}</a:t>
            </a:r>
          </a:p>
          <a:p>
            <a:r>
              <a:rPr lang="en-GB" sz="2000" dirty="0" err="1" smtClean="0">
                <a:latin typeface="Source Code Pro" panose="020B0509030403020204" pitchFamily="49" charset="0"/>
              </a:rPr>
              <a:t>def</a:t>
            </a:r>
            <a:r>
              <a:rPr lang="en-GB" sz="2000" dirty="0" smtClean="0">
                <a:latin typeface="Source Code Pro" panose="020B0509030403020204" pitchFamily="49" charset="0"/>
              </a:rPr>
              <a:t> </a:t>
            </a:r>
            <a:r>
              <a:rPr lang="en-GB" sz="2000" dirty="0">
                <a:latin typeface="Source Code Pro" panose="020B0509030403020204" pitchFamily="49" charset="0"/>
              </a:rPr>
              <a:t>order(self, *choice):</a:t>
            </a:r>
          </a:p>
          <a:p>
            <a:r>
              <a:rPr lang="en-GB" sz="2000" dirty="0" smtClean="0">
                <a:latin typeface="Source Code Pro" panose="020B0509030403020204" pitchFamily="49" charset="0"/>
              </a:rPr>
              <a:t>    </a:t>
            </a:r>
            <a:r>
              <a:rPr lang="en-GB" sz="2000" dirty="0">
                <a:latin typeface="Source Code Pro" panose="020B0509030403020204" pitchFamily="49" charset="0"/>
              </a:rPr>
              <a:t>return set(choice) &lt;= </a:t>
            </a:r>
            <a:r>
              <a:rPr lang="en-GB" sz="2000" dirty="0" err="1" smtClean="0">
                <a:latin typeface="Source Code Pro" panose="020B0509030403020204" pitchFamily="49" charset="0"/>
              </a:rPr>
              <a:t>self.options</a:t>
            </a:r>
            <a:endParaRPr lang="en-GB" sz="2000" dirty="0" smtClean="0">
              <a:latin typeface="Source Code Pro" panose="020B0509030403020204" pitchFamily="49" charset="0"/>
            </a:endParaRPr>
          </a:p>
          <a:p>
            <a:r>
              <a:rPr lang="en-GB" sz="2000" dirty="0" err="1" smtClean="0">
                <a:latin typeface="Source Code Pro" panose="020B0509030403020204" pitchFamily="49" charset="0"/>
              </a:rPr>
              <a:t>Menu.order</a:t>
            </a:r>
            <a:r>
              <a:rPr lang="en-GB" sz="2000" dirty="0" smtClean="0">
                <a:latin typeface="Source Code Pro" panose="020B0509030403020204" pitchFamily="49" charset="0"/>
              </a:rPr>
              <a:t> </a:t>
            </a:r>
            <a:r>
              <a:rPr lang="en-GB" sz="2000" dirty="0">
                <a:latin typeface="Source Code Pro" panose="020B0509030403020204" pitchFamily="49" charset="0"/>
              </a:rPr>
              <a:t>= order</a:t>
            </a:r>
            <a:endParaRPr lang="en-GB" sz="2000" dirty="0" smtClean="0">
              <a:latin typeface="Source Code Pro" panose="020B0509030403020204" pitchFamily="49" charset="0"/>
            </a:endParaRPr>
          </a:p>
          <a:p>
            <a:pPr>
              <a:spcBef>
                <a:spcPts val="600"/>
              </a:spcBef>
            </a:pPr>
            <a:r>
              <a:rPr lang="en-GB" sz="2000" dirty="0" smtClean="0">
                <a:latin typeface="Source Code Pro" panose="020B0509030403020204" pitchFamily="49" charset="0"/>
              </a:rPr>
              <a:t>assert </a:t>
            </a:r>
            <a:r>
              <a:rPr lang="en-GB" sz="2000" dirty="0" err="1" smtClean="0">
                <a:latin typeface="Source Code Pro" panose="020B0509030403020204" pitchFamily="49" charset="0"/>
              </a:rPr>
              <a:t>menu.order</a:t>
            </a:r>
            <a:r>
              <a:rPr lang="en-GB" sz="2000" dirty="0" smtClean="0">
                <a:latin typeface="Source Code Pro" panose="020B0509030403020204" pitchFamily="49" charset="0"/>
              </a:rPr>
              <a:t>('egg')</a:t>
            </a:r>
          </a:p>
          <a:p>
            <a:r>
              <a:rPr lang="en-GB" sz="2000" dirty="0" smtClean="0">
                <a:latin typeface="Source Code Pro" panose="020B0509030403020204" pitchFamily="49" charset="0"/>
              </a:rPr>
              <a:t>assert not </a:t>
            </a:r>
            <a:r>
              <a:rPr lang="en-GB" sz="2000" dirty="0" err="1" smtClean="0">
                <a:latin typeface="Source Code Pro" panose="020B0509030403020204" pitchFamily="49" charset="0"/>
              </a:rPr>
              <a:t>menu.order</a:t>
            </a:r>
            <a:r>
              <a:rPr lang="en-GB" sz="2000" dirty="0" smtClean="0">
                <a:latin typeface="Source Code Pro" panose="020B0509030403020204" pitchFamily="49" charset="0"/>
              </a:rPr>
              <a:t>('toast')</a:t>
            </a:r>
          </a:p>
        </p:txBody>
      </p:sp>
    </p:spTree>
    <p:extLst>
      <p:ext uri="{BB962C8B-B14F-4D97-AF65-F5344CB8AC3E}">
        <p14:creationId xmlns:p14="http://schemas.microsoft.com/office/powerpoint/2010/main" val="158526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Exploring the object model</a:t>
            </a:r>
            <a:endParaRPr lang="en-GB" dirty="0"/>
          </a:p>
        </p:txBody>
      </p:sp>
      <p:sp>
        <p:nvSpPr>
          <p:cNvPr id="3" name="Content Placeholder 2"/>
          <p:cNvSpPr>
            <a:spLocks noGrp="1"/>
          </p:cNvSpPr>
          <p:nvPr>
            <p:ph idx="1"/>
          </p:nvPr>
        </p:nvSpPr>
        <p:spPr/>
        <p:txBody>
          <a:bodyPr>
            <a:noAutofit/>
          </a:bodyPr>
          <a:lstStyle/>
          <a:p>
            <a:r>
              <a:rPr lang="en-GB" dirty="0" smtClean="0"/>
              <a:t>A number of functions help to explore the runtime object model</a:t>
            </a:r>
          </a:p>
          <a:p>
            <a:pPr lvl="1"/>
            <a:r>
              <a:rPr lang="en-GB" i="1" dirty="0" err="1" smtClean="0"/>
              <a:t>dir</a:t>
            </a:r>
            <a:r>
              <a:rPr lang="en-GB" dirty="0" smtClean="0"/>
              <a:t>: a sorted list of strings of names in the current or specified scope</a:t>
            </a:r>
          </a:p>
          <a:p>
            <a:pPr lvl="1"/>
            <a:r>
              <a:rPr lang="en-GB" i="1" dirty="0" smtClean="0"/>
              <a:t>locals</a:t>
            </a:r>
            <a:r>
              <a:rPr lang="en-GB" dirty="0" smtClean="0"/>
              <a:t>: </a:t>
            </a:r>
            <a:r>
              <a:rPr lang="en-GB" i="1" dirty="0" err="1" smtClean="0"/>
              <a:t>dict</a:t>
            </a:r>
            <a:r>
              <a:rPr lang="en-GB" dirty="0" smtClean="0"/>
              <a:t> of current scope's variables</a:t>
            </a:r>
          </a:p>
          <a:p>
            <a:pPr lvl="1"/>
            <a:r>
              <a:rPr lang="en-GB" i="1" dirty="0" err="1" smtClean="0"/>
              <a:t>globals</a:t>
            </a:r>
            <a:r>
              <a:rPr lang="en-GB" dirty="0" smtClean="0"/>
              <a:t>: </a:t>
            </a:r>
            <a:r>
              <a:rPr lang="en-GB" dirty="0" err="1" smtClean="0"/>
              <a:t>dict</a:t>
            </a:r>
            <a:r>
              <a:rPr lang="en-GB" dirty="0" smtClean="0"/>
              <a:t> of current scope's global variables</a:t>
            </a:r>
          </a:p>
          <a:p>
            <a:pPr lvl="1"/>
            <a:r>
              <a:rPr lang="en-GB" i="1" dirty="0" err="1" smtClean="0"/>
              <a:t>vars</a:t>
            </a:r>
            <a:r>
              <a:rPr lang="en-GB" dirty="0" smtClean="0"/>
              <a:t>: </a:t>
            </a:r>
            <a:r>
              <a:rPr lang="en-GB" i="1" dirty="0" err="1" smtClean="0"/>
              <a:t>dict</a:t>
            </a:r>
            <a:r>
              <a:rPr lang="en-GB" dirty="0" smtClean="0"/>
              <a:t> of an object's state, i.e., </a:t>
            </a:r>
            <a:r>
              <a:rPr lang="en-GB" i="1" dirty="0" smtClean="0"/>
              <a:t>__</a:t>
            </a:r>
            <a:r>
              <a:rPr lang="en-GB" i="1" dirty="0" err="1" smtClean="0"/>
              <a:t>dict</a:t>
            </a:r>
            <a:r>
              <a:rPr lang="en-GB" i="1" dirty="0" smtClean="0"/>
              <a:t>__</a:t>
            </a:r>
            <a:r>
              <a:rPr lang="en-GB" dirty="0" smtClean="0"/>
              <a:t>, or </a:t>
            </a:r>
            <a:r>
              <a:rPr lang="en-GB" i="1" dirty="0" smtClean="0"/>
              <a:t>locals</a:t>
            </a:r>
            <a:r>
              <a:rPr lang="en-GB" dirty="0" smtClean="0"/>
              <a:t> if no object specified</a:t>
            </a:r>
          </a:p>
        </p:txBody>
      </p:sp>
    </p:spTree>
    <p:extLst>
      <p:ext uri="{BB962C8B-B14F-4D97-AF65-F5344CB8AC3E}">
        <p14:creationId xmlns:p14="http://schemas.microsoft.com/office/powerpoint/2010/main" val="9010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goals</a:t>
            </a:r>
            <a:endParaRPr lang="en-GB" dirty="0"/>
          </a:p>
        </p:txBody>
      </p:sp>
      <p:sp>
        <p:nvSpPr>
          <p:cNvPr id="3" name="Content Placeholder 2"/>
          <p:cNvSpPr>
            <a:spLocks noGrp="1"/>
          </p:cNvSpPr>
          <p:nvPr>
            <p:ph idx="1"/>
          </p:nvPr>
        </p:nvSpPr>
        <p:spPr/>
        <p:txBody>
          <a:bodyPr>
            <a:noAutofit/>
          </a:bodyPr>
          <a:lstStyle/>
          <a:p>
            <a:r>
              <a:rPr lang="en-GB" dirty="0" smtClean="0"/>
              <a:t>Increase knowledge of Python 3</a:t>
            </a:r>
          </a:p>
          <a:p>
            <a:pPr lvl="1"/>
            <a:r>
              <a:rPr lang="en-GB" dirty="0"/>
              <a:t>This course </a:t>
            </a:r>
            <a:r>
              <a:rPr lang="en-GB" dirty="0" smtClean="0"/>
              <a:t>builds </a:t>
            </a:r>
            <a:r>
              <a:rPr lang="en-GB" dirty="0"/>
              <a:t>on the themes and concepts of the </a:t>
            </a:r>
            <a:r>
              <a:rPr lang="en-GB" i="1" dirty="0"/>
              <a:t>Python Foundation</a:t>
            </a:r>
          </a:p>
          <a:p>
            <a:pPr lvl="1"/>
            <a:r>
              <a:rPr lang="en-GB" dirty="0" smtClean="0"/>
              <a:t>Attendance on the </a:t>
            </a:r>
            <a:r>
              <a:rPr lang="en-GB" i="1" dirty="0" smtClean="0"/>
              <a:t>Python Foundation</a:t>
            </a:r>
            <a:r>
              <a:rPr lang="en-GB" dirty="0" smtClean="0"/>
              <a:t> course is assumed</a:t>
            </a:r>
          </a:p>
          <a:p>
            <a:r>
              <a:rPr lang="en-GB" dirty="0" smtClean="0"/>
              <a:t>The course focus is on the language, the standard library and techniques</a:t>
            </a:r>
          </a:p>
          <a:p>
            <a:pPr lvl="1"/>
            <a:r>
              <a:rPr lang="en-GB" dirty="0" smtClean="0"/>
              <a:t>Using slides, discussion and hands-on experiments and labs</a:t>
            </a:r>
            <a:endParaRPr lang="en-GB" dirty="0"/>
          </a:p>
        </p:txBody>
      </p:sp>
    </p:spTree>
    <p:extLst>
      <p:ext uri="{BB962C8B-B14F-4D97-AF65-F5344CB8AC3E}">
        <p14:creationId xmlns:p14="http://schemas.microsoft.com/office/powerpoint/2010/main" val="29917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Object attribute operations</a:t>
            </a:r>
            <a:endParaRPr lang="en-GB" dirty="0"/>
          </a:p>
        </p:txBody>
      </p:sp>
      <p:sp>
        <p:nvSpPr>
          <p:cNvPr id="3" name="Content Placeholder 2"/>
          <p:cNvSpPr>
            <a:spLocks noGrp="1"/>
          </p:cNvSpPr>
          <p:nvPr>
            <p:ph idx="1"/>
          </p:nvPr>
        </p:nvSpPr>
        <p:spPr/>
        <p:txBody>
          <a:bodyPr>
            <a:noAutofit/>
          </a:bodyPr>
          <a:lstStyle/>
          <a:p>
            <a:r>
              <a:rPr lang="en-GB" dirty="0" smtClean="0"/>
              <a:t>Object attributes can be accessed using </a:t>
            </a:r>
            <a:r>
              <a:rPr lang="en-GB" i="1" dirty="0" err="1" smtClean="0"/>
              <a:t>hasattr</a:t>
            </a:r>
            <a:r>
              <a:rPr lang="en-GB" dirty="0" smtClean="0"/>
              <a:t>, </a:t>
            </a:r>
            <a:r>
              <a:rPr lang="en-GB" i="1" dirty="0" err="1" smtClean="0"/>
              <a:t>getattr</a:t>
            </a:r>
            <a:r>
              <a:rPr lang="en-GB" dirty="0" smtClean="0"/>
              <a:t> and </a:t>
            </a:r>
            <a:r>
              <a:rPr lang="en-GB" i="1" dirty="0" err="1" smtClean="0"/>
              <a:t>setattr</a:t>
            </a:r>
            <a:endParaRPr lang="en-GB" dirty="0" smtClean="0"/>
          </a:p>
          <a:p>
            <a:pPr lvl="1"/>
            <a:r>
              <a:rPr lang="en-GB" dirty="0" smtClean="0"/>
              <a:t>These global functions are preferred to manipulating an object's </a:t>
            </a:r>
            <a:r>
              <a:rPr lang="en-GB" i="1" dirty="0" smtClean="0"/>
              <a:t>__</a:t>
            </a:r>
            <a:r>
              <a:rPr lang="en-GB" i="1" dirty="0" err="1" smtClean="0"/>
              <a:t>dict</a:t>
            </a:r>
            <a:r>
              <a:rPr lang="en-GB" i="1" dirty="0" smtClean="0"/>
              <a:t>__</a:t>
            </a:r>
            <a:r>
              <a:rPr lang="en-GB" dirty="0" smtClean="0"/>
              <a:t> directly</a:t>
            </a:r>
          </a:p>
          <a:p>
            <a:r>
              <a:rPr lang="en-GB" dirty="0" smtClean="0"/>
              <a:t>An object can provide special methods to intercept attribute access</a:t>
            </a:r>
          </a:p>
          <a:p>
            <a:pPr lvl="1"/>
            <a:r>
              <a:rPr lang="en-GB" dirty="0" smtClean="0"/>
              <a:t>Query is via </a:t>
            </a:r>
            <a:r>
              <a:rPr lang="en-GB" i="1" dirty="0" smtClean="0"/>
              <a:t>__</a:t>
            </a:r>
            <a:r>
              <a:rPr lang="en-GB" i="1" dirty="0" err="1" smtClean="0"/>
              <a:t>getattr</a:t>
            </a:r>
            <a:r>
              <a:rPr lang="en-GB" i="1" dirty="0" smtClean="0"/>
              <a:t>__</a:t>
            </a:r>
            <a:r>
              <a:rPr lang="en-GB" dirty="0" smtClean="0"/>
              <a:t> (if not present) and </a:t>
            </a:r>
            <a:r>
              <a:rPr lang="en-GB" i="1" dirty="0" smtClean="0"/>
              <a:t>__</a:t>
            </a:r>
            <a:r>
              <a:rPr lang="en-GB" i="1" dirty="0" err="1" smtClean="0"/>
              <a:t>getattribute</a:t>
            </a:r>
            <a:r>
              <a:rPr lang="en-GB" i="1" dirty="0" smtClean="0"/>
              <a:t>__</a:t>
            </a:r>
            <a:r>
              <a:rPr lang="en-GB" dirty="0" smtClean="0"/>
              <a:t> (unconditional)</a:t>
            </a:r>
          </a:p>
          <a:p>
            <a:pPr lvl="1"/>
            <a:r>
              <a:rPr lang="en-GB" dirty="0" smtClean="0"/>
              <a:t>Modify via </a:t>
            </a:r>
            <a:r>
              <a:rPr lang="en-GB" i="1" dirty="0" smtClean="0"/>
              <a:t>__</a:t>
            </a:r>
            <a:r>
              <a:rPr lang="en-GB" i="1" dirty="0" err="1" smtClean="0"/>
              <a:t>setattr</a:t>
            </a:r>
            <a:r>
              <a:rPr lang="en-GB" i="1" dirty="0" smtClean="0"/>
              <a:t>__</a:t>
            </a:r>
            <a:r>
              <a:rPr lang="en-GB" dirty="0" smtClean="0"/>
              <a:t> and </a:t>
            </a:r>
            <a:r>
              <a:rPr lang="en-GB" i="1" dirty="0" smtClean="0"/>
              <a:t>__</a:t>
            </a:r>
            <a:r>
              <a:rPr lang="en-GB" i="1" dirty="0" err="1" smtClean="0"/>
              <a:t>delattr</a:t>
            </a:r>
            <a:r>
              <a:rPr lang="en-GB" i="1" dirty="0" smtClean="0"/>
              <a:t>__</a:t>
            </a:r>
            <a:endParaRPr lang="en-GB" i="1" dirty="0"/>
          </a:p>
        </p:txBody>
      </p:sp>
    </p:spTree>
    <p:extLst>
      <p:ext uri="{BB962C8B-B14F-4D97-AF65-F5344CB8AC3E}">
        <p14:creationId xmlns:p14="http://schemas.microsoft.com/office/powerpoint/2010/main" val="46475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Decorators</a:t>
            </a:r>
            <a:endParaRPr lang="en-GB" dirty="0"/>
          </a:p>
        </p:txBody>
      </p:sp>
      <p:sp>
        <p:nvSpPr>
          <p:cNvPr id="3" name="Content Placeholder 2"/>
          <p:cNvSpPr>
            <a:spLocks noGrp="1"/>
          </p:cNvSpPr>
          <p:nvPr>
            <p:ph idx="1"/>
          </p:nvPr>
        </p:nvSpPr>
        <p:spPr/>
        <p:txBody>
          <a:bodyPr>
            <a:noAutofit/>
          </a:bodyPr>
          <a:lstStyle/>
          <a:p>
            <a:r>
              <a:rPr lang="en-GB" dirty="0" smtClean="0"/>
              <a:t>A function definition may be wrapped in decorator expressions</a:t>
            </a:r>
          </a:p>
          <a:p>
            <a:pPr lvl="1"/>
            <a:r>
              <a:rPr lang="en-GB" dirty="0" smtClean="0"/>
              <a:t>A decorator is a callable object that results in a callable object given a callable object or specified arguments</a:t>
            </a:r>
          </a:p>
          <a:p>
            <a:pPr lvl="1"/>
            <a:r>
              <a:rPr lang="en-GB" dirty="0" smtClean="0"/>
              <a:t>On definition the function is passed to the decorator and the decorator's result is used in place of the function</a:t>
            </a:r>
          </a:p>
          <a:p>
            <a:pPr lvl="1"/>
            <a:r>
              <a:rPr lang="en-GB" dirty="0" smtClean="0"/>
              <a:t>This forms a chain of wrapping if more than one decorator is specified</a:t>
            </a:r>
            <a:endParaRPr lang="en-GB" dirty="0"/>
          </a:p>
        </p:txBody>
      </p:sp>
    </p:spTree>
    <p:extLst>
      <p:ext uri="{BB962C8B-B14F-4D97-AF65-F5344CB8AC3E}">
        <p14:creationId xmlns:p14="http://schemas.microsoft.com/office/powerpoint/2010/main" val="101017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decoration</a:t>
            </a:r>
            <a:endParaRPr lang="en-GB" dirty="0"/>
          </a:p>
        </p:txBody>
      </p:sp>
      <p:sp>
        <p:nvSpPr>
          <p:cNvPr id="4" name="TextBox 3"/>
          <p:cNvSpPr txBox="1"/>
          <p:nvPr/>
        </p:nvSpPr>
        <p:spPr>
          <a:xfrm>
            <a:off x="611560" y="1556792"/>
            <a:ext cx="5544616" cy="237626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err="1" smtClean="0">
                <a:latin typeface="Source Code Pro" panose="020B0509030403020204" pitchFamily="49" charset="0"/>
              </a:rPr>
              <a:t>def</a:t>
            </a:r>
            <a:r>
              <a:rPr lang="en-GB" sz="2000" dirty="0" smtClean="0">
                <a:latin typeface="Source Code Pro" panose="020B0509030403020204" pitchFamily="49" charset="0"/>
              </a:rPr>
              <a:t> </a:t>
            </a:r>
            <a:r>
              <a:rPr lang="en-GB" sz="2000" dirty="0" err="1" smtClean="0">
                <a:latin typeface="Source Code Pro" panose="020B0509030403020204" pitchFamily="49" charset="0"/>
              </a:rPr>
              <a:t>non_zero_args</a:t>
            </a:r>
            <a:r>
              <a:rPr lang="en-GB" sz="2000" dirty="0" smtClean="0">
                <a:latin typeface="Source Code Pro" panose="020B0509030403020204" pitchFamily="49" charset="0"/>
              </a:rPr>
              <a:t>(wrapped):</a:t>
            </a:r>
            <a:endParaRPr lang="en-GB" sz="2000" dirty="0">
              <a:latin typeface="Source Code Pro" panose="020B0509030403020204" pitchFamily="49" charset="0"/>
            </a:endParaRPr>
          </a:p>
          <a:p>
            <a:r>
              <a:rPr lang="en-GB" sz="2000" dirty="0" smtClean="0">
                <a:latin typeface="Source Code Pro" panose="020B0509030403020204" pitchFamily="49" charset="0"/>
              </a:rPr>
              <a:t>    </a:t>
            </a:r>
            <a:r>
              <a:rPr lang="en-GB" sz="2000" dirty="0" err="1" smtClean="0">
                <a:latin typeface="Source Code Pro" panose="020B0509030403020204" pitchFamily="49" charset="0"/>
              </a:rPr>
              <a:t>def</a:t>
            </a:r>
            <a:r>
              <a:rPr lang="en-GB" sz="2000" dirty="0" smtClean="0">
                <a:latin typeface="Source Code Pro" panose="020B0509030403020204" pitchFamily="49" charset="0"/>
              </a:rPr>
              <a:t> </a:t>
            </a:r>
            <a:r>
              <a:rPr lang="en-GB" sz="2000" dirty="0">
                <a:latin typeface="Source Code Pro" panose="020B0509030403020204" pitchFamily="49" charset="0"/>
              </a:rPr>
              <a:t>wrapper(*</a:t>
            </a:r>
            <a:r>
              <a:rPr lang="en-GB" sz="2000" dirty="0" err="1">
                <a:latin typeface="Source Code Pro" panose="020B0509030403020204" pitchFamily="49" charset="0"/>
              </a:rPr>
              <a:t>args</a:t>
            </a:r>
            <a:r>
              <a:rPr lang="en-GB" sz="2000" dirty="0">
                <a:latin typeface="Source Code Pro" panose="020B0509030403020204" pitchFamily="49" charset="0"/>
              </a:rPr>
              <a:t>):</a:t>
            </a:r>
          </a:p>
          <a:p>
            <a:r>
              <a:rPr lang="en-GB" sz="2000" dirty="0" smtClean="0">
                <a:latin typeface="Source Code Pro" panose="020B0509030403020204" pitchFamily="49" charset="0"/>
              </a:rPr>
              <a:t>        if </a:t>
            </a:r>
            <a:r>
              <a:rPr lang="en-GB" sz="2000" dirty="0">
                <a:latin typeface="Source Code Pro" panose="020B0509030403020204" pitchFamily="49" charset="0"/>
              </a:rPr>
              <a:t>all(</a:t>
            </a:r>
            <a:r>
              <a:rPr lang="en-GB" sz="2000" dirty="0" err="1">
                <a:latin typeface="Source Code Pro" panose="020B0509030403020204" pitchFamily="49" charset="0"/>
              </a:rPr>
              <a:t>args</a:t>
            </a:r>
            <a:r>
              <a:rPr lang="en-GB" sz="2000" dirty="0">
                <a:latin typeface="Source Code Pro" panose="020B0509030403020204" pitchFamily="49" charset="0"/>
              </a:rPr>
              <a:t>):</a:t>
            </a:r>
          </a:p>
          <a:p>
            <a:r>
              <a:rPr lang="en-GB" sz="2000" dirty="0" smtClean="0">
                <a:latin typeface="Source Code Pro" panose="020B0509030403020204" pitchFamily="49" charset="0"/>
              </a:rPr>
              <a:t>            return wrapped(*</a:t>
            </a:r>
            <a:r>
              <a:rPr lang="en-GB" sz="2000" dirty="0" err="1">
                <a:latin typeface="Source Code Pro" panose="020B0509030403020204" pitchFamily="49" charset="0"/>
              </a:rPr>
              <a:t>args</a:t>
            </a:r>
            <a:r>
              <a:rPr lang="en-GB" sz="2000" dirty="0">
                <a:latin typeface="Source Code Pro" panose="020B0509030403020204" pitchFamily="49" charset="0"/>
              </a:rPr>
              <a:t>)</a:t>
            </a:r>
          </a:p>
          <a:p>
            <a:r>
              <a:rPr lang="en-GB" sz="2000" dirty="0" smtClean="0">
                <a:latin typeface="Source Code Pro" panose="020B0509030403020204" pitchFamily="49" charset="0"/>
              </a:rPr>
              <a:t>        else</a:t>
            </a:r>
            <a:r>
              <a:rPr lang="en-GB" sz="2000" dirty="0">
                <a:latin typeface="Source Code Pro" panose="020B0509030403020204" pitchFamily="49" charset="0"/>
              </a:rPr>
              <a:t>:</a:t>
            </a:r>
          </a:p>
          <a:p>
            <a:r>
              <a:rPr lang="en-GB" sz="2000" dirty="0" smtClean="0">
                <a:latin typeface="Source Code Pro" panose="020B0509030403020204" pitchFamily="49" charset="0"/>
              </a:rPr>
              <a:t>            raise </a:t>
            </a:r>
            <a:r>
              <a:rPr lang="en-GB" sz="2000" dirty="0" err="1">
                <a:latin typeface="Source Code Pro" panose="020B0509030403020204" pitchFamily="49" charset="0"/>
              </a:rPr>
              <a:t>ValueError</a:t>
            </a:r>
            <a:endParaRPr lang="en-GB" sz="2000" dirty="0">
              <a:latin typeface="Source Code Pro" panose="020B0509030403020204" pitchFamily="49" charset="0"/>
            </a:endParaRPr>
          </a:p>
          <a:p>
            <a:r>
              <a:rPr lang="en-GB" sz="2000" dirty="0" smtClean="0">
                <a:latin typeface="Source Code Pro" panose="020B0509030403020204" pitchFamily="49" charset="0"/>
              </a:rPr>
              <a:t>    return </a:t>
            </a:r>
            <a:r>
              <a:rPr lang="en-GB" sz="2000" dirty="0">
                <a:latin typeface="Source Code Pro" panose="020B0509030403020204" pitchFamily="49" charset="0"/>
              </a:rPr>
              <a:t>wrapper</a:t>
            </a:r>
            <a:endParaRPr lang="en-GB" sz="2000" dirty="0" smtClean="0">
              <a:latin typeface="Source Code Pro" panose="020B0509030403020204" pitchFamily="49" charset="0"/>
            </a:endParaRPr>
          </a:p>
        </p:txBody>
      </p:sp>
      <p:sp>
        <p:nvSpPr>
          <p:cNvPr id="5" name="TextBox 4"/>
          <p:cNvSpPr txBox="1"/>
          <p:nvPr/>
        </p:nvSpPr>
        <p:spPr>
          <a:xfrm>
            <a:off x="611560" y="4077072"/>
            <a:ext cx="5544616" cy="115212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a:t>
            </a:r>
            <a:r>
              <a:rPr lang="en-GB" sz="2000" dirty="0" err="1" smtClean="0">
                <a:latin typeface="Source Code Pro" panose="020B0509030403020204" pitchFamily="49" charset="0"/>
              </a:rPr>
              <a:t>non_zero_args</a:t>
            </a:r>
            <a:endParaRPr lang="en-GB" sz="2000" dirty="0" smtClean="0">
              <a:latin typeface="Source Code Pro" panose="020B0509030403020204" pitchFamily="49" charset="0"/>
            </a:endParaRPr>
          </a:p>
          <a:p>
            <a:r>
              <a:rPr lang="en-GB" sz="2000" dirty="0" err="1" smtClean="0">
                <a:latin typeface="Source Code Pro" panose="020B0509030403020204" pitchFamily="49" charset="0"/>
              </a:rPr>
              <a:t>def</a:t>
            </a:r>
            <a:r>
              <a:rPr lang="en-GB" sz="2000" dirty="0" smtClean="0">
                <a:latin typeface="Source Code Pro" panose="020B0509030403020204" pitchFamily="49" charset="0"/>
              </a:rPr>
              <a:t> date(year, month, day):</a:t>
            </a:r>
          </a:p>
          <a:p>
            <a:r>
              <a:rPr lang="en-GB" sz="2000" dirty="0">
                <a:latin typeface="Source Code Pro" panose="020B0509030403020204" pitchFamily="49" charset="0"/>
              </a:rPr>
              <a:t> </a:t>
            </a:r>
            <a:r>
              <a:rPr lang="en-GB" sz="2000" dirty="0" smtClean="0">
                <a:latin typeface="Source Code Pro" panose="020B0509030403020204" pitchFamily="49" charset="0"/>
              </a:rPr>
              <a:t>   return year, month, day</a:t>
            </a:r>
          </a:p>
        </p:txBody>
      </p:sp>
      <p:sp>
        <p:nvSpPr>
          <p:cNvPr id="6" name="TextBox 5"/>
          <p:cNvSpPr txBox="1"/>
          <p:nvPr/>
        </p:nvSpPr>
        <p:spPr>
          <a:xfrm>
            <a:off x="611560" y="5373216"/>
            <a:ext cx="5544616" cy="86409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date(1957, 10, 4)</a:t>
            </a:r>
          </a:p>
          <a:p>
            <a:r>
              <a:rPr lang="en-GB" sz="2000" dirty="0" smtClean="0">
                <a:latin typeface="Source Code Pro" panose="020B0509030403020204" pitchFamily="49" charset="0"/>
              </a:rPr>
              <a:t>date(2000, 0, 0)</a:t>
            </a:r>
          </a:p>
        </p:txBody>
      </p:sp>
      <p:sp>
        <p:nvSpPr>
          <p:cNvPr id="7" name="TextBox 6"/>
          <p:cNvSpPr txBox="1"/>
          <p:nvPr/>
        </p:nvSpPr>
        <p:spPr>
          <a:xfrm>
            <a:off x="6300192" y="1916832"/>
            <a:ext cx="2592288" cy="1384995"/>
          </a:xfrm>
          <a:prstGeom prst="rect">
            <a:avLst/>
          </a:prstGeom>
          <a:noFill/>
        </p:spPr>
        <p:txBody>
          <a:bodyPr wrap="square" rtlCol="0">
            <a:spAutoFit/>
          </a:bodyPr>
          <a:lstStyle/>
          <a:p>
            <a:r>
              <a:rPr lang="en-GB" sz="1400" dirty="0" smtClean="0">
                <a:solidFill>
                  <a:schemeClr val="tx1">
                    <a:lumMod val="75000"/>
                    <a:lumOff val="25000"/>
                  </a:schemeClr>
                </a:solidFill>
              </a:rPr>
              <a:t>A nested function that performs the validation, executing the wrapped function with arguments if successful</a:t>
            </a:r>
          </a:p>
          <a:p>
            <a:r>
              <a:rPr lang="en-GB" sz="1400" i="1" dirty="0" smtClean="0">
                <a:solidFill>
                  <a:schemeClr val="tx1">
                    <a:lumMod val="75000"/>
                    <a:lumOff val="25000"/>
                  </a:schemeClr>
                </a:solidFill>
              </a:rPr>
              <a:t>(Note: for brevity, keyword arguments are not handled)</a:t>
            </a:r>
            <a:endParaRPr lang="en-GB" sz="1400" i="1" dirty="0">
              <a:solidFill>
                <a:schemeClr val="tx1">
                  <a:lumMod val="75000"/>
                  <a:lumOff val="25000"/>
                </a:schemeClr>
              </a:solidFill>
            </a:endParaRPr>
          </a:p>
        </p:txBody>
      </p:sp>
      <p:cxnSp>
        <p:nvCxnSpPr>
          <p:cNvPr id="8" name="Straight Connector 7"/>
          <p:cNvCxnSpPr/>
          <p:nvPr/>
        </p:nvCxnSpPr>
        <p:spPr>
          <a:xfrm flipH="1">
            <a:off x="4355976" y="2060848"/>
            <a:ext cx="1944216"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00192" y="4203085"/>
            <a:ext cx="2592288" cy="307777"/>
          </a:xfrm>
          <a:prstGeom prst="rect">
            <a:avLst/>
          </a:prstGeom>
          <a:noFill/>
        </p:spPr>
        <p:txBody>
          <a:bodyPr wrap="square" rtlCol="0">
            <a:spAutoFit/>
          </a:bodyPr>
          <a:lstStyle/>
          <a:p>
            <a:r>
              <a:rPr lang="en-GB" sz="1400" dirty="0" smtClean="0">
                <a:solidFill>
                  <a:schemeClr val="tx1">
                    <a:lumMod val="75000"/>
                    <a:lumOff val="25000"/>
                  </a:schemeClr>
                </a:solidFill>
              </a:rPr>
              <a:t>Decorator</a:t>
            </a:r>
            <a:endParaRPr lang="en-GB" sz="1400" i="1" dirty="0">
              <a:solidFill>
                <a:schemeClr val="tx1">
                  <a:lumMod val="75000"/>
                  <a:lumOff val="25000"/>
                </a:schemeClr>
              </a:solidFill>
            </a:endParaRPr>
          </a:p>
        </p:txBody>
      </p:sp>
      <p:cxnSp>
        <p:nvCxnSpPr>
          <p:cNvPr id="11" name="Straight Connector 10"/>
          <p:cNvCxnSpPr/>
          <p:nvPr/>
        </p:nvCxnSpPr>
        <p:spPr>
          <a:xfrm flipH="1">
            <a:off x="2987824" y="4347101"/>
            <a:ext cx="3312368"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00192" y="5425479"/>
            <a:ext cx="2592288" cy="307777"/>
          </a:xfrm>
          <a:prstGeom prst="rect">
            <a:avLst/>
          </a:prstGeom>
          <a:noFill/>
        </p:spPr>
        <p:txBody>
          <a:bodyPr wrap="square" rtlCol="0">
            <a:spAutoFit/>
          </a:bodyPr>
          <a:lstStyle/>
          <a:p>
            <a:r>
              <a:rPr lang="en-GB" sz="1400" dirty="0" smtClean="0">
                <a:solidFill>
                  <a:schemeClr val="tx1">
                    <a:lumMod val="75000"/>
                    <a:lumOff val="25000"/>
                  </a:schemeClr>
                </a:solidFill>
              </a:rPr>
              <a:t>Returns </a:t>
            </a:r>
            <a:r>
              <a:rPr lang="en-GB" sz="1400" i="1" dirty="0" smtClean="0">
                <a:solidFill>
                  <a:schemeClr val="tx1">
                    <a:lumMod val="75000"/>
                    <a:lumOff val="25000"/>
                  </a:schemeClr>
                </a:solidFill>
              </a:rPr>
              <a:t>(1957, 10, 4)</a:t>
            </a:r>
            <a:endParaRPr lang="en-GB" sz="1400" i="1" dirty="0">
              <a:solidFill>
                <a:schemeClr val="tx1">
                  <a:lumMod val="75000"/>
                  <a:lumOff val="25000"/>
                </a:schemeClr>
              </a:solidFill>
            </a:endParaRPr>
          </a:p>
        </p:txBody>
      </p:sp>
      <p:cxnSp>
        <p:nvCxnSpPr>
          <p:cNvPr id="15" name="Straight Connector 14"/>
          <p:cNvCxnSpPr>
            <a:stCxn id="14" idx="1"/>
          </p:cNvCxnSpPr>
          <p:nvPr/>
        </p:nvCxnSpPr>
        <p:spPr>
          <a:xfrm flipH="1">
            <a:off x="3383868" y="5579368"/>
            <a:ext cx="2916324"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00192" y="5785519"/>
            <a:ext cx="2592288" cy="307777"/>
          </a:xfrm>
          <a:prstGeom prst="rect">
            <a:avLst/>
          </a:prstGeom>
          <a:noFill/>
        </p:spPr>
        <p:txBody>
          <a:bodyPr wrap="square" rtlCol="0">
            <a:spAutoFit/>
          </a:bodyPr>
          <a:lstStyle/>
          <a:p>
            <a:r>
              <a:rPr lang="en-GB" sz="1400" dirty="0" smtClean="0">
                <a:solidFill>
                  <a:schemeClr val="tx1">
                    <a:lumMod val="75000"/>
                    <a:lumOff val="25000"/>
                  </a:schemeClr>
                </a:solidFill>
              </a:rPr>
              <a:t>Raises </a:t>
            </a:r>
            <a:r>
              <a:rPr lang="en-GB" sz="1400" i="1" dirty="0" err="1" smtClean="0">
                <a:solidFill>
                  <a:schemeClr val="tx1">
                    <a:lumMod val="75000"/>
                    <a:lumOff val="25000"/>
                  </a:schemeClr>
                </a:solidFill>
              </a:rPr>
              <a:t>ValueError</a:t>
            </a:r>
            <a:endParaRPr lang="en-GB" sz="1400" i="1" dirty="0">
              <a:solidFill>
                <a:schemeClr val="tx1">
                  <a:lumMod val="75000"/>
                  <a:lumOff val="25000"/>
                </a:schemeClr>
              </a:solidFill>
            </a:endParaRPr>
          </a:p>
        </p:txBody>
      </p:sp>
      <p:cxnSp>
        <p:nvCxnSpPr>
          <p:cNvPr id="19" name="Straight Connector 18"/>
          <p:cNvCxnSpPr>
            <a:stCxn id="18" idx="1"/>
          </p:cNvCxnSpPr>
          <p:nvPr/>
        </p:nvCxnSpPr>
        <p:spPr>
          <a:xfrm flipH="1" flipV="1">
            <a:off x="3275856" y="5939407"/>
            <a:ext cx="3024336" cy="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3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Refined decoration</a:t>
            </a:r>
            <a:endParaRPr lang="en-GB" dirty="0"/>
          </a:p>
        </p:txBody>
      </p:sp>
      <p:sp>
        <p:nvSpPr>
          <p:cNvPr id="4" name="TextBox 3"/>
          <p:cNvSpPr txBox="1"/>
          <p:nvPr/>
        </p:nvSpPr>
        <p:spPr>
          <a:xfrm>
            <a:off x="611560" y="1556792"/>
            <a:ext cx="5544616" cy="295232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from </a:t>
            </a:r>
            <a:r>
              <a:rPr lang="en-GB" sz="2000" dirty="0" err="1" smtClean="0">
                <a:latin typeface="Source Code Pro" panose="020B0509030403020204" pitchFamily="49" charset="0"/>
              </a:rPr>
              <a:t>functools</a:t>
            </a:r>
            <a:r>
              <a:rPr lang="en-GB" sz="2000" dirty="0" smtClean="0">
                <a:latin typeface="Source Code Pro" panose="020B0509030403020204" pitchFamily="49" charset="0"/>
              </a:rPr>
              <a:t> import wraps</a:t>
            </a:r>
          </a:p>
          <a:p>
            <a:pPr>
              <a:spcBef>
                <a:spcPts val="600"/>
              </a:spcBef>
            </a:pPr>
            <a:r>
              <a:rPr lang="en-GB" sz="2000" dirty="0" err="1" smtClean="0">
                <a:latin typeface="Source Code Pro" panose="020B0509030403020204" pitchFamily="49" charset="0"/>
              </a:rPr>
              <a:t>def</a:t>
            </a:r>
            <a:r>
              <a:rPr lang="en-GB" sz="2000" dirty="0" smtClean="0">
                <a:latin typeface="Source Code Pro" panose="020B0509030403020204" pitchFamily="49" charset="0"/>
              </a:rPr>
              <a:t> </a:t>
            </a:r>
            <a:r>
              <a:rPr lang="en-GB" sz="2000" dirty="0" err="1" smtClean="0">
                <a:latin typeface="Source Code Pro" panose="020B0509030403020204" pitchFamily="49" charset="0"/>
              </a:rPr>
              <a:t>non_zero_args</a:t>
            </a:r>
            <a:r>
              <a:rPr lang="en-GB" sz="2000" dirty="0" smtClean="0">
                <a:latin typeface="Source Code Pro" panose="020B0509030403020204" pitchFamily="49" charset="0"/>
              </a:rPr>
              <a:t>(wrapped):</a:t>
            </a:r>
            <a:endParaRPr lang="en-GB" sz="2000" dirty="0">
              <a:latin typeface="Source Code Pro" panose="020B0509030403020204" pitchFamily="49" charset="0"/>
            </a:endParaRPr>
          </a:p>
          <a:p>
            <a:r>
              <a:rPr lang="en-GB" sz="2000" dirty="0" smtClean="0">
                <a:latin typeface="Source Code Pro" panose="020B0509030403020204" pitchFamily="49" charset="0"/>
              </a:rPr>
              <a:t>    @wraps(wrapped)</a:t>
            </a:r>
          </a:p>
          <a:p>
            <a:r>
              <a:rPr lang="en-GB" sz="2000" dirty="0" smtClean="0">
                <a:latin typeface="Source Code Pro" panose="020B0509030403020204" pitchFamily="49" charset="0"/>
              </a:rPr>
              <a:t>    </a:t>
            </a:r>
            <a:r>
              <a:rPr lang="en-GB" sz="2000" dirty="0" err="1" smtClean="0">
                <a:latin typeface="Source Code Pro" panose="020B0509030403020204" pitchFamily="49" charset="0"/>
              </a:rPr>
              <a:t>def</a:t>
            </a:r>
            <a:r>
              <a:rPr lang="en-GB" sz="2000" dirty="0" smtClean="0">
                <a:latin typeface="Source Code Pro" panose="020B0509030403020204" pitchFamily="49" charset="0"/>
              </a:rPr>
              <a:t> </a:t>
            </a:r>
            <a:r>
              <a:rPr lang="en-GB" sz="2000" dirty="0">
                <a:latin typeface="Source Code Pro" panose="020B0509030403020204" pitchFamily="49" charset="0"/>
              </a:rPr>
              <a:t>wrapper(*</a:t>
            </a:r>
            <a:r>
              <a:rPr lang="en-GB" sz="2000" dirty="0" err="1">
                <a:latin typeface="Source Code Pro" panose="020B0509030403020204" pitchFamily="49" charset="0"/>
              </a:rPr>
              <a:t>args</a:t>
            </a:r>
            <a:r>
              <a:rPr lang="en-GB" sz="2000" dirty="0">
                <a:latin typeface="Source Code Pro" panose="020B0509030403020204" pitchFamily="49" charset="0"/>
              </a:rPr>
              <a:t>):</a:t>
            </a:r>
          </a:p>
          <a:p>
            <a:r>
              <a:rPr lang="en-GB" sz="2000" dirty="0" smtClean="0">
                <a:latin typeface="Source Code Pro" panose="020B0509030403020204" pitchFamily="49" charset="0"/>
              </a:rPr>
              <a:t>        if </a:t>
            </a:r>
            <a:r>
              <a:rPr lang="en-GB" sz="2000" dirty="0">
                <a:latin typeface="Source Code Pro" panose="020B0509030403020204" pitchFamily="49" charset="0"/>
              </a:rPr>
              <a:t>all(</a:t>
            </a:r>
            <a:r>
              <a:rPr lang="en-GB" sz="2000" dirty="0" err="1">
                <a:latin typeface="Source Code Pro" panose="020B0509030403020204" pitchFamily="49" charset="0"/>
              </a:rPr>
              <a:t>args</a:t>
            </a:r>
            <a:r>
              <a:rPr lang="en-GB" sz="2000" dirty="0">
                <a:latin typeface="Source Code Pro" panose="020B0509030403020204" pitchFamily="49" charset="0"/>
              </a:rPr>
              <a:t>):</a:t>
            </a:r>
          </a:p>
          <a:p>
            <a:r>
              <a:rPr lang="en-GB" sz="2000" dirty="0" smtClean="0">
                <a:latin typeface="Source Code Pro" panose="020B0509030403020204" pitchFamily="49" charset="0"/>
              </a:rPr>
              <a:t>            return wrapped(*</a:t>
            </a:r>
            <a:r>
              <a:rPr lang="en-GB" sz="2000" dirty="0" err="1">
                <a:latin typeface="Source Code Pro" panose="020B0509030403020204" pitchFamily="49" charset="0"/>
              </a:rPr>
              <a:t>args</a:t>
            </a:r>
            <a:r>
              <a:rPr lang="en-GB" sz="2000" dirty="0">
                <a:latin typeface="Source Code Pro" panose="020B0509030403020204" pitchFamily="49" charset="0"/>
              </a:rPr>
              <a:t>)</a:t>
            </a:r>
          </a:p>
          <a:p>
            <a:r>
              <a:rPr lang="en-GB" sz="2000" dirty="0" smtClean="0">
                <a:latin typeface="Source Code Pro" panose="020B0509030403020204" pitchFamily="49" charset="0"/>
              </a:rPr>
              <a:t>        else</a:t>
            </a:r>
            <a:r>
              <a:rPr lang="en-GB" sz="2000" dirty="0">
                <a:latin typeface="Source Code Pro" panose="020B0509030403020204" pitchFamily="49" charset="0"/>
              </a:rPr>
              <a:t>:</a:t>
            </a:r>
          </a:p>
          <a:p>
            <a:r>
              <a:rPr lang="en-GB" sz="2000" dirty="0" smtClean="0">
                <a:latin typeface="Source Code Pro" panose="020B0509030403020204" pitchFamily="49" charset="0"/>
              </a:rPr>
              <a:t>            raise </a:t>
            </a:r>
            <a:r>
              <a:rPr lang="en-GB" sz="2000" dirty="0" err="1">
                <a:latin typeface="Source Code Pro" panose="020B0509030403020204" pitchFamily="49" charset="0"/>
              </a:rPr>
              <a:t>ValueError</a:t>
            </a:r>
            <a:endParaRPr lang="en-GB" sz="2000" dirty="0">
              <a:latin typeface="Source Code Pro" panose="020B0509030403020204" pitchFamily="49" charset="0"/>
            </a:endParaRPr>
          </a:p>
          <a:p>
            <a:r>
              <a:rPr lang="en-GB" sz="2000" dirty="0" smtClean="0">
                <a:latin typeface="Source Code Pro" panose="020B0509030403020204" pitchFamily="49" charset="0"/>
              </a:rPr>
              <a:t>    return </a:t>
            </a:r>
            <a:r>
              <a:rPr lang="en-GB" sz="2000" dirty="0">
                <a:latin typeface="Source Code Pro" panose="020B0509030403020204" pitchFamily="49" charset="0"/>
              </a:rPr>
              <a:t>wrapper</a:t>
            </a:r>
            <a:endParaRPr lang="en-GB" sz="2000" dirty="0" smtClean="0">
              <a:latin typeface="Source Code Pro" panose="020B0509030403020204" pitchFamily="49" charset="0"/>
            </a:endParaRPr>
          </a:p>
        </p:txBody>
      </p:sp>
      <p:sp>
        <p:nvSpPr>
          <p:cNvPr id="5" name="TextBox 4"/>
          <p:cNvSpPr txBox="1"/>
          <p:nvPr/>
        </p:nvSpPr>
        <p:spPr>
          <a:xfrm>
            <a:off x="611560" y="4725144"/>
            <a:ext cx="5544616" cy="115212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a:t>
            </a:r>
            <a:r>
              <a:rPr lang="en-GB" sz="2000" dirty="0" err="1" smtClean="0">
                <a:latin typeface="Source Code Pro" panose="020B0509030403020204" pitchFamily="49" charset="0"/>
              </a:rPr>
              <a:t>non_zero_args</a:t>
            </a:r>
            <a:endParaRPr lang="en-GB" sz="2000" dirty="0" smtClean="0">
              <a:latin typeface="Source Code Pro" panose="020B0509030403020204" pitchFamily="49" charset="0"/>
            </a:endParaRPr>
          </a:p>
          <a:p>
            <a:r>
              <a:rPr lang="en-GB" sz="2000" dirty="0" err="1" smtClean="0">
                <a:latin typeface="Source Code Pro" panose="020B0509030403020204" pitchFamily="49" charset="0"/>
              </a:rPr>
              <a:t>def</a:t>
            </a:r>
            <a:r>
              <a:rPr lang="en-GB" sz="2000" dirty="0" smtClean="0">
                <a:latin typeface="Source Code Pro" panose="020B0509030403020204" pitchFamily="49" charset="0"/>
              </a:rPr>
              <a:t> date(year, month, day):</a:t>
            </a:r>
          </a:p>
          <a:p>
            <a:r>
              <a:rPr lang="en-GB" sz="2000" dirty="0">
                <a:latin typeface="Source Code Pro" panose="020B0509030403020204" pitchFamily="49" charset="0"/>
              </a:rPr>
              <a:t> </a:t>
            </a:r>
            <a:r>
              <a:rPr lang="en-GB" sz="2000" dirty="0" smtClean="0">
                <a:latin typeface="Source Code Pro" panose="020B0509030403020204" pitchFamily="49" charset="0"/>
              </a:rPr>
              <a:t>   return year, month, day</a:t>
            </a:r>
          </a:p>
        </p:txBody>
      </p:sp>
      <p:sp>
        <p:nvSpPr>
          <p:cNvPr id="7" name="TextBox 6"/>
          <p:cNvSpPr txBox="1"/>
          <p:nvPr/>
        </p:nvSpPr>
        <p:spPr>
          <a:xfrm>
            <a:off x="6300192" y="2330877"/>
            <a:ext cx="2592288" cy="954107"/>
          </a:xfrm>
          <a:prstGeom prst="rect">
            <a:avLst/>
          </a:prstGeom>
          <a:noFill/>
        </p:spPr>
        <p:txBody>
          <a:bodyPr wrap="square" rtlCol="0">
            <a:spAutoFit/>
          </a:bodyPr>
          <a:lstStyle/>
          <a:p>
            <a:r>
              <a:rPr lang="en-GB" sz="1400" dirty="0" smtClean="0">
                <a:solidFill>
                  <a:schemeClr val="tx1">
                    <a:lumMod val="75000"/>
                    <a:lumOff val="25000"/>
                  </a:schemeClr>
                </a:solidFill>
              </a:rPr>
              <a:t>Ensures the resulting wrapper has the same principal attributes as the wrapped function, e.g., </a:t>
            </a:r>
            <a:r>
              <a:rPr lang="en-GB" sz="1400" i="1" dirty="0" smtClean="0">
                <a:solidFill>
                  <a:schemeClr val="tx1">
                    <a:lumMod val="75000"/>
                    <a:lumOff val="25000"/>
                  </a:schemeClr>
                </a:solidFill>
              </a:rPr>
              <a:t>__name__</a:t>
            </a:r>
            <a:r>
              <a:rPr lang="en-GB" sz="1400" dirty="0" smtClean="0">
                <a:solidFill>
                  <a:schemeClr val="tx1">
                    <a:lumMod val="75000"/>
                    <a:lumOff val="25000"/>
                  </a:schemeClr>
                </a:solidFill>
              </a:rPr>
              <a:t> and </a:t>
            </a:r>
            <a:r>
              <a:rPr lang="en-GB" sz="1400" i="1" dirty="0" smtClean="0">
                <a:solidFill>
                  <a:schemeClr val="tx1">
                    <a:lumMod val="75000"/>
                    <a:lumOff val="25000"/>
                  </a:schemeClr>
                </a:solidFill>
              </a:rPr>
              <a:t>__doc__</a:t>
            </a:r>
            <a:endParaRPr lang="en-GB" sz="1400" i="1" dirty="0">
              <a:solidFill>
                <a:schemeClr val="tx1">
                  <a:lumMod val="75000"/>
                  <a:lumOff val="25000"/>
                </a:schemeClr>
              </a:solidFill>
            </a:endParaRPr>
          </a:p>
        </p:txBody>
      </p:sp>
      <p:cxnSp>
        <p:nvCxnSpPr>
          <p:cNvPr id="8" name="Straight Connector 7"/>
          <p:cNvCxnSpPr/>
          <p:nvPr/>
        </p:nvCxnSpPr>
        <p:spPr>
          <a:xfrm flipH="1">
            <a:off x="3707904" y="2474893"/>
            <a:ext cx="2592288"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97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Parameterised decoration</a:t>
            </a:r>
            <a:endParaRPr lang="en-GB" dirty="0"/>
          </a:p>
        </p:txBody>
      </p:sp>
      <p:sp>
        <p:nvSpPr>
          <p:cNvPr id="4" name="TextBox 3"/>
          <p:cNvSpPr txBox="1"/>
          <p:nvPr/>
        </p:nvSpPr>
        <p:spPr>
          <a:xfrm>
            <a:off x="611560" y="1556792"/>
            <a:ext cx="5904656" cy="2880320"/>
          </a:xfrm>
          <a:prstGeom prst="rec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2000" dirty="0" err="1" smtClean="0">
                <a:latin typeface="Source Code Pro" panose="020B0509030403020204" pitchFamily="49" charset="0"/>
              </a:rPr>
              <a:t>def</a:t>
            </a:r>
            <a:r>
              <a:rPr lang="en-GB" sz="2000" dirty="0" smtClean="0">
                <a:latin typeface="Source Code Pro" panose="020B0509030403020204" pitchFamily="49" charset="0"/>
              </a:rPr>
              <a:t> </a:t>
            </a:r>
            <a:r>
              <a:rPr lang="en-GB" sz="2000" dirty="0" err="1" smtClean="0">
                <a:latin typeface="Source Code Pro" panose="020B0509030403020204" pitchFamily="49" charset="0"/>
              </a:rPr>
              <a:t>check_args</a:t>
            </a:r>
            <a:r>
              <a:rPr lang="en-GB" sz="2000" dirty="0" smtClean="0">
                <a:latin typeface="Source Code Pro" panose="020B0509030403020204" pitchFamily="49" charset="0"/>
              </a:rPr>
              <a:t>(checker):</a:t>
            </a:r>
          </a:p>
          <a:p>
            <a:r>
              <a:rPr lang="en-GB" sz="2000" dirty="0" smtClean="0">
                <a:latin typeface="Source Code Pro" panose="020B0509030403020204" pitchFamily="49" charset="0"/>
              </a:rPr>
              <a:t>    </a:t>
            </a:r>
            <a:r>
              <a:rPr lang="en-GB" sz="2000" dirty="0" err="1" smtClean="0">
                <a:latin typeface="Source Code Pro" panose="020B0509030403020204" pitchFamily="49" charset="0"/>
              </a:rPr>
              <a:t>def</a:t>
            </a:r>
            <a:r>
              <a:rPr lang="en-GB" sz="2000" dirty="0" smtClean="0">
                <a:latin typeface="Source Code Pro" panose="020B0509030403020204" pitchFamily="49" charset="0"/>
              </a:rPr>
              <a:t> decorator(wrapped):</a:t>
            </a:r>
          </a:p>
          <a:p>
            <a:r>
              <a:rPr lang="en-GB" sz="2000" dirty="0" smtClean="0">
                <a:latin typeface="Source Code Pro" panose="020B0509030403020204" pitchFamily="49" charset="0"/>
              </a:rPr>
              <a:t>        </a:t>
            </a:r>
            <a:r>
              <a:rPr lang="en-GB" sz="2000" dirty="0" err="1" smtClean="0">
                <a:latin typeface="Source Code Pro" panose="020B0509030403020204" pitchFamily="49" charset="0"/>
              </a:rPr>
              <a:t>def</a:t>
            </a:r>
            <a:r>
              <a:rPr lang="en-GB" sz="2000" dirty="0" smtClean="0">
                <a:latin typeface="Source Code Pro" panose="020B0509030403020204" pitchFamily="49" charset="0"/>
              </a:rPr>
              <a:t> </a:t>
            </a:r>
            <a:r>
              <a:rPr lang="en-GB" sz="2000" dirty="0">
                <a:latin typeface="Source Code Pro" panose="020B0509030403020204" pitchFamily="49" charset="0"/>
              </a:rPr>
              <a:t>wrapper(*</a:t>
            </a:r>
            <a:r>
              <a:rPr lang="en-GB" sz="2000" dirty="0" err="1">
                <a:latin typeface="Source Code Pro" panose="020B0509030403020204" pitchFamily="49" charset="0"/>
              </a:rPr>
              <a:t>args</a:t>
            </a:r>
            <a:r>
              <a:rPr lang="en-GB" sz="2000" dirty="0">
                <a:latin typeface="Source Code Pro" panose="020B0509030403020204" pitchFamily="49" charset="0"/>
              </a:rPr>
              <a:t>):</a:t>
            </a:r>
          </a:p>
          <a:p>
            <a:r>
              <a:rPr lang="en-GB" sz="2000" dirty="0" smtClean="0">
                <a:latin typeface="Source Code Pro" panose="020B0509030403020204" pitchFamily="49" charset="0"/>
              </a:rPr>
              <a:t>            if checker(</a:t>
            </a:r>
            <a:r>
              <a:rPr lang="en-GB" sz="2000" dirty="0" err="1" smtClean="0">
                <a:latin typeface="Source Code Pro" panose="020B0509030403020204" pitchFamily="49" charset="0"/>
              </a:rPr>
              <a:t>args</a:t>
            </a:r>
            <a:r>
              <a:rPr lang="en-GB" sz="2000" dirty="0">
                <a:latin typeface="Source Code Pro" panose="020B0509030403020204" pitchFamily="49" charset="0"/>
              </a:rPr>
              <a:t>):</a:t>
            </a:r>
          </a:p>
          <a:p>
            <a:r>
              <a:rPr lang="en-GB" sz="2000" dirty="0" smtClean="0">
                <a:latin typeface="Source Code Pro" panose="020B0509030403020204" pitchFamily="49" charset="0"/>
              </a:rPr>
              <a:t>                return wrapped(*</a:t>
            </a:r>
            <a:r>
              <a:rPr lang="en-GB" sz="2000" dirty="0" err="1">
                <a:latin typeface="Source Code Pro" panose="020B0509030403020204" pitchFamily="49" charset="0"/>
              </a:rPr>
              <a:t>args</a:t>
            </a:r>
            <a:r>
              <a:rPr lang="en-GB" sz="2000" dirty="0">
                <a:latin typeface="Source Code Pro" panose="020B0509030403020204" pitchFamily="49" charset="0"/>
              </a:rPr>
              <a:t>)</a:t>
            </a:r>
          </a:p>
          <a:p>
            <a:r>
              <a:rPr lang="en-GB" sz="2000" dirty="0" smtClean="0">
                <a:latin typeface="Source Code Pro" panose="020B0509030403020204" pitchFamily="49" charset="0"/>
              </a:rPr>
              <a:t>            else</a:t>
            </a:r>
            <a:r>
              <a:rPr lang="en-GB" sz="2000" dirty="0">
                <a:latin typeface="Source Code Pro" panose="020B0509030403020204" pitchFamily="49" charset="0"/>
              </a:rPr>
              <a:t>:</a:t>
            </a:r>
          </a:p>
          <a:p>
            <a:r>
              <a:rPr lang="en-GB" sz="2000" dirty="0" smtClean="0">
                <a:latin typeface="Source Code Pro" panose="020B0509030403020204" pitchFamily="49" charset="0"/>
              </a:rPr>
              <a:t>                raise </a:t>
            </a:r>
            <a:r>
              <a:rPr lang="en-GB" sz="2000" dirty="0" err="1">
                <a:latin typeface="Source Code Pro" panose="020B0509030403020204" pitchFamily="49" charset="0"/>
              </a:rPr>
              <a:t>ValueError</a:t>
            </a:r>
            <a:endParaRPr lang="en-GB" sz="2000" dirty="0">
              <a:latin typeface="Source Code Pro" panose="020B0509030403020204" pitchFamily="49" charset="0"/>
            </a:endParaRPr>
          </a:p>
          <a:p>
            <a:r>
              <a:rPr lang="en-GB" sz="2000" dirty="0" smtClean="0">
                <a:latin typeface="Source Code Pro" panose="020B0509030403020204" pitchFamily="49" charset="0"/>
              </a:rPr>
              <a:t>        return wrapper</a:t>
            </a:r>
          </a:p>
          <a:p>
            <a:r>
              <a:rPr lang="en-GB" sz="2000" dirty="0">
                <a:latin typeface="Source Code Pro" panose="020B0509030403020204" pitchFamily="49" charset="0"/>
              </a:rPr>
              <a:t> </a:t>
            </a:r>
            <a:r>
              <a:rPr lang="en-GB" sz="2000" dirty="0" smtClean="0">
                <a:latin typeface="Source Code Pro" panose="020B0509030403020204" pitchFamily="49" charset="0"/>
              </a:rPr>
              <a:t>   return decorator</a:t>
            </a:r>
          </a:p>
        </p:txBody>
      </p:sp>
      <p:sp>
        <p:nvSpPr>
          <p:cNvPr id="5" name="TextBox 4"/>
          <p:cNvSpPr txBox="1"/>
          <p:nvPr/>
        </p:nvSpPr>
        <p:spPr>
          <a:xfrm>
            <a:off x="611560" y="4581128"/>
            <a:ext cx="5904656" cy="1080120"/>
          </a:xfrm>
          <a:prstGeom prst="rec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2000" dirty="0" smtClean="0">
                <a:latin typeface="Source Code Pro" panose="020B0509030403020204" pitchFamily="49" charset="0"/>
              </a:rPr>
              <a:t>@</a:t>
            </a:r>
            <a:r>
              <a:rPr lang="en-GB" sz="2000" dirty="0" err="1" smtClean="0">
                <a:latin typeface="Source Code Pro" panose="020B0509030403020204" pitchFamily="49" charset="0"/>
              </a:rPr>
              <a:t>check_args</a:t>
            </a:r>
            <a:r>
              <a:rPr lang="en-GB" sz="2000" dirty="0" smtClean="0">
                <a:latin typeface="Source Code Pro" panose="020B0509030403020204" pitchFamily="49" charset="0"/>
              </a:rPr>
              <a:t>(all)</a:t>
            </a:r>
          </a:p>
          <a:p>
            <a:r>
              <a:rPr lang="en-GB" sz="2000" dirty="0" err="1" smtClean="0">
                <a:latin typeface="Source Code Pro" panose="020B0509030403020204" pitchFamily="49" charset="0"/>
              </a:rPr>
              <a:t>def</a:t>
            </a:r>
            <a:r>
              <a:rPr lang="en-GB" sz="2000" dirty="0" smtClean="0">
                <a:latin typeface="Source Code Pro" panose="020B0509030403020204" pitchFamily="49" charset="0"/>
              </a:rPr>
              <a:t> date(year, month, day):</a:t>
            </a:r>
          </a:p>
          <a:p>
            <a:r>
              <a:rPr lang="en-GB" sz="2000" dirty="0">
                <a:latin typeface="Source Code Pro" panose="020B0509030403020204" pitchFamily="49" charset="0"/>
              </a:rPr>
              <a:t> </a:t>
            </a:r>
            <a:r>
              <a:rPr lang="en-GB" sz="2000" dirty="0" smtClean="0">
                <a:latin typeface="Source Code Pro" panose="020B0509030403020204" pitchFamily="49" charset="0"/>
              </a:rPr>
              <a:t>   return year, month, day</a:t>
            </a:r>
          </a:p>
        </p:txBody>
      </p:sp>
      <p:sp>
        <p:nvSpPr>
          <p:cNvPr id="6" name="TextBox 5"/>
          <p:cNvSpPr txBox="1"/>
          <p:nvPr/>
        </p:nvSpPr>
        <p:spPr>
          <a:xfrm>
            <a:off x="611560" y="5805264"/>
            <a:ext cx="5904656" cy="792088"/>
          </a:xfrm>
          <a:prstGeom prst="rec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2000" dirty="0" smtClean="0">
                <a:latin typeface="Source Code Pro" panose="020B0509030403020204" pitchFamily="49" charset="0"/>
              </a:rPr>
              <a:t>date(1957, 10, 4)</a:t>
            </a:r>
          </a:p>
          <a:p>
            <a:r>
              <a:rPr lang="en-GB" sz="2000" dirty="0" smtClean="0">
                <a:latin typeface="Source Code Pro" panose="020B0509030403020204" pitchFamily="49" charset="0"/>
              </a:rPr>
              <a:t>date(2000, 0, 0)</a:t>
            </a:r>
          </a:p>
        </p:txBody>
      </p:sp>
      <p:sp>
        <p:nvSpPr>
          <p:cNvPr id="7" name="TextBox 6"/>
          <p:cNvSpPr txBox="1"/>
          <p:nvPr/>
        </p:nvSpPr>
        <p:spPr>
          <a:xfrm>
            <a:off x="6732240" y="5857527"/>
            <a:ext cx="1872208" cy="307777"/>
          </a:xfrm>
          <a:prstGeom prst="rect">
            <a:avLst/>
          </a:prstGeom>
          <a:noFill/>
        </p:spPr>
        <p:txBody>
          <a:bodyPr wrap="square" rtlCol="0">
            <a:spAutoFit/>
          </a:bodyPr>
          <a:lstStyle/>
          <a:p>
            <a:r>
              <a:rPr lang="en-GB" sz="1400" dirty="0" smtClean="0">
                <a:solidFill>
                  <a:schemeClr val="tx1">
                    <a:lumMod val="75000"/>
                    <a:lumOff val="25000"/>
                  </a:schemeClr>
                </a:solidFill>
              </a:rPr>
              <a:t>Returns </a:t>
            </a:r>
            <a:r>
              <a:rPr lang="en-GB" sz="1400" i="1" dirty="0" smtClean="0">
                <a:solidFill>
                  <a:schemeClr val="tx1">
                    <a:lumMod val="75000"/>
                    <a:lumOff val="25000"/>
                  </a:schemeClr>
                </a:solidFill>
              </a:rPr>
              <a:t>(1957, 10, 4)</a:t>
            </a:r>
            <a:endParaRPr lang="en-GB" sz="1400" i="1" dirty="0">
              <a:solidFill>
                <a:schemeClr val="tx1">
                  <a:lumMod val="75000"/>
                  <a:lumOff val="25000"/>
                </a:schemeClr>
              </a:solidFill>
            </a:endParaRPr>
          </a:p>
        </p:txBody>
      </p:sp>
      <p:cxnSp>
        <p:nvCxnSpPr>
          <p:cNvPr id="8" name="Straight Connector 7"/>
          <p:cNvCxnSpPr>
            <a:stCxn id="7" idx="1"/>
          </p:cNvCxnSpPr>
          <p:nvPr/>
        </p:nvCxnSpPr>
        <p:spPr>
          <a:xfrm flipH="1">
            <a:off x="3419872" y="6011416"/>
            <a:ext cx="3312368"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32240" y="6217567"/>
            <a:ext cx="1872208" cy="307777"/>
          </a:xfrm>
          <a:prstGeom prst="rect">
            <a:avLst/>
          </a:prstGeom>
          <a:noFill/>
        </p:spPr>
        <p:txBody>
          <a:bodyPr wrap="square" rtlCol="0">
            <a:spAutoFit/>
          </a:bodyPr>
          <a:lstStyle/>
          <a:p>
            <a:r>
              <a:rPr lang="en-GB" sz="1400" dirty="0" smtClean="0">
                <a:solidFill>
                  <a:schemeClr val="tx1">
                    <a:lumMod val="75000"/>
                    <a:lumOff val="25000"/>
                  </a:schemeClr>
                </a:solidFill>
              </a:rPr>
              <a:t>Raises </a:t>
            </a:r>
            <a:r>
              <a:rPr lang="en-GB" sz="1400" i="1" dirty="0" err="1" smtClean="0">
                <a:solidFill>
                  <a:schemeClr val="tx1">
                    <a:lumMod val="75000"/>
                    <a:lumOff val="25000"/>
                  </a:schemeClr>
                </a:solidFill>
              </a:rPr>
              <a:t>ValueError</a:t>
            </a:r>
            <a:endParaRPr lang="en-GB" sz="1400" i="1" dirty="0">
              <a:solidFill>
                <a:schemeClr val="tx1">
                  <a:lumMod val="75000"/>
                  <a:lumOff val="25000"/>
                </a:schemeClr>
              </a:solidFill>
            </a:endParaRPr>
          </a:p>
        </p:txBody>
      </p:sp>
      <p:cxnSp>
        <p:nvCxnSpPr>
          <p:cNvPr id="10" name="Straight Connector 9"/>
          <p:cNvCxnSpPr>
            <a:stCxn id="9" idx="1"/>
          </p:cNvCxnSpPr>
          <p:nvPr/>
        </p:nvCxnSpPr>
        <p:spPr>
          <a:xfrm flipH="1" flipV="1">
            <a:off x="3275856" y="6371455"/>
            <a:ext cx="3456384" cy="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32240" y="2258869"/>
            <a:ext cx="2232248" cy="523220"/>
          </a:xfrm>
          <a:prstGeom prst="rect">
            <a:avLst/>
          </a:prstGeom>
          <a:noFill/>
        </p:spPr>
        <p:txBody>
          <a:bodyPr wrap="square" rtlCol="0">
            <a:spAutoFit/>
          </a:bodyPr>
          <a:lstStyle/>
          <a:p>
            <a:r>
              <a:rPr lang="en-GB" sz="1400" dirty="0" smtClean="0">
                <a:solidFill>
                  <a:schemeClr val="tx1">
                    <a:lumMod val="75000"/>
                    <a:lumOff val="25000"/>
                  </a:schemeClr>
                </a:solidFill>
              </a:rPr>
              <a:t>Nested </a:t>
            </a:r>
            <a:r>
              <a:rPr lang="en-GB" sz="1400" dirty="0" err="1" smtClean="0">
                <a:solidFill>
                  <a:schemeClr val="tx1">
                    <a:lumMod val="75000"/>
                    <a:lumOff val="25000"/>
                  </a:schemeClr>
                </a:solidFill>
              </a:rPr>
              <a:t>nested</a:t>
            </a:r>
            <a:r>
              <a:rPr lang="en-GB" sz="1400" dirty="0" smtClean="0">
                <a:solidFill>
                  <a:schemeClr val="tx1">
                    <a:lumMod val="75000"/>
                    <a:lumOff val="25000"/>
                  </a:schemeClr>
                </a:solidFill>
              </a:rPr>
              <a:t> function that performs the validation</a:t>
            </a:r>
            <a:endParaRPr lang="en-GB" sz="1400" i="1" dirty="0">
              <a:solidFill>
                <a:schemeClr val="tx1">
                  <a:lumMod val="75000"/>
                  <a:lumOff val="25000"/>
                </a:schemeClr>
              </a:solidFill>
            </a:endParaRPr>
          </a:p>
        </p:txBody>
      </p:sp>
      <p:cxnSp>
        <p:nvCxnSpPr>
          <p:cNvPr id="16" name="Straight Connector 15"/>
          <p:cNvCxnSpPr/>
          <p:nvPr/>
        </p:nvCxnSpPr>
        <p:spPr>
          <a:xfrm flipH="1">
            <a:off x="5004048" y="2402885"/>
            <a:ext cx="1728192"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32240" y="1753652"/>
            <a:ext cx="2232248" cy="523220"/>
          </a:xfrm>
          <a:prstGeom prst="rect">
            <a:avLst/>
          </a:prstGeom>
          <a:noFill/>
        </p:spPr>
        <p:txBody>
          <a:bodyPr wrap="square" rtlCol="0">
            <a:spAutoFit/>
          </a:bodyPr>
          <a:lstStyle/>
          <a:p>
            <a:r>
              <a:rPr lang="en-GB" sz="1400" dirty="0" smtClean="0">
                <a:solidFill>
                  <a:schemeClr val="tx1">
                    <a:lumMod val="75000"/>
                    <a:lumOff val="25000"/>
                  </a:schemeClr>
                </a:solidFill>
              </a:rPr>
              <a:t>Nested function that curries the </a:t>
            </a:r>
            <a:r>
              <a:rPr lang="en-GB" sz="1400" i="1" dirty="0" smtClean="0">
                <a:solidFill>
                  <a:schemeClr val="tx1">
                    <a:lumMod val="75000"/>
                    <a:lumOff val="25000"/>
                  </a:schemeClr>
                </a:solidFill>
              </a:rPr>
              <a:t>checker</a:t>
            </a:r>
            <a:r>
              <a:rPr lang="en-GB" sz="1400" dirty="0" smtClean="0">
                <a:solidFill>
                  <a:schemeClr val="tx1">
                    <a:lumMod val="75000"/>
                    <a:lumOff val="25000"/>
                  </a:schemeClr>
                </a:solidFill>
              </a:rPr>
              <a:t> argument</a:t>
            </a:r>
            <a:endParaRPr lang="en-GB" sz="1400" i="1" dirty="0">
              <a:solidFill>
                <a:schemeClr val="tx1">
                  <a:lumMod val="75000"/>
                  <a:lumOff val="25000"/>
                </a:schemeClr>
              </a:solidFill>
            </a:endParaRPr>
          </a:p>
        </p:txBody>
      </p:sp>
      <p:cxnSp>
        <p:nvCxnSpPr>
          <p:cNvPr id="19" name="Straight Connector 18"/>
          <p:cNvCxnSpPr/>
          <p:nvPr/>
        </p:nvCxnSpPr>
        <p:spPr>
          <a:xfrm flipH="1">
            <a:off x="5004048" y="2132856"/>
            <a:ext cx="1728192"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027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Metaclasses</a:t>
            </a:r>
            <a:endParaRPr lang="en-GB" dirty="0"/>
          </a:p>
        </p:txBody>
      </p:sp>
      <p:sp>
        <p:nvSpPr>
          <p:cNvPr id="3" name="Content Placeholder 2"/>
          <p:cNvSpPr>
            <a:spLocks noGrp="1"/>
          </p:cNvSpPr>
          <p:nvPr>
            <p:ph idx="1"/>
          </p:nvPr>
        </p:nvSpPr>
        <p:spPr/>
        <p:txBody>
          <a:bodyPr>
            <a:noAutofit/>
          </a:bodyPr>
          <a:lstStyle/>
          <a:p>
            <a:r>
              <a:rPr lang="en-GB" dirty="0" smtClean="0"/>
              <a:t>A </a:t>
            </a:r>
            <a:r>
              <a:rPr lang="en-GB" dirty="0" err="1" smtClean="0"/>
              <a:t>metaclass</a:t>
            </a:r>
            <a:r>
              <a:rPr lang="en-GB" dirty="0" smtClean="0"/>
              <a:t> can be considered the class of class</a:t>
            </a:r>
          </a:p>
          <a:p>
            <a:pPr lvl="1"/>
            <a:r>
              <a:rPr lang="en-GB" dirty="0" smtClean="0"/>
              <a:t>A class defines how objects behaves; a </a:t>
            </a:r>
            <a:r>
              <a:rPr lang="en-GB" dirty="0" err="1" smtClean="0"/>
              <a:t>metaclass</a:t>
            </a:r>
            <a:r>
              <a:rPr lang="en-GB" dirty="0" smtClean="0"/>
              <a:t> defines how classes behaves</a:t>
            </a:r>
          </a:p>
          <a:p>
            <a:r>
              <a:rPr lang="en-GB" dirty="0" err="1"/>
              <a:t>Metaclasses</a:t>
            </a:r>
            <a:r>
              <a:rPr lang="en-GB" dirty="0"/>
              <a:t> are most commonly used as class </a:t>
            </a:r>
            <a:r>
              <a:rPr lang="en-GB" dirty="0" smtClean="0"/>
              <a:t>factories</a:t>
            </a:r>
          </a:p>
          <a:p>
            <a:pPr lvl="1"/>
            <a:r>
              <a:rPr lang="en-GB" dirty="0"/>
              <a:t>Customise class creation and </a:t>
            </a:r>
            <a:r>
              <a:rPr lang="en-GB" dirty="0" smtClean="0"/>
              <a:t>execution</a:t>
            </a:r>
          </a:p>
          <a:p>
            <a:pPr lvl="1"/>
            <a:r>
              <a:rPr lang="en-GB" dirty="0" smtClean="0"/>
              <a:t>A class is created from a triple of name, base classes and a dictionary of attributes</a:t>
            </a:r>
            <a:endParaRPr lang="en-GB" dirty="0"/>
          </a:p>
        </p:txBody>
      </p:sp>
    </p:spTree>
    <p:extLst>
      <p:ext uri="{BB962C8B-B14F-4D97-AF65-F5344CB8AC3E}">
        <p14:creationId xmlns:p14="http://schemas.microsoft.com/office/powerpoint/2010/main" val="363650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abc.ABCMeta</a:t>
            </a:r>
            <a:endParaRPr lang="en-GB" dirty="0"/>
          </a:p>
        </p:txBody>
      </p:sp>
      <p:sp>
        <p:nvSpPr>
          <p:cNvPr id="4" name="TextBox 3"/>
          <p:cNvSpPr txBox="1"/>
          <p:nvPr/>
        </p:nvSpPr>
        <p:spPr>
          <a:xfrm>
            <a:off x="2987824" y="2132856"/>
            <a:ext cx="5328592" cy="40324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from </a:t>
            </a:r>
            <a:r>
              <a:rPr lang="en-GB" sz="2000" dirty="0" err="1" smtClean="0">
                <a:latin typeface="Source Code Pro" panose="020B0509030403020204" pitchFamily="49" charset="0"/>
              </a:rPr>
              <a:t>abc</a:t>
            </a:r>
            <a:r>
              <a:rPr lang="en-GB" sz="2000" dirty="0" smtClean="0">
                <a:latin typeface="Source Code Pro" panose="020B0509030403020204" pitchFamily="49" charset="0"/>
              </a:rPr>
              <a:t> import </a:t>
            </a:r>
            <a:r>
              <a:rPr lang="en-GB" sz="2000" dirty="0" err="1" smtClean="0">
                <a:latin typeface="Source Code Pro" panose="020B0509030403020204" pitchFamily="49" charset="0"/>
              </a:rPr>
              <a:t>ABCMeta</a:t>
            </a:r>
            <a:endParaRPr lang="en-GB" sz="2000" dirty="0" smtClean="0">
              <a:latin typeface="Source Code Pro" panose="020B0509030403020204" pitchFamily="49" charset="0"/>
            </a:endParaRPr>
          </a:p>
          <a:p>
            <a:r>
              <a:rPr lang="en-GB" sz="2000" dirty="0" smtClean="0">
                <a:latin typeface="Source Code Pro" panose="020B0509030403020204" pitchFamily="49" charset="0"/>
              </a:rPr>
              <a:t>from </a:t>
            </a:r>
            <a:r>
              <a:rPr lang="en-GB" sz="2000" dirty="0" err="1" smtClean="0">
                <a:latin typeface="Source Code Pro" panose="020B0509030403020204" pitchFamily="49" charset="0"/>
              </a:rPr>
              <a:t>abc</a:t>
            </a:r>
            <a:r>
              <a:rPr lang="en-GB" sz="2000" dirty="0" smtClean="0">
                <a:latin typeface="Source Code Pro" panose="020B0509030403020204" pitchFamily="49" charset="0"/>
              </a:rPr>
              <a:t> import </a:t>
            </a:r>
            <a:r>
              <a:rPr lang="en-GB" sz="2000" dirty="0" err="1" smtClean="0">
                <a:latin typeface="Source Code Pro" panose="020B0509030403020204" pitchFamily="49" charset="0"/>
              </a:rPr>
              <a:t>abstractmethod</a:t>
            </a:r>
            <a:endParaRPr lang="en-GB" sz="2000" dirty="0" smtClean="0">
              <a:latin typeface="Source Code Pro" panose="020B0509030403020204" pitchFamily="49" charset="0"/>
            </a:endParaRPr>
          </a:p>
          <a:p>
            <a:pPr>
              <a:spcBef>
                <a:spcPts val="1200"/>
              </a:spcBef>
            </a:pPr>
            <a:r>
              <a:rPr lang="en-GB" sz="2000" dirty="0" smtClean="0">
                <a:latin typeface="Source Code Pro" panose="020B0509030403020204" pitchFamily="49" charset="0"/>
              </a:rPr>
              <a:t>class Visitor(</a:t>
            </a:r>
            <a:r>
              <a:rPr lang="en-GB" sz="2000" dirty="0" err="1" smtClean="0">
                <a:latin typeface="Source Code Pro" panose="020B0509030403020204" pitchFamily="49" charset="0"/>
              </a:rPr>
              <a:t>metaclass</a:t>
            </a:r>
            <a:r>
              <a:rPr lang="en-GB" sz="2000" dirty="0" smtClean="0">
                <a:latin typeface="Source Code Pro" panose="020B0509030403020204" pitchFamily="49" charset="0"/>
              </a:rPr>
              <a:t>=</a:t>
            </a:r>
            <a:r>
              <a:rPr lang="en-GB" sz="2000" dirty="0" err="1" smtClean="0">
                <a:latin typeface="Source Code Pro" panose="020B0509030403020204" pitchFamily="49" charset="0"/>
              </a:rPr>
              <a:t>ABCMeta</a:t>
            </a:r>
            <a:r>
              <a:rPr lang="en-GB" sz="2000" dirty="0" smtClean="0">
                <a:latin typeface="Source Code Pro" panose="020B0509030403020204" pitchFamily="49" charset="0"/>
              </a:rPr>
              <a:t>):</a:t>
            </a:r>
          </a:p>
          <a:p>
            <a:r>
              <a:rPr lang="en-GB" sz="2000" dirty="0">
                <a:latin typeface="Source Code Pro" panose="020B0509030403020204" pitchFamily="49" charset="0"/>
              </a:rPr>
              <a:t> </a:t>
            </a:r>
            <a:r>
              <a:rPr lang="en-GB" sz="2000" dirty="0" smtClean="0">
                <a:latin typeface="Source Code Pro" panose="020B0509030403020204" pitchFamily="49" charset="0"/>
              </a:rPr>
              <a:t>   @</a:t>
            </a:r>
            <a:r>
              <a:rPr lang="en-GB" sz="2000" dirty="0" err="1" smtClean="0">
                <a:latin typeface="Source Code Pro" panose="020B0509030403020204" pitchFamily="49" charset="0"/>
              </a:rPr>
              <a:t>abstractmethod</a:t>
            </a:r>
            <a:endParaRPr lang="en-GB" sz="2000" dirty="0" smtClean="0">
              <a:latin typeface="Source Code Pro" panose="020B0509030403020204" pitchFamily="49" charset="0"/>
            </a:endParaRPr>
          </a:p>
          <a:p>
            <a:r>
              <a:rPr lang="en-GB" sz="2000" dirty="0" smtClean="0">
                <a:latin typeface="Source Code Pro" panose="020B0509030403020204" pitchFamily="49" charset="0"/>
              </a:rPr>
              <a:t>    </a:t>
            </a:r>
            <a:r>
              <a:rPr lang="en-GB" sz="2000" dirty="0" err="1" smtClean="0">
                <a:latin typeface="Source Code Pro" panose="020B0509030403020204" pitchFamily="49" charset="0"/>
              </a:rPr>
              <a:t>def</a:t>
            </a:r>
            <a:r>
              <a:rPr lang="en-GB" sz="2000" dirty="0" smtClean="0">
                <a:latin typeface="Source Code Pro" panose="020B0509030403020204" pitchFamily="49" charset="0"/>
              </a:rPr>
              <a:t> enter(self, visited):</a:t>
            </a:r>
            <a:endParaRPr lang="en-GB" sz="2000" dirty="0">
              <a:latin typeface="Source Code Pro" panose="020B0509030403020204" pitchFamily="49" charset="0"/>
            </a:endParaRPr>
          </a:p>
          <a:p>
            <a:r>
              <a:rPr lang="en-GB" sz="2000" dirty="0">
                <a:latin typeface="Source Code Pro" panose="020B0509030403020204" pitchFamily="49" charset="0"/>
              </a:rPr>
              <a:t>        </a:t>
            </a:r>
            <a:r>
              <a:rPr lang="en-GB" sz="2000" dirty="0" smtClean="0">
                <a:latin typeface="Source Code Pro" panose="020B0509030403020204" pitchFamily="49" charset="0"/>
              </a:rPr>
              <a:t>pass</a:t>
            </a:r>
          </a:p>
          <a:p>
            <a:r>
              <a:rPr lang="en-GB" sz="2000" dirty="0" smtClean="0">
                <a:latin typeface="Source Code Pro" panose="020B0509030403020204" pitchFamily="49" charset="0"/>
              </a:rPr>
              <a:t>    </a:t>
            </a:r>
            <a:r>
              <a:rPr lang="en-GB" sz="2000" dirty="0">
                <a:latin typeface="Source Code Pro" panose="020B0509030403020204" pitchFamily="49" charset="0"/>
              </a:rPr>
              <a:t>@</a:t>
            </a:r>
            <a:r>
              <a:rPr lang="en-GB" sz="2000" dirty="0" err="1">
                <a:latin typeface="Source Code Pro" panose="020B0509030403020204" pitchFamily="49" charset="0"/>
              </a:rPr>
              <a:t>abstractmethod</a:t>
            </a:r>
            <a:endParaRPr lang="en-GB" sz="2000" dirty="0">
              <a:latin typeface="Source Code Pro" panose="020B0509030403020204" pitchFamily="49" charset="0"/>
            </a:endParaRPr>
          </a:p>
          <a:p>
            <a:r>
              <a:rPr lang="en-GB" sz="2000" dirty="0">
                <a:latin typeface="Source Code Pro" panose="020B0509030403020204" pitchFamily="49" charset="0"/>
              </a:rPr>
              <a:t>    </a:t>
            </a:r>
            <a:r>
              <a:rPr lang="en-GB" sz="2000" dirty="0" err="1">
                <a:latin typeface="Source Code Pro" panose="020B0509030403020204" pitchFamily="49" charset="0"/>
              </a:rPr>
              <a:t>def</a:t>
            </a:r>
            <a:r>
              <a:rPr lang="en-GB" sz="2000" dirty="0">
                <a:latin typeface="Source Code Pro" panose="020B0509030403020204" pitchFamily="49" charset="0"/>
              </a:rPr>
              <a:t> </a:t>
            </a:r>
            <a:r>
              <a:rPr lang="en-GB" sz="2000" dirty="0" smtClean="0">
                <a:latin typeface="Source Code Pro" panose="020B0509030403020204" pitchFamily="49" charset="0"/>
              </a:rPr>
              <a:t>exit(self, visited):</a:t>
            </a:r>
            <a:endParaRPr lang="en-GB" sz="2000" dirty="0">
              <a:latin typeface="Source Code Pro" panose="020B0509030403020204" pitchFamily="49" charset="0"/>
            </a:endParaRPr>
          </a:p>
          <a:p>
            <a:r>
              <a:rPr lang="en-GB" sz="2000" dirty="0">
                <a:latin typeface="Source Code Pro" panose="020B0509030403020204" pitchFamily="49" charset="0"/>
              </a:rPr>
              <a:t>        </a:t>
            </a:r>
            <a:r>
              <a:rPr lang="en-GB" sz="2000" dirty="0" smtClean="0">
                <a:latin typeface="Source Code Pro" panose="020B0509030403020204" pitchFamily="49" charset="0"/>
              </a:rPr>
              <a:t>pass</a:t>
            </a:r>
          </a:p>
          <a:p>
            <a:r>
              <a:rPr lang="en-GB" sz="2000" dirty="0" smtClean="0">
                <a:latin typeface="Source Code Pro" panose="020B0509030403020204" pitchFamily="49" charset="0"/>
              </a:rPr>
              <a:t>    </a:t>
            </a:r>
            <a:r>
              <a:rPr lang="en-GB" sz="2000" dirty="0">
                <a:latin typeface="Source Code Pro" panose="020B0509030403020204" pitchFamily="49" charset="0"/>
              </a:rPr>
              <a:t>@</a:t>
            </a:r>
            <a:r>
              <a:rPr lang="en-GB" sz="2000" dirty="0" err="1">
                <a:latin typeface="Source Code Pro" panose="020B0509030403020204" pitchFamily="49" charset="0"/>
              </a:rPr>
              <a:t>abstractmethod</a:t>
            </a:r>
            <a:endParaRPr lang="en-GB" sz="2000" dirty="0">
              <a:latin typeface="Source Code Pro" panose="020B0509030403020204" pitchFamily="49" charset="0"/>
            </a:endParaRPr>
          </a:p>
          <a:p>
            <a:r>
              <a:rPr lang="en-GB" sz="2000" dirty="0">
                <a:latin typeface="Source Code Pro" panose="020B0509030403020204" pitchFamily="49" charset="0"/>
              </a:rPr>
              <a:t>    </a:t>
            </a:r>
            <a:r>
              <a:rPr lang="en-GB" sz="2000" dirty="0" err="1">
                <a:latin typeface="Source Code Pro" panose="020B0509030403020204" pitchFamily="49" charset="0"/>
              </a:rPr>
              <a:t>def</a:t>
            </a:r>
            <a:r>
              <a:rPr lang="en-GB" sz="2000" dirty="0">
                <a:latin typeface="Source Code Pro" panose="020B0509030403020204" pitchFamily="49" charset="0"/>
              </a:rPr>
              <a:t> </a:t>
            </a:r>
            <a:r>
              <a:rPr lang="en-GB" sz="2000" dirty="0" smtClean="0">
                <a:latin typeface="Source Code Pro" panose="020B0509030403020204" pitchFamily="49" charset="0"/>
              </a:rPr>
              <a:t>visit(self, value):</a:t>
            </a:r>
            <a:endParaRPr lang="en-GB" sz="2000" dirty="0">
              <a:latin typeface="Source Code Pro" panose="020B0509030403020204" pitchFamily="49" charset="0"/>
            </a:endParaRPr>
          </a:p>
          <a:p>
            <a:r>
              <a:rPr lang="en-GB" sz="2000" dirty="0">
                <a:latin typeface="Source Code Pro" panose="020B0509030403020204" pitchFamily="49" charset="0"/>
              </a:rPr>
              <a:t>        pass</a:t>
            </a:r>
            <a:endParaRPr lang="en-GB" sz="2000" dirty="0" smtClean="0">
              <a:latin typeface="Source Code Pro" panose="020B0509030403020204" pitchFamily="49" charset="0"/>
            </a:endParaRPr>
          </a:p>
        </p:txBody>
      </p:sp>
      <p:sp>
        <p:nvSpPr>
          <p:cNvPr id="5" name="TextBox 4"/>
          <p:cNvSpPr txBox="1"/>
          <p:nvPr/>
        </p:nvSpPr>
        <p:spPr>
          <a:xfrm>
            <a:off x="755576" y="2996952"/>
            <a:ext cx="1944216" cy="1169551"/>
          </a:xfrm>
          <a:prstGeom prst="rect">
            <a:avLst/>
          </a:prstGeom>
          <a:noFill/>
        </p:spPr>
        <p:txBody>
          <a:bodyPr wrap="square" rtlCol="0">
            <a:spAutoFit/>
          </a:bodyPr>
          <a:lstStyle/>
          <a:p>
            <a:r>
              <a:rPr lang="en-GB" sz="1400" dirty="0" smtClean="0">
                <a:solidFill>
                  <a:schemeClr val="tx1">
                    <a:lumMod val="75000"/>
                    <a:lumOff val="25000"/>
                  </a:schemeClr>
                </a:solidFill>
              </a:rPr>
              <a:t>Instantiation for </a:t>
            </a:r>
            <a:r>
              <a:rPr lang="en-GB" sz="1400" i="1" dirty="0" smtClean="0">
                <a:solidFill>
                  <a:schemeClr val="tx1">
                    <a:lumMod val="75000"/>
                    <a:lumOff val="25000"/>
                  </a:schemeClr>
                </a:solidFill>
              </a:rPr>
              <a:t>Visitor</a:t>
            </a:r>
            <a:r>
              <a:rPr lang="en-GB" sz="1400" dirty="0" smtClean="0">
                <a:solidFill>
                  <a:schemeClr val="tx1">
                    <a:lumMod val="75000"/>
                    <a:lumOff val="25000"/>
                  </a:schemeClr>
                </a:solidFill>
              </a:rPr>
              <a:t> is disallowed because of </a:t>
            </a:r>
            <a:r>
              <a:rPr lang="en-GB" sz="1400" i="1" dirty="0" err="1" smtClean="0">
                <a:solidFill>
                  <a:schemeClr val="tx1">
                    <a:lumMod val="75000"/>
                    <a:lumOff val="25000"/>
                  </a:schemeClr>
                </a:solidFill>
              </a:rPr>
              <a:t>ABCMeta</a:t>
            </a:r>
            <a:r>
              <a:rPr lang="en-GB" sz="1400" dirty="0" smtClean="0">
                <a:solidFill>
                  <a:schemeClr val="tx1">
                    <a:lumMod val="75000"/>
                    <a:lumOff val="25000"/>
                  </a:schemeClr>
                </a:solidFill>
              </a:rPr>
              <a:t> and the presence of at least one </a:t>
            </a:r>
            <a:r>
              <a:rPr lang="en-GB" sz="1400" i="1" dirty="0" smtClean="0">
                <a:solidFill>
                  <a:schemeClr val="tx1">
                    <a:lumMod val="75000"/>
                    <a:lumOff val="25000"/>
                  </a:schemeClr>
                </a:solidFill>
              </a:rPr>
              <a:t>@</a:t>
            </a:r>
            <a:r>
              <a:rPr lang="en-GB" sz="1400" i="1" dirty="0" err="1" smtClean="0">
                <a:solidFill>
                  <a:schemeClr val="tx1">
                    <a:lumMod val="75000"/>
                    <a:lumOff val="25000"/>
                  </a:schemeClr>
                </a:solidFill>
              </a:rPr>
              <a:t>abstractmethod</a:t>
            </a:r>
            <a:endParaRPr lang="en-GB" sz="1400" i="1" dirty="0">
              <a:solidFill>
                <a:schemeClr val="tx1">
                  <a:lumMod val="75000"/>
                  <a:lumOff val="25000"/>
                </a:schemeClr>
              </a:solidFill>
            </a:endParaRPr>
          </a:p>
        </p:txBody>
      </p:sp>
      <p:cxnSp>
        <p:nvCxnSpPr>
          <p:cNvPr id="6" name="Straight Connector 5"/>
          <p:cNvCxnSpPr/>
          <p:nvPr/>
        </p:nvCxnSpPr>
        <p:spPr>
          <a:xfrm>
            <a:off x="2627784" y="3157811"/>
            <a:ext cx="396044"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5576" y="1772816"/>
            <a:ext cx="1944216" cy="1169551"/>
          </a:xfrm>
          <a:prstGeom prst="rect">
            <a:avLst/>
          </a:prstGeom>
          <a:noFill/>
        </p:spPr>
        <p:txBody>
          <a:bodyPr wrap="square" rtlCol="0">
            <a:spAutoFit/>
          </a:bodyPr>
          <a:lstStyle/>
          <a:p>
            <a:r>
              <a:rPr lang="en-GB" sz="1400" dirty="0" smtClean="0">
                <a:solidFill>
                  <a:schemeClr val="tx1">
                    <a:lumMod val="75000"/>
                    <a:lumOff val="25000"/>
                  </a:schemeClr>
                </a:solidFill>
              </a:rPr>
              <a:t>Use of the </a:t>
            </a:r>
            <a:r>
              <a:rPr lang="en-GB" sz="1400" i="1" dirty="0" err="1" smtClean="0">
                <a:solidFill>
                  <a:schemeClr val="tx1">
                    <a:lumMod val="75000"/>
                    <a:lumOff val="25000"/>
                  </a:schemeClr>
                </a:solidFill>
              </a:rPr>
              <a:t>ABCMeta</a:t>
            </a:r>
            <a:r>
              <a:rPr lang="en-GB" sz="1400" dirty="0" smtClean="0">
                <a:solidFill>
                  <a:schemeClr val="tx1">
                    <a:lumMod val="75000"/>
                    <a:lumOff val="25000"/>
                  </a:schemeClr>
                </a:solidFill>
              </a:rPr>
              <a:t> </a:t>
            </a:r>
            <a:r>
              <a:rPr lang="en-GB" sz="1400" dirty="0" err="1" smtClean="0">
                <a:solidFill>
                  <a:schemeClr val="tx1">
                    <a:lumMod val="75000"/>
                    <a:lumOff val="25000"/>
                  </a:schemeClr>
                </a:solidFill>
              </a:rPr>
              <a:t>metaclass</a:t>
            </a:r>
            <a:r>
              <a:rPr lang="en-GB" sz="1400" dirty="0" smtClean="0">
                <a:solidFill>
                  <a:schemeClr val="tx1">
                    <a:lumMod val="75000"/>
                    <a:lumOff val="25000"/>
                  </a:schemeClr>
                </a:solidFill>
              </a:rPr>
              <a:t> to define abstract classes is one of the more common </a:t>
            </a:r>
            <a:r>
              <a:rPr lang="en-GB" sz="1400" dirty="0" err="1" smtClean="0">
                <a:solidFill>
                  <a:schemeClr val="tx1">
                    <a:lumMod val="75000"/>
                    <a:lumOff val="25000"/>
                  </a:schemeClr>
                </a:solidFill>
              </a:rPr>
              <a:t>metaclass</a:t>
            </a:r>
            <a:r>
              <a:rPr lang="en-GB" sz="1400" dirty="0" smtClean="0">
                <a:solidFill>
                  <a:schemeClr val="tx1">
                    <a:lumMod val="75000"/>
                    <a:lumOff val="25000"/>
                  </a:schemeClr>
                </a:solidFill>
              </a:rPr>
              <a:t> examples</a:t>
            </a:r>
            <a:endParaRPr lang="en-GB" sz="1400" dirty="0">
              <a:solidFill>
                <a:schemeClr val="tx1">
                  <a:lumMod val="75000"/>
                  <a:lumOff val="25000"/>
                </a:schemeClr>
              </a:solidFill>
            </a:endParaRPr>
          </a:p>
        </p:txBody>
      </p:sp>
      <p:cxnSp>
        <p:nvCxnSpPr>
          <p:cNvPr id="8" name="Straight Connector 7"/>
          <p:cNvCxnSpPr/>
          <p:nvPr/>
        </p:nvCxnSpPr>
        <p:spPr>
          <a:xfrm>
            <a:off x="2555776" y="2357592"/>
            <a:ext cx="468052"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5576" y="4202504"/>
            <a:ext cx="1944216" cy="738664"/>
          </a:xfrm>
          <a:prstGeom prst="rect">
            <a:avLst/>
          </a:prstGeom>
          <a:noFill/>
        </p:spPr>
        <p:txBody>
          <a:bodyPr wrap="square" rtlCol="0">
            <a:spAutoFit/>
          </a:bodyPr>
          <a:lstStyle/>
          <a:p>
            <a:r>
              <a:rPr lang="en-GB" sz="1400" i="1" dirty="0" smtClean="0">
                <a:solidFill>
                  <a:schemeClr val="tx1">
                    <a:lumMod val="75000"/>
                    <a:lumOff val="25000"/>
                  </a:schemeClr>
                </a:solidFill>
              </a:rPr>
              <a:t>@</a:t>
            </a:r>
            <a:r>
              <a:rPr lang="en-GB" sz="1400" i="1" dirty="0" err="1" smtClean="0">
                <a:solidFill>
                  <a:schemeClr val="tx1">
                    <a:lumMod val="75000"/>
                    <a:lumOff val="25000"/>
                  </a:schemeClr>
                </a:solidFill>
              </a:rPr>
              <a:t>abstractmethod</a:t>
            </a:r>
            <a:r>
              <a:rPr lang="en-GB" sz="1400" dirty="0" smtClean="0">
                <a:solidFill>
                  <a:schemeClr val="tx1">
                    <a:lumMod val="75000"/>
                    <a:lumOff val="25000"/>
                  </a:schemeClr>
                </a:solidFill>
              </a:rPr>
              <a:t> only has effect if </a:t>
            </a:r>
            <a:r>
              <a:rPr lang="en-GB" sz="1400" i="1" dirty="0" err="1" smtClean="0">
                <a:solidFill>
                  <a:schemeClr val="tx1">
                    <a:lumMod val="75000"/>
                    <a:lumOff val="25000"/>
                  </a:schemeClr>
                </a:solidFill>
              </a:rPr>
              <a:t>ABCMeta</a:t>
            </a:r>
            <a:r>
              <a:rPr lang="en-GB" sz="1400" dirty="0" smtClean="0">
                <a:solidFill>
                  <a:schemeClr val="tx1">
                    <a:lumMod val="75000"/>
                    <a:lumOff val="25000"/>
                  </a:schemeClr>
                </a:solidFill>
              </a:rPr>
              <a:t> is the </a:t>
            </a:r>
            <a:r>
              <a:rPr lang="en-GB" sz="1400" dirty="0" err="1" smtClean="0">
                <a:solidFill>
                  <a:schemeClr val="tx1">
                    <a:lumMod val="75000"/>
                    <a:lumOff val="25000"/>
                  </a:schemeClr>
                </a:solidFill>
              </a:rPr>
              <a:t>metaclass</a:t>
            </a:r>
            <a:endParaRPr lang="en-GB" sz="1400" i="1" dirty="0">
              <a:solidFill>
                <a:schemeClr val="tx1">
                  <a:lumMod val="75000"/>
                  <a:lumOff val="25000"/>
                </a:schemeClr>
              </a:solidFill>
            </a:endParaRPr>
          </a:p>
        </p:txBody>
      </p:sp>
      <p:cxnSp>
        <p:nvCxnSpPr>
          <p:cNvPr id="13" name="Straight Connector 12"/>
          <p:cNvCxnSpPr/>
          <p:nvPr/>
        </p:nvCxnSpPr>
        <p:spPr>
          <a:xfrm>
            <a:off x="2627784" y="4363363"/>
            <a:ext cx="1080120"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21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type</a:t>
            </a:r>
            <a:endParaRPr lang="en-GB" i="1" dirty="0"/>
          </a:p>
        </p:txBody>
      </p:sp>
      <p:sp>
        <p:nvSpPr>
          <p:cNvPr id="3" name="Content Placeholder 2"/>
          <p:cNvSpPr>
            <a:spLocks noGrp="1"/>
          </p:cNvSpPr>
          <p:nvPr>
            <p:ph idx="1"/>
          </p:nvPr>
        </p:nvSpPr>
        <p:spPr/>
        <p:txBody>
          <a:bodyPr/>
          <a:lstStyle/>
          <a:p>
            <a:r>
              <a:rPr lang="en-GB" i="1" dirty="0"/>
              <a:t>type</a:t>
            </a:r>
            <a:r>
              <a:rPr lang="en-GB" dirty="0"/>
              <a:t> is the default </a:t>
            </a:r>
            <a:r>
              <a:rPr lang="en-GB" dirty="0" err="1"/>
              <a:t>metaclass</a:t>
            </a:r>
            <a:r>
              <a:rPr lang="en-GB" dirty="0"/>
              <a:t> in Python</a:t>
            </a:r>
          </a:p>
          <a:p>
            <a:pPr lvl="1"/>
            <a:r>
              <a:rPr lang="en-GB" dirty="0"/>
              <a:t>And </a:t>
            </a:r>
            <a:r>
              <a:rPr lang="en-GB" i="1" dirty="0"/>
              <a:t>type</a:t>
            </a:r>
            <a:r>
              <a:rPr lang="en-GB" dirty="0"/>
              <a:t> is its own class, i.e., </a:t>
            </a:r>
            <a:r>
              <a:rPr lang="en-GB" i="1" dirty="0"/>
              <a:t>type(type)</a:t>
            </a:r>
            <a:r>
              <a:rPr lang="en-GB" dirty="0"/>
              <a:t> is an identity operation</a:t>
            </a:r>
          </a:p>
          <a:p>
            <a:pPr lvl="1"/>
            <a:r>
              <a:rPr lang="en-GB" i="1" dirty="0" smtClean="0"/>
              <a:t>type</a:t>
            </a:r>
            <a:r>
              <a:rPr lang="en-GB" dirty="0" smtClean="0"/>
              <a:t> is most often used as a query, but it can also be used to create a new type</a:t>
            </a:r>
            <a:endParaRPr lang="en-GB" dirty="0"/>
          </a:p>
        </p:txBody>
      </p:sp>
      <p:sp>
        <p:nvSpPr>
          <p:cNvPr id="5" name="TextBox 4"/>
          <p:cNvSpPr txBox="1"/>
          <p:nvPr/>
        </p:nvSpPr>
        <p:spPr>
          <a:xfrm>
            <a:off x="827584" y="4221088"/>
            <a:ext cx="6552728" cy="194421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err="1" smtClean="0">
                <a:latin typeface="Source Code Pro" panose="020B0509030403020204" pitchFamily="49" charset="0"/>
              </a:rPr>
              <a:t>init</a:t>
            </a:r>
            <a:r>
              <a:rPr lang="en-GB" sz="1600" dirty="0" smtClean="0">
                <a:latin typeface="Source Code Pro" panose="020B0509030403020204" pitchFamily="49" charset="0"/>
              </a:rPr>
              <a:t>(self, options):</a:t>
            </a:r>
          </a:p>
          <a:p>
            <a:r>
              <a:rPr lang="en-GB" sz="1600" dirty="0">
                <a:latin typeface="Source Code Pro" panose="020B0509030403020204" pitchFamily="49" charset="0"/>
              </a:rPr>
              <a:t> </a:t>
            </a:r>
            <a:r>
              <a:rPr lang="en-GB" sz="1600" dirty="0" smtClean="0">
                <a:latin typeface="Source Code Pro" panose="020B0509030403020204" pitchFamily="49" charset="0"/>
              </a:rPr>
              <a:t>   </a:t>
            </a:r>
            <a:r>
              <a:rPr lang="en-GB" sz="1600" dirty="0" err="1" smtClean="0">
                <a:latin typeface="Source Code Pro" panose="020B0509030403020204" pitchFamily="49" charset="0"/>
              </a:rPr>
              <a:t>self.__options</a:t>
            </a:r>
            <a:r>
              <a:rPr lang="en-GB" sz="1600" dirty="0" smtClean="0">
                <a:latin typeface="Source Code Pro" panose="020B0509030403020204" pitchFamily="49" charset="0"/>
              </a:rPr>
              <a:t> = options</a:t>
            </a:r>
          </a:p>
          <a:p>
            <a:r>
              <a:rPr lang="en-GB" sz="1600" dirty="0" err="1" smtClean="0">
                <a:latin typeface="Source Code Pro" panose="020B0509030403020204" pitchFamily="49" charset="0"/>
              </a:rPr>
              <a:t>def</a:t>
            </a:r>
            <a:r>
              <a:rPr lang="en-GB" sz="1600" dirty="0" smtClean="0">
                <a:latin typeface="Source Code Pro" panose="020B0509030403020204" pitchFamily="49" charset="0"/>
              </a:rPr>
              <a:t> options(self):</a:t>
            </a:r>
          </a:p>
          <a:p>
            <a:r>
              <a:rPr lang="en-GB" sz="1600" dirty="0">
                <a:latin typeface="Source Code Pro" panose="020B0509030403020204" pitchFamily="49" charset="0"/>
              </a:rPr>
              <a:t> </a:t>
            </a:r>
            <a:r>
              <a:rPr lang="en-GB" sz="1600" dirty="0" smtClean="0">
                <a:latin typeface="Source Code Pro" panose="020B0509030403020204" pitchFamily="49" charset="0"/>
              </a:rPr>
              <a:t>   return </a:t>
            </a:r>
            <a:r>
              <a:rPr lang="en-GB" sz="1600" dirty="0" err="1" smtClean="0">
                <a:latin typeface="Source Code Pro" panose="020B0509030403020204" pitchFamily="49" charset="0"/>
              </a:rPr>
              <a:t>self.__options</a:t>
            </a:r>
            <a:endParaRPr lang="en-GB" sz="1600" dirty="0" smtClean="0">
              <a:latin typeface="Source Code Pro" panose="020B0509030403020204" pitchFamily="49" charset="0"/>
            </a:endParaRPr>
          </a:p>
          <a:p>
            <a:r>
              <a:rPr lang="en-GB" sz="1600" dirty="0" smtClean="0">
                <a:latin typeface="Source Code Pro" panose="020B0509030403020204" pitchFamily="49" charset="0"/>
              </a:rPr>
              <a:t>Menu = type('Menu', (),</a:t>
            </a:r>
          </a:p>
          <a:p>
            <a:r>
              <a:rPr lang="en-GB" sz="1600" dirty="0">
                <a:latin typeface="Source Code Pro" panose="020B0509030403020204" pitchFamily="49" charset="0"/>
              </a:rPr>
              <a:t> </a:t>
            </a:r>
            <a:r>
              <a:rPr lang="en-GB" sz="1600" dirty="0" smtClean="0">
                <a:latin typeface="Source Code Pro" panose="020B0509030403020204" pitchFamily="49" charset="0"/>
              </a:rPr>
              <a:t>           {'__</a:t>
            </a:r>
            <a:r>
              <a:rPr lang="en-GB" sz="1600" dirty="0" err="1" smtClean="0">
                <a:latin typeface="Source Code Pro" panose="020B0509030403020204" pitchFamily="49" charset="0"/>
              </a:rPr>
              <a:t>init</a:t>
            </a:r>
            <a:r>
              <a:rPr lang="en-GB" sz="1600" dirty="0" smtClean="0">
                <a:latin typeface="Source Code Pro" panose="020B0509030403020204" pitchFamily="49" charset="0"/>
              </a:rPr>
              <a:t>__': </a:t>
            </a:r>
            <a:r>
              <a:rPr lang="en-GB" sz="1600" dirty="0" err="1" smtClean="0">
                <a:latin typeface="Source Code Pro" panose="020B0509030403020204" pitchFamily="49" charset="0"/>
              </a:rPr>
              <a:t>init</a:t>
            </a:r>
            <a:r>
              <a:rPr lang="en-GB" sz="1600" dirty="0" smtClean="0">
                <a:latin typeface="Source Code Pro" panose="020B0509030403020204" pitchFamily="49" charset="0"/>
              </a:rPr>
              <a:t>, 'options': options})</a:t>
            </a:r>
          </a:p>
          <a:p>
            <a:r>
              <a:rPr lang="en-GB" sz="1600" dirty="0" smtClean="0">
                <a:latin typeface="Source Code Pro" panose="020B0509030403020204" pitchFamily="49" charset="0"/>
              </a:rPr>
              <a:t>menu = </a:t>
            </a:r>
            <a:r>
              <a:rPr lang="en-GB" sz="1600" dirty="0">
                <a:latin typeface="Source Code Pro" panose="020B0509030403020204" pitchFamily="49" charset="0"/>
              </a:rPr>
              <a:t>Menu({'spam', 'egg', 'bacon', 'sausage</a:t>
            </a:r>
            <a:r>
              <a:rPr lang="en-GB" sz="1600" dirty="0" smtClean="0">
                <a:latin typeface="Source Code Pro" panose="020B0509030403020204" pitchFamily="49" charset="0"/>
              </a:rPr>
              <a:t>'})</a:t>
            </a:r>
          </a:p>
        </p:txBody>
      </p:sp>
      <p:sp>
        <p:nvSpPr>
          <p:cNvPr id="6" name="TextBox 5"/>
          <p:cNvSpPr txBox="1"/>
          <p:nvPr/>
        </p:nvSpPr>
        <p:spPr>
          <a:xfrm>
            <a:off x="7524328" y="5229200"/>
            <a:ext cx="1152128" cy="738664"/>
          </a:xfrm>
          <a:prstGeom prst="rect">
            <a:avLst/>
          </a:prstGeom>
          <a:noFill/>
        </p:spPr>
        <p:txBody>
          <a:bodyPr wrap="square" rtlCol="0">
            <a:spAutoFit/>
          </a:bodyPr>
          <a:lstStyle/>
          <a:p>
            <a:r>
              <a:rPr lang="en-GB" sz="1400" dirty="0" smtClean="0">
                <a:solidFill>
                  <a:schemeClr val="tx1">
                    <a:lumMod val="75000"/>
                    <a:lumOff val="25000"/>
                  </a:schemeClr>
                </a:solidFill>
              </a:rPr>
              <a:t>The base defaults to </a:t>
            </a:r>
            <a:r>
              <a:rPr lang="en-GB" sz="1400" i="1" dirty="0" smtClean="0">
                <a:solidFill>
                  <a:schemeClr val="tx1">
                    <a:lumMod val="75000"/>
                    <a:lumOff val="25000"/>
                  </a:schemeClr>
                </a:solidFill>
              </a:rPr>
              <a:t>object</a:t>
            </a:r>
            <a:endParaRPr lang="en-GB" sz="1400" i="1" dirty="0">
              <a:solidFill>
                <a:schemeClr val="tx1">
                  <a:lumMod val="75000"/>
                  <a:lumOff val="25000"/>
                </a:schemeClr>
              </a:solidFill>
            </a:endParaRPr>
          </a:p>
        </p:txBody>
      </p:sp>
      <p:cxnSp>
        <p:nvCxnSpPr>
          <p:cNvPr id="7" name="Straight Connector 6"/>
          <p:cNvCxnSpPr/>
          <p:nvPr/>
        </p:nvCxnSpPr>
        <p:spPr>
          <a:xfrm flipH="1">
            <a:off x="3707796" y="5373216"/>
            <a:ext cx="3816532"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35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new code at runtime</a:t>
            </a:r>
            <a:endParaRPr lang="en-GB" dirty="0"/>
          </a:p>
        </p:txBody>
      </p:sp>
      <p:sp>
        <p:nvSpPr>
          <p:cNvPr id="3" name="Content Placeholder 2"/>
          <p:cNvSpPr>
            <a:spLocks noGrp="1"/>
          </p:cNvSpPr>
          <p:nvPr>
            <p:ph idx="1"/>
          </p:nvPr>
        </p:nvSpPr>
        <p:spPr/>
        <p:txBody>
          <a:bodyPr/>
          <a:lstStyle/>
          <a:p>
            <a:r>
              <a:rPr lang="en-GB" dirty="0" smtClean="0"/>
              <a:t>New code, from source, can be added to the Python runtime</a:t>
            </a:r>
          </a:p>
          <a:p>
            <a:pPr lvl="1"/>
            <a:r>
              <a:rPr lang="en-GB" dirty="0" smtClean="0"/>
              <a:t>The </a:t>
            </a:r>
            <a:r>
              <a:rPr lang="en-GB" i="1" dirty="0" smtClean="0"/>
              <a:t>compile</a:t>
            </a:r>
            <a:r>
              <a:rPr lang="en-GB" dirty="0" smtClean="0"/>
              <a:t> function returns a code object from a module, statement or expression</a:t>
            </a:r>
          </a:p>
          <a:p>
            <a:pPr lvl="1"/>
            <a:r>
              <a:rPr lang="en-GB" dirty="0" smtClean="0"/>
              <a:t>The </a:t>
            </a:r>
            <a:r>
              <a:rPr lang="en-GB" i="1" dirty="0" smtClean="0"/>
              <a:t>exec</a:t>
            </a:r>
            <a:r>
              <a:rPr lang="en-GB" dirty="0" smtClean="0"/>
              <a:t> function executes a code object</a:t>
            </a:r>
            <a:endParaRPr lang="en-GB" dirty="0"/>
          </a:p>
          <a:p>
            <a:pPr lvl="1"/>
            <a:r>
              <a:rPr lang="en-GB" dirty="0" smtClean="0"/>
              <a:t>The </a:t>
            </a:r>
            <a:r>
              <a:rPr lang="en-GB" i="1" dirty="0" err="1" smtClean="0"/>
              <a:t>eval</a:t>
            </a:r>
            <a:r>
              <a:rPr lang="en-GB" dirty="0" smtClean="0"/>
              <a:t> function evaluates source code and returns the resulting value</a:t>
            </a:r>
          </a:p>
          <a:p>
            <a:r>
              <a:rPr lang="en-GB" dirty="0" smtClean="0"/>
              <a:t>Here be dragons!</a:t>
            </a:r>
            <a:endParaRPr lang="en-GB" dirty="0"/>
          </a:p>
        </p:txBody>
      </p:sp>
    </p:spTree>
    <p:extLst>
      <p:ext uri="{BB962C8B-B14F-4D97-AF65-F5344CB8AC3E}">
        <p14:creationId xmlns:p14="http://schemas.microsoft.com/office/powerpoint/2010/main" val="91927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Object Thinking</a:t>
            </a:r>
            <a:endParaRPr lang="en-GB" dirty="0"/>
          </a:p>
        </p:txBody>
      </p:sp>
      <p:sp>
        <p:nvSpPr>
          <p:cNvPr id="5" name="Subtitle 4"/>
          <p:cNvSpPr>
            <a:spLocks noGrp="1"/>
          </p:cNvSpPr>
          <p:nvPr>
            <p:ph type="subTitle" idx="1"/>
          </p:nvPr>
        </p:nvSpPr>
        <p:spPr/>
        <p:txBody>
          <a:bodyPr>
            <a:normAutofit/>
          </a:bodyPr>
          <a:lstStyle/>
          <a:p>
            <a:r>
              <a:rPr lang="en-GB" dirty="0" smtClean="0"/>
              <a:t>Protocols, polymorphism, patterns &amp; practical advice</a:t>
            </a:r>
            <a:endParaRPr lang="en-GB" dirty="0"/>
          </a:p>
        </p:txBody>
      </p:sp>
    </p:spTree>
    <p:extLst>
      <p:ext uri="{BB962C8B-B14F-4D97-AF65-F5344CB8AC3E}">
        <p14:creationId xmlns:p14="http://schemas.microsoft.com/office/powerpoint/2010/main" val="62873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Coding experiments</a:t>
            </a:r>
            <a:endParaRPr lang="en-GB" dirty="0"/>
          </a:p>
        </p:txBody>
      </p:sp>
      <p:sp>
        <p:nvSpPr>
          <p:cNvPr id="3" name="Content Placeholder 2"/>
          <p:cNvSpPr>
            <a:spLocks noGrp="1"/>
          </p:cNvSpPr>
          <p:nvPr>
            <p:ph idx="1"/>
          </p:nvPr>
        </p:nvSpPr>
        <p:spPr/>
        <p:txBody>
          <a:bodyPr>
            <a:noAutofit/>
          </a:bodyPr>
          <a:lstStyle/>
          <a:p>
            <a:r>
              <a:rPr lang="en-GB" dirty="0" smtClean="0"/>
              <a:t>Small (or large) coding experiments to explore concepts in practice</a:t>
            </a:r>
          </a:p>
          <a:p>
            <a:pPr lvl="1"/>
            <a:r>
              <a:rPr lang="en-GB" dirty="0" smtClean="0"/>
              <a:t>Use the IDLE environment, the default </a:t>
            </a:r>
            <a:r>
              <a:rPr lang="en-GB" i="1" dirty="0" smtClean="0"/>
              <a:t>python</a:t>
            </a:r>
            <a:r>
              <a:rPr lang="en-GB" dirty="0" smtClean="0"/>
              <a:t> shell or any Python environment and editor combination of your choice!</a:t>
            </a:r>
          </a:p>
          <a:p>
            <a:pPr lvl="1"/>
            <a:r>
              <a:rPr lang="en-GB" dirty="0" smtClean="0"/>
              <a:t>Some experiments are described in the slides, but others may be suggested</a:t>
            </a:r>
          </a:p>
          <a:p>
            <a:r>
              <a:rPr lang="en-GB" dirty="0" smtClean="0"/>
              <a:t>You can carry out experiments individually or in pairs</a:t>
            </a:r>
            <a:endParaRPr lang="en-GB" dirty="0"/>
          </a:p>
        </p:txBody>
      </p:sp>
    </p:spTree>
    <p:extLst>
      <p:ext uri="{BB962C8B-B14F-4D97-AF65-F5344CB8AC3E}">
        <p14:creationId xmlns:p14="http://schemas.microsoft.com/office/powerpoint/2010/main" val="8321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 at a glance</a:t>
            </a:r>
            <a:endParaRPr lang="en-GB" dirty="0"/>
          </a:p>
        </p:txBody>
      </p:sp>
      <p:sp>
        <p:nvSpPr>
          <p:cNvPr id="3" name="Content Placeholder 2"/>
          <p:cNvSpPr>
            <a:spLocks noGrp="1"/>
          </p:cNvSpPr>
          <p:nvPr>
            <p:ph idx="1"/>
          </p:nvPr>
        </p:nvSpPr>
        <p:spPr/>
        <p:txBody>
          <a:bodyPr>
            <a:noAutofit/>
          </a:bodyPr>
          <a:lstStyle/>
          <a:p>
            <a:r>
              <a:rPr lang="en-GB" dirty="0" smtClean="0"/>
              <a:t>Object usage defined more by protocols than by class relationships</a:t>
            </a:r>
          </a:p>
          <a:p>
            <a:r>
              <a:rPr lang="en-GB" dirty="0" smtClean="0"/>
              <a:t>Substitutability is strong conformance</a:t>
            </a:r>
          </a:p>
          <a:p>
            <a:r>
              <a:rPr lang="en-GB" dirty="0" smtClean="0"/>
              <a:t>Polymorphism is a fundamental consideration (but inheritance is not)</a:t>
            </a:r>
          </a:p>
          <a:p>
            <a:r>
              <a:rPr lang="en-GB" dirty="0" smtClean="0"/>
              <a:t>Values can be expressed as objects following particular conventions</a:t>
            </a:r>
          </a:p>
          <a:p>
            <a:r>
              <a:rPr lang="en-GB" dirty="0" smtClean="0"/>
              <a:t>Enumeration </a:t>
            </a:r>
            <a:r>
              <a:rPr lang="en-GB" dirty="0"/>
              <a:t>types have library </a:t>
            </a:r>
            <a:r>
              <a:rPr lang="en-GB" dirty="0" smtClean="0"/>
              <a:t>support</a:t>
            </a:r>
          </a:p>
        </p:txBody>
      </p:sp>
    </p:spTree>
    <p:extLst>
      <p:ext uri="{BB962C8B-B14F-4D97-AF65-F5344CB8AC3E}">
        <p14:creationId xmlns:p14="http://schemas.microsoft.com/office/powerpoint/2010/main" val="158098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 all objects are equal</a:t>
            </a:r>
            <a:endParaRPr lang="en-GB" dirty="0"/>
          </a:p>
        </p:txBody>
      </p:sp>
      <p:sp>
        <p:nvSpPr>
          <p:cNvPr id="3" name="Content Placeholder 2"/>
          <p:cNvSpPr>
            <a:spLocks noGrp="1"/>
          </p:cNvSpPr>
          <p:nvPr>
            <p:ph idx="1"/>
          </p:nvPr>
        </p:nvSpPr>
        <p:spPr/>
        <p:txBody>
          <a:bodyPr>
            <a:noAutofit/>
          </a:bodyPr>
          <a:lstStyle/>
          <a:p>
            <a:r>
              <a:rPr lang="en-GB" dirty="0"/>
              <a:t>Be careful how you </a:t>
            </a:r>
            <a:r>
              <a:rPr lang="en-GB" dirty="0" smtClean="0"/>
              <a:t>generalise your experience!</a:t>
            </a:r>
            <a:endParaRPr lang="en-GB" dirty="0"/>
          </a:p>
          <a:p>
            <a:pPr lvl="1"/>
            <a:r>
              <a:rPr lang="en-GB" dirty="0"/>
              <a:t>Patterns of practice are context sensitive</a:t>
            </a:r>
          </a:p>
          <a:p>
            <a:r>
              <a:rPr lang="en-GB" dirty="0" smtClean="0"/>
              <a:t>Python's type system means that...</a:t>
            </a:r>
          </a:p>
          <a:p>
            <a:pPr lvl="1"/>
            <a:r>
              <a:rPr lang="en-GB" dirty="0" smtClean="0"/>
              <a:t>Some OO practices from other languages and design approaches travel well</a:t>
            </a:r>
          </a:p>
          <a:p>
            <a:pPr lvl="1"/>
            <a:r>
              <a:rPr lang="en-GB" dirty="0" smtClean="0"/>
              <a:t>Some do not translate easily or well — or even at all</a:t>
            </a:r>
          </a:p>
          <a:p>
            <a:pPr lvl="1"/>
            <a:r>
              <a:rPr lang="en-GB" dirty="0" smtClean="0"/>
              <a:t>And some practices are specific to Python</a:t>
            </a:r>
          </a:p>
        </p:txBody>
      </p:sp>
    </p:spTree>
    <p:extLst>
      <p:ext uri="{BB962C8B-B14F-4D97-AF65-F5344CB8AC3E}">
        <p14:creationId xmlns:p14="http://schemas.microsoft.com/office/powerpoint/2010/main" val="34839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Protocols and conformance</a:t>
            </a:r>
            <a:endParaRPr lang="en-GB" dirty="0"/>
          </a:p>
        </p:txBody>
      </p:sp>
      <p:sp>
        <p:nvSpPr>
          <p:cNvPr id="3" name="Content Placeholder 2"/>
          <p:cNvSpPr>
            <a:spLocks noGrp="1"/>
          </p:cNvSpPr>
          <p:nvPr>
            <p:ph idx="1"/>
          </p:nvPr>
        </p:nvSpPr>
        <p:spPr/>
        <p:txBody>
          <a:bodyPr>
            <a:noAutofit/>
          </a:bodyPr>
          <a:lstStyle/>
          <a:p>
            <a:r>
              <a:rPr lang="en-GB" dirty="0"/>
              <a:t>An expected set of </a:t>
            </a:r>
            <a:r>
              <a:rPr lang="en-GB" dirty="0" smtClean="0"/>
              <a:t>method calls </a:t>
            </a:r>
            <a:r>
              <a:rPr lang="en-GB" dirty="0"/>
              <a:t>can be considered to form a </a:t>
            </a:r>
            <a:r>
              <a:rPr lang="en-GB" i="1" dirty="0"/>
              <a:t>protocol</a:t>
            </a:r>
          </a:p>
          <a:p>
            <a:pPr lvl="1"/>
            <a:r>
              <a:rPr lang="en-GB" dirty="0"/>
              <a:t>Protocols may be named informally, but they are not part of the language</a:t>
            </a:r>
          </a:p>
          <a:p>
            <a:r>
              <a:rPr lang="en-GB" dirty="0" smtClean="0"/>
              <a:t>Conformance to a </a:t>
            </a:r>
            <a:r>
              <a:rPr lang="en-GB" dirty="0"/>
              <a:t>protocol does not depend on </a:t>
            </a:r>
            <a:r>
              <a:rPr lang="en-GB" dirty="0" smtClean="0"/>
              <a:t>inheritance</a:t>
            </a:r>
          </a:p>
          <a:p>
            <a:pPr lvl="1"/>
            <a:r>
              <a:rPr lang="en-GB" dirty="0" smtClean="0"/>
              <a:t>Dynamic binding means polymorphism and </a:t>
            </a:r>
            <a:r>
              <a:rPr lang="en-GB" dirty="0" err="1" smtClean="0"/>
              <a:t>subclassing</a:t>
            </a:r>
            <a:r>
              <a:rPr lang="en-GB" dirty="0" smtClean="0"/>
              <a:t> are orthogonal</a:t>
            </a:r>
          </a:p>
          <a:p>
            <a:pPr lvl="1"/>
            <a:r>
              <a:rPr lang="en-GB" dirty="0" smtClean="0"/>
              <a:t>Think </a:t>
            </a:r>
            <a:r>
              <a:rPr lang="en-GB" i="1" dirty="0" smtClean="0"/>
              <a:t>duck types</a:t>
            </a:r>
            <a:r>
              <a:rPr lang="en-GB" dirty="0" smtClean="0"/>
              <a:t> not </a:t>
            </a:r>
            <a:r>
              <a:rPr lang="en-GB" i="1" dirty="0" smtClean="0"/>
              <a:t>declared types</a:t>
            </a:r>
            <a:endParaRPr lang="en-GB" i="1" dirty="0"/>
          </a:p>
        </p:txBody>
      </p:sp>
    </p:spTree>
    <p:extLst>
      <p:ext uri="{BB962C8B-B14F-4D97-AF65-F5344CB8AC3E}">
        <p14:creationId xmlns:p14="http://schemas.microsoft.com/office/powerpoint/2010/main" val="54687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Liskov</a:t>
            </a:r>
            <a:r>
              <a:rPr lang="en-GB" dirty="0" smtClean="0"/>
              <a:t> Substitution Principle</a:t>
            </a:r>
            <a:endParaRPr lang="en-GB" dirty="0"/>
          </a:p>
        </p:txBody>
      </p:sp>
      <p:sp>
        <p:nvSpPr>
          <p:cNvPr id="4" name="TextBox 3"/>
          <p:cNvSpPr txBox="1"/>
          <p:nvPr/>
        </p:nvSpPr>
        <p:spPr>
          <a:xfrm>
            <a:off x="755576" y="1556792"/>
            <a:ext cx="7632848" cy="4824536"/>
          </a:xfrm>
          <a:prstGeom prst="roundRec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2400" dirty="0"/>
              <a:t>A type hierarchy is composed of subtypes and </a:t>
            </a:r>
            <a:r>
              <a:rPr lang="en-GB" sz="2400" dirty="0" err="1"/>
              <a:t>supertypes</a:t>
            </a:r>
            <a:r>
              <a:rPr lang="en-GB" sz="2400" dirty="0"/>
              <a:t>. The intuitive idea of a subtype is one whose objects provide all the </a:t>
            </a:r>
            <a:r>
              <a:rPr lang="en-GB" sz="2400" dirty="0" err="1"/>
              <a:t>behavior</a:t>
            </a:r>
            <a:r>
              <a:rPr lang="en-GB" sz="2400" dirty="0"/>
              <a:t> of objects of another type (the </a:t>
            </a:r>
            <a:r>
              <a:rPr lang="en-GB" sz="2400" dirty="0" err="1"/>
              <a:t>supertype</a:t>
            </a:r>
            <a:r>
              <a:rPr lang="en-GB" sz="2400" dirty="0"/>
              <a:t>) plus something extra. What is wanted here is something like the following substitution property: If for each object o1 of type S there is an object o2 of type T such that for all programs P defined in terms of T, the </a:t>
            </a:r>
            <a:r>
              <a:rPr lang="en-GB" sz="2400" dirty="0" err="1"/>
              <a:t>behavior</a:t>
            </a:r>
            <a:r>
              <a:rPr lang="en-GB" sz="2400" dirty="0"/>
              <a:t> of P is unchanged when o1 is substituted for o2, then S is a subtype of T.</a:t>
            </a:r>
            <a:endParaRPr lang="en-GB" sz="2400" dirty="0" smtClean="0"/>
          </a:p>
          <a:p>
            <a:pPr algn="r">
              <a:spcBef>
                <a:spcPts val="1200"/>
              </a:spcBef>
            </a:pPr>
            <a:r>
              <a:rPr lang="en-GB" sz="2000" i="1" dirty="0" smtClean="0"/>
              <a:t>Barbara </a:t>
            </a:r>
            <a:r>
              <a:rPr lang="en-GB" sz="2000" i="1" dirty="0" err="1" smtClean="0"/>
              <a:t>Liskov</a:t>
            </a:r>
            <a:r>
              <a:rPr lang="en-GB" sz="2000" i="1" dirty="0"/>
              <a:t/>
            </a:r>
            <a:br>
              <a:rPr lang="en-GB" sz="2000" i="1" dirty="0"/>
            </a:br>
            <a:r>
              <a:rPr lang="en-GB" sz="2000" dirty="0" smtClean="0"/>
              <a:t>"Data Abstraction and Hierarchy"</a:t>
            </a:r>
          </a:p>
        </p:txBody>
      </p:sp>
    </p:spTree>
    <p:extLst>
      <p:ext uri="{BB962C8B-B14F-4D97-AF65-F5344CB8AC3E}">
        <p14:creationId xmlns:p14="http://schemas.microsoft.com/office/powerpoint/2010/main" val="102074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Contracts &amp; consequences</a:t>
            </a:r>
            <a:endParaRPr lang="en-GB" dirty="0"/>
          </a:p>
        </p:txBody>
      </p:sp>
      <p:sp>
        <p:nvSpPr>
          <p:cNvPr id="3" name="Content Placeholder 2"/>
          <p:cNvSpPr>
            <a:spLocks noGrp="1"/>
          </p:cNvSpPr>
          <p:nvPr>
            <p:ph idx="1"/>
          </p:nvPr>
        </p:nvSpPr>
        <p:spPr/>
        <p:txBody>
          <a:bodyPr>
            <a:noAutofit/>
          </a:bodyPr>
          <a:lstStyle/>
          <a:p>
            <a:r>
              <a:rPr lang="en-GB" dirty="0" smtClean="0"/>
              <a:t>Substitutability is the strongest form of conformance to a protocol</a:t>
            </a:r>
          </a:p>
          <a:p>
            <a:pPr lvl="1"/>
            <a:r>
              <a:rPr lang="en-GB" dirty="0" smtClean="0"/>
              <a:t>A contract of behavioural equivalence</a:t>
            </a:r>
          </a:p>
          <a:p>
            <a:r>
              <a:rPr lang="en-GB" dirty="0" smtClean="0"/>
              <a:t>Following the contract means...</a:t>
            </a:r>
          </a:p>
          <a:p>
            <a:pPr lvl="1"/>
            <a:r>
              <a:rPr lang="en-GB" dirty="0" smtClean="0"/>
              <a:t>An overridden method cannot result in a wider range or cover a narrower domain</a:t>
            </a:r>
            <a:endParaRPr lang="en-GB" dirty="0"/>
          </a:p>
          <a:p>
            <a:pPr lvl="1"/>
            <a:r>
              <a:rPr lang="en-GB" dirty="0" smtClean="0"/>
              <a:t>Concrete classes should not be bases</a:t>
            </a:r>
          </a:p>
          <a:p>
            <a:pPr lvl="1"/>
            <a:r>
              <a:rPr lang="en-GB" dirty="0" smtClean="0"/>
              <a:t>A derived class should support the same initialisation protocol as its base</a:t>
            </a:r>
            <a:endParaRPr lang="en-GB" dirty="0"/>
          </a:p>
          <a:p>
            <a:endParaRPr lang="en-GB" dirty="0"/>
          </a:p>
        </p:txBody>
      </p:sp>
    </p:spTree>
    <p:extLst>
      <p:ext uri="{BB962C8B-B14F-4D97-AF65-F5344CB8AC3E}">
        <p14:creationId xmlns:p14="http://schemas.microsoft.com/office/powerpoint/2010/main" val="268481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Inheritance &amp; composition</a:t>
            </a:r>
            <a:endParaRPr lang="en-GB" dirty="0"/>
          </a:p>
        </p:txBody>
      </p:sp>
      <p:sp>
        <p:nvSpPr>
          <p:cNvPr id="3" name="Content Placeholder 2"/>
          <p:cNvSpPr>
            <a:spLocks noGrp="1"/>
          </p:cNvSpPr>
          <p:nvPr>
            <p:ph idx="1"/>
          </p:nvPr>
        </p:nvSpPr>
        <p:spPr/>
        <p:txBody>
          <a:bodyPr>
            <a:noAutofit/>
          </a:bodyPr>
          <a:lstStyle/>
          <a:p>
            <a:r>
              <a:rPr lang="en-GB" dirty="0" smtClean="0"/>
              <a:t>A class can respect logical invariants</a:t>
            </a:r>
          </a:p>
          <a:p>
            <a:pPr lvl="1"/>
            <a:r>
              <a:rPr lang="en-GB" dirty="0" smtClean="0"/>
              <a:t>Assertions true of its methods and state</a:t>
            </a:r>
          </a:p>
          <a:p>
            <a:r>
              <a:rPr lang="en-GB" dirty="0" smtClean="0"/>
              <a:t>A derived class should respect the invariants of its base classes</a:t>
            </a:r>
          </a:p>
          <a:p>
            <a:pPr lvl="1"/>
            <a:r>
              <a:rPr lang="en-GB" dirty="0" smtClean="0"/>
              <a:t>And may strengthen them</a:t>
            </a:r>
          </a:p>
          <a:p>
            <a:r>
              <a:rPr lang="en-GB" dirty="0" smtClean="0"/>
              <a:t>Consider composition and forwarding</a:t>
            </a:r>
          </a:p>
          <a:p>
            <a:pPr lvl="1"/>
            <a:r>
              <a:rPr lang="en-GB" dirty="0" smtClean="0"/>
              <a:t>Especially if derivation would break invariants and lead to method spam from the base classes</a:t>
            </a:r>
          </a:p>
        </p:txBody>
      </p:sp>
    </p:spTree>
    <p:extLst>
      <p:ext uri="{BB962C8B-B14F-4D97-AF65-F5344CB8AC3E}">
        <p14:creationId xmlns:p14="http://schemas.microsoft.com/office/powerpoint/2010/main" val="326265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structure &amp; traversal</a:t>
            </a:r>
            <a:endParaRPr lang="en-GB" dirty="0"/>
          </a:p>
        </p:txBody>
      </p:sp>
      <p:sp>
        <p:nvSpPr>
          <p:cNvPr id="3" name="Content Placeholder 2"/>
          <p:cNvSpPr>
            <a:spLocks noGrp="1"/>
          </p:cNvSpPr>
          <p:nvPr>
            <p:ph idx="1"/>
          </p:nvPr>
        </p:nvSpPr>
        <p:spPr/>
        <p:txBody>
          <a:bodyPr>
            <a:noAutofit/>
          </a:bodyPr>
          <a:lstStyle/>
          <a:p>
            <a:r>
              <a:rPr lang="en-GB" dirty="0" smtClean="0"/>
              <a:t>The following patterns combine and complement one another:</a:t>
            </a:r>
          </a:p>
          <a:p>
            <a:pPr lvl="1"/>
            <a:r>
              <a:rPr lang="en-GB" i="1" dirty="0" smtClean="0"/>
              <a:t>Composite</a:t>
            </a:r>
            <a:r>
              <a:rPr lang="en-GB" dirty="0" smtClean="0"/>
              <a:t>: recursive–whole part structure</a:t>
            </a:r>
          </a:p>
          <a:p>
            <a:pPr lvl="1"/>
            <a:r>
              <a:rPr lang="en-GB" i="1" dirty="0" smtClean="0"/>
              <a:t>Visitor</a:t>
            </a:r>
            <a:r>
              <a:rPr lang="en-GB" dirty="0" smtClean="0"/>
              <a:t>: dispatch based on argument type</a:t>
            </a:r>
          </a:p>
          <a:p>
            <a:pPr lvl="1"/>
            <a:r>
              <a:rPr lang="en-GB" i="1" dirty="0" smtClean="0"/>
              <a:t>Enumeration Method</a:t>
            </a:r>
            <a:r>
              <a:rPr lang="en-GB" dirty="0" smtClean="0"/>
              <a:t>: iteration based on inversion of control flow</a:t>
            </a:r>
          </a:p>
          <a:p>
            <a:pPr lvl="1"/>
            <a:r>
              <a:rPr lang="en-GB" i="1" dirty="0" smtClean="0"/>
              <a:t>Lifecycle </a:t>
            </a:r>
            <a:r>
              <a:rPr lang="en-GB" i="1" dirty="0" err="1" smtClean="0"/>
              <a:t>Callback</a:t>
            </a:r>
            <a:r>
              <a:rPr lang="en-GB" dirty="0" smtClean="0"/>
              <a:t>: define actions for object lifecycle events as </a:t>
            </a:r>
            <a:r>
              <a:rPr lang="en-GB" dirty="0" err="1" smtClean="0"/>
              <a:t>callbacks</a:t>
            </a:r>
            <a:endParaRPr lang="en-GB" dirty="0"/>
          </a:p>
        </p:txBody>
      </p:sp>
    </p:spTree>
    <p:extLst>
      <p:ext uri="{BB962C8B-B14F-4D97-AF65-F5344CB8AC3E}">
        <p14:creationId xmlns:p14="http://schemas.microsoft.com/office/powerpoint/2010/main" val="194107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Composite pattern</a:t>
            </a:r>
            <a:endParaRPr lang="en-GB" dirty="0"/>
          </a:p>
        </p:txBody>
      </p:sp>
      <p:sp>
        <p:nvSpPr>
          <p:cNvPr id="5" name="TextBox 4"/>
          <p:cNvSpPr txBox="1"/>
          <p:nvPr/>
        </p:nvSpPr>
        <p:spPr>
          <a:xfrm>
            <a:off x="395536" y="4437112"/>
            <a:ext cx="3384376" cy="15121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Primitive(Node):</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def</a:t>
            </a:r>
            <a:r>
              <a:rPr lang="en-GB" sz="1400" dirty="0" smtClean="0">
                <a:latin typeface="Source Code Pro" panose="020B0509030403020204" pitchFamily="49" charset="0"/>
              </a:rPr>
              <a:t> __</a:t>
            </a:r>
            <a:r>
              <a:rPr lang="en-GB" sz="1400" dirty="0" err="1" smtClean="0">
                <a:latin typeface="Source Code Pro" panose="020B0509030403020204" pitchFamily="49" charset="0"/>
              </a:rPr>
              <a:t>init</a:t>
            </a:r>
            <a:r>
              <a:rPr lang="en-GB" sz="1400" dirty="0" smtClean="0">
                <a:latin typeface="Source Code Pro" panose="020B0509030403020204" pitchFamily="49" charset="0"/>
              </a:rPr>
              <a:t>__(self, name):</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self._name</a:t>
            </a:r>
            <a:r>
              <a:rPr lang="en-GB" sz="1400" dirty="0" smtClean="0">
                <a:latin typeface="Source Code Pro" panose="020B0509030403020204" pitchFamily="49" charset="0"/>
              </a:rPr>
              <a:t> = name</a:t>
            </a:r>
          </a:p>
          <a:p>
            <a:r>
              <a:rPr lang="en-GB" sz="1400" dirty="0" smtClean="0">
                <a:latin typeface="Source Code Pro" panose="020B0509030403020204" pitchFamily="49" charset="0"/>
              </a:rPr>
              <a:t>    </a:t>
            </a:r>
            <a:r>
              <a:rPr lang="en-GB" sz="1400" dirty="0" err="1" smtClean="0">
                <a:latin typeface="Source Code Pro" panose="020B0509030403020204" pitchFamily="49" charset="0"/>
              </a:rPr>
              <a:t>def</a:t>
            </a:r>
            <a:r>
              <a:rPr lang="en-GB" sz="1400" dirty="0" smtClean="0">
                <a:latin typeface="Source Code Pro" panose="020B0509030403020204" pitchFamily="49" charset="0"/>
              </a:rPr>
              <a:t> children(self):</a:t>
            </a:r>
          </a:p>
          <a:p>
            <a:r>
              <a:rPr lang="en-GB" sz="1400" dirty="0">
                <a:latin typeface="Source Code Pro" panose="020B0509030403020204" pitchFamily="49" charset="0"/>
              </a:rPr>
              <a:t> </a:t>
            </a:r>
            <a:r>
              <a:rPr lang="en-GB" sz="1400" dirty="0" smtClean="0">
                <a:latin typeface="Source Code Pro" panose="020B0509030403020204" pitchFamily="49" charset="0"/>
              </a:rPr>
              <a:t>       return ()</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7" name="Up Arrow 6"/>
          <p:cNvSpPr/>
          <p:nvPr/>
        </p:nvSpPr>
        <p:spPr>
          <a:xfrm>
            <a:off x="2627784" y="3573016"/>
            <a:ext cx="864096" cy="720080"/>
          </a:xfrm>
          <a:prstGeom prst="upArrow">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Up Arrow 7"/>
          <p:cNvSpPr/>
          <p:nvPr/>
        </p:nvSpPr>
        <p:spPr>
          <a:xfrm>
            <a:off x="4427984" y="3573016"/>
            <a:ext cx="864096" cy="720080"/>
          </a:xfrm>
          <a:prstGeom prst="upArrow">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5940152" y="2368044"/>
            <a:ext cx="1584176" cy="2069068"/>
          </a:xfrm>
          <a:custGeom>
            <a:avLst/>
            <a:gdLst>
              <a:gd name="connsiteX0" fmla="*/ 1389529 w 1389529"/>
              <a:gd name="connsiteY0" fmla="*/ 1873624 h 1873624"/>
              <a:gd name="connsiteX1" fmla="*/ 1389529 w 1389529"/>
              <a:gd name="connsiteY1" fmla="*/ 0 h 1873624"/>
              <a:gd name="connsiteX2" fmla="*/ 0 w 1389529"/>
              <a:gd name="connsiteY2" fmla="*/ 8965 h 1873624"/>
            </a:gdLst>
            <a:ahLst/>
            <a:cxnLst>
              <a:cxn ang="0">
                <a:pos x="connsiteX0" y="connsiteY0"/>
              </a:cxn>
              <a:cxn ang="0">
                <a:pos x="connsiteX1" y="connsiteY1"/>
              </a:cxn>
              <a:cxn ang="0">
                <a:pos x="connsiteX2" y="connsiteY2"/>
              </a:cxn>
            </a:cxnLst>
            <a:rect l="l" t="t" r="r" b="b"/>
            <a:pathLst>
              <a:path w="1389529" h="1873624">
                <a:moveTo>
                  <a:pt x="1389529" y="1873624"/>
                </a:moveTo>
                <a:lnTo>
                  <a:pt x="1389529" y="0"/>
                </a:lnTo>
                <a:lnTo>
                  <a:pt x="0" y="8965"/>
                </a:ln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6080006" y="1969676"/>
            <a:ext cx="364202" cy="523220"/>
          </a:xfrm>
          <a:prstGeom prst="rect">
            <a:avLst/>
          </a:prstGeom>
          <a:noFill/>
        </p:spPr>
        <p:txBody>
          <a:bodyPr wrap="none" rtlCol="0">
            <a:spAutoFit/>
          </a:bodyPr>
          <a:lstStyle/>
          <a:p>
            <a:r>
              <a:rPr lang="en-GB" sz="2800" dirty="0" smtClean="0">
                <a:solidFill>
                  <a:srgbClr val="0070C0"/>
                </a:solidFill>
              </a:rPr>
              <a:t>*</a:t>
            </a:r>
            <a:endParaRPr lang="en-GB" sz="2800" dirty="0">
              <a:solidFill>
                <a:srgbClr val="0070C0"/>
              </a:solidFill>
            </a:endParaRPr>
          </a:p>
        </p:txBody>
      </p:sp>
      <p:sp>
        <p:nvSpPr>
          <p:cNvPr id="4" name="TextBox 3"/>
          <p:cNvSpPr txBox="1"/>
          <p:nvPr/>
        </p:nvSpPr>
        <p:spPr>
          <a:xfrm>
            <a:off x="1979712" y="1700808"/>
            <a:ext cx="3960440" cy="172819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Node(</a:t>
            </a:r>
            <a:r>
              <a:rPr lang="en-GB" sz="1400" dirty="0" err="1" smtClean="0">
                <a:latin typeface="Source Code Pro" panose="020B0509030403020204" pitchFamily="49" charset="0"/>
              </a:rPr>
              <a:t>metaclass</a:t>
            </a:r>
            <a:r>
              <a:rPr lang="en-GB" sz="1400" dirty="0" smtClean="0">
                <a:latin typeface="Source Code Pro" panose="020B0509030403020204" pitchFamily="49" charset="0"/>
              </a:rPr>
              <a:t>=</a:t>
            </a:r>
            <a:r>
              <a:rPr lang="en-GB" sz="1400" dirty="0" err="1" smtClean="0">
                <a:latin typeface="Source Code Pro" panose="020B0509030403020204" pitchFamily="49" charset="0"/>
              </a:rPr>
              <a:t>ABCMeta</a:t>
            </a:r>
            <a:r>
              <a:rPr lang="en-GB" sz="1400" dirty="0" smtClean="0">
                <a:latin typeface="Source Code Pro" panose="020B0509030403020204" pitchFamily="49" charset="0"/>
              </a:rPr>
              <a:t>):</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abstractmethod</a:t>
            </a:r>
            <a:endParaRPr lang="en-GB" sz="1400" dirty="0" smtClean="0">
              <a:latin typeface="Source Code Pro" panose="020B0509030403020204" pitchFamily="49" charset="0"/>
            </a:endParaRP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def</a:t>
            </a:r>
            <a:r>
              <a:rPr lang="en-GB" sz="1400" dirty="0" smtClean="0">
                <a:latin typeface="Source Code Pro" panose="020B0509030403020204" pitchFamily="49" charset="0"/>
              </a:rPr>
              <a:t> children(self):</a:t>
            </a:r>
          </a:p>
          <a:p>
            <a:r>
              <a:rPr lang="en-GB" sz="1400" dirty="0">
                <a:latin typeface="Source Code Pro" panose="020B0509030403020204" pitchFamily="49" charset="0"/>
              </a:rPr>
              <a:t> </a:t>
            </a:r>
            <a:r>
              <a:rPr lang="en-GB" sz="1400" dirty="0" smtClean="0">
                <a:latin typeface="Source Code Pro" panose="020B0509030403020204" pitchFamily="49" charset="0"/>
              </a:rPr>
              <a:t>       pass</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def</a:t>
            </a:r>
            <a:r>
              <a:rPr lang="en-GB" sz="1400" dirty="0" smtClean="0">
                <a:latin typeface="Source Code Pro" panose="020B0509030403020204" pitchFamily="49" charset="0"/>
              </a:rPr>
              <a:t> name(self):</a:t>
            </a:r>
          </a:p>
          <a:p>
            <a:r>
              <a:rPr lang="en-GB" sz="1400" dirty="0" smtClean="0">
                <a:latin typeface="Source Code Pro" panose="020B0509030403020204" pitchFamily="49" charset="0"/>
              </a:rPr>
              <a:t>        return </a:t>
            </a:r>
            <a:r>
              <a:rPr lang="en-GB" sz="1400" dirty="0" err="1" smtClean="0">
                <a:latin typeface="Source Code Pro" panose="020B0509030403020204" pitchFamily="49" charset="0"/>
              </a:rPr>
              <a:t>self._name</a:t>
            </a:r>
            <a:endParaRPr lang="en-GB" sz="1400" dirty="0" smtClean="0">
              <a:latin typeface="Source Code Pro" panose="020B0509030403020204" pitchFamily="49" charset="0"/>
            </a:endParaRP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6" name="TextBox 5"/>
          <p:cNvSpPr txBox="1"/>
          <p:nvPr/>
        </p:nvSpPr>
        <p:spPr>
          <a:xfrm>
            <a:off x="4139952" y="4437112"/>
            <a:ext cx="4608512" cy="172819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Group(Node):</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def</a:t>
            </a:r>
            <a:r>
              <a:rPr lang="en-GB" sz="1400" dirty="0" smtClean="0">
                <a:latin typeface="Source Code Pro" panose="020B0509030403020204" pitchFamily="49" charset="0"/>
              </a:rPr>
              <a:t> __</a:t>
            </a:r>
            <a:r>
              <a:rPr lang="en-GB" sz="1400" dirty="0" err="1" smtClean="0">
                <a:latin typeface="Source Code Pro" panose="020B0509030403020204" pitchFamily="49" charset="0"/>
              </a:rPr>
              <a:t>init</a:t>
            </a:r>
            <a:r>
              <a:rPr lang="en-GB" sz="1400" dirty="0" smtClean="0">
                <a:latin typeface="Source Code Pro" panose="020B0509030403020204" pitchFamily="49" charset="0"/>
              </a:rPr>
              <a:t>__(self, name, children):</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self._name</a:t>
            </a:r>
            <a:r>
              <a:rPr lang="en-GB" sz="1400" dirty="0" smtClean="0">
                <a:latin typeface="Source Code Pro" panose="020B0509030403020204" pitchFamily="49" charset="0"/>
              </a:rPr>
              <a:t> = name</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self._children</a:t>
            </a:r>
            <a:r>
              <a:rPr lang="en-GB" sz="1400" dirty="0" smtClean="0">
                <a:latin typeface="Source Code Pro" panose="020B0509030403020204" pitchFamily="49" charset="0"/>
              </a:rPr>
              <a:t> = tuple(children)</a:t>
            </a:r>
          </a:p>
          <a:p>
            <a:r>
              <a:rPr lang="en-GB" sz="1400" dirty="0" smtClean="0">
                <a:latin typeface="Source Code Pro" panose="020B0509030403020204" pitchFamily="49" charset="0"/>
              </a:rPr>
              <a:t>    </a:t>
            </a:r>
            <a:r>
              <a:rPr lang="en-GB" sz="1400" dirty="0" err="1" smtClean="0">
                <a:latin typeface="Source Code Pro" panose="020B0509030403020204" pitchFamily="49" charset="0"/>
              </a:rPr>
              <a:t>def</a:t>
            </a:r>
            <a:r>
              <a:rPr lang="en-GB" sz="1400" dirty="0" smtClean="0">
                <a:latin typeface="Source Code Pro" panose="020B0509030403020204" pitchFamily="49" charset="0"/>
              </a:rPr>
              <a:t> children(self):</a:t>
            </a:r>
          </a:p>
          <a:p>
            <a:r>
              <a:rPr lang="en-GB" sz="1400" dirty="0">
                <a:latin typeface="Source Code Pro" panose="020B0509030403020204" pitchFamily="49" charset="0"/>
              </a:rPr>
              <a:t> </a:t>
            </a:r>
            <a:r>
              <a:rPr lang="en-GB" sz="1400" dirty="0" smtClean="0">
                <a:latin typeface="Source Code Pro" panose="020B0509030403020204" pitchFamily="49" charset="0"/>
              </a:rPr>
              <a:t>       return </a:t>
            </a:r>
            <a:r>
              <a:rPr lang="en-GB" sz="1400" dirty="0" err="1" smtClean="0">
                <a:latin typeface="Source Code Pro" panose="020B0509030403020204" pitchFamily="49" charset="0"/>
              </a:rPr>
              <a:t>self._children</a:t>
            </a:r>
            <a:endParaRPr lang="en-GB" sz="1400" dirty="0" smtClean="0">
              <a:latin typeface="Source Code Pro" panose="020B0509030403020204" pitchFamily="49" charset="0"/>
            </a:endParaRP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Tree>
    <p:extLst>
      <p:ext uri="{BB962C8B-B14F-4D97-AF65-F5344CB8AC3E}">
        <p14:creationId xmlns:p14="http://schemas.microsoft.com/office/powerpoint/2010/main" val="306689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Visitor pattern</a:t>
            </a:r>
            <a:endParaRPr lang="en-GB" dirty="0"/>
          </a:p>
        </p:txBody>
      </p:sp>
      <p:sp>
        <p:nvSpPr>
          <p:cNvPr id="5" name="TextBox 4"/>
          <p:cNvSpPr txBox="1"/>
          <p:nvPr/>
        </p:nvSpPr>
        <p:spPr>
          <a:xfrm>
            <a:off x="395536" y="3861048"/>
            <a:ext cx="4248472" cy="129614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Primitive(Node):</a:t>
            </a:r>
          </a:p>
          <a:p>
            <a:r>
              <a:rPr lang="en-GB" sz="1400" dirty="0" smtClean="0">
                <a:latin typeface="Source Code Pro" panose="020B0509030403020204" pitchFamily="49" charset="0"/>
              </a:rPr>
              <a:t>    ...</a:t>
            </a:r>
          </a:p>
          <a:p>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accept(self, visitor):</a:t>
            </a:r>
          </a:p>
          <a:p>
            <a:r>
              <a:rPr lang="en-GB" sz="1400" b="1" dirty="0" smtClean="0">
                <a:latin typeface="Source Code Pro" panose="020B0509030403020204" pitchFamily="49" charset="0"/>
              </a:rPr>
              <a:t>        </a:t>
            </a:r>
            <a:r>
              <a:rPr lang="en-GB" sz="1400" b="1" dirty="0" err="1" smtClean="0">
                <a:latin typeface="Source Code Pro" panose="020B0509030403020204" pitchFamily="49" charset="0"/>
              </a:rPr>
              <a:t>visitor.visit_primitive</a:t>
            </a:r>
            <a:r>
              <a:rPr lang="en-GB" sz="1400" b="1" dirty="0" smtClean="0">
                <a:latin typeface="Source Code Pro" panose="020B0509030403020204" pitchFamily="49" charset="0"/>
              </a:rPr>
              <a:t>(self)</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7" name="Up Arrow 6"/>
          <p:cNvSpPr/>
          <p:nvPr/>
        </p:nvSpPr>
        <p:spPr>
          <a:xfrm>
            <a:off x="3779912" y="3068960"/>
            <a:ext cx="864096" cy="648072"/>
          </a:xfrm>
          <a:prstGeom prst="upArrow">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Up Arrow 7"/>
          <p:cNvSpPr/>
          <p:nvPr/>
        </p:nvSpPr>
        <p:spPr>
          <a:xfrm>
            <a:off x="4932040" y="3068960"/>
            <a:ext cx="864096" cy="648072"/>
          </a:xfrm>
          <a:prstGeom prst="upArrow">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2555776" y="1412776"/>
            <a:ext cx="4536504" cy="15121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Node(</a:t>
            </a:r>
            <a:r>
              <a:rPr lang="en-GB" sz="1400" dirty="0" err="1" smtClean="0">
                <a:latin typeface="Source Code Pro" panose="020B0509030403020204" pitchFamily="49" charset="0"/>
              </a:rPr>
              <a:t>metaclass</a:t>
            </a:r>
            <a:r>
              <a:rPr lang="en-GB" sz="1400" dirty="0" smtClean="0">
                <a:latin typeface="Source Code Pro" panose="020B0509030403020204" pitchFamily="49" charset="0"/>
              </a:rPr>
              <a:t>=</a:t>
            </a:r>
            <a:r>
              <a:rPr lang="en-GB" sz="1400" dirty="0" err="1" smtClean="0">
                <a:latin typeface="Source Code Pro" panose="020B0509030403020204" pitchFamily="49" charset="0"/>
              </a:rPr>
              <a:t>ABCMeta</a:t>
            </a:r>
            <a:r>
              <a:rPr lang="en-GB" sz="1400" dirty="0" smtClean="0">
                <a:latin typeface="Source Code Pro" panose="020B0509030403020204" pitchFamily="49" charset="0"/>
              </a:rPr>
              <a:t>):</a:t>
            </a:r>
          </a:p>
          <a:p>
            <a:r>
              <a:rPr lang="en-GB" sz="1400" dirty="0">
                <a:latin typeface="Source Code Pro" panose="020B0509030403020204" pitchFamily="49" charset="0"/>
              </a:rPr>
              <a:t> </a:t>
            </a:r>
            <a:r>
              <a:rPr lang="en-GB" sz="1400" dirty="0" smtClean="0">
                <a:latin typeface="Source Code Pro" panose="020B0509030403020204" pitchFamily="49" charset="0"/>
              </a:rPr>
              <a:t>   ...</a:t>
            </a: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abstractmethod</a:t>
            </a:r>
            <a:endParaRPr lang="en-GB" sz="1400" b="1" dirty="0" smtClean="0">
              <a:latin typeface="Source Code Pro" panose="020B0509030403020204" pitchFamily="49" charset="0"/>
            </a:endParaRP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accept(self, visitor):</a:t>
            </a:r>
          </a:p>
          <a:p>
            <a:r>
              <a:rPr lang="en-GB" sz="1400" dirty="0">
                <a:latin typeface="Source Code Pro" panose="020B0509030403020204" pitchFamily="49" charset="0"/>
              </a:rPr>
              <a:t> </a:t>
            </a:r>
            <a:r>
              <a:rPr lang="en-GB" sz="1400" dirty="0" smtClean="0">
                <a:latin typeface="Source Code Pro" panose="020B0509030403020204" pitchFamily="49" charset="0"/>
              </a:rPr>
              <a:t>       pass</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6" name="TextBox 5"/>
          <p:cNvSpPr txBox="1"/>
          <p:nvPr/>
        </p:nvSpPr>
        <p:spPr>
          <a:xfrm>
            <a:off x="4932040" y="3861048"/>
            <a:ext cx="3816424" cy="129614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Group(Node):</a:t>
            </a:r>
          </a:p>
          <a:p>
            <a:r>
              <a:rPr lang="en-GB" sz="1400" dirty="0" smtClean="0">
                <a:latin typeface="Source Code Pro" panose="020B0509030403020204" pitchFamily="49" charset="0"/>
              </a:rPr>
              <a:t>    ...</a:t>
            </a:r>
          </a:p>
          <a:p>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accept(self, visitor):</a:t>
            </a: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visitor.visit_group</a:t>
            </a:r>
            <a:r>
              <a:rPr lang="en-GB" sz="1400" b="1" dirty="0" smtClean="0">
                <a:latin typeface="Source Code Pro" panose="020B0509030403020204" pitchFamily="49" charset="0"/>
              </a:rPr>
              <a:t>(self)</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10" name="TextBox 9"/>
          <p:cNvSpPr txBox="1"/>
          <p:nvPr/>
        </p:nvSpPr>
        <p:spPr>
          <a:xfrm>
            <a:off x="2555776" y="5373216"/>
            <a:ext cx="4536504" cy="122413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a:t>
            </a:r>
            <a:r>
              <a:rPr lang="en-GB" sz="1400" i="1" dirty="0" smtClean="0">
                <a:latin typeface="Source Code Pro" panose="020B0509030403020204" pitchFamily="49" charset="0"/>
              </a:rPr>
              <a:t>Visitor</a:t>
            </a:r>
            <a:r>
              <a:rPr lang="en-GB" sz="1400" dirty="0" smtClean="0">
                <a:latin typeface="Source Code Pro" panose="020B0509030403020204" pitchFamily="49" charset="0"/>
              </a:rPr>
              <a:t>:</a:t>
            </a:r>
          </a:p>
          <a:p>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visit_primitive</a:t>
            </a:r>
            <a:r>
              <a:rPr lang="en-GB" sz="1400" b="1" dirty="0" smtClean="0">
                <a:latin typeface="Source Code Pro" panose="020B0509030403020204" pitchFamily="49" charset="0"/>
              </a:rPr>
              <a:t>(self, visited):</a:t>
            </a:r>
          </a:p>
          <a:p>
            <a:r>
              <a:rPr lang="en-GB" sz="1400" dirty="0">
                <a:latin typeface="Source Code Pro" panose="020B0509030403020204" pitchFamily="49" charset="0"/>
              </a:rPr>
              <a:t> </a:t>
            </a:r>
            <a:r>
              <a:rPr lang="en-GB" sz="1400" dirty="0" smtClean="0">
                <a:latin typeface="Source Code Pro" panose="020B0509030403020204" pitchFamily="49" charset="0"/>
              </a:rPr>
              <a:t>       ...</a:t>
            </a: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visit_group</a:t>
            </a:r>
            <a:r>
              <a:rPr lang="en-GB" sz="1400" b="1" dirty="0" smtClean="0">
                <a:latin typeface="Source Code Pro" panose="020B0509030403020204" pitchFamily="49" charset="0"/>
              </a:rPr>
              <a:t>(self, visited):</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13" name="Freeform 12"/>
          <p:cNvSpPr/>
          <p:nvPr/>
        </p:nvSpPr>
        <p:spPr>
          <a:xfrm rot="10800000">
            <a:off x="2267741" y="4869160"/>
            <a:ext cx="720081" cy="936104"/>
          </a:xfrm>
          <a:custGeom>
            <a:avLst/>
            <a:gdLst>
              <a:gd name="connsiteX0" fmla="*/ 1389529 w 1389529"/>
              <a:gd name="connsiteY0" fmla="*/ 1873624 h 1873624"/>
              <a:gd name="connsiteX1" fmla="*/ 1389529 w 1389529"/>
              <a:gd name="connsiteY1" fmla="*/ 0 h 1873624"/>
              <a:gd name="connsiteX2" fmla="*/ 0 w 1389529"/>
              <a:gd name="connsiteY2" fmla="*/ 8965 h 1873624"/>
            </a:gdLst>
            <a:ahLst/>
            <a:cxnLst>
              <a:cxn ang="0">
                <a:pos x="connsiteX0" y="connsiteY0"/>
              </a:cxn>
              <a:cxn ang="0">
                <a:pos x="connsiteX1" y="connsiteY1"/>
              </a:cxn>
              <a:cxn ang="0">
                <a:pos x="connsiteX2" y="connsiteY2"/>
              </a:cxn>
            </a:cxnLst>
            <a:rect l="l" t="t" r="r" b="b"/>
            <a:pathLst>
              <a:path w="1389529" h="1873624">
                <a:moveTo>
                  <a:pt x="1389529" y="1873624"/>
                </a:moveTo>
                <a:lnTo>
                  <a:pt x="1389529" y="0"/>
                </a:lnTo>
                <a:lnTo>
                  <a:pt x="0" y="8965"/>
                </a:lnTo>
              </a:path>
            </a:pathLst>
          </a:custGeom>
          <a:noFill/>
          <a:ln>
            <a:solidFill>
              <a:srgbClr val="0070C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13"/>
          <p:cNvSpPr/>
          <p:nvPr/>
        </p:nvSpPr>
        <p:spPr>
          <a:xfrm rot="10800000" flipH="1">
            <a:off x="6516216" y="4869160"/>
            <a:ext cx="864096" cy="1368152"/>
          </a:xfrm>
          <a:custGeom>
            <a:avLst/>
            <a:gdLst>
              <a:gd name="connsiteX0" fmla="*/ 1389529 w 1389529"/>
              <a:gd name="connsiteY0" fmla="*/ 1873624 h 1873624"/>
              <a:gd name="connsiteX1" fmla="*/ 1389529 w 1389529"/>
              <a:gd name="connsiteY1" fmla="*/ 0 h 1873624"/>
              <a:gd name="connsiteX2" fmla="*/ 0 w 1389529"/>
              <a:gd name="connsiteY2" fmla="*/ 8965 h 1873624"/>
            </a:gdLst>
            <a:ahLst/>
            <a:cxnLst>
              <a:cxn ang="0">
                <a:pos x="connsiteX0" y="connsiteY0"/>
              </a:cxn>
              <a:cxn ang="0">
                <a:pos x="connsiteX1" y="connsiteY1"/>
              </a:cxn>
              <a:cxn ang="0">
                <a:pos x="connsiteX2" y="connsiteY2"/>
              </a:cxn>
            </a:cxnLst>
            <a:rect l="l" t="t" r="r" b="b"/>
            <a:pathLst>
              <a:path w="1389529" h="1873624">
                <a:moveTo>
                  <a:pt x="1389529" y="1873624"/>
                </a:moveTo>
                <a:lnTo>
                  <a:pt x="1389529" y="0"/>
                </a:lnTo>
                <a:lnTo>
                  <a:pt x="0" y="8965"/>
                </a:lnTo>
              </a:path>
            </a:pathLst>
          </a:custGeom>
          <a:noFill/>
          <a:ln>
            <a:solidFill>
              <a:srgbClr val="0070C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3871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Enumeration Method pattern</a:t>
            </a:r>
            <a:endParaRPr lang="en-GB" dirty="0"/>
          </a:p>
        </p:txBody>
      </p:sp>
      <p:sp>
        <p:nvSpPr>
          <p:cNvPr id="5" name="TextBox 4"/>
          <p:cNvSpPr txBox="1"/>
          <p:nvPr/>
        </p:nvSpPr>
        <p:spPr>
          <a:xfrm>
            <a:off x="395536" y="4149080"/>
            <a:ext cx="3384376" cy="129614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Primitive(Node):</a:t>
            </a:r>
          </a:p>
          <a:p>
            <a:r>
              <a:rPr lang="en-GB" sz="1400" dirty="0" smtClean="0">
                <a:latin typeface="Source Code Pro" panose="020B0509030403020204" pitchFamily="49" charset="0"/>
              </a:rPr>
              <a:t>    ...</a:t>
            </a:r>
          </a:p>
          <a:p>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map(self, </a:t>
            </a:r>
            <a:r>
              <a:rPr lang="en-GB" sz="1400" b="1" dirty="0" err="1" smtClean="0">
                <a:latin typeface="Source Code Pro" panose="020B0509030403020204" pitchFamily="49" charset="0"/>
              </a:rPr>
              <a:t>callback</a:t>
            </a:r>
            <a:r>
              <a:rPr lang="en-GB" sz="1400" b="1" dirty="0" smtClean="0">
                <a:latin typeface="Source Code Pro" panose="020B0509030403020204" pitchFamily="49" charset="0"/>
              </a:rPr>
              <a:t>):</a:t>
            </a:r>
          </a:p>
          <a:p>
            <a:r>
              <a:rPr lang="en-GB" sz="1400" b="1" dirty="0">
                <a:latin typeface="Source Code Pro" panose="020B0509030403020204" pitchFamily="49" charset="0"/>
              </a:rPr>
              <a:t> </a:t>
            </a:r>
            <a:r>
              <a:rPr lang="en-GB" sz="1400" b="1" dirty="0" smtClean="0">
                <a:latin typeface="Source Code Pro" panose="020B0509030403020204" pitchFamily="49" charset="0"/>
              </a:rPr>
              <a:t>       pass</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7" name="Up Arrow 6"/>
          <p:cNvSpPr/>
          <p:nvPr/>
        </p:nvSpPr>
        <p:spPr>
          <a:xfrm>
            <a:off x="2627784" y="3284984"/>
            <a:ext cx="864096" cy="720080"/>
          </a:xfrm>
          <a:prstGeom prst="upArrow">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Up Arrow 7"/>
          <p:cNvSpPr/>
          <p:nvPr/>
        </p:nvSpPr>
        <p:spPr>
          <a:xfrm>
            <a:off x="4427984" y="3284984"/>
            <a:ext cx="864096" cy="720080"/>
          </a:xfrm>
          <a:prstGeom prst="upArrow">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5940152" y="2479684"/>
            <a:ext cx="1584176" cy="1669395"/>
          </a:xfrm>
          <a:custGeom>
            <a:avLst/>
            <a:gdLst>
              <a:gd name="connsiteX0" fmla="*/ 1389529 w 1389529"/>
              <a:gd name="connsiteY0" fmla="*/ 1873624 h 1873624"/>
              <a:gd name="connsiteX1" fmla="*/ 1389529 w 1389529"/>
              <a:gd name="connsiteY1" fmla="*/ 0 h 1873624"/>
              <a:gd name="connsiteX2" fmla="*/ 0 w 1389529"/>
              <a:gd name="connsiteY2" fmla="*/ 8965 h 1873624"/>
            </a:gdLst>
            <a:ahLst/>
            <a:cxnLst>
              <a:cxn ang="0">
                <a:pos x="connsiteX0" y="connsiteY0"/>
              </a:cxn>
              <a:cxn ang="0">
                <a:pos x="connsiteX1" y="connsiteY1"/>
              </a:cxn>
              <a:cxn ang="0">
                <a:pos x="connsiteX2" y="connsiteY2"/>
              </a:cxn>
            </a:cxnLst>
            <a:rect l="l" t="t" r="r" b="b"/>
            <a:pathLst>
              <a:path w="1389529" h="1873624">
                <a:moveTo>
                  <a:pt x="1389529" y="1873624"/>
                </a:moveTo>
                <a:lnTo>
                  <a:pt x="1389529" y="0"/>
                </a:lnTo>
                <a:lnTo>
                  <a:pt x="0" y="8965"/>
                </a:ln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6080006" y="2060848"/>
            <a:ext cx="364202" cy="523220"/>
          </a:xfrm>
          <a:prstGeom prst="rect">
            <a:avLst/>
          </a:prstGeom>
          <a:noFill/>
        </p:spPr>
        <p:txBody>
          <a:bodyPr wrap="none" rtlCol="0">
            <a:spAutoFit/>
          </a:bodyPr>
          <a:lstStyle/>
          <a:p>
            <a:r>
              <a:rPr lang="en-GB" sz="2800" dirty="0" smtClean="0">
                <a:solidFill>
                  <a:srgbClr val="0070C0"/>
                </a:solidFill>
              </a:rPr>
              <a:t>*</a:t>
            </a:r>
            <a:endParaRPr lang="en-GB" sz="2800" dirty="0">
              <a:solidFill>
                <a:srgbClr val="0070C0"/>
              </a:solidFill>
            </a:endParaRPr>
          </a:p>
        </p:txBody>
      </p:sp>
      <p:sp>
        <p:nvSpPr>
          <p:cNvPr id="4" name="TextBox 3"/>
          <p:cNvSpPr txBox="1"/>
          <p:nvPr/>
        </p:nvSpPr>
        <p:spPr>
          <a:xfrm>
            <a:off x="1979712" y="1818402"/>
            <a:ext cx="3960440" cy="132256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Node(</a:t>
            </a:r>
            <a:r>
              <a:rPr lang="en-GB" sz="1400" dirty="0" err="1" smtClean="0">
                <a:latin typeface="Source Code Pro" panose="020B0509030403020204" pitchFamily="49" charset="0"/>
              </a:rPr>
              <a:t>metaclass</a:t>
            </a:r>
            <a:r>
              <a:rPr lang="en-GB" sz="1400" dirty="0" smtClean="0">
                <a:latin typeface="Source Code Pro" panose="020B0509030403020204" pitchFamily="49" charset="0"/>
              </a:rPr>
              <a:t>=</a:t>
            </a:r>
            <a:r>
              <a:rPr lang="en-GB" sz="1400" dirty="0" err="1" smtClean="0">
                <a:latin typeface="Source Code Pro" panose="020B0509030403020204" pitchFamily="49" charset="0"/>
              </a:rPr>
              <a:t>ABCMeta</a:t>
            </a:r>
            <a:r>
              <a:rPr lang="en-GB" sz="1400" dirty="0" smtClean="0">
                <a:latin typeface="Source Code Pro" panose="020B0509030403020204" pitchFamily="49" charset="0"/>
              </a:rPr>
              <a:t>):</a:t>
            </a: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abstractmethod</a:t>
            </a:r>
            <a:endParaRPr lang="en-GB" sz="1400" b="1" dirty="0" smtClean="0">
              <a:latin typeface="Source Code Pro" panose="020B0509030403020204" pitchFamily="49" charset="0"/>
            </a:endParaRP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map(self, </a:t>
            </a:r>
            <a:r>
              <a:rPr lang="en-GB" sz="1400" b="1" dirty="0" err="1" smtClean="0">
                <a:latin typeface="Source Code Pro" panose="020B0509030403020204" pitchFamily="49" charset="0"/>
              </a:rPr>
              <a:t>callback</a:t>
            </a:r>
            <a:r>
              <a:rPr lang="en-GB" sz="1400" b="1" dirty="0" smtClean="0">
                <a:latin typeface="Source Code Pro" panose="020B0509030403020204" pitchFamily="49" charset="0"/>
              </a:rPr>
              <a:t>):</a:t>
            </a:r>
          </a:p>
          <a:p>
            <a:r>
              <a:rPr lang="en-GB" sz="1400" dirty="0">
                <a:latin typeface="Source Code Pro" panose="020B0509030403020204" pitchFamily="49" charset="0"/>
              </a:rPr>
              <a:t> </a:t>
            </a:r>
            <a:r>
              <a:rPr lang="en-GB" sz="1400" dirty="0" smtClean="0">
                <a:latin typeface="Source Code Pro" panose="020B0509030403020204" pitchFamily="49" charset="0"/>
              </a:rPr>
              <a:t>       pass</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6" name="TextBox 5"/>
          <p:cNvSpPr txBox="1"/>
          <p:nvPr/>
        </p:nvSpPr>
        <p:spPr>
          <a:xfrm>
            <a:off x="4139952" y="4149080"/>
            <a:ext cx="4608512" cy="194421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Group(Node):</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def</a:t>
            </a:r>
            <a:r>
              <a:rPr lang="en-GB" sz="1400" dirty="0" smtClean="0">
                <a:latin typeface="Source Code Pro" panose="020B0509030403020204" pitchFamily="49" charset="0"/>
              </a:rPr>
              <a:t> __</a:t>
            </a:r>
            <a:r>
              <a:rPr lang="en-GB" sz="1400" dirty="0" err="1" smtClean="0">
                <a:latin typeface="Source Code Pro" panose="020B0509030403020204" pitchFamily="49" charset="0"/>
              </a:rPr>
              <a:t>init</a:t>
            </a:r>
            <a:r>
              <a:rPr lang="en-GB" sz="1400" dirty="0" smtClean="0">
                <a:latin typeface="Source Code Pro" panose="020B0509030403020204" pitchFamily="49" charset="0"/>
              </a:rPr>
              <a:t>__(self, name, children):</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self._name</a:t>
            </a:r>
            <a:r>
              <a:rPr lang="en-GB" sz="1400" dirty="0" smtClean="0">
                <a:latin typeface="Source Code Pro" panose="020B0509030403020204" pitchFamily="49" charset="0"/>
              </a:rPr>
              <a:t> = name</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self._children</a:t>
            </a:r>
            <a:r>
              <a:rPr lang="en-GB" sz="1400" dirty="0" smtClean="0">
                <a:latin typeface="Source Code Pro" panose="020B0509030403020204" pitchFamily="49" charset="0"/>
              </a:rPr>
              <a:t> = tuple(children)</a:t>
            </a:r>
          </a:p>
          <a:p>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map(self, </a:t>
            </a:r>
            <a:r>
              <a:rPr lang="en-GB" sz="1400" b="1" dirty="0" err="1" smtClean="0">
                <a:latin typeface="Source Code Pro" panose="020B0509030403020204" pitchFamily="49" charset="0"/>
              </a:rPr>
              <a:t>callback</a:t>
            </a:r>
            <a:r>
              <a:rPr lang="en-GB" sz="1400" b="1" dirty="0" smtClean="0">
                <a:latin typeface="Source Code Pro" panose="020B0509030403020204" pitchFamily="49" charset="0"/>
              </a:rPr>
              <a:t>):</a:t>
            </a:r>
          </a:p>
          <a:p>
            <a:r>
              <a:rPr lang="en-GB" sz="1400" b="1" dirty="0">
                <a:latin typeface="Source Code Pro" panose="020B0509030403020204" pitchFamily="49" charset="0"/>
              </a:rPr>
              <a:t> </a:t>
            </a:r>
            <a:r>
              <a:rPr lang="en-GB" sz="1400" b="1" dirty="0" smtClean="0">
                <a:latin typeface="Source Code Pro" panose="020B0509030403020204" pitchFamily="49" charset="0"/>
              </a:rPr>
              <a:t>       for child in </a:t>
            </a:r>
            <a:r>
              <a:rPr lang="en-GB" sz="1400" b="1" dirty="0" err="1" smtClean="0">
                <a:latin typeface="Source Code Pro" panose="020B0509030403020204" pitchFamily="49" charset="0"/>
              </a:rPr>
              <a:t>self._children</a:t>
            </a:r>
            <a:r>
              <a:rPr lang="en-GB" sz="1400" b="1" dirty="0" smtClean="0">
                <a:latin typeface="Source Code Pro" panose="020B0509030403020204" pitchFamily="49" charset="0"/>
              </a:rPr>
              <a:t>:</a:t>
            </a: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callback</a:t>
            </a:r>
            <a:r>
              <a:rPr lang="en-GB" sz="1400" b="1" dirty="0" smtClean="0">
                <a:latin typeface="Source Code Pro" panose="020B0509030403020204" pitchFamily="49" charset="0"/>
              </a:rPr>
              <a:t>(child)</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Tree>
    <p:extLst>
      <p:ext uri="{BB962C8B-B14F-4D97-AF65-F5344CB8AC3E}">
        <p14:creationId xmlns:p14="http://schemas.microsoft.com/office/powerpoint/2010/main" val="153509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Programming labs</a:t>
            </a:r>
            <a:endParaRPr lang="en-GB" dirty="0"/>
          </a:p>
        </p:txBody>
      </p:sp>
      <p:sp>
        <p:nvSpPr>
          <p:cNvPr id="3" name="Content Placeholder 2"/>
          <p:cNvSpPr>
            <a:spLocks noGrp="1"/>
          </p:cNvSpPr>
          <p:nvPr>
            <p:ph idx="1"/>
          </p:nvPr>
        </p:nvSpPr>
        <p:spPr/>
        <p:txBody>
          <a:bodyPr>
            <a:noAutofit/>
          </a:bodyPr>
          <a:lstStyle/>
          <a:p>
            <a:r>
              <a:rPr lang="en-GB" dirty="0" smtClean="0"/>
              <a:t>Labs implemented using Cyber-Dojo</a:t>
            </a:r>
          </a:p>
          <a:p>
            <a:pPr lvl="1"/>
            <a:r>
              <a:rPr lang="en-GB" i="1" dirty="0"/>
              <a:t>http://cyber-dojo.org</a:t>
            </a:r>
            <a:r>
              <a:rPr lang="en-GB" i="1" dirty="0" smtClean="0"/>
              <a:t>/</a:t>
            </a:r>
          </a:p>
          <a:p>
            <a:pPr lvl="1"/>
            <a:r>
              <a:rPr lang="en-GB" dirty="0"/>
              <a:t>Labs involve writing </a:t>
            </a:r>
            <a:r>
              <a:rPr lang="en-GB" dirty="0" smtClean="0"/>
              <a:t>both code </a:t>
            </a:r>
            <a:r>
              <a:rPr lang="en-GB" dirty="0"/>
              <a:t>and </a:t>
            </a:r>
            <a:r>
              <a:rPr lang="en-GB" dirty="0" smtClean="0"/>
              <a:t>tests</a:t>
            </a:r>
            <a:endParaRPr lang="en-GB" i="1" dirty="0" smtClean="0"/>
          </a:p>
          <a:p>
            <a:r>
              <a:rPr lang="en-GB" dirty="0" smtClean="0"/>
              <a:t>Labs are undertaken in pairs</a:t>
            </a:r>
          </a:p>
          <a:p>
            <a:pPr lvl="1"/>
            <a:r>
              <a:rPr lang="en-GB" dirty="0" smtClean="0"/>
              <a:t>But pairing is not marriage — you will move around</a:t>
            </a:r>
          </a:p>
          <a:p>
            <a:r>
              <a:rPr lang="en-GB" dirty="0"/>
              <a:t>Oh, and there's homework too</a:t>
            </a:r>
          </a:p>
          <a:p>
            <a:pPr lvl="1"/>
            <a:r>
              <a:rPr lang="en-GB" dirty="0"/>
              <a:t>Individual rather than paired, and not in </a:t>
            </a:r>
            <a:r>
              <a:rPr lang="en-GB" dirty="0" smtClean="0"/>
              <a:t>Cyber-Dojo</a:t>
            </a:r>
            <a:endParaRPr lang="en-GB" dirty="0"/>
          </a:p>
        </p:txBody>
      </p:sp>
    </p:spTree>
    <p:extLst>
      <p:ext uri="{BB962C8B-B14F-4D97-AF65-F5344CB8AC3E}">
        <p14:creationId xmlns:p14="http://schemas.microsoft.com/office/powerpoint/2010/main" val="254705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Lifecycle </a:t>
            </a:r>
            <a:r>
              <a:rPr lang="en-GB" dirty="0" err="1" smtClean="0"/>
              <a:t>Callback</a:t>
            </a:r>
            <a:r>
              <a:rPr lang="en-GB" dirty="0" smtClean="0"/>
              <a:t> pattern</a:t>
            </a:r>
            <a:endParaRPr lang="en-GB" dirty="0"/>
          </a:p>
        </p:txBody>
      </p:sp>
      <p:sp>
        <p:nvSpPr>
          <p:cNvPr id="4" name="TextBox 3"/>
          <p:cNvSpPr txBox="1"/>
          <p:nvPr/>
        </p:nvSpPr>
        <p:spPr>
          <a:xfrm>
            <a:off x="683568" y="1556792"/>
            <a:ext cx="3744416" cy="165618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a:t>
            </a:r>
            <a:r>
              <a:rPr lang="en-GB" sz="1400" i="1" dirty="0" smtClean="0">
                <a:latin typeface="Source Code Pro" panose="020B0509030403020204" pitchFamily="49" charset="0"/>
              </a:rPr>
              <a:t>Visitor</a:t>
            </a:r>
            <a:r>
              <a:rPr lang="en-GB" sz="1400" dirty="0" smtClean="0">
                <a:latin typeface="Source Code Pro" panose="020B0509030403020204" pitchFamily="49" charset="0"/>
              </a:rPr>
              <a:t>:</a:t>
            </a:r>
          </a:p>
          <a:p>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enter(self, group):</a:t>
            </a:r>
          </a:p>
          <a:p>
            <a:r>
              <a:rPr lang="en-GB" sz="1400" dirty="0">
                <a:latin typeface="Source Code Pro" panose="020B0509030403020204" pitchFamily="49" charset="0"/>
              </a:rPr>
              <a:t> </a:t>
            </a:r>
            <a:r>
              <a:rPr lang="en-GB" sz="1400" dirty="0" smtClean="0">
                <a:latin typeface="Source Code Pro" panose="020B0509030403020204" pitchFamily="49" charset="0"/>
              </a:rPr>
              <a:t>       ...</a:t>
            </a:r>
          </a:p>
          <a:p>
            <a:r>
              <a:rPr lang="en-GB" sz="1400" b="1" dirty="0" smtClean="0">
                <a:latin typeface="Source Code Pro" panose="020B0509030403020204" pitchFamily="49" charset="0"/>
              </a:rPr>
              <a:t>    </a:t>
            </a:r>
            <a:r>
              <a:rPr lang="en-GB" sz="1400" b="1" dirty="0" err="1">
                <a:latin typeface="Source Code Pro" panose="020B0509030403020204" pitchFamily="49" charset="0"/>
              </a:rPr>
              <a:t>def</a:t>
            </a:r>
            <a:r>
              <a:rPr lang="en-GB" sz="1400" b="1" dirty="0">
                <a:latin typeface="Source Code Pro" panose="020B0509030403020204" pitchFamily="49" charset="0"/>
              </a:rPr>
              <a:t> </a:t>
            </a:r>
            <a:r>
              <a:rPr lang="en-GB" sz="1400" b="1" dirty="0" smtClean="0">
                <a:latin typeface="Source Code Pro" panose="020B0509030403020204" pitchFamily="49" charset="0"/>
              </a:rPr>
              <a:t>leave(self</a:t>
            </a:r>
            <a:r>
              <a:rPr lang="en-GB" sz="1400" b="1" dirty="0">
                <a:latin typeface="Source Code Pro" panose="020B0509030403020204" pitchFamily="49" charset="0"/>
              </a:rPr>
              <a:t>, </a:t>
            </a:r>
            <a:r>
              <a:rPr lang="en-GB" sz="1400" b="1" dirty="0" smtClean="0">
                <a:latin typeface="Source Code Pro" panose="020B0509030403020204" pitchFamily="49" charset="0"/>
              </a:rPr>
              <a:t>group):</a:t>
            </a:r>
            <a:endParaRPr lang="en-GB" sz="1400" b="1" dirty="0">
              <a:latin typeface="Source Code Pro" panose="020B0509030403020204" pitchFamily="49" charset="0"/>
            </a:endParaRPr>
          </a:p>
          <a:p>
            <a:r>
              <a:rPr lang="en-GB" sz="1400" dirty="0">
                <a:latin typeface="Source Code Pro" panose="020B0509030403020204" pitchFamily="49" charset="0"/>
              </a:rPr>
              <a:t>        </a:t>
            </a:r>
            <a:r>
              <a:rPr lang="en-GB" sz="1400" dirty="0" smtClean="0">
                <a:latin typeface="Source Code Pro" panose="020B0509030403020204" pitchFamily="49" charset="0"/>
              </a:rPr>
              <a:t>...</a:t>
            </a:r>
          </a:p>
          <a:p>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visit(self, primitive):</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6" name="TextBox 5"/>
          <p:cNvSpPr txBox="1"/>
          <p:nvPr/>
        </p:nvSpPr>
        <p:spPr>
          <a:xfrm>
            <a:off x="2771800" y="3573016"/>
            <a:ext cx="5760640" cy="280831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Printer:</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def</a:t>
            </a:r>
            <a:r>
              <a:rPr lang="en-GB" sz="1400" dirty="0" smtClean="0">
                <a:latin typeface="Source Code Pro" panose="020B0509030403020204" pitchFamily="49" charset="0"/>
              </a:rPr>
              <a:t> __</a:t>
            </a:r>
            <a:r>
              <a:rPr lang="en-GB" sz="1400" dirty="0" err="1" smtClean="0">
                <a:latin typeface="Source Code Pro" panose="020B0509030403020204" pitchFamily="49" charset="0"/>
              </a:rPr>
              <a:t>init</a:t>
            </a:r>
            <a:r>
              <a:rPr lang="en-GB" sz="1400" dirty="0" smtClean="0">
                <a:latin typeface="Source Code Pro" panose="020B0509030403020204" pitchFamily="49" charset="0"/>
              </a:rPr>
              <a:t>__(self):</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self.__depth</a:t>
            </a:r>
            <a:r>
              <a:rPr lang="en-GB" sz="1400" dirty="0" smtClean="0">
                <a:latin typeface="Source Code Pro" panose="020B0509030403020204" pitchFamily="49" charset="0"/>
              </a:rPr>
              <a:t> = 0</a:t>
            </a:r>
          </a:p>
          <a:p>
            <a:pPr>
              <a:spcBef>
                <a:spcPts val="600"/>
              </a:spcBef>
            </a:pPr>
            <a:r>
              <a:rPr lang="en-GB" sz="1400" dirty="0" smtClean="0">
                <a:latin typeface="Source Code Pro" panose="020B0509030403020204" pitchFamily="49" charset="0"/>
              </a:rPr>
              <a:t>    </a:t>
            </a:r>
            <a:r>
              <a:rPr lang="en-GB" sz="1400" dirty="0" err="1" smtClean="0">
                <a:latin typeface="Source Code Pro" panose="020B0509030403020204" pitchFamily="49" charset="0"/>
              </a:rPr>
              <a:t>def</a:t>
            </a:r>
            <a:r>
              <a:rPr lang="en-GB" sz="1400" dirty="0" smtClean="0">
                <a:latin typeface="Source Code Pro" panose="020B0509030403020204" pitchFamily="49" charset="0"/>
              </a:rPr>
              <a:t> enter(self, group):</a:t>
            </a:r>
          </a:p>
          <a:p>
            <a:r>
              <a:rPr lang="en-GB" sz="1400" dirty="0" smtClean="0">
                <a:latin typeface="Source Code Pro" panose="020B0509030403020204" pitchFamily="49" charset="0"/>
              </a:rPr>
              <a:t>        print(</a:t>
            </a:r>
            <a:r>
              <a:rPr lang="en-GB" sz="1400" dirty="0" err="1" smtClean="0">
                <a:latin typeface="Source Code Pro" panose="020B0509030403020204" pitchFamily="49" charset="0"/>
              </a:rPr>
              <a:t>self.__depth</a:t>
            </a:r>
            <a:r>
              <a:rPr lang="en-GB" sz="1400" dirty="0" smtClean="0">
                <a:latin typeface="Source Code Pro" panose="020B0509030403020204" pitchFamily="49" charset="0"/>
              </a:rPr>
              <a:t> * ' ' + '&lt;group&gt;')</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self.__depth</a:t>
            </a:r>
            <a:r>
              <a:rPr lang="en-GB" sz="1400" dirty="0" smtClean="0">
                <a:latin typeface="Source Code Pro" panose="020B0509030403020204" pitchFamily="49" charset="0"/>
              </a:rPr>
              <a:t> += 1</a:t>
            </a:r>
          </a:p>
          <a:p>
            <a:pPr>
              <a:spcBef>
                <a:spcPts val="600"/>
              </a:spcBef>
            </a:pPr>
            <a:r>
              <a:rPr lang="en-GB" sz="1400" dirty="0" smtClean="0">
                <a:latin typeface="Source Code Pro" panose="020B0509030403020204" pitchFamily="49" charset="0"/>
              </a:rPr>
              <a:t>    </a:t>
            </a:r>
            <a:r>
              <a:rPr lang="en-GB" sz="1400" dirty="0" err="1">
                <a:latin typeface="Source Code Pro" panose="020B0509030403020204" pitchFamily="49" charset="0"/>
              </a:rPr>
              <a:t>def</a:t>
            </a:r>
            <a:r>
              <a:rPr lang="en-GB" sz="1400" dirty="0">
                <a:latin typeface="Source Code Pro" panose="020B0509030403020204" pitchFamily="49" charset="0"/>
              </a:rPr>
              <a:t> </a:t>
            </a:r>
            <a:r>
              <a:rPr lang="en-GB" sz="1400" dirty="0" smtClean="0">
                <a:latin typeface="Source Code Pro" panose="020B0509030403020204" pitchFamily="49" charset="0"/>
              </a:rPr>
              <a:t>leave(self</a:t>
            </a:r>
            <a:r>
              <a:rPr lang="en-GB" sz="1400" dirty="0">
                <a:latin typeface="Source Code Pro" panose="020B0509030403020204" pitchFamily="49" charset="0"/>
              </a:rPr>
              <a:t>, </a:t>
            </a:r>
            <a:r>
              <a:rPr lang="en-GB" sz="1400" dirty="0" smtClean="0">
                <a:latin typeface="Source Code Pro" panose="020B0509030403020204" pitchFamily="49" charset="0"/>
              </a:rPr>
              <a:t>group):</a:t>
            </a:r>
          </a:p>
          <a:p>
            <a:r>
              <a:rPr lang="en-GB" sz="1400" dirty="0">
                <a:latin typeface="Source Code Pro" panose="020B0509030403020204" pitchFamily="49" charset="0"/>
              </a:rPr>
              <a:t> </a:t>
            </a:r>
            <a:r>
              <a:rPr lang="en-GB" sz="1400" dirty="0" smtClean="0">
                <a:latin typeface="Source Code Pro" panose="020B0509030403020204" pitchFamily="49" charset="0"/>
              </a:rPr>
              <a:t>       </a:t>
            </a:r>
            <a:r>
              <a:rPr lang="en-GB" sz="1400" dirty="0" err="1" smtClean="0">
                <a:latin typeface="Source Code Pro" panose="020B0509030403020204" pitchFamily="49" charset="0"/>
              </a:rPr>
              <a:t>self.__depth</a:t>
            </a:r>
            <a:r>
              <a:rPr lang="en-GB" sz="1400" dirty="0" smtClean="0">
                <a:latin typeface="Source Code Pro" panose="020B0509030403020204" pitchFamily="49" charset="0"/>
              </a:rPr>
              <a:t> -= 1</a:t>
            </a:r>
            <a:endParaRPr lang="en-GB" sz="1400" dirty="0">
              <a:latin typeface="Source Code Pro" panose="020B0509030403020204" pitchFamily="49" charset="0"/>
            </a:endParaRPr>
          </a:p>
          <a:p>
            <a:r>
              <a:rPr lang="en-GB" sz="1400" dirty="0" smtClean="0">
                <a:latin typeface="Source Code Pro" panose="020B0509030403020204" pitchFamily="49" charset="0"/>
              </a:rPr>
              <a:t>        </a:t>
            </a:r>
            <a:r>
              <a:rPr lang="en-GB" sz="1400" dirty="0">
                <a:latin typeface="Source Code Pro" panose="020B0509030403020204" pitchFamily="49" charset="0"/>
              </a:rPr>
              <a:t>print(</a:t>
            </a:r>
            <a:r>
              <a:rPr lang="en-GB" sz="1400" dirty="0" err="1">
                <a:latin typeface="Source Code Pro" panose="020B0509030403020204" pitchFamily="49" charset="0"/>
              </a:rPr>
              <a:t>self.__depth</a:t>
            </a:r>
            <a:r>
              <a:rPr lang="en-GB" sz="1400" dirty="0">
                <a:latin typeface="Source Code Pro" panose="020B0509030403020204" pitchFamily="49" charset="0"/>
              </a:rPr>
              <a:t> * ' ' + </a:t>
            </a:r>
            <a:r>
              <a:rPr lang="en-GB" sz="1400" dirty="0" smtClean="0">
                <a:latin typeface="Source Code Pro" panose="020B0509030403020204" pitchFamily="49" charset="0"/>
              </a:rPr>
              <a:t>'&lt;/group&gt;')</a:t>
            </a:r>
          </a:p>
          <a:p>
            <a:pPr>
              <a:spcBef>
                <a:spcPts val="600"/>
              </a:spcBef>
            </a:pPr>
            <a:r>
              <a:rPr lang="en-GB" sz="1400" dirty="0" smtClean="0">
                <a:latin typeface="Source Code Pro" panose="020B0509030403020204" pitchFamily="49" charset="0"/>
              </a:rPr>
              <a:t>    </a:t>
            </a:r>
            <a:r>
              <a:rPr lang="en-GB" sz="1400" dirty="0" err="1" smtClean="0">
                <a:latin typeface="Source Code Pro" panose="020B0509030403020204" pitchFamily="49" charset="0"/>
              </a:rPr>
              <a:t>def</a:t>
            </a:r>
            <a:r>
              <a:rPr lang="en-GB" sz="1400" dirty="0" smtClean="0">
                <a:latin typeface="Source Code Pro" panose="020B0509030403020204" pitchFamily="49" charset="0"/>
              </a:rPr>
              <a:t> visit(self, primitive):</a:t>
            </a:r>
          </a:p>
          <a:p>
            <a:r>
              <a:rPr lang="en-GB" sz="1400" dirty="0" smtClean="0">
                <a:latin typeface="Source Code Pro" panose="020B0509030403020204" pitchFamily="49" charset="0"/>
              </a:rPr>
              <a:t>        </a:t>
            </a:r>
            <a:r>
              <a:rPr lang="en-GB" sz="1400" dirty="0">
                <a:latin typeface="Source Code Pro" panose="020B0509030403020204" pitchFamily="49" charset="0"/>
              </a:rPr>
              <a:t>print(</a:t>
            </a:r>
            <a:r>
              <a:rPr lang="en-GB" sz="1400" dirty="0" err="1">
                <a:latin typeface="Source Code Pro" panose="020B0509030403020204" pitchFamily="49" charset="0"/>
              </a:rPr>
              <a:t>self.__depth</a:t>
            </a:r>
            <a:r>
              <a:rPr lang="en-GB" sz="1400" dirty="0">
                <a:latin typeface="Source Code Pro" panose="020B0509030403020204" pitchFamily="49" charset="0"/>
              </a:rPr>
              <a:t> * ' ' + </a:t>
            </a:r>
            <a:r>
              <a:rPr lang="en-GB" sz="1400" dirty="0" smtClean="0">
                <a:latin typeface="Source Code Pro" panose="020B0509030403020204" pitchFamily="49" charset="0"/>
              </a:rPr>
              <a:t>'&lt;primitive/&gt;')</a:t>
            </a:r>
          </a:p>
        </p:txBody>
      </p:sp>
      <p:sp>
        <p:nvSpPr>
          <p:cNvPr id="7" name="Striped Right Arrow 6"/>
          <p:cNvSpPr/>
          <p:nvPr/>
        </p:nvSpPr>
        <p:spPr>
          <a:xfrm rot="13901581">
            <a:off x="1322836" y="3720892"/>
            <a:ext cx="1440160" cy="720080"/>
          </a:xfrm>
          <a:prstGeom prst="stripedRightArrow">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3463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Patterns in combination</a:t>
            </a:r>
            <a:endParaRPr lang="en-GB" dirty="0"/>
          </a:p>
        </p:txBody>
      </p:sp>
      <p:sp>
        <p:nvSpPr>
          <p:cNvPr id="5" name="TextBox 4"/>
          <p:cNvSpPr txBox="1"/>
          <p:nvPr/>
        </p:nvSpPr>
        <p:spPr>
          <a:xfrm>
            <a:off x="467544" y="4149080"/>
            <a:ext cx="3707904" cy="129614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Primitive(Node):</a:t>
            </a:r>
          </a:p>
          <a:p>
            <a:r>
              <a:rPr lang="en-GB" sz="1400" dirty="0" smtClean="0">
                <a:latin typeface="Source Code Pro" panose="020B0509030403020204" pitchFamily="49" charset="0"/>
              </a:rPr>
              <a:t>    ...</a:t>
            </a:r>
          </a:p>
          <a:p>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for_all</a:t>
            </a:r>
            <a:r>
              <a:rPr lang="en-GB" sz="1400" b="1" dirty="0" smtClean="0">
                <a:latin typeface="Source Code Pro" panose="020B0509030403020204" pitchFamily="49" charset="0"/>
              </a:rPr>
              <a:t>(self, visitor):</a:t>
            </a: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visitor.visit</a:t>
            </a:r>
            <a:r>
              <a:rPr lang="en-GB" sz="1400" b="1" dirty="0" smtClean="0">
                <a:latin typeface="Source Code Pro" panose="020B0509030403020204" pitchFamily="49" charset="0"/>
              </a:rPr>
              <a:t>(self)</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7" name="Up Arrow 6"/>
          <p:cNvSpPr/>
          <p:nvPr/>
        </p:nvSpPr>
        <p:spPr>
          <a:xfrm>
            <a:off x="2987824" y="3284984"/>
            <a:ext cx="864096" cy="720080"/>
          </a:xfrm>
          <a:prstGeom prst="upArrow">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Up Arrow 7"/>
          <p:cNvSpPr/>
          <p:nvPr/>
        </p:nvSpPr>
        <p:spPr>
          <a:xfrm>
            <a:off x="4788024" y="3284984"/>
            <a:ext cx="864096" cy="720080"/>
          </a:xfrm>
          <a:prstGeom prst="upArrow">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2339752" y="1818402"/>
            <a:ext cx="3960440" cy="132256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Node(</a:t>
            </a:r>
            <a:r>
              <a:rPr lang="en-GB" sz="1400" dirty="0" err="1" smtClean="0">
                <a:latin typeface="Source Code Pro" panose="020B0509030403020204" pitchFamily="49" charset="0"/>
              </a:rPr>
              <a:t>metaclass</a:t>
            </a:r>
            <a:r>
              <a:rPr lang="en-GB" sz="1400" dirty="0" smtClean="0">
                <a:latin typeface="Source Code Pro" panose="020B0509030403020204" pitchFamily="49" charset="0"/>
              </a:rPr>
              <a:t>=</a:t>
            </a:r>
            <a:r>
              <a:rPr lang="en-GB" sz="1400" dirty="0" err="1" smtClean="0">
                <a:latin typeface="Source Code Pro" panose="020B0509030403020204" pitchFamily="49" charset="0"/>
              </a:rPr>
              <a:t>ABCMeta</a:t>
            </a:r>
            <a:r>
              <a:rPr lang="en-GB" sz="1400" dirty="0" smtClean="0">
                <a:latin typeface="Source Code Pro" panose="020B0509030403020204" pitchFamily="49" charset="0"/>
              </a:rPr>
              <a:t>):</a:t>
            </a: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abstractmethod</a:t>
            </a:r>
            <a:endParaRPr lang="en-GB" sz="1400" b="1" dirty="0" smtClean="0">
              <a:latin typeface="Source Code Pro" panose="020B0509030403020204" pitchFamily="49" charset="0"/>
            </a:endParaRP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for_all</a:t>
            </a:r>
            <a:r>
              <a:rPr lang="en-GB" sz="1400" b="1" dirty="0" smtClean="0">
                <a:latin typeface="Source Code Pro" panose="020B0509030403020204" pitchFamily="49" charset="0"/>
              </a:rPr>
              <a:t>(self, visitor):</a:t>
            </a:r>
          </a:p>
          <a:p>
            <a:r>
              <a:rPr lang="en-GB" sz="1400" dirty="0">
                <a:latin typeface="Source Code Pro" panose="020B0509030403020204" pitchFamily="49" charset="0"/>
              </a:rPr>
              <a:t> </a:t>
            </a:r>
            <a:r>
              <a:rPr lang="en-GB" sz="1400" dirty="0" smtClean="0">
                <a:latin typeface="Source Code Pro" panose="020B0509030403020204" pitchFamily="49" charset="0"/>
              </a:rPr>
              <a:t>       pass</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6" name="TextBox 5"/>
          <p:cNvSpPr txBox="1"/>
          <p:nvPr/>
        </p:nvSpPr>
        <p:spPr>
          <a:xfrm>
            <a:off x="4499992" y="4149080"/>
            <a:ext cx="4176464" cy="194421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400" dirty="0" smtClean="0">
                <a:latin typeface="Source Code Pro" panose="020B0509030403020204" pitchFamily="49" charset="0"/>
              </a:rPr>
              <a:t>class Group(Node):</a:t>
            </a:r>
          </a:p>
          <a:p>
            <a:r>
              <a:rPr lang="en-GB" sz="1400" dirty="0" smtClean="0">
                <a:latin typeface="Source Code Pro" panose="020B0509030403020204" pitchFamily="49" charset="0"/>
              </a:rPr>
              <a:t>    ...</a:t>
            </a:r>
          </a:p>
          <a:p>
            <a:r>
              <a:rPr lang="en-GB" sz="1400" b="1" dirty="0" smtClean="0">
                <a:latin typeface="Source Code Pro" panose="020B0509030403020204" pitchFamily="49" charset="0"/>
              </a:rPr>
              <a:t>    </a:t>
            </a:r>
            <a:r>
              <a:rPr lang="en-GB" sz="1400" b="1" dirty="0" err="1" smtClean="0">
                <a:latin typeface="Source Code Pro" panose="020B0509030403020204" pitchFamily="49" charset="0"/>
              </a:rPr>
              <a:t>def</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for_all</a:t>
            </a:r>
            <a:r>
              <a:rPr lang="en-GB" sz="1400" b="1" dirty="0" smtClean="0">
                <a:latin typeface="Source Code Pro" panose="020B0509030403020204" pitchFamily="49" charset="0"/>
              </a:rPr>
              <a:t>(self, visitor):</a:t>
            </a: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visitor.enter</a:t>
            </a:r>
            <a:r>
              <a:rPr lang="en-GB" sz="1400" b="1" dirty="0" smtClean="0">
                <a:latin typeface="Source Code Pro" panose="020B0509030403020204" pitchFamily="49" charset="0"/>
              </a:rPr>
              <a:t>(self)</a:t>
            </a:r>
          </a:p>
          <a:p>
            <a:r>
              <a:rPr lang="en-GB" sz="1400" b="1" dirty="0">
                <a:latin typeface="Source Code Pro" panose="020B0509030403020204" pitchFamily="49" charset="0"/>
              </a:rPr>
              <a:t> </a:t>
            </a:r>
            <a:r>
              <a:rPr lang="en-GB" sz="1400" b="1" dirty="0" smtClean="0">
                <a:latin typeface="Source Code Pro" panose="020B0509030403020204" pitchFamily="49" charset="0"/>
              </a:rPr>
              <a:t>       for child in </a:t>
            </a:r>
            <a:r>
              <a:rPr lang="en-GB" sz="1400" b="1" dirty="0" err="1" smtClean="0">
                <a:latin typeface="Source Code Pro" panose="020B0509030403020204" pitchFamily="49" charset="0"/>
              </a:rPr>
              <a:t>self._children</a:t>
            </a:r>
            <a:r>
              <a:rPr lang="en-GB" sz="1400" b="1" dirty="0" smtClean="0">
                <a:latin typeface="Source Code Pro" panose="020B0509030403020204" pitchFamily="49" charset="0"/>
              </a:rPr>
              <a:t>:</a:t>
            </a:r>
          </a:p>
          <a:p>
            <a:r>
              <a:rPr lang="en-GB" sz="1400" b="1" dirty="0" smtClean="0">
                <a:latin typeface="Source Code Pro" panose="020B0509030403020204" pitchFamily="49" charset="0"/>
              </a:rPr>
              <a:t>            </a:t>
            </a:r>
            <a:r>
              <a:rPr lang="en-GB" sz="1400" b="1" dirty="0" err="1" smtClean="0">
                <a:latin typeface="Source Code Pro" panose="020B0509030403020204" pitchFamily="49" charset="0"/>
              </a:rPr>
              <a:t>child.for_all</a:t>
            </a:r>
            <a:r>
              <a:rPr lang="en-GB" sz="1400" b="1" dirty="0" smtClean="0">
                <a:latin typeface="Source Code Pro" panose="020B0509030403020204" pitchFamily="49" charset="0"/>
              </a:rPr>
              <a:t>(visitor)</a:t>
            </a:r>
          </a:p>
          <a:p>
            <a:r>
              <a:rPr lang="en-GB" sz="1400" b="1" dirty="0">
                <a:latin typeface="Source Code Pro" panose="020B0509030403020204" pitchFamily="49" charset="0"/>
              </a:rPr>
              <a:t> </a:t>
            </a:r>
            <a:r>
              <a:rPr lang="en-GB" sz="1400" b="1" dirty="0" smtClean="0">
                <a:latin typeface="Source Code Pro" panose="020B0509030403020204" pitchFamily="49" charset="0"/>
              </a:rPr>
              <a:t>       </a:t>
            </a:r>
            <a:r>
              <a:rPr lang="en-GB" sz="1400" b="1" dirty="0" err="1" smtClean="0">
                <a:latin typeface="Source Code Pro" panose="020B0509030403020204" pitchFamily="49" charset="0"/>
              </a:rPr>
              <a:t>visitor.leave</a:t>
            </a:r>
            <a:r>
              <a:rPr lang="en-GB" sz="1400" b="1" dirty="0" smtClean="0">
                <a:latin typeface="Source Code Pro" panose="020B0509030403020204" pitchFamily="49" charset="0"/>
              </a:rPr>
              <a:t>(self)</a:t>
            </a:r>
          </a:p>
          <a:p>
            <a:r>
              <a:rPr lang="en-GB" sz="1400" dirty="0">
                <a:latin typeface="Source Code Pro" panose="020B0509030403020204" pitchFamily="49" charset="0"/>
              </a:rPr>
              <a:t> </a:t>
            </a:r>
            <a:r>
              <a:rPr lang="en-GB" sz="1400" dirty="0" smtClean="0">
                <a:latin typeface="Source Code Pro" panose="020B0509030403020204" pitchFamily="49" charset="0"/>
              </a:rPr>
              <a:t>   ...</a:t>
            </a:r>
          </a:p>
        </p:txBody>
      </p:sp>
      <p:sp>
        <p:nvSpPr>
          <p:cNvPr id="10" name="Freeform 9"/>
          <p:cNvSpPr/>
          <p:nvPr/>
        </p:nvSpPr>
        <p:spPr>
          <a:xfrm>
            <a:off x="6300192" y="2479684"/>
            <a:ext cx="1584176" cy="1669395"/>
          </a:xfrm>
          <a:custGeom>
            <a:avLst/>
            <a:gdLst>
              <a:gd name="connsiteX0" fmla="*/ 1389529 w 1389529"/>
              <a:gd name="connsiteY0" fmla="*/ 1873624 h 1873624"/>
              <a:gd name="connsiteX1" fmla="*/ 1389529 w 1389529"/>
              <a:gd name="connsiteY1" fmla="*/ 0 h 1873624"/>
              <a:gd name="connsiteX2" fmla="*/ 0 w 1389529"/>
              <a:gd name="connsiteY2" fmla="*/ 8965 h 1873624"/>
            </a:gdLst>
            <a:ahLst/>
            <a:cxnLst>
              <a:cxn ang="0">
                <a:pos x="connsiteX0" y="connsiteY0"/>
              </a:cxn>
              <a:cxn ang="0">
                <a:pos x="connsiteX1" y="connsiteY1"/>
              </a:cxn>
              <a:cxn ang="0">
                <a:pos x="connsiteX2" y="connsiteY2"/>
              </a:cxn>
            </a:cxnLst>
            <a:rect l="l" t="t" r="r" b="b"/>
            <a:pathLst>
              <a:path w="1389529" h="1873624">
                <a:moveTo>
                  <a:pt x="1389529" y="1873624"/>
                </a:moveTo>
                <a:lnTo>
                  <a:pt x="1389529" y="0"/>
                </a:lnTo>
                <a:lnTo>
                  <a:pt x="0" y="8965"/>
                </a:ln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440046" y="2060848"/>
            <a:ext cx="364202" cy="523220"/>
          </a:xfrm>
          <a:prstGeom prst="rect">
            <a:avLst/>
          </a:prstGeom>
          <a:noFill/>
        </p:spPr>
        <p:txBody>
          <a:bodyPr wrap="none" rtlCol="0">
            <a:spAutoFit/>
          </a:bodyPr>
          <a:lstStyle/>
          <a:p>
            <a:r>
              <a:rPr lang="en-GB" sz="2800" dirty="0" smtClean="0">
                <a:solidFill>
                  <a:srgbClr val="0070C0"/>
                </a:solidFill>
              </a:rPr>
              <a:t>*</a:t>
            </a:r>
            <a:endParaRPr lang="en-GB" sz="2800" dirty="0">
              <a:solidFill>
                <a:srgbClr val="0070C0"/>
              </a:solidFill>
            </a:endParaRPr>
          </a:p>
        </p:txBody>
      </p:sp>
    </p:spTree>
    <p:extLst>
      <p:ext uri="{BB962C8B-B14F-4D97-AF65-F5344CB8AC3E}">
        <p14:creationId xmlns:p14="http://schemas.microsoft.com/office/powerpoint/2010/main" val="199128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forwarding</a:t>
            </a:r>
            <a:endParaRPr lang="en-GB" dirty="0"/>
          </a:p>
        </p:txBody>
      </p:sp>
      <p:sp>
        <p:nvSpPr>
          <p:cNvPr id="3" name="Content Placeholder 2"/>
          <p:cNvSpPr>
            <a:spLocks noGrp="1"/>
          </p:cNvSpPr>
          <p:nvPr>
            <p:ph idx="1"/>
          </p:nvPr>
        </p:nvSpPr>
        <p:spPr/>
        <p:txBody>
          <a:bodyPr>
            <a:normAutofit/>
          </a:bodyPr>
          <a:lstStyle/>
          <a:p>
            <a:r>
              <a:rPr lang="en-GB" dirty="0" smtClean="0"/>
              <a:t>Many object forwarding patterns have a simple and general form in Python</a:t>
            </a:r>
          </a:p>
          <a:p>
            <a:pPr lvl="1"/>
            <a:r>
              <a:rPr lang="en-GB" i="1" dirty="0" smtClean="0"/>
              <a:t>Proxy</a:t>
            </a:r>
            <a:r>
              <a:rPr lang="en-GB" dirty="0" smtClean="0"/>
              <a:t>: offer transparent forwarding by one object to another, supporting the target object's protocol</a:t>
            </a:r>
          </a:p>
          <a:p>
            <a:pPr lvl="1"/>
            <a:r>
              <a:rPr lang="en-GB" i="1" dirty="0" smtClean="0"/>
              <a:t>Null Object</a:t>
            </a:r>
            <a:r>
              <a:rPr lang="en-GB" dirty="0" smtClean="0"/>
              <a:t>: represent absence of an object with an object that realises the object protocol with do-nothing or return-default implementations for its methods</a:t>
            </a:r>
            <a:endParaRPr lang="en-GB" dirty="0"/>
          </a:p>
        </p:txBody>
      </p:sp>
    </p:spTree>
    <p:extLst>
      <p:ext uri="{BB962C8B-B14F-4D97-AF65-F5344CB8AC3E}">
        <p14:creationId xmlns:p14="http://schemas.microsoft.com/office/powerpoint/2010/main" val="31219242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Proxy pattern</a:t>
            </a:r>
            <a:endParaRPr lang="en-GB" dirty="0"/>
          </a:p>
        </p:txBody>
      </p:sp>
      <p:sp>
        <p:nvSpPr>
          <p:cNvPr id="4" name="TextBox 3"/>
          <p:cNvSpPr txBox="1"/>
          <p:nvPr/>
        </p:nvSpPr>
        <p:spPr>
          <a:xfrm>
            <a:off x="899592" y="1844824"/>
            <a:ext cx="7416824" cy="439248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class </a:t>
            </a:r>
            <a:r>
              <a:rPr lang="en-GB" dirty="0" err="1" smtClean="0">
                <a:latin typeface="Source Code Pro" panose="020B0509030403020204" pitchFamily="49" charset="0"/>
              </a:rPr>
              <a:t>TimingProxy</a:t>
            </a:r>
            <a:r>
              <a:rPr lang="en-GB" dirty="0" smtClean="0">
                <a:latin typeface="Source Code Pro" panose="020B0509030403020204" pitchFamily="49" charset="0"/>
              </a:rPr>
              <a:t>:</a:t>
            </a:r>
          </a:p>
          <a:p>
            <a:pPr>
              <a:spcBef>
                <a:spcPts val="600"/>
              </a:spcBef>
            </a:pPr>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def</a:t>
            </a:r>
            <a:r>
              <a:rPr lang="en-GB" dirty="0" smtClean="0">
                <a:latin typeface="Source Code Pro" panose="020B0509030403020204" pitchFamily="49" charset="0"/>
              </a:rPr>
              <a:t> __</a:t>
            </a:r>
            <a:r>
              <a:rPr lang="en-GB" dirty="0" err="1" smtClean="0">
                <a:latin typeface="Source Code Pro" panose="020B0509030403020204" pitchFamily="49" charset="0"/>
              </a:rPr>
              <a:t>init</a:t>
            </a:r>
            <a:r>
              <a:rPr lang="en-GB" dirty="0" smtClean="0">
                <a:latin typeface="Source Code Pro" panose="020B0509030403020204" pitchFamily="49" charset="0"/>
              </a:rPr>
              <a:t>__(self, target, report=print):</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self.__target</a:t>
            </a:r>
            <a:r>
              <a:rPr lang="en-GB" dirty="0" smtClean="0">
                <a:latin typeface="Source Code Pro" panose="020B0509030403020204" pitchFamily="49" charset="0"/>
              </a:rPr>
              <a:t> = target</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self.__report</a:t>
            </a:r>
            <a:r>
              <a:rPr lang="en-GB" dirty="0" smtClean="0">
                <a:latin typeface="Source Code Pro" panose="020B0509030403020204" pitchFamily="49" charset="0"/>
              </a:rPr>
              <a:t> = report</a:t>
            </a:r>
          </a:p>
          <a:p>
            <a:pPr>
              <a:spcBef>
                <a:spcPts val="600"/>
              </a:spcBef>
            </a:pPr>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def</a:t>
            </a:r>
            <a:r>
              <a:rPr lang="en-GB" dirty="0" smtClean="0">
                <a:latin typeface="Source Code Pro" panose="020B0509030403020204" pitchFamily="49" charset="0"/>
              </a:rPr>
              <a:t> __</a:t>
            </a:r>
            <a:r>
              <a:rPr lang="en-GB" dirty="0" err="1" smtClean="0">
                <a:latin typeface="Source Code Pro" panose="020B0509030403020204" pitchFamily="49" charset="0"/>
              </a:rPr>
              <a:t>getattr</a:t>
            </a:r>
            <a:r>
              <a:rPr lang="en-GB" dirty="0" smtClean="0">
                <a:latin typeface="Source Code Pro" panose="020B0509030403020204" pitchFamily="49" charset="0"/>
              </a:rPr>
              <a:t>__(self, name):</a:t>
            </a:r>
          </a:p>
          <a:p>
            <a:pPr>
              <a:spcBef>
                <a:spcPts val="600"/>
              </a:spcBef>
            </a:pPr>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attr</a:t>
            </a:r>
            <a:r>
              <a:rPr lang="en-GB" dirty="0" smtClean="0">
                <a:latin typeface="Source Code Pro" panose="020B0509030403020204" pitchFamily="49" charset="0"/>
              </a:rPr>
              <a:t> = </a:t>
            </a:r>
            <a:r>
              <a:rPr lang="en-GB" dirty="0" err="1" smtClean="0">
                <a:latin typeface="Source Code Pro" panose="020B0509030403020204" pitchFamily="49" charset="0"/>
              </a:rPr>
              <a:t>getattr</a:t>
            </a:r>
            <a:r>
              <a:rPr lang="en-GB" dirty="0" smtClean="0">
                <a:latin typeface="Source Code Pro" panose="020B0509030403020204" pitchFamily="49" charset="0"/>
              </a:rPr>
              <a:t>(</a:t>
            </a:r>
            <a:r>
              <a:rPr lang="en-GB" dirty="0" err="1" smtClean="0">
                <a:latin typeface="Source Code Pro" panose="020B0509030403020204" pitchFamily="49" charset="0"/>
              </a:rPr>
              <a:t>self.__target</a:t>
            </a:r>
            <a:r>
              <a:rPr lang="en-GB" dirty="0" smtClean="0">
                <a:latin typeface="Source Code Pro" panose="020B0509030403020204" pitchFamily="49" charset="0"/>
              </a:rPr>
              <a:t>, name)</a:t>
            </a:r>
          </a:p>
          <a:p>
            <a:pPr>
              <a:spcBef>
                <a:spcPts val="600"/>
              </a:spcBef>
            </a:pPr>
            <a:r>
              <a:rPr lang="en-GB" dirty="0" smtClean="0">
                <a:latin typeface="Source Code Pro" panose="020B0509030403020204" pitchFamily="49" charset="0"/>
              </a:rPr>
              <a:t>        </a:t>
            </a:r>
            <a:r>
              <a:rPr lang="en-GB" dirty="0" err="1" smtClean="0">
                <a:latin typeface="Source Code Pro" panose="020B0509030403020204" pitchFamily="49" charset="0"/>
              </a:rPr>
              <a:t>def</a:t>
            </a:r>
            <a:r>
              <a:rPr lang="en-GB" dirty="0" smtClean="0">
                <a:latin typeface="Source Code Pro" panose="020B0509030403020204" pitchFamily="49" charset="0"/>
              </a:rPr>
              <a:t> </a:t>
            </a:r>
            <a:r>
              <a:rPr lang="en-GB" dirty="0">
                <a:latin typeface="Source Code Pro" panose="020B0509030403020204" pitchFamily="49" charset="0"/>
              </a:rPr>
              <a:t>wrapper(*</a:t>
            </a:r>
            <a:r>
              <a:rPr lang="en-GB" dirty="0" err="1" smtClean="0">
                <a:latin typeface="Source Code Pro" panose="020B0509030403020204" pitchFamily="49" charset="0"/>
              </a:rPr>
              <a:t>args</a:t>
            </a:r>
            <a:r>
              <a:rPr lang="en-GB" dirty="0" smtClean="0">
                <a:latin typeface="Source Code Pro" panose="020B0509030403020204" pitchFamily="49" charset="0"/>
              </a:rPr>
              <a:t>, **</a:t>
            </a:r>
            <a:r>
              <a:rPr lang="en-GB" dirty="0" err="1" smtClean="0">
                <a:latin typeface="Source Code Pro" panose="020B0509030403020204" pitchFamily="49" charset="0"/>
              </a:rPr>
              <a:t>kwargs</a:t>
            </a:r>
            <a:r>
              <a:rPr lang="en-GB" dirty="0" smtClean="0">
                <a:latin typeface="Source Code Pro" panose="020B0509030403020204" pitchFamily="49" charset="0"/>
              </a:rPr>
              <a:t>):</a:t>
            </a:r>
            <a:endParaRPr lang="en-GB" dirty="0">
              <a:latin typeface="Source Code Pro" panose="020B0509030403020204" pitchFamily="49" charset="0"/>
            </a:endParaRPr>
          </a:p>
          <a:p>
            <a:r>
              <a:rPr lang="en-GB" dirty="0">
                <a:latin typeface="Source Code Pro" panose="020B0509030403020204" pitchFamily="49" charset="0"/>
              </a:rPr>
              <a:t>        </a:t>
            </a:r>
            <a:r>
              <a:rPr lang="en-GB" dirty="0" smtClean="0">
                <a:latin typeface="Source Code Pro" panose="020B0509030403020204" pitchFamily="49" charset="0"/>
              </a:rPr>
              <a:t>    start </a:t>
            </a:r>
            <a:r>
              <a:rPr lang="en-GB" dirty="0">
                <a:latin typeface="Source Code Pro" panose="020B0509030403020204" pitchFamily="49" charset="0"/>
              </a:rPr>
              <a:t>= time()</a:t>
            </a:r>
          </a:p>
          <a:p>
            <a:r>
              <a:rPr lang="en-GB" dirty="0">
                <a:latin typeface="Source Code Pro" panose="020B0509030403020204" pitchFamily="49" charset="0"/>
              </a:rPr>
              <a:t>        </a:t>
            </a:r>
            <a:r>
              <a:rPr lang="en-GB" dirty="0" smtClean="0">
                <a:latin typeface="Source Code Pro" panose="020B0509030403020204" pitchFamily="49" charset="0"/>
              </a:rPr>
              <a:t>    try</a:t>
            </a:r>
            <a:r>
              <a:rPr lang="en-GB" dirty="0">
                <a:latin typeface="Source Code Pro" panose="020B0509030403020204" pitchFamily="49" charset="0"/>
              </a:rPr>
              <a:t>:</a:t>
            </a:r>
          </a:p>
          <a:p>
            <a:r>
              <a:rPr lang="en-GB" dirty="0">
                <a:latin typeface="Source Code Pro" panose="020B0509030403020204" pitchFamily="49" charset="0"/>
              </a:rPr>
              <a:t>            </a:t>
            </a:r>
            <a:r>
              <a:rPr lang="en-GB" dirty="0" smtClean="0">
                <a:latin typeface="Source Code Pro" panose="020B0509030403020204" pitchFamily="49" charset="0"/>
              </a:rPr>
              <a:t>    return </a:t>
            </a:r>
            <a:r>
              <a:rPr lang="en-GB" dirty="0" err="1" smtClean="0">
                <a:latin typeface="Source Code Pro" panose="020B0509030403020204" pitchFamily="49" charset="0"/>
              </a:rPr>
              <a:t>attr</a:t>
            </a:r>
            <a:r>
              <a:rPr lang="en-GB" dirty="0" smtClean="0">
                <a:latin typeface="Source Code Pro" panose="020B0509030403020204" pitchFamily="49" charset="0"/>
              </a:rPr>
              <a:t>(*</a:t>
            </a:r>
            <a:r>
              <a:rPr lang="en-GB" dirty="0" err="1" smtClean="0">
                <a:latin typeface="Source Code Pro" panose="020B0509030403020204" pitchFamily="49" charset="0"/>
              </a:rPr>
              <a:t>args</a:t>
            </a:r>
            <a:r>
              <a:rPr lang="en-GB" dirty="0" smtClean="0">
                <a:latin typeface="Source Code Pro" panose="020B0509030403020204" pitchFamily="49" charset="0"/>
              </a:rPr>
              <a:t>, **</a:t>
            </a:r>
            <a:r>
              <a:rPr lang="en-GB" dirty="0" err="1" smtClean="0">
                <a:latin typeface="Source Code Pro" panose="020B0509030403020204" pitchFamily="49" charset="0"/>
              </a:rPr>
              <a:t>kwargs</a:t>
            </a:r>
            <a:r>
              <a:rPr lang="en-GB" dirty="0" smtClean="0">
                <a:latin typeface="Source Code Pro" panose="020B0509030403020204" pitchFamily="49" charset="0"/>
              </a:rPr>
              <a:t>)</a:t>
            </a:r>
            <a:endParaRPr lang="en-GB" dirty="0">
              <a:latin typeface="Source Code Pro" panose="020B0509030403020204" pitchFamily="49" charset="0"/>
            </a:endParaRPr>
          </a:p>
          <a:p>
            <a:r>
              <a:rPr lang="en-GB" dirty="0">
                <a:latin typeface="Source Code Pro" panose="020B0509030403020204" pitchFamily="49" charset="0"/>
              </a:rPr>
              <a:t>        </a:t>
            </a:r>
            <a:r>
              <a:rPr lang="en-GB" dirty="0" smtClean="0">
                <a:latin typeface="Source Code Pro" panose="020B0509030403020204" pitchFamily="49" charset="0"/>
              </a:rPr>
              <a:t>    finally</a:t>
            </a:r>
            <a:r>
              <a:rPr lang="en-GB" dirty="0">
                <a:latin typeface="Source Code Pro" panose="020B0509030403020204" pitchFamily="49" charset="0"/>
              </a:rPr>
              <a:t>:</a:t>
            </a:r>
          </a:p>
          <a:p>
            <a:r>
              <a:rPr lang="en-GB" dirty="0">
                <a:latin typeface="Source Code Pro" panose="020B0509030403020204" pitchFamily="49" charset="0"/>
              </a:rPr>
              <a:t>            </a:t>
            </a:r>
            <a:r>
              <a:rPr lang="en-GB" dirty="0" smtClean="0">
                <a:latin typeface="Source Code Pro" panose="020B0509030403020204" pitchFamily="49" charset="0"/>
              </a:rPr>
              <a:t>    end </a:t>
            </a:r>
            <a:r>
              <a:rPr lang="en-GB" dirty="0">
                <a:latin typeface="Source Code Pro" panose="020B0509030403020204" pitchFamily="49" charset="0"/>
              </a:rPr>
              <a:t>= time()</a:t>
            </a:r>
          </a:p>
          <a:p>
            <a:r>
              <a:rPr lang="en-GB" dirty="0">
                <a:latin typeface="Source Code Pro" panose="020B0509030403020204" pitchFamily="49" charset="0"/>
              </a:rPr>
              <a:t>            </a:t>
            </a:r>
            <a:r>
              <a:rPr lang="en-GB" dirty="0" smtClean="0">
                <a:latin typeface="Source Code Pro" panose="020B0509030403020204" pitchFamily="49" charset="0"/>
              </a:rPr>
              <a:t>    </a:t>
            </a:r>
            <a:r>
              <a:rPr lang="en-GB" dirty="0" err="1" smtClean="0">
                <a:latin typeface="Source Code Pro" panose="020B0509030403020204" pitchFamily="49" charset="0"/>
              </a:rPr>
              <a:t>self.__report</a:t>
            </a:r>
            <a:r>
              <a:rPr lang="en-GB" dirty="0" smtClean="0">
                <a:latin typeface="Source Code Pro" panose="020B0509030403020204" pitchFamily="49" charset="0"/>
              </a:rPr>
              <a:t>(name, end </a:t>
            </a:r>
            <a:r>
              <a:rPr lang="en-GB" dirty="0">
                <a:latin typeface="Source Code Pro" panose="020B0509030403020204" pitchFamily="49" charset="0"/>
              </a:rPr>
              <a:t>– start</a:t>
            </a:r>
            <a:r>
              <a:rPr lang="en-GB" dirty="0" smtClean="0">
                <a:latin typeface="Source Code Pro" panose="020B0509030403020204" pitchFamily="49" charset="0"/>
              </a:rPr>
              <a:t>)</a:t>
            </a:r>
          </a:p>
          <a:p>
            <a:pPr>
              <a:spcBef>
                <a:spcPts val="600"/>
              </a:spcBef>
            </a:pPr>
            <a:r>
              <a:rPr lang="en-GB" dirty="0">
                <a:latin typeface="Source Code Pro" panose="020B0509030403020204" pitchFamily="49" charset="0"/>
              </a:rPr>
              <a:t> </a:t>
            </a:r>
            <a:r>
              <a:rPr lang="en-GB" dirty="0" smtClean="0">
                <a:latin typeface="Source Code Pro" panose="020B0509030403020204" pitchFamily="49" charset="0"/>
              </a:rPr>
              <a:t>       return wrapper if callable(</a:t>
            </a:r>
            <a:r>
              <a:rPr lang="en-GB" dirty="0" err="1" smtClean="0">
                <a:latin typeface="Source Code Pro" panose="020B0509030403020204" pitchFamily="49" charset="0"/>
              </a:rPr>
              <a:t>attr</a:t>
            </a:r>
            <a:r>
              <a:rPr lang="en-GB" dirty="0" smtClean="0">
                <a:latin typeface="Source Code Pro" panose="020B0509030403020204" pitchFamily="49" charset="0"/>
              </a:rPr>
              <a:t>) else </a:t>
            </a:r>
            <a:r>
              <a:rPr lang="en-GB" dirty="0" err="1" smtClean="0">
                <a:latin typeface="Source Code Pro" panose="020B0509030403020204" pitchFamily="49" charset="0"/>
              </a:rPr>
              <a:t>attr</a:t>
            </a:r>
            <a:endParaRPr lang="en-GB" dirty="0" smtClean="0">
              <a:latin typeface="Source Code Pro" panose="020B0509030403020204" pitchFamily="49" charset="0"/>
            </a:endParaRPr>
          </a:p>
        </p:txBody>
      </p:sp>
    </p:spTree>
    <p:extLst>
      <p:ext uri="{BB962C8B-B14F-4D97-AF65-F5344CB8AC3E}">
        <p14:creationId xmlns:p14="http://schemas.microsoft.com/office/powerpoint/2010/main" val="133096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Null Object pattern</a:t>
            </a:r>
            <a:endParaRPr lang="en-GB" dirty="0"/>
          </a:p>
        </p:txBody>
      </p:sp>
      <p:sp>
        <p:nvSpPr>
          <p:cNvPr id="4" name="TextBox 3"/>
          <p:cNvSpPr txBox="1"/>
          <p:nvPr/>
        </p:nvSpPr>
        <p:spPr>
          <a:xfrm>
            <a:off x="755576" y="2976626"/>
            <a:ext cx="7632848" cy="2232829"/>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400" dirty="0" smtClean="0">
                <a:latin typeface="Source Code Pro" panose="020B0509030403020204" pitchFamily="49" charset="0"/>
              </a:rPr>
              <a:t>class </a:t>
            </a:r>
            <a:r>
              <a:rPr lang="en-GB" sz="2400" dirty="0" err="1" smtClean="0">
                <a:latin typeface="Source Code Pro" panose="020B0509030403020204" pitchFamily="49" charset="0"/>
              </a:rPr>
              <a:t>NullObject</a:t>
            </a:r>
            <a:r>
              <a:rPr lang="en-GB" sz="2400" dirty="0" smtClean="0">
                <a:latin typeface="Source Code Pro" panose="020B0509030403020204" pitchFamily="49" charset="0"/>
              </a:rPr>
              <a:t>:</a:t>
            </a:r>
          </a:p>
          <a:p>
            <a:pPr>
              <a:spcBef>
                <a:spcPts val="600"/>
              </a:spcBef>
            </a:pPr>
            <a:r>
              <a:rPr lang="en-GB" sz="2400" dirty="0">
                <a:latin typeface="Source Code Pro" panose="020B0509030403020204" pitchFamily="49" charset="0"/>
              </a:rPr>
              <a:t> </a:t>
            </a:r>
            <a:r>
              <a:rPr lang="en-GB" sz="2400" dirty="0" smtClean="0">
                <a:latin typeface="Source Code Pro" panose="020B0509030403020204" pitchFamily="49" charset="0"/>
              </a:rPr>
              <a:t>   </a:t>
            </a:r>
            <a:r>
              <a:rPr lang="en-GB" sz="2400" dirty="0" err="1" smtClean="0">
                <a:latin typeface="Source Code Pro" panose="020B0509030403020204" pitchFamily="49" charset="0"/>
              </a:rPr>
              <a:t>def</a:t>
            </a:r>
            <a:r>
              <a:rPr lang="en-GB" sz="2400" dirty="0" smtClean="0">
                <a:latin typeface="Source Code Pro" panose="020B0509030403020204" pitchFamily="49" charset="0"/>
              </a:rPr>
              <a:t> __call__(self, *</a:t>
            </a:r>
            <a:r>
              <a:rPr lang="en-GB" sz="2400" dirty="0" err="1" smtClean="0">
                <a:latin typeface="Source Code Pro" panose="020B0509030403020204" pitchFamily="49" charset="0"/>
              </a:rPr>
              <a:t>args</a:t>
            </a:r>
            <a:r>
              <a:rPr lang="en-GB" sz="2400" dirty="0" smtClean="0">
                <a:latin typeface="Source Code Pro" panose="020B0509030403020204" pitchFamily="49" charset="0"/>
              </a:rPr>
              <a:t>, **</a:t>
            </a:r>
            <a:r>
              <a:rPr lang="en-GB" sz="2400" dirty="0" err="1" smtClean="0">
                <a:latin typeface="Source Code Pro" panose="020B0509030403020204" pitchFamily="49" charset="0"/>
              </a:rPr>
              <a:t>kwargs</a:t>
            </a:r>
            <a:r>
              <a:rPr lang="en-GB" sz="2400" dirty="0" smtClean="0">
                <a:latin typeface="Source Code Pro" panose="020B0509030403020204" pitchFamily="49" charset="0"/>
              </a:rPr>
              <a:t>):</a:t>
            </a:r>
          </a:p>
          <a:p>
            <a:r>
              <a:rPr lang="en-GB" sz="2400" dirty="0">
                <a:latin typeface="Source Code Pro" panose="020B0509030403020204" pitchFamily="49" charset="0"/>
              </a:rPr>
              <a:t> </a:t>
            </a:r>
            <a:r>
              <a:rPr lang="en-GB" sz="2400" dirty="0" smtClean="0">
                <a:latin typeface="Source Code Pro" panose="020B0509030403020204" pitchFamily="49" charset="0"/>
              </a:rPr>
              <a:t>       return self</a:t>
            </a:r>
          </a:p>
          <a:p>
            <a:pPr>
              <a:spcBef>
                <a:spcPts val="600"/>
              </a:spcBef>
            </a:pPr>
            <a:r>
              <a:rPr lang="en-GB" sz="2400" dirty="0" smtClean="0">
                <a:latin typeface="Source Code Pro" panose="020B0509030403020204" pitchFamily="49" charset="0"/>
              </a:rPr>
              <a:t>    </a:t>
            </a:r>
            <a:r>
              <a:rPr lang="en-GB" sz="2400" dirty="0" err="1" smtClean="0">
                <a:latin typeface="Source Code Pro" panose="020B0509030403020204" pitchFamily="49" charset="0"/>
              </a:rPr>
              <a:t>def</a:t>
            </a:r>
            <a:r>
              <a:rPr lang="en-GB" sz="2400" dirty="0" smtClean="0">
                <a:latin typeface="Source Code Pro" panose="020B0509030403020204" pitchFamily="49" charset="0"/>
              </a:rPr>
              <a:t> __</a:t>
            </a:r>
            <a:r>
              <a:rPr lang="en-GB" sz="2400" dirty="0" err="1" smtClean="0">
                <a:latin typeface="Source Code Pro" panose="020B0509030403020204" pitchFamily="49" charset="0"/>
              </a:rPr>
              <a:t>getattr</a:t>
            </a:r>
            <a:r>
              <a:rPr lang="en-GB" sz="2400" dirty="0" smtClean="0">
                <a:latin typeface="Source Code Pro" panose="020B0509030403020204" pitchFamily="49" charset="0"/>
              </a:rPr>
              <a:t>__(self, name):</a:t>
            </a:r>
          </a:p>
          <a:p>
            <a:r>
              <a:rPr lang="en-GB" sz="2400" dirty="0" smtClean="0">
                <a:latin typeface="Source Code Pro" panose="020B0509030403020204" pitchFamily="49" charset="0"/>
              </a:rPr>
              <a:t>        return self</a:t>
            </a:r>
          </a:p>
        </p:txBody>
      </p:sp>
      <p:sp>
        <p:nvSpPr>
          <p:cNvPr id="5" name="TextBox 4"/>
          <p:cNvSpPr txBox="1"/>
          <p:nvPr/>
        </p:nvSpPr>
        <p:spPr>
          <a:xfrm>
            <a:off x="2051720" y="1949350"/>
            <a:ext cx="5760640" cy="523220"/>
          </a:xfrm>
          <a:prstGeom prst="rect">
            <a:avLst/>
          </a:prstGeom>
          <a:noFill/>
        </p:spPr>
        <p:txBody>
          <a:bodyPr wrap="square" rtlCol="0">
            <a:spAutoFit/>
          </a:bodyPr>
          <a:lstStyle/>
          <a:p>
            <a:r>
              <a:rPr lang="en-GB" sz="1400" dirty="0" smtClean="0">
                <a:solidFill>
                  <a:schemeClr val="tx1">
                    <a:lumMod val="75000"/>
                    <a:lumOff val="25000"/>
                  </a:schemeClr>
                </a:solidFill>
              </a:rPr>
              <a:t>A generic Null Object implementation useful, for example, as for test dummy objects, particularly if no specific return values are expected or tested</a:t>
            </a:r>
            <a:endParaRPr lang="en-GB" sz="1400" i="1" dirty="0">
              <a:solidFill>
                <a:schemeClr val="tx1">
                  <a:lumMod val="75000"/>
                  <a:lumOff val="25000"/>
                </a:schemeClr>
              </a:solidFill>
            </a:endParaRPr>
          </a:p>
        </p:txBody>
      </p:sp>
      <p:cxnSp>
        <p:nvCxnSpPr>
          <p:cNvPr id="6" name="Straight Connector 5"/>
          <p:cNvCxnSpPr/>
          <p:nvPr/>
        </p:nvCxnSpPr>
        <p:spPr>
          <a:xfrm>
            <a:off x="2267744" y="2472570"/>
            <a:ext cx="0" cy="432048"/>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71800" y="5641503"/>
            <a:ext cx="5400600" cy="307777"/>
          </a:xfrm>
          <a:prstGeom prst="rect">
            <a:avLst/>
          </a:prstGeom>
          <a:noFill/>
        </p:spPr>
        <p:txBody>
          <a:bodyPr wrap="square" rtlCol="0">
            <a:spAutoFit/>
          </a:bodyPr>
          <a:lstStyle/>
          <a:p>
            <a:r>
              <a:rPr lang="en-GB" sz="1400" dirty="0" smtClean="0">
                <a:solidFill>
                  <a:schemeClr val="tx1">
                    <a:lumMod val="75000"/>
                    <a:lumOff val="25000"/>
                  </a:schemeClr>
                </a:solidFill>
              </a:rPr>
              <a:t>Method calls on </a:t>
            </a:r>
            <a:r>
              <a:rPr lang="en-GB" sz="1400" i="1" dirty="0" err="1" smtClean="0">
                <a:solidFill>
                  <a:schemeClr val="tx1">
                    <a:lumMod val="75000"/>
                    <a:lumOff val="25000"/>
                  </a:schemeClr>
                </a:solidFill>
              </a:rPr>
              <a:t>NullObject</a:t>
            </a:r>
            <a:r>
              <a:rPr lang="en-GB" sz="1400" dirty="0" smtClean="0">
                <a:solidFill>
                  <a:schemeClr val="tx1">
                    <a:lumMod val="75000"/>
                    <a:lumOff val="25000"/>
                  </a:schemeClr>
                </a:solidFill>
              </a:rPr>
              <a:t> are chainable as </a:t>
            </a:r>
            <a:r>
              <a:rPr lang="en-GB" sz="1400" i="1" dirty="0" err="1" smtClean="0">
                <a:solidFill>
                  <a:schemeClr val="tx1">
                    <a:lumMod val="75000"/>
                    <a:lumOff val="25000"/>
                  </a:schemeClr>
                </a:solidFill>
              </a:rPr>
              <a:t>NullObject</a:t>
            </a:r>
            <a:r>
              <a:rPr lang="en-GB" sz="1400" dirty="0" smtClean="0">
                <a:solidFill>
                  <a:schemeClr val="tx1">
                    <a:lumMod val="75000"/>
                    <a:lumOff val="25000"/>
                  </a:schemeClr>
                </a:solidFill>
              </a:rPr>
              <a:t> is callable</a:t>
            </a:r>
            <a:endParaRPr lang="en-GB" sz="1400" i="1" dirty="0">
              <a:solidFill>
                <a:schemeClr val="tx1">
                  <a:lumMod val="75000"/>
                  <a:lumOff val="25000"/>
                </a:schemeClr>
              </a:solidFill>
            </a:endParaRPr>
          </a:p>
        </p:txBody>
      </p:sp>
      <p:cxnSp>
        <p:nvCxnSpPr>
          <p:cNvPr id="9" name="Straight Connector 8"/>
          <p:cNvCxnSpPr/>
          <p:nvPr/>
        </p:nvCxnSpPr>
        <p:spPr>
          <a:xfrm flipV="1">
            <a:off x="2987824" y="3913311"/>
            <a:ext cx="0" cy="172819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10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Realising values as objects</a:t>
            </a:r>
            <a:endParaRPr lang="en-GB" dirty="0"/>
          </a:p>
        </p:txBody>
      </p:sp>
      <p:sp>
        <p:nvSpPr>
          <p:cNvPr id="3" name="Content Placeholder 2"/>
          <p:cNvSpPr>
            <a:spLocks noGrp="1"/>
          </p:cNvSpPr>
          <p:nvPr>
            <p:ph idx="1"/>
          </p:nvPr>
        </p:nvSpPr>
        <p:spPr/>
        <p:txBody>
          <a:bodyPr>
            <a:noAutofit/>
          </a:bodyPr>
          <a:lstStyle/>
          <a:p>
            <a:r>
              <a:rPr lang="en-GB" dirty="0" smtClean="0"/>
              <a:t>It is worth differentiating between objects that represent mechanisms...</a:t>
            </a:r>
          </a:p>
          <a:p>
            <a:pPr lvl="1"/>
            <a:r>
              <a:rPr lang="en-GB" dirty="0" smtClean="0"/>
              <a:t>And may therefore have changing state</a:t>
            </a:r>
          </a:p>
          <a:p>
            <a:r>
              <a:rPr lang="en-GB" dirty="0" smtClean="0"/>
              <a:t>And objects that represent values</a:t>
            </a:r>
          </a:p>
          <a:p>
            <a:pPr lvl="1"/>
            <a:r>
              <a:rPr lang="en-GB" dirty="0" smtClean="0"/>
              <a:t>Their focus is information (e.g., quantities), rather than being strongly behavioural (e.g., tasks), or entity-like (e.g., users)</a:t>
            </a:r>
          </a:p>
          <a:p>
            <a:pPr lvl="1"/>
            <a:r>
              <a:rPr lang="en-GB" dirty="0" smtClean="0"/>
              <a:t>They should be easily shared and consistent, hence immutable (i.e., like </a:t>
            </a:r>
            <a:r>
              <a:rPr lang="en-GB" i="1" dirty="0" err="1" smtClean="0"/>
              <a:t>str</a:t>
            </a:r>
            <a:r>
              <a:rPr lang="en-GB" dirty="0" smtClean="0"/>
              <a:t>)</a:t>
            </a:r>
            <a:endParaRPr lang="en-GB" i="1" dirty="0"/>
          </a:p>
        </p:txBody>
      </p:sp>
    </p:spTree>
    <p:extLst>
      <p:ext uri="{BB962C8B-B14F-4D97-AF65-F5344CB8AC3E}">
        <p14:creationId xmlns:p14="http://schemas.microsoft.com/office/powerpoint/2010/main" val="279937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Immutable Value pattern</a:t>
            </a:r>
            <a:endParaRPr lang="en-GB" dirty="0"/>
          </a:p>
        </p:txBody>
      </p:sp>
      <p:sp>
        <p:nvSpPr>
          <p:cNvPr id="3" name="Content Placeholder 2"/>
          <p:cNvSpPr>
            <a:spLocks noGrp="1"/>
          </p:cNvSpPr>
          <p:nvPr>
            <p:ph idx="1"/>
          </p:nvPr>
        </p:nvSpPr>
        <p:spPr/>
        <p:txBody>
          <a:bodyPr>
            <a:noAutofit/>
          </a:bodyPr>
          <a:lstStyle/>
          <a:p>
            <a:r>
              <a:rPr lang="en-GB" dirty="0" smtClean="0"/>
              <a:t>For a class of value objects...</a:t>
            </a:r>
          </a:p>
          <a:p>
            <a:pPr lvl="1"/>
            <a:r>
              <a:rPr lang="en-GB" dirty="0"/>
              <a:t>Provide for rich construction to ensure well-formed objects are easy to create</a:t>
            </a:r>
          </a:p>
          <a:p>
            <a:pPr lvl="1"/>
            <a:r>
              <a:rPr lang="en-GB" dirty="0" smtClean="0"/>
              <a:t>Provide query but not modifier </a:t>
            </a:r>
            <a:r>
              <a:rPr lang="en-GB" dirty="0"/>
              <a:t>methods</a:t>
            </a:r>
          </a:p>
          <a:p>
            <a:pPr lvl="1"/>
            <a:r>
              <a:rPr lang="en-GB" dirty="0"/>
              <a:t>Consider </a:t>
            </a:r>
            <a:r>
              <a:rPr lang="en-GB" i="1" dirty="0" smtClean="0"/>
              <a:t>@property</a:t>
            </a:r>
            <a:r>
              <a:rPr lang="en-GB" dirty="0" smtClean="0"/>
              <a:t> for zero-parameter query methods so they look like attributes</a:t>
            </a:r>
            <a:endParaRPr lang="en-GB" dirty="0"/>
          </a:p>
          <a:p>
            <a:pPr lvl="1"/>
            <a:r>
              <a:rPr lang="en-GB" dirty="0" smtClean="0"/>
              <a:t>Define </a:t>
            </a:r>
            <a:r>
              <a:rPr lang="en-GB" i="1" dirty="0"/>
              <a:t>__</a:t>
            </a:r>
            <a:r>
              <a:rPr lang="en-GB" i="1" dirty="0" err="1"/>
              <a:t>eq</a:t>
            </a:r>
            <a:r>
              <a:rPr lang="en-GB" i="1" dirty="0"/>
              <a:t>__</a:t>
            </a:r>
            <a:r>
              <a:rPr lang="en-GB" dirty="0"/>
              <a:t> and </a:t>
            </a:r>
            <a:r>
              <a:rPr lang="en-GB" i="1" dirty="0"/>
              <a:t>__hash__</a:t>
            </a:r>
            <a:r>
              <a:rPr lang="en-GB" dirty="0"/>
              <a:t> </a:t>
            </a:r>
            <a:r>
              <a:rPr lang="en-GB" dirty="0" smtClean="0"/>
              <a:t>methods</a:t>
            </a:r>
          </a:p>
          <a:p>
            <a:pPr lvl="1"/>
            <a:r>
              <a:rPr lang="en-GB" dirty="0" smtClean="0"/>
              <a:t>Provide relational operators if values are ordered (see </a:t>
            </a:r>
            <a:r>
              <a:rPr lang="en-GB" i="1" dirty="0" err="1" smtClean="0"/>
              <a:t>functools.total_ordering</a:t>
            </a:r>
            <a:r>
              <a:rPr lang="en-GB" dirty="0" smtClean="0"/>
              <a:t>)</a:t>
            </a:r>
            <a:endParaRPr lang="en-GB" dirty="0"/>
          </a:p>
        </p:txBody>
      </p:sp>
    </p:spTree>
    <p:extLst>
      <p:ext uri="{BB962C8B-B14F-4D97-AF65-F5344CB8AC3E}">
        <p14:creationId xmlns:p14="http://schemas.microsoft.com/office/powerpoint/2010/main" val="243668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the money</a:t>
            </a:r>
            <a:endParaRPr lang="en-GB" dirty="0"/>
          </a:p>
        </p:txBody>
      </p:sp>
      <p:sp>
        <p:nvSpPr>
          <p:cNvPr id="5" name="TextBox 4"/>
          <p:cNvSpPr txBox="1"/>
          <p:nvPr/>
        </p:nvSpPr>
        <p:spPr>
          <a:xfrm>
            <a:off x="899592" y="1412776"/>
            <a:ext cx="7416824" cy="489654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600" dirty="0">
                <a:latin typeface="Source Code Pro" panose="020B0509030403020204" pitchFamily="49" charset="0"/>
              </a:rPr>
              <a:t>@</a:t>
            </a:r>
            <a:r>
              <a:rPr lang="en-GB" sz="1600" dirty="0" err="1">
                <a:latin typeface="Source Code Pro" panose="020B0509030403020204" pitchFamily="49" charset="0"/>
              </a:rPr>
              <a:t>total_ordering</a:t>
            </a:r>
            <a:endParaRPr lang="en-GB" sz="1600" dirty="0">
              <a:latin typeface="Source Code Pro" panose="020B0509030403020204" pitchFamily="49" charset="0"/>
            </a:endParaRPr>
          </a:p>
          <a:p>
            <a:r>
              <a:rPr lang="en-GB" sz="1600" dirty="0">
                <a:latin typeface="Source Code Pro" panose="020B0509030403020204" pitchFamily="49" charset="0"/>
              </a:rPr>
              <a:t>class Money:</a:t>
            </a:r>
          </a:p>
          <a:p>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a:latin typeface="Source Code Pro" panose="020B0509030403020204" pitchFamily="49" charset="0"/>
              </a:rPr>
              <a:t>__</a:t>
            </a:r>
            <a:r>
              <a:rPr lang="en-GB" sz="1600" dirty="0" err="1">
                <a:latin typeface="Source Code Pro" panose="020B0509030403020204" pitchFamily="49" charset="0"/>
              </a:rPr>
              <a:t>init</a:t>
            </a:r>
            <a:r>
              <a:rPr lang="en-GB" sz="1600" dirty="0">
                <a:latin typeface="Source Code Pro" panose="020B0509030403020204" pitchFamily="49" charset="0"/>
              </a:rPr>
              <a:t>__(self, units, hundredths):</a:t>
            </a:r>
          </a:p>
          <a:p>
            <a:r>
              <a:rPr lang="en-GB" sz="1600" dirty="0" smtClean="0">
                <a:latin typeface="Source Code Pro" panose="020B0509030403020204" pitchFamily="49" charset="0"/>
              </a:rPr>
              <a:t>        </a:t>
            </a:r>
            <a:r>
              <a:rPr lang="en-GB" sz="1600" dirty="0" err="1" smtClean="0">
                <a:latin typeface="Source Code Pro" panose="020B0509030403020204" pitchFamily="49" charset="0"/>
              </a:rPr>
              <a:t>self</a:t>
            </a:r>
            <a:r>
              <a:rPr lang="en-GB" sz="1600" dirty="0" err="1">
                <a:latin typeface="Source Code Pro" panose="020B0509030403020204" pitchFamily="49" charset="0"/>
              </a:rPr>
              <a:t>.__units</a:t>
            </a:r>
            <a:r>
              <a:rPr lang="en-GB" sz="1600" dirty="0">
                <a:latin typeface="Source Code Pro" panose="020B0509030403020204" pitchFamily="49" charset="0"/>
              </a:rPr>
              <a:t> = units</a:t>
            </a:r>
          </a:p>
          <a:p>
            <a:r>
              <a:rPr lang="en-GB" sz="1600" dirty="0" smtClean="0">
                <a:latin typeface="Source Code Pro" panose="020B0509030403020204" pitchFamily="49" charset="0"/>
              </a:rPr>
              <a:t>        </a:t>
            </a:r>
            <a:r>
              <a:rPr lang="en-GB" sz="1600" dirty="0" err="1" smtClean="0">
                <a:latin typeface="Source Code Pro" panose="020B0509030403020204" pitchFamily="49" charset="0"/>
              </a:rPr>
              <a:t>self</a:t>
            </a:r>
            <a:r>
              <a:rPr lang="en-GB" sz="1600" dirty="0" err="1">
                <a:latin typeface="Source Code Pro" panose="020B0509030403020204" pitchFamily="49" charset="0"/>
              </a:rPr>
              <a:t>.__hundredths</a:t>
            </a:r>
            <a:r>
              <a:rPr lang="en-GB" sz="1600" dirty="0">
                <a:latin typeface="Source Code Pro" panose="020B0509030403020204" pitchFamily="49" charset="0"/>
              </a:rPr>
              <a:t> = hundredths</a:t>
            </a:r>
          </a:p>
          <a:p>
            <a:pPr>
              <a:spcBef>
                <a:spcPts val="600"/>
              </a:spcBef>
            </a:pPr>
            <a:r>
              <a:rPr lang="en-GB" sz="1600" dirty="0" smtClean="0">
                <a:latin typeface="Source Code Pro" panose="020B0509030403020204" pitchFamily="49" charset="0"/>
              </a:rPr>
              <a:t>    @property</a:t>
            </a:r>
            <a:endParaRPr lang="en-GB" sz="1600" dirty="0">
              <a:latin typeface="Source Code Pro" panose="020B0509030403020204" pitchFamily="49" charset="0"/>
            </a:endParaRPr>
          </a:p>
          <a:p>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a:latin typeface="Source Code Pro" panose="020B0509030403020204" pitchFamily="49" charset="0"/>
              </a:rPr>
              <a:t>units(self):</a:t>
            </a:r>
          </a:p>
          <a:p>
            <a:r>
              <a:rPr lang="en-GB" sz="1600" dirty="0" smtClean="0">
                <a:latin typeface="Source Code Pro" panose="020B0509030403020204" pitchFamily="49" charset="0"/>
              </a:rPr>
              <a:t>        return </a:t>
            </a:r>
            <a:r>
              <a:rPr lang="en-GB" sz="1600" dirty="0" err="1">
                <a:latin typeface="Source Code Pro" panose="020B0509030403020204" pitchFamily="49" charset="0"/>
              </a:rPr>
              <a:t>self.__units</a:t>
            </a:r>
            <a:endParaRPr lang="en-GB" sz="1600" dirty="0">
              <a:latin typeface="Source Code Pro" panose="020B0509030403020204" pitchFamily="49" charset="0"/>
            </a:endParaRPr>
          </a:p>
          <a:p>
            <a:pPr>
              <a:spcBef>
                <a:spcPts val="600"/>
              </a:spcBef>
            </a:pPr>
            <a:r>
              <a:rPr lang="en-GB" sz="1600" dirty="0" smtClean="0">
                <a:latin typeface="Source Code Pro" panose="020B0509030403020204" pitchFamily="49" charset="0"/>
              </a:rPr>
              <a:t>    @</a:t>
            </a:r>
            <a:r>
              <a:rPr lang="en-GB" sz="1600" dirty="0">
                <a:latin typeface="Source Code Pro" panose="020B0509030403020204" pitchFamily="49" charset="0"/>
              </a:rPr>
              <a:t>property</a:t>
            </a:r>
          </a:p>
          <a:p>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a:latin typeface="Source Code Pro" panose="020B0509030403020204" pitchFamily="49" charset="0"/>
              </a:rPr>
              <a:t>hundredths(self):</a:t>
            </a:r>
          </a:p>
          <a:p>
            <a:r>
              <a:rPr lang="en-GB" sz="1600" dirty="0" smtClean="0">
                <a:latin typeface="Source Code Pro" panose="020B0509030403020204" pitchFamily="49" charset="0"/>
              </a:rPr>
              <a:t>        return </a:t>
            </a:r>
            <a:r>
              <a:rPr lang="en-GB" sz="1600" dirty="0" err="1">
                <a:latin typeface="Source Code Pro" panose="020B0509030403020204" pitchFamily="49" charset="0"/>
              </a:rPr>
              <a:t>self.__hundredths</a:t>
            </a:r>
            <a:endParaRPr lang="en-GB" sz="1600" dirty="0">
              <a:latin typeface="Source Code Pro" panose="020B0509030403020204" pitchFamily="49" charset="0"/>
            </a:endParaRPr>
          </a:p>
          <a:p>
            <a:pPr>
              <a:spcBef>
                <a:spcPts val="600"/>
              </a:spcBef>
            </a:pPr>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a:latin typeface="Source Code Pro" panose="020B0509030403020204" pitchFamily="49" charset="0"/>
              </a:rPr>
              <a:t>__</a:t>
            </a:r>
            <a:r>
              <a:rPr lang="en-GB" sz="1600" dirty="0" err="1">
                <a:latin typeface="Source Code Pro" panose="020B0509030403020204" pitchFamily="49" charset="0"/>
              </a:rPr>
              <a:t>eq</a:t>
            </a:r>
            <a:r>
              <a:rPr lang="en-GB" sz="1600" dirty="0">
                <a:latin typeface="Source Code Pro" panose="020B0509030403020204" pitchFamily="49" charset="0"/>
              </a:rPr>
              <a:t>__(self, other):</a:t>
            </a:r>
          </a:p>
          <a:p>
            <a:r>
              <a:rPr lang="en-GB" sz="1600" dirty="0" smtClean="0">
                <a:latin typeface="Source Code Pro" panose="020B0509030403020204" pitchFamily="49" charset="0"/>
              </a:rPr>
              <a:t>        return </a:t>
            </a:r>
            <a:r>
              <a:rPr lang="en-GB" sz="1600" dirty="0">
                <a:latin typeface="Source Code Pro" panose="020B0509030403020204" pitchFamily="49" charset="0"/>
              </a:rPr>
              <a:t>(</a:t>
            </a:r>
            <a:r>
              <a:rPr lang="en-GB" sz="1600" dirty="0" err="1">
                <a:latin typeface="Source Code Pro" panose="020B0509030403020204" pitchFamily="49" charset="0"/>
              </a:rPr>
              <a:t>self.units</a:t>
            </a:r>
            <a:r>
              <a:rPr lang="en-GB" sz="1600" dirty="0">
                <a:latin typeface="Source Code Pro" panose="020B0509030403020204" pitchFamily="49" charset="0"/>
              </a:rPr>
              <a:t> == </a:t>
            </a:r>
            <a:r>
              <a:rPr lang="en-GB" sz="1600" dirty="0" err="1">
                <a:latin typeface="Source Code Pro" panose="020B0509030403020204" pitchFamily="49" charset="0"/>
              </a:rPr>
              <a:t>other.units</a:t>
            </a:r>
            <a:r>
              <a:rPr lang="en-GB" sz="1600" dirty="0">
                <a:latin typeface="Source Code Pro" panose="020B0509030403020204" pitchFamily="49" charset="0"/>
              </a:rPr>
              <a:t> and</a:t>
            </a:r>
          </a:p>
          <a:p>
            <a:r>
              <a:rPr lang="en-GB" sz="1600" dirty="0" smtClean="0">
                <a:latin typeface="Source Code Pro" panose="020B0509030403020204" pitchFamily="49" charset="0"/>
              </a:rPr>
              <a:t>                </a:t>
            </a:r>
            <a:r>
              <a:rPr lang="en-GB" sz="1600" dirty="0" err="1" smtClean="0">
                <a:latin typeface="Source Code Pro" panose="020B0509030403020204" pitchFamily="49" charset="0"/>
              </a:rPr>
              <a:t>self.hundredths</a:t>
            </a:r>
            <a:r>
              <a:rPr lang="en-GB" sz="1600" dirty="0" smtClean="0">
                <a:latin typeface="Source Code Pro" panose="020B0509030403020204" pitchFamily="49" charset="0"/>
              </a:rPr>
              <a:t> </a:t>
            </a:r>
            <a:r>
              <a:rPr lang="en-GB" sz="1600" dirty="0">
                <a:latin typeface="Source Code Pro" panose="020B0509030403020204" pitchFamily="49" charset="0"/>
              </a:rPr>
              <a:t>== </a:t>
            </a:r>
            <a:r>
              <a:rPr lang="en-GB" sz="1600" dirty="0" err="1">
                <a:latin typeface="Source Code Pro" panose="020B0509030403020204" pitchFamily="49" charset="0"/>
              </a:rPr>
              <a:t>other.hundredths</a:t>
            </a:r>
            <a:r>
              <a:rPr lang="en-GB" sz="1600" dirty="0">
                <a:latin typeface="Source Code Pro" panose="020B0509030403020204" pitchFamily="49" charset="0"/>
              </a:rPr>
              <a:t>)</a:t>
            </a:r>
          </a:p>
          <a:p>
            <a:pPr>
              <a:spcBef>
                <a:spcPts val="600"/>
              </a:spcBef>
            </a:pPr>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a:latin typeface="Source Code Pro" panose="020B0509030403020204" pitchFamily="49" charset="0"/>
              </a:rPr>
              <a:t>__</a:t>
            </a:r>
            <a:r>
              <a:rPr lang="en-GB" sz="1600" dirty="0" err="1">
                <a:latin typeface="Source Code Pro" panose="020B0509030403020204" pitchFamily="49" charset="0"/>
              </a:rPr>
              <a:t>lt</a:t>
            </a:r>
            <a:r>
              <a:rPr lang="en-GB" sz="1600" dirty="0">
                <a:latin typeface="Source Code Pro" panose="020B0509030403020204" pitchFamily="49" charset="0"/>
              </a:rPr>
              <a:t>__(self, other):</a:t>
            </a:r>
          </a:p>
          <a:p>
            <a:r>
              <a:rPr lang="en-GB" sz="1600" dirty="0" smtClean="0">
                <a:latin typeface="Source Code Pro" panose="020B0509030403020204" pitchFamily="49" charset="0"/>
              </a:rPr>
              <a:t>        return ((</a:t>
            </a:r>
            <a:r>
              <a:rPr lang="en-GB" sz="1600" dirty="0" err="1">
                <a:latin typeface="Source Code Pro" panose="020B0509030403020204" pitchFamily="49" charset="0"/>
              </a:rPr>
              <a:t>self.units</a:t>
            </a:r>
            <a:r>
              <a:rPr lang="en-GB" sz="1600" dirty="0">
                <a:latin typeface="Source Code Pro" panose="020B0509030403020204" pitchFamily="49" charset="0"/>
              </a:rPr>
              <a:t>, </a:t>
            </a:r>
            <a:r>
              <a:rPr lang="en-GB" sz="1600" dirty="0" err="1">
                <a:latin typeface="Source Code Pro" panose="020B0509030403020204" pitchFamily="49" charset="0"/>
              </a:rPr>
              <a:t>self.hundredths</a:t>
            </a:r>
            <a:r>
              <a:rPr lang="en-GB" sz="1600" dirty="0">
                <a:latin typeface="Source Code Pro" panose="020B0509030403020204" pitchFamily="49" charset="0"/>
              </a:rPr>
              <a:t>) </a:t>
            </a:r>
            <a:r>
              <a:rPr lang="en-GB" sz="1600" dirty="0" smtClean="0">
                <a:latin typeface="Source Code Pro" panose="020B0509030403020204" pitchFamily="49" charset="0"/>
              </a:rPr>
              <a:t>&lt;</a:t>
            </a:r>
          </a:p>
          <a:p>
            <a:r>
              <a:rPr lang="en-GB" sz="1600" dirty="0">
                <a:latin typeface="Source Code Pro" panose="020B0509030403020204" pitchFamily="49" charset="0"/>
              </a:rPr>
              <a:t> </a:t>
            </a:r>
            <a:r>
              <a:rPr lang="en-GB" sz="1600" dirty="0" smtClean="0">
                <a:latin typeface="Source Code Pro" panose="020B0509030403020204" pitchFamily="49" charset="0"/>
              </a:rPr>
              <a:t>               (</a:t>
            </a:r>
            <a:r>
              <a:rPr lang="en-GB" sz="1600" dirty="0" err="1">
                <a:latin typeface="Source Code Pro" panose="020B0509030403020204" pitchFamily="49" charset="0"/>
              </a:rPr>
              <a:t>other.units</a:t>
            </a:r>
            <a:r>
              <a:rPr lang="en-GB" sz="1600" dirty="0">
                <a:latin typeface="Source Code Pro" panose="020B0509030403020204" pitchFamily="49" charset="0"/>
              </a:rPr>
              <a:t>, </a:t>
            </a:r>
            <a:r>
              <a:rPr lang="en-GB" sz="1600" dirty="0" err="1">
                <a:latin typeface="Source Code Pro" panose="020B0509030403020204" pitchFamily="49" charset="0"/>
              </a:rPr>
              <a:t>other.hundredths</a:t>
            </a:r>
            <a:r>
              <a:rPr lang="en-GB" sz="1600" dirty="0" smtClean="0">
                <a:latin typeface="Source Code Pro" panose="020B0509030403020204" pitchFamily="49" charset="0"/>
              </a:rPr>
              <a:t>))</a:t>
            </a:r>
          </a:p>
          <a:p>
            <a:r>
              <a:rPr lang="en-GB" sz="1600" dirty="0">
                <a:latin typeface="Source Code Pro" panose="020B0509030403020204" pitchFamily="49" charset="0"/>
              </a:rPr>
              <a:t> </a:t>
            </a:r>
            <a:r>
              <a:rPr lang="en-GB" sz="1600" dirty="0" smtClean="0">
                <a:latin typeface="Source Code Pro" panose="020B0509030403020204" pitchFamily="49" charset="0"/>
              </a:rPr>
              <a:t>   ...</a:t>
            </a:r>
            <a:endParaRPr lang="en-GB" sz="1600" dirty="0">
              <a:latin typeface="Source Code Pro" panose="020B0509030403020204" pitchFamily="49" charset="0"/>
            </a:endParaRPr>
          </a:p>
        </p:txBody>
      </p:sp>
    </p:spTree>
    <p:extLst>
      <p:ext uri="{BB962C8B-B14F-4D97-AF65-F5344CB8AC3E}">
        <p14:creationId xmlns:p14="http://schemas.microsoft.com/office/powerpoint/2010/main" val="194776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 the money</a:t>
            </a:r>
            <a:endParaRPr lang="en-GB" dirty="0"/>
          </a:p>
        </p:txBody>
      </p:sp>
      <p:sp>
        <p:nvSpPr>
          <p:cNvPr id="5" name="TextBox 4"/>
          <p:cNvSpPr txBox="1"/>
          <p:nvPr/>
        </p:nvSpPr>
        <p:spPr>
          <a:xfrm>
            <a:off x="899592" y="1412776"/>
            <a:ext cx="7416824" cy="4896544"/>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600" dirty="0">
                <a:latin typeface="Source Code Pro" panose="020B0509030403020204" pitchFamily="49" charset="0"/>
              </a:rPr>
              <a:t>@</a:t>
            </a:r>
            <a:r>
              <a:rPr lang="en-GB" sz="1600" dirty="0" err="1">
                <a:latin typeface="Source Code Pro" panose="020B0509030403020204" pitchFamily="49" charset="0"/>
              </a:rPr>
              <a:t>total_ordering</a:t>
            </a:r>
            <a:endParaRPr lang="en-GB" sz="1600" dirty="0">
              <a:latin typeface="Source Code Pro" panose="020B0509030403020204" pitchFamily="49" charset="0"/>
            </a:endParaRPr>
          </a:p>
          <a:p>
            <a:r>
              <a:rPr lang="en-GB" sz="1600" dirty="0">
                <a:latin typeface="Source Code Pro" panose="020B0509030403020204" pitchFamily="49" charset="0"/>
              </a:rPr>
              <a:t>class Money:</a:t>
            </a:r>
          </a:p>
          <a:p>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a:latin typeface="Source Code Pro" panose="020B0509030403020204" pitchFamily="49" charset="0"/>
              </a:rPr>
              <a:t>__</a:t>
            </a:r>
            <a:r>
              <a:rPr lang="en-GB" sz="1600" dirty="0" err="1">
                <a:latin typeface="Source Code Pro" panose="020B0509030403020204" pitchFamily="49" charset="0"/>
              </a:rPr>
              <a:t>init</a:t>
            </a:r>
            <a:r>
              <a:rPr lang="en-GB" sz="1600" dirty="0">
                <a:latin typeface="Source Code Pro" panose="020B0509030403020204" pitchFamily="49" charset="0"/>
              </a:rPr>
              <a:t>__(self, units, hundredths):</a:t>
            </a:r>
          </a:p>
          <a:p>
            <a:r>
              <a:rPr lang="en-GB" sz="1600" dirty="0" smtClean="0">
                <a:latin typeface="Source Code Pro" panose="020B0509030403020204" pitchFamily="49" charset="0"/>
              </a:rPr>
              <a:t>        self.__</a:t>
            </a:r>
            <a:r>
              <a:rPr lang="en-GB" sz="1600" dirty="0" err="1" smtClean="0">
                <a:latin typeface="Source Code Pro" panose="020B0509030403020204" pitchFamily="49" charset="0"/>
              </a:rPr>
              <a:t>total_hundredths</a:t>
            </a:r>
            <a:r>
              <a:rPr lang="en-GB" sz="1600" dirty="0" smtClean="0">
                <a:latin typeface="Source Code Pro" panose="020B0509030403020204" pitchFamily="49" charset="0"/>
              </a:rPr>
              <a:t> </a:t>
            </a:r>
            <a:r>
              <a:rPr lang="en-GB" sz="1600" dirty="0">
                <a:latin typeface="Source Code Pro" panose="020B0509030403020204" pitchFamily="49" charset="0"/>
              </a:rPr>
              <a:t>= </a:t>
            </a:r>
            <a:r>
              <a:rPr lang="en-GB" sz="1600" dirty="0" smtClean="0">
                <a:latin typeface="Source Code Pro" panose="020B0509030403020204" pitchFamily="49" charset="0"/>
              </a:rPr>
              <a:t>units * 100 + hundredths</a:t>
            </a:r>
            <a:endParaRPr lang="en-GB" sz="1600" dirty="0">
              <a:latin typeface="Source Code Pro" panose="020B0509030403020204" pitchFamily="49" charset="0"/>
            </a:endParaRPr>
          </a:p>
          <a:p>
            <a:pPr>
              <a:spcBef>
                <a:spcPts val="600"/>
              </a:spcBef>
            </a:pPr>
            <a:r>
              <a:rPr lang="en-GB" sz="1600" dirty="0" smtClean="0">
                <a:latin typeface="Source Code Pro" panose="020B0509030403020204" pitchFamily="49" charset="0"/>
              </a:rPr>
              <a:t>    @property</a:t>
            </a:r>
            <a:endParaRPr lang="en-GB" sz="1600" dirty="0">
              <a:latin typeface="Source Code Pro" panose="020B0509030403020204" pitchFamily="49" charset="0"/>
            </a:endParaRPr>
          </a:p>
          <a:p>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a:latin typeface="Source Code Pro" panose="020B0509030403020204" pitchFamily="49" charset="0"/>
              </a:rPr>
              <a:t>units(self):</a:t>
            </a:r>
          </a:p>
          <a:p>
            <a:r>
              <a:rPr lang="en-GB" sz="1600" dirty="0" smtClean="0">
                <a:latin typeface="Source Code Pro" panose="020B0509030403020204" pitchFamily="49" charset="0"/>
              </a:rPr>
              <a:t>        return </a:t>
            </a:r>
            <a:r>
              <a:rPr lang="en-GB" sz="1600" dirty="0">
                <a:latin typeface="Source Code Pro" panose="020B0509030403020204" pitchFamily="49" charset="0"/>
              </a:rPr>
              <a:t>self</a:t>
            </a:r>
            <a:r>
              <a:rPr lang="en-GB" sz="1600" dirty="0" smtClean="0">
                <a:latin typeface="Source Code Pro" panose="020B0509030403020204" pitchFamily="49" charset="0"/>
              </a:rPr>
              <a:t>.__</a:t>
            </a:r>
            <a:r>
              <a:rPr lang="en-GB" sz="1600" dirty="0" err="1" smtClean="0">
                <a:latin typeface="Source Code Pro" panose="020B0509030403020204" pitchFamily="49" charset="0"/>
              </a:rPr>
              <a:t>total_hundredths</a:t>
            </a:r>
            <a:r>
              <a:rPr lang="en-GB" sz="1600" dirty="0" smtClean="0">
                <a:latin typeface="Source Code Pro" panose="020B0509030403020204" pitchFamily="49" charset="0"/>
              </a:rPr>
              <a:t> // 100</a:t>
            </a:r>
            <a:endParaRPr lang="en-GB" sz="1600" dirty="0">
              <a:latin typeface="Source Code Pro" panose="020B0509030403020204" pitchFamily="49" charset="0"/>
            </a:endParaRPr>
          </a:p>
          <a:p>
            <a:pPr>
              <a:spcBef>
                <a:spcPts val="600"/>
              </a:spcBef>
            </a:pPr>
            <a:r>
              <a:rPr lang="en-GB" sz="1600" dirty="0" smtClean="0">
                <a:latin typeface="Source Code Pro" panose="020B0509030403020204" pitchFamily="49" charset="0"/>
              </a:rPr>
              <a:t>    @</a:t>
            </a:r>
            <a:r>
              <a:rPr lang="en-GB" sz="1600" dirty="0">
                <a:latin typeface="Source Code Pro" panose="020B0509030403020204" pitchFamily="49" charset="0"/>
              </a:rPr>
              <a:t>property</a:t>
            </a:r>
          </a:p>
          <a:p>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a:latin typeface="Source Code Pro" panose="020B0509030403020204" pitchFamily="49" charset="0"/>
              </a:rPr>
              <a:t>hundredths(self):</a:t>
            </a:r>
          </a:p>
          <a:p>
            <a:r>
              <a:rPr lang="en-GB" sz="1600" dirty="0" smtClean="0">
                <a:latin typeface="Source Code Pro" panose="020B0509030403020204" pitchFamily="49" charset="0"/>
              </a:rPr>
              <a:t>        return </a:t>
            </a:r>
            <a:r>
              <a:rPr lang="en-GB" sz="1600" dirty="0">
                <a:latin typeface="Source Code Pro" panose="020B0509030403020204" pitchFamily="49" charset="0"/>
              </a:rPr>
              <a:t>self</a:t>
            </a:r>
            <a:r>
              <a:rPr lang="en-GB" sz="1600" dirty="0" smtClean="0">
                <a:latin typeface="Source Code Pro" panose="020B0509030403020204" pitchFamily="49" charset="0"/>
              </a:rPr>
              <a:t>.__</a:t>
            </a:r>
            <a:r>
              <a:rPr lang="en-GB" sz="1600" dirty="0" err="1" smtClean="0">
                <a:latin typeface="Source Code Pro" panose="020B0509030403020204" pitchFamily="49" charset="0"/>
              </a:rPr>
              <a:t>total_hundredths</a:t>
            </a:r>
            <a:r>
              <a:rPr lang="en-GB" sz="1600" dirty="0" smtClean="0">
                <a:latin typeface="Source Code Pro" panose="020B0509030403020204" pitchFamily="49" charset="0"/>
              </a:rPr>
              <a:t> % 100</a:t>
            </a:r>
            <a:endParaRPr lang="en-GB" sz="1600" dirty="0">
              <a:latin typeface="Source Code Pro" panose="020B0509030403020204" pitchFamily="49" charset="0"/>
            </a:endParaRPr>
          </a:p>
          <a:p>
            <a:pPr>
              <a:spcBef>
                <a:spcPts val="600"/>
              </a:spcBef>
            </a:pPr>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a:latin typeface="Source Code Pro" panose="020B0509030403020204" pitchFamily="49" charset="0"/>
              </a:rPr>
              <a:t>__</a:t>
            </a:r>
            <a:r>
              <a:rPr lang="en-GB" sz="1600" dirty="0" err="1">
                <a:latin typeface="Source Code Pro" panose="020B0509030403020204" pitchFamily="49" charset="0"/>
              </a:rPr>
              <a:t>eq</a:t>
            </a:r>
            <a:r>
              <a:rPr lang="en-GB" sz="1600" dirty="0">
                <a:latin typeface="Source Code Pro" panose="020B0509030403020204" pitchFamily="49" charset="0"/>
              </a:rPr>
              <a:t>__(self, other):</a:t>
            </a:r>
          </a:p>
          <a:p>
            <a:r>
              <a:rPr lang="en-GB" sz="1600" dirty="0" smtClean="0">
                <a:latin typeface="Source Code Pro" panose="020B0509030403020204" pitchFamily="49" charset="0"/>
              </a:rPr>
              <a:t>        return (</a:t>
            </a:r>
            <a:r>
              <a:rPr lang="en-GB" sz="1600" dirty="0" err="1" smtClean="0">
                <a:latin typeface="Source Code Pro" panose="020B0509030403020204" pitchFamily="49" charset="0"/>
              </a:rPr>
              <a:t>self.units</a:t>
            </a:r>
            <a:r>
              <a:rPr lang="en-GB" sz="1600" dirty="0" smtClean="0">
                <a:latin typeface="Source Code Pro" panose="020B0509030403020204" pitchFamily="49" charset="0"/>
              </a:rPr>
              <a:t> == </a:t>
            </a:r>
            <a:r>
              <a:rPr lang="en-GB" sz="1600" dirty="0" err="1" smtClean="0">
                <a:latin typeface="Source Code Pro" panose="020B0509030403020204" pitchFamily="49" charset="0"/>
              </a:rPr>
              <a:t>other.units</a:t>
            </a:r>
            <a:r>
              <a:rPr lang="en-GB" sz="1600" dirty="0" smtClean="0">
                <a:latin typeface="Source Code Pro" panose="020B0509030403020204" pitchFamily="49" charset="0"/>
              </a:rPr>
              <a:t> and</a:t>
            </a:r>
          </a:p>
          <a:p>
            <a:r>
              <a:rPr lang="en-GB" sz="1600" dirty="0" smtClean="0">
                <a:latin typeface="Source Code Pro" panose="020B0509030403020204" pitchFamily="49" charset="0"/>
              </a:rPr>
              <a:t>                </a:t>
            </a:r>
            <a:r>
              <a:rPr lang="en-GB" sz="1600" dirty="0" err="1" smtClean="0">
                <a:latin typeface="Source Code Pro" panose="020B0509030403020204" pitchFamily="49" charset="0"/>
              </a:rPr>
              <a:t>self.hundredths</a:t>
            </a:r>
            <a:r>
              <a:rPr lang="en-GB" sz="1600" dirty="0" smtClean="0">
                <a:latin typeface="Source Code Pro" panose="020B0509030403020204" pitchFamily="49" charset="0"/>
              </a:rPr>
              <a:t> == </a:t>
            </a:r>
            <a:r>
              <a:rPr lang="en-GB" sz="1600" dirty="0" err="1" smtClean="0">
                <a:latin typeface="Source Code Pro" panose="020B0509030403020204" pitchFamily="49" charset="0"/>
              </a:rPr>
              <a:t>other.hundredths</a:t>
            </a:r>
            <a:r>
              <a:rPr lang="en-GB" sz="1600" dirty="0" smtClean="0">
                <a:latin typeface="Source Code Pro" panose="020B0509030403020204" pitchFamily="49" charset="0"/>
              </a:rPr>
              <a:t>)</a:t>
            </a:r>
          </a:p>
          <a:p>
            <a:pPr>
              <a:spcBef>
                <a:spcPts val="600"/>
              </a:spcBef>
            </a:pPr>
            <a:r>
              <a:rPr lang="en-GB" sz="1600" dirty="0" smtClean="0">
                <a:latin typeface="Source Code Pro" panose="020B0509030403020204" pitchFamily="49" charset="0"/>
              </a:rPr>
              <a:t>    </a:t>
            </a:r>
            <a:r>
              <a:rPr lang="en-GB" sz="1600" dirty="0" err="1" smtClean="0">
                <a:latin typeface="Source Code Pro" panose="020B0509030403020204" pitchFamily="49" charset="0"/>
              </a:rPr>
              <a:t>def</a:t>
            </a:r>
            <a:r>
              <a:rPr lang="en-GB" sz="1600" dirty="0" smtClean="0">
                <a:latin typeface="Source Code Pro" panose="020B0509030403020204" pitchFamily="49" charset="0"/>
              </a:rPr>
              <a:t> </a:t>
            </a:r>
            <a:r>
              <a:rPr lang="en-GB" sz="1600" dirty="0">
                <a:latin typeface="Source Code Pro" panose="020B0509030403020204" pitchFamily="49" charset="0"/>
              </a:rPr>
              <a:t>__</a:t>
            </a:r>
            <a:r>
              <a:rPr lang="en-GB" sz="1600" dirty="0" err="1">
                <a:latin typeface="Source Code Pro" panose="020B0509030403020204" pitchFamily="49" charset="0"/>
              </a:rPr>
              <a:t>lt</a:t>
            </a:r>
            <a:r>
              <a:rPr lang="en-GB" sz="1600" dirty="0">
                <a:latin typeface="Source Code Pro" panose="020B0509030403020204" pitchFamily="49" charset="0"/>
              </a:rPr>
              <a:t>__(self, other):</a:t>
            </a:r>
          </a:p>
          <a:p>
            <a:r>
              <a:rPr lang="en-GB" sz="1600" dirty="0" smtClean="0">
                <a:latin typeface="Source Code Pro" panose="020B0509030403020204" pitchFamily="49" charset="0"/>
              </a:rPr>
              <a:t>        return ((</a:t>
            </a:r>
            <a:r>
              <a:rPr lang="en-GB" sz="1600" dirty="0" err="1">
                <a:latin typeface="Source Code Pro" panose="020B0509030403020204" pitchFamily="49" charset="0"/>
              </a:rPr>
              <a:t>self.units</a:t>
            </a:r>
            <a:r>
              <a:rPr lang="en-GB" sz="1600" dirty="0">
                <a:latin typeface="Source Code Pro" panose="020B0509030403020204" pitchFamily="49" charset="0"/>
              </a:rPr>
              <a:t>, </a:t>
            </a:r>
            <a:r>
              <a:rPr lang="en-GB" sz="1600" dirty="0" err="1">
                <a:latin typeface="Source Code Pro" panose="020B0509030403020204" pitchFamily="49" charset="0"/>
              </a:rPr>
              <a:t>self.hundredths</a:t>
            </a:r>
            <a:r>
              <a:rPr lang="en-GB" sz="1600" dirty="0">
                <a:latin typeface="Source Code Pro" panose="020B0509030403020204" pitchFamily="49" charset="0"/>
              </a:rPr>
              <a:t>) </a:t>
            </a:r>
            <a:r>
              <a:rPr lang="en-GB" sz="1600" dirty="0" smtClean="0">
                <a:latin typeface="Source Code Pro" panose="020B0509030403020204" pitchFamily="49" charset="0"/>
              </a:rPr>
              <a:t>&lt;</a:t>
            </a:r>
          </a:p>
          <a:p>
            <a:r>
              <a:rPr lang="en-GB" sz="1600" dirty="0">
                <a:latin typeface="Source Code Pro" panose="020B0509030403020204" pitchFamily="49" charset="0"/>
              </a:rPr>
              <a:t> </a:t>
            </a:r>
            <a:r>
              <a:rPr lang="en-GB" sz="1600" dirty="0" smtClean="0">
                <a:latin typeface="Source Code Pro" panose="020B0509030403020204" pitchFamily="49" charset="0"/>
              </a:rPr>
              <a:t>               (</a:t>
            </a:r>
            <a:r>
              <a:rPr lang="en-GB" sz="1600" dirty="0" err="1">
                <a:latin typeface="Source Code Pro" panose="020B0509030403020204" pitchFamily="49" charset="0"/>
              </a:rPr>
              <a:t>other.units</a:t>
            </a:r>
            <a:r>
              <a:rPr lang="en-GB" sz="1600" dirty="0">
                <a:latin typeface="Source Code Pro" panose="020B0509030403020204" pitchFamily="49" charset="0"/>
              </a:rPr>
              <a:t>, </a:t>
            </a:r>
            <a:r>
              <a:rPr lang="en-GB" sz="1600" dirty="0" err="1">
                <a:latin typeface="Source Code Pro" panose="020B0509030403020204" pitchFamily="49" charset="0"/>
              </a:rPr>
              <a:t>other.hundredths</a:t>
            </a:r>
            <a:r>
              <a:rPr lang="en-GB" sz="1600" dirty="0" smtClean="0">
                <a:latin typeface="Source Code Pro" panose="020B0509030403020204" pitchFamily="49" charset="0"/>
              </a:rPr>
              <a:t>))</a:t>
            </a:r>
          </a:p>
          <a:p>
            <a:r>
              <a:rPr lang="en-GB" sz="1600" dirty="0">
                <a:latin typeface="Source Code Pro" panose="020B0509030403020204" pitchFamily="49" charset="0"/>
              </a:rPr>
              <a:t> </a:t>
            </a:r>
            <a:r>
              <a:rPr lang="en-GB" sz="1600" dirty="0" smtClean="0">
                <a:latin typeface="Source Code Pro" panose="020B0509030403020204" pitchFamily="49" charset="0"/>
              </a:rPr>
              <a:t>   ...</a:t>
            </a:r>
            <a:endParaRPr lang="en-GB" sz="1600" dirty="0">
              <a:latin typeface="Source Code Pro" panose="020B0509030403020204" pitchFamily="49" charset="0"/>
            </a:endParaRPr>
          </a:p>
        </p:txBody>
      </p:sp>
    </p:spTree>
    <p:extLst>
      <p:ext uri="{BB962C8B-B14F-4D97-AF65-F5344CB8AC3E}">
        <p14:creationId xmlns:p14="http://schemas.microsoft.com/office/powerpoint/2010/main" val="148364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Enumeration types</a:t>
            </a:r>
            <a:endParaRPr lang="en-GB" dirty="0"/>
          </a:p>
        </p:txBody>
      </p:sp>
      <p:sp>
        <p:nvSpPr>
          <p:cNvPr id="3" name="Content Placeholder 2"/>
          <p:cNvSpPr>
            <a:spLocks noGrp="1"/>
          </p:cNvSpPr>
          <p:nvPr>
            <p:ph idx="1"/>
          </p:nvPr>
        </p:nvSpPr>
        <p:spPr/>
        <p:txBody>
          <a:bodyPr>
            <a:noAutofit/>
          </a:bodyPr>
          <a:lstStyle/>
          <a:p>
            <a:r>
              <a:rPr lang="en-GB" dirty="0" smtClean="0"/>
              <a:t>Python (as of 3.4) supports </a:t>
            </a:r>
            <a:r>
              <a:rPr lang="en-GB" dirty="0" err="1" smtClean="0"/>
              <a:t>enum</a:t>
            </a:r>
            <a:r>
              <a:rPr lang="en-GB" dirty="0" smtClean="0"/>
              <a:t> types</a:t>
            </a:r>
          </a:p>
          <a:p>
            <a:pPr lvl="1"/>
            <a:r>
              <a:rPr lang="en-GB" dirty="0" smtClean="0"/>
              <a:t>They are similar — but also quite different — to </a:t>
            </a:r>
            <a:r>
              <a:rPr lang="en-GB" dirty="0" err="1" smtClean="0"/>
              <a:t>enum</a:t>
            </a:r>
            <a:r>
              <a:rPr lang="en-GB" dirty="0" smtClean="0"/>
              <a:t> types in other languages</a:t>
            </a:r>
          </a:p>
          <a:p>
            <a:pPr lvl="1"/>
            <a:r>
              <a:rPr lang="en-GB" dirty="0" smtClean="0"/>
              <a:t>Support comes from the </a:t>
            </a:r>
            <a:r>
              <a:rPr lang="en-GB" i="1" dirty="0" err="1" smtClean="0"/>
              <a:t>enum</a:t>
            </a:r>
            <a:r>
              <a:rPr lang="en-GB" dirty="0" smtClean="0"/>
              <a:t> module</a:t>
            </a:r>
          </a:p>
          <a:p>
            <a:r>
              <a:rPr lang="en-GB" dirty="0" smtClean="0"/>
              <a:t>An enumeration type must inherit from either </a:t>
            </a:r>
            <a:r>
              <a:rPr lang="en-GB" i="1" dirty="0" err="1" smtClean="0"/>
              <a:t>Enum</a:t>
            </a:r>
            <a:r>
              <a:rPr lang="en-GB" dirty="0" smtClean="0"/>
              <a:t> or </a:t>
            </a:r>
            <a:r>
              <a:rPr lang="en-GB" i="1" dirty="0" err="1" smtClean="0"/>
              <a:t>IntEnum</a:t>
            </a:r>
            <a:endParaRPr lang="en-GB" i="1" dirty="0" smtClean="0"/>
          </a:p>
          <a:p>
            <a:pPr lvl="1"/>
            <a:r>
              <a:rPr lang="en-GB" i="1" dirty="0" err="1" smtClean="0"/>
              <a:t>Enum</a:t>
            </a:r>
            <a:r>
              <a:rPr lang="en-GB" dirty="0" smtClean="0"/>
              <a:t> is the base for pure enumerations</a:t>
            </a:r>
          </a:p>
          <a:p>
            <a:pPr lvl="1"/>
            <a:r>
              <a:rPr lang="en-GB" i="1" dirty="0" err="1" smtClean="0"/>
              <a:t>IntEnum</a:t>
            </a:r>
            <a:r>
              <a:rPr lang="en-GB" dirty="0" smtClean="0"/>
              <a:t> is the base class for integer-comparable enumerations</a:t>
            </a:r>
            <a:endParaRPr lang="en-GB" dirty="0"/>
          </a:p>
        </p:txBody>
      </p:sp>
    </p:spTree>
    <p:extLst>
      <p:ext uri="{BB962C8B-B14F-4D97-AF65-F5344CB8AC3E}">
        <p14:creationId xmlns:p14="http://schemas.microsoft.com/office/powerpoint/2010/main" val="346708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 answers &amp; intros</a:t>
            </a:r>
            <a:endParaRPr lang="en-GB" dirty="0"/>
          </a:p>
        </p:txBody>
      </p:sp>
      <p:sp>
        <p:nvSpPr>
          <p:cNvPr id="3" name="Content Placeholder 2"/>
          <p:cNvSpPr>
            <a:spLocks noGrp="1"/>
          </p:cNvSpPr>
          <p:nvPr>
            <p:ph idx="1"/>
          </p:nvPr>
        </p:nvSpPr>
        <p:spPr/>
        <p:txBody>
          <a:bodyPr/>
          <a:lstStyle/>
          <a:p>
            <a:r>
              <a:rPr lang="en-GB" dirty="0" smtClean="0"/>
              <a:t>The best way to have your questions answered is to ask them</a:t>
            </a:r>
          </a:p>
          <a:p>
            <a:pPr lvl="1"/>
            <a:r>
              <a:rPr lang="en-GB" dirty="0" smtClean="0"/>
              <a:t>Mindreading is not (yet) supported</a:t>
            </a:r>
          </a:p>
          <a:p>
            <a:r>
              <a:rPr lang="en-GB" dirty="0" smtClean="0"/>
              <a:t>And now, please introduce yourself!</a:t>
            </a:r>
          </a:p>
          <a:p>
            <a:pPr lvl="1"/>
            <a:r>
              <a:rPr lang="en-GB" dirty="0" smtClean="0"/>
              <a:t>Briefly...</a:t>
            </a:r>
            <a:endParaRPr lang="en-GB" dirty="0"/>
          </a:p>
        </p:txBody>
      </p:sp>
    </p:spTree>
    <p:extLst>
      <p:ext uri="{BB962C8B-B14F-4D97-AF65-F5344CB8AC3E}">
        <p14:creationId xmlns:p14="http://schemas.microsoft.com/office/powerpoint/2010/main" val="207039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Enumerated</a:t>
            </a:r>
            <a:endParaRPr lang="en-GB" dirty="0"/>
          </a:p>
        </p:txBody>
      </p:sp>
      <p:sp>
        <p:nvSpPr>
          <p:cNvPr id="4" name="TextBox 3"/>
          <p:cNvSpPr txBox="1"/>
          <p:nvPr/>
        </p:nvSpPr>
        <p:spPr>
          <a:xfrm>
            <a:off x="539552" y="2132856"/>
            <a:ext cx="3672408" cy="208823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from </a:t>
            </a:r>
            <a:r>
              <a:rPr lang="en-GB" sz="2000" dirty="0" err="1" smtClean="0">
                <a:latin typeface="Source Code Pro" panose="020B0509030403020204" pitchFamily="49" charset="0"/>
              </a:rPr>
              <a:t>enum</a:t>
            </a:r>
            <a:r>
              <a:rPr lang="en-GB" sz="2000" dirty="0" smtClean="0">
                <a:latin typeface="Source Code Pro" panose="020B0509030403020204" pitchFamily="49" charset="0"/>
              </a:rPr>
              <a:t> import </a:t>
            </a:r>
            <a:r>
              <a:rPr lang="en-GB" sz="2000" dirty="0" err="1" smtClean="0">
                <a:latin typeface="Source Code Pro" panose="020B0509030403020204" pitchFamily="49" charset="0"/>
              </a:rPr>
              <a:t>Enum</a:t>
            </a:r>
            <a:endParaRPr lang="en-GB" sz="2000" dirty="0" smtClean="0">
              <a:latin typeface="Source Code Pro" panose="020B0509030403020204" pitchFamily="49" charset="0"/>
            </a:endParaRPr>
          </a:p>
          <a:p>
            <a:pPr>
              <a:spcBef>
                <a:spcPts val="600"/>
              </a:spcBef>
            </a:pPr>
            <a:r>
              <a:rPr lang="en-GB" sz="2000" dirty="0" smtClean="0">
                <a:latin typeface="Source Code Pro" panose="020B0509030403020204" pitchFamily="49" charset="0"/>
              </a:rPr>
              <a:t>class Suit(</a:t>
            </a:r>
            <a:r>
              <a:rPr lang="en-GB" sz="2000" dirty="0" err="1" smtClean="0">
                <a:latin typeface="Source Code Pro" panose="020B0509030403020204" pitchFamily="49" charset="0"/>
              </a:rPr>
              <a:t>Enum</a:t>
            </a:r>
            <a:r>
              <a:rPr lang="en-GB" sz="2000" dirty="0" smtClean="0">
                <a:latin typeface="Source Code Pro" panose="020B0509030403020204" pitchFamily="49" charset="0"/>
              </a:rPr>
              <a:t>):</a:t>
            </a:r>
          </a:p>
          <a:p>
            <a:r>
              <a:rPr lang="en-GB" sz="2000" dirty="0">
                <a:latin typeface="Source Code Pro" panose="020B0509030403020204" pitchFamily="49" charset="0"/>
              </a:rPr>
              <a:t> </a:t>
            </a:r>
            <a:r>
              <a:rPr lang="en-GB" sz="2000" dirty="0" smtClean="0">
                <a:latin typeface="Source Code Pro" panose="020B0509030403020204" pitchFamily="49" charset="0"/>
              </a:rPr>
              <a:t>   spades = 1</a:t>
            </a:r>
          </a:p>
          <a:p>
            <a:r>
              <a:rPr lang="en-GB" sz="2000" dirty="0">
                <a:latin typeface="Source Code Pro" panose="020B0509030403020204" pitchFamily="49" charset="0"/>
              </a:rPr>
              <a:t> </a:t>
            </a:r>
            <a:r>
              <a:rPr lang="en-GB" sz="2000" dirty="0" smtClean="0">
                <a:latin typeface="Source Code Pro" panose="020B0509030403020204" pitchFamily="49" charset="0"/>
              </a:rPr>
              <a:t>   hearts = 2</a:t>
            </a:r>
          </a:p>
          <a:p>
            <a:r>
              <a:rPr lang="en-GB" sz="2000" dirty="0">
                <a:latin typeface="Source Code Pro" panose="020B0509030403020204" pitchFamily="49" charset="0"/>
              </a:rPr>
              <a:t> </a:t>
            </a:r>
            <a:r>
              <a:rPr lang="en-GB" sz="2000" dirty="0" smtClean="0">
                <a:latin typeface="Source Code Pro" panose="020B0509030403020204" pitchFamily="49" charset="0"/>
              </a:rPr>
              <a:t>   diamonds = 3</a:t>
            </a:r>
          </a:p>
          <a:p>
            <a:r>
              <a:rPr lang="en-GB" sz="2000" dirty="0">
                <a:latin typeface="Source Code Pro" panose="020B0509030403020204" pitchFamily="49" charset="0"/>
              </a:rPr>
              <a:t> </a:t>
            </a:r>
            <a:r>
              <a:rPr lang="en-GB" sz="2000" dirty="0" smtClean="0">
                <a:latin typeface="Source Code Pro" panose="020B0509030403020204" pitchFamily="49" charset="0"/>
              </a:rPr>
              <a:t>   clubs = 4</a:t>
            </a:r>
          </a:p>
        </p:txBody>
      </p:sp>
      <p:sp>
        <p:nvSpPr>
          <p:cNvPr id="5" name="TextBox 4"/>
          <p:cNvSpPr txBox="1"/>
          <p:nvPr/>
        </p:nvSpPr>
        <p:spPr>
          <a:xfrm>
            <a:off x="539552" y="4725144"/>
            <a:ext cx="8136904" cy="100811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pPr>
              <a:lnSpc>
                <a:spcPct val="150000"/>
              </a:lnSpc>
            </a:pPr>
            <a:r>
              <a:rPr lang="en-GB" dirty="0">
                <a:latin typeface="Source Code Pro" panose="020B0509030403020204" pitchFamily="49" charset="0"/>
              </a:rPr>
              <a:t>values = [</a:t>
            </a:r>
            <a:r>
              <a:rPr lang="en-GB" dirty="0" smtClean="0">
                <a:latin typeface="Source Code Pro" panose="020B0509030403020204" pitchFamily="49" charset="0"/>
              </a:rPr>
              <a:t>'A'] </a:t>
            </a:r>
            <a:r>
              <a:rPr lang="en-GB" dirty="0">
                <a:latin typeface="Source Code Pro" panose="020B0509030403020204" pitchFamily="49" charset="0"/>
              </a:rPr>
              <a:t>+ list(range(2, 11)) + [</a:t>
            </a:r>
            <a:r>
              <a:rPr lang="en-GB" dirty="0" smtClean="0">
                <a:latin typeface="Source Code Pro" panose="020B0509030403020204" pitchFamily="49" charset="0"/>
              </a:rPr>
              <a:t>'J', 'Q', 'K']</a:t>
            </a:r>
          </a:p>
          <a:p>
            <a:pPr>
              <a:lnSpc>
                <a:spcPct val="150000"/>
              </a:lnSpc>
            </a:pPr>
            <a:r>
              <a:rPr lang="en-GB" dirty="0" smtClean="0">
                <a:latin typeface="Source Code Pro" panose="020B0509030403020204" pitchFamily="49" charset="0"/>
              </a:rPr>
              <a:t>[(</a:t>
            </a:r>
            <a:r>
              <a:rPr lang="en-GB" dirty="0">
                <a:latin typeface="Source Code Pro" panose="020B0509030403020204" pitchFamily="49" charset="0"/>
              </a:rPr>
              <a:t>value, </a:t>
            </a:r>
            <a:r>
              <a:rPr lang="en-GB" dirty="0" smtClean="0">
                <a:latin typeface="Source Code Pro" panose="020B0509030403020204" pitchFamily="49" charset="0"/>
              </a:rPr>
              <a:t>suit.name) </a:t>
            </a:r>
            <a:r>
              <a:rPr lang="en-GB" dirty="0">
                <a:latin typeface="Source Code Pro" panose="020B0509030403020204" pitchFamily="49" charset="0"/>
              </a:rPr>
              <a:t>for suit in </a:t>
            </a:r>
            <a:r>
              <a:rPr lang="en-GB" dirty="0" smtClean="0">
                <a:latin typeface="Source Code Pro" panose="020B0509030403020204" pitchFamily="49" charset="0"/>
              </a:rPr>
              <a:t>Suit </a:t>
            </a:r>
            <a:r>
              <a:rPr lang="en-GB" dirty="0">
                <a:latin typeface="Source Code Pro" panose="020B0509030403020204" pitchFamily="49" charset="0"/>
              </a:rPr>
              <a:t>for value in values]</a:t>
            </a:r>
            <a:endParaRPr lang="en-GB" dirty="0" smtClean="0">
              <a:latin typeface="Source Code Pro" panose="020B0509030403020204" pitchFamily="49" charset="0"/>
            </a:endParaRPr>
          </a:p>
        </p:txBody>
      </p:sp>
      <p:sp>
        <p:nvSpPr>
          <p:cNvPr id="6" name="TextBox 5"/>
          <p:cNvSpPr txBox="1"/>
          <p:nvPr/>
        </p:nvSpPr>
        <p:spPr>
          <a:xfrm>
            <a:off x="5076056" y="2617748"/>
            <a:ext cx="2952328" cy="523220"/>
          </a:xfrm>
          <a:prstGeom prst="rect">
            <a:avLst/>
          </a:prstGeom>
          <a:noFill/>
        </p:spPr>
        <p:txBody>
          <a:bodyPr wrap="square" rtlCol="0">
            <a:spAutoFit/>
          </a:bodyPr>
          <a:lstStyle/>
          <a:p>
            <a:r>
              <a:rPr lang="en-GB" sz="1400" dirty="0" smtClean="0">
                <a:solidFill>
                  <a:schemeClr val="tx1">
                    <a:lumMod val="75000"/>
                    <a:lumOff val="25000"/>
                  </a:schemeClr>
                </a:solidFill>
              </a:rPr>
              <a:t>Use </a:t>
            </a:r>
            <a:r>
              <a:rPr lang="en-GB" sz="1400" i="1" dirty="0" err="1" smtClean="0">
                <a:solidFill>
                  <a:schemeClr val="tx1">
                    <a:lumMod val="75000"/>
                    <a:lumOff val="25000"/>
                  </a:schemeClr>
                </a:solidFill>
              </a:rPr>
              <a:t>IntEnum</a:t>
            </a:r>
            <a:r>
              <a:rPr lang="en-GB" sz="1400" dirty="0" smtClean="0">
                <a:solidFill>
                  <a:schemeClr val="tx1">
                    <a:lumMod val="75000"/>
                    <a:lumOff val="25000"/>
                  </a:schemeClr>
                </a:solidFill>
              </a:rPr>
              <a:t> if easily comparable enumerations are needed</a:t>
            </a:r>
            <a:endParaRPr lang="en-GB" sz="1400" dirty="0">
              <a:solidFill>
                <a:schemeClr val="tx1">
                  <a:lumMod val="75000"/>
                  <a:lumOff val="25000"/>
                </a:schemeClr>
              </a:solidFill>
            </a:endParaRPr>
          </a:p>
        </p:txBody>
      </p:sp>
      <p:cxnSp>
        <p:nvCxnSpPr>
          <p:cNvPr id="7" name="Straight Connector 6"/>
          <p:cNvCxnSpPr/>
          <p:nvPr/>
        </p:nvCxnSpPr>
        <p:spPr>
          <a:xfrm flipH="1">
            <a:off x="3419872" y="2780928"/>
            <a:ext cx="1656184"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flipH="1">
            <a:off x="3131840" y="2996952"/>
            <a:ext cx="216024" cy="1008112"/>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 name="Straight Connector 10"/>
          <p:cNvCxnSpPr/>
          <p:nvPr/>
        </p:nvCxnSpPr>
        <p:spPr>
          <a:xfrm flipH="1">
            <a:off x="3419872" y="3501008"/>
            <a:ext cx="1656184"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76056" y="3337828"/>
            <a:ext cx="2952328" cy="738664"/>
          </a:xfrm>
          <a:prstGeom prst="rect">
            <a:avLst/>
          </a:prstGeom>
          <a:noFill/>
        </p:spPr>
        <p:txBody>
          <a:bodyPr wrap="square" rtlCol="0">
            <a:spAutoFit/>
          </a:bodyPr>
          <a:lstStyle/>
          <a:p>
            <a:r>
              <a:rPr lang="en-GB" sz="1400" dirty="0" smtClean="0">
                <a:solidFill>
                  <a:schemeClr val="tx1">
                    <a:lumMod val="75000"/>
                    <a:lumOff val="25000"/>
                  </a:schemeClr>
                </a:solidFill>
              </a:rPr>
              <a:t>Enumeration names are accessible as strings are accessible via the </a:t>
            </a:r>
            <a:r>
              <a:rPr lang="en-GB" sz="1400" i="1" dirty="0" smtClean="0">
                <a:solidFill>
                  <a:schemeClr val="tx1">
                    <a:lumMod val="75000"/>
                    <a:lumOff val="25000"/>
                  </a:schemeClr>
                </a:solidFill>
              </a:rPr>
              <a:t>name</a:t>
            </a:r>
            <a:r>
              <a:rPr lang="en-GB" sz="1400" dirty="0" smtClean="0">
                <a:solidFill>
                  <a:schemeClr val="tx1">
                    <a:lumMod val="75000"/>
                    <a:lumOff val="25000"/>
                  </a:schemeClr>
                </a:solidFill>
              </a:rPr>
              <a:t> property and the integer via </a:t>
            </a:r>
            <a:r>
              <a:rPr lang="en-GB" sz="1400" i="1" dirty="0" smtClean="0">
                <a:solidFill>
                  <a:schemeClr val="tx1">
                    <a:lumMod val="75000"/>
                    <a:lumOff val="25000"/>
                  </a:schemeClr>
                </a:solidFill>
              </a:rPr>
              <a:t>value</a:t>
            </a:r>
            <a:endParaRPr lang="en-GB" sz="1400" i="1" dirty="0">
              <a:solidFill>
                <a:schemeClr val="tx1">
                  <a:lumMod val="75000"/>
                  <a:lumOff val="25000"/>
                </a:schemeClr>
              </a:solidFill>
            </a:endParaRPr>
          </a:p>
        </p:txBody>
      </p:sp>
      <p:sp>
        <p:nvSpPr>
          <p:cNvPr id="13" name="TextBox 12"/>
          <p:cNvSpPr txBox="1"/>
          <p:nvPr/>
        </p:nvSpPr>
        <p:spPr>
          <a:xfrm>
            <a:off x="5076056" y="6002124"/>
            <a:ext cx="2952328" cy="307777"/>
          </a:xfrm>
          <a:prstGeom prst="rect">
            <a:avLst/>
          </a:prstGeom>
          <a:noFill/>
        </p:spPr>
        <p:txBody>
          <a:bodyPr wrap="square" rtlCol="0">
            <a:spAutoFit/>
          </a:bodyPr>
          <a:lstStyle/>
          <a:p>
            <a:r>
              <a:rPr lang="en-GB" sz="1400" dirty="0" smtClean="0">
                <a:solidFill>
                  <a:schemeClr val="tx1">
                    <a:lumMod val="75000"/>
                    <a:lumOff val="25000"/>
                  </a:schemeClr>
                </a:solidFill>
              </a:rPr>
              <a:t>Enumeration types are </a:t>
            </a:r>
            <a:r>
              <a:rPr lang="en-GB" sz="1400" dirty="0" err="1" smtClean="0">
                <a:solidFill>
                  <a:schemeClr val="tx1">
                    <a:lumMod val="75000"/>
                    <a:lumOff val="25000"/>
                  </a:schemeClr>
                </a:solidFill>
              </a:rPr>
              <a:t>iterable</a:t>
            </a:r>
            <a:endParaRPr lang="en-GB" sz="1400" dirty="0">
              <a:solidFill>
                <a:schemeClr val="tx1">
                  <a:lumMod val="75000"/>
                  <a:lumOff val="25000"/>
                </a:schemeClr>
              </a:solidFill>
            </a:endParaRPr>
          </a:p>
        </p:txBody>
      </p:sp>
      <p:cxnSp>
        <p:nvCxnSpPr>
          <p:cNvPr id="14" name="Straight Connector 13"/>
          <p:cNvCxnSpPr/>
          <p:nvPr/>
        </p:nvCxnSpPr>
        <p:spPr>
          <a:xfrm flipV="1">
            <a:off x="5220072" y="5589240"/>
            <a:ext cx="0" cy="412884"/>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93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 hoc </a:t>
            </a:r>
            <a:r>
              <a:rPr lang="en-GB" dirty="0" err="1" smtClean="0"/>
              <a:t>enums</a:t>
            </a:r>
            <a:endParaRPr lang="en-GB" dirty="0"/>
          </a:p>
        </p:txBody>
      </p:sp>
      <p:sp>
        <p:nvSpPr>
          <p:cNvPr id="3" name="Content Placeholder 2"/>
          <p:cNvSpPr>
            <a:spLocks noGrp="1"/>
          </p:cNvSpPr>
          <p:nvPr>
            <p:ph idx="1"/>
          </p:nvPr>
        </p:nvSpPr>
        <p:spPr/>
        <p:txBody>
          <a:bodyPr/>
          <a:lstStyle/>
          <a:p>
            <a:r>
              <a:rPr lang="en-GB" i="1" dirty="0" err="1" smtClean="0"/>
              <a:t>Enum</a:t>
            </a:r>
            <a:r>
              <a:rPr lang="en-GB" dirty="0" smtClean="0"/>
              <a:t> and </a:t>
            </a:r>
            <a:r>
              <a:rPr lang="en-GB" i="1" dirty="0" err="1" smtClean="0"/>
              <a:t>IntEnum</a:t>
            </a:r>
            <a:r>
              <a:rPr lang="en-GB" dirty="0" smtClean="0"/>
              <a:t> can be used to create </a:t>
            </a:r>
            <a:r>
              <a:rPr lang="en-GB" dirty="0" err="1" smtClean="0"/>
              <a:t>enums</a:t>
            </a:r>
            <a:r>
              <a:rPr lang="en-GB" dirty="0" smtClean="0"/>
              <a:t> on the fly</a:t>
            </a:r>
          </a:p>
          <a:p>
            <a:pPr lvl="1"/>
            <a:r>
              <a:rPr lang="en-GB" dirty="0" smtClean="0"/>
              <a:t>They are both </a:t>
            </a:r>
            <a:r>
              <a:rPr lang="en-GB" i="1" dirty="0" smtClean="0"/>
              <a:t>callable</a:t>
            </a:r>
            <a:endParaRPr lang="en-GB" i="1" dirty="0"/>
          </a:p>
        </p:txBody>
      </p:sp>
      <p:sp>
        <p:nvSpPr>
          <p:cNvPr id="4" name="TextBox 3"/>
          <p:cNvSpPr txBox="1"/>
          <p:nvPr/>
        </p:nvSpPr>
        <p:spPr>
          <a:xfrm>
            <a:off x="683568" y="3284984"/>
            <a:ext cx="7848872" cy="4320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700" dirty="0" smtClean="0">
                <a:latin typeface="Source Code Pro" panose="020B0509030403020204" pitchFamily="49" charset="0"/>
              </a:rPr>
              <a:t>Colour = </a:t>
            </a:r>
            <a:r>
              <a:rPr lang="en-GB" sz="1700" dirty="0" err="1" smtClean="0">
                <a:latin typeface="Source Code Pro" panose="020B0509030403020204" pitchFamily="49" charset="0"/>
              </a:rPr>
              <a:t>Enum</a:t>
            </a:r>
            <a:r>
              <a:rPr lang="en-GB" sz="1700" dirty="0" smtClean="0">
                <a:latin typeface="Source Code Pro" panose="020B0509030403020204" pitchFamily="49" charset="0"/>
              </a:rPr>
              <a:t>('Colour', 'red green blue')</a:t>
            </a:r>
          </a:p>
        </p:txBody>
      </p:sp>
      <p:sp>
        <p:nvSpPr>
          <p:cNvPr id="5" name="TextBox 4"/>
          <p:cNvSpPr txBox="1"/>
          <p:nvPr/>
        </p:nvSpPr>
        <p:spPr>
          <a:xfrm>
            <a:off x="683568" y="3933056"/>
            <a:ext cx="7848872" cy="4320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700" dirty="0" smtClean="0">
                <a:latin typeface="Source Code Pro" panose="020B0509030403020204" pitchFamily="49" charset="0"/>
              </a:rPr>
              <a:t>Colour = </a:t>
            </a:r>
            <a:r>
              <a:rPr lang="en-GB" sz="1700" dirty="0" err="1" smtClean="0">
                <a:latin typeface="Source Code Pro" panose="020B0509030403020204" pitchFamily="49" charset="0"/>
              </a:rPr>
              <a:t>Enum</a:t>
            </a:r>
            <a:r>
              <a:rPr lang="en-GB" sz="1700" dirty="0" smtClean="0">
                <a:latin typeface="Source Code Pro" panose="020B0509030403020204" pitchFamily="49" charset="0"/>
              </a:rPr>
              <a:t>('Colour', ('red', 'green', 'blue'))</a:t>
            </a:r>
          </a:p>
        </p:txBody>
      </p:sp>
      <p:sp>
        <p:nvSpPr>
          <p:cNvPr id="7" name="TextBox 6"/>
          <p:cNvSpPr txBox="1"/>
          <p:nvPr/>
        </p:nvSpPr>
        <p:spPr>
          <a:xfrm>
            <a:off x="683568" y="4581128"/>
            <a:ext cx="7848872" cy="4320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700" dirty="0" smtClean="0">
                <a:latin typeface="Source Code Pro" panose="020B0509030403020204" pitchFamily="49" charset="0"/>
              </a:rPr>
              <a:t>Colour = </a:t>
            </a:r>
            <a:r>
              <a:rPr lang="en-GB" sz="1700" dirty="0" err="1" smtClean="0">
                <a:latin typeface="Source Code Pro" panose="020B0509030403020204" pitchFamily="49" charset="0"/>
              </a:rPr>
              <a:t>Enum</a:t>
            </a:r>
            <a:r>
              <a:rPr lang="en-GB" sz="1700" dirty="0" smtClean="0">
                <a:latin typeface="Source Code Pro" panose="020B0509030403020204" pitchFamily="49" charset="0"/>
              </a:rPr>
              <a:t>('Colour', {'red': 1, 'green': 2, 'blue': 3})</a:t>
            </a:r>
          </a:p>
        </p:txBody>
      </p:sp>
      <p:sp>
        <p:nvSpPr>
          <p:cNvPr id="8" name="TextBox 7"/>
          <p:cNvSpPr txBox="1"/>
          <p:nvPr/>
        </p:nvSpPr>
        <p:spPr>
          <a:xfrm>
            <a:off x="683568" y="5229200"/>
            <a:ext cx="7848872" cy="1224136"/>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700" dirty="0" smtClean="0">
                <a:latin typeface="Source Code Pro" panose="020B0509030403020204" pitchFamily="49" charset="0"/>
              </a:rPr>
              <a:t>class Colour(</a:t>
            </a:r>
            <a:r>
              <a:rPr lang="en-GB" sz="1700" dirty="0" err="1" smtClean="0">
                <a:latin typeface="Source Code Pro" panose="020B0509030403020204" pitchFamily="49" charset="0"/>
              </a:rPr>
              <a:t>Enum</a:t>
            </a:r>
            <a:r>
              <a:rPr lang="en-GB" sz="1700" dirty="0" smtClean="0">
                <a:latin typeface="Source Code Pro" panose="020B0509030403020204" pitchFamily="49" charset="0"/>
              </a:rPr>
              <a:t>):</a:t>
            </a:r>
          </a:p>
          <a:p>
            <a:r>
              <a:rPr lang="en-GB" sz="1700" dirty="0">
                <a:latin typeface="Source Code Pro" panose="020B0509030403020204" pitchFamily="49" charset="0"/>
              </a:rPr>
              <a:t> </a:t>
            </a:r>
            <a:r>
              <a:rPr lang="en-GB" sz="1700" dirty="0" smtClean="0">
                <a:latin typeface="Source Code Pro" panose="020B0509030403020204" pitchFamily="49" charset="0"/>
              </a:rPr>
              <a:t>   red = 1</a:t>
            </a:r>
          </a:p>
          <a:p>
            <a:r>
              <a:rPr lang="en-GB" sz="1700" dirty="0">
                <a:latin typeface="Source Code Pro" panose="020B0509030403020204" pitchFamily="49" charset="0"/>
              </a:rPr>
              <a:t> </a:t>
            </a:r>
            <a:r>
              <a:rPr lang="en-GB" sz="1700" dirty="0" smtClean="0">
                <a:latin typeface="Source Code Pro" panose="020B0509030403020204" pitchFamily="49" charset="0"/>
              </a:rPr>
              <a:t>   green = 2</a:t>
            </a:r>
          </a:p>
          <a:p>
            <a:r>
              <a:rPr lang="en-GB" sz="1700" dirty="0">
                <a:latin typeface="Source Code Pro" panose="020B0509030403020204" pitchFamily="49" charset="0"/>
              </a:rPr>
              <a:t> </a:t>
            </a:r>
            <a:r>
              <a:rPr lang="en-GB" sz="1700" dirty="0" smtClean="0">
                <a:latin typeface="Source Code Pro" panose="020B0509030403020204" pitchFamily="49" charset="0"/>
              </a:rPr>
              <a:t>   blue = 3</a:t>
            </a:r>
          </a:p>
        </p:txBody>
      </p:sp>
    </p:spTree>
    <p:extLst>
      <p:ext uri="{BB962C8B-B14F-4D97-AF65-F5344CB8AC3E}">
        <p14:creationId xmlns:p14="http://schemas.microsoft.com/office/powerpoint/2010/main" val="153468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Containers</a:t>
            </a:r>
            <a:endParaRPr lang="en-GB" dirty="0"/>
          </a:p>
        </p:txBody>
      </p:sp>
      <p:sp>
        <p:nvSpPr>
          <p:cNvPr id="5" name="Subtitle 4"/>
          <p:cNvSpPr>
            <a:spLocks noGrp="1"/>
          </p:cNvSpPr>
          <p:nvPr>
            <p:ph type="subTitle" idx="1"/>
          </p:nvPr>
        </p:nvSpPr>
        <p:spPr/>
        <p:txBody>
          <a:bodyPr/>
          <a:lstStyle/>
          <a:p>
            <a:r>
              <a:rPr lang="en-GB" dirty="0" smtClean="0"/>
              <a:t>Built-in containers, library collections, tips &amp; tricks</a:t>
            </a:r>
            <a:endParaRPr lang="en-GB" dirty="0"/>
          </a:p>
        </p:txBody>
      </p:sp>
    </p:spTree>
    <p:extLst>
      <p:ext uri="{BB962C8B-B14F-4D97-AF65-F5344CB8AC3E}">
        <p14:creationId xmlns:p14="http://schemas.microsoft.com/office/powerpoint/2010/main" val="176576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 at a glance</a:t>
            </a:r>
            <a:endParaRPr lang="en-GB" dirty="0"/>
          </a:p>
        </p:txBody>
      </p:sp>
      <p:sp>
        <p:nvSpPr>
          <p:cNvPr id="3" name="Content Placeholder 2"/>
          <p:cNvSpPr>
            <a:spLocks noGrp="1"/>
          </p:cNvSpPr>
          <p:nvPr>
            <p:ph idx="1"/>
          </p:nvPr>
        </p:nvSpPr>
        <p:spPr/>
        <p:txBody>
          <a:bodyPr>
            <a:noAutofit/>
          </a:bodyPr>
          <a:lstStyle/>
          <a:p>
            <a:r>
              <a:rPr lang="en-GB" dirty="0" smtClean="0"/>
              <a:t>Built-in containers address most needs</a:t>
            </a:r>
          </a:p>
          <a:p>
            <a:r>
              <a:rPr lang="en-GB" dirty="0" smtClean="0"/>
              <a:t>There are some common iteration patterns to follow (and avoid)</a:t>
            </a:r>
          </a:p>
          <a:p>
            <a:r>
              <a:rPr lang="en-GB" dirty="0" smtClean="0"/>
              <a:t>Comprehensions address many common container iteration needs</a:t>
            </a:r>
          </a:p>
          <a:p>
            <a:r>
              <a:rPr lang="en-GB" i="1" dirty="0" smtClean="0"/>
              <a:t>collections</a:t>
            </a:r>
            <a:r>
              <a:rPr lang="en-GB" dirty="0" smtClean="0"/>
              <a:t> module offers variations on standard sequence and lookup types</a:t>
            </a:r>
          </a:p>
          <a:p>
            <a:r>
              <a:rPr lang="en-GB" i="1" dirty="0" err="1" smtClean="0"/>
              <a:t>collections.abc</a:t>
            </a:r>
            <a:r>
              <a:rPr lang="en-GB" dirty="0" smtClean="0"/>
              <a:t> supports container usage and definition</a:t>
            </a:r>
          </a:p>
        </p:txBody>
      </p:sp>
    </p:spTree>
    <p:extLst>
      <p:ext uri="{BB962C8B-B14F-4D97-AF65-F5344CB8AC3E}">
        <p14:creationId xmlns:p14="http://schemas.microsoft.com/office/powerpoint/2010/main" val="313127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Container guidance</a:t>
            </a:r>
            <a:endParaRPr lang="en-GB" dirty="0"/>
          </a:p>
        </p:txBody>
      </p:sp>
      <p:sp>
        <p:nvSpPr>
          <p:cNvPr id="3" name="Content Placeholder 2"/>
          <p:cNvSpPr>
            <a:spLocks noGrp="1"/>
          </p:cNvSpPr>
          <p:nvPr>
            <p:ph idx="1"/>
          </p:nvPr>
        </p:nvSpPr>
        <p:spPr/>
        <p:txBody>
          <a:bodyPr>
            <a:noAutofit/>
          </a:bodyPr>
          <a:lstStyle/>
          <a:p>
            <a:r>
              <a:rPr lang="en-GB" dirty="0" smtClean="0"/>
              <a:t>Although everything is, at one level, a </a:t>
            </a:r>
            <a:r>
              <a:rPr lang="en-GB" i="1" dirty="0" err="1" smtClean="0"/>
              <a:t>dict</a:t>
            </a:r>
            <a:r>
              <a:rPr lang="en-GB" dirty="0" smtClean="0"/>
              <a:t>, </a:t>
            </a:r>
            <a:r>
              <a:rPr lang="en-GB" i="1" dirty="0" err="1" smtClean="0"/>
              <a:t>dict</a:t>
            </a:r>
            <a:r>
              <a:rPr lang="en-GB" dirty="0" smtClean="0"/>
              <a:t> is not always the best choice</a:t>
            </a:r>
          </a:p>
          <a:p>
            <a:pPr lvl="1"/>
            <a:r>
              <a:rPr lang="en-GB" dirty="0" smtClean="0"/>
              <a:t>Nor is </a:t>
            </a:r>
            <a:r>
              <a:rPr lang="en-GB" i="1" dirty="0" smtClean="0"/>
              <a:t>list</a:t>
            </a:r>
          </a:p>
          <a:p>
            <a:r>
              <a:rPr lang="en-GB" dirty="0" smtClean="0"/>
              <a:t>Choose containers based on usage patterns and mutability</a:t>
            </a:r>
          </a:p>
          <a:p>
            <a:pPr lvl="1"/>
            <a:r>
              <a:rPr lang="en-GB" dirty="0" smtClean="0"/>
              <a:t>E.g., </a:t>
            </a:r>
            <a:r>
              <a:rPr lang="en-GB" i="1" dirty="0" smtClean="0"/>
              <a:t>tuple</a:t>
            </a:r>
            <a:r>
              <a:rPr lang="en-GB" dirty="0" smtClean="0"/>
              <a:t> is immutable whereas </a:t>
            </a:r>
            <a:r>
              <a:rPr lang="en-GB" i="1" dirty="0" smtClean="0"/>
              <a:t>list</a:t>
            </a:r>
            <a:r>
              <a:rPr lang="en-GB" dirty="0" smtClean="0"/>
              <a:t> is not</a:t>
            </a:r>
          </a:p>
          <a:p>
            <a:pPr lvl="1"/>
            <a:r>
              <a:rPr lang="en-GB" dirty="0" smtClean="0"/>
              <a:t>Iteration is the most common container activity, so favour the most direct and efficient iteration style</a:t>
            </a:r>
          </a:p>
        </p:txBody>
      </p:sp>
    </p:spTree>
    <p:extLst>
      <p:ext uri="{BB962C8B-B14F-4D97-AF65-F5344CB8AC3E}">
        <p14:creationId xmlns:p14="http://schemas.microsoft.com/office/powerpoint/2010/main" val="226117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Built-in </a:t>
            </a:r>
            <a:r>
              <a:rPr lang="en-GB" dirty="0" smtClean="0"/>
              <a:t>sequence types</a:t>
            </a:r>
            <a:endParaRPr lang="en-GB" dirty="0"/>
          </a:p>
        </p:txBody>
      </p:sp>
      <p:sp>
        <p:nvSpPr>
          <p:cNvPr id="4" name="TextBox 3"/>
          <p:cNvSpPr txBox="1"/>
          <p:nvPr/>
        </p:nvSpPr>
        <p:spPr>
          <a:xfrm>
            <a:off x="539552" y="1700808"/>
            <a:ext cx="8136904" cy="4536504"/>
          </a:xfrm>
          <a:prstGeom prst="roundRec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2000" b="1" dirty="0" smtClean="0">
                <a:latin typeface="Source Code Pro" panose="020B0509030403020204" pitchFamily="49" charset="0"/>
              </a:rPr>
              <a:t>list</a:t>
            </a:r>
            <a:r>
              <a:rPr lang="en-GB" sz="2000" dirty="0" smtClean="0">
                <a:latin typeface="Source Code Pro" panose="020B0509030403020204" pitchFamily="49" charset="0"/>
              </a:rPr>
              <a:t>      list()</a:t>
            </a:r>
          </a:p>
          <a:p>
            <a:r>
              <a:rPr lang="en-GB" sz="2000" dirty="0">
                <a:latin typeface="Source Code Pro" panose="020B0509030403020204" pitchFamily="49" charset="0"/>
              </a:rPr>
              <a:t> </a:t>
            </a:r>
            <a:r>
              <a:rPr lang="en-GB" sz="2000" dirty="0" smtClean="0">
                <a:latin typeface="Source Code Pro" panose="020B0509030403020204" pitchFamily="49" charset="0"/>
              </a:rPr>
              <a:t>         []</a:t>
            </a:r>
          </a:p>
          <a:p>
            <a:r>
              <a:rPr lang="en-GB" sz="2000" dirty="0">
                <a:latin typeface="Source Code Pro" panose="020B0509030403020204" pitchFamily="49" charset="0"/>
              </a:rPr>
              <a:t> </a:t>
            </a:r>
            <a:r>
              <a:rPr lang="en-GB" sz="2000" dirty="0" smtClean="0">
                <a:latin typeface="Source Code Pro" panose="020B0509030403020204" pitchFamily="49" charset="0"/>
              </a:rPr>
              <a:t>         [0, 0x33, 0xCC]</a:t>
            </a:r>
          </a:p>
          <a:p>
            <a:r>
              <a:rPr lang="en-GB" sz="2000" dirty="0">
                <a:latin typeface="Source Code Pro" panose="020B0509030403020204" pitchFamily="49" charset="0"/>
              </a:rPr>
              <a:t> </a:t>
            </a:r>
            <a:r>
              <a:rPr lang="en-GB" sz="2000" dirty="0" smtClean="0">
                <a:latin typeface="Source Code Pro" panose="020B0509030403020204" pitchFamily="49" charset="0"/>
              </a:rPr>
              <a:t>         ['Albert', 'Einstein', [1879, 3, 14]]</a:t>
            </a:r>
          </a:p>
          <a:p>
            <a:r>
              <a:rPr lang="en-GB" sz="2000" dirty="0">
                <a:latin typeface="Source Code Pro" panose="020B0509030403020204" pitchFamily="49" charset="0"/>
              </a:rPr>
              <a:t> </a:t>
            </a:r>
            <a:r>
              <a:rPr lang="en-GB" sz="2000" dirty="0" smtClean="0">
                <a:latin typeface="Source Code Pro" panose="020B0509030403020204" pitchFamily="49" charset="0"/>
              </a:rPr>
              <a:t>         [random() for _ in range(42)]</a:t>
            </a:r>
          </a:p>
          <a:p>
            <a:r>
              <a:rPr lang="en-GB" sz="2000" b="1" dirty="0">
                <a:latin typeface="Source Code Pro" panose="020B0509030403020204" pitchFamily="49" charset="0"/>
              </a:rPr>
              <a:t>tuple</a:t>
            </a:r>
            <a:r>
              <a:rPr lang="en-GB" sz="2000" dirty="0">
                <a:latin typeface="Source Code Pro" panose="020B0509030403020204" pitchFamily="49" charset="0"/>
              </a:rPr>
              <a:t>     </a:t>
            </a:r>
            <a:r>
              <a:rPr lang="en-GB" sz="2000" dirty="0" smtClean="0">
                <a:latin typeface="Source Code Pro" panose="020B0509030403020204" pitchFamily="49" charset="0"/>
              </a:rPr>
              <a:t>tuple()</a:t>
            </a:r>
          </a:p>
          <a:p>
            <a:r>
              <a:rPr lang="en-GB" sz="2000" dirty="0">
                <a:latin typeface="Source Code Pro" panose="020B0509030403020204" pitchFamily="49" charset="0"/>
              </a:rPr>
              <a:t> </a:t>
            </a:r>
            <a:r>
              <a:rPr lang="en-GB" sz="2000" dirty="0" smtClean="0">
                <a:latin typeface="Source Code Pro" panose="020B0509030403020204" pitchFamily="49" charset="0"/>
              </a:rPr>
              <a:t>         ()</a:t>
            </a:r>
          </a:p>
          <a:p>
            <a:r>
              <a:rPr lang="en-GB" sz="2000" dirty="0">
                <a:latin typeface="Source Code Pro" panose="020B0509030403020204" pitchFamily="49" charset="0"/>
              </a:rPr>
              <a:t> </a:t>
            </a:r>
            <a:r>
              <a:rPr lang="en-GB" sz="2000" dirty="0" smtClean="0">
                <a:latin typeface="Source Code Pro" panose="020B0509030403020204" pitchFamily="49" charset="0"/>
              </a:rPr>
              <a:t>         (</a:t>
            </a:r>
            <a:r>
              <a:rPr lang="en-GB" sz="2000" dirty="0">
                <a:latin typeface="Source Code Pro" panose="020B0509030403020204" pitchFamily="49" charset="0"/>
              </a:rPr>
              <a:t>42</a:t>
            </a:r>
            <a:r>
              <a:rPr lang="en-GB" sz="2000" dirty="0" smtClean="0">
                <a:latin typeface="Source Code Pro" panose="020B0509030403020204" pitchFamily="49" charset="0"/>
              </a:rPr>
              <a:t>,)</a:t>
            </a:r>
          </a:p>
          <a:p>
            <a:r>
              <a:rPr lang="en-GB" sz="2000" dirty="0">
                <a:latin typeface="Source Code Pro" panose="020B0509030403020204" pitchFamily="49" charset="0"/>
              </a:rPr>
              <a:t> </a:t>
            </a:r>
            <a:r>
              <a:rPr lang="en-GB" sz="2000" dirty="0" smtClean="0">
                <a:latin typeface="Source Code Pro" panose="020B0509030403020204" pitchFamily="49" charset="0"/>
              </a:rPr>
              <a:t>         ('red', 'green', 'blue')</a:t>
            </a:r>
          </a:p>
          <a:p>
            <a:r>
              <a:rPr lang="en-GB" sz="2000" dirty="0">
                <a:latin typeface="Source Code Pro" panose="020B0509030403020204" pitchFamily="49" charset="0"/>
              </a:rPr>
              <a:t> </a:t>
            </a:r>
            <a:r>
              <a:rPr lang="en-GB" sz="2000" dirty="0" smtClean="0">
                <a:latin typeface="Source Code Pro" panose="020B0509030403020204" pitchFamily="49" charset="0"/>
              </a:rPr>
              <a:t>         ((0, 0), (3, 4))</a:t>
            </a:r>
            <a:endParaRPr lang="en-GB" sz="2000" dirty="0">
              <a:latin typeface="Source Code Pro" panose="020B0509030403020204" pitchFamily="49" charset="0"/>
            </a:endParaRPr>
          </a:p>
          <a:p>
            <a:r>
              <a:rPr lang="en-GB" sz="2000" b="1" dirty="0" smtClean="0">
                <a:latin typeface="Source Code Pro" panose="020B0509030403020204" pitchFamily="49" charset="0"/>
              </a:rPr>
              <a:t>range</a:t>
            </a:r>
            <a:r>
              <a:rPr lang="en-GB" sz="2000" dirty="0" smtClean="0">
                <a:latin typeface="Source Code Pro" panose="020B0509030403020204" pitchFamily="49" charset="0"/>
              </a:rPr>
              <a:t>     range(42)</a:t>
            </a:r>
          </a:p>
          <a:p>
            <a:r>
              <a:rPr lang="en-GB" sz="2000" dirty="0">
                <a:latin typeface="Source Code Pro" panose="020B0509030403020204" pitchFamily="49" charset="0"/>
              </a:rPr>
              <a:t> </a:t>
            </a:r>
            <a:r>
              <a:rPr lang="en-GB" sz="2000" dirty="0" smtClean="0">
                <a:latin typeface="Source Code Pro" panose="020B0509030403020204" pitchFamily="49" charset="0"/>
              </a:rPr>
              <a:t>         range(1, 100)</a:t>
            </a:r>
          </a:p>
          <a:p>
            <a:r>
              <a:rPr lang="en-GB" sz="2000" dirty="0">
                <a:latin typeface="Source Code Pro" panose="020B0509030403020204" pitchFamily="49" charset="0"/>
              </a:rPr>
              <a:t> </a:t>
            </a:r>
            <a:r>
              <a:rPr lang="en-GB" sz="2000" dirty="0" smtClean="0">
                <a:latin typeface="Source Code Pro" panose="020B0509030403020204" pitchFamily="49" charset="0"/>
              </a:rPr>
              <a:t>         range(100, 0, -1)</a:t>
            </a:r>
          </a:p>
        </p:txBody>
      </p:sp>
    </p:spTree>
    <p:extLst>
      <p:ext uri="{BB962C8B-B14F-4D97-AF65-F5344CB8AC3E}">
        <p14:creationId xmlns:p14="http://schemas.microsoft.com/office/powerpoint/2010/main" val="77435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smtClean="0"/>
              <a:t>From </a:t>
            </a:r>
            <a:r>
              <a:rPr lang="en-GB" i="1" dirty="0" err="1" smtClean="0"/>
              <a:t>str</a:t>
            </a:r>
            <a:r>
              <a:rPr lang="en-GB" dirty="0" smtClean="0"/>
              <a:t> to </a:t>
            </a:r>
            <a:r>
              <a:rPr lang="en-GB" i="1" dirty="0" smtClean="0"/>
              <a:t>bytes</a:t>
            </a:r>
            <a:r>
              <a:rPr lang="en-GB" dirty="0" smtClean="0"/>
              <a:t> &amp; back</a:t>
            </a:r>
            <a:endParaRPr lang="en-GB" dirty="0"/>
          </a:p>
        </p:txBody>
      </p:sp>
      <p:sp>
        <p:nvSpPr>
          <p:cNvPr id="3" name="Content Placeholder 2"/>
          <p:cNvSpPr>
            <a:spLocks noGrp="1"/>
          </p:cNvSpPr>
          <p:nvPr>
            <p:ph idx="1"/>
          </p:nvPr>
        </p:nvSpPr>
        <p:spPr/>
        <p:txBody>
          <a:bodyPr/>
          <a:lstStyle/>
          <a:p>
            <a:r>
              <a:rPr lang="en-GB" i="1" dirty="0" smtClean="0"/>
              <a:t>bytes</a:t>
            </a:r>
            <a:r>
              <a:rPr lang="en-GB" dirty="0" smtClean="0"/>
              <a:t> and </a:t>
            </a:r>
            <a:r>
              <a:rPr lang="en-GB" i="1" dirty="0" err="1" smtClean="0"/>
              <a:t>str</a:t>
            </a:r>
            <a:r>
              <a:rPr lang="en-GB" dirty="0" smtClean="0"/>
              <a:t> are immutable sequence types used for holding strings</a:t>
            </a:r>
          </a:p>
          <a:p>
            <a:pPr lvl="1"/>
            <a:r>
              <a:rPr lang="en-GB" i="1" dirty="0" err="1" smtClean="0"/>
              <a:t>str</a:t>
            </a:r>
            <a:r>
              <a:rPr lang="en-GB" dirty="0" smtClean="0"/>
              <a:t> is Unicode and </a:t>
            </a:r>
            <a:r>
              <a:rPr lang="en-GB" i="1" dirty="0" smtClean="0"/>
              <a:t>bytes</a:t>
            </a:r>
            <a:r>
              <a:rPr lang="en-GB" dirty="0" smtClean="0"/>
              <a:t> holds, well, bytes</a:t>
            </a:r>
          </a:p>
          <a:p>
            <a:pPr lvl="1"/>
            <a:r>
              <a:rPr lang="en-GB" dirty="0" smtClean="0"/>
              <a:t>By default, encoding and decoding between </a:t>
            </a:r>
            <a:r>
              <a:rPr lang="en-GB" i="1" dirty="0" err="1" smtClean="0"/>
              <a:t>str</a:t>
            </a:r>
            <a:r>
              <a:rPr lang="en-GB" dirty="0" smtClean="0"/>
              <a:t> and </a:t>
            </a:r>
            <a:r>
              <a:rPr lang="en-GB" i="1" dirty="0" smtClean="0"/>
              <a:t>bytes</a:t>
            </a:r>
            <a:r>
              <a:rPr lang="en-GB" dirty="0" smtClean="0"/>
              <a:t> is based on UTF-8</a:t>
            </a:r>
            <a:endParaRPr lang="en-GB" dirty="0"/>
          </a:p>
        </p:txBody>
      </p:sp>
      <p:sp>
        <p:nvSpPr>
          <p:cNvPr id="4" name="TextBox 3"/>
          <p:cNvSpPr txBox="1"/>
          <p:nvPr/>
        </p:nvSpPr>
        <p:spPr>
          <a:xfrm>
            <a:off x="755576" y="4509120"/>
            <a:ext cx="2664296" cy="1461646"/>
          </a:xfrm>
          <a:prstGeom prst="ellipse">
            <a:avLst/>
          </a:prstGeom>
          <a:solidFill>
            <a:schemeClr val="bg1"/>
          </a:solidFill>
          <a:effectLst>
            <a:glow rad="63500">
              <a:schemeClr val="accent1">
                <a:satMod val="175000"/>
                <a:alpha val="40000"/>
              </a:schemeClr>
            </a:glow>
          </a:effectLst>
        </p:spPr>
        <p:txBody>
          <a:bodyPr wrap="square" lIns="0" tIns="0" rIns="0" bIns="0" rtlCol="0" anchor="ctr" anchorCtr="0">
            <a:noAutofit/>
          </a:bodyPr>
          <a:lstStyle/>
          <a:p>
            <a:pPr algn="ctr"/>
            <a:r>
              <a:rPr lang="en-GB" sz="3600" b="1" dirty="0" err="1" smtClean="0">
                <a:latin typeface="Source Code Pro" panose="020B0509030403020204" pitchFamily="49" charset="0"/>
              </a:rPr>
              <a:t>str</a:t>
            </a:r>
            <a:endParaRPr lang="en-GB" sz="3600" b="1" dirty="0">
              <a:latin typeface="Source Code Pro" panose="020B0509030403020204" pitchFamily="49" charset="0"/>
            </a:endParaRPr>
          </a:p>
        </p:txBody>
      </p:sp>
      <p:sp>
        <p:nvSpPr>
          <p:cNvPr id="6" name="TextBox 5"/>
          <p:cNvSpPr txBox="1"/>
          <p:nvPr/>
        </p:nvSpPr>
        <p:spPr>
          <a:xfrm>
            <a:off x="3779912" y="4437112"/>
            <a:ext cx="1584176" cy="885582"/>
          </a:xfrm>
          <a:prstGeom prst="rightArrow">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b="1" dirty="0" smtClean="0">
                <a:latin typeface="Source Code Pro" panose="020B0509030403020204" pitchFamily="49" charset="0"/>
              </a:rPr>
              <a:t>encode</a:t>
            </a:r>
            <a:endParaRPr lang="en-GB" b="1" dirty="0">
              <a:latin typeface="Source Code Pro" panose="020B0509030403020204" pitchFamily="49" charset="0"/>
            </a:endParaRPr>
          </a:p>
        </p:txBody>
      </p:sp>
      <p:sp>
        <p:nvSpPr>
          <p:cNvPr id="7" name="TextBox 6"/>
          <p:cNvSpPr txBox="1"/>
          <p:nvPr/>
        </p:nvSpPr>
        <p:spPr>
          <a:xfrm>
            <a:off x="5652120" y="4509120"/>
            <a:ext cx="2664296" cy="1461646"/>
          </a:xfrm>
          <a:prstGeom prst="ellipse">
            <a:avLst/>
          </a:prstGeom>
          <a:solidFill>
            <a:schemeClr val="bg1"/>
          </a:solidFill>
          <a:effectLst>
            <a:glow rad="63500">
              <a:schemeClr val="accent1">
                <a:satMod val="175000"/>
                <a:alpha val="40000"/>
              </a:schemeClr>
            </a:glow>
          </a:effectLst>
        </p:spPr>
        <p:txBody>
          <a:bodyPr wrap="square" lIns="0" tIns="0" rIns="0" bIns="0" rtlCol="0" anchor="ctr" anchorCtr="0">
            <a:noAutofit/>
          </a:bodyPr>
          <a:lstStyle/>
          <a:p>
            <a:pPr algn="ctr"/>
            <a:r>
              <a:rPr lang="en-GB" sz="3600" b="1" dirty="0" smtClean="0">
                <a:latin typeface="Source Code Pro" panose="020B0509030403020204" pitchFamily="49" charset="0"/>
              </a:rPr>
              <a:t>bytes</a:t>
            </a:r>
            <a:endParaRPr lang="en-GB" sz="3600" b="1" dirty="0">
              <a:latin typeface="Source Code Pro" panose="020B0509030403020204" pitchFamily="49" charset="0"/>
            </a:endParaRPr>
          </a:p>
        </p:txBody>
      </p:sp>
      <p:sp>
        <p:nvSpPr>
          <p:cNvPr id="8" name="TextBox 7"/>
          <p:cNvSpPr txBox="1"/>
          <p:nvPr/>
        </p:nvSpPr>
        <p:spPr>
          <a:xfrm flipH="1">
            <a:off x="3779912" y="5229200"/>
            <a:ext cx="1584176" cy="885582"/>
          </a:xfrm>
          <a:prstGeom prst="rightArrow">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pPr algn="r"/>
            <a:r>
              <a:rPr lang="en-GB" b="1" dirty="0" smtClean="0">
                <a:latin typeface="Source Code Pro" panose="020B0509030403020204" pitchFamily="49" charset="0"/>
              </a:rPr>
              <a:t>decode</a:t>
            </a:r>
            <a:endParaRPr lang="en-GB" b="1" dirty="0">
              <a:latin typeface="Source Code Pro" panose="020B0509030403020204" pitchFamily="49" charset="0"/>
            </a:endParaRPr>
          </a:p>
        </p:txBody>
      </p:sp>
    </p:spTree>
    <p:extLst>
      <p:ext uri="{BB962C8B-B14F-4D97-AF65-F5344CB8AC3E}">
        <p14:creationId xmlns:p14="http://schemas.microsoft.com/office/powerpoint/2010/main" val="238610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Built-in </a:t>
            </a:r>
            <a:r>
              <a:rPr lang="en-GB" dirty="0" smtClean="0"/>
              <a:t>lookup types</a:t>
            </a:r>
            <a:endParaRPr lang="en-GB" dirty="0"/>
          </a:p>
        </p:txBody>
      </p:sp>
      <p:sp>
        <p:nvSpPr>
          <p:cNvPr id="4" name="TextBox 3"/>
          <p:cNvSpPr txBox="1"/>
          <p:nvPr/>
        </p:nvSpPr>
        <p:spPr>
          <a:xfrm>
            <a:off x="539552" y="1700808"/>
            <a:ext cx="8136904" cy="3744416"/>
          </a:xfrm>
          <a:prstGeom prst="roundRect">
            <a:avLst/>
          </a:prstGeom>
          <a:solidFill>
            <a:schemeClr val="bg1"/>
          </a:solidFill>
          <a:effectLst>
            <a:glow rad="63500">
              <a:schemeClr val="accent1">
                <a:satMod val="175000"/>
                <a:alpha val="40000"/>
              </a:schemeClr>
            </a:glow>
          </a:effectLst>
        </p:spPr>
        <p:txBody>
          <a:bodyPr wrap="square" lIns="144000" tIns="72000" rIns="0" bIns="72000" rtlCol="0">
            <a:noAutofit/>
          </a:bodyPr>
          <a:lstStyle/>
          <a:p>
            <a:r>
              <a:rPr lang="en-GB" sz="2000" b="1" dirty="0" err="1" smtClean="0">
                <a:latin typeface="Source Code Pro" panose="020B0509030403020204" pitchFamily="49" charset="0"/>
              </a:rPr>
              <a:t>dict</a:t>
            </a:r>
            <a:r>
              <a:rPr lang="en-GB" sz="2000" dirty="0" smtClean="0">
                <a:latin typeface="Source Code Pro" panose="020B0509030403020204" pitchFamily="49" charset="0"/>
              </a:rPr>
              <a:t>      </a:t>
            </a:r>
            <a:r>
              <a:rPr lang="en-GB" sz="2000" dirty="0" err="1" smtClean="0">
                <a:latin typeface="Source Code Pro" panose="020B0509030403020204" pitchFamily="49" charset="0"/>
              </a:rPr>
              <a:t>dict</a:t>
            </a:r>
            <a:r>
              <a:rPr lang="en-GB" sz="2000" dirty="0" smtClean="0">
                <a:latin typeface="Source Code Pro" panose="020B0509030403020204" pitchFamily="49" charset="0"/>
              </a:rPr>
              <a:t>()</a:t>
            </a:r>
          </a:p>
          <a:p>
            <a:r>
              <a:rPr lang="en-GB" sz="2000" dirty="0">
                <a:latin typeface="Source Code Pro" panose="020B0509030403020204" pitchFamily="49" charset="0"/>
              </a:rPr>
              <a:t> </a:t>
            </a:r>
            <a:r>
              <a:rPr lang="en-GB" sz="2000" dirty="0" smtClean="0">
                <a:latin typeface="Source Code Pro" panose="020B0509030403020204" pitchFamily="49" charset="0"/>
              </a:rPr>
              <a:t>         {}</a:t>
            </a:r>
          </a:p>
          <a:p>
            <a:r>
              <a:rPr lang="en-GB" sz="2000" dirty="0">
                <a:latin typeface="Source Code Pro" panose="020B0509030403020204" pitchFamily="49" charset="0"/>
              </a:rPr>
              <a:t> </a:t>
            </a:r>
            <a:r>
              <a:rPr lang="en-GB" sz="2000" dirty="0" smtClean="0">
                <a:latin typeface="Source Code Pro" panose="020B0509030403020204" pitchFamily="49" charset="0"/>
              </a:rPr>
              <a:t>         {'Bohr': True, 'Einstein': False}</a:t>
            </a:r>
          </a:p>
          <a:p>
            <a:r>
              <a:rPr lang="en-GB" sz="2000" dirty="0">
                <a:latin typeface="Source Code Pro" panose="020B0509030403020204" pitchFamily="49" charset="0"/>
              </a:rPr>
              <a:t> </a:t>
            </a:r>
            <a:r>
              <a:rPr lang="en-GB" sz="2000" dirty="0" smtClean="0">
                <a:latin typeface="Source Code Pro" panose="020B0509030403020204" pitchFamily="49" charset="0"/>
              </a:rPr>
              <a:t>         {n: n**2 for n in range(0, 100)}</a:t>
            </a:r>
            <a:endParaRPr lang="en-GB" sz="2000" dirty="0">
              <a:latin typeface="Source Code Pro" panose="020B0509030403020204" pitchFamily="49" charset="0"/>
            </a:endParaRPr>
          </a:p>
          <a:p>
            <a:r>
              <a:rPr lang="en-GB" sz="2000" b="1" dirty="0" smtClean="0">
                <a:latin typeface="Source Code Pro" panose="020B0509030403020204" pitchFamily="49" charset="0"/>
              </a:rPr>
              <a:t>set</a:t>
            </a:r>
            <a:r>
              <a:rPr lang="en-GB" sz="2000" dirty="0" smtClean="0">
                <a:latin typeface="Source Code Pro" panose="020B0509030403020204" pitchFamily="49" charset="0"/>
              </a:rPr>
              <a:t>       set()</a:t>
            </a:r>
          </a:p>
          <a:p>
            <a:r>
              <a:rPr lang="en-GB" sz="2000" dirty="0">
                <a:latin typeface="Source Code Pro" panose="020B0509030403020204" pitchFamily="49" charset="0"/>
              </a:rPr>
              <a:t> </a:t>
            </a:r>
            <a:r>
              <a:rPr lang="en-GB" sz="2000" dirty="0" smtClean="0">
                <a:latin typeface="Source Code Pro" panose="020B0509030403020204" pitchFamily="49" charset="0"/>
              </a:rPr>
              <a:t>         {'1st', '2nd', '3rd'}</a:t>
            </a:r>
          </a:p>
          <a:p>
            <a:r>
              <a:rPr lang="en-GB" sz="2000" dirty="0">
                <a:latin typeface="Source Code Pro" panose="020B0509030403020204" pitchFamily="49" charset="0"/>
              </a:rPr>
              <a:t> </a:t>
            </a:r>
            <a:r>
              <a:rPr lang="en-GB" sz="2000" dirty="0" smtClean="0">
                <a:latin typeface="Source Code Pro" panose="020B0509030403020204" pitchFamily="49" charset="0"/>
              </a:rPr>
              <a:t>         {n**2 for n in range(1, 100)}</a:t>
            </a:r>
          </a:p>
          <a:p>
            <a:r>
              <a:rPr lang="en-GB" sz="2000" b="1" dirty="0" err="1" smtClean="0">
                <a:latin typeface="Source Code Pro" panose="020B0509030403020204" pitchFamily="49" charset="0"/>
              </a:rPr>
              <a:t>frozenset</a:t>
            </a:r>
            <a:r>
              <a:rPr lang="en-GB" sz="2000" dirty="0" smtClean="0">
                <a:latin typeface="Source Code Pro" panose="020B0509030403020204" pitchFamily="49" charset="0"/>
              </a:rPr>
              <a:t> </a:t>
            </a:r>
            <a:r>
              <a:rPr lang="en-GB" sz="2000" dirty="0" err="1" smtClean="0">
                <a:latin typeface="Source Code Pro" panose="020B0509030403020204" pitchFamily="49" charset="0"/>
              </a:rPr>
              <a:t>frozenset</a:t>
            </a:r>
            <a:r>
              <a:rPr lang="en-GB" sz="2000" dirty="0" smtClean="0">
                <a:latin typeface="Source Code Pro" panose="020B0509030403020204" pitchFamily="49" charset="0"/>
              </a:rPr>
              <a:t>()</a:t>
            </a:r>
          </a:p>
          <a:p>
            <a:r>
              <a:rPr lang="en-GB" sz="2000" dirty="0">
                <a:latin typeface="Source Code Pro" panose="020B0509030403020204" pitchFamily="49" charset="0"/>
              </a:rPr>
              <a:t> </a:t>
            </a:r>
            <a:r>
              <a:rPr lang="en-GB" sz="2000" dirty="0" smtClean="0">
                <a:latin typeface="Source Code Pro" panose="020B0509030403020204" pitchFamily="49" charset="0"/>
              </a:rPr>
              <a:t>         </a:t>
            </a:r>
            <a:r>
              <a:rPr lang="en-GB" sz="2000" dirty="0" err="1" smtClean="0">
                <a:latin typeface="Source Code Pro" panose="020B0509030403020204" pitchFamily="49" charset="0"/>
              </a:rPr>
              <a:t>frozenset</a:t>
            </a:r>
            <a:r>
              <a:rPr lang="en-GB" sz="2000" dirty="0" smtClean="0">
                <a:latin typeface="Source Code Pro" panose="020B0509030403020204" pitchFamily="49" charset="0"/>
              </a:rPr>
              <a:t>({15, 30, 40})</a:t>
            </a:r>
          </a:p>
          <a:p>
            <a:r>
              <a:rPr lang="en-GB" sz="2000" dirty="0">
                <a:latin typeface="Source Code Pro" panose="020B0509030403020204" pitchFamily="49" charset="0"/>
              </a:rPr>
              <a:t> </a:t>
            </a:r>
            <a:r>
              <a:rPr lang="en-GB" sz="2000" dirty="0" smtClean="0">
                <a:latin typeface="Source Code Pro" panose="020B0509030403020204" pitchFamily="49" charset="0"/>
              </a:rPr>
              <a:t>         </a:t>
            </a:r>
            <a:r>
              <a:rPr lang="en-GB" sz="2000" dirty="0" err="1" smtClean="0">
                <a:latin typeface="Source Code Pro" panose="020B0509030403020204" pitchFamily="49" charset="0"/>
              </a:rPr>
              <a:t>frozenset</a:t>
            </a:r>
            <a:r>
              <a:rPr lang="en-GB" sz="2000" dirty="0" smtClean="0">
                <a:latin typeface="Source Code Pro" panose="020B0509030403020204" pitchFamily="49" charset="0"/>
              </a:rPr>
              <a:t>(n**2 for n in range(0, 100))</a:t>
            </a:r>
          </a:p>
          <a:p>
            <a:r>
              <a:rPr lang="en-GB" sz="2000" dirty="0">
                <a:latin typeface="Source Code Pro" panose="020B0509030403020204" pitchFamily="49" charset="0"/>
              </a:rPr>
              <a:t> </a:t>
            </a:r>
            <a:r>
              <a:rPr lang="en-GB" sz="2000" dirty="0" smtClean="0">
                <a:latin typeface="Source Code Pro" panose="020B0509030403020204" pitchFamily="49" charset="0"/>
              </a:rPr>
              <a:t>         </a:t>
            </a:r>
            <a:endParaRPr lang="en-GB" sz="2000" dirty="0">
              <a:latin typeface="Source Code Pro" panose="020B0509030403020204" pitchFamily="49" charset="0"/>
            </a:endParaRPr>
          </a:p>
        </p:txBody>
      </p:sp>
    </p:spTree>
    <p:extLst>
      <p:ext uri="{BB962C8B-B14F-4D97-AF65-F5344CB8AC3E}">
        <p14:creationId xmlns:p14="http://schemas.microsoft.com/office/powerpoint/2010/main" val="308206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not to iterate</a:t>
            </a:r>
            <a:endParaRPr lang="en-GB" dirty="0"/>
          </a:p>
        </p:txBody>
      </p:sp>
      <p:sp>
        <p:nvSpPr>
          <p:cNvPr id="5" name="TextBox 4"/>
          <p:cNvSpPr txBox="1"/>
          <p:nvPr/>
        </p:nvSpPr>
        <p:spPr>
          <a:xfrm>
            <a:off x="971600" y="1556792"/>
            <a:ext cx="5688632" cy="15121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currencies = {</a:t>
            </a:r>
          </a:p>
          <a:p>
            <a:r>
              <a:rPr lang="en-GB" dirty="0" smtClean="0">
                <a:latin typeface="Source Code Pro" panose="020B0509030403020204" pitchFamily="49" charset="0"/>
              </a:rPr>
              <a:t>    </a:t>
            </a:r>
            <a:r>
              <a:rPr lang="en-GB" dirty="0">
                <a:latin typeface="Source Code Pro" panose="020B0509030403020204" pitchFamily="49" charset="0"/>
              </a:rPr>
              <a:t>'EUR': 'Euro</a:t>
            </a:r>
            <a:r>
              <a:rPr lang="en-GB" dirty="0" smtClean="0">
                <a:latin typeface="Source Code Pro" panose="020B0509030403020204" pitchFamily="49" charset="0"/>
              </a:rPr>
              <a:t>',</a:t>
            </a:r>
          </a:p>
          <a:p>
            <a:r>
              <a:rPr lang="en-GB" dirty="0" smtClean="0">
                <a:latin typeface="Source Code Pro" panose="020B0509030403020204" pitchFamily="49" charset="0"/>
              </a:rPr>
              <a:t>    'GBP': 'British pound',</a:t>
            </a:r>
          </a:p>
          <a:p>
            <a:r>
              <a:rPr lang="en-GB" dirty="0" smtClean="0">
                <a:latin typeface="Source Code Pro" panose="020B0509030403020204" pitchFamily="49" charset="0"/>
              </a:rPr>
              <a:t>    </a:t>
            </a:r>
            <a:r>
              <a:rPr lang="en-GB" dirty="0">
                <a:latin typeface="Source Code Pro" panose="020B0509030403020204" pitchFamily="49" charset="0"/>
              </a:rPr>
              <a:t>'NOK': 'Norwegian krone</a:t>
            </a:r>
            <a:r>
              <a:rPr lang="en-GB" dirty="0" smtClean="0">
                <a:latin typeface="Source Code Pro" panose="020B0509030403020204" pitchFamily="49" charset="0"/>
              </a:rPr>
              <a:t>',</a:t>
            </a:r>
          </a:p>
          <a:p>
            <a:r>
              <a:rPr lang="en-GB" dirty="0" smtClean="0">
                <a:latin typeface="Source Code Pro" panose="020B0509030403020204" pitchFamily="49" charset="0"/>
              </a:rPr>
              <a:t>}</a:t>
            </a:r>
          </a:p>
        </p:txBody>
      </p:sp>
      <p:sp>
        <p:nvSpPr>
          <p:cNvPr id="18" name="TextBox 17"/>
          <p:cNvSpPr txBox="1"/>
          <p:nvPr/>
        </p:nvSpPr>
        <p:spPr>
          <a:xfrm>
            <a:off x="1835696" y="3212976"/>
            <a:ext cx="6480720"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a:latin typeface="Source Code Pro" panose="020B0509030403020204" pitchFamily="49" charset="0"/>
              </a:rPr>
              <a:t>for code in currencies:</a:t>
            </a:r>
          </a:p>
          <a:p>
            <a:r>
              <a:rPr lang="en-GB" dirty="0">
                <a:latin typeface="Source Code Pro" panose="020B0509030403020204" pitchFamily="49" charset="0"/>
              </a:rPr>
              <a:t>    print(code, currencies[code])</a:t>
            </a:r>
          </a:p>
        </p:txBody>
      </p:sp>
      <p:sp>
        <p:nvSpPr>
          <p:cNvPr id="19" name="TextBox 18"/>
          <p:cNvSpPr txBox="1"/>
          <p:nvPr/>
        </p:nvSpPr>
        <p:spPr>
          <a:xfrm>
            <a:off x="971600" y="4077072"/>
            <a:ext cx="5688632" cy="4320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ordinals = ['first', 'second', 'third']</a:t>
            </a:r>
          </a:p>
        </p:txBody>
      </p:sp>
      <p:sp>
        <p:nvSpPr>
          <p:cNvPr id="20" name="TextBox 19"/>
          <p:cNvSpPr txBox="1"/>
          <p:nvPr/>
        </p:nvSpPr>
        <p:spPr>
          <a:xfrm>
            <a:off x="1835696" y="4653136"/>
            <a:ext cx="6480720"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a:latin typeface="Source Code Pro" panose="020B0509030403020204" pitchFamily="49" charset="0"/>
              </a:rPr>
              <a:t>for </a:t>
            </a:r>
            <a:r>
              <a:rPr lang="en-GB" dirty="0" smtClean="0">
                <a:latin typeface="Source Code Pro" panose="020B0509030403020204" pitchFamily="49" charset="0"/>
              </a:rPr>
              <a:t>index </a:t>
            </a:r>
            <a:r>
              <a:rPr lang="en-GB" dirty="0">
                <a:latin typeface="Source Code Pro" panose="020B0509030403020204" pitchFamily="49" charset="0"/>
              </a:rPr>
              <a:t>in </a:t>
            </a:r>
            <a:r>
              <a:rPr lang="en-GB" dirty="0" smtClean="0">
                <a:latin typeface="Source Code Pro" panose="020B0509030403020204" pitchFamily="49" charset="0"/>
              </a:rPr>
              <a:t>range(0, </a:t>
            </a:r>
            <a:r>
              <a:rPr lang="en-GB" dirty="0" err="1" smtClean="0">
                <a:latin typeface="Source Code Pro" panose="020B0509030403020204" pitchFamily="49" charset="0"/>
              </a:rPr>
              <a:t>len</a:t>
            </a:r>
            <a:r>
              <a:rPr lang="en-GB" dirty="0" smtClean="0">
                <a:latin typeface="Source Code Pro" panose="020B0509030403020204" pitchFamily="49" charset="0"/>
              </a:rPr>
              <a:t>(ordinals)):</a:t>
            </a:r>
            <a:endParaRPr lang="en-GB" dirty="0">
              <a:latin typeface="Source Code Pro" panose="020B0509030403020204" pitchFamily="49" charset="0"/>
            </a:endParaRPr>
          </a:p>
          <a:p>
            <a:r>
              <a:rPr lang="en-GB" dirty="0">
                <a:latin typeface="Source Code Pro" panose="020B0509030403020204" pitchFamily="49" charset="0"/>
              </a:rPr>
              <a:t>    </a:t>
            </a:r>
            <a:r>
              <a:rPr lang="en-GB" dirty="0" smtClean="0">
                <a:latin typeface="Source Code Pro" panose="020B0509030403020204" pitchFamily="49" charset="0"/>
              </a:rPr>
              <a:t>print(ordinals[index])</a:t>
            </a:r>
            <a:endParaRPr lang="en-GB" dirty="0">
              <a:latin typeface="Source Code Pro" panose="020B0509030403020204" pitchFamily="49" charset="0"/>
            </a:endParaRPr>
          </a:p>
        </p:txBody>
      </p:sp>
      <p:sp>
        <p:nvSpPr>
          <p:cNvPr id="22" name="TextBox 21"/>
          <p:cNvSpPr txBox="1"/>
          <p:nvPr/>
        </p:nvSpPr>
        <p:spPr>
          <a:xfrm>
            <a:off x="1835696" y="5517232"/>
            <a:ext cx="6480720"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a:latin typeface="Source Code Pro" panose="020B0509030403020204" pitchFamily="49" charset="0"/>
              </a:rPr>
              <a:t>for </a:t>
            </a:r>
            <a:r>
              <a:rPr lang="en-GB" dirty="0" smtClean="0">
                <a:latin typeface="Source Code Pro" panose="020B0509030403020204" pitchFamily="49" charset="0"/>
              </a:rPr>
              <a:t>index </a:t>
            </a:r>
            <a:r>
              <a:rPr lang="en-GB" dirty="0">
                <a:latin typeface="Source Code Pro" panose="020B0509030403020204" pitchFamily="49" charset="0"/>
              </a:rPr>
              <a:t>in </a:t>
            </a:r>
            <a:r>
              <a:rPr lang="en-GB" dirty="0" smtClean="0">
                <a:latin typeface="Source Code Pro" panose="020B0509030403020204" pitchFamily="49" charset="0"/>
              </a:rPr>
              <a:t>range(0, </a:t>
            </a:r>
            <a:r>
              <a:rPr lang="en-GB" dirty="0" err="1" smtClean="0">
                <a:latin typeface="Source Code Pro" panose="020B0509030403020204" pitchFamily="49" charset="0"/>
              </a:rPr>
              <a:t>len</a:t>
            </a:r>
            <a:r>
              <a:rPr lang="en-GB" dirty="0" smtClean="0">
                <a:latin typeface="Source Code Pro" panose="020B0509030403020204" pitchFamily="49" charset="0"/>
              </a:rPr>
              <a:t>(ordinals)):</a:t>
            </a:r>
            <a:endParaRPr lang="en-GB" dirty="0">
              <a:latin typeface="Source Code Pro" panose="020B0509030403020204" pitchFamily="49" charset="0"/>
            </a:endParaRPr>
          </a:p>
          <a:p>
            <a:r>
              <a:rPr lang="en-GB" dirty="0">
                <a:latin typeface="Source Code Pro" panose="020B0509030403020204" pitchFamily="49" charset="0"/>
              </a:rPr>
              <a:t>    </a:t>
            </a:r>
            <a:r>
              <a:rPr lang="en-GB" dirty="0" smtClean="0">
                <a:latin typeface="Source Code Pro" panose="020B0509030403020204" pitchFamily="49" charset="0"/>
              </a:rPr>
              <a:t>print(index + 1, ordinals[index])</a:t>
            </a:r>
            <a:endParaRPr lang="en-GB" dirty="0">
              <a:latin typeface="Source Code Pro" panose="020B0509030403020204" pitchFamily="49" charset="0"/>
            </a:endParaRPr>
          </a:p>
        </p:txBody>
      </p:sp>
    </p:spTree>
    <p:extLst>
      <p:ext uri="{BB962C8B-B14F-4D97-AF65-F5344CB8AC3E}">
        <p14:creationId xmlns:p14="http://schemas.microsoft.com/office/powerpoint/2010/main" val="352758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to iterate</a:t>
            </a:r>
            <a:endParaRPr lang="en-GB" dirty="0"/>
          </a:p>
        </p:txBody>
      </p:sp>
      <p:sp>
        <p:nvSpPr>
          <p:cNvPr id="5" name="TextBox 4"/>
          <p:cNvSpPr txBox="1"/>
          <p:nvPr/>
        </p:nvSpPr>
        <p:spPr>
          <a:xfrm>
            <a:off x="971600" y="1556792"/>
            <a:ext cx="5688632" cy="15121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currencies = {</a:t>
            </a:r>
          </a:p>
          <a:p>
            <a:r>
              <a:rPr lang="en-GB" dirty="0" smtClean="0">
                <a:latin typeface="Source Code Pro" panose="020B0509030403020204" pitchFamily="49" charset="0"/>
              </a:rPr>
              <a:t>    </a:t>
            </a:r>
            <a:r>
              <a:rPr lang="en-GB" dirty="0">
                <a:latin typeface="Source Code Pro" panose="020B0509030403020204" pitchFamily="49" charset="0"/>
              </a:rPr>
              <a:t>'EUR': 'Euro</a:t>
            </a:r>
            <a:r>
              <a:rPr lang="en-GB" dirty="0" smtClean="0">
                <a:latin typeface="Source Code Pro" panose="020B0509030403020204" pitchFamily="49" charset="0"/>
              </a:rPr>
              <a:t>',</a:t>
            </a:r>
          </a:p>
          <a:p>
            <a:r>
              <a:rPr lang="en-GB" dirty="0" smtClean="0">
                <a:latin typeface="Source Code Pro" panose="020B0509030403020204" pitchFamily="49" charset="0"/>
              </a:rPr>
              <a:t>    'GBP': 'British pound',</a:t>
            </a:r>
          </a:p>
          <a:p>
            <a:r>
              <a:rPr lang="en-GB" dirty="0" smtClean="0">
                <a:latin typeface="Source Code Pro" panose="020B0509030403020204" pitchFamily="49" charset="0"/>
              </a:rPr>
              <a:t>    </a:t>
            </a:r>
            <a:r>
              <a:rPr lang="en-GB" dirty="0">
                <a:latin typeface="Source Code Pro" panose="020B0509030403020204" pitchFamily="49" charset="0"/>
              </a:rPr>
              <a:t>'NOK': 'Norwegian krone</a:t>
            </a:r>
            <a:r>
              <a:rPr lang="en-GB" dirty="0" smtClean="0">
                <a:latin typeface="Source Code Pro" panose="020B0509030403020204" pitchFamily="49" charset="0"/>
              </a:rPr>
              <a:t>',</a:t>
            </a:r>
          </a:p>
          <a:p>
            <a:r>
              <a:rPr lang="en-GB" dirty="0" smtClean="0">
                <a:latin typeface="Source Code Pro" panose="020B0509030403020204" pitchFamily="49" charset="0"/>
              </a:rPr>
              <a:t>}</a:t>
            </a:r>
          </a:p>
        </p:txBody>
      </p:sp>
      <p:sp>
        <p:nvSpPr>
          <p:cNvPr id="18" name="TextBox 17"/>
          <p:cNvSpPr txBox="1"/>
          <p:nvPr/>
        </p:nvSpPr>
        <p:spPr>
          <a:xfrm>
            <a:off x="1835696" y="3212976"/>
            <a:ext cx="6480720"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a:latin typeface="Source Code Pro" panose="020B0509030403020204" pitchFamily="49" charset="0"/>
              </a:rPr>
              <a:t>for </a:t>
            </a:r>
            <a:r>
              <a:rPr lang="en-GB" dirty="0" smtClean="0">
                <a:latin typeface="Source Code Pro" panose="020B0509030403020204" pitchFamily="49" charset="0"/>
              </a:rPr>
              <a:t>code, name </a:t>
            </a:r>
            <a:r>
              <a:rPr lang="en-GB" dirty="0">
                <a:latin typeface="Source Code Pro" panose="020B0509030403020204" pitchFamily="49" charset="0"/>
              </a:rPr>
              <a:t>in </a:t>
            </a:r>
            <a:r>
              <a:rPr lang="en-GB" dirty="0" err="1" smtClean="0">
                <a:latin typeface="Source Code Pro" panose="020B0509030403020204" pitchFamily="49" charset="0"/>
              </a:rPr>
              <a:t>currencies.items</a:t>
            </a:r>
            <a:r>
              <a:rPr lang="en-GB" dirty="0" smtClean="0">
                <a:latin typeface="Source Code Pro" panose="020B0509030403020204" pitchFamily="49" charset="0"/>
              </a:rPr>
              <a:t>():</a:t>
            </a:r>
            <a:endParaRPr lang="en-GB" dirty="0">
              <a:latin typeface="Source Code Pro" panose="020B0509030403020204" pitchFamily="49" charset="0"/>
            </a:endParaRPr>
          </a:p>
          <a:p>
            <a:r>
              <a:rPr lang="en-GB" dirty="0">
                <a:latin typeface="Source Code Pro" panose="020B0509030403020204" pitchFamily="49" charset="0"/>
              </a:rPr>
              <a:t>    print(code, </a:t>
            </a:r>
            <a:r>
              <a:rPr lang="en-GB" dirty="0" smtClean="0">
                <a:latin typeface="Source Code Pro" panose="020B0509030403020204" pitchFamily="49" charset="0"/>
              </a:rPr>
              <a:t>name)</a:t>
            </a:r>
            <a:endParaRPr lang="en-GB" dirty="0">
              <a:latin typeface="Source Code Pro" panose="020B0509030403020204" pitchFamily="49" charset="0"/>
            </a:endParaRPr>
          </a:p>
        </p:txBody>
      </p:sp>
      <p:sp>
        <p:nvSpPr>
          <p:cNvPr id="19" name="TextBox 18"/>
          <p:cNvSpPr txBox="1"/>
          <p:nvPr/>
        </p:nvSpPr>
        <p:spPr>
          <a:xfrm>
            <a:off x="971600" y="4077072"/>
            <a:ext cx="5688632" cy="4320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ordinals = ['first', 'second', 'third']</a:t>
            </a:r>
          </a:p>
        </p:txBody>
      </p:sp>
      <p:sp>
        <p:nvSpPr>
          <p:cNvPr id="20" name="TextBox 19"/>
          <p:cNvSpPr txBox="1"/>
          <p:nvPr/>
        </p:nvSpPr>
        <p:spPr>
          <a:xfrm>
            <a:off x="1835696" y="4653136"/>
            <a:ext cx="6480720"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a:latin typeface="Source Code Pro" panose="020B0509030403020204" pitchFamily="49" charset="0"/>
              </a:rPr>
              <a:t>for </a:t>
            </a:r>
            <a:r>
              <a:rPr lang="en-GB" dirty="0" smtClean="0">
                <a:latin typeface="Source Code Pro" panose="020B0509030403020204" pitchFamily="49" charset="0"/>
              </a:rPr>
              <a:t>ordinal </a:t>
            </a:r>
            <a:r>
              <a:rPr lang="en-GB" dirty="0">
                <a:latin typeface="Source Code Pro" panose="020B0509030403020204" pitchFamily="49" charset="0"/>
              </a:rPr>
              <a:t>in </a:t>
            </a:r>
            <a:r>
              <a:rPr lang="en-GB" dirty="0" smtClean="0">
                <a:latin typeface="Source Code Pro" panose="020B0509030403020204" pitchFamily="49" charset="0"/>
              </a:rPr>
              <a:t>ordinals:</a:t>
            </a:r>
            <a:endParaRPr lang="en-GB" dirty="0">
              <a:latin typeface="Source Code Pro" panose="020B0509030403020204" pitchFamily="49" charset="0"/>
            </a:endParaRPr>
          </a:p>
          <a:p>
            <a:r>
              <a:rPr lang="en-GB" dirty="0">
                <a:latin typeface="Source Code Pro" panose="020B0509030403020204" pitchFamily="49" charset="0"/>
              </a:rPr>
              <a:t>    </a:t>
            </a:r>
            <a:r>
              <a:rPr lang="en-GB" dirty="0" smtClean="0">
                <a:latin typeface="Source Code Pro" panose="020B0509030403020204" pitchFamily="49" charset="0"/>
              </a:rPr>
              <a:t>print(ordinal)</a:t>
            </a:r>
            <a:endParaRPr lang="en-GB" dirty="0">
              <a:latin typeface="Source Code Pro" panose="020B0509030403020204" pitchFamily="49" charset="0"/>
            </a:endParaRPr>
          </a:p>
        </p:txBody>
      </p:sp>
      <p:sp>
        <p:nvSpPr>
          <p:cNvPr id="22" name="TextBox 21"/>
          <p:cNvSpPr txBox="1"/>
          <p:nvPr/>
        </p:nvSpPr>
        <p:spPr>
          <a:xfrm>
            <a:off x="1835696" y="5517232"/>
            <a:ext cx="6480720"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a:latin typeface="Source Code Pro" panose="020B0509030403020204" pitchFamily="49" charset="0"/>
              </a:rPr>
              <a:t>for </a:t>
            </a:r>
            <a:r>
              <a:rPr lang="en-GB" dirty="0" smtClean="0">
                <a:latin typeface="Source Code Pro" panose="020B0509030403020204" pitchFamily="49" charset="0"/>
              </a:rPr>
              <a:t>index, ordinal </a:t>
            </a:r>
            <a:r>
              <a:rPr lang="en-GB" dirty="0">
                <a:latin typeface="Source Code Pro" panose="020B0509030403020204" pitchFamily="49" charset="0"/>
              </a:rPr>
              <a:t>in </a:t>
            </a:r>
            <a:r>
              <a:rPr lang="en-GB" dirty="0" smtClean="0">
                <a:latin typeface="Source Code Pro" panose="020B0509030403020204" pitchFamily="49" charset="0"/>
              </a:rPr>
              <a:t>enumerate(ordinals, 1):</a:t>
            </a:r>
            <a:endParaRPr lang="en-GB" dirty="0">
              <a:latin typeface="Source Code Pro" panose="020B0509030403020204" pitchFamily="49" charset="0"/>
            </a:endParaRPr>
          </a:p>
          <a:p>
            <a:r>
              <a:rPr lang="en-GB" dirty="0">
                <a:latin typeface="Source Code Pro" panose="020B0509030403020204" pitchFamily="49" charset="0"/>
              </a:rPr>
              <a:t>    </a:t>
            </a:r>
            <a:r>
              <a:rPr lang="en-GB" dirty="0" smtClean="0">
                <a:latin typeface="Source Code Pro" panose="020B0509030403020204" pitchFamily="49" charset="0"/>
              </a:rPr>
              <a:t>print(index, ordinal)</a:t>
            </a:r>
            <a:endParaRPr lang="en-GB" dirty="0">
              <a:latin typeface="Source Code Pro" panose="020B0509030403020204" pitchFamily="49" charset="0"/>
            </a:endParaRPr>
          </a:p>
        </p:txBody>
      </p:sp>
    </p:spTree>
    <p:extLst>
      <p:ext uri="{BB962C8B-B14F-4D97-AF65-F5344CB8AC3E}">
        <p14:creationId xmlns:p14="http://schemas.microsoft.com/office/powerpoint/2010/main" val="41969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dirty="0" smtClean="0"/>
              <a:t>Integrating new types with operators &amp; built-in functions</a:t>
            </a:r>
            <a:endParaRPr lang="en-GB" dirty="0"/>
          </a:p>
        </p:txBody>
      </p:sp>
      <p:sp>
        <p:nvSpPr>
          <p:cNvPr id="2" name="Title 1"/>
          <p:cNvSpPr>
            <a:spLocks noGrp="1"/>
          </p:cNvSpPr>
          <p:nvPr>
            <p:ph type="ctrTitle"/>
          </p:nvPr>
        </p:nvSpPr>
        <p:spPr/>
        <p:txBody>
          <a:bodyPr/>
          <a:lstStyle/>
          <a:p>
            <a:r>
              <a:rPr lang="en-GB" dirty="0" smtClean="0"/>
              <a:t>Special Methods &amp; Attributes</a:t>
            </a:r>
            <a:endParaRPr lang="en-GB" dirty="0"/>
          </a:p>
        </p:txBody>
      </p:sp>
    </p:spTree>
    <p:extLst>
      <p:ext uri="{BB962C8B-B14F-4D97-AF65-F5344CB8AC3E}">
        <p14:creationId xmlns:p14="http://schemas.microsoft.com/office/powerpoint/2010/main" val="344829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Comprehensive containers</a:t>
            </a:r>
            <a:endParaRPr lang="en-GB" dirty="0"/>
          </a:p>
        </p:txBody>
      </p:sp>
      <p:sp>
        <p:nvSpPr>
          <p:cNvPr id="5" name="TextBox 4"/>
          <p:cNvSpPr txBox="1"/>
          <p:nvPr/>
        </p:nvSpPr>
        <p:spPr>
          <a:xfrm>
            <a:off x="683568" y="2564904"/>
            <a:ext cx="7848872" cy="33123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400" dirty="0" smtClean="0">
                <a:latin typeface="Source Code Pro" panose="020B0509030403020204" pitchFamily="49" charset="0"/>
              </a:rPr>
              <a:t>[n for n in range(2, 100)</a:t>
            </a:r>
          </a:p>
          <a:p>
            <a:r>
              <a:rPr lang="en-GB" sz="2400" dirty="0">
                <a:latin typeface="Source Code Pro" panose="020B0509030403020204" pitchFamily="49" charset="0"/>
              </a:rPr>
              <a:t> </a:t>
            </a:r>
            <a:r>
              <a:rPr lang="en-GB" sz="2400" dirty="0" smtClean="0">
                <a:latin typeface="Source Code Pro" panose="020B0509030403020204" pitchFamily="49" charset="0"/>
              </a:rPr>
              <a:t>   if n not in</a:t>
            </a:r>
          </a:p>
          <a:p>
            <a:r>
              <a:rPr lang="en-GB" sz="2400" dirty="0">
                <a:latin typeface="Source Code Pro" panose="020B0509030403020204" pitchFamily="49" charset="0"/>
              </a:rPr>
              <a:t> </a:t>
            </a:r>
            <a:r>
              <a:rPr lang="en-GB" sz="2400" dirty="0" smtClean="0">
                <a:latin typeface="Source Code Pro" panose="020B0509030403020204" pitchFamily="49" charset="0"/>
              </a:rPr>
              <a:t>       {m for l in range(2, 10)</a:t>
            </a:r>
          </a:p>
          <a:p>
            <a:r>
              <a:rPr lang="en-GB" sz="2400" dirty="0">
                <a:latin typeface="Source Code Pro" panose="020B0509030403020204" pitchFamily="49" charset="0"/>
              </a:rPr>
              <a:t> </a:t>
            </a:r>
            <a:r>
              <a:rPr lang="en-GB" sz="2400" dirty="0" smtClean="0">
                <a:latin typeface="Source Code Pro" panose="020B0509030403020204" pitchFamily="49" charset="0"/>
              </a:rPr>
              <a:t>           for m in range(l*2, 100, l)}]</a:t>
            </a:r>
          </a:p>
          <a:p>
            <a:endParaRPr lang="en-GB" sz="2400" dirty="0" smtClean="0">
              <a:latin typeface="Source Code Pro" panose="020B0509030403020204" pitchFamily="49" charset="0"/>
            </a:endParaRPr>
          </a:p>
          <a:p>
            <a:pPr algn="r">
              <a:spcBef>
                <a:spcPts val="1200"/>
              </a:spcBef>
            </a:pPr>
            <a:r>
              <a:rPr lang="en-GB" sz="2400" dirty="0">
                <a:solidFill>
                  <a:schemeClr val="bg1">
                    <a:lumMod val="65000"/>
                  </a:schemeClr>
                </a:solidFill>
                <a:latin typeface="Source Code Pro" panose="020B0509030403020204" pitchFamily="49" charset="0"/>
              </a:rPr>
              <a:t>[2, 3, 5, 7, 11, 13, 17, 19, 23, 29, 31, 37, 41, 43, 47, 53, 59, 61, 67, 71, 73, 79, 83, 89, 97]</a:t>
            </a:r>
            <a:endParaRPr lang="en-GB" sz="2400" dirty="0" smtClean="0">
              <a:solidFill>
                <a:schemeClr val="bg1">
                  <a:lumMod val="65000"/>
                </a:schemeClr>
              </a:solidFill>
              <a:latin typeface="Source Code Pro" panose="020B0509030403020204" pitchFamily="49" charset="0"/>
            </a:endParaRPr>
          </a:p>
        </p:txBody>
      </p:sp>
      <p:sp>
        <p:nvSpPr>
          <p:cNvPr id="9" name="TextBox 8"/>
          <p:cNvSpPr txBox="1"/>
          <p:nvPr/>
        </p:nvSpPr>
        <p:spPr>
          <a:xfrm>
            <a:off x="755576" y="1700808"/>
            <a:ext cx="1800200" cy="307777"/>
          </a:xfrm>
          <a:prstGeom prst="rect">
            <a:avLst/>
          </a:prstGeom>
          <a:noFill/>
        </p:spPr>
        <p:txBody>
          <a:bodyPr wrap="square" rtlCol="0">
            <a:spAutoFit/>
          </a:bodyPr>
          <a:lstStyle/>
          <a:p>
            <a:r>
              <a:rPr lang="en-GB" sz="1400" dirty="0" smtClean="0">
                <a:solidFill>
                  <a:schemeClr val="tx1">
                    <a:lumMod val="75000"/>
                    <a:lumOff val="25000"/>
                  </a:schemeClr>
                </a:solidFill>
              </a:rPr>
              <a:t>List comprehension</a:t>
            </a:r>
            <a:endParaRPr lang="en-GB" sz="1400" dirty="0">
              <a:solidFill>
                <a:schemeClr val="tx1">
                  <a:lumMod val="75000"/>
                  <a:lumOff val="25000"/>
                </a:schemeClr>
              </a:solidFill>
            </a:endParaRPr>
          </a:p>
        </p:txBody>
      </p:sp>
      <p:cxnSp>
        <p:nvCxnSpPr>
          <p:cNvPr id="10" name="Straight Connector 9"/>
          <p:cNvCxnSpPr/>
          <p:nvPr/>
        </p:nvCxnSpPr>
        <p:spPr>
          <a:xfrm>
            <a:off x="899592" y="2008585"/>
            <a:ext cx="0" cy="628327"/>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95736" y="2041103"/>
            <a:ext cx="1800200" cy="307777"/>
          </a:xfrm>
          <a:prstGeom prst="rect">
            <a:avLst/>
          </a:prstGeom>
          <a:noFill/>
        </p:spPr>
        <p:txBody>
          <a:bodyPr wrap="square" rtlCol="0">
            <a:spAutoFit/>
          </a:bodyPr>
          <a:lstStyle/>
          <a:p>
            <a:r>
              <a:rPr lang="en-GB" sz="1400" dirty="0" smtClean="0">
                <a:solidFill>
                  <a:schemeClr val="tx1">
                    <a:lumMod val="75000"/>
                    <a:lumOff val="25000"/>
                  </a:schemeClr>
                </a:solidFill>
              </a:rPr>
              <a:t>Set comprehension</a:t>
            </a:r>
            <a:endParaRPr lang="en-GB" sz="1400" dirty="0">
              <a:solidFill>
                <a:schemeClr val="tx1">
                  <a:lumMod val="75000"/>
                  <a:lumOff val="25000"/>
                </a:schemeClr>
              </a:solidFill>
            </a:endParaRPr>
          </a:p>
        </p:txBody>
      </p:sp>
      <p:cxnSp>
        <p:nvCxnSpPr>
          <p:cNvPr id="12" name="Straight Connector 11"/>
          <p:cNvCxnSpPr/>
          <p:nvPr/>
        </p:nvCxnSpPr>
        <p:spPr>
          <a:xfrm>
            <a:off x="2339752" y="2348880"/>
            <a:ext cx="0" cy="1008112"/>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7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collections</a:t>
            </a:r>
            <a:endParaRPr lang="en-GB" i="1" dirty="0"/>
          </a:p>
        </p:txBody>
      </p:sp>
      <p:sp>
        <p:nvSpPr>
          <p:cNvPr id="3" name="Content Placeholder 2"/>
          <p:cNvSpPr>
            <a:spLocks noGrp="1"/>
          </p:cNvSpPr>
          <p:nvPr>
            <p:ph idx="1"/>
          </p:nvPr>
        </p:nvSpPr>
        <p:spPr/>
        <p:txBody>
          <a:bodyPr>
            <a:noAutofit/>
          </a:bodyPr>
          <a:lstStyle/>
          <a:p>
            <a:r>
              <a:rPr lang="en-GB" dirty="0" smtClean="0"/>
              <a:t>Built-in container types meet many common and initial needs</a:t>
            </a:r>
          </a:p>
          <a:p>
            <a:pPr lvl="1"/>
            <a:r>
              <a:rPr lang="en-GB" dirty="0" smtClean="0"/>
              <a:t>But sometimes a different data structure will cut down the amount of code written or the runtime resources used</a:t>
            </a:r>
          </a:p>
          <a:p>
            <a:r>
              <a:rPr lang="en-GB" dirty="0" smtClean="0"/>
              <a:t>Built-in container types supplemented by the standard </a:t>
            </a:r>
            <a:r>
              <a:rPr lang="en-GB" i="1" dirty="0" smtClean="0"/>
              <a:t>collections</a:t>
            </a:r>
            <a:r>
              <a:rPr lang="en-GB" dirty="0" smtClean="0"/>
              <a:t> module</a:t>
            </a:r>
          </a:p>
          <a:p>
            <a:pPr lvl="1"/>
            <a:r>
              <a:rPr lang="en-GB" dirty="0" smtClean="0"/>
              <a:t>Container types in </a:t>
            </a:r>
            <a:r>
              <a:rPr lang="en-GB" i="1" dirty="0" smtClean="0"/>
              <a:t>collections</a:t>
            </a:r>
            <a:r>
              <a:rPr lang="en-GB" dirty="0" smtClean="0"/>
              <a:t> are not built in, so they do not have display forms</a:t>
            </a:r>
          </a:p>
        </p:txBody>
      </p:sp>
    </p:spTree>
    <p:extLst>
      <p:ext uri="{BB962C8B-B14F-4D97-AF65-F5344CB8AC3E}">
        <p14:creationId xmlns:p14="http://schemas.microsoft.com/office/powerpoint/2010/main" val="72065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defaultdict</a:t>
            </a:r>
            <a:endParaRPr lang="en-GB" i="1" dirty="0"/>
          </a:p>
        </p:txBody>
      </p:sp>
      <p:sp>
        <p:nvSpPr>
          <p:cNvPr id="3" name="Content Placeholder 2"/>
          <p:cNvSpPr>
            <a:spLocks noGrp="1"/>
          </p:cNvSpPr>
          <p:nvPr>
            <p:ph idx="1"/>
          </p:nvPr>
        </p:nvSpPr>
        <p:spPr/>
        <p:txBody>
          <a:bodyPr/>
          <a:lstStyle/>
          <a:p>
            <a:r>
              <a:rPr lang="en-GB" i="1" dirty="0" err="1" smtClean="0"/>
              <a:t>defaultdict</a:t>
            </a:r>
            <a:r>
              <a:rPr lang="en-GB" dirty="0" smtClean="0"/>
              <a:t> offers on-demand creation for keys that are not already present</a:t>
            </a:r>
          </a:p>
          <a:p>
            <a:pPr lvl="1"/>
            <a:r>
              <a:rPr lang="en-GB" dirty="0" smtClean="0"/>
              <a:t>Derives from </a:t>
            </a:r>
            <a:r>
              <a:rPr lang="en-GB" i="1" dirty="0" err="1" smtClean="0"/>
              <a:t>dict</a:t>
            </a:r>
            <a:endParaRPr lang="en-GB" i="1" dirty="0" smtClean="0"/>
          </a:p>
          <a:p>
            <a:pPr lvl="1"/>
            <a:r>
              <a:rPr lang="en-GB" dirty="0" smtClean="0"/>
              <a:t>Uses a given factory function, such as a class name, to create default values</a:t>
            </a:r>
            <a:endParaRPr lang="en-GB" dirty="0"/>
          </a:p>
        </p:txBody>
      </p:sp>
      <p:sp>
        <p:nvSpPr>
          <p:cNvPr id="4" name="TextBox 3"/>
          <p:cNvSpPr txBox="1"/>
          <p:nvPr/>
        </p:nvSpPr>
        <p:spPr>
          <a:xfrm>
            <a:off x="1331640" y="4293096"/>
            <a:ext cx="5256584" cy="187220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200" dirty="0" err="1" smtClean="0">
                <a:latin typeface="Source Code Pro" panose="020B0509030403020204" pitchFamily="49" charset="0"/>
              </a:rPr>
              <a:t>def</a:t>
            </a:r>
            <a:r>
              <a:rPr lang="en-GB" sz="2200" dirty="0" smtClean="0">
                <a:latin typeface="Source Code Pro" panose="020B0509030403020204" pitchFamily="49" charset="0"/>
              </a:rPr>
              <a:t> histogram(data):</a:t>
            </a:r>
          </a:p>
          <a:p>
            <a:r>
              <a:rPr lang="en-GB" sz="2200" dirty="0">
                <a:latin typeface="Source Code Pro" panose="020B0509030403020204" pitchFamily="49" charset="0"/>
              </a:rPr>
              <a:t> </a:t>
            </a:r>
            <a:r>
              <a:rPr lang="en-GB" sz="2200" dirty="0" smtClean="0">
                <a:latin typeface="Source Code Pro" panose="020B0509030403020204" pitchFamily="49" charset="0"/>
              </a:rPr>
              <a:t>   result = </a:t>
            </a:r>
            <a:r>
              <a:rPr lang="en-GB" sz="2200" dirty="0" err="1" smtClean="0">
                <a:latin typeface="Source Code Pro" panose="020B0509030403020204" pitchFamily="49" charset="0"/>
              </a:rPr>
              <a:t>defaultdict</a:t>
            </a:r>
            <a:r>
              <a:rPr lang="en-GB" sz="2200" dirty="0" smtClean="0">
                <a:latin typeface="Source Code Pro" panose="020B0509030403020204" pitchFamily="49" charset="0"/>
              </a:rPr>
              <a:t>(</a:t>
            </a:r>
            <a:r>
              <a:rPr lang="en-GB" sz="2200" dirty="0" err="1" smtClean="0">
                <a:latin typeface="Source Code Pro" panose="020B0509030403020204" pitchFamily="49" charset="0"/>
              </a:rPr>
              <a:t>str</a:t>
            </a:r>
            <a:r>
              <a:rPr lang="en-GB" sz="2200" dirty="0" smtClean="0">
                <a:latin typeface="Source Code Pro" panose="020B0509030403020204" pitchFamily="49" charset="0"/>
              </a:rPr>
              <a:t>)</a:t>
            </a:r>
          </a:p>
          <a:p>
            <a:r>
              <a:rPr lang="en-GB" sz="2200" dirty="0">
                <a:latin typeface="Source Code Pro" panose="020B0509030403020204" pitchFamily="49" charset="0"/>
              </a:rPr>
              <a:t> </a:t>
            </a:r>
            <a:r>
              <a:rPr lang="en-GB" sz="2200" dirty="0" smtClean="0">
                <a:latin typeface="Source Code Pro" panose="020B0509030403020204" pitchFamily="49" charset="0"/>
              </a:rPr>
              <a:t>   for item in data:</a:t>
            </a:r>
          </a:p>
          <a:p>
            <a:r>
              <a:rPr lang="en-GB" sz="2200" dirty="0">
                <a:latin typeface="Source Code Pro" panose="020B0509030403020204" pitchFamily="49" charset="0"/>
              </a:rPr>
              <a:t> </a:t>
            </a:r>
            <a:r>
              <a:rPr lang="en-GB" sz="2200" dirty="0" smtClean="0">
                <a:latin typeface="Source Code Pro" panose="020B0509030403020204" pitchFamily="49" charset="0"/>
              </a:rPr>
              <a:t>       result[word] += </a:t>
            </a:r>
            <a:r>
              <a:rPr lang="en-GB" sz="2200" dirty="0" smtClean="0">
                <a:latin typeface="Source Code Pro" panose="020B0509030403020204" pitchFamily="49" charset="0"/>
              </a:rPr>
              <a:t>'#'</a:t>
            </a:r>
            <a:endParaRPr lang="en-GB" sz="2200" dirty="0" smtClean="0">
              <a:latin typeface="Source Code Pro" panose="020B0509030403020204" pitchFamily="49" charset="0"/>
            </a:endParaRPr>
          </a:p>
          <a:p>
            <a:r>
              <a:rPr lang="en-GB" sz="2200" dirty="0">
                <a:latin typeface="Source Code Pro" panose="020B0509030403020204" pitchFamily="49" charset="0"/>
              </a:rPr>
              <a:t> </a:t>
            </a:r>
            <a:r>
              <a:rPr lang="en-GB" sz="2200" dirty="0" smtClean="0">
                <a:latin typeface="Source Code Pro" panose="020B0509030403020204" pitchFamily="49" charset="0"/>
              </a:rPr>
              <a:t>   return result</a:t>
            </a:r>
          </a:p>
        </p:txBody>
      </p:sp>
      <p:sp>
        <p:nvSpPr>
          <p:cNvPr id="5" name="TextBox 4"/>
          <p:cNvSpPr txBox="1"/>
          <p:nvPr/>
        </p:nvSpPr>
        <p:spPr>
          <a:xfrm>
            <a:off x="7020272" y="4707141"/>
            <a:ext cx="1800200" cy="954107"/>
          </a:xfrm>
          <a:prstGeom prst="rect">
            <a:avLst/>
          </a:prstGeom>
          <a:noFill/>
        </p:spPr>
        <p:txBody>
          <a:bodyPr wrap="square" rtlCol="0">
            <a:spAutoFit/>
          </a:bodyPr>
          <a:lstStyle/>
          <a:p>
            <a:r>
              <a:rPr lang="en-GB" sz="1400" dirty="0" smtClean="0">
                <a:solidFill>
                  <a:schemeClr val="tx1">
                    <a:lumMod val="75000"/>
                    <a:lumOff val="25000"/>
                  </a:schemeClr>
                </a:solidFill>
              </a:rPr>
              <a:t>Inserts a value of </a:t>
            </a:r>
            <a:r>
              <a:rPr lang="en-GB" sz="1400" i="1" dirty="0" err="1" smtClean="0">
                <a:solidFill>
                  <a:schemeClr val="tx1">
                    <a:lumMod val="75000"/>
                    <a:lumOff val="25000"/>
                  </a:schemeClr>
                </a:solidFill>
              </a:rPr>
              <a:t>str</a:t>
            </a:r>
            <a:r>
              <a:rPr lang="en-GB" sz="1400" i="1" dirty="0" smtClean="0">
                <a:solidFill>
                  <a:schemeClr val="tx1">
                    <a:lumMod val="75000"/>
                    <a:lumOff val="25000"/>
                  </a:schemeClr>
                </a:solidFill>
              </a:rPr>
              <a:t>()</a:t>
            </a:r>
            <a:r>
              <a:rPr lang="en-GB" sz="1400" dirty="0" smtClean="0">
                <a:solidFill>
                  <a:schemeClr val="tx1">
                    <a:lumMod val="75000"/>
                    <a:lumOff val="25000"/>
                  </a:schemeClr>
                </a:solidFill>
              </a:rPr>
              <a:t> for each key looked up that is not already present</a:t>
            </a:r>
            <a:endParaRPr lang="en-GB" sz="1400" dirty="0">
              <a:solidFill>
                <a:schemeClr val="tx1">
                  <a:lumMod val="75000"/>
                  <a:lumOff val="25000"/>
                </a:schemeClr>
              </a:solidFill>
            </a:endParaRPr>
          </a:p>
        </p:txBody>
      </p:sp>
      <p:cxnSp>
        <p:nvCxnSpPr>
          <p:cNvPr id="6" name="Straight Connector 5"/>
          <p:cNvCxnSpPr/>
          <p:nvPr/>
        </p:nvCxnSpPr>
        <p:spPr>
          <a:xfrm flipH="1">
            <a:off x="6372200" y="4869160"/>
            <a:ext cx="648072" cy="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63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t>Counter</a:t>
            </a:r>
            <a:endParaRPr lang="en-GB" i="1" dirty="0"/>
          </a:p>
        </p:txBody>
      </p:sp>
      <p:sp>
        <p:nvSpPr>
          <p:cNvPr id="3" name="Content Placeholder 2"/>
          <p:cNvSpPr>
            <a:spLocks noGrp="1"/>
          </p:cNvSpPr>
          <p:nvPr>
            <p:ph idx="1"/>
          </p:nvPr>
        </p:nvSpPr>
        <p:spPr/>
        <p:txBody>
          <a:bodyPr/>
          <a:lstStyle/>
          <a:p>
            <a:r>
              <a:rPr lang="en-GB" i="1" dirty="0" smtClean="0"/>
              <a:t>Counter</a:t>
            </a:r>
            <a:r>
              <a:rPr lang="en-GB" dirty="0" smtClean="0"/>
              <a:t> tracks occurrences of a key</a:t>
            </a:r>
          </a:p>
          <a:p>
            <a:pPr lvl="1"/>
            <a:r>
              <a:rPr lang="en-GB" dirty="0" smtClean="0"/>
              <a:t>It derives from </a:t>
            </a:r>
            <a:r>
              <a:rPr lang="en-GB" i="1" dirty="0" err="1" smtClean="0"/>
              <a:t>dict</a:t>
            </a:r>
            <a:r>
              <a:rPr lang="en-GB" dirty="0" smtClean="0"/>
              <a:t> but behaves a lot like a bag or a multiset</a:t>
            </a:r>
          </a:p>
          <a:p>
            <a:pPr lvl="1"/>
            <a:r>
              <a:rPr lang="en-GB" dirty="0" smtClean="0"/>
              <a:t>Counts can be looked up for a key</a:t>
            </a:r>
          </a:p>
          <a:p>
            <a:pPr lvl="1"/>
            <a:r>
              <a:rPr lang="en-GB" dirty="0" smtClean="0"/>
              <a:t>Each key 'occurrence' can be iterated</a:t>
            </a:r>
            <a:endParaRPr lang="en-GB" dirty="0"/>
          </a:p>
        </p:txBody>
      </p:sp>
      <p:sp>
        <p:nvSpPr>
          <p:cNvPr id="4" name="TextBox 3"/>
          <p:cNvSpPr txBox="1"/>
          <p:nvPr/>
        </p:nvSpPr>
        <p:spPr>
          <a:xfrm>
            <a:off x="1043608" y="4365104"/>
            <a:ext cx="7416824" cy="172819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000" dirty="0" smtClean="0">
                <a:latin typeface="Source Code Pro" panose="020B0509030403020204" pitchFamily="49" charset="0"/>
              </a:rPr>
              <a:t>with open(filename) as input:</a:t>
            </a:r>
          </a:p>
          <a:p>
            <a:r>
              <a:rPr lang="en-GB" sz="2000" dirty="0">
                <a:latin typeface="Source Code Pro" panose="020B0509030403020204" pitchFamily="49" charset="0"/>
              </a:rPr>
              <a:t> </a:t>
            </a:r>
            <a:r>
              <a:rPr lang="en-GB" sz="2000" dirty="0" smtClean="0">
                <a:latin typeface="Source Code Pro" panose="020B0509030403020204" pitchFamily="49" charset="0"/>
              </a:rPr>
              <a:t>   words = </a:t>
            </a:r>
            <a:r>
              <a:rPr lang="en-GB" sz="2000" dirty="0" err="1" smtClean="0">
                <a:latin typeface="Source Code Pro" panose="020B0509030403020204" pitchFamily="49" charset="0"/>
              </a:rPr>
              <a:t>input.read</a:t>
            </a:r>
            <a:r>
              <a:rPr lang="en-GB" sz="2000" dirty="0" smtClean="0">
                <a:latin typeface="Source Code Pro" panose="020B0509030403020204" pitchFamily="49" charset="0"/>
              </a:rPr>
              <a:t>().split()</a:t>
            </a:r>
          </a:p>
          <a:p>
            <a:r>
              <a:rPr lang="en-GB" sz="2000" dirty="0" smtClean="0">
                <a:latin typeface="Source Code Pro" panose="020B0509030403020204" pitchFamily="49" charset="0"/>
              </a:rPr>
              <a:t>counted = Counter(votes)</a:t>
            </a:r>
          </a:p>
          <a:p>
            <a:r>
              <a:rPr lang="en-GB" sz="2000" dirty="0" err="1" smtClean="0">
                <a:latin typeface="Source Code Pro" panose="020B0509030403020204" pitchFamily="49" charset="0"/>
              </a:rPr>
              <a:t>most_common</a:t>
            </a:r>
            <a:r>
              <a:rPr lang="en-GB" sz="2000" dirty="0" smtClean="0">
                <a:latin typeface="Source Code Pro" panose="020B0509030403020204" pitchFamily="49" charset="0"/>
              </a:rPr>
              <a:t> = </a:t>
            </a:r>
            <a:r>
              <a:rPr lang="en-GB" sz="2000" dirty="0" err="1" smtClean="0">
                <a:latin typeface="Source Code Pro" panose="020B0509030403020204" pitchFamily="49" charset="0"/>
              </a:rPr>
              <a:t>counted.most_common</a:t>
            </a:r>
            <a:r>
              <a:rPr lang="en-GB" sz="2000" dirty="0" smtClean="0">
                <a:latin typeface="Source Code Pro" panose="020B0509030403020204" pitchFamily="49" charset="0"/>
              </a:rPr>
              <a:t>(1)</a:t>
            </a:r>
          </a:p>
          <a:p>
            <a:r>
              <a:rPr lang="en-GB" sz="2000" dirty="0" err="1" smtClean="0">
                <a:latin typeface="Source Code Pro" panose="020B0509030403020204" pitchFamily="49" charset="0"/>
              </a:rPr>
              <a:t>most_to_least_common</a:t>
            </a:r>
            <a:r>
              <a:rPr lang="en-GB" sz="2000" dirty="0" smtClean="0">
                <a:latin typeface="Source Code Pro" panose="020B0509030403020204" pitchFamily="49" charset="0"/>
              </a:rPr>
              <a:t> = </a:t>
            </a:r>
            <a:r>
              <a:rPr lang="en-GB" sz="2000" dirty="0" err="1" smtClean="0">
                <a:latin typeface="Source Code Pro" panose="020B0509030403020204" pitchFamily="49" charset="0"/>
              </a:rPr>
              <a:t>counted.most_common</a:t>
            </a:r>
            <a:r>
              <a:rPr lang="en-GB" sz="2000" dirty="0" smtClean="0">
                <a:latin typeface="Source Code Pro" panose="020B0509030403020204" pitchFamily="49" charset="0"/>
              </a:rPr>
              <a:t>()</a:t>
            </a:r>
          </a:p>
        </p:txBody>
      </p:sp>
    </p:spTree>
    <p:extLst>
      <p:ext uri="{BB962C8B-B14F-4D97-AF65-F5344CB8AC3E}">
        <p14:creationId xmlns:p14="http://schemas.microsoft.com/office/powerpoint/2010/main" val="361409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OrderedDict</a:t>
            </a:r>
            <a:endParaRPr lang="en-GB" i="1" dirty="0"/>
          </a:p>
        </p:txBody>
      </p:sp>
      <p:sp>
        <p:nvSpPr>
          <p:cNvPr id="3" name="Content Placeholder 2"/>
          <p:cNvSpPr>
            <a:spLocks noGrp="1"/>
          </p:cNvSpPr>
          <p:nvPr>
            <p:ph idx="1"/>
          </p:nvPr>
        </p:nvSpPr>
        <p:spPr/>
        <p:txBody>
          <a:bodyPr/>
          <a:lstStyle/>
          <a:p>
            <a:r>
              <a:rPr lang="en-GB" i="1" dirty="0" err="1" smtClean="0"/>
              <a:t>OrderedDict</a:t>
            </a:r>
            <a:r>
              <a:rPr lang="en-GB" dirty="0" smtClean="0"/>
              <a:t> preserves the order in which keys were inserted</a:t>
            </a:r>
          </a:p>
          <a:p>
            <a:pPr lvl="1"/>
            <a:r>
              <a:rPr lang="en-GB" dirty="0" smtClean="0"/>
              <a:t>Derives from </a:t>
            </a:r>
            <a:r>
              <a:rPr lang="en-GB" i="1" dirty="0" err="1" smtClean="0"/>
              <a:t>dict</a:t>
            </a:r>
            <a:r>
              <a:rPr lang="en-GB" dirty="0" smtClean="0"/>
              <a:t> (with some LSP issues...)</a:t>
            </a:r>
            <a:endParaRPr lang="en-GB" i="1" dirty="0" smtClean="0"/>
          </a:p>
          <a:p>
            <a:pPr lvl="1"/>
            <a:r>
              <a:rPr lang="en-GB" dirty="0" smtClean="0"/>
              <a:t>One of the most useful applications is to create sorted dictionaries, i.e., initialise from result of </a:t>
            </a:r>
            <a:r>
              <a:rPr lang="en-GB" i="1" dirty="0" smtClean="0"/>
              <a:t>sorted</a:t>
            </a:r>
            <a:r>
              <a:rPr lang="en-GB" dirty="0" smtClean="0"/>
              <a:t> on a </a:t>
            </a:r>
            <a:r>
              <a:rPr lang="en-GB" i="1" dirty="0" err="1" smtClean="0"/>
              <a:t>dict</a:t>
            </a:r>
            <a:endParaRPr lang="en-GB" i="1" dirty="0"/>
          </a:p>
        </p:txBody>
      </p:sp>
      <p:sp>
        <p:nvSpPr>
          <p:cNvPr id="5" name="TextBox 4"/>
          <p:cNvSpPr txBox="1"/>
          <p:nvPr/>
        </p:nvSpPr>
        <p:spPr>
          <a:xfrm>
            <a:off x="827584" y="4653136"/>
            <a:ext cx="7560840" cy="151216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err="1" smtClean="0">
                <a:latin typeface="Source Code Pro" panose="020B0509030403020204" pitchFamily="49" charset="0"/>
              </a:rPr>
              <a:t>def</a:t>
            </a:r>
            <a:r>
              <a:rPr lang="en-GB" dirty="0" smtClean="0">
                <a:latin typeface="Source Code Pro" panose="020B0509030403020204" pitchFamily="49" charset="0"/>
              </a:rPr>
              <a:t> </a:t>
            </a:r>
            <a:r>
              <a:rPr lang="en-GB" dirty="0" err="1" smtClean="0">
                <a:latin typeface="Source Code Pro" panose="020B0509030403020204" pitchFamily="49" charset="0"/>
              </a:rPr>
              <a:t>word_counts</a:t>
            </a:r>
            <a:r>
              <a:rPr lang="en-GB" dirty="0" smtClean="0">
                <a:latin typeface="Source Code Pro" panose="020B0509030403020204" pitchFamily="49" charset="0"/>
              </a:rPr>
              <a:t>(words):</a:t>
            </a:r>
          </a:p>
          <a:p>
            <a:r>
              <a:rPr lang="en-GB" dirty="0">
                <a:latin typeface="Source Code Pro" panose="020B0509030403020204" pitchFamily="49" charset="0"/>
              </a:rPr>
              <a:t> </a:t>
            </a:r>
            <a:r>
              <a:rPr lang="en-GB" dirty="0" smtClean="0">
                <a:latin typeface="Source Code Pro" panose="020B0509030403020204" pitchFamily="49" charset="0"/>
              </a:rPr>
              <a:t>   counts = </a:t>
            </a:r>
            <a:r>
              <a:rPr lang="en-GB" dirty="0" err="1" smtClean="0">
                <a:latin typeface="Source Code Pro" panose="020B0509030403020204" pitchFamily="49" charset="0"/>
              </a:rPr>
              <a:t>OrderedDict</a:t>
            </a:r>
            <a:r>
              <a:rPr lang="en-GB" dirty="0" smtClean="0">
                <a:latin typeface="Source Code Pro" panose="020B0509030403020204" pitchFamily="49" charset="0"/>
              </a:rPr>
              <a:t>()</a:t>
            </a:r>
          </a:p>
          <a:p>
            <a:r>
              <a:rPr lang="en-GB" dirty="0" smtClean="0">
                <a:latin typeface="Source Code Pro" panose="020B0509030403020204" pitchFamily="49" charset="0"/>
              </a:rPr>
              <a:t>    for word in words:</a:t>
            </a:r>
          </a:p>
          <a:p>
            <a:r>
              <a:rPr lang="en-GB" dirty="0" smtClean="0">
                <a:latin typeface="Source Code Pro" panose="020B0509030403020204" pitchFamily="49" charset="0"/>
              </a:rPr>
              <a:t>        counts[word] = 1+ </a:t>
            </a:r>
            <a:r>
              <a:rPr lang="en-GB" dirty="0" err="1" smtClean="0">
                <a:latin typeface="Source Code Pro" panose="020B0509030403020204" pitchFamily="49" charset="0"/>
              </a:rPr>
              <a:t>counts.setdefault</a:t>
            </a:r>
            <a:r>
              <a:rPr lang="en-GB" dirty="0" smtClean="0">
                <a:latin typeface="Source Code Pro" panose="020B0509030403020204" pitchFamily="49" charset="0"/>
              </a:rPr>
              <a:t>(word, 0)</a:t>
            </a:r>
          </a:p>
          <a:p>
            <a:r>
              <a:rPr lang="en-GB" dirty="0" smtClean="0">
                <a:latin typeface="Source Code Pro" panose="020B0509030403020204" pitchFamily="49" charset="0"/>
              </a:rPr>
              <a:t>return counts</a:t>
            </a:r>
          </a:p>
        </p:txBody>
      </p:sp>
    </p:spTree>
    <p:extLst>
      <p:ext uri="{BB962C8B-B14F-4D97-AF65-F5344CB8AC3E}">
        <p14:creationId xmlns:p14="http://schemas.microsoft.com/office/powerpoint/2010/main" val="265737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ChainMap</a:t>
            </a:r>
            <a:endParaRPr lang="en-GB" i="1" dirty="0"/>
          </a:p>
        </p:txBody>
      </p:sp>
      <p:sp>
        <p:nvSpPr>
          <p:cNvPr id="3" name="Content Placeholder 2"/>
          <p:cNvSpPr>
            <a:spLocks noGrp="1"/>
          </p:cNvSpPr>
          <p:nvPr>
            <p:ph idx="1"/>
          </p:nvPr>
        </p:nvSpPr>
        <p:spPr/>
        <p:txBody>
          <a:bodyPr/>
          <a:lstStyle/>
          <a:p>
            <a:r>
              <a:rPr lang="en-GB" i="1" dirty="0" err="1" smtClean="0"/>
              <a:t>ChainMap</a:t>
            </a:r>
            <a:r>
              <a:rPr lang="en-GB" dirty="0" smtClean="0"/>
              <a:t> provides a view over a number of mapping objects</a:t>
            </a:r>
          </a:p>
          <a:p>
            <a:pPr lvl="1"/>
            <a:r>
              <a:rPr lang="en-GB" dirty="0" smtClean="0"/>
              <a:t>Lookups are in sequence along the chain</a:t>
            </a:r>
          </a:p>
          <a:p>
            <a:pPr lvl="1"/>
            <a:r>
              <a:rPr lang="en-GB" dirty="0" smtClean="0"/>
              <a:t>Updates apply only to the first mapping —avoid side effects by supplying </a:t>
            </a:r>
            <a:r>
              <a:rPr lang="en-GB" i="1" dirty="0" smtClean="0"/>
              <a:t>{}</a:t>
            </a:r>
            <a:endParaRPr lang="en-GB" dirty="0"/>
          </a:p>
        </p:txBody>
      </p:sp>
      <p:sp>
        <p:nvSpPr>
          <p:cNvPr id="4" name="TextBox 3"/>
          <p:cNvSpPr txBox="1"/>
          <p:nvPr/>
        </p:nvSpPr>
        <p:spPr>
          <a:xfrm>
            <a:off x="971600" y="4293096"/>
            <a:ext cx="7416824" cy="100811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defaults = {'drink': 'tea', 'snack': 'biscuit'}</a:t>
            </a:r>
          </a:p>
          <a:p>
            <a:r>
              <a:rPr lang="en-GB" dirty="0" smtClean="0">
                <a:latin typeface="Source Code Pro" panose="020B0509030403020204" pitchFamily="49" charset="0"/>
              </a:rPr>
              <a:t>preferences = {'drink': 'coffee'}</a:t>
            </a:r>
          </a:p>
          <a:p>
            <a:r>
              <a:rPr lang="en-GB" dirty="0" smtClean="0">
                <a:latin typeface="Source Code Pro" panose="020B0509030403020204" pitchFamily="49" charset="0"/>
              </a:rPr>
              <a:t>options = </a:t>
            </a:r>
            <a:r>
              <a:rPr lang="en-GB" dirty="0" err="1" smtClean="0">
                <a:latin typeface="Source Code Pro" panose="020B0509030403020204" pitchFamily="49" charset="0"/>
              </a:rPr>
              <a:t>ChainMap</a:t>
            </a:r>
            <a:r>
              <a:rPr lang="en-GB" dirty="0" smtClean="0">
                <a:latin typeface="Source Code Pro" panose="020B0509030403020204" pitchFamily="49" charset="0"/>
              </a:rPr>
              <a:t>(preferences, defaults)</a:t>
            </a:r>
          </a:p>
        </p:txBody>
      </p:sp>
      <p:sp>
        <p:nvSpPr>
          <p:cNvPr id="5" name="TextBox 4"/>
          <p:cNvSpPr txBox="1"/>
          <p:nvPr/>
        </p:nvSpPr>
        <p:spPr>
          <a:xfrm>
            <a:off x="971600" y="5445224"/>
            <a:ext cx="4968552"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latin typeface="Source Code Pro" panose="020B0509030403020204" pitchFamily="49" charset="0"/>
              </a:rPr>
              <a:t>for key, value in </a:t>
            </a:r>
            <a:r>
              <a:rPr lang="en-GB" dirty="0" err="1" smtClean="0">
                <a:latin typeface="Source Code Pro" panose="020B0509030403020204" pitchFamily="49" charset="0"/>
              </a:rPr>
              <a:t>options.items</a:t>
            </a:r>
            <a:r>
              <a:rPr lang="en-GB" dirty="0" smtClean="0">
                <a:latin typeface="Source Code Pro" panose="020B0509030403020204" pitchFamily="49" charset="0"/>
              </a:rPr>
              <a:t>():</a:t>
            </a:r>
          </a:p>
          <a:p>
            <a:r>
              <a:rPr lang="en-GB" dirty="0">
                <a:latin typeface="Source Code Pro" panose="020B0509030403020204" pitchFamily="49" charset="0"/>
              </a:rPr>
              <a:t> </a:t>
            </a:r>
            <a:r>
              <a:rPr lang="en-GB" dirty="0" smtClean="0">
                <a:latin typeface="Source Code Pro" panose="020B0509030403020204" pitchFamily="49" charset="0"/>
              </a:rPr>
              <a:t>   print(key, value, </a:t>
            </a:r>
            <a:r>
              <a:rPr lang="en-GB" dirty="0" err="1" smtClean="0">
                <a:latin typeface="Source Code Pro" panose="020B0509030403020204" pitchFamily="49" charset="0"/>
              </a:rPr>
              <a:t>sep</a:t>
            </a:r>
            <a:r>
              <a:rPr lang="en-GB" dirty="0" smtClean="0">
                <a:latin typeface="Source Code Pro" panose="020B0509030403020204" pitchFamily="49" charset="0"/>
              </a:rPr>
              <a:t>=': ')</a:t>
            </a:r>
          </a:p>
        </p:txBody>
      </p:sp>
      <p:sp>
        <p:nvSpPr>
          <p:cNvPr id="6" name="TextBox 5"/>
          <p:cNvSpPr txBox="1"/>
          <p:nvPr/>
        </p:nvSpPr>
        <p:spPr>
          <a:xfrm>
            <a:off x="6156176" y="5445224"/>
            <a:ext cx="2232248" cy="72008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dirty="0" smtClean="0">
                <a:solidFill>
                  <a:schemeClr val="bg1">
                    <a:lumMod val="65000"/>
                  </a:schemeClr>
                </a:solidFill>
                <a:latin typeface="Source Code Pro" panose="020B0509030403020204" pitchFamily="49" charset="0"/>
              </a:rPr>
              <a:t>drink: coffee</a:t>
            </a:r>
          </a:p>
          <a:p>
            <a:r>
              <a:rPr lang="en-GB" dirty="0" smtClean="0">
                <a:solidFill>
                  <a:schemeClr val="bg1">
                    <a:lumMod val="65000"/>
                  </a:schemeClr>
                </a:solidFill>
                <a:latin typeface="Source Code Pro" panose="020B0509030403020204" pitchFamily="49" charset="0"/>
              </a:rPr>
              <a:t>snack: biscuit</a:t>
            </a:r>
          </a:p>
        </p:txBody>
      </p:sp>
    </p:spTree>
    <p:extLst>
      <p:ext uri="{BB962C8B-B14F-4D97-AF65-F5344CB8AC3E}">
        <p14:creationId xmlns:p14="http://schemas.microsoft.com/office/powerpoint/2010/main" val="403128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deque</a:t>
            </a:r>
            <a:endParaRPr lang="en-GB" i="1" dirty="0"/>
          </a:p>
        </p:txBody>
      </p:sp>
      <p:sp>
        <p:nvSpPr>
          <p:cNvPr id="3" name="Content Placeholder 2"/>
          <p:cNvSpPr>
            <a:spLocks noGrp="1"/>
          </p:cNvSpPr>
          <p:nvPr>
            <p:ph idx="1"/>
          </p:nvPr>
        </p:nvSpPr>
        <p:spPr/>
        <p:txBody>
          <a:bodyPr/>
          <a:lstStyle/>
          <a:p>
            <a:r>
              <a:rPr lang="en-GB" dirty="0" smtClean="0"/>
              <a:t>A </a:t>
            </a:r>
            <a:r>
              <a:rPr lang="en-GB" i="1" dirty="0" err="1" smtClean="0"/>
              <a:t>deque</a:t>
            </a:r>
            <a:r>
              <a:rPr lang="en-GB" dirty="0" smtClean="0"/>
              <a:t> is a double-ended queue</a:t>
            </a:r>
          </a:p>
          <a:p>
            <a:pPr lvl="1"/>
            <a:r>
              <a:rPr lang="en-GB" dirty="0" smtClean="0"/>
              <a:t>Supports efficient </a:t>
            </a:r>
            <a:r>
              <a:rPr lang="en-GB" i="1" dirty="0" smtClean="0"/>
              <a:t>append</a:t>
            </a:r>
            <a:r>
              <a:rPr lang="en-GB" dirty="0" smtClean="0"/>
              <a:t> and </a:t>
            </a:r>
            <a:r>
              <a:rPr lang="en-GB" i="1" dirty="0" smtClean="0"/>
              <a:t>pop</a:t>
            </a:r>
            <a:r>
              <a:rPr lang="en-GB" dirty="0" smtClean="0"/>
              <a:t> and </a:t>
            </a:r>
            <a:r>
              <a:rPr lang="en-GB" i="1" dirty="0" err="1" smtClean="0"/>
              <a:t>appendleft</a:t>
            </a:r>
            <a:r>
              <a:rPr lang="en-GB" dirty="0" smtClean="0"/>
              <a:t> and </a:t>
            </a:r>
            <a:r>
              <a:rPr lang="en-GB" i="1" dirty="0" err="1" smtClean="0"/>
              <a:t>popleft</a:t>
            </a:r>
            <a:r>
              <a:rPr lang="en-GB" dirty="0" smtClean="0"/>
              <a:t> operations</a:t>
            </a:r>
          </a:p>
          <a:p>
            <a:pPr lvl="1"/>
            <a:r>
              <a:rPr lang="en-GB" dirty="0" smtClean="0"/>
              <a:t>Can be bounded, with overflow causing a pop from the opposite end to the append</a:t>
            </a:r>
            <a:endParaRPr lang="en-GB" dirty="0"/>
          </a:p>
        </p:txBody>
      </p:sp>
      <p:sp>
        <p:nvSpPr>
          <p:cNvPr id="4" name="TextBox 3"/>
          <p:cNvSpPr txBox="1"/>
          <p:nvPr/>
        </p:nvSpPr>
        <p:spPr>
          <a:xfrm>
            <a:off x="1331640" y="4365104"/>
            <a:ext cx="6696744" cy="1368152"/>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2400" dirty="0" err="1" smtClean="0">
                <a:latin typeface="Source Code Pro" panose="020B0509030403020204" pitchFamily="49" charset="0"/>
              </a:rPr>
              <a:t>def</a:t>
            </a:r>
            <a:r>
              <a:rPr lang="en-GB" sz="2400" dirty="0" smtClean="0">
                <a:latin typeface="Source Code Pro" panose="020B0509030403020204" pitchFamily="49" charset="0"/>
              </a:rPr>
              <a:t> tail(filename, lines=10):</a:t>
            </a:r>
          </a:p>
          <a:p>
            <a:r>
              <a:rPr lang="en-GB" sz="2400" dirty="0">
                <a:latin typeface="Source Code Pro" panose="020B0509030403020204" pitchFamily="49" charset="0"/>
              </a:rPr>
              <a:t> </a:t>
            </a:r>
            <a:r>
              <a:rPr lang="en-GB" sz="2400" dirty="0" smtClean="0">
                <a:latin typeface="Source Code Pro" panose="020B0509030403020204" pitchFamily="49" charset="0"/>
              </a:rPr>
              <a:t>   with open(filename) as source:</a:t>
            </a:r>
          </a:p>
          <a:p>
            <a:r>
              <a:rPr lang="en-GB" sz="2400" dirty="0">
                <a:latin typeface="Source Code Pro" panose="020B0509030403020204" pitchFamily="49" charset="0"/>
              </a:rPr>
              <a:t> </a:t>
            </a:r>
            <a:r>
              <a:rPr lang="en-GB" sz="2400" dirty="0" smtClean="0">
                <a:latin typeface="Source Code Pro" panose="020B0509030403020204" pitchFamily="49" charset="0"/>
              </a:rPr>
              <a:t>       return </a:t>
            </a:r>
            <a:r>
              <a:rPr lang="en-GB" sz="2400" dirty="0" err="1" smtClean="0">
                <a:latin typeface="Source Code Pro" panose="020B0509030403020204" pitchFamily="49" charset="0"/>
              </a:rPr>
              <a:t>deque</a:t>
            </a:r>
            <a:r>
              <a:rPr lang="en-GB" sz="2400" dirty="0" smtClean="0">
                <a:latin typeface="Source Code Pro" panose="020B0509030403020204" pitchFamily="49" charset="0"/>
              </a:rPr>
              <a:t>(source, lines)</a:t>
            </a:r>
          </a:p>
        </p:txBody>
      </p:sp>
    </p:spTree>
    <p:extLst>
      <p:ext uri="{BB962C8B-B14F-4D97-AF65-F5344CB8AC3E}">
        <p14:creationId xmlns:p14="http://schemas.microsoft.com/office/powerpoint/2010/main" val="121725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namedtuple</a:t>
            </a:r>
            <a:endParaRPr lang="en-GB" i="1" dirty="0"/>
          </a:p>
        </p:txBody>
      </p:sp>
      <p:sp>
        <p:nvSpPr>
          <p:cNvPr id="3" name="Content Placeholder 2"/>
          <p:cNvSpPr>
            <a:spLocks noGrp="1"/>
          </p:cNvSpPr>
          <p:nvPr>
            <p:ph idx="1"/>
          </p:nvPr>
        </p:nvSpPr>
        <p:spPr/>
        <p:txBody>
          <a:bodyPr/>
          <a:lstStyle/>
          <a:p>
            <a:r>
              <a:rPr lang="en-GB" i="1" dirty="0" err="1" smtClean="0"/>
              <a:t>namedtuple</a:t>
            </a:r>
            <a:r>
              <a:rPr lang="en-GB" dirty="0" smtClean="0"/>
              <a:t> allows the creation of a tuple type with named attributes</a:t>
            </a:r>
          </a:p>
          <a:p>
            <a:pPr lvl="1"/>
            <a:r>
              <a:rPr lang="en-GB" dirty="0" smtClean="0"/>
              <a:t>Can still be indexed and iterated</a:t>
            </a:r>
          </a:p>
          <a:p>
            <a:pPr lvl="1"/>
            <a:r>
              <a:rPr lang="en-GB" i="1" dirty="0" err="1" smtClean="0"/>
              <a:t>namedtuple</a:t>
            </a:r>
            <a:r>
              <a:rPr lang="en-GB" dirty="0" smtClean="0"/>
              <a:t> is subclass of </a:t>
            </a:r>
            <a:r>
              <a:rPr lang="en-GB" i="1" dirty="0" smtClean="0"/>
              <a:t>tuple</a:t>
            </a:r>
            <a:endParaRPr lang="en-GB" i="1" dirty="0"/>
          </a:p>
        </p:txBody>
      </p:sp>
      <p:sp>
        <p:nvSpPr>
          <p:cNvPr id="4" name="TextBox 3"/>
          <p:cNvSpPr txBox="1"/>
          <p:nvPr/>
        </p:nvSpPr>
        <p:spPr>
          <a:xfrm>
            <a:off x="1043608" y="3789040"/>
            <a:ext cx="6984776" cy="4320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700" dirty="0" smtClean="0">
                <a:latin typeface="Source Code Pro" panose="020B0509030403020204" pitchFamily="49" charset="0"/>
              </a:rPr>
              <a:t>Date = </a:t>
            </a:r>
            <a:r>
              <a:rPr lang="en-GB" sz="1700" dirty="0" err="1" smtClean="0">
                <a:latin typeface="Source Code Pro" panose="020B0509030403020204" pitchFamily="49" charset="0"/>
              </a:rPr>
              <a:t>namedtuple</a:t>
            </a:r>
            <a:r>
              <a:rPr lang="en-GB" sz="1700" dirty="0" smtClean="0">
                <a:latin typeface="Source Code Pro" panose="020B0509030403020204" pitchFamily="49" charset="0"/>
              </a:rPr>
              <a:t>('Date', 'year month day')</a:t>
            </a:r>
          </a:p>
        </p:txBody>
      </p:sp>
      <p:sp>
        <p:nvSpPr>
          <p:cNvPr id="5" name="TextBox 4"/>
          <p:cNvSpPr txBox="1"/>
          <p:nvPr/>
        </p:nvSpPr>
        <p:spPr>
          <a:xfrm>
            <a:off x="1043608" y="4365104"/>
            <a:ext cx="6984776" cy="432048"/>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700" dirty="0" smtClean="0">
                <a:latin typeface="Source Code Pro" panose="020B0509030403020204" pitchFamily="49" charset="0"/>
              </a:rPr>
              <a:t>Date = </a:t>
            </a:r>
            <a:r>
              <a:rPr lang="en-GB" sz="1700" dirty="0" err="1" smtClean="0">
                <a:latin typeface="Source Code Pro" panose="020B0509030403020204" pitchFamily="49" charset="0"/>
              </a:rPr>
              <a:t>namedtuple</a:t>
            </a:r>
            <a:r>
              <a:rPr lang="en-GB" sz="1700" dirty="0" smtClean="0">
                <a:latin typeface="Source Code Pro" panose="020B0509030403020204" pitchFamily="49" charset="0"/>
              </a:rPr>
              <a:t>('Date', ('year', 'month', 'day'))</a:t>
            </a:r>
          </a:p>
        </p:txBody>
      </p:sp>
      <p:sp>
        <p:nvSpPr>
          <p:cNvPr id="6" name="TextBox 5"/>
          <p:cNvSpPr txBox="1"/>
          <p:nvPr/>
        </p:nvSpPr>
        <p:spPr>
          <a:xfrm>
            <a:off x="1043608" y="4941168"/>
            <a:ext cx="6984776" cy="1440160"/>
          </a:xfrm>
          <a:prstGeom prst="rect">
            <a:avLst/>
          </a:prstGeom>
          <a:solidFill>
            <a:schemeClr val="bg1"/>
          </a:solidFill>
          <a:effectLst>
            <a:glow rad="63500">
              <a:schemeClr val="accent1">
                <a:satMod val="175000"/>
                <a:alpha val="40000"/>
              </a:schemeClr>
            </a:glow>
          </a:effectLst>
        </p:spPr>
        <p:txBody>
          <a:bodyPr wrap="square" lIns="144000" tIns="72000" rIns="144000" bIns="72000" rtlCol="0">
            <a:noAutofit/>
          </a:bodyPr>
          <a:lstStyle/>
          <a:p>
            <a:r>
              <a:rPr lang="en-GB" sz="1700" dirty="0" smtClean="0">
                <a:latin typeface="Source Code Pro" panose="020B0509030403020204" pitchFamily="49" charset="0"/>
              </a:rPr>
              <a:t>sputnik_1 = Date(1957, 10, 4)</a:t>
            </a:r>
          </a:p>
          <a:p>
            <a:r>
              <a:rPr lang="en-GB" sz="1700" dirty="0" smtClean="0">
                <a:latin typeface="Source Code Pro" panose="020B0509030403020204" pitchFamily="49" charset="0"/>
              </a:rPr>
              <a:t>sputnik_1 = Date(year=1957, month=10, day=4)</a:t>
            </a:r>
          </a:p>
          <a:p>
            <a:r>
              <a:rPr lang="en-GB" sz="1700" dirty="0" smtClean="0">
                <a:latin typeface="Source Code Pro" panose="020B0509030403020204" pitchFamily="49" charset="0"/>
              </a:rPr>
              <a:t>year, month, day = sputnik_1</a:t>
            </a:r>
          </a:p>
          <a:p>
            <a:r>
              <a:rPr lang="en-GB" sz="1700" dirty="0" smtClean="0">
                <a:latin typeface="Source Code Pro" panose="020B0509030403020204" pitchFamily="49" charset="0"/>
              </a:rPr>
              <a:t>year = sputnik_1.year</a:t>
            </a:r>
          </a:p>
          <a:p>
            <a:r>
              <a:rPr lang="en-GB" sz="1700" dirty="0" smtClean="0">
                <a:latin typeface="Source Code Pro" panose="020B0509030403020204" pitchFamily="49" charset="0"/>
              </a:rPr>
              <a:t>month = sputnik_1[1]</a:t>
            </a:r>
          </a:p>
        </p:txBody>
      </p:sp>
    </p:spTree>
    <p:extLst>
      <p:ext uri="{BB962C8B-B14F-4D97-AF65-F5344CB8AC3E}">
        <p14:creationId xmlns:p14="http://schemas.microsoft.com/office/powerpoint/2010/main" val="299852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err="1" smtClean="0"/>
              <a:t>collections.abc</a:t>
            </a:r>
            <a:endParaRPr lang="en-GB" i="1" dirty="0"/>
          </a:p>
        </p:txBody>
      </p:sp>
      <p:sp>
        <p:nvSpPr>
          <p:cNvPr id="3" name="Content Placeholder 2"/>
          <p:cNvSpPr>
            <a:spLocks noGrp="1"/>
          </p:cNvSpPr>
          <p:nvPr>
            <p:ph idx="1"/>
          </p:nvPr>
        </p:nvSpPr>
        <p:spPr/>
        <p:txBody>
          <a:bodyPr>
            <a:noAutofit/>
          </a:bodyPr>
          <a:lstStyle/>
          <a:p>
            <a:r>
              <a:rPr lang="en-GB" dirty="0" smtClean="0"/>
              <a:t>The </a:t>
            </a:r>
            <a:r>
              <a:rPr lang="en-GB" i="1" dirty="0" err="1" smtClean="0"/>
              <a:t>collections.abc</a:t>
            </a:r>
            <a:r>
              <a:rPr lang="en-GB" dirty="0" smtClean="0"/>
              <a:t> module provides abstract container classes</a:t>
            </a:r>
          </a:p>
          <a:p>
            <a:pPr lvl="1"/>
            <a:r>
              <a:rPr lang="en-GB" dirty="0" smtClean="0"/>
              <a:t>Using </a:t>
            </a:r>
            <a:r>
              <a:rPr lang="en-GB" i="1" dirty="0" err="1" smtClean="0"/>
              <a:t>isinstance</a:t>
            </a:r>
            <a:r>
              <a:rPr lang="en-GB" dirty="0" smtClean="0"/>
              <a:t>, these can be used to check whether an object conforms to a protocol, e.g., </a:t>
            </a:r>
            <a:r>
              <a:rPr lang="en-GB" i="1" dirty="0" smtClean="0"/>
              <a:t>Container</a:t>
            </a:r>
            <a:r>
              <a:rPr lang="en-GB" dirty="0" smtClean="0"/>
              <a:t>, </a:t>
            </a:r>
            <a:r>
              <a:rPr lang="en-GB" i="1" dirty="0" err="1" smtClean="0"/>
              <a:t>Hashable</a:t>
            </a:r>
            <a:r>
              <a:rPr lang="en-GB" dirty="0" smtClean="0"/>
              <a:t>, </a:t>
            </a:r>
            <a:r>
              <a:rPr lang="en-GB" i="1" dirty="0" err="1" smtClean="0"/>
              <a:t>Iterable</a:t>
            </a:r>
            <a:r>
              <a:rPr lang="en-GB" dirty="0" smtClean="0"/>
              <a:t>, </a:t>
            </a:r>
            <a:r>
              <a:rPr lang="en-GB" i="1" dirty="0" err="1" smtClean="0"/>
              <a:t>MutableSequence</a:t>
            </a:r>
            <a:r>
              <a:rPr lang="en-GB" dirty="0" smtClean="0"/>
              <a:t>, </a:t>
            </a:r>
            <a:r>
              <a:rPr lang="en-GB" i="1" dirty="0" smtClean="0"/>
              <a:t>Set</a:t>
            </a:r>
          </a:p>
          <a:p>
            <a:pPr lvl="1"/>
            <a:r>
              <a:rPr lang="en-GB" dirty="0" smtClean="0"/>
              <a:t>These abstract classes can also be used as </a:t>
            </a:r>
            <a:r>
              <a:rPr lang="en-GB" dirty="0" err="1" smtClean="0"/>
              <a:t>mixin</a:t>
            </a:r>
            <a:r>
              <a:rPr lang="en-GB" dirty="0" smtClean="0"/>
              <a:t> base classes for new container classes</a:t>
            </a:r>
          </a:p>
        </p:txBody>
      </p:sp>
    </p:spTree>
    <p:extLst>
      <p:ext uri="{BB962C8B-B14F-4D97-AF65-F5344CB8AC3E}">
        <p14:creationId xmlns:p14="http://schemas.microsoft.com/office/powerpoint/2010/main" val="266558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Iterators &amp; Generators</a:t>
            </a:r>
            <a:endParaRPr lang="en-GB" dirty="0"/>
          </a:p>
        </p:txBody>
      </p:sp>
      <p:sp>
        <p:nvSpPr>
          <p:cNvPr id="5" name="Subtitle 4"/>
          <p:cNvSpPr>
            <a:spLocks noGrp="1"/>
          </p:cNvSpPr>
          <p:nvPr>
            <p:ph type="subTitle" idx="1"/>
          </p:nvPr>
        </p:nvSpPr>
        <p:spPr/>
        <p:txBody>
          <a:bodyPr/>
          <a:lstStyle/>
          <a:p>
            <a:r>
              <a:rPr lang="en-GB" dirty="0" smtClean="0"/>
              <a:t>Iteration abstractions, iterators, generators &amp; wrapped control</a:t>
            </a:r>
            <a:endParaRPr lang="en-GB" dirty="0"/>
          </a:p>
        </p:txBody>
      </p:sp>
    </p:spTree>
    <p:extLst>
      <p:ext uri="{BB962C8B-B14F-4D97-AF65-F5344CB8AC3E}">
        <p14:creationId xmlns:p14="http://schemas.microsoft.com/office/powerpoint/2010/main" val="286571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18978</TotalTime>
  <Words>11611</Words>
  <Application>Microsoft Office PowerPoint</Application>
  <PresentationFormat>On-screen Show (4:3)</PresentationFormat>
  <Paragraphs>1600</Paragraphs>
  <Slides>180</Slides>
  <Notes>1</Notes>
  <HiddenSlides>0</HiddenSlides>
  <MMClips>0</MMClips>
  <ScaleCrop>false</ScaleCrop>
  <HeadingPairs>
    <vt:vector size="4" baseType="variant">
      <vt:variant>
        <vt:lpstr>Theme</vt:lpstr>
      </vt:variant>
      <vt:variant>
        <vt:i4>1</vt:i4>
      </vt:variant>
      <vt:variant>
        <vt:lpstr>Slide Titles</vt:lpstr>
      </vt:variant>
      <vt:variant>
        <vt:i4>180</vt:i4>
      </vt:variant>
    </vt:vector>
  </HeadingPairs>
  <TitlesOfParts>
    <vt:vector size="181" baseType="lpstr">
      <vt:lpstr>Office Theme</vt:lpstr>
      <vt:lpstr>Python Advanced</vt:lpstr>
      <vt:lpstr>PowerPoint Presentation</vt:lpstr>
      <vt:lpstr>PowerPoint Presentation</vt:lpstr>
      <vt:lpstr>Introduction</vt:lpstr>
      <vt:lpstr>Course goals</vt:lpstr>
      <vt:lpstr>Coding experiments</vt:lpstr>
      <vt:lpstr>Programming labs</vt:lpstr>
      <vt:lpstr>Questions, answers &amp; intros</vt:lpstr>
      <vt:lpstr>Special Methods &amp; Attributes</vt:lpstr>
      <vt:lpstr>Facts at a glance</vt:lpstr>
      <vt:lpstr>Operator overloading</vt:lpstr>
      <vt:lpstr>Comparisons</vt:lpstr>
      <vt:lpstr>Arithmetic operations</vt:lpstr>
      <vt:lpstr>Augmented assignment</vt:lpstr>
      <vt:lpstr>Conversions &amp; representation</vt:lpstr>
      <vt:lpstr>Containers &amp; iteration</vt:lpstr>
      <vt:lpstr>Interception &amp; lifecycle</vt:lpstr>
      <vt:lpstr>with &amp; context managers</vt:lpstr>
      <vt:lpstr>Context manager anatomy</vt:lpstr>
      <vt:lpstr>Experiment</vt:lpstr>
      <vt:lpstr>Special attributes</vt:lpstr>
      <vt:lpstr>Unit Testing</vt:lpstr>
      <vt:lpstr>Facts at a glance</vt:lpstr>
      <vt:lpstr>unittest</vt:lpstr>
      <vt:lpstr>Good Unit Tests (GUTs)</vt:lpstr>
      <vt:lpstr>GUTs in practice</vt:lpstr>
      <vt:lpstr>Not-so-good unit tests</vt:lpstr>
      <vt:lpstr>A unittest example</vt:lpstr>
      <vt:lpstr>Assertions</vt:lpstr>
      <vt:lpstr>More assertions</vt:lpstr>
      <vt:lpstr>assertRaises</vt:lpstr>
      <vt:lpstr>assertRaisesRegex</vt:lpstr>
      <vt:lpstr>Tests as explanation</vt:lpstr>
      <vt:lpstr>Test anatomy</vt:lpstr>
      <vt:lpstr>Common fixture code</vt:lpstr>
      <vt:lpstr>Tests as specifications</vt:lpstr>
      <vt:lpstr>What is a unit test?</vt:lpstr>
      <vt:lpstr>External dependencies</vt:lpstr>
      <vt:lpstr>A taxonomy of test doubles</vt:lpstr>
      <vt:lpstr>Doubles in practice</vt:lpstr>
      <vt:lpstr>Function, Object &amp; Class Customisation</vt:lpstr>
      <vt:lpstr>Facts at a glance</vt:lpstr>
      <vt:lpstr>It's objects all the way down</vt:lpstr>
      <vt:lpstr>Object creation</vt:lpstr>
      <vt:lpstr>Ad hoc data structures</vt:lpstr>
      <vt:lpstr>Dynamic object attributes</vt:lpstr>
      <vt:lpstr>Monkey patching</vt:lpstr>
      <vt:lpstr>Modifying existing classes</vt:lpstr>
      <vt:lpstr>Exploring the object model</vt:lpstr>
      <vt:lpstr>Object attribute operations</vt:lpstr>
      <vt:lpstr>Decorators</vt:lpstr>
      <vt:lpstr>Basic decoration</vt:lpstr>
      <vt:lpstr>Refined decoration</vt:lpstr>
      <vt:lpstr>Parameterised decoration</vt:lpstr>
      <vt:lpstr>Metaclasses</vt:lpstr>
      <vt:lpstr>abc.ABCMeta</vt:lpstr>
      <vt:lpstr>type</vt:lpstr>
      <vt:lpstr>Adding new code at runtime</vt:lpstr>
      <vt:lpstr>Object Thinking</vt:lpstr>
      <vt:lpstr>Facts at a glance</vt:lpstr>
      <vt:lpstr>Not all objects are equal</vt:lpstr>
      <vt:lpstr>Protocols and conformance</vt:lpstr>
      <vt:lpstr>Liskov Substitution Principle</vt:lpstr>
      <vt:lpstr>Contracts &amp; consequences</vt:lpstr>
      <vt:lpstr>Inheritance &amp; composition</vt:lpstr>
      <vt:lpstr>Object structure &amp; traversal</vt:lpstr>
      <vt:lpstr>Composite pattern</vt:lpstr>
      <vt:lpstr>Visitor pattern</vt:lpstr>
      <vt:lpstr>Enumeration Method pattern</vt:lpstr>
      <vt:lpstr>Lifecycle Callback pattern</vt:lpstr>
      <vt:lpstr>Patterns in combination</vt:lpstr>
      <vt:lpstr>Object forwarding</vt:lpstr>
      <vt:lpstr>Proxy pattern</vt:lpstr>
      <vt:lpstr>Null Object pattern</vt:lpstr>
      <vt:lpstr>Realising values as objects</vt:lpstr>
      <vt:lpstr>Immutable Value pattern</vt:lpstr>
      <vt:lpstr>In the money</vt:lpstr>
      <vt:lpstr>On the money</vt:lpstr>
      <vt:lpstr>Enumeration types</vt:lpstr>
      <vt:lpstr>Enumerated</vt:lpstr>
      <vt:lpstr>Ad hoc enums</vt:lpstr>
      <vt:lpstr>Containers</vt:lpstr>
      <vt:lpstr>Facts at a glance</vt:lpstr>
      <vt:lpstr>Container guidance</vt:lpstr>
      <vt:lpstr>Built-in sequence types</vt:lpstr>
      <vt:lpstr>From str to bytes &amp; back</vt:lpstr>
      <vt:lpstr>Built-in lookup types</vt:lpstr>
      <vt:lpstr>How not to iterate</vt:lpstr>
      <vt:lpstr>How to iterate</vt:lpstr>
      <vt:lpstr>Comprehensive containers</vt:lpstr>
      <vt:lpstr>collections</vt:lpstr>
      <vt:lpstr>defaultdict</vt:lpstr>
      <vt:lpstr>Counter</vt:lpstr>
      <vt:lpstr>OrderedDict</vt:lpstr>
      <vt:lpstr>ChainMap</vt:lpstr>
      <vt:lpstr>deque</vt:lpstr>
      <vt:lpstr>namedtuple</vt:lpstr>
      <vt:lpstr>collections.abc</vt:lpstr>
      <vt:lpstr>Iterators &amp; Generators</vt:lpstr>
      <vt:lpstr>Facts at a glance</vt:lpstr>
      <vt:lpstr>Iteration</vt:lpstr>
      <vt:lpstr>Iterables &amp; iterators</vt:lpstr>
      <vt:lpstr>Defining iterators</vt:lpstr>
      <vt:lpstr>iter</vt:lpstr>
      <vt:lpstr>next</vt:lpstr>
      <vt:lpstr>Generator expressions</vt:lpstr>
      <vt:lpstr>Generator functions</vt:lpstr>
      <vt:lpstr>Yielding a winner</vt:lpstr>
      <vt:lpstr>@contextmanager</vt:lpstr>
      <vt:lpstr>It's all about timing</vt:lpstr>
      <vt:lpstr>Trading places</vt:lpstr>
      <vt:lpstr>Experiment</vt:lpstr>
      <vt:lpstr>Functional Thinking</vt:lpstr>
      <vt:lpstr>Facts at a glance</vt:lpstr>
      <vt:lpstr>Functional guidance</vt:lpstr>
      <vt:lpstr>Mutability pitfalls</vt:lpstr>
      <vt:lpstr>Fewer explicit loops</vt:lpstr>
      <vt:lpstr>Recursion</vt:lpstr>
      <vt:lpstr>Reducing modifiable state</vt:lpstr>
      <vt:lpstr>Expressions versus statements</vt:lpstr>
      <vt:lpstr>Comprehensions</vt:lpstr>
      <vt:lpstr>Imperative versus declarative</vt:lpstr>
      <vt:lpstr>Higher-order functions</vt:lpstr>
      <vt:lpstr>map</vt:lpstr>
      <vt:lpstr>filter</vt:lpstr>
      <vt:lpstr>reduce</vt:lpstr>
      <vt:lpstr>The operator module</vt:lpstr>
      <vt:lpstr>Experiment</vt:lpstr>
      <vt:lpstr>Currying</vt:lpstr>
      <vt:lpstr>Nested functions &amp; lambdas</vt:lpstr>
      <vt:lpstr>Function wrapping</vt:lpstr>
      <vt:lpstr>partial application</vt:lpstr>
      <vt:lpstr>Built-in algorithmic functions</vt:lpstr>
      <vt:lpstr>Functions from itertools</vt:lpstr>
      <vt:lpstr>Concurrency</vt:lpstr>
      <vt:lpstr>Facts at a glance</vt:lpstr>
      <vt:lpstr>Concurrency</vt:lpstr>
      <vt:lpstr>Coroutines</vt:lpstr>
      <vt:lpstr>Generators as coroutines</vt:lpstr>
      <vt:lpstr>Reducing complexity</vt:lpstr>
      <vt:lpstr>Coroutine communication</vt:lpstr>
      <vt:lpstr>Coroutine action</vt:lpstr>
      <vt:lpstr>Multithreading</vt:lpstr>
      <vt:lpstr>threading</vt:lpstr>
      <vt:lpstr>Thread definition</vt:lpstr>
      <vt:lpstr>Global Interpreter Lock (GIL)</vt:lpstr>
      <vt:lpstr>Synchronisation</vt:lpstr>
      <vt:lpstr>Sharing &amp; synchronisation</vt:lpstr>
      <vt:lpstr>Multiprocessing</vt:lpstr>
      <vt:lpstr>multiprocessing</vt:lpstr>
      <vt:lpstr>Process action</vt:lpstr>
      <vt:lpstr>Asynchronous functions</vt:lpstr>
      <vt:lpstr>Executors &amp; futures</vt:lpstr>
      <vt:lpstr>concurrent.futures</vt:lpstr>
      <vt:lpstr>In the future...</vt:lpstr>
      <vt:lpstr>Synchronisation quadrant</vt:lpstr>
      <vt:lpstr>Modules &amp; Packages</vt:lpstr>
      <vt:lpstr>Facts at a glance</vt:lpstr>
      <vt:lpstr>Modules</vt:lpstr>
      <vt:lpstr>Extensions &amp; embedding</vt:lpstr>
      <vt:lpstr>Packages</vt:lpstr>
      <vt:lpstr>Namespaces</vt:lpstr>
      <vt:lpstr>Packages &amp; import</vt:lpstr>
      <vt:lpstr>Packages, modules &amp; imports</vt:lpstr>
      <vt:lpstr>Experiment</vt:lpstr>
      <vt:lpstr>Outroduction</vt:lpstr>
      <vt:lpstr>The end?</vt:lpstr>
      <vt:lpstr>Labs &amp; Homework</vt:lpstr>
      <vt:lpstr>Guidance</vt:lpstr>
      <vt:lpstr>Lab: Day 1</vt:lpstr>
      <vt:lpstr>Lab: Day 1</vt:lpstr>
      <vt:lpstr>Lab: Day 1</vt:lpstr>
      <vt:lpstr>Homework</vt:lpstr>
      <vt:lpstr>Homework</vt:lpstr>
      <vt:lpstr>Homework</vt:lpstr>
      <vt:lpstr>Homework</vt:lpstr>
      <vt:lpstr>Homework</vt:lpstr>
      <vt:lpstr>Lab: Day 2</vt:lpstr>
      <vt:lpstr>Lab: Day 2</vt:lpstr>
      <vt:lpstr>Lab: Day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Advanced</dc:title>
  <dc:creator>Kevlin Henney</dc:creator>
  <cp:lastModifiedBy>Kevlin Henney</cp:lastModifiedBy>
  <cp:revision>819</cp:revision>
  <cp:lastPrinted>2014-12-10T09:36:26Z</cp:lastPrinted>
  <dcterms:created xsi:type="dcterms:W3CDTF">2014-12-02T06:33:35Z</dcterms:created>
  <dcterms:modified xsi:type="dcterms:W3CDTF">2015-11-05T13:13:32Z</dcterms:modified>
</cp:coreProperties>
</file>