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4" r:id="rId6"/>
    <p:sldId id="259" r:id="rId7"/>
    <p:sldId id="260" r:id="rId8"/>
    <p:sldId id="261" r:id="rId9"/>
    <p:sldId id="262" r:id="rId10"/>
    <p:sldId id="263" r:id="rId11"/>
    <p:sldId id="268" r:id="rId12"/>
    <p:sldId id="265" r:id="rId13"/>
    <p:sldId id="266"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E89EA1-669A-429B-904C-87961FD02A04}">
          <p14:sldIdLst>
            <p14:sldId id="256"/>
            <p14:sldId id="257"/>
            <p14:sldId id="267"/>
            <p14:sldId id="258"/>
            <p14:sldId id="264"/>
            <p14:sldId id="259"/>
            <p14:sldId id="260"/>
            <p14:sldId id="261"/>
            <p14:sldId id="262"/>
            <p14:sldId id="263"/>
            <p14:sldId id="268"/>
            <p14:sldId id="265"/>
            <p14:sldId id="266"/>
            <p14:sldId id="269"/>
            <p14:sldId id="270"/>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BB1AF4E-ADC0-42DC-AE83-5263068A9DA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98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688CFF-F7B2-437A-ABAA-D15D7154C9BA}"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6187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04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20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3445171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170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294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74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8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05577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88CFF-F7B2-437A-ABAA-D15D7154C9BA}"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1AF4E-ADC0-42DC-AE83-5263068A9DA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27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88CFF-F7B2-437A-ABAA-D15D7154C9BA}"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62775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688CFF-F7B2-437A-ABAA-D15D7154C9BA}"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1AF4E-ADC0-42DC-AE83-5263068A9DA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71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688CFF-F7B2-437A-ABAA-D15D7154C9BA}"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1AF4E-ADC0-42DC-AE83-5263068A9DA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02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88CFF-F7B2-437A-ABAA-D15D7154C9BA}"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145277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688CFF-F7B2-437A-ABAA-D15D7154C9BA}"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14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688CFF-F7B2-437A-ABAA-D15D7154C9BA}"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1AF4E-ADC0-42DC-AE83-5263068A9DA5}" type="slidenum">
              <a:rPr lang="en-US" smtClean="0"/>
              <a:t>‹#›</a:t>
            </a:fld>
            <a:endParaRPr lang="en-US"/>
          </a:p>
        </p:txBody>
      </p:sp>
    </p:spTree>
    <p:extLst>
      <p:ext uri="{BB962C8B-B14F-4D97-AF65-F5344CB8AC3E}">
        <p14:creationId xmlns:p14="http://schemas.microsoft.com/office/powerpoint/2010/main" val="39962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688CFF-F7B2-437A-ABAA-D15D7154C9BA}" type="datetimeFigureOut">
              <a:rPr lang="en-US" smtClean="0"/>
              <a:t>1/7/2017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B1AF4E-ADC0-42DC-AE83-5263068A9DA5}" type="slidenum">
              <a:rPr lang="en-US" smtClean="0"/>
              <a:t>‹#›</a:t>
            </a:fld>
            <a:endParaRPr lang="en-US"/>
          </a:p>
        </p:txBody>
      </p:sp>
    </p:spTree>
    <p:extLst>
      <p:ext uri="{BB962C8B-B14F-4D97-AF65-F5344CB8AC3E}">
        <p14:creationId xmlns:p14="http://schemas.microsoft.com/office/powerpoint/2010/main" val="4208445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w3schools.com/cssref/css_selectors.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w3schools.com/w3css/w3css_templates.asp" TargetMode="External"/><Relationship Id="rId2" Type="http://schemas.openxmlformats.org/officeDocument/2006/relationships/hyperlink" Target="http://www.free-css.com/" TargetMode="External"/><Relationship Id="rId1" Type="http://schemas.openxmlformats.org/officeDocument/2006/relationships/slideLayout" Target="../slideLayouts/slideLayout2.xml"/><Relationship Id="rId4" Type="http://schemas.openxmlformats.org/officeDocument/2006/relationships/hyperlink" Target="https://templated.c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sanwebe.com/2013/10/css-html-form-styles" TargetMode="External"/><Relationship Id="rId2" Type="http://schemas.openxmlformats.org/officeDocument/2006/relationships/hyperlink" Target="https://www.sanwebe.com/2014/08/css-html-forms-designs" TargetMode="External"/><Relationship Id="rId1" Type="http://schemas.openxmlformats.org/officeDocument/2006/relationships/slideLayout" Target="../slideLayouts/slideLayout2.xml"/><Relationship Id="rId4" Type="http://schemas.openxmlformats.org/officeDocument/2006/relationships/hyperlink" Target="https://www.freshdesignweb.com/css-registration-form-templa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w3schools.com/cssref/default.asp" TargetMode="External"/><Relationship Id="rId2" Type="http://schemas.openxmlformats.org/officeDocument/2006/relationships/hyperlink" Target="http://www.w3schools.com/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3schools.com/css/css_syntax.asp" TargetMode="External"/><Relationship Id="rId2" Type="http://schemas.openxmlformats.org/officeDocument/2006/relationships/hyperlink" Target="https://developer.mozilla.org/en-US/docs/Web/CSS/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a:t>
            </a:r>
          </a:p>
        </p:txBody>
      </p:sp>
      <p:sp>
        <p:nvSpPr>
          <p:cNvPr id="3" name="Subtitle 2"/>
          <p:cNvSpPr>
            <a:spLocks noGrp="1"/>
          </p:cNvSpPr>
          <p:nvPr>
            <p:ph type="subTitle" idx="1"/>
          </p:nvPr>
        </p:nvSpPr>
        <p:spPr/>
        <p:txBody>
          <a:bodyPr/>
          <a:lstStyle/>
          <a:p>
            <a:r>
              <a:rPr lang="en-US" dirty="0"/>
              <a:t>Dr. Charles W. Kann III</a:t>
            </a:r>
          </a:p>
          <a:p>
            <a:r>
              <a:rPr lang="en-US" dirty="0"/>
              <a:t>ckann@comcast.net</a:t>
            </a:r>
          </a:p>
        </p:txBody>
      </p:sp>
    </p:spTree>
    <p:extLst>
      <p:ext uri="{BB962C8B-B14F-4D97-AF65-F5344CB8AC3E}">
        <p14:creationId xmlns:p14="http://schemas.microsoft.com/office/powerpoint/2010/main" val="13233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p>
        </p:txBody>
      </p:sp>
      <p:sp>
        <p:nvSpPr>
          <p:cNvPr id="3" name="Content Placeholder 2"/>
          <p:cNvSpPr>
            <a:spLocks noGrp="1"/>
          </p:cNvSpPr>
          <p:nvPr>
            <p:ph idx="1"/>
          </p:nvPr>
        </p:nvSpPr>
        <p:spPr/>
        <p:txBody>
          <a:bodyPr/>
          <a:lstStyle/>
          <a:p>
            <a:r>
              <a:rPr lang="en-US" dirty="0"/>
              <a:t>This course will only use 3 types of selectors</a:t>
            </a:r>
          </a:p>
          <a:p>
            <a:pPr lvl="1"/>
            <a:r>
              <a:rPr lang="en-US" dirty="0"/>
              <a:t>Element selector, which has no starting character (e.g. p for paragraph)</a:t>
            </a:r>
          </a:p>
          <a:p>
            <a:pPr lvl="1"/>
            <a:r>
              <a:rPr lang="en-US" dirty="0"/>
              <a:t>Class selector, specified by beginning with a “.” (e.g. .center for class=“center”)</a:t>
            </a:r>
          </a:p>
          <a:p>
            <a:pPr lvl="1"/>
            <a:r>
              <a:rPr lang="en-US" dirty="0"/>
              <a:t>Id selector, specified by beginning with a “#” (e.g. #</a:t>
            </a:r>
            <a:r>
              <a:rPr lang="en-US" dirty="0" err="1"/>
              <a:t>littlebird</a:t>
            </a:r>
            <a:r>
              <a:rPr lang="en-US" dirty="0"/>
              <a:t>).  Note Id must be unique.</a:t>
            </a:r>
          </a:p>
          <a:p>
            <a:pPr lvl="1"/>
            <a:r>
              <a:rPr lang="en-US" dirty="0"/>
              <a:t>Can be combined, for example </a:t>
            </a:r>
            <a:r>
              <a:rPr lang="en-US" dirty="0" err="1"/>
              <a:t>p.center</a:t>
            </a:r>
            <a:r>
              <a:rPr lang="en-US" dirty="0"/>
              <a:t> applies only to paragraphs with a center class.</a:t>
            </a:r>
          </a:p>
          <a:p>
            <a:r>
              <a:rPr lang="en-US" dirty="0"/>
              <a:t>This will cover everything we will do entirely.  Selectors are complex though.</a:t>
            </a:r>
          </a:p>
          <a:p>
            <a:pPr lvl="1"/>
            <a:r>
              <a:rPr lang="en-US" dirty="0"/>
              <a:t>See </a:t>
            </a:r>
            <a:r>
              <a:rPr lang="en-US" dirty="0">
                <a:hlinkClick r:id="rId2"/>
              </a:rPr>
              <a:t>http://www.w3schools.com/cssref/css_selectors.asp</a:t>
            </a:r>
            <a:r>
              <a:rPr lang="en-US" dirty="0"/>
              <a:t> </a:t>
            </a:r>
          </a:p>
          <a:p>
            <a:pPr lvl="1"/>
            <a:endParaRPr lang="en-US" dirty="0"/>
          </a:p>
        </p:txBody>
      </p:sp>
    </p:spTree>
    <p:extLst>
      <p:ext uri="{BB962C8B-B14F-4D97-AF65-F5344CB8AC3E}">
        <p14:creationId xmlns:p14="http://schemas.microsoft.com/office/powerpoint/2010/main" val="12892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tags examples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4815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sp>
        <p:nvSpPr>
          <p:cNvPr id="3" name="Content Placeholder 2"/>
          <p:cNvSpPr>
            <a:spLocks noGrp="1"/>
          </p:cNvSpPr>
          <p:nvPr>
            <p:ph idx="1"/>
          </p:nvPr>
        </p:nvSpPr>
        <p:spPr/>
        <p:txBody>
          <a:bodyPr/>
          <a:lstStyle/>
          <a:p>
            <a:r>
              <a:rPr lang="en-US" dirty="0"/>
              <a:t>Center align text</a:t>
            </a:r>
          </a:p>
          <a:p>
            <a:r>
              <a:rPr lang="en-US" dirty="0"/>
              <a:t>Semantic data (bird-name)</a:t>
            </a:r>
          </a:p>
          <a:p>
            <a:pPr lvl="1"/>
            <a:r>
              <a:rPr lang="en-US" dirty="0"/>
              <a:t>As element</a:t>
            </a:r>
          </a:p>
          <a:p>
            <a:pPr lvl="1"/>
            <a:r>
              <a:rPr lang="en-US" dirty="0"/>
              <a:t>As class</a:t>
            </a:r>
          </a:p>
        </p:txBody>
      </p:sp>
    </p:spTree>
    <p:extLst>
      <p:ext uri="{BB962C8B-B14F-4D97-AF65-F5344CB8AC3E}">
        <p14:creationId xmlns:p14="http://schemas.microsoft.com/office/powerpoint/2010/main" val="244730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HTML Divisions (the div tag)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4427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HTML Divisions </a:t>
            </a:r>
          </a:p>
        </p:txBody>
      </p:sp>
      <p:sp>
        <p:nvSpPr>
          <p:cNvPr id="5" name="Content Placeholder 4"/>
          <p:cNvSpPr>
            <a:spLocks noGrp="1"/>
          </p:cNvSpPr>
          <p:nvPr>
            <p:ph idx="1"/>
          </p:nvPr>
        </p:nvSpPr>
        <p:spPr/>
        <p:txBody>
          <a:bodyPr/>
          <a:lstStyle/>
          <a:p>
            <a:r>
              <a:rPr lang="en-US" dirty="0"/>
              <a:t>HTML Divisions are created using the &lt;div&gt;…&lt;/div&gt; tag.</a:t>
            </a:r>
          </a:p>
          <a:p>
            <a:r>
              <a:rPr lang="en-US" dirty="0"/>
              <a:t>The div tag is by far the most important and useful CSS tag.</a:t>
            </a:r>
          </a:p>
          <a:p>
            <a:r>
              <a:rPr lang="en-US" dirty="0"/>
              <a:t>Divisions are ways to break down and group sections of a page so they can be manipulated and displayed.</a:t>
            </a:r>
          </a:p>
          <a:p>
            <a:r>
              <a:rPr lang="en-US" dirty="0"/>
              <a:t>&lt;div&gt; tags are useful to format the division of the page.</a:t>
            </a:r>
          </a:p>
          <a:p>
            <a:r>
              <a:rPr lang="en-US" dirty="0"/>
              <a:t>&lt;div&gt; tags are Composite pattern (like </a:t>
            </a:r>
            <a:r>
              <a:rPr lang="en-US" dirty="0" err="1"/>
              <a:t>JPanel</a:t>
            </a:r>
            <a:r>
              <a:rPr lang="en-US" dirty="0"/>
              <a:t>), so a &lt;div&gt; can contain another &lt;div&gt;</a:t>
            </a:r>
          </a:p>
        </p:txBody>
      </p:sp>
    </p:spTree>
    <p:extLst>
      <p:ext uri="{BB962C8B-B14F-4D97-AF65-F5344CB8AC3E}">
        <p14:creationId xmlns:p14="http://schemas.microsoft.com/office/powerpoint/2010/main" val="64655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place </a:t>
            </a:r>
            <a:r>
              <a:rPr lang="en-US" dirty="0" err="1"/>
              <a:t>css</a:t>
            </a:r>
            <a:endParaRPr lang="en-US" dirty="0"/>
          </a:p>
        </p:txBody>
      </p:sp>
      <p:sp>
        <p:nvSpPr>
          <p:cNvPr id="3" name="Content Placeholder 2"/>
          <p:cNvSpPr>
            <a:spLocks noGrp="1"/>
          </p:cNvSpPr>
          <p:nvPr>
            <p:ph idx="1"/>
          </p:nvPr>
        </p:nvSpPr>
        <p:spPr/>
        <p:txBody>
          <a:bodyPr/>
          <a:lstStyle/>
          <a:p>
            <a:r>
              <a:rPr lang="en-US" dirty="0"/>
              <a:t>Style should be placed at the start of the program in a &lt;style&gt; block.</a:t>
            </a:r>
          </a:p>
        </p:txBody>
      </p:sp>
    </p:spTree>
    <p:extLst>
      <p:ext uri="{BB962C8B-B14F-4D97-AF65-F5344CB8AC3E}">
        <p14:creationId xmlns:p14="http://schemas.microsoft.com/office/powerpoint/2010/main" val="42463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free templates</a:t>
            </a:r>
          </a:p>
        </p:txBody>
      </p:sp>
      <p:sp>
        <p:nvSpPr>
          <p:cNvPr id="3" name="Content Placeholder 2"/>
          <p:cNvSpPr>
            <a:spLocks noGrp="1"/>
          </p:cNvSpPr>
          <p:nvPr>
            <p:ph idx="1"/>
          </p:nvPr>
        </p:nvSpPr>
        <p:spPr/>
        <p:txBody>
          <a:bodyPr/>
          <a:lstStyle/>
          <a:p>
            <a:r>
              <a:rPr lang="en-US" dirty="0">
                <a:hlinkClick r:id="rId2"/>
              </a:rPr>
              <a:t>http://www.free-css.com/</a:t>
            </a:r>
            <a:endParaRPr lang="en-US" dirty="0"/>
          </a:p>
          <a:p>
            <a:r>
              <a:rPr lang="en-US" dirty="0">
                <a:hlinkClick r:id="rId3"/>
              </a:rPr>
              <a:t>http://www.w3schools.com/w3css/w3css_templates.asp</a:t>
            </a:r>
            <a:endParaRPr lang="en-US" dirty="0"/>
          </a:p>
          <a:p>
            <a:r>
              <a:rPr lang="en-US" dirty="0">
                <a:hlinkClick r:id="rId4"/>
              </a:rPr>
              <a:t>https://templated.co/</a:t>
            </a:r>
            <a:endParaRPr lang="en-US" dirty="0"/>
          </a:p>
          <a:p>
            <a:r>
              <a:rPr lang="en-US" dirty="0"/>
              <a:t>Just do a google search on “</a:t>
            </a:r>
            <a:r>
              <a:rPr lang="en-US" dirty="0" err="1"/>
              <a:t>css</a:t>
            </a:r>
            <a:r>
              <a:rPr lang="en-US" dirty="0"/>
              <a:t> free templates”…</a:t>
            </a:r>
          </a:p>
        </p:txBody>
      </p:sp>
    </p:spTree>
    <p:extLst>
      <p:ext uri="{BB962C8B-B14F-4D97-AF65-F5344CB8AC3E}">
        <p14:creationId xmlns:p14="http://schemas.microsoft.com/office/powerpoint/2010/main" val="15947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development sites</a:t>
            </a:r>
          </a:p>
        </p:txBody>
      </p:sp>
      <p:sp>
        <p:nvSpPr>
          <p:cNvPr id="3" name="Content Placeholder 2"/>
          <p:cNvSpPr>
            <a:spLocks noGrp="1"/>
          </p:cNvSpPr>
          <p:nvPr>
            <p:ph idx="1"/>
          </p:nvPr>
        </p:nvSpPr>
        <p:spPr/>
        <p:txBody>
          <a:bodyPr/>
          <a:lstStyle/>
          <a:p>
            <a:r>
              <a:rPr lang="en-US" dirty="0">
                <a:hlinkClick r:id="rId2"/>
              </a:rPr>
              <a:t>https://www.sanwebe.com/2014/08/css-html-forms-designs</a:t>
            </a:r>
            <a:endParaRPr lang="en-US" dirty="0"/>
          </a:p>
          <a:p>
            <a:r>
              <a:rPr lang="en-US" dirty="0">
                <a:hlinkClick r:id="rId3"/>
              </a:rPr>
              <a:t>https://www.sanwebe.com/2013/10/css-html-form-styles</a:t>
            </a:r>
            <a:endParaRPr lang="en-US" dirty="0"/>
          </a:p>
          <a:p>
            <a:r>
              <a:rPr lang="en-US" dirty="0">
                <a:hlinkClick r:id="rId4"/>
              </a:rPr>
              <a:t>https://www.freshdesignweb.com/css-registration-form-templates/</a:t>
            </a:r>
            <a:endParaRPr lang="en-US" dirty="0"/>
          </a:p>
          <a:p>
            <a:pPr marL="0" indent="0">
              <a:buNone/>
            </a:pPr>
            <a:endParaRPr lang="en-US" dirty="0"/>
          </a:p>
        </p:txBody>
      </p:sp>
    </p:spTree>
    <p:extLst>
      <p:ext uri="{BB962C8B-B14F-4D97-AF65-F5344CB8AC3E}">
        <p14:creationId xmlns:p14="http://schemas.microsoft.com/office/powerpoint/2010/main" val="367143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CSS</a:t>
            </a:r>
          </a:p>
          <a:p>
            <a:r>
              <a:rPr lang="en-US" dirty="0"/>
              <a:t>How to use CSS to change tags and format a document</a:t>
            </a:r>
          </a:p>
          <a:p>
            <a:r>
              <a:rPr lang="en-US" dirty="0"/>
              <a:t>HTML Division (div) tag, and formatting a document</a:t>
            </a:r>
          </a:p>
          <a:p>
            <a:r>
              <a:rPr lang="en-US" dirty="0"/>
              <a:t>Modifying div tags programmatically</a:t>
            </a:r>
          </a:p>
        </p:txBody>
      </p:sp>
    </p:spTree>
    <p:extLst>
      <p:ext uri="{BB962C8B-B14F-4D97-AF65-F5344CB8AC3E}">
        <p14:creationId xmlns:p14="http://schemas.microsoft.com/office/powerpoint/2010/main" val="45748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CSS?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1228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p:txBody>
          <a:bodyPr>
            <a:normAutofit fontScale="92500" lnSpcReduction="10000"/>
          </a:bodyPr>
          <a:lstStyle/>
          <a:p>
            <a:r>
              <a:rPr lang="en-US" dirty="0"/>
              <a:t>Cascading Style Sheets (CSS)  is </a:t>
            </a:r>
          </a:p>
          <a:p>
            <a:pPr lvl="1"/>
            <a:r>
              <a:rPr lang="en-US" dirty="0"/>
              <a:t>a language that describes the style of an HTML document</a:t>
            </a:r>
          </a:p>
          <a:p>
            <a:pPr lvl="1"/>
            <a:r>
              <a:rPr lang="en-US" dirty="0"/>
              <a:t>describes how HTML elements should be displayed</a:t>
            </a:r>
          </a:p>
          <a:p>
            <a:r>
              <a:rPr lang="en-US" dirty="0"/>
              <a:t>CSS is often thought of as a way abstract the styling of an HTML page to the start of the document, but as we will show, it can do much more.</a:t>
            </a:r>
          </a:p>
          <a:p>
            <a:r>
              <a:rPr lang="en-US" dirty="0"/>
              <a:t>Resources</a:t>
            </a:r>
          </a:p>
          <a:p>
            <a:pPr lvl="1"/>
            <a:r>
              <a:rPr lang="en-US" dirty="0">
                <a:hlinkClick r:id="rId2"/>
              </a:rPr>
              <a:t>CSS Tutorial</a:t>
            </a:r>
            <a:endParaRPr lang="en-US" dirty="0"/>
          </a:p>
          <a:p>
            <a:pPr lvl="1"/>
            <a:r>
              <a:rPr lang="en-US" dirty="0">
                <a:hlinkClick r:id="rId3"/>
              </a:rPr>
              <a:t>CSS References</a:t>
            </a:r>
            <a:endParaRPr lang="en-US" dirty="0"/>
          </a:p>
          <a:p>
            <a:endParaRPr lang="en-US" dirty="0"/>
          </a:p>
        </p:txBody>
      </p:sp>
    </p:spTree>
    <p:extLst>
      <p:ext uri="{BB962C8B-B14F-4D97-AF65-F5344CB8AC3E}">
        <p14:creationId xmlns:p14="http://schemas.microsoft.com/office/powerpoint/2010/main" val="182836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include CSS in html</a:t>
            </a:r>
          </a:p>
        </p:txBody>
      </p:sp>
      <p:sp>
        <p:nvSpPr>
          <p:cNvPr id="3" name="Content Placeholder 2"/>
          <p:cNvSpPr>
            <a:spLocks noGrp="1"/>
          </p:cNvSpPr>
          <p:nvPr>
            <p:ph idx="1"/>
          </p:nvPr>
        </p:nvSpPr>
        <p:spPr/>
        <p:txBody>
          <a:bodyPr/>
          <a:lstStyle/>
          <a:p>
            <a:r>
              <a:rPr lang="en-US" dirty="0"/>
              <a:t>CSS statements go inside of &lt;style&gt;…&lt;/style&gt; container tags.</a:t>
            </a:r>
          </a:p>
          <a:p>
            <a:r>
              <a:rPr lang="en-US" dirty="0"/>
              <a:t>The &lt;link&gt; tag is used to link to external style sheets.</a:t>
            </a:r>
          </a:p>
          <a:p>
            <a:pPr lvl="1"/>
            <a:r>
              <a:rPr lang="en-US" dirty="0"/>
              <a:t>&lt;link </a:t>
            </a:r>
            <a:r>
              <a:rPr lang="en-US" dirty="0" err="1"/>
              <a:t>rel</a:t>
            </a:r>
            <a:r>
              <a:rPr lang="en-US" dirty="0"/>
              <a:t>="stylesheet" type="text/</a:t>
            </a:r>
            <a:r>
              <a:rPr lang="en-US" dirty="0" err="1"/>
              <a:t>css</a:t>
            </a:r>
            <a:r>
              <a:rPr lang="en-US" dirty="0"/>
              <a:t>" </a:t>
            </a:r>
            <a:r>
              <a:rPr lang="en-US" dirty="0" err="1"/>
              <a:t>href</a:t>
            </a:r>
            <a:r>
              <a:rPr lang="en-US" dirty="0"/>
              <a:t>="theme.css" /&gt;</a:t>
            </a:r>
          </a:p>
          <a:p>
            <a:r>
              <a:rPr lang="en-US" dirty="0"/>
              <a:t>Note that the style attribute for any tag can be used to directly set the CSS styling.  We will not use that at first, but will take programmatic advantage of it later in the module.</a:t>
            </a:r>
          </a:p>
        </p:txBody>
      </p:sp>
    </p:spTree>
    <p:extLst>
      <p:ext uri="{BB962C8B-B14F-4D97-AF65-F5344CB8AC3E}">
        <p14:creationId xmlns:p14="http://schemas.microsoft.com/office/powerpoint/2010/main" val="53600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a:t>
            </a:r>
          </a:p>
        </p:txBody>
      </p:sp>
      <p:sp>
        <p:nvSpPr>
          <p:cNvPr id="3" name="Content Placeholder 2"/>
          <p:cNvSpPr>
            <a:spLocks noGrp="1"/>
          </p:cNvSpPr>
          <p:nvPr>
            <p:ph idx="1"/>
          </p:nvPr>
        </p:nvSpPr>
        <p:spPr/>
        <p:txBody>
          <a:bodyPr/>
          <a:lstStyle/>
          <a:p>
            <a:r>
              <a:rPr lang="en-US" dirty="0"/>
              <a:t>CSS declaration</a:t>
            </a:r>
          </a:p>
          <a:p>
            <a:r>
              <a:rPr lang="en-US" dirty="0"/>
              <a:t>CSS declaration blocks</a:t>
            </a:r>
          </a:p>
          <a:p>
            <a:r>
              <a:rPr lang="en-US" dirty="0"/>
              <a:t>CSS rulesets</a:t>
            </a:r>
          </a:p>
          <a:p>
            <a:r>
              <a:rPr lang="en-US" dirty="0"/>
              <a:t>References</a:t>
            </a:r>
          </a:p>
          <a:p>
            <a:pPr lvl="1"/>
            <a:r>
              <a:rPr lang="en-US" dirty="0">
                <a:hlinkClick r:id="rId2"/>
              </a:rPr>
              <a:t>https://developer.mozilla.org/en-US/docs/Web/CSS/Syntax</a:t>
            </a:r>
            <a:r>
              <a:rPr lang="en-US" dirty="0"/>
              <a:t> </a:t>
            </a:r>
          </a:p>
          <a:p>
            <a:pPr lvl="1"/>
            <a:r>
              <a:rPr lang="en-US" dirty="0">
                <a:hlinkClick r:id="rId3"/>
              </a:rPr>
              <a:t>http://www.w3schools.com/css/css_syntax.asp</a:t>
            </a:r>
            <a:r>
              <a:rPr lang="en-US" dirty="0"/>
              <a:t> </a:t>
            </a:r>
          </a:p>
        </p:txBody>
      </p:sp>
    </p:spTree>
    <p:extLst>
      <p:ext uri="{BB962C8B-B14F-4D97-AF65-F5344CB8AC3E}">
        <p14:creationId xmlns:p14="http://schemas.microsoft.com/office/powerpoint/2010/main" val="260269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declaration</a:t>
            </a:r>
          </a:p>
        </p:txBody>
      </p:sp>
      <p:sp>
        <p:nvSpPr>
          <p:cNvPr id="3" name="Content Placeholder 2"/>
          <p:cNvSpPr>
            <a:spLocks noGrp="1"/>
          </p:cNvSpPr>
          <p:nvPr>
            <p:ph idx="1"/>
          </p:nvPr>
        </p:nvSpPr>
        <p:spPr/>
        <p:txBody>
          <a:bodyPr/>
          <a:lstStyle/>
          <a:p>
            <a:r>
              <a:rPr lang="en-US" dirty="0"/>
              <a:t>A CSS declaration consists of:</a:t>
            </a:r>
          </a:p>
          <a:p>
            <a:pPr lvl="1"/>
            <a:r>
              <a:rPr lang="en-US" dirty="0"/>
              <a:t>A property and value separated by a colon</a:t>
            </a:r>
          </a:p>
          <a:p>
            <a:pPr lvl="1"/>
            <a:r>
              <a:rPr lang="en-US" dirty="0"/>
              <a:t>Property : value /* blanks are optional */</a:t>
            </a:r>
          </a:p>
          <a:p>
            <a:pPr lvl="1"/>
            <a:r>
              <a:rPr lang="en-US" dirty="0"/>
              <a:t>e.g.  background-color : red </a:t>
            </a:r>
          </a:p>
        </p:txBody>
      </p:sp>
    </p:spTree>
    <p:extLst>
      <p:ext uri="{BB962C8B-B14F-4D97-AF65-F5344CB8AC3E}">
        <p14:creationId xmlns:p14="http://schemas.microsoft.com/office/powerpoint/2010/main" val="73744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declaration blocks</a:t>
            </a:r>
          </a:p>
        </p:txBody>
      </p:sp>
      <p:sp>
        <p:nvSpPr>
          <p:cNvPr id="3" name="Content Placeholder 2"/>
          <p:cNvSpPr>
            <a:spLocks noGrp="1"/>
          </p:cNvSpPr>
          <p:nvPr>
            <p:ph idx="1"/>
          </p:nvPr>
        </p:nvSpPr>
        <p:spPr/>
        <p:txBody>
          <a:bodyPr>
            <a:normAutofit fontScale="92500" lnSpcReduction="20000"/>
          </a:bodyPr>
          <a:lstStyle/>
          <a:p>
            <a:r>
              <a:rPr lang="en-US" dirty="0"/>
              <a:t>CSS declarations are grouped into a block.</a:t>
            </a:r>
          </a:p>
          <a:p>
            <a:pPr lvl="1"/>
            <a:r>
              <a:rPr lang="en-US" dirty="0"/>
              <a:t>Blocks begin with “{“ and end with “}”.</a:t>
            </a:r>
          </a:p>
          <a:p>
            <a:pPr lvl="1"/>
            <a:r>
              <a:rPr lang="en-US" dirty="0"/>
              <a:t>Blocks can embed other blocks.</a:t>
            </a:r>
          </a:p>
          <a:p>
            <a:pPr lvl="1"/>
            <a:r>
              <a:rPr lang="en-US" dirty="0"/>
              <a:t>Declarations in a block are separated by a semicolon: “;”</a:t>
            </a:r>
          </a:p>
          <a:p>
            <a:pPr lvl="1"/>
            <a:r>
              <a:rPr lang="en-US" dirty="0"/>
              <a:t>e.g.</a:t>
            </a:r>
          </a:p>
          <a:p>
            <a:pPr marL="457200" lvl="1" indent="0">
              <a:buNone/>
            </a:pPr>
            <a:r>
              <a:rPr lang="en-US" dirty="0"/>
              <a:t>{</a:t>
            </a:r>
          </a:p>
          <a:p>
            <a:pPr marL="457200" lvl="1" indent="0">
              <a:buNone/>
            </a:pPr>
            <a:r>
              <a:rPr lang="en-US" dirty="0"/>
              <a:t>    background-color : red;</a:t>
            </a:r>
          </a:p>
          <a:p>
            <a:pPr marL="457200" lvl="1" indent="0">
              <a:buNone/>
            </a:pPr>
            <a:r>
              <a:rPr lang="en-US" dirty="0"/>
              <a:t>    font-size: medium;</a:t>
            </a:r>
          </a:p>
          <a:p>
            <a:pPr marL="457200" lvl="1" indent="0">
              <a:buNone/>
            </a:pPr>
            <a:r>
              <a:rPr lang="en-US" dirty="0"/>
              <a:t>}</a:t>
            </a:r>
          </a:p>
        </p:txBody>
      </p:sp>
      <p:sp>
        <p:nvSpPr>
          <p:cNvPr id="6" name="Rectangle 3"/>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285" tIns="45720" rIns="13013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22222"/>
                </a:solidFill>
                <a:effectLst/>
                <a:latin typeface="Consolas" panose="020B0609020204030204" pitchFamily="49" charset="0"/>
              </a:rPr>
              <a:t>    font-size:</a:t>
            </a:r>
            <a:r>
              <a:rPr kumimoji="0" lang="en-US" altLang="en-US" sz="1000" b="1" i="0" u="none" strike="noStrike" cap="none" normalizeH="0" baseline="0">
                <a:ln>
                  <a:noFill/>
                </a:ln>
                <a:solidFill>
                  <a:srgbClr val="000000"/>
                </a:solidFill>
                <a:effectLst/>
                <a:latin typeface="Consolas" panose="020B0609020204030204" pitchFamily="49" charset="0"/>
              </a:rPr>
              <a:t>medium</a:t>
            </a:r>
            <a:r>
              <a:rPr kumimoji="0" lang="en-US" altLang="en-US" sz="1000" b="0" i="0" u="none" strike="noStrike" cap="none" normalizeH="0" baseline="0">
                <a:ln>
                  <a:noFill/>
                </a:ln>
                <a:solidFill>
                  <a:srgbClr val="222222"/>
                </a:solidFill>
                <a:effectLst/>
                <a:latin typeface="Consolas" panose="020B0609020204030204" pitchFamily="49" charset="0"/>
              </a:rPr>
              <a:t>;</a:t>
            </a:r>
            <a:r>
              <a:rPr kumimoji="0" lang="en-US" altLang="en-US" sz="10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678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ruleset</a:t>
            </a:r>
          </a:p>
        </p:txBody>
      </p:sp>
      <p:sp>
        <p:nvSpPr>
          <p:cNvPr id="3" name="Content Placeholder 2"/>
          <p:cNvSpPr>
            <a:spLocks noGrp="1"/>
          </p:cNvSpPr>
          <p:nvPr>
            <p:ph idx="1"/>
          </p:nvPr>
        </p:nvSpPr>
        <p:spPr/>
        <p:txBody>
          <a:bodyPr/>
          <a:lstStyle/>
          <a:p>
            <a:r>
              <a:rPr lang="en-US" dirty="0"/>
              <a:t>A CSS ruleset associates CSS </a:t>
            </a:r>
            <a:r>
              <a:rPr lang="en-US" i="1" dirty="0"/>
              <a:t>selectors </a:t>
            </a:r>
            <a:r>
              <a:rPr lang="en-US" dirty="0"/>
              <a:t> with a declaration block (more on selectors in the next section).</a:t>
            </a:r>
          </a:p>
          <a:p>
            <a:r>
              <a:rPr lang="en-US" dirty="0"/>
              <a:t>e.g. </a:t>
            </a:r>
          </a:p>
          <a:p>
            <a:pPr marL="457200" lvl="1" indent="0">
              <a:buNone/>
            </a:pPr>
            <a:r>
              <a:rPr lang="en-US" dirty="0"/>
              <a:t>h1, h2, p {</a:t>
            </a:r>
            <a:br>
              <a:rPr lang="en-US" dirty="0"/>
            </a:br>
            <a:r>
              <a:rPr lang="en-US" dirty="0"/>
              <a:t>    text-align: center;</a:t>
            </a:r>
            <a:br>
              <a:rPr lang="en-US" dirty="0"/>
            </a:br>
            <a:r>
              <a:rPr lang="en-US" dirty="0"/>
              <a:t>    color: red;</a:t>
            </a:r>
            <a:br>
              <a:rPr lang="en-US" dirty="0"/>
            </a:br>
            <a:r>
              <a:rPr lang="en-US" dirty="0"/>
              <a:t>} </a:t>
            </a:r>
            <a:endParaRPr lang="en-US" i="1" dirty="0"/>
          </a:p>
        </p:txBody>
      </p:sp>
    </p:spTree>
    <p:extLst>
      <p:ext uri="{BB962C8B-B14F-4D97-AF65-F5344CB8AC3E}">
        <p14:creationId xmlns:p14="http://schemas.microsoft.com/office/powerpoint/2010/main" val="25225572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3145</TotalTime>
  <Words>478</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Consolas</vt:lpstr>
      <vt:lpstr>Garamond</vt:lpstr>
      <vt:lpstr>Organic</vt:lpstr>
      <vt:lpstr>CSS</vt:lpstr>
      <vt:lpstr>Overview</vt:lpstr>
      <vt:lpstr>What is CSS?</vt:lpstr>
      <vt:lpstr>What is CSS</vt:lpstr>
      <vt:lpstr>How to include CSS in html</vt:lpstr>
      <vt:lpstr>CSS syntax</vt:lpstr>
      <vt:lpstr>CSS declaration</vt:lpstr>
      <vt:lpstr>CSS declaration blocks</vt:lpstr>
      <vt:lpstr>CSS ruleset</vt:lpstr>
      <vt:lpstr>CSS selectors</vt:lpstr>
      <vt:lpstr>CSS tags examples</vt:lpstr>
      <vt:lpstr>Some Examples</vt:lpstr>
      <vt:lpstr>HTML Divisions (the div tag)</vt:lpstr>
      <vt:lpstr>HTML Divisions </vt:lpstr>
      <vt:lpstr>Where to place css</vt:lpstr>
      <vt:lpstr>CSS free templates</vt:lpstr>
      <vt:lpstr>Form development 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Charles Kann</dc:creator>
  <cp:lastModifiedBy>Charles Kann</cp:lastModifiedBy>
  <cp:revision>68</cp:revision>
  <dcterms:created xsi:type="dcterms:W3CDTF">2016-12-15T14:54:25Z</dcterms:created>
  <dcterms:modified xsi:type="dcterms:W3CDTF">2017-01-07T16:42:38Z</dcterms:modified>
</cp:coreProperties>
</file>